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slides/slide248.xml" ContentType="application/vnd.openxmlformats-officedocument.presentationml.slide+xml"/>
  <Override PartName="/ppt/slides/slide179.xml" ContentType="application/vnd.openxmlformats-officedocument.presentationml.slide+xml"/>
  <Override PartName="/ppt/notesSlides/notesSlide48.xml" ContentType="application/vnd.openxmlformats-officedocument.presentationml.notesSlide+xml"/>
  <Override PartName="/ppt/notesSlides/notesSlide123.xml" ContentType="application/vnd.openxmlformats-officedocument.presentationml.notesSlide+xml"/>
  <Override PartName="/ppt/notesSlides/notesSlide81.xml" ContentType="application/vnd.openxmlformats-officedocument.presentationml.notesSlide+xml"/>
  <Override PartName="/ppt/slides/slide124.xml" ContentType="application/vnd.openxmlformats-officedocument.presentationml.slide+xml"/>
  <Override PartName="/ppt/slides/slide45.xml" ContentType="application/vnd.openxmlformats-officedocument.presentationml.slide+xml"/>
  <Override PartName="/ppt/slides/slide108.xml" ContentType="application/vnd.openxmlformats-officedocument.presentationml.slide+xml"/>
  <Override PartName="/ppt/slides/slide323.xml" ContentType="application/vnd.openxmlformats-officedocument.presentationml.slide+xml"/>
  <Override PartName="/ppt/notesSlides/notesSlide184.xml" ContentType="application/vnd.openxmlformats-officedocument.presentationml.notesSlide+xml"/>
  <Override PartName="/ppt/slides/slide254.xml" ContentType="application/vnd.openxmlformats-officedocument.presentationml.slide+xml"/>
  <Override PartName="/ppt/notesSlides/notesSlide253.xml" ContentType="application/vnd.openxmlformats-officedocument.presentationml.notesSlide+xml"/>
  <Override PartName="/ppt/notesSlides/notesSlide297.xml" ContentType="application/vnd.openxmlformats-officedocument.presentationml.notesSlide+xml"/>
  <Override PartName="/ppt/slides/slide185.xml" ContentType="application/vnd.openxmlformats-officedocument.presentationml.slide+xml"/>
  <Override PartName="/ppt/notesSlides/notesSlide54.xml" ContentType="application/vnd.openxmlformats-officedocument.presentationml.notesSlide+xml"/>
  <Override PartName="/ppt/slides/slide3.xml" ContentType="application/vnd.openxmlformats-officedocument.presentationml.slide+xml"/>
  <Override PartName="/ppt/notesSlides/notesSlide38.xml" ContentType="application/vnd.openxmlformats-officedocument.presentationml.notesSlide+xml"/>
  <Override PartName="/ppt/notesSlides/notesSlide113.xml" ContentType="application/vnd.openxmlformats-officedocument.presentationml.notesSlide+xml"/>
  <Override PartName="/ppt/notesSlides/notesSlide226.xml" ContentType="application/vnd.openxmlformats-officedocument.presentationml.notesSlide+xml"/>
  <Override PartName="/ppt/notesSlides/notesSlide157.xml" ContentType="application/vnd.openxmlformats-officedocument.presentationml.notesSlide+xml"/>
  <Override PartName="/ppt/slides/slide114.xml" ContentType="application/vnd.openxmlformats-officedocument.presentationml.slide+xml"/>
  <Override PartName="/ppt/notesMasters/notesMaster1.xml" ContentType="application/vnd.openxmlformats-officedocument.presentationml.notesMaster+xml"/>
  <Override PartName="/ppt/slides/slide260.xml" ContentType="application/vnd.openxmlformats-officedocument.presentationml.slide+xml"/>
  <Override PartName="/ppt/slides/slide35.xml" ContentType="application/vnd.openxmlformats-officedocument.presentationml.slide+xml"/>
  <Override PartName="/ppt/notesSlides/notesSlide190.xml" ContentType="application/vnd.openxmlformats-officedocument.presentationml.notesSlide+xml"/>
  <Override PartName="/ppt/slides/slide191.xml" ContentType="application/vnd.openxmlformats-officedocument.presentationml.slide+xml"/>
  <Override PartName="/ppt/notesSlides/notesSlide287.xml" ContentType="application/vnd.openxmlformats-officedocument.presentationml.notesSlide+xml"/>
  <Override PartName="/ppt/slideLayouts/slideLayout1.xml" ContentType="application/vnd.openxmlformats-officedocument.presentationml.slideLayout+xml"/>
  <Override PartName="/ppt/slides/slide288.xml" ContentType="application/vnd.openxmlformats-officedocument.presentationml.slide+xml"/>
  <Override PartName="/ppt/slides/slide175.xml" ContentType="application/vnd.openxmlformats-officedocument.presentationml.slide+xml"/>
  <Override PartName="/ppt/notesSlides/notesSlide301.xml" ContentType="application/vnd.openxmlformats-officedocument.presentationml.notesSlide+xml"/>
  <Override PartName="/ppt/notesSlides/notesSlide44.xml" ContentType="application/vnd.openxmlformats-officedocument.presentationml.notesSlide+xml"/>
  <Override PartName="/ppt/slides/slide96.xml" ContentType="application/vnd.openxmlformats-officedocument.presentationml.slide+xml"/>
  <Override PartName="/ppt/slides/slide120.xml" ContentType="application/vnd.openxmlformats-officedocument.presentationml.slide+xml"/>
  <Override PartName="/ppt/notesSlides/notesSlide216.xml" ContentType="application/vnd.openxmlformats-officedocument.presentationml.notesSlide+xml"/>
  <Override PartName="/ppt/slides/slide41.xml" ContentType="application/vnd.openxmlformats-officedocument.presentationml.slide+xml"/>
  <Override PartName="/ppt/slides/slide217.xml" ContentType="application/vnd.openxmlformats-officedocument.presentationml.slide+xml"/>
  <Override PartName="/ppt/slides/slide104.xml" ContentType="application/vnd.openxmlformats-officedocument.presentationml.slide+xml"/>
  <Override PartName="/ppt/notesSlides/notesSlide147.xml" ContentType="application/vnd.openxmlformats-officedocument.presentationml.notesSlide+xml"/>
  <Override PartName="/ppt/slides/slide148.xml" ContentType="application/vnd.openxmlformats-officedocument.presentationml.slide+xml"/>
  <Override PartName="/ppt/slides/slide250.xml" ContentType="application/vnd.openxmlformats-officedocument.presentationml.slide+xml"/>
  <Override PartName="/ppt/notesSlides/notesSlide180.xml" ContentType="application/vnd.openxmlformats-officedocument.presentationml.notesSlide+xml"/>
  <Default Extension="xml" ContentType="application/xml"/>
  <Override PartName="/ppt/slides/slide69.xml" ContentType="application/vnd.openxmlformats-officedocument.presentationml.slide+xml"/>
  <Override PartName="/ppt/slides/slide181.xml" ContentType="application/vnd.openxmlformats-officedocument.presentationml.slide+xml"/>
  <Override PartName="/ppt/notesSlides/notesSlide50.xml" ContentType="application/vnd.openxmlformats-officedocument.presentationml.notesSlide+xml"/>
  <Override PartName="/ppt/notesSlides/notesSlide277.xml" ContentType="application/vnd.openxmlformats-officedocument.presentationml.notesSlide+xml"/>
  <Override PartName="/ppt/slides/slide278.xml" ContentType="application/vnd.openxmlformats-officedocument.presentationml.slide+xml"/>
  <Override PartName="/ppt/notesSlides/notesSlide293.xml" ContentType="application/vnd.openxmlformats-officedocument.presentationml.notesSlide+xml"/>
  <Override PartName="/docProps/app.xml" ContentType="application/vnd.openxmlformats-officedocument.extended-properties+xml"/>
  <Override PartName="/ppt/notesSlides/notesSlide222.xml" ContentType="application/vnd.openxmlformats-officedocument.presentationml.notesSlide+xml"/>
  <Override PartName="/ppt/notesSlides/notesSlide78.xml" ContentType="application/vnd.openxmlformats-officedocument.presentationml.notesSlide+xml"/>
  <Default Extension="png" ContentType="image/png"/>
  <Override PartName="/ppt/slides/slide110.xml" ContentType="application/vnd.openxmlformats-officedocument.presentationml.slide+xml"/>
  <Override PartName="/ppt/notesSlides/notesSlide153.xml" ContentType="application/vnd.openxmlformats-officedocument.presentationml.notesSlide+xml"/>
  <Override PartName="/ppt/slides/slide31.xml" ContentType="application/vnd.openxmlformats-officedocument.presentationml.slide+xml"/>
  <Override PartName="/ppt/slides/slide207.xml" ContentType="application/vnd.openxmlformats-officedocument.presentationml.slide+xml"/>
  <Override PartName="/ppt/notesSlides/notesSlide137.xml" ContentType="application/vnd.openxmlformats-officedocument.presentationml.notesSlide+xml"/>
  <Override PartName="/ppt/notesSlides/notesSlide283.xml" ContentType="application/vnd.openxmlformats-officedocument.presentationml.notesSlide+xml"/>
  <Override PartName="/ppt/slides/slide138.xml" ContentType="application/vnd.openxmlformats-officedocument.presentationml.slide+xml"/>
  <Override PartName="/ppt/slides/slide284.xml" ContentType="application/vnd.openxmlformats-officedocument.presentationml.slide+xml"/>
  <Override PartName="/ppt/slides/slide59.xml" ContentType="application/vnd.openxmlformats-officedocument.presentationml.slide+xml"/>
  <Override PartName="/ppt/slides/slide171.xml" ContentType="application/vnd.openxmlformats-officedocument.presentationml.slide+xml"/>
  <Override PartName="/ppt/notesSlides/notesSlide40.xml" ContentType="application/vnd.openxmlformats-officedocument.presentationml.notesSlide+xml"/>
  <Override PartName="/ppt/slides/slide199.xml" ContentType="application/vnd.openxmlformats-officedocument.presentationml.slide+xml"/>
  <Override PartName="/ppt/notesSlides/notesSlide212.xml" ContentType="application/vnd.openxmlformats-officedocument.presentationml.notesSlide+xml"/>
  <Override PartName="/ppt/notesSlides/notesSlide68.xml" ContentType="application/vnd.openxmlformats-officedocument.presentationml.notesSlide+xml"/>
  <Override PartName="/ppt/notesSlides/notesSlide143.xml" ContentType="application/vnd.openxmlformats-officedocument.presentationml.notesSlide+xml"/>
  <Override PartName="/ppt/slides/slide213.xml" ContentType="application/vnd.openxmlformats-officedocument.presentationml.slide+xml"/>
  <Override PartName="/ppt/slides/slide144.xml" ContentType="application/vnd.openxmlformats-officedocument.presentationml.slide+xml"/>
  <Override PartName="/ppt/slides/slide65.xml" ContentType="application/vnd.openxmlformats-officedocument.presentationml.slide+xml"/>
  <Override PartName="/ppt/notesSlides/notesSlide4.xml" ContentType="application/vnd.openxmlformats-officedocument.presentationml.notesSlide+xml"/>
  <Override PartName="/ppt/slides/slide274.xml" ContentType="application/vnd.openxmlformats-officedocument.presentationml.slide+xml"/>
  <Override PartName="/ppt/notesSlides/notesSlide74.xml" ContentType="application/vnd.openxmlformats-officedocument.presentationml.notesSlide+xml"/>
  <Override PartName="/ppt/notesSlides/notesSlide133.xml" ContentType="application/vnd.openxmlformats-officedocument.presentationml.notesSlide+xml"/>
  <Override PartName="/ppt/slides/slide316.xml" ContentType="application/vnd.openxmlformats-officedocument.presentationml.slide+xml"/>
  <Override PartName="/ppt/slides/slide203.xml" ContentType="application/vnd.openxmlformats-officedocument.presentationml.slide+xml"/>
  <Override PartName="/ppt/slides/slide71.xml" ContentType="application/vnd.openxmlformats-officedocument.presentationml.slide+xml"/>
  <Override PartName="/ppt/slides/slide134.xml" ContentType="application/vnd.openxmlformats-officedocument.presentationml.slide+xml"/>
  <Override PartName="/ppt/notesSlides/notesSlide177.xml" ContentType="application/vnd.openxmlformats-officedocument.presentationml.notesSlide+xml"/>
  <Override PartName="/ppt/notesSlides/notesSlide246.xml" ContentType="application/vnd.openxmlformats-officedocument.presentationml.notesSlide+xml"/>
  <Override PartName="/ppt/slides/slide280.xml" ContentType="application/vnd.openxmlformats-officedocument.presentationml.slide+xml"/>
  <Override PartName="/ppt/slides/slide55.xml" ContentType="application/vnd.openxmlformats-officedocument.presentationml.slide+xml"/>
  <Override PartName="/ppt/slides/slide195.xml" ContentType="application/vnd.openxmlformats-officedocument.presentationml.slide+xml"/>
  <Override PartName="/ppt/notesSlides/notesSlide106.xml" ContentType="application/vnd.openxmlformats-officedocument.presentationml.notesSlide+xml"/>
  <Override PartName="/ppt/notesSlides/notesSlide64.xml" ContentType="application/vnd.openxmlformats-officedocument.presentationml.notesSlide+xml"/>
  <Override PartName="/ppt/slides/slide140.xml" ContentType="application/vnd.openxmlformats-officedocument.presentationml.slide+xml"/>
  <Override PartName="/ppt/slides/slide28.xml" ContentType="application/vnd.openxmlformats-officedocument.presentationml.slide+xml"/>
  <Override PartName="/ppt/slides/slide306.xml" ContentType="application/vnd.openxmlformats-officedocument.presentationml.slide+xml"/>
  <Override PartName="/ppt/notesSlides/notesSlide236.xml" ContentType="application/vnd.openxmlformats-officedocument.presentationml.notesSlide+xml"/>
  <Override PartName="/ppt/slides/slide61.xml" ContentType="application/vnd.openxmlformats-officedocument.presentationml.slide+xml"/>
  <Override PartName="/ppt/slides/slide237.xml" ContentType="application/vnd.openxmlformats-officedocument.presentationml.slide+xml"/>
  <Override PartName="/ppt/notesSlides/notesSlide167.xml" ContentType="application/vnd.openxmlformats-officedocument.presentationml.notesSlide+xml"/>
  <Override PartName="/ppt/slides/slide168.xml" ContentType="application/vnd.openxmlformats-officedocument.presentationml.slide+xml"/>
  <Override PartName="/ppt/handoutMasters/handoutMaster1.xml" ContentType="application/vnd.openxmlformats-officedocument.presentationml.handoutMaster+xml"/>
  <Override PartName="/ppt/slides/slide270.xml" ContentType="application/vnd.openxmlformats-officedocument.presentationml.slide+xml"/>
  <Override PartName="/ppt/slides/slide89.xml" ContentType="application/vnd.openxmlformats-officedocument.presentationml.slide+xml"/>
  <Override PartName="/ppt/notesSlides/notesSlide70.xml" ContentType="application/vnd.openxmlformats-officedocument.presentationml.notesSlide+xml"/>
  <Override PartName="/ppt/slides/slide298.xml" ContentType="application/vnd.openxmlformats-officedocument.presentationml.slide+xml"/>
  <Override PartName="/ppt/notesSlides/notesSlide209.xml" ContentType="application/vnd.openxmlformats-officedocument.presentationml.notesSlide+xml"/>
  <Override PartName="/ppt/notesSlides/notesSlide242.xml" ContentType="application/vnd.openxmlformats-officedocument.presentationml.notesSlide+xml"/>
  <Override PartName="/ppt/slides/slide312.xml" ContentType="application/vnd.openxmlformats-officedocument.presentationml.slide+xml"/>
  <Override PartName="/ppt/notesSlides/notesSlide98.xml" ContentType="application/vnd.openxmlformats-officedocument.presentationml.notesSlide+xml"/>
  <Override PartName="/ppt/notesSlides/notesSlide173.xml" ContentType="application/vnd.openxmlformats-officedocument.presentationml.notesSlide+xml"/>
  <Override PartName="/ppt/slides/slide130.xml" ContentType="application/vnd.openxmlformats-officedocument.presentationml.slide+xml"/>
  <Override PartName="/ppt/slides/slide18.xml" ContentType="application/vnd.openxmlformats-officedocument.presentationml.slide+xml"/>
  <Override PartName="/ppt/slides/slide243.xml" ContentType="application/vnd.openxmlformats-officedocument.presentationml.slide+xml"/>
  <Override PartName="/ppt/slides/slide51.xml" ContentType="application/vnd.openxmlformats-officedocument.presentationml.slide+xml"/>
  <Override PartName="/ppt/slides/slide227.xml" ContentType="application/vnd.openxmlformats-officedocument.presentationml.slide+xml"/>
  <Override PartName="/ppt/slides/slide95.xml" ContentType="application/vnd.openxmlformats-officedocument.presentationml.slide+xml"/>
  <Override PartName="/ppt/slides/slide158.xml" ContentType="application/vnd.openxmlformats-officedocument.presentationml.slide+xml"/>
  <Override PartName="/ppt/notesSlides/notesSlide27.xml" ContentType="application/vnd.openxmlformats-officedocument.presentationml.notesSlide+xml"/>
  <Override PartName="/ppt/slides/slide79.xml" ContentType="application/vnd.openxmlformats-officedocument.presentationml.slide+xml"/>
  <Override PartName="/ppt/notesSlides/notesSlide102.xml" ContentType="application/vnd.openxmlformats-officedocument.presentationml.notesSlide+xml"/>
  <Override PartName="/ppt/notesSlides/notesSlide60.xml" ContentType="application/vnd.openxmlformats-officedocument.presentationml.notesSlide+xml"/>
  <Override PartName="/ppt/slides/slide103.xml" ContentType="application/vnd.openxmlformats-officedocument.presentationml.slide+xml"/>
  <Override PartName="/ppt/slides/slide24.xml" ContentType="application/vnd.openxmlformats-officedocument.presentationml.slide+xml"/>
  <Override PartName="/ppt/slides/slide302.xml" ContentType="application/vnd.openxmlformats-officedocument.presentationml.slide+xml"/>
  <Override PartName="/ppt/notesSlides/notesSlide88.xml" ContentType="application/vnd.openxmlformats-officedocument.presentationml.notesSlide+xml"/>
  <Override PartName="/ppt/notesSlides/notesSlide163.xml" ContentType="application/vnd.openxmlformats-officedocument.presentationml.notesSlide+xml"/>
  <Override PartName="/ppt/slides/slide233.xml" ContentType="application/vnd.openxmlformats-officedocument.presentationml.slide+xml"/>
  <Override PartName="/ppt/notesSlides/notesSlide232.xml" ContentType="application/vnd.openxmlformats-officedocument.presentationml.notesSlide+xml"/>
  <Override PartName="/ppt/slides/slide164.xml" ContentType="application/vnd.openxmlformats-officedocument.presentationml.slide+xml"/>
  <Override PartName="/ppt/notesSlides/notesSlide33.xml" ContentType="application/vnd.openxmlformats-officedocument.presentationml.notesSlide+xml"/>
  <Override PartName="/ppt/slides/slide85.xml" ContentType="application/vnd.openxmlformats-officedocument.presentationml.slide+xml"/>
  <Override PartName="/ppt/slides/slide294.xml" ContentType="application/vnd.openxmlformats-officedocument.presentationml.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205.xml" ContentType="application/vnd.openxmlformats-officedocument.presentationml.notesSlide+xml"/>
  <Override PartName="/ppt/notesSlides/notesSlide94.xml" ContentType="application/vnd.openxmlformats-officedocument.presentationml.notesSlide+xml"/>
  <Override PartName="/ppt/slides/slide14.xml" ContentType="application/vnd.openxmlformats-officedocument.presentationml.slide+xml"/>
  <Override PartName="/ppt/notesSlides/notesSlide266.xml" ContentType="application/vnd.openxmlformats-officedocument.presentationml.notesSlide+xml"/>
  <Override PartName="/ppt/slides/slide223.xml" ContentType="application/vnd.openxmlformats-officedocument.presentationml.slide+xml"/>
  <Override PartName="/ppt/slides/slide91.xml" ContentType="application/vnd.openxmlformats-officedocument.presentationml.slide+xml"/>
  <Override PartName="/ppt/slides/slide154.xml" ContentType="application/vnd.openxmlformats-officedocument.presentationml.slide+xml"/>
  <Override PartName="/ppt/slides/slide267.xml" ContentType="application/vnd.openxmlformats-officedocument.presentationml.slide+xml"/>
  <Override PartName="/ppt/notesSlides/notesSlide197.xml" ContentType="application/vnd.openxmlformats-officedocument.presentationml.notesSlide+xml"/>
  <Override PartName="/ppt/notesSlides/notesSlide23.xml" ContentType="application/vnd.openxmlformats-officedocument.presentationml.notesSlide+xml"/>
  <Override PartName="/ppt/slides/slide75.xml" ContentType="application/vnd.openxmlformats-officedocument.presentationml.slide+xml"/>
  <Override PartName="/ppt/slideMasters/slideMaster1.xml" ContentType="application/vnd.openxmlformats-officedocument.presentationml.slideMaster+xml"/>
  <Override PartName="/ppt/slides/slide20.xml" ContentType="application/vnd.openxmlformats-officedocument.presentationml.slide+xml"/>
  <Override PartName="/ppt/notesSlides/notesSlide84.xml" ContentType="application/vnd.openxmlformats-officedocument.presentationml.notesSlide+xml"/>
  <Override PartName="/ppt/notesSlides/notesSlide126.xml" ContentType="application/vnd.openxmlformats-officedocument.presentationml.notesSlide+xml"/>
  <Override PartName="/ppt/notesSlides/notesSlide272.xml" ContentType="application/vnd.openxmlformats-officedocument.presentationml.notesSlide+xml"/>
  <Override PartName="/ppt/slides/slide127.xml" ContentType="application/vnd.openxmlformats-officedocument.presentationml.slide+xml"/>
  <Override PartName="/ppt/slides/slide160.xml" ContentType="application/vnd.openxmlformats-officedocument.presentationml.slide+xml"/>
  <Default Extension="bin" ContentType="application/vnd.openxmlformats-officedocument.presentationml.printerSettings"/>
  <Override PartName="/ppt/slides/slide326.xml" ContentType="application/vnd.openxmlformats-officedocument.presentationml.slide+xml"/>
  <Override PartName="/ppt/slides/slide48.xml" ContentType="application/vnd.openxmlformats-officedocument.presentationml.slide+xml"/>
  <Override PartName="/ppt/slides/slide81.xml" ContentType="application/vnd.openxmlformats-officedocument.presentationml.slide+xml"/>
  <Override PartName="/ppt/slides/slide257.xml" ContentType="application/vnd.openxmlformats-officedocument.presentationml.slide+xml"/>
  <Override PartName="/ppt/notesSlides/notesSlide187.xml" ContentType="application/vnd.openxmlformats-officedocument.presentationml.notesSlide+xml"/>
  <Override PartName="/ppt/notesSlides/notesSlide256.xml" ContentType="application/vnd.openxmlformats-officedocument.presentationml.notesSlide+xml"/>
  <Override PartName="/ppt/slides/slide188.xml" ContentType="application/vnd.openxmlformats-officedocument.presentationml.slide+xml"/>
  <Override PartName="/ppt/slides/slide290.xml" ContentType="application/vnd.openxmlformats-officedocument.presentationml.slide+xml"/>
  <Override PartName="/ppt/notesSlides/notesSlide13.xml" ContentType="application/vnd.openxmlformats-officedocument.presentationml.notesSlide+xml"/>
  <Override PartName="/ppt/notesSlides/notesSlide57.xml" ContentType="application/vnd.openxmlformats-officedocument.presentationml.notesSlide+xml"/>
  <Override PartName="/ppt/notesSlides/notesSlide201.xml" ContentType="application/vnd.openxmlformats-officedocument.presentationml.notesSlide+xml"/>
  <Override PartName="/ppt/notesSlides/notesSlide132.xml" ContentType="application/vnd.openxmlformats-officedocument.presentationml.notesSlide+xml"/>
  <Override PartName="/ppt/notesSlides/notesSlide90.xml" ContentType="application/vnd.openxmlformats-officedocument.presentationml.notesSlide+xml"/>
  <Override PartName="/ppt/slides/slide6.xml" ContentType="application/vnd.openxmlformats-officedocument.presentationml.slide+xml"/>
  <Override PartName="/ppt/slides/slide10.xml" ContentType="application/vnd.openxmlformats-officedocument.presentationml.slide+xml"/>
  <Override PartName="/ppt/notesSlides/notesSlide116.xml" ContentType="application/vnd.openxmlformats-officedocument.presentationml.notesSlide+xml"/>
  <Override PartName="/ppt/notesSlides/notesSlide229.xml" ContentType="application/vnd.openxmlformats-officedocument.presentationml.notesSlide+xml"/>
  <Override PartName="/ppt/notesSlides/notesSlide262.xml" ContentType="application/vnd.openxmlformats-officedocument.presentationml.notesSlide+xml"/>
  <Override PartName="/ppt/slides/slide117.xml" ContentType="application/vnd.openxmlformats-officedocument.presentationml.slide+xml"/>
  <Override PartName="/ppt/notesSlides/notesSlide193.xml" ContentType="application/vnd.openxmlformats-officedocument.presentationml.notesSlide+xml"/>
  <Override PartName="/ppt/slides/slide150.xml" ContentType="application/vnd.openxmlformats-officedocument.presentationml.slide+xml"/>
  <Override PartName="/ppt/slides/slide38.xml" ContentType="application/vnd.openxmlformats-officedocument.presentationml.slide+xml"/>
  <Override PartName="/ppt/slides/slide263.xml" ContentType="application/vnd.openxmlformats-officedocument.presentationml.slide+xml"/>
  <Override PartName="/ppt/slides/slide247.xml" ContentType="application/vnd.openxmlformats-officedocument.presentationml.slide+xml"/>
  <Override PartName="/ppt/theme/theme3.xml" ContentType="application/vnd.openxmlformats-officedocument.theme+xml"/>
  <Override PartName="/ppt/slides/slide178.xml" ContentType="application/vnd.openxmlformats-officedocument.presentationml.slide+xml"/>
  <Override PartName="/ppt/notesSlides/notesSlide47.xml" ContentType="application/vnd.openxmlformats-officedocument.presentationml.notesSlide+xml"/>
  <Override PartName="/ppt/slides/slide99.xml" ContentType="application/vnd.openxmlformats-officedocument.presentationml.slide+xml"/>
  <Override PartName="/ppt/notesSlides/notesSlide122.xml" ContentType="application/vnd.openxmlformats-officedocument.presentationml.notesSlide+xml"/>
  <Override PartName="/ppt/notesSlides/notesSlide80.xml" ContentType="application/vnd.openxmlformats-officedocument.presentationml.notesSlide+xml"/>
  <Override PartName="/ppt/slides/slide123.xml" ContentType="application/vnd.openxmlformats-officedocument.presentationml.slide+xml"/>
  <Override PartName="/ppt/notesSlides/notesSlide219.xml" ContentType="application/vnd.openxmlformats-officedocument.presentationml.notesSlide+xml"/>
  <Override PartName="/ppt/slides/slide44.xml" ContentType="application/vnd.openxmlformats-officedocument.presentationml.slide+xml"/>
  <Override PartName="/ppt/slides/slide107.xml" ContentType="application/vnd.openxmlformats-officedocument.presentationml.slide+xml"/>
  <Override PartName="/ppt/slides/slide322.xml" ContentType="application/vnd.openxmlformats-officedocument.presentationml.slide+xml"/>
  <Override PartName="/ppt/notesSlides/notesSlide183.xml" ContentType="application/vnd.openxmlformats-officedocument.presentationml.notesSlide+xml"/>
  <Override PartName="/ppt/slides/slide253.xml" ContentType="application/vnd.openxmlformats-officedocument.presentationml.slide+xml"/>
  <Override PartName="/ppt/notesSlides/notesSlide252.xml" ContentType="application/vnd.openxmlformats-officedocument.presentationml.notesSlide+xml"/>
  <Override PartName="/ppt/notesSlides/notesSlide296.xml" ContentType="application/vnd.openxmlformats-officedocument.presentationml.notesSlide+xml"/>
  <Override PartName="/ppt/slides/slide184.xml" ContentType="application/vnd.openxmlformats-officedocument.presentationml.slide+xml"/>
  <Override PartName="/ppt/notesSlides/notesSlide53.xml" ContentType="application/vnd.openxmlformats-officedocument.presentationml.notesSlide+xml"/>
  <Override PartName="/ppt/slides/slide2.xml" ContentType="application/vnd.openxmlformats-officedocument.presentationml.slide+xml"/>
  <Override PartName="/ppt/notesSlides/notesSlide37.xml" ContentType="application/vnd.openxmlformats-officedocument.presentationml.notesSlide+xml"/>
  <Override PartName="/ppt/notesSlides/notesSlide112.xml" ContentType="application/vnd.openxmlformats-officedocument.presentationml.notesSlide+xml"/>
  <Override PartName="/ppt/notesSlides/notesSlide225.xml" ContentType="application/vnd.openxmlformats-officedocument.presentationml.notesSlide+xml"/>
  <Override PartName="/ppt/notesSlides/notesSlide156.xml" ContentType="application/vnd.openxmlformats-officedocument.presentationml.notesSlide+xml"/>
  <Override PartName="/ppt/slides/slide113.xml" ContentType="application/vnd.openxmlformats-officedocument.presentationml.slide+xml"/>
  <Override PartName="/ppt/slides/slide34.xml" ContentType="application/vnd.openxmlformats-officedocument.presentationml.slide+xml"/>
  <Override PartName="/ppt/slides/slide190.xml" ContentType="application/vnd.openxmlformats-officedocument.presentationml.slide+xml"/>
  <Override PartName="/ppt/notesSlides/notesSlide286.xml" ContentType="application/vnd.openxmlformats-officedocument.presentationml.notesSlide+xml"/>
  <Override PartName="/ppt/slides/slide174.xml" ContentType="application/vnd.openxmlformats-officedocument.presentationml.slide+xml"/>
  <Override PartName="/ppt/slides/slide287.xml" ContentType="application/vnd.openxmlformats-officedocument.presentationml.slide+xml"/>
  <Override PartName="/ppt/notesSlides/notesSlide300.xml" ContentType="application/vnd.openxmlformats-officedocument.presentationml.notesSlide+xml"/>
  <Override PartName="/ppt/notesSlides/notesSlide43.xml" ContentType="application/vnd.openxmlformats-officedocument.presentationml.notesSlide+xml"/>
  <Override PartName="/ppt/notesSlides/notesSlide215.xml" ContentType="application/vnd.openxmlformats-officedocument.presentationml.notesSlide+xml"/>
  <Override PartName="/ppt/slides/slide40.xml" ContentType="application/vnd.openxmlformats-officedocument.presentationml.slide+xml"/>
  <Override PartName="/ppt/slides/slide216.xml" ContentType="application/vnd.openxmlformats-officedocument.presentationml.slide+xml"/>
  <Override PartName="/ppt/notesSlides/notesSlide146.xml" ContentType="application/vnd.openxmlformats-officedocument.presentationml.notesSlide+xml"/>
  <Override PartName="/ppt/notesSlides/notesSlide292.xml" ContentType="application/vnd.openxmlformats-officedocument.presentationml.notesSlide+xml"/>
  <Override PartName="/ppt/slides/slide147.xml" ContentType="application/vnd.openxmlformats-officedocument.presentationml.slide+xml"/>
  <Override PartName="/ppt/slides/slide180.xml" ContentType="application/vnd.openxmlformats-officedocument.presentationml.slide+xml"/>
  <Override PartName="/ppt/notesSlides/notesSlide7.xml" ContentType="application/vnd.openxmlformats-officedocument.presentationml.notesSlide+xml"/>
  <Override PartName="/ppt/slides/slide68.xml" ContentType="application/vnd.openxmlformats-officedocument.presentationml.slide+xml"/>
  <Default Extension="jpeg" ContentType="image/jpeg"/>
  <Override PartName="/ppt/notesSlides/notesSlide276.xml" ContentType="application/vnd.openxmlformats-officedocument.presentationml.notesSlide+xml"/>
  <Override PartName="/ppt/slides/slide277.xml" ContentType="application/vnd.openxmlformats-officedocument.presentationml.slide+xml"/>
  <Override PartName="/ppt/notesSlides/notesSlide221.xml" ContentType="application/vnd.openxmlformats-officedocument.presentationml.notesSlide+xml"/>
  <Override PartName="/ppt/notesSlides/notesSlide77.xml" ContentType="application/vnd.openxmlformats-officedocument.presentationml.notesSlide+xml"/>
  <Override PartName="/ppt/notesSlides/notesSlide152.xml" ContentType="application/vnd.openxmlformats-officedocument.presentationml.notesSlide+xml"/>
  <Override PartName="/ppt/slides/slide30.xml" ContentType="application/vnd.openxmlformats-officedocument.presentationml.slide+xml"/>
  <Override PartName="/ppt/slides/slide206.xml" ContentType="application/vnd.openxmlformats-officedocument.presentationml.slide+xml"/>
  <Override PartName="/ppt/slides/slide319.xml" ContentType="application/vnd.openxmlformats-officedocument.presentationml.slide+xml"/>
  <Override PartName="/ppt/notesSlides/notesSlide136.xml" ContentType="application/vnd.openxmlformats-officedocument.presentationml.notesSlide+xml"/>
  <Override PartName="/ppt/slides/slide137.xml" ContentType="application/vnd.openxmlformats-officedocument.presentationml.slide+xml"/>
  <Override PartName="/ppt/notesSlides/notesSlide249.xml" ContentType="application/vnd.openxmlformats-officedocument.presentationml.notesSlide+xml"/>
  <Override PartName="/ppt/notesSlides/notesSlide282.xml" ContentType="application/vnd.openxmlformats-officedocument.presentationml.notesSlide+xml"/>
  <Override PartName="/ppt/slides/slide283.xml" ContentType="application/vnd.openxmlformats-officedocument.presentationml.slide+xml"/>
  <Override PartName="/ppt/slides/slide170.xml" ContentType="application/vnd.openxmlformats-officedocument.presentationml.slide+xml"/>
  <Override PartName="/ppt/slides/slide58.xml" ContentType="application/vnd.openxmlformats-officedocument.presentationml.slide+xml"/>
  <Override PartName="/ppt/slides/slide198.xml" ContentType="application/vnd.openxmlformats-officedocument.presentationml.slide+xml"/>
  <Override PartName="/ppt/notesSlides/notesSlide109.xml" ContentType="application/vnd.openxmlformats-officedocument.presentationml.notesSlide+xml"/>
  <Override PartName="/ppt/notesSlides/notesSlide67.xml" ContentType="application/vnd.openxmlformats-officedocument.presentationml.notesSlide+xml"/>
  <Override PartName="/ppt/notesSlides/notesSlide211.xml" ContentType="application/vnd.openxmlformats-officedocument.presentationml.notesSlide+xml"/>
  <Override PartName="/ppt/notesSlides/notesSlide142.xml" ContentType="application/vnd.openxmlformats-officedocument.presentationml.notesSlide+xml"/>
  <Override PartName="/ppt/slides/slide212.xml" ContentType="application/vnd.openxmlformats-officedocument.presentationml.slide+xml"/>
  <Override PartName="/ppt/slides/slide143.xml" ContentType="application/vnd.openxmlformats-officedocument.presentationml.slide+xml"/>
  <Override PartName="/ppt/notesSlides/notesSlide239.xml" ContentType="application/vnd.openxmlformats-officedocument.presentationml.notesSlide+xml"/>
  <Override PartName="/ppt/slides/slide309.xml" ContentType="application/vnd.openxmlformats-officedocument.presentationml.slide+xml"/>
  <Override PartName="/ppt/slides/slide64.xml" ContentType="application/vnd.openxmlformats-officedocument.presentationml.slide+xml"/>
  <Override PartName="/ppt/notesSlides/notesSlide3.xml" ContentType="application/vnd.openxmlformats-officedocument.presentationml.notesSlide+xml"/>
  <Override PartName="/ppt/slides/slide273.xml" ContentType="application/vnd.openxmlformats-officedocument.presentationml.slide+xml"/>
  <Override PartName="/ppt/notesSlides/notesSlide73.xml" ContentType="application/vnd.openxmlformats-officedocument.presentationml.notesSlide+xml"/>
  <Override PartName="/ppt/notesSlides/notesSlide245.xml" ContentType="application/vnd.openxmlformats-officedocument.presentationml.notesSlide+xml"/>
  <Override PartName="/ppt/slides/slide202.xml" ContentType="application/vnd.openxmlformats-officedocument.presentationml.slide+xml"/>
  <Override PartName="/ppt/slides/slide315.xml" ContentType="application/vnd.openxmlformats-officedocument.presentationml.slide+xml"/>
  <Override PartName="/ppt/slides/slide70.xml" ContentType="application/vnd.openxmlformats-officedocument.presentationml.slide+xml"/>
  <Override PartName="/ppt/slides/slide246.xml" ContentType="application/vnd.openxmlformats-officedocument.presentationml.slide+xml"/>
  <Override PartName="/ppt/slides/slide133.xml" ContentType="application/vnd.openxmlformats-officedocument.presentationml.slide+xml"/>
  <Override PartName="/ppt/notesSlides/notesSlide176.xml" ContentType="application/vnd.openxmlformats-officedocument.presentationml.notesSlide+xml"/>
  <Override PartName="/ppt/slides/slide54.xml" ContentType="application/vnd.openxmlformats-officedocument.presentationml.slide+xml"/>
  <Override PartName="/ppt/slides/slide194.xml" ContentType="application/vnd.openxmlformats-officedocument.presentationml.slide+xml"/>
  <Override PartName="/ppt/notesSlides/notesSlide105.xml" ContentType="application/vnd.openxmlformats-officedocument.presentationml.notesSlide+xml"/>
  <Override PartName="/ppt/notesSlides/notesSlide63.xml" ContentType="application/vnd.openxmlformats-officedocument.presentationml.notesSlide+xml"/>
  <Override PartName="/ppt/slides/slide27.xml" ContentType="application/vnd.openxmlformats-officedocument.presentationml.slide+xml"/>
  <Override PartName="/ppt/slides/slide305.xml" ContentType="application/vnd.openxmlformats-officedocument.presentationml.slide+xml"/>
  <Override PartName="/ppt/notesSlides/notesSlide235.xml" ContentType="application/vnd.openxmlformats-officedocument.presentationml.notesSlide+xml"/>
  <Override PartName="/ppt/slides/slide60.xml" ContentType="application/vnd.openxmlformats-officedocument.presentationml.slide+xml"/>
  <Override PartName="/ppt/slides/slide236.xml" ContentType="application/vnd.openxmlformats-officedocument.presentationml.slide+xml"/>
  <Override PartName="/ppt/notesSlides/notesSlide166.xml" ContentType="application/vnd.openxmlformats-officedocument.presentationml.notesSlide+xml"/>
  <Override PartName="/ppt/slides/slide167.xml" ContentType="application/vnd.openxmlformats-officedocument.presentationml.slide+xml"/>
  <Override PartName="/ppt/slides/slide88.xml" ContentType="application/vnd.openxmlformats-officedocument.presentationml.slide+xml"/>
  <Override PartName="/ppt/slides/slide297.xml" ContentType="application/vnd.openxmlformats-officedocument.presentationml.slide+xml"/>
  <Override PartName="/ppt/notesSlides/notesSlide208.xml" ContentType="application/vnd.openxmlformats-officedocument.presentationml.notesSlide+xml"/>
  <Override PartName="/ppt/notesSlides/notesSlide241.xml" ContentType="application/vnd.openxmlformats-officedocument.presentationml.notesSlide+xml"/>
  <Override PartName="/ppt/slides/slide311.xml" ContentType="application/vnd.openxmlformats-officedocument.presentationml.slide+xml"/>
  <Override PartName="/ppt/notesSlides/notesSlide97.xml" ContentType="application/vnd.openxmlformats-officedocument.presentationml.notesSlide+xml"/>
  <Override PartName="/ppt/notesSlides/notesSlide172.xml" ContentType="application/vnd.openxmlformats-officedocument.presentationml.notesSlide+xml"/>
  <Override PartName="/ppt/slides/slide242.xml" ContentType="application/vnd.openxmlformats-officedocument.presentationml.slide+xml"/>
  <Override PartName="/ppt/slides/slide17.xml" ContentType="application/vnd.openxmlformats-officedocument.presentationml.slide+xml"/>
  <Override PartName="/ppt/slides/slide50.xml" ContentType="application/vnd.openxmlformats-officedocument.presentationml.slide+xml"/>
  <Override PartName="/ppt/slides/slide226.xml" ContentType="application/vnd.openxmlformats-officedocument.presentationml.slide+xml"/>
  <Override PartName="/ppt/notesSlides/notesSlide269.xml" ContentType="application/vnd.openxmlformats-officedocument.presentationml.notesSlide+xml"/>
  <Override PartName="/ppt/slides/slide94.xml" ContentType="application/vnd.openxmlformats-officedocument.presentationml.slide+xml"/>
  <Override PartName="/ppt/slides/slide157.xml" ContentType="application/vnd.openxmlformats-officedocument.presentationml.slide+xml"/>
  <Override PartName="/ppt/notesSlides/notesSlide26.xml" ContentType="application/vnd.openxmlformats-officedocument.presentationml.notesSlide+xml"/>
  <Override PartName="/ppt/slides/slide78.xml" ContentType="application/vnd.openxmlformats-officedocument.presentationml.slide+xml"/>
  <Override PartName="/ppt/notesSlides/notesSlide101.xml" ContentType="application/vnd.openxmlformats-officedocument.presentationml.notesSlide+xml"/>
  <Override PartName="/ppt/slides/slide102.xml" ContentType="application/vnd.openxmlformats-officedocument.presentationml.slide+xml"/>
  <Override PartName="/ppt/slides/slide23.xml" ContentType="application/vnd.openxmlformats-officedocument.presentationml.slide+xml"/>
  <Override PartName="/ppt/slides/slide301.xml" ContentType="application/vnd.openxmlformats-officedocument.presentationml.slide+xml"/>
  <Override PartName="/ppt/notesSlides/notesSlide87.xml" ContentType="application/vnd.openxmlformats-officedocument.presentationml.notesSlide+xml"/>
  <Override PartName="/ppt/notesSlides/notesSlide129.xml" ContentType="application/vnd.openxmlformats-officedocument.presentationml.notesSlide+xml"/>
  <Override PartName="/ppt/slides/slide232.xml" ContentType="application/vnd.openxmlformats-officedocument.presentationml.slide+xml"/>
  <Override PartName="/ppt/notesSlides/notesSlide162.xml" ContentType="application/vnd.openxmlformats-officedocument.presentationml.notesSlide+xml"/>
  <Override PartName="/ppt/notesSlides/notesSlide231.xml" ContentType="application/vnd.openxmlformats-officedocument.presentationml.notesSlide+xml"/>
  <Override PartName="/ppt/slides/slide163.xml" ContentType="application/vnd.openxmlformats-officedocument.presentationml.slide+xml"/>
  <Override PartName="/ppt/notesSlides/notesSlide259.xml" ContentType="application/vnd.openxmlformats-officedocument.presentationml.notesSlide+xml"/>
  <Override PartName="/ppt/notesSlides/notesSlide275.xml" ContentType="application/vnd.openxmlformats-officedocument.presentationml.notesSlide+xml"/>
  <Override PartName="/ppt/notesSlides/notesSlide32.xml" ContentType="application/vnd.openxmlformats-officedocument.presentationml.notesSlide+xml"/>
  <Override PartName="/ppt/slides/slide84.xml" ContentType="application/vnd.openxmlformats-officedocument.presentationml.slide+xml"/>
  <Override PartName="/ppt/presProps.xml" ContentType="application/vnd.openxmlformats-officedocument.presentationml.presProps+xml"/>
  <Override PartName="/ppt/notesSlides/notesSlide16.xml" ContentType="application/vnd.openxmlformats-officedocument.presentationml.notesSlide+xml"/>
  <Override PartName="/ppt/slides/slide293.xml" ContentType="application/vnd.openxmlformats-officedocument.presentationml.slide+xml"/>
  <Override PartName="/ppt/notesSlides/notesSlide204.xml" ContentType="application/vnd.openxmlformats-officedocument.presentationml.notesSlide+xml"/>
  <Override PartName="/ppt/notesSlides/notesSlide93.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Override PartName="/ppt/notesSlides/notesSlide119.xml" ContentType="application/vnd.openxmlformats-officedocument.presentationml.notesSlide+xml"/>
  <Default Extension="rels" ContentType="application/vnd.openxmlformats-package.relationships+xml"/>
  <Override PartName="/ppt/notesSlides/notesSlide265.xml" ContentType="application/vnd.openxmlformats-officedocument.presentationml.notesSlide+xml"/>
  <Override PartName="/ppt/slides/slide222.xml" ContentType="application/vnd.openxmlformats-officedocument.presentationml.slide+xml"/>
  <Override PartName="/ppt/slides/slide90.xml" ContentType="application/vnd.openxmlformats-officedocument.presentationml.slide+xml"/>
  <Override PartName="/ppt/slides/slide266.xml" ContentType="application/vnd.openxmlformats-officedocument.presentationml.slide+xml"/>
  <Override PartName="/ppt/slides/slide153.xml" ContentType="application/vnd.openxmlformats-officedocument.presentationml.slide+xml"/>
  <Override PartName="/ppt/notesSlides/notesSlide196.xml" ContentType="application/vnd.openxmlformats-officedocument.presentationml.notesSlide+xml"/>
  <Override PartName="/ppt/notesSlides/notesSlide22.xml" ContentType="application/vnd.openxmlformats-officedocument.presentationml.notesSlide+xml"/>
  <Override PartName="/ppt/slides/slide74.xml" ContentType="application/vnd.openxmlformats-officedocument.presentationml.slide+xml"/>
  <Override PartName="/ppt/notesSlides/notesSlide125.xml" ContentType="application/vnd.openxmlformats-officedocument.presentationml.notesSlide+xml"/>
  <Override PartName="/ppt/notesSlides/notesSlide83.xml" ContentType="application/vnd.openxmlformats-officedocument.presentationml.notesSlide+xml"/>
  <Override PartName="/ppt/notesSlides/notesSlide271.xml" ContentType="application/vnd.openxmlformats-officedocument.presentationml.notesSlide+xml"/>
  <Override PartName="/ppt/slides/slide126.xml" ContentType="application/vnd.openxmlformats-officedocument.presentationml.slide+xml"/>
  <Override PartName="/ppt/slides/slide47.xml" ContentType="application/vnd.openxmlformats-officedocument.presentationml.slide+xml"/>
  <Override PartName="/ppt/slides/slide325.xml" ContentType="application/vnd.openxmlformats-officedocument.presentationml.slide+xml"/>
  <Override PartName="/ppt/notesSlides/notesSlide255.xml" ContentType="application/vnd.openxmlformats-officedocument.presentationml.notesSlide+xml"/>
  <Override PartName="/ppt/slides/slide80.xml" ContentType="application/vnd.openxmlformats-officedocument.presentationml.slide+xml"/>
  <Override PartName="/ppt/slides/slide256.xml" ContentType="application/vnd.openxmlformats-officedocument.presentationml.slide+xml"/>
  <Override PartName="/ppt/notesSlides/notesSlide186.xml" ContentType="application/vnd.openxmlformats-officedocument.presentationml.notesSlide+xml"/>
  <Override PartName="/ppt/notesSlides/notesSlide299.xml" ContentType="application/vnd.openxmlformats-officedocument.presentationml.notesSlide+xml"/>
  <Override PartName="/ppt/notesSlides/notesSlide12.xml" ContentType="application/vnd.openxmlformats-officedocument.presentationml.notesSlide+xml"/>
  <Override PartName="/ppt/slides/slide187.xml" ContentType="application/vnd.openxmlformats-officedocument.presentationml.slide+xml"/>
  <Override PartName="/ppt/notesSlides/notesSlide200.xml" ContentType="application/vnd.openxmlformats-officedocument.presentationml.notesSlide+xml"/>
  <Override PartName="/ppt/notesSlides/notesSlide56.xml" ContentType="application/vnd.openxmlformats-officedocument.presentationml.notesSlide+xml"/>
  <Override PartName="/ppt/notesSlides/notesSlide131.xml" ContentType="application/vnd.openxmlformats-officedocument.presentationml.notesSlide+xml"/>
  <Override PartName="/ppt/slides/slide5.xml" ContentType="application/vnd.openxmlformats-officedocument.presentationml.slide+xml"/>
  <Override PartName="/ppt/notesSlides/notesSlide115.xml" ContentType="application/vnd.openxmlformats-officedocument.presentationml.notesSlide+xml"/>
  <Override PartName="/ppt/notesSlides/notesSlide228.xml" ContentType="application/vnd.openxmlformats-officedocument.presentationml.notesSlide+xml"/>
  <Override PartName="/ppt/notesSlides/notesSlide261.xml" ContentType="application/vnd.openxmlformats-officedocument.presentationml.notesSlide+xml"/>
  <Override PartName="/ppt/slides/slide116.xml" ContentType="application/vnd.openxmlformats-officedocument.presentationml.slide+xml"/>
  <Override PartName="/ppt/notesSlides/notesSlide192.xml" ContentType="application/vnd.openxmlformats-officedocument.presentationml.notesSlide+xml"/>
  <Override PartName="/ppt/slides/slide262.xml" ContentType="application/vnd.openxmlformats-officedocument.presentationml.slide+xml"/>
  <Override PartName="/ppt/slides/slide37.xml" ContentType="application/vnd.openxmlformats-officedocument.presentationml.slide+xml"/>
  <Override PartName="/ppt/notesSlides/notesSlide289.xml" ContentType="application/vnd.openxmlformats-officedocument.presentationml.notesSlide+xml"/>
  <Override PartName="/ppt/theme/theme2.xml" ContentType="application/vnd.openxmlformats-officedocument.theme+xml"/>
  <Override PartName="/ppt/slides/slide177.xml" ContentType="application/vnd.openxmlformats-officedocument.presentationml.slide+xml"/>
  <Override PartName="/ppt/notesSlides/notesSlide303.xml" ContentType="application/vnd.openxmlformats-officedocument.presentationml.notesSlide+xml"/>
  <Override PartName="/ppt/notesSlides/notesSlide46.xml" ContentType="application/vnd.openxmlformats-officedocument.presentationml.notesSlide+xml"/>
  <Override PartName="/ppt/slides/slide98.xml" ContentType="application/vnd.openxmlformats-officedocument.presentationml.slide+xml"/>
  <Override PartName="/ppt/notesSlides/notesSlide121.xml" ContentType="application/vnd.openxmlformats-officedocument.presentationml.notesSlide+xml"/>
  <Override PartName="/ppt/slides/slide122.xml" ContentType="application/vnd.openxmlformats-officedocument.presentationml.slide+xml"/>
  <Override PartName="/ppt/notesSlides/notesSlide218.xml" ContentType="application/vnd.openxmlformats-officedocument.presentationml.notesSlide+xml"/>
  <Override PartName="/ppt/slides/slide43.xml" ContentType="application/vnd.openxmlformats-officedocument.presentationml.slide+xml"/>
  <Override PartName="/ppt/slides/slide219.xml" ContentType="application/vnd.openxmlformats-officedocument.presentationml.slide+xml"/>
  <Override PartName="/ppt/slides/slide106.xml" ContentType="application/vnd.openxmlformats-officedocument.presentationml.slide+xml"/>
  <Override PartName="/ppt/slides/slide321.xml" ContentType="application/vnd.openxmlformats-officedocument.presentationml.slide+xml"/>
  <Override PartName="/ppt/slides/slide252.xml" ContentType="application/vnd.openxmlformats-officedocument.presentationml.slide+xml"/>
  <Override PartName="/ppt/notesSlides/notesSlide149.xml" ContentType="application/vnd.openxmlformats-officedocument.presentationml.notesSlide+xml"/>
  <Override PartName="/ppt/notesSlides/notesSlide182.xml" ContentType="application/vnd.openxmlformats-officedocument.presentationml.notesSlide+xml"/>
  <Override PartName="/ppt/slides/slide183.xml" ContentType="application/vnd.openxmlformats-officedocument.presentationml.slide+xml"/>
  <Override PartName="/ppt/notesSlides/notesSlide251.xml" ContentType="application/vnd.openxmlformats-officedocument.presentationml.notesSlide+xml"/>
  <Override PartName="/ppt/notesSlides/notesSlide279.xml" ContentType="application/vnd.openxmlformats-officedocument.presentationml.notesSlide+xml"/>
  <Override PartName="/ppt/notesSlides/notesSlide52.xml" ContentType="application/vnd.openxmlformats-officedocument.presentationml.notesSlide+xml"/>
  <Override PartName="/ppt/notesSlides/notesSlide295.xml" ContentType="application/vnd.openxmlformats-officedocument.presentationml.notesSlide+xml"/>
  <Override PartName="/ppt/slides/slide1.xml" ContentType="application/vnd.openxmlformats-officedocument.presentationml.slide+xml"/>
  <Override PartName="/ppt/notesSlides/notesSlide36.xml" ContentType="application/vnd.openxmlformats-officedocument.presentationml.notesSlide+xml"/>
  <Override PartName="/ppt/notesSlides/notesSlide111.xml" ContentType="application/vnd.openxmlformats-officedocument.presentationml.notesSlide+xml"/>
  <Override PartName="/ppt/notesSlides/notesSlide224.xml" ContentType="application/vnd.openxmlformats-officedocument.presentationml.notesSlide+xml"/>
  <Override PartName="/ppt/notesSlides/notesSlide155.xml" ContentType="application/vnd.openxmlformats-officedocument.presentationml.notesSlide+xml"/>
  <Override PartName="/ppt/slides/slide112.xml" ContentType="application/vnd.openxmlformats-officedocument.presentationml.slide+xml"/>
  <Override PartName="/ppt/slides/slide33.xml" ContentType="application/vnd.openxmlformats-officedocument.presentationml.slide+xml"/>
  <Override PartName="/ppt/slides/slide209.xml" ContentType="application/vnd.openxmlformats-officedocument.presentationml.slide+xml"/>
  <Override PartName="/ppt/notesSlides/notesSlide139.xml" ContentType="application/vnd.openxmlformats-officedocument.presentationml.notesSlide+xml"/>
  <Override PartName="/ppt/notesSlides/notesSlide285.xml" ContentType="application/vnd.openxmlformats-officedocument.presentationml.notesSlide+xml"/>
  <Override PartName="/ppt/slides/slide286.xml" ContentType="application/vnd.openxmlformats-officedocument.presentationml.slide+xml"/>
  <Override PartName="/ppt/slides/slide173.xml" ContentType="application/vnd.openxmlformats-officedocument.presentationml.slide+xml"/>
  <Override PartName="/ppt/notesSlides/notesSlide42.xml" ContentType="application/vnd.openxmlformats-officedocument.presentationml.notesSlide+xml"/>
  <Override PartName="/ppt/notesSlides/notesSlide214.xml" ContentType="application/vnd.openxmlformats-officedocument.presentationml.notesSlide+xml"/>
  <Override PartName="/ppt/notesSlides/notesSlide145.xml" ContentType="application/vnd.openxmlformats-officedocument.presentationml.notesSlide+xml"/>
  <Override PartName="/ppt/slides/slide215.xml" ContentType="application/vnd.openxmlformats-officedocument.presentationml.slide+xml"/>
  <Override PartName="/ppt/notesSlides/notesSlide291.xml" ContentType="application/vnd.openxmlformats-officedocument.presentationml.notesSlide+xml"/>
  <Override PartName="/ppt/slides/slide146.xml" ContentType="application/vnd.openxmlformats-officedocument.presentationml.slide+xml"/>
  <Override PartName="/ppt/slides/slide67.xml" ContentType="application/vnd.openxmlformats-officedocument.presentationml.slide+xml"/>
  <Override PartName="/ppt/notesSlides/notesSlide6.xml" ContentType="application/vnd.openxmlformats-officedocument.presentationml.notesSlide+xml"/>
  <Override PartName="/ppt/slides/slide276.xml" ContentType="application/vnd.openxmlformats-officedocument.presentationml.slide+xml"/>
  <Override PartName="/ppt/notesSlides/notesSlide220.xml" ContentType="application/vnd.openxmlformats-officedocument.presentationml.notesSlide+xml"/>
  <Override PartName="/ppt/notesSlides/notesSlide76.xml" ContentType="application/vnd.openxmlformats-officedocument.presentationml.notesSlide+xml"/>
  <Override PartName="/ppt/notesSlides/notesSlide151.xml" ContentType="application/vnd.openxmlformats-officedocument.presentationml.notesSlide+xml"/>
  <Override PartName="/ppt/slides/slide221.xml" ContentType="application/vnd.openxmlformats-officedocument.presentationml.slide+xml"/>
  <Override PartName="/ppt/tableStyles.xml" ContentType="application/vnd.openxmlformats-officedocument.presentationml.tableStyles+xml"/>
  <Override PartName="/ppt/notesSlides/notesSlide135.xml" ContentType="application/vnd.openxmlformats-officedocument.presentationml.notesSlide+xml"/>
  <Override PartName="/ppt/slides/slide318.xml" ContentType="application/vnd.openxmlformats-officedocument.presentationml.slide+xml"/>
  <Override PartName="/ppt/slides/slide205.xml" ContentType="application/vnd.openxmlformats-officedocument.presentationml.slide+xml"/>
  <Override PartName="/ppt/notesSlides/notesSlide179.xml" ContentType="application/vnd.openxmlformats-officedocument.presentationml.notesSlide+xml"/>
  <Override PartName="/ppt/slides/slide136.xml" ContentType="application/vnd.openxmlformats-officedocument.presentationml.slide+xml"/>
  <Override PartName="/ppt/notesSlides/notesSlide248.xml" ContentType="application/vnd.openxmlformats-officedocument.presentationml.notesSlide+xml"/>
  <Override PartName="/ppt/notesSlides/notesSlide281.xml" ContentType="application/vnd.openxmlformats-officedocument.presentationml.notesSlide+xml"/>
  <Override PartName="/ppt/slides/slide282.xml" ContentType="application/vnd.openxmlformats-officedocument.presentationml.slide+xml"/>
  <Override PartName="/ppt/slides/slide57.xml" ContentType="application/vnd.openxmlformats-officedocument.presentationml.slide+xml"/>
  <Override PartName="/ppt/slides/slide197.xml" ContentType="application/vnd.openxmlformats-officedocument.presentationml.slide+xml"/>
  <Override PartName="/ppt/notesSlides/notesSlide108.xml" ContentType="application/vnd.openxmlformats-officedocument.presentationml.notesSlide+xml"/>
  <Override PartName="/ppt/notesSlides/notesSlide66.xml" ContentType="application/vnd.openxmlformats-officedocument.presentationml.notesSlide+xml"/>
  <Override PartName="/ppt/notesSlides/notesSlide210.xml" ContentType="application/vnd.openxmlformats-officedocument.presentationml.notesSlide+xml"/>
  <Override PartName="/ppt/notesSlides/notesSlide141.xml" ContentType="application/vnd.openxmlformats-officedocument.presentationml.notesSlide+xml"/>
  <Override PartName="/ppt/slides/slide211.xml" ContentType="application/vnd.openxmlformats-officedocument.presentationml.slide+xml"/>
  <Override PartName="/ppt/slides/slide142.xml" ContentType="application/vnd.openxmlformats-officedocument.presentationml.slide+xml"/>
  <Override PartName="/ppt/notesSlides/notesSlide238.xml" ContentType="application/vnd.openxmlformats-officedocument.presentationml.notesSlide+xml"/>
  <Override PartName="/ppt/slides/slide308.xml" ContentType="application/vnd.openxmlformats-officedocument.presentationml.slide+xml"/>
  <Override PartName="/ppt/slides/slide63.xml" ContentType="application/vnd.openxmlformats-officedocument.presentationml.slide+xml"/>
  <Override PartName="/ppt/slides/slide239.xml" ContentType="application/vnd.openxmlformats-officedocument.presentationml.slide+xml"/>
  <Override PartName="/ppt/notesSlides/notesSlide2.xml" ContentType="application/vnd.openxmlformats-officedocument.presentationml.notesSlide+xml"/>
  <Override PartName="/ppt/notesSlides/notesSlide169.xml" ContentType="application/vnd.openxmlformats-officedocument.presentationml.notesSlide+xml"/>
  <Override PartName="/ppt/slides/slide272.xml" ContentType="application/vnd.openxmlformats-officedocument.presentationml.slide+xml"/>
  <Override PartName="/ppt/viewProps.xml" ContentType="application/vnd.openxmlformats-officedocument.presentationml.viewProps+xml"/>
  <Override PartName="/ppt/notesSlides/notesSlide72.xml" ContentType="application/vnd.openxmlformats-officedocument.presentationml.notesSlide+xml"/>
  <Override PartName="/ppt/notesSlides/notesSlide244.xml" ContentType="application/vnd.openxmlformats-officedocument.presentationml.notesSlide+xml"/>
  <Override PartName="/ppt/slides/slide314.xml" ContentType="application/vnd.openxmlformats-officedocument.presentationml.slide+xml"/>
  <Override PartName="/ppt/slides/slide201.xml" ContentType="application/vnd.openxmlformats-officedocument.presentationml.slide+xml"/>
  <Override PartName="/ppt/notesSlides/notesSlide175.xml" ContentType="application/vnd.openxmlformats-officedocument.presentationml.notesSlide+xml"/>
  <Override PartName="/ppt/slides/slide132.xml" ContentType="application/vnd.openxmlformats-officedocument.presentationml.slide+xml"/>
  <Override PartName="/ppt/slides/slide245.xml" ContentType="application/vnd.openxmlformats-officedocument.presentationml.slide+xml"/>
  <Override PartName="/ppt/slides/slide53.xml" ContentType="application/vnd.openxmlformats-officedocument.presentationml.slide+xml"/>
  <Override PartName="/ppt/slides/slide229.xml" ContentType="application/vnd.openxmlformats-officedocument.presentationml.slide+xml"/>
  <Override PartName="/ppt/notesSlides/notesSlide159.xml" ContentType="application/vnd.openxmlformats-officedocument.presentationml.notesSlide+xml"/>
  <Override PartName="/ppt/slides/slide193.xml" ContentType="application/vnd.openxmlformats-officedocument.presentationml.slide+xml"/>
  <Override PartName="/ppt/notesSlides/notesSlide29.xml" ContentType="application/vnd.openxmlformats-officedocument.presentationml.notesSlide+xml"/>
  <Override PartName="/ppt/notesSlides/notesSlide104.xml" ContentType="application/vnd.openxmlformats-officedocument.presentationml.notesSlide+xml"/>
  <Override PartName="/ppt/notesSlides/notesSlide62.xml" ContentType="application/vnd.openxmlformats-officedocument.presentationml.notesSlide+xml"/>
  <Override PartName="/ppt/notesSlides/notesSlide250.xml" ContentType="application/vnd.openxmlformats-officedocument.presentationml.notesSlide+xml"/>
  <Override PartName="/ppt/slides/slide26.xml" ContentType="application/vnd.openxmlformats-officedocument.presentationml.slide+xml"/>
  <Override PartName="/ppt/slides/slide304.xml" ContentType="application/vnd.openxmlformats-officedocument.presentationml.slide+xml"/>
  <Override PartName="/ppt/notesSlides/notesSlide234.xml" ContentType="application/vnd.openxmlformats-officedocument.presentationml.notesSlide+xml"/>
  <Override PartName="/ppt/notesSlides/notesSlide165.xml" ContentType="application/vnd.openxmlformats-officedocument.presentationml.notesSlide+xml"/>
  <Override PartName="/ppt/slides/slide235.xml" ContentType="application/vnd.openxmlformats-officedocument.presentationml.slide+xml"/>
  <Override PartName="/ppt/slides/slide166.xml" ContentType="application/vnd.openxmlformats-officedocument.presentationml.slide+xml"/>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slides/slide296.xml" ContentType="application/vnd.openxmlformats-officedocument.presentationml.slide+xml"/>
  <Override PartName="/ppt/notesSlides/notesSlide19.xml" ContentType="application/vnd.openxmlformats-officedocument.presentationml.notesSlide+xml"/>
  <Override PartName="/ppt/notesSlides/notesSlide207.xml" ContentType="application/vnd.openxmlformats-officedocument.presentationml.notesSlide+xml"/>
  <Override PartName="/ppt/notesSlides/notesSlide240.xml" ContentType="application/vnd.openxmlformats-officedocument.presentationml.notesSlide+xml"/>
  <Override PartName="/ppt/slides/slide310.xml" ContentType="application/vnd.openxmlformats-officedocument.presentationml.slide+xml"/>
  <Override PartName="/ppt/notesSlides/notesSlide96.xml" ContentType="application/vnd.openxmlformats-officedocument.presentationml.notesSlide+xml"/>
  <Override PartName="/ppt/notesSlides/notesSlide171.xml" ContentType="application/vnd.openxmlformats-officedocument.presentationml.notesSlide+xml"/>
  <Override PartName="/ppt/slides/slide241.xml" ContentType="application/vnd.openxmlformats-officedocument.presentationml.slide+xml"/>
  <Override PartName="/ppt/slides/slide16.xml" ContentType="application/vnd.openxmlformats-officedocument.presentationml.slide+xml"/>
  <Override PartName="/ppt/notesSlides/notesSlide268.xml" ContentType="application/vnd.openxmlformats-officedocument.presentationml.notesSlide+xml"/>
  <Override PartName="/ppt/slides/slide225.xml" ContentType="application/vnd.openxmlformats-officedocument.presentationml.slide+xml"/>
  <Override PartName="/ppt/slides/slide93.xml" ContentType="application/vnd.openxmlformats-officedocument.presentationml.slide+xml"/>
  <Override PartName="/ppt/slides/slide269.xml" ContentType="application/vnd.openxmlformats-officedocument.presentationml.slide+xml"/>
  <Override PartName="/ppt/slides/slide156.xml" ContentType="application/vnd.openxmlformats-officedocument.presentationml.slide+xml"/>
  <Override PartName="/ppt/notesSlides/notesSlide199.xml" ContentType="application/vnd.openxmlformats-officedocument.presentationml.notesSlide+xml"/>
  <Override PartName="/ppt/notesSlides/notesSlide25.xml" ContentType="application/vnd.openxmlformats-officedocument.presentationml.notesSlide+xml"/>
  <Override PartName="/ppt/slides/slide77.xml" ContentType="application/vnd.openxmlformats-officedocument.presentationml.slide+xml"/>
  <Override PartName="/ppt/notesSlides/notesSlide100.xml" ContentType="application/vnd.openxmlformats-officedocument.presentationml.notesSlide+xml"/>
  <Override PartName="/ppt/slides/slide101.xml" ContentType="application/vnd.openxmlformats-officedocument.presentationml.slide+xml"/>
  <Override PartName="/ppt/slides/slide22.xml" ContentType="application/vnd.openxmlformats-officedocument.presentationml.slide+xml"/>
  <Override PartName="/ppt/slides/slide300.xml" ContentType="application/vnd.openxmlformats-officedocument.presentationml.slide+xml"/>
  <Override PartName="/ppt/notesSlides/notesSlide86.xml" ContentType="application/vnd.openxmlformats-officedocument.presentationml.notesSlide+xml"/>
  <Override PartName="/ppt/notesSlides/notesSlide128.xml" ContentType="application/vnd.openxmlformats-officedocument.presentationml.notesSlide+xml"/>
  <Override PartName="/ppt/slides/slide231.xml" ContentType="application/vnd.openxmlformats-officedocument.presentationml.slide+xml"/>
  <Override PartName="/ppt/notesSlides/notesSlide161.xml" ContentType="application/vnd.openxmlformats-officedocument.presentationml.notesSlide+xml"/>
  <Override PartName="/ppt/notesSlides/notesSlide230.xml" ContentType="application/vnd.openxmlformats-officedocument.presentationml.notesSlide+xml"/>
  <Override PartName="/ppt/slides/slide162.xml" ContentType="application/vnd.openxmlformats-officedocument.presentationml.slide+xml"/>
  <Override PartName="/ppt/notesSlides/notesSlide258.xml" ContentType="application/vnd.openxmlformats-officedocument.presentationml.notesSlide+xml"/>
  <Override PartName="/ppt/slides/slide328.xml" ContentType="application/vnd.openxmlformats-officedocument.presentationml.slide+xml"/>
  <Override PartName="/ppt/notesSlides/notesSlide31.xml" ContentType="application/vnd.openxmlformats-officedocument.presentationml.notesSlide+xml"/>
  <Override PartName="/ppt/slides/slide83.xml" ContentType="application/vnd.openxmlformats-officedocument.presentationml.slide+xml"/>
  <Override PartName="/ppt/slides/slide259.xml" ContentType="application/vnd.openxmlformats-officedocument.presentationml.slide+xml"/>
  <Override PartName="/ppt/notesSlides/notesSlide189.xml" ContentType="application/vnd.openxmlformats-officedocument.presentationml.notesSlide+xml"/>
  <Override PartName="/ppt/notesSlides/notesSlide274.xml" ContentType="application/vnd.openxmlformats-officedocument.presentationml.notesSlide+xml"/>
  <Override PartName="/ppt/slides/slide292.xml" ContentType="application/vnd.openxmlformats-officedocument.presentationml.slide+xml"/>
  <Override PartName="/ppt/notesSlides/notesSlide15.xml" ContentType="application/vnd.openxmlformats-officedocument.presentationml.notesSlide+xml"/>
  <Override PartName="/ppt/notesSlides/notesSlide203.xml" ContentType="application/vnd.openxmlformats-officedocument.presentationml.notesSlide+xml"/>
  <Override PartName="/ppt/notesSlides/notesSlide59.xml" ContentType="application/vnd.openxmlformats-officedocument.presentationml.notesSlide+xml"/>
  <Override PartName="/ppt/notesSlides/notesSlide92.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notesSlides/notesSlide118.xml" ContentType="application/vnd.openxmlformats-officedocument.presentationml.notesSlide+xml"/>
  <Override PartName="/ppt/notesSlides/notesSlide264.xml" ContentType="application/vnd.openxmlformats-officedocument.presentationml.notesSlide+xml"/>
  <Override PartName="/ppt/slides/slide119.xml" ContentType="application/vnd.openxmlformats-officedocument.presentationml.slide+xml"/>
  <Override PartName="/ppt/notesSlides/notesSlide195.xml" ContentType="application/vnd.openxmlformats-officedocument.presentationml.notesSlide+xml"/>
  <Override PartName="/ppt/slides/slide152.xml" ContentType="application/vnd.openxmlformats-officedocument.presentationml.slide+xml"/>
  <Override PartName="/ppt/slides/slide265.xml" ContentType="application/vnd.openxmlformats-officedocument.presentationml.slide+xml"/>
  <Override PartName="/ppt/notesSlides/notesSlide21.xml" ContentType="application/vnd.openxmlformats-officedocument.presentationml.notesSlide+xml"/>
  <Override PartName="/ppt/slides/slide73.xml" ContentType="application/vnd.openxmlformats-officedocument.presentationml.slide+xml"/>
  <Override PartName="/ppt/slides/slide249.xml" ContentType="application/vnd.openxmlformats-officedocument.presentationml.slide+xml"/>
  <Override PartName="/ppt/notesSlides/notesSlide49.xml" ContentType="application/vnd.openxmlformats-officedocument.presentationml.notesSlide+xml"/>
  <Override PartName="/ppt/notesSlides/notesSlide124.xml" ContentType="application/vnd.openxmlformats-officedocument.presentationml.notesSlide+xml"/>
  <Override PartName="/ppt/notesSlides/notesSlide82.xml" ContentType="application/vnd.openxmlformats-officedocument.presentationml.notesSlide+xml"/>
  <Override PartName="/ppt/notesSlides/notesSlide270.xml" ContentType="application/vnd.openxmlformats-officedocument.presentationml.notesSlide+xml"/>
  <Override PartName="/ppt/slides/slide125.xml" ContentType="application/vnd.openxmlformats-officedocument.presentationml.slide+xml"/>
  <Default Extension="emf" ContentType="image/x-emf"/>
  <Override PartName="/ppt/slides/slide46.xml" ContentType="application/vnd.openxmlformats-officedocument.presentationml.slide+xml"/>
  <Override PartName="/ppt/slides/slide109.xml" ContentType="application/vnd.openxmlformats-officedocument.presentationml.slide+xml"/>
  <Override PartName="/ppt/slides/slide324.xml" ContentType="application/vnd.openxmlformats-officedocument.presentationml.slide+xml"/>
  <Override PartName="/ppt/notesSlides/notesSlide185.xml" ContentType="application/vnd.openxmlformats-officedocument.presentationml.notesSlide+xml"/>
  <Override PartName="/ppt/slides/slide255.xml" ContentType="application/vnd.openxmlformats-officedocument.presentationml.slide+xml"/>
  <Override PartName="/ppt/notesSlides/notesSlide254.xml" ContentType="application/vnd.openxmlformats-officedocument.presentationml.notesSlide+xml"/>
  <Override PartName="/ppt/notesSlides/notesSlide298.xml" ContentType="application/vnd.openxmlformats-officedocument.presentationml.notes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55.xml" ContentType="application/vnd.openxmlformats-officedocument.presentationml.notesSlide+xml"/>
  <Override PartName="/ppt/notesSlides/notesSlide130.xml" ContentType="application/vnd.openxmlformats-officedocument.presentationml.notesSlide+xml"/>
  <Override PartName="/ppt/slides/slide4.xml" ContentType="application/vnd.openxmlformats-officedocument.presentationml.slide+xml"/>
  <Override PartName="/ppt/notesSlides/notesSlide39.xml" ContentType="application/vnd.openxmlformats-officedocument.presentationml.notesSlide+xml"/>
  <Override PartName="/ppt/notesSlides/notesSlide114.xml" ContentType="application/vnd.openxmlformats-officedocument.presentationml.notesSlide+xml"/>
  <Override PartName="/ppt/notesSlides/notesSlide227.xml" ContentType="application/vnd.openxmlformats-officedocument.presentationml.notesSlide+xml"/>
  <Override PartName="/ppt/notesSlides/notesSlide260.xml" ContentType="application/vnd.openxmlformats-officedocument.presentationml.notesSlide+xml"/>
  <Override PartName="/ppt/slides/slide115.xml" ContentType="application/vnd.openxmlformats-officedocument.presentationml.slide+xml"/>
  <Override PartName="/ppt/notesSlides/notesSlide191.xml" ContentType="application/vnd.openxmlformats-officedocument.presentationml.notesSlide+xml"/>
  <Override PartName="/ppt/slides/slide261.xml" ContentType="application/vnd.openxmlformats-officedocument.presentationml.slide+xml"/>
  <Override PartName="/ppt/slides/slide36.xml" ContentType="application/vnd.openxmlformats-officedocument.presentationml.slide+xml"/>
  <Override PartName="/ppt/slides/slide192.xml" ContentType="application/vnd.openxmlformats-officedocument.presentationml.slide+xml"/>
  <Override PartName="/ppt/notesSlides/notesSlide288.xml" ContentType="application/vnd.openxmlformats-officedocument.presentationml.notesSlide+xml"/>
  <Override PartName="/ppt/slideLayouts/slideLayout2.xml" ContentType="application/vnd.openxmlformats-officedocument.presentationml.slideLayout+xml"/>
  <Override PartName="/ppt/theme/theme1.xml" ContentType="application/vnd.openxmlformats-officedocument.theme+xml"/>
  <Override PartName="/ppt/slides/slide176.xml" ContentType="application/vnd.openxmlformats-officedocument.presentationml.slide+xml"/>
  <Override PartName="/ppt/slides/slide289.xml" ContentType="application/vnd.openxmlformats-officedocument.presentationml.slide+xml"/>
  <Override PartName="/ppt/notesSlides/notesSlide302.xml" ContentType="application/vnd.openxmlformats-officedocument.presentationml.notesSlide+xml"/>
  <Override PartName="/ppt/notesSlides/notesSlide45.xml" ContentType="application/vnd.openxmlformats-officedocument.presentationml.notesSlide+xml"/>
  <Override PartName="/ppt/slides/slide97.xml" ContentType="application/vnd.openxmlformats-officedocument.presentationml.slide+xml"/>
  <Override PartName="/ppt/notesSlides/notesSlide120.xml" ContentType="application/vnd.openxmlformats-officedocument.presentationml.notesSlide+xml"/>
  <Override PartName="/ppt/slides/slide121.xml" ContentType="application/vnd.openxmlformats-officedocument.presentationml.slide+xml"/>
  <Override PartName="/ppt/notesSlides/notesSlide217.xml" ContentType="application/vnd.openxmlformats-officedocument.presentationml.notesSlide+xml"/>
  <Override PartName="/ppt/slides/slide42.xml" ContentType="application/vnd.openxmlformats-officedocument.presentationml.slide+xml"/>
  <Override PartName="/ppt/slides/slide218.xml" ContentType="application/vnd.openxmlformats-officedocument.presentationml.slide+xml"/>
  <Override PartName="/ppt/slides/slide105.xml" ContentType="application/vnd.openxmlformats-officedocument.presentationml.slide+xml"/>
  <Override PartName="/ppt/slides/slide320.xml" ContentType="application/vnd.openxmlformats-officedocument.presentationml.slide+xml"/>
  <Override PartName="/ppt/slides/slide149.xml" ContentType="application/vnd.openxmlformats-officedocument.presentationml.slide+xml"/>
  <Override PartName="/ppt/slides/slide251.xml" ContentType="application/vnd.openxmlformats-officedocument.presentationml.slide+xml"/>
  <Override PartName="/ppt/notesSlides/notesSlide148.xml" ContentType="application/vnd.openxmlformats-officedocument.presentationml.notesSlide+xml"/>
  <Override PartName="/ppt/slides/slide182.xml" ContentType="application/vnd.openxmlformats-officedocument.presentationml.slide+xml"/>
  <Override PartName="/ppt/notesSlides/notesSlide181.xml" ContentType="application/vnd.openxmlformats-officedocument.presentationml.notesSlide+xml"/>
  <Override PartName="/ppt/notesSlides/notesSlide278.xml" ContentType="application/vnd.openxmlformats-officedocument.presentationml.notesSlide+xml"/>
  <Override PartName="/ppt/notesSlides/notesSlide51.xml" ContentType="application/vnd.openxmlformats-officedocument.presentationml.notesSlide+xml"/>
  <Override PartName="/ppt/notesSlides/notesSlide294.xml" ContentType="application/vnd.openxmlformats-officedocument.presentationml.notesSlide+xml"/>
  <Override PartName="/ppt/slides/slide279.xml" ContentType="application/vnd.openxmlformats-officedocument.presentationml.slide+xml"/>
  <Override PartName="/ppt/notesSlides/notesSlide110.xml" ContentType="application/vnd.openxmlformats-officedocument.presentationml.notesSlide+xml"/>
  <Override PartName="/ppt/notesSlides/notesSlide79.xml" ContentType="application/vnd.openxmlformats-officedocument.presentationml.notesSlide+xml"/>
  <Override PartName="/ppt/notesSlides/notesSlide223.xml" ContentType="application/vnd.openxmlformats-officedocument.presentationml.notesSlide+xml"/>
  <Override PartName="/ppt/notesSlides/notesSlide154.xml" ContentType="application/vnd.openxmlformats-officedocument.presentationml.notesSlide+xml"/>
  <Override PartName="/ppt/slides/slide111.xml" ContentType="application/vnd.openxmlformats-officedocument.presentationml.slide+xml"/>
  <Override PartName="/ppt/slides/slide32.xml" ContentType="application/vnd.openxmlformats-officedocument.presentationml.slide+xml"/>
  <Override PartName="/ppt/slides/slide208.xml" ContentType="application/vnd.openxmlformats-officedocument.presentationml.slide+xml"/>
  <Override PartName="/ppt/notesSlides/notesSlide138.xml" ContentType="application/vnd.openxmlformats-officedocument.presentationml.notesSlide+xml"/>
  <Override PartName="/ppt/notesSlides/notesSlide284.xml" ContentType="application/vnd.openxmlformats-officedocument.presentationml.notesSlide+xml"/>
  <Override PartName="/ppt/slides/slide139.xml" ContentType="application/vnd.openxmlformats-officedocument.presentationml.slide+xml"/>
  <Override PartName="/ppt/slides/slide172.xml" ContentType="application/vnd.openxmlformats-officedocument.presentationml.slide+xml"/>
  <Override PartName="/ppt/slides/slide285.xml" ContentType="application/vnd.openxmlformats-officedocument.presentationml.slide+xml"/>
  <Override PartName="/ppt/notesSlides/notesSlide41.xml" ContentType="application/vnd.openxmlformats-officedocument.presentationml.notesSlide+xml"/>
  <Override PartName="/ppt/notesSlides/notesSlide213.xml" ContentType="application/vnd.openxmlformats-officedocument.presentationml.notesSlide+xml"/>
  <Override PartName="/ppt/notesSlides/notesSlide69.xml" ContentType="application/vnd.openxmlformats-officedocument.presentationml.notesSlide+xml"/>
  <Override PartName="/ppt/notesSlides/notesSlide144.xml" ContentType="application/vnd.openxmlformats-officedocument.presentationml.notesSlide+xml"/>
  <Override PartName="/ppt/slides/slide214.xml" ContentType="application/vnd.openxmlformats-officedocument.presentationml.slide+xml"/>
  <Override PartName="/ppt/notesSlides/notesSlide290.xml" ContentType="application/vnd.openxmlformats-officedocument.presentationml.notesSlide+xml"/>
  <Override PartName="/ppt/slides/slide145.xml" ContentType="application/vnd.openxmlformats-officedocument.presentationml.slide+xml"/>
  <Override PartName="/ppt/slides/slide66.xml" ContentType="application/vnd.openxmlformats-officedocument.presentationml.slide+xml"/>
  <Override PartName="/ppt/notesSlides/notesSlide5.xml" ContentType="application/vnd.openxmlformats-officedocument.presentationml.notesSlide+xml"/>
  <Override PartName="/ppt/slides/slide129.xml" ContentType="application/vnd.openxmlformats-officedocument.presentationml.slide+xml"/>
  <Default Extension="wdp" ContentType="image/vnd.ms-photo"/>
  <Override PartName="/ppt/slides/slide275.xml" ContentType="application/vnd.openxmlformats-officedocument.presentationml.slide+xml"/>
  <Override PartName="/ppt/notesSlides/notesSlide75.xml" ContentType="application/vnd.openxmlformats-officedocument.presentationml.notesSlide+xml"/>
  <Override PartName="/ppt/notesSlides/notesSlide150.xml" ContentType="application/vnd.openxmlformats-officedocument.presentationml.notesSlide+xml"/>
  <Override PartName="/ppt/slides/slide220.xml" ContentType="application/vnd.openxmlformats-officedocument.presentationml.slide+xml"/>
  <Override PartName="/ppt/notesSlides/notesSlide134.xml" ContentType="application/vnd.openxmlformats-officedocument.presentationml.notesSlide+xml"/>
  <Override PartName="/ppt/slides/slide204.xml" ContentType="application/vnd.openxmlformats-officedocument.presentationml.slide+xml"/>
  <Override PartName="/ppt/slides/slide317.xml" ContentType="application/vnd.openxmlformats-officedocument.presentationml.slide+xml"/>
  <Override PartName="/ppt/notesSlides/notesSlide178.xml" ContentType="application/vnd.openxmlformats-officedocument.presentationml.notesSlide+xml"/>
  <Override PartName="/ppt/slides/slide135.xml" ContentType="application/vnd.openxmlformats-officedocument.presentationml.slide+xml"/>
  <Override PartName="/ppt/notesSlides/notesSlide247.xml" ContentType="application/vnd.openxmlformats-officedocument.presentationml.notesSlide+xml"/>
  <Override PartName="/ppt/notesSlides/notesSlide280.xml" ContentType="application/vnd.openxmlformats-officedocument.presentationml.notesSlide+xml"/>
  <Override PartName="/ppt/slides/slide281.xml" ContentType="application/vnd.openxmlformats-officedocument.presentationml.slide+xml"/>
  <Override PartName="/ppt/slides/slide56.xml" ContentType="application/vnd.openxmlformats-officedocument.presentationml.slide+xml"/>
  <Override PartName="/ppt/slides/slide196.xml" ContentType="application/vnd.openxmlformats-officedocument.presentationml.slide+xml"/>
  <Override PartName="/ppt/notesSlides/notesSlide107.xml" ContentType="application/vnd.openxmlformats-officedocument.presentationml.notesSlide+xml"/>
  <Override PartName="/ppt/notesSlides/notesSlide65.xml" ContentType="application/vnd.openxmlformats-officedocument.presentationml.notesSlide+xml"/>
  <Override PartName="/ppt/notesSlides/notesSlide140.xml" ContentType="application/vnd.openxmlformats-officedocument.presentationml.notesSlide+xml"/>
  <Override PartName="/ppt/slides/slide210.xml" ContentType="application/vnd.openxmlformats-officedocument.presentationml.slide+xml"/>
  <Override PartName="/ppt/slides/slide141.xml" ContentType="application/vnd.openxmlformats-officedocument.presentationml.slide+xml"/>
  <Override PartName="/ppt/slides/slide29.xml" ContentType="application/vnd.openxmlformats-officedocument.presentationml.slide+xml"/>
  <Override PartName="/ppt/slides/slide307.xml" ContentType="application/vnd.openxmlformats-officedocument.presentationml.slide+xml"/>
  <Override PartName="/ppt/notesSlides/notesSlide10.xml" ContentType="application/vnd.openxmlformats-officedocument.presentationml.notesSlide+xml"/>
  <Override PartName="/ppt/slides/slide62.xml" ContentType="application/vnd.openxmlformats-officedocument.presentationml.slide+xml"/>
  <Override PartName="/ppt/slides/slide238.xml" ContentType="application/vnd.openxmlformats-officedocument.presentationml.slide+xml"/>
  <Override PartName="/ppt/notesSlides/notesSlide1.xml" ContentType="application/vnd.openxmlformats-officedocument.presentationml.notesSlide+xml"/>
  <Override PartName="/ppt/notesSlides/notesSlide168.xml" ContentType="application/vnd.openxmlformats-officedocument.presentationml.notesSlide+xml"/>
  <Override PartName="/ppt/slides/slide169.xml" ContentType="application/vnd.openxmlformats-officedocument.presentationml.slide+xml"/>
  <Override PartName="/ppt/slides/slide271.xml" ContentType="application/vnd.openxmlformats-officedocument.presentationml.slide+xml"/>
  <Override PartName="/ppt/notesSlides/notesSlide237.xml" ContentType="application/vnd.openxmlformats-officedocument.presentationml.notesSlide+xml"/>
  <Override PartName="/ppt/notesSlides/notesSlide71.xml" ContentType="application/vnd.openxmlformats-officedocument.presentationml.notesSlide+xml"/>
  <Override PartName="/ppt/slides/slide299.xml" ContentType="application/vnd.openxmlformats-officedocument.presentationml.slide+xml"/>
  <Override PartName="/ppt/notesSlides/notesSlide243.xml" ContentType="application/vnd.openxmlformats-officedocument.presentationml.notesSlide+xml"/>
  <Override PartName="/ppt/slides/slide313.xml" ContentType="application/vnd.openxmlformats-officedocument.presentationml.slide+xml"/>
  <Override PartName="/ppt/slides/slide200.xml" ContentType="application/vnd.openxmlformats-officedocument.presentationml.slide+xml"/>
  <Override PartName="/ppt/presentation.xml" ContentType="application/vnd.openxmlformats-officedocument.presentationml.presentation.main+xml"/>
  <Override PartName="/ppt/slides/slide244.xml" ContentType="application/vnd.openxmlformats-officedocument.presentationml.slide+xml"/>
  <Override PartName="/ppt/slides/slide19.xml" ContentType="application/vnd.openxmlformats-officedocument.presentationml.slide+xml"/>
  <Override PartName="/ppt/slides/slide131.xml" ContentType="application/vnd.openxmlformats-officedocument.presentationml.slide+xml"/>
  <Override PartName="/ppt/notesSlides/notesSlide99.xml" ContentType="application/vnd.openxmlformats-officedocument.presentationml.notesSlide+xml"/>
  <Override PartName="/ppt/slides/slide52.xml" ContentType="application/vnd.openxmlformats-officedocument.presentationml.slide+xml"/>
  <Override PartName="/ppt/slides/slide228.xml" ContentType="application/vnd.openxmlformats-officedocument.presentationml.slide+xml"/>
  <Override PartName="/ppt/notesSlides/notesSlide158.xml" ContentType="application/vnd.openxmlformats-officedocument.presentationml.notesSlide+xml"/>
  <Override PartName="/ppt/notesSlides/notesSlide174.xml" ContentType="application/vnd.openxmlformats-officedocument.presentationml.notesSlide+xml"/>
  <Override PartName="/ppt/slides/slide159.xml" ContentType="application/vnd.openxmlformats-officedocument.presentationml.slide+xml"/>
  <Override PartName="/ppt/notesSlides/notesSlide28.xml" ContentType="application/vnd.openxmlformats-officedocument.presentationml.notesSlide+xml"/>
  <Override PartName="/ppt/notesSlides/notesSlide103.xml" ContentType="application/vnd.openxmlformats-officedocument.presentationml.notesSlide+xml"/>
  <Override PartName="/ppt/notesSlides/notesSlide61.xml" ContentType="application/vnd.openxmlformats-officedocument.presentationml.notesSlide+xml"/>
  <Override PartName="/ppt/slides/slide25.xml" ContentType="application/vnd.openxmlformats-officedocument.presentationml.slide+xml"/>
  <Override PartName="/ppt/slides/slide303.xml" ContentType="application/vnd.openxmlformats-officedocument.presentationml.slide+xml"/>
  <Override PartName="/ppt/notesSlides/notesSlide89.xml" ContentType="application/vnd.openxmlformats-officedocument.presentationml.notesSlide+xml"/>
  <Override PartName="/ppt/notesSlides/notesSlide164.xml" ContentType="application/vnd.openxmlformats-officedocument.presentationml.notesSlide+xml"/>
  <Override PartName="/ppt/slides/slide234.xml" ContentType="application/vnd.openxmlformats-officedocument.presentationml.slide+xml"/>
  <Override PartName="/ppt/notesSlides/notesSlide233.xml" ContentType="application/vnd.openxmlformats-officedocument.presentationml.notesSlide+xml"/>
  <Override PartName="/ppt/slides/slide165.xml" ContentType="application/vnd.openxmlformats-officedocument.presentationml.slide+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slides/slide295.xml" ContentType="application/vnd.openxmlformats-officedocument.presentationml.slide+xml"/>
  <Override PartName="/ppt/notesSlides/notesSlide206.xml" ContentType="application/vnd.openxmlformats-officedocument.presentationml.notesSlide+xml"/>
  <Override PartName="/ppt/notesSlides/notesSlide95.xml" ContentType="application/vnd.openxmlformats-officedocument.presentationml.notesSlide+xml"/>
  <Override PartName="/ppt/notesSlides/notesSlide170.xml" ContentType="application/vnd.openxmlformats-officedocument.presentationml.notesSlide+xml"/>
  <Override PartName="/ppt/slides/slide240.xml" ContentType="application/vnd.openxmlformats-officedocument.presentationml.slide+xml"/>
  <Override PartName="/ppt/slides/slide15.xml" ContentType="application/vnd.openxmlformats-officedocument.presentationml.slide+xml"/>
  <Override PartName="/ppt/notesSlides/notesSlide267.xml" ContentType="application/vnd.openxmlformats-officedocument.presentationml.notesSlide+xml"/>
  <Override PartName="/ppt/slides/slide224.xml" ContentType="application/vnd.openxmlformats-officedocument.presentationml.slide+xml"/>
  <Override PartName="/ppt/slides/slide92.xml" ContentType="application/vnd.openxmlformats-officedocument.presentationml.slide+xml"/>
  <Override PartName="/ppt/slides/slide268.xml" ContentType="application/vnd.openxmlformats-officedocument.presentationml.slide+xml"/>
  <Override PartName="/ppt/slides/slide155.xml" ContentType="application/vnd.openxmlformats-officedocument.presentationml.slide+xml"/>
  <Override PartName="/ppt/notesSlides/notesSlide198.xml" ContentType="application/vnd.openxmlformats-officedocument.presentationml.notesSlide+xml"/>
  <Override PartName="/ppt/notesSlides/notesSlide24.xml" ContentType="application/vnd.openxmlformats-officedocument.presentationml.notesSlide+xml"/>
  <Override PartName="/ppt/slides/slide76.xml" ContentType="application/vnd.openxmlformats-officedocument.presentationml.slide+xml"/>
  <Override PartName="/ppt/slides/slide100.xml" ContentType="application/vnd.openxmlformats-officedocument.presentationml.slide+xml"/>
  <Override PartName="/ppt/slides/slide21.xml" ContentType="application/vnd.openxmlformats-officedocument.presentationml.slide+xml"/>
  <Override PartName="/ppt/notesSlides/notesSlide85.xml" ContentType="application/vnd.openxmlformats-officedocument.presentationml.notesSlide+xml"/>
  <Override PartName="/ppt/notesSlides/notesSlide127.xml" ContentType="application/vnd.openxmlformats-officedocument.presentationml.notesSlide+xml"/>
  <Override PartName="/ppt/notesSlides/notesSlide160.xml" ContentType="application/vnd.openxmlformats-officedocument.presentationml.notesSlide+xml"/>
  <Override PartName="/ppt/slides/slide128.xml" ContentType="application/vnd.openxmlformats-officedocument.presentationml.slide+xml"/>
  <Override PartName="/ppt/slides/slide230.xml" ContentType="application/vnd.openxmlformats-officedocument.presentationml.slide+xml"/>
  <Override PartName="/ppt/notesSlides/notesSlide273.xml" ContentType="application/vnd.openxmlformats-officedocument.presentationml.notesSlide+xml"/>
  <Override PartName="/ppt/slides/slide161.xml" ContentType="application/vnd.openxmlformats-officedocument.presentationml.slide+xml"/>
  <Override PartName="/ppt/slides/slide49.xml" ContentType="application/vnd.openxmlformats-officedocument.presentationml.slide+xml"/>
  <Override PartName="/ppt/slides/slide327.xml" ContentType="application/vnd.openxmlformats-officedocument.presentationml.slide+xml"/>
  <Override PartName="/ppt/notesSlides/notesSlide30.xml" ContentType="application/vnd.openxmlformats-officedocument.presentationml.notesSlide+xml"/>
  <Override PartName="/ppt/slides/slide82.xml" ContentType="application/vnd.openxmlformats-officedocument.presentationml.slide+xml"/>
  <Override PartName="/ppt/slides/slide258.xml" ContentType="application/vnd.openxmlformats-officedocument.presentationml.slide+xml"/>
  <Override PartName="/ppt/notesSlides/notesSlide188.xml" ContentType="application/vnd.openxmlformats-officedocument.presentationml.notesSlide+xml"/>
  <Override PartName="/ppt/notesSlides/notesSlide257.xml" ContentType="application/vnd.openxmlformats-officedocument.presentationml.notesSlide+xml"/>
  <Override PartName="/ppt/notesSlides/notesSlide14.xml" ContentType="application/vnd.openxmlformats-officedocument.presentationml.notesSlide+xml"/>
  <Override PartName="/ppt/slides/slide189.xml" ContentType="application/vnd.openxmlformats-officedocument.presentationml.slide+xml"/>
  <Override PartName="/ppt/slides/slide291.xml" ContentType="application/vnd.openxmlformats-officedocument.presentationml.slide+xml"/>
  <Override PartName="/ppt/notesSlides/notesSlide58.xml" ContentType="application/vnd.openxmlformats-officedocument.presentationml.notesSlide+xml"/>
  <Override PartName="/ppt/notesSlides/notesSlide202.xml" ContentType="application/vnd.openxmlformats-officedocument.presentationml.notesSlide+xml"/>
  <Override PartName="/ppt/notesSlides/notesSlide91.xml" ContentType="application/vnd.openxmlformats-officedocument.presentationml.notesSlide+xml"/>
  <Override PartName="/ppt/slides/slide7.xml" ContentType="application/vnd.openxmlformats-officedocument.presentationml.slide+xml"/>
  <Override PartName="/ppt/slides/slide11.xml" ContentType="application/vnd.openxmlformats-officedocument.presentationml.slide+xml"/>
  <Override PartName="/ppt/notesSlides/notesSlide117.xml" ContentType="application/vnd.openxmlformats-officedocument.presentationml.notesSlide+xml"/>
  <Override PartName="/ppt/notesSlides/notesSlide263.xml" ContentType="application/vnd.openxmlformats-officedocument.presentationml.notesSlide+xml"/>
  <Override PartName="/ppt/slides/slide118.xml" ContentType="application/vnd.openxmlformats-officedocument.presentationml.slide+xml"/>
  <Override PartName="/ppt/notesSlides/notesSlide194.xml" ContentType="application/vnd.openxmlformats-officedocument.presentationml.notesSlide+xml"/>
  <Override PartName="/ppt/slides/slide264.xml" ContentType="application/vnd.openxmlformats-officedocument.presentationml.slide+xml"/>
  <Override PartName="/ppt/slides/slide39.xml" ContentType="application/vnd.openxmlformats-officedocument.presentationml.slide+xml"/>
  <Override PartName="/ppt/slides/slide15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330"/>
  </p:notesMasterIdLst>
  <p:handoutMasterIdLst>
    <p:handoutMasterId r:id="rId331"/>
  </p:handoutMasterIdLst>
  <p:sldIdLst>
    <p:sldId id="258" r:id="rId2"/>
    <p:sldId id="259" r:id="rId3"/>
    <p:sldId id="260" r:id="rId4"/>
    <p:sldId id="327" r:id="rId5"/>
    <p:sldId id="262" r:id="rId6"/>
    <p:sldId id="326" r:id="rId7"/>
    <p:sldId id="265" r:id="rId8"/>
    <p:sldId id="266" r:id="rId9"/>
    <p:sldId id="267" r:id="rId10"/>
    <p:sldId id="268" r:id="rId11"/>
    <p:sldId id="270" r:id="rId12"/>
    <p:sldId id="325" r:id="rId13"/>
    <p:sldId id="271" r:id="rId14"/>
    <p:sldId id="272" r:id="rId15"/>
    <p:sldId id="274" r:id="rId16"/>
    <p:sldId id="275" r:id="rId17"/>
    <p:sldId id="276" r:id="rId18"/>
    <p:sldId id="277" r:id="rId19"/>
    <p:sldId id="278" r:id="rId20"/>
    <p:sldId id="328" r:id="rId21"/>
    <p:sldId id="282" r:id="rId22"/>
    <p:sldId id="283" r:id="rId23"/>
    <p:sldId id="284" r:id="rId24"/>
    <p:sldId id="286" r:id="rId25"/>
    <p:sldId id="287" r:id="rId26"/>
    <p:sldId id="288" r:id="rId27"/>
    <p:sldId id="289" r:id="rId28"/>
    <p:sldId id="290" r:id="rId29"/>
    <p:sldId id="291" r:id="rId30"/>
    <p:sldId id="292" r:id="rId31"/>
    <p:sldId id="293" r:id="rId32"/>
    <p:sldId id="294" r:id="rId33"/>
    <p:sldId id="668"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9" r:id="rId58"/>
    <p:sldId id="330" r:id="rId59"/>
    <p:sldId id="331" r:id="rId60"/>
    <p:sldId id="333" r:id="rId61"/>
    <p:sldId id="334" r:id="rId62"/>
    <p:sldId id="335" r:id="rId63"/>
    <p:sldId id="337" r:id="rId64"/>
    <p:sldId id="338" r:id="rId65"/>
    <p:sldId id="339" r:id="rId66"/>
    <p:sldId id="342" r:id="rId67"/>
    <p:sldId id="343" r:id="rId68"/>
    <p:sldId id="344" r:id="rId69"/>
    <p:sldId id="360" r:id="rId70"/>
    <p:sldId id="366" r:id="rId71"/>
    <p:sldId id="367" r:id="rId72"/>
    <p:sldId id="371" r:id="rId73"/>
    <p:sldId id="669" r:id="rId74"/>
    <p:sldId id="373" r:id="rId75"/>
    <p:sldId id="374" r:id="rId76"/>
    <p:sldId id="375" r:id="rId77"/>
    <p:sldId id="670" r:id="rId78"/>
    <p:sldId id="377" r:id="rId79"/>
    <p:sldId id="378" r:id="rId80"/>
    <p:sldId id="379" r:id="rId81"/>
    <p:sldId id="380" r:id="rId82"/>
    <p:sldId id="381" r:id="rId83"/>
    <p:sldId id="382" r:id="rId84"/>
    <p:sldId id="383" r:id="rId85"/>
    <p:sldId id="384" r:id="rId86"/>
    <p:sldId id="385" r:id="rId87"/>
    <p:sldId id="387" r:id="rId88"/>
    <p:sldId id="388" r:id="rId89"/>
    <p:sldId id="392" r:id="rId90"/>
    <p:sldId id="393" r:id="rId91"/>
    <p:sldId id="394" r:id="rId92"/>
    <p:sldId id="395" r:id="rId93"/>
    <p:sldId id="671" r:id="rId94"/>
    <p:sldId id="396" r:id="rId95"/>
    <p:sldId id="397" r:id="rId96"/>
    <p:sldId id="399" r:id="rId97"/>
    <p:sldId id="400" r:id="rId98"/>
    <p:sldId id="401" r:id="rId99"/>
    <p:sldId id="402" r:id="rId100"/>
    <p:sldId id="403" r:id="rId101"/>
    <p:sldId id="404" r:id="rId102"/>
    <p:sldId id="594" r:id="rId103"/>
    <p:sldId id="407" r:id="rId104"/>
    <p:sldId id="408" r:id="rId105"/>
    <p:sldId id="409" r:id="rId106"/>
    <p:sldId id="410" r:id="rId107"/>
    <p:sldId id="411" r:id="rId108"/>
    <p:sldId id="412" r:id="rId109"/>
    <p:sldId id="595" r:id="rId110"/>
    <p:sldId id="414" r:id="rId111"/>
    <p:sldId id="416" r:id="rId112"/>
    <p:sldId id="417" r:id="rId113"/>
    <p:sldId id="419" r:id="rId114"/>
    <p:sldId id="420" r:id="rId115"/>
    <p:sldId id="421" r:id="rId116"/>
    <p:sldId id="422" r:id="rId117"/>
    <p:sldId id="425" r:id="rId118"/>
    <p:sldId id="424" r:id="rId119"/>
    <p:sldId id="426" r:id="rId120"/>
    <p:sldId id="428" r:id="rId121"/>
    <p:sldId id="429" r:id="rId122"/>
    <p:sldId id="430" r:id="rId123"/>
    <p:sldId id="431" r:id="rId124"/>
    <p:sldId id="432" r:id="rId125"/>
    <p:sldId id="433" r:id="rId126"/>
    <p:sldId id="434" r:id="rId127"/>
    <p:sldId id="435" r:id="rId128"/>
    <p:sldId id="436" r:id="rId129"/>
    <p:sldId id="437" r:id="rId130"/>
    <p:sldId id="438" r:id="rId131"/>
    <p:sldId id="439" r:id="rId132"/>
    <p:sldId id="440" r:id="rId133"/>
    <p:sldId id="596" r:id="rId134"/>
    <p:sldId id="485" r:id="rId135"/>
    <p:sldId id="487" r:id="rId136"/>
    <p:sldId id="488" r:id="rId137"/>
    <p:sldId id="489" r:id="rId138"/>
    <p:sldId id="490" r:id="rId139"/>
    <p:sldId id="491" r:id="rId140"/>
    <p:sldId id="492" r:id="rId141"/>
    <p:sldId id="493" r:id="rId142"/>
    <p:sldId id="494" r:id="rId143"/>
    <p:sldId id="495" r:id="rId144"/>
    <p:sldId id="496" r:id="rId145"/>
    <p:sldId id="599" r:id="rId146"/>
    <p:sldId id="665" r:id="rId147"/>
    <p:sldId id="442" r:id="rId148"/>
    <p:sldId id="443" r:id="rId149"/>
    <p:sldId id="444" r:id="rId150"/>
    <p:sldId id="448" r:id="rId151"/>
    <p:sldId id="449" r:id="rId152"/>
    <p:sldId id="450" r:id="rId153"/>
    <p:sldId id="451" r:id="rId154"/>
    <p:sldId id="452" r:id="rId155"/>
    <p:sldId id="453" r:id="rId156"/>
    <p:sldId id="454" r:id="rId157"/>
    <p:sldId id="455" r:id="rId158"/>
    <p:sldId id="456" r:id="rId159"/>
    <p:sldId id="457" r:id="rId160"/>
    <p:sldId id="458" r:id="rId161"/>
    <p:sldId id="459" r:id="rId162"/>
    <p:sldId id="460" r:id="rId163"/>
    <p:sldId id="461" r:id="rId164"/>
    <p:sldId id="462" r:id="rId165"/>
    <p:sldId id="463" r:id="rId166"/>
    <p:sldId id="464" r:id="rId167"/>
    <p:sldId id="465" r:id="rId168"/>
    <p:sldId id="466" r:id="rId169"/>
    <p:sldId id="467" r:id="rId170"/>
    <p:sldId id="468" r:id="rId171"/>
    <p:sldId id="469" r:id="rId172"/>
    <p:sldId id="470" r:id="rId173"/>
    <p:sldId id="471" r:id="rId174"/>
    <p:sldId id="472" r:id="rId175"/>
    <p:sldId id="473" r:id="rId176"/>
    <p:sldId id="474" r:id="rId177"/>
    <p:sldId id="475" r:id="rId178"/>
    <p:sldId id="476" r:id="rId179"/>
    <p:sldId id="477" r:id="rId180"/>
    <p:sldId id="478" r:id="rId181"/>
    <p:sldId id="479" r:id="rId182"/>
    <p:sldId id="480" r:id="rId183"/>
    <p:sldId id="481" r:id="rId184"/>
    <p:sldId id="482" r:id="rId185"/>
    <p:sldId id="597" r:id="rId186"/>
    <p:sldId id="598" r:id="rId187"/>
    <p:sldId id="497" r:id="rId188"/>
    <p:sldId id="499" r:id="rId189"/>
    <p:sldId id="500" r:id="rId190"/>
    <p:sldId id="501" r:id="rId191"/>
    <p:sldId id="502" r:id="rId192"/>
    <p:sldId id="503" r:id="rId193"/>
    <p:sldId id="504" r:id="rId194"/>
    <p:sldId id="505" r:id="rId195"/>
    <p:sldId id="506" r:id="rId196"/>
    <p:sldId id="507" r:id="rId197"/>
    <p:sldId id="508" r:id="rId198"/>
    <p:sldId id="509" r:id="rId199"/>
    <p:sldId id="510" r:id="rId200"/>
    <p:sldId id="511" r:id="rId201"/>
    <p:sldId id="512" r:id="rId202"/>
    <p:sldId id="513" r:id="rId203"/>
    <p:sldId id="514" r:id="rId204"/>
    <p:sldId id="515" r:id="rId205"/>
    <p:sldId id="516" r:id="rId206"/>
    <p:sldId id="517" r:id="rId207"/>
    <p:sldId id="518" r:id="rId208"/>
    <p:sldId id="519" r:id="rId209"/>
    <p:sldId id="520" r:id="rId210"/>
    <p:sldId id="523" r:id="rId211"/>
    <p:sldId id="534" r:id="rId212"/>
    <p:sldId id="535" r:id="rId213"/>
    <p:sldId id="536" r:id="rId214"/>
    <p:sldId id="537" r:id="rId215"/>
    <p:sldId id="600" r:id="rId216"/>
    <p:sldId id="538" r:id="rId217"/>
    <p:sldId id="539" r:id="rId218"/>
    <p:sldId id="540" r:id="rId219"/>
    <p:sldId id="541" r:id="rId220"/>
    <p:sldId id="624" r:id="rId221"/>
    <p:sldId id="589" r:id="rId222"/>
    <p:sldId id="590" r:id="rId223"/>
    <p:sldId id="591" r:id="rId224"/>
    <p:sldId id="543" r:id="rId225"/>
    <p:sldId id="592" r:id="rId226"/>
    <p:sldId id="601" r:id="rId227"/>
    <p:sldId id="602" r:id="rId228"/>
    <p:sldId id="603" r:id="rId229"/>
    <p:sldId id="552" r:id="rId230"/>
    <p:sldId id="606" r:id="rId231"/>
    <p:sldId id="607" r:id="rId232"/>
    <p:sldId id="625" r:id="rId233"/>
    <p:sldId id="604" r:id="rId234"/>
    <p:sldId id="605" r:id="rId235"/>
    <p:sldId id="609" r:id="rId236"/>
    <p:sldId id="610" r:id="rId237"/>
    <p:sldId id="611" r:id="rId238"/>
    <p:sldId id="612" r:id="rId239"/>
    <p:sldId id="616" r:id="rId240"/>
    <p:sldId id="617" r:id="rId241"/>
    <p:sldId id="618" r:id="rId242"/>
    <p:sldId id="613" r:id="rId243"/>
    <p:sldId id="614" r:id="rId244"/>
    <p:sldId id="615" r:id="rId245"/>
    <p:sldId id="620" r:id="rId246"/>
    <p:sldId id="621" r:id="rId247"/>
    <p:sldId id="622" r:id="rId248"/>
    <p:sldId id="623" r:id="rId249"/>
    <p:sldId id="627" r:id="rId250"/>
    <p:sldId id="694" r:id="rId251"/>
    <p:sldId id="695" r:id="rId252"/>
    <p:sldId id="696" r:id="rId253"/>
    <p:sldId id="697" r:id="rId254"/>
    <p:sldId id="698" r:id="rId255"/>
    <p:sldId id="699" r:id="rId256"/>
    <p:sldId id="700" r:id="rId257"/>
    <p:sldId id="701" r:id="rId258"/>
    <p:sldId id="702" r:id="rId259"/>
    <p:sldId id="703" r:id="rId260"/>
    <p:sldId id="705" r:id="rId261"/>
    <p:sldId id="706" r:id="rId262"/>
    <p:sldId id="707" r:id="rId263"/>
    <p:sldId id="708" r:id="rId264"/>
    <p:sldId id="709" r:id="rId265"/>
    <p:sldId id="710" r:id="rId266"/>
    <p:sldId id="736" r:id="rId267"/>
    <p:sldId id="713" r:id="rId268"/>
    <p:sldId id="714" r:id="rId269"/>
    <p:sldId id="715" r:id="rId270"/>
    <p:sldId id="716" r:id="rId271"/>
    <p:sldId id="717" r:id="rId272"/>
    <p:sldId id="718" r:id="rId273"/>
    <p:sldId id="719" r:id="rId274"/>
    <p:sldId id="720" r:id="rId275"/>
    <p:sldId id="734" r:id="rId276"/>
    <p:sldId id="721" r:id="rId277"/>
    <p:sldId id="722" r:id="rId278"/>
    <p:sldId id="723" r:id="rId279"/>
    <p:sldId id="724" r:id="rId280"/>
    <p:sldId id="725" r:id="rId281"/>
    <p:sldId id="726" r:id="rId282"/>
    <p:sldId id="727" r:id="rId283"/>
    <p:sldId id="728" r:id="rId284"/>
    <p:sldId id="729" r:id="rId285"/>
    <p:sldId id="730" r:id="rId286"/>
    <p:sldId id="731" r:id="rId287"/>
    <p:sldId id="732" r:id="rId288"/>
    <p:sldId id="737" r:id="rId289"/>
    <p:sldId id="628" r:id="rId290"/>
    <p:sldId id="663" r:id="rId291"/>
    <p:sldId id="637" r:id="rId292"/>
    <p:sldId id="638" r:id="rId293"/>
    <p:sldId id="639" r:id="rId294"/>
    <p:sldId id="640" r:id="rId295"/>
    <p:sldId id="641" r:id="rId296"/>
    <p:sldId id="642" r:id="rId297"/>
    <p:sldId id="643" r:id="rId298"/>
    <p:sldId id="644" r:id="rId299"/>
    <p:sldId id="672" r:id="rId300"/>
    <p:sldId id="673" r:id="rId301"/>
    <p:sldId id="674" r:id="rId302"/>
    <p:sldId id="675" r:id="rId303"/>
    <p:sldId id="676" r:id="rId304"/>
    <p:sldId id="677" r:id="rId305"/>
    <p:sldId id="678" r:id="rId306"/>
    <p:sldId id="679" r:id="rId307"/>
    <p:sldId id="680" r:id="rId308"/>
    <p:sldId id="681" r:id="rId309"/>
    <p:sldId id="682" r:id="rId310"/>
    <p:sldId id="683" r:id="rId311"/>
    <p:sldId id="684" r:id="rId312"/>
    <p:sldId id="685" r:id="rId313"/>
    <p:sldId id="686" r:id="rId314"/>
    <p:sldId id="687" r:id="rId315"/>
    <p:sldId id="688" r:id="rId316"/>
    <p:sldId id="689" r:id="rId317"/>
    <p:sldId id="690" r:id="rId318"/>
    <p:sldId id="691" r:id="rId319"/>
    <p:sldId id="692" r:id="rId320"/>
    <p:sldId id="658" r:id="rId321"/>
    <p:sldId id="659" r:id="rId322"/>
    <p:sldId id="660" r:id="rId323"/>
    <p:sldId id="662" r:id="rId324"/>
    <p:sldId id="693" r:id="rId325"/>
    <p:sldId id="666" r:id="rId326"/>
    <p:sldId id="738" r:id="rId327"/>
    <p:sldId id="667" r:id="rId328"/>
    <p:sldId id="740" r:id="rId3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userDrawn="1">
          <p15:clr>
            <a:srgbClr val="A4A3A4"/>
          </p15:clr>
        </p15:guide>
        <p15:guide id="2" pos="3840" userDrawn="1">
          <p15:clr>
            <a:srgbClr val="A4A3A4"/>
          </p15:clr>
        </p15:guide>
      </p15:sldGuideLst>
    </p:ext>
    <p:ext uri="{2D200454-40CA-4A62-9FC3-DE9A4176ACB9}">
      <p15:notes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0357"/>
    <p:restoredTop sz="82288" autoAdjust="0"/>
  </p:normalViewPr>
  <p:slideViewPr>
    <p:cSldViewPr snapToGrid="0" snapToObjects="1">
      <p:cViewPr varScale="1">
        <p:scale>
          <a:sx n="82" d="100"/>
          <a:sy n="82" d="100"/>
        </p:scale>
        <p:origin x="-120" y="-11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4" d="100"/>
          <a:sy n="64" d="100"/>
        </p:scale>
        <p:origin x="3232" y="184"/>
      </p:cViewPr>
      <p:guideLst/>
    </p:cSldViewPr>
  </p:notesViewPr>
  <p:gridSpacing cx="78028800" cy="780288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slide" Target="slides/slide314.xml"/><Relationship Id="rId316" Type="http://schemas.openxmlformats.org/officeDocument/2006/relationships/slide" Target="slides/slide315.xml"/><Relationship Id="rId317" Type="http://schemas.openxmlformats.org/officeDocument/2006/relationships/slide" Target="slides/slide316.xml"/><Relationship Id="rId318" Type="http://schemas.openxmlformats.org/officeDocument/2006/relationships/slide" Target="slides/slide317.xml"/><Relationship Id="rId319" Type="http://schemas.openxmlformats.org/officeDocument/2006/relationships/slide" Target="slides/slide31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320" Type="http://schemas.openxmlformats.org/officeDocument/2006/relationships/slide" Target="slides/slide319.xml"/><Relationship Id="rId321" Type="http://schemas.openxmlformats.org/officeDocument/2006/relationships/slide" Target="slides/slide320.xml"/><Relationship Id="rId322" Type="http://schemas.openxmlformats.org/officeDocument/2006/relationships/slide" Target="slides/slide321.xml"/><Relationship Id="rId323" Type="http://schemas.openxmlformats.org/officeDocument/2006/relationships/slide" Target="slides/slide322.xml"/><Relationship Id="rId324" Type="http://schemas.openxmlformats.org/officeDocument/2006/relationships/slide" Target="slides/slide323.xml"/><Relationship Id="rId325" Type="http://schemas.openxmlformats.org/officeDocument/2006/relationships/slide" Target="slides/slide324.xml"/><Relationship Id="rId326" Type="http://schemas.openxmlformats.org/officeDocument/2006/relationships/slide" Target="slides/slide325.xml"/><Relationship Id="rId327" Type="http://schemas.openxmlformats.org/officeDocument/2006/relationships/slide" Target="slides/slide326.xml"/><Relationship Id="rId328" Type="http://schemas.openxmlformats.org/officeDocument/2006/relationships/slide" Target="slides/slide327.xml"/><Relationship Id="rId329" Type="http://schemas.openxmlformats.org/officeDocument/2006/relationships/slide" Target="slides/slide32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330" Type="http://schemas.openxmlformats.org/officeDocument/2006/relationships/notesMaster" Target="notesMasters/notesMaster1.xml"/><Relationship Id="rId331" Type="http://schemas.openxmlformats.org/officeDocument/2006/relationships/handoutMaster" Target="handoutMasters/handoutMaster1.xml"/><Relationship Id="rId332" Type="http://schemas.openxmlformats.org/officeDocument/2006/relationships/printerSettings" Target="printerSettings/printerSettings1.bin"/><Relationship Id="rId333" Type="http://schemas.openxmlformats.org/officeDocument/2006/relationships/presProps" Target="presProps.xml"/><Relationship Id="rId334" Type="http://schemas.openxmlformats.org/officeDocument/2006/relationships/viewProps" Target="viewProps.xml"/><Relationship Id="rId335" Type="http://schemas.openxmlformats.org/officeDocument/2006/relationships/theme" Target="theme/theme1.xml"/><Relationship Id="rId33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517692-B74E-194C-8106-D4FA2C85D7E9}" type="datetimeFigureOut">
              <a:rPr lang="en-US" smtClean="0"/>
              <a:pPr/>
              <a:t>1/5/17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265CF6-C6A3-B74F-A8D5-37DE74A5552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4316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82C8A-8BF2-1549-B1B8-B1F095F2AAE5}" type="datetimeFigureOut">
              <a:rPr lang="en-US" smtClean="0"/>
              <a:pPr/>
              <a:t>1/5/17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DF7060-D4C3-104C-8BFC-0730F3954319}"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7914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www.impactamerica.com/taxprep"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 Id="rId3" Type="http://schemas.openxmlformats.org/officeDocument/2006/relationships/hyperlink" Target="http://www.healthcare.gov/" TargetMode="Externa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 Id="rId3" Type="http://schemas.openxmlformats.org/officeDocument/2006/relationships/hyperlink" Target="http://www.healthcare.gov/" TargetMode="Externa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7.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2.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3.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9889041"/>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will need the exact amount from a divorce or separate instrument executed after 1984</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Amount of alimony reported on one tax return as income must match the alimony adjustment on the spouse’s tax return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969886"/>
      </p:ext>
    </p:extLst>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Defined benefits plan – don’t need to do anything for AL</a:t>
            </a:r>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101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8294528"/>
      </p:ext>
    </p:extLst>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Everybody together now</a:t>
            </a:r>
            <a:r>
              <a:rPr lang="is-I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102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1683740"/>
      </p:ext>
    </p:extLst>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Refers to transferring the holdings in one retirement account to another</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Specifically, the retirement account is emptied and distributed to the owner, who then deposits them into a new account for reinvestment</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is a </a:t>
            </a:r>
            <a:r>
              <a:rPr lang="en-US" sz="1200" b="1" dirty="0">
                <a:effectLst/>
                <a:latin typeface="Tw Cen MT" charset="0"/>
                <a:ea typeface="ＭＳ 明朝" charset="-128"/>
                <a:cs typeface="Times New Roman" charset="0"/>
              </a:rPr>
              <a:t>TAX-FREE DISTRIBUTION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But still must be reported on the federal tax return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Code G will be in Box 7 of the 1099-R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103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3885995"/>
      </p:ext>
    </p:extLst>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Rollovers are tax-free distribution.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Why?</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money is really not going to be used—it is still being saved for retirement.  It’s simply being rolled over into a new qualified retirement plan or back into the same retirement account.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Example: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Julia left her job at Dog Food Company, but wanted to take her retirement account with her to her new job—Julie is going to take a full tax-free distribution of her account and roll it over to a new qualified retirement savings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104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8693333"/>
      </p:ext>
    </p:extLst>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105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8469784"/>
      </p:ext>
    </p:extLst>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106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7557698"/>
      </p:ext>
    </p:extLst>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107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9902779"/>
      </p:ext>
    </p:extLst>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108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7337877"/>
      </p:ext>
    </p:extLst>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109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4764682"/>
      </p:ext>
    </p:extLst>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0601413"/>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1692261"/>
      </p:ext>
    </p:extLst>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Just as a reminder, adjustments are subtracted from total income on Page 1 of the Form 1040 to get “Adjusted Gross Income”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746005EE-8259-EE43-B110-4C7238A326CB}" type="slidenum">
              <a:rPr lang="en-US" smtClean="0"/>
              <a:pPr/>
              <a:t>111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5228877"/>
      </p:ext>
    </p:extLst>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Adjustments to income are basic life expenses that help decrease taxable income.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These adjustments will be found on lines 23-35 of the Form 1040.</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8 adjustments that are in scope for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3764011"/>
      </p:ext>
    </p:extLst>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To take the educator expenses adjustments, the taxpayer (or spouse) must be a K-12 teacher, instructor, counselor, principal, or aide.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They must have worked at least 900 hours, which is considered part-time.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Qualifying expenses include ordinary and necessary amounts of books, supplies, and equipment (including computers and software.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8080735"/>
      </p:ext>
    </p:extLst>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can enter qualified expenses up to $250 for the taxpayer and the spouse.</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and spouse are both eligible educators, you can deduct up to $500 total, but NOT more than $250 for each.</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114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5077206"/>
      </p:ext>
    </p:extLst>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Self-Employment Taxes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Nonemployees &amp; self-employed must pay an additional tax that covers FICA taxes that weren’t withheld during the year</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Note that nonemployees &amp; self-employed workers don’t have an employer to pay ½ of these FICA taxes, so they end up paying the full share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115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109905"/>
      </p:ext>
    </p:extLst>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B565A448-AD58-7A4A-AD6A-3D89FBDFDABA}" type="slidenum">
              <a:rPr lang="en-US" altLang="en-US" sz="1200">
                <a:latin typeface="Arial" charset="0"/>
                <a:ea typeface="MS PGothic" charset="-128"/>
              </a:rPr>
              <a:pPr eaLnBrk="1" hangingPunct="1"/>
              <a:t>116</a:t>
            </a:fld>
            <a:endParaRPr lang="en-US" altLang="en-US" sz="1200">
              <a:latin typeface="Arial" charset="0"/>
              <a:ea typeface="MS PGothic" charset="-128"/>
            </a:endParaRPr>
          </a:p>
        </p:txBody>
      </p:sp>
      <p:sp>
        <p:nvSpPr>
          <p:cNvPr id="191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37220" name="Rectangle 3"/>
          <p:cNvSpPr>
            <a:spLocks noGrp="1" noChangeArrowheads="1"/>
          </p:cNvSpPr>
          <p:nvPr>
            <p:ph type="body" idx="1"/>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adjustment offsets the tax burden placed on individuals who do not have employers to pay half of their Social Security and Medicare taxes.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TaxSlayer will automatically calculate this adjustment on Form 1040, line 27 if you have completed the Schedule C or Schedule C-EZ.</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Verify that an amount appears on this line if you have completed the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 or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C-EZ.</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126899"/>
      </p:ext>
    </p:extLst>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832B44BA-C813-444D-9377-883E4216EE0D}" type="slidenum">
              <a:rPr lang="en-US" altLang="en-US" sz="1200">
                <a:latin typeface="Arial" charset="0"/>
                <a:ea typeface="MS PGothic" charset="-128"/>
              </a:rPr>
              <a:pPr eaLnBrk="1" hangingPunct="1"/>
              <a:t>117</a:t>
            </a:fld>
            <a:endParaRPr lang="en-US" altLang="en-US" sz="1200">
              <a:latin typeface="Arial" charset="0"/>
              <a:ea typeface="MS PGothic" charset="-128"/>
            </a:endParaRPr>
          </a:p>
        </p:txBody>
      </p:sp>
      <p:sp>
        <p:nvSpPr>
          <p:cNvPr id="193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38244" name="Rectangle 3"/>
          <p:cNvSpPr>
            <a:spLocks noGrp="1" noChangeArrowheads="1"/>
          </p:cNvSpPr>
          <p:nvPr>
            <p:ph type="body" idx="1"/>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spcBef>
                <a:spcPts val="450"/>
              </a:spcBef>
            </a:pPr>
            <a:r>
              <a:rPr lang="en-US" altLang="en-US" dirty="0">
                <a:latin typeface="Arial" charset="0"/>
                <a:ea typeface="MS PGothic" charset="-128"/>
              </a:rPr>
              <a:t>Another adjustment that TaxSlayer will automatically calculate is one for early withdrawal penalties.  Just make sure you enter all penalties in the correct line of the interest statemen.  TaxSlayer will pull these amounts straight to line 30.</a:t>
            </a:r>
          </a:p>
          <a:p>
            <a:pPr eaLnBrk="1" hangingPunct="1">
              <a:spcBef>
                <a:spcPts val="450"/>
              </a:spcBef>
            </a:pPr>
            <a:endParaRPr lang="en-US" altLang="en-US" dirty="0">
              <a:latin typeface="Arial" charset="0"/>
              <a:ea typeface="MS PGothic" charset="-128"/>
            </a:endParaRPr>
          </a:p>
          <a:p>
            <a:pPr eaLnBrk="1" hangingPunct="1"/>
            <a:endParaRPr lang="en-US" altLang="en-US" dirty="0">
              <a:latin typeface="Arial" charset="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5741968"/>
      </p:ext>
    </p:extLst>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6DEC8D1-1C3B-4240-81B4-3E093C23BB2A}" type="slidenum">
              <a:rPr lang="en-US" smtClean="0">
                <a:solidFill>
                  <a:prstClr val="black"/>
                </a:solidFill>
              </a:rPr>
              <a:pPr eaLnBrk="1" hangingPunct="1"/>
              <a:t>118</a:t>
            </a:fld>
            <a:endParaRPr lang="en-US">
              <a:solidFill>
                <a:prstClr val="black"/>
              </a:solidFill>
            </a:endParaRPr>
          </a:p>
        </p:txBody>
      </p:sp>
      <p:sp>
        <p:nvSpPr>
          <p:cNvPr id="372739" name="Rectangle 2"/>
          <p:cNvSpPr>
            <a:spLocks noGrp="1" noRot="1" noChangeAspect="1" noChangeArrowheads="1" noTextEdit="1"/>
          </p:cNvSpPr>
          <p:nvPr>
            <p:ph type="sldImg"/>
          </p:nvPr>
        </p:nvSpPr>
        <p:spPr>
          <a:xfrm>
            <a:off x="685800" y="1143000"/>
            <a:ext cx="5486400" cy="3086100"/>
          </a:xfrm>
          <a:ln/>
        </p:spPr>
      </p:sp>
      <p:sp>
        <p:nvSpPr>
          <p:cNvPr id="37274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0" marR="0" lvl="0" indent="0">
              <a:spcBef>
                <a:spcPts val="0"/>
              </a:spcBef>
              <a:spcAft>
                <a:spcPts val="0"/>
              </a:spcAft>
              <a:buFont typeface="Wingdings" charset="2"/>
              <a:buNone/>
            </a:pPr>
            <a:endParaRPr lang="en-US" sz="1200" dirty="0">
              <a:effectLst/>
              <a:latin typeface="Tw Cen MT"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7678206"/>
      </p:ext>
    </p:extLst>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Earlier in this training, we discussed how to report alimony income received.  Now we will discuss how to report alimony income paid.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that alimony is payment to a spouse or former spouse under a divorce/separation agreement, and does not include child support and voluntary payments outside the divorce instrument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must deduct the total alimony paid for the entire year, not just one month</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DB082508-8138-4BCC-B255-91FD553AF929}" type="slidenum">
              <a:rPr lang="en-US" smtClean="0"/>
              <a:pPr/>
              <a:t>119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4315891"/>
      </p:ext>
    </p:extLst>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To be eligible for this adjustment:</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A taxpayer must have contributed to a traditional IRA</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Must be under the age of 70 ½ at the end of the tax year</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have taxable compensation</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The contributions must have been made by the due date of filing the return.</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120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435680"/>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1137780"/>
      </p:ext>
    </p:extLst>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contribution for this adjustment is the lesser the total amount of taxable compensation or $5,500 ($6,500 if over the age of 50)</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6553235"/>
      </p:ext>
    </p:extLst>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59B74BB8-F5F7-6B46-93E3-B91552A3ADBC}" type="slidenum">
              <a:rPr lang="en-US" altLang="en-US" sz="1200">
                <a:latin typeface="Arial" charset="0"/>
                <a:ea typeface="MS PGothic" charset="-128"/>
              </a:rPr>
              <a:pPr eaLnBrk="1" hangingPunct="1"/>
              <a:t>122</a:t>
            </a:fld>
            <a:endParaRPr lang="en-US" altLang="en-US" sz="1200">
              <a:latin typeface="Arial" charset="0"/>
              <a:ea typeface="MS PGothic" charset="-128"/>
            </a:endParaRPr>
          </a:p>
        </p:txBody>
      </p:sp>
      <p:sp>
        <p:nvSpPr>
          <p:cNvPr id="201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42340" name="Rectangle 3"/>
          <p:cNvSpPr>
            <a:spLocks noGrp="1" noChangeArrowheads="1"/>
          </p:cNvSpPr>
          <p:nvPr>
            <p:ph type="body" idx="1"/>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taxpayers file a joint return and one spouse’s compensation is greater than the other’s compensation, then: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Married taxpayers’ combined contributions cannot exceed combined compensation.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Neither spouse can contribute more than $5,500 ($6,500 if over the age of 50)</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This means that on a joint return, no more than $11,000 can be entered for  taxpayer and spouse under 50, and neither spouse can contribute more than $5,500.</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0106691"/>
      </p:ext>
    </p:extLst>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8B09D205-430B-8F49-BAC8-FDFEEF294D86}" type="slidenum">
              <a:rPr lang="en-US" altLang="en-US" sz="1200">
                <a:latin typeface="Arial" charset="0"/>
                <a:ea typeface="MS PGothic" charset="-128"/>
              </a:rPr>
              <a:pPr eaLnBrk="1" hangingPunct="1"/>
              <a:t>123</a:t>
            </a:fld>
            <a:endParaRPr lang="en-US" altLang="en-US" sz="1200">
              <a:latin typeface="Arial" charset="0"/>
              <a:ea typeface="MS PGothic" charset="-128"/>
            </a:endParaRPr>
          </a:p>
        </p:txBody>
      </p:sp>
      <p:sp>
        <p:nvSpPr>
          <p:cNvPr id="204802" name="Rectangle 2"/>
          <p:cNvSpPr>
            <a:spLocks noGrp="1" noRot="1" noChangeAspect="1" noChangeArrowheads="1" noTextEdit="1"/>
          </p:cNvSpPr>
          <p:nvPr>
            <p:ph type="sldImg"/>
          </p:nvPr>
        </p:nvSpPr>
        <p:spPr bwMode="auto">
          <a:xfrm>
            <a:off x="409575" y="711200"/>
            <a:ext cx="6096000" cy="3429000"/>
          </a:xfrm>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46436" name="Rectangle 3"/>
          <p:cNvSpPr>
            <a:spLocks noGrp="1" noChangeArrowheads="1"/>
          </p:cNvSpPr>
          <p:nvPr>
            <p:ph type="body" idx="1"/>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paid student loan interest in the tax year, up to $2,500 paid during the year on a loan for qualified higher education expenses may be taken as an adjustment to income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adjustment can be taken in the name of a taxpayer, spouse, or a dependent (when the loan was obtained—even if they are no longer currently the taxpayer’s dependent)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The student must have been enrolled at least half-time in a program leading to a degree, certificate, or other credential.</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1686560"/>
      </p:ext>
    </p:extLst>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loan must be for an eligible student and must be paid within a reasonable period of time before/after obtaining the loan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school must be accredited and qualified to participate in student aid programs or conduct internship/residency programs leading to a degree or certificate.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1273025"/>
      </p:ext>
    </p:extLst>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 cannot be MFS (another reason why MFS is not an advantageous filing status), nor able to be claimed as a dependent by someone else.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However, if the taxpayer cannot be claimed as a dependent but his/her parents paid the student loan interest, the student can claim the deduction.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4437883"/>
      </p:ext>
    </p:extLst>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06686F0-E4EC-E74A-8EA4-6115D4BB39A6}" type="slidenum">
              <a:rPr lang="en-US" altLang="en-US" sz="1200">
                <a:latin typeface="Arial" charset="0"/>
                <a:ea typeface="MS PGothic" charset="-128"/>
              </a:rPr>
              <a:pPr eaLnBrk="1" hangingPunct="1"/>
              <a:t>126</a:t>
            </a:fld>
            <a:endParaRPr lang="en-US" altLang="en-US" sz="1200">
              <a:latin typeface="Arial" charset="0"/>
              <a:ea typeface="MS PGothic" charset="-128"/>
            </a:endParaRPr>
          </a:p>
        </p:txBody>
      </p:sp>
      <p:sp>
        <p:nvSpPr>
          <p:cNvPr id="208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48484" name="Rectangle 3"/>
          <p:cNvSpPr>
            <a:spLocks noGrp="1" noChangeArrowheads="1"/>
          </p:cNvSpPr>
          <p:nvPr>
            <p:ph type="body" idx="1"/>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Qualified expenses for the student loan interest adjustment include tuition and fees required for enrollment, room and board, transportation, books, and supplies.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Student loan interest will usually be reported on a Form 1098-E or on another statement from the lender.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amount of student loan interest must be reduced by scholarships, employer-provided benefits, or tax-free education expenses.</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27234"/>
      </p:ext>
    </p:extLst>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Here is what the Form 1098-E looks like.  Student loan interest received by the lender will appear in Box 1.</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8506316"/>
      </p:ext>
    </p:extLst>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paid tuition and fees to an accredited institution in the tax year, they may be eligible to take an adjustment to income or an education credit (if the taxpayer qualifies).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tuition and fees deduction can be claimed for the taxpayer, spouse, and/or any qualified dependents</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128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608772"/>
      </p:ext>
    </p:extLst>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adjustment cannot be claimed by a taxpayer if married filing separately or if claimed as a dependent by someone else.</a:t>
            </a:r>
          </a:p>
          <a:p>
            <a:pPr marL="0" marR="0" lvl="0" indent="0" algn="l">
              <a:spcBef>
                <a:spcPts val="0"/>
              </a:spcBef>
              <a:spcAft>
                <a:spcPts val="0"/>
              </a:spcAft>
              <a:buFont typeface="Wingdings" charset="2"/>
              <a:buNone/>
            </a:pP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Note: only out-of-pocket expenses can be claimed—you must subtract the amounts paid with scholarships and grants.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2847531"/>
      </p:ext>
    </p:extLst>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Tuition amounts are reported on a 1098-T.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 1 shows the payments received for tuition and related expenses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 5 show the amount of scholarships or grants received—you must subtract scholarship amounts tuition before figuring entering the adjustment</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130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9182670"/>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who receive a refund of state or local income taxes MAY receive a Form 1099-G listing their refund in box 2</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However, NOT everyone must include their state tax refund as taxable income.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1843327"/>
      </p:ext>
    </p:extLst>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can deduct up to $4,000 in qualified tuition and related expenses, but this does NOT include the cost of books.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1518085"/>
      </p:ext>
    </p:extLst>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B28CFEB3-A631-454E-9B5D-A4C1F39B6F09}" type="slidenum">
              <a:rPr lang="en-US" altLang="en-US" sz="1200">
                <a:latin typeface="Arial" charset="0"/>
                <a:ea typeface="MS PGothic" charset="-128"/>
              </a:rPr>
              <a:pPr eaLnBrk="1" hangingPunct="1"/>
              <a:t>132</a:t>
            </a:fld>
            <a:endParaRPr lang="en-US" altLang="en-US" sz="1200">
              <a:latin typeface="Arial" charset="0"/>
              <a:ea typeface="MS PGothic" charset="-128"/>
            </a:endParaRPr>
          </a:p>
        </p:txBody>
      </p:sp>
      <p:sp>
        <p:nvSpPr>
          <p:cNvPr id="216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49508" name="Rectangle 3"/>
          <p:cNvSpPr>
            <a:spLocks noGrp="1" noChangeArrowheads="1"/>
          </p:cNvSpPr>
          <p:nvPr>
            <p:ph type="body" idx="1"/>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Jury duty pay is taxable income, HOWEVER, if that pay is given to the employer, it can be deducted as an adjustment</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1412233"/>
      </p:ext>
    </p:extLst>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133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8475524"/>
      </p:ext>
    </p:extLst>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3885625"/>
      </p:ext>
    </p:extLst>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Nonrefundable credits directly reduce the tax liability, </a:t>
            </a:r>
            <a:r>
              <a:rPr lang="en-US" sz="1200" b="1" dirty="0">
                <a:effectLst/>
                <a:latin typeface="Tw Cen MT" charset="0"/>
                <a:ea typeface="ＭＳ 明朝" charset="-128"/>
                <a:cs typeface="Times New Roman" charset="0"/>
              </a:rPr>
              <a:t>but only to zero</a:t>
            </a:r>
            <a:r>
              <a:rPr lang="en-US" sz="1200" dirty="0">
                <a:effectLst/>
                <a:latin typeface="Tw Cen MT" charset="0"/>
                <a:ea typeface="ＭＳ 明朝" charset="-128"/>
                <a:cs typeface="Times New Roman" charset="0"/>
              </a:rPr>
              <a:t> (no refund of additional credit is available)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two credits we will discuss are the Foreign tax credit and Residential energy </a:t>
            </a:r>
            <a:r>
              <a:rPr lang="en-US" sz="1200" dirty="0" err="1">
                <a:effectLst/>
                <a:latin typeface="Tw Cen MT" charset="0"/>
                <a:ea typeface="ＭＳ 明朝" charset="-128"/>
                <a:cs typeface="Times New Roman" charset="0"/>
              </a:rPr>
              <a:t>credi</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237180"/>
      </p:ext>
    </p:extLst>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D7538317-FC97-0E40-B793-63EF22B80107}" type="slidenum">
              <a:rPr lang="en-US" altLang="en-US" sz="1200">
                <a:latin typeface="Arial" charset="0"/>
                <a:ea typeface="MS PGothic" charset="-128"/>
              </a:rPr>
              <a:pPr eaLnBrk="1" hangingPunct="1"/>
              <a:t>136</a:t>
            </a:fld>
            <a:endParaRPr lang="en-US" altLang="en-US" sz="1200">
              <a:latin typeface="Arial" charset="0"/>
              <a:ea typeface="MS PGothic" charset="-128"/>
            </a:endParaRPr>
          </a:p>
        </p:txBody>
      </p:sp>
      <p:sp>
        <p:nvSpPr>
          <p:cNvPr id="292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86372" name="Rectangle 3"/>
          <p:cNvSpPr>
            <a:spLocks noGrp="1" noChangeArrowheads="1"/>
          </p:cNvSpPr>
          <p:nvPr>
            <p:ph type="body" idx="1"/>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Foreign tax credit is taken if a taxpayer paid income tax to a foreign country; U.S. possession, or political subdivision, agency, or instrumentality of a foreign country.</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has greater than $300 of foreign tax paid, it is out of our scope.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may see some foreign tax reported on a 1099-DIV or 1099-INT in Box 6</a:t>
            </a:r>
            <a:endParaRPr lang="en-US" sz="1400" dirty="0">
              <a:effectLst/>
              <a:latin typeface="Cambria" charset="0"/>
              <a:ea typeface="ＭＳ 明朝" charset="-128"/>
              <a:cs typeface="Times New Roman" charset="0"/>
            </a:endParaRPr>
          </a:p>
          <a:p>
            <a:pPr eaLnBrk="1" hangingPunct="1"/>
            <a:endParaRPr lang="en-US" altLang="en-US" dirty="0">
              <a:latin typeface="Arial" charset="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1668575"/>
      </p:ext>
    </p:extLst>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Foreign tax paid is found in box 6</a:t>
            </a:r>
            <a:endParaRPr lang="en-US" sz="1200" baseline="0" dirty="0">
              <a:effectLst/>
              <a:latin typeface="Tw Cen MT"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137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7114380"/>
      </p:ext>
    </p:extLst>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EC4EB226-296B-0944-A152-84AFEB9D919C}" type="slidenum">
              <a:rPr lang="en-US" altLang="en-US" sz="1200">
                <a:latin typeface="Arial" charset="0"/>
                <a:ea typeface="MS PGothic" charset="-128"/>
              </a:rPr>
              <a:pPr eaLnBrk="1" hangingPunct="1"/>
              <a:t>138</a:t>
            </a:fld>
            <a:endParaRPr lang="en-US" altLang="en-US" sz="1200">
              <a:latin typeface="Arial" charset="0"/>
              <a:ea typeface="MS PGothic" charset="-128"/>
            </a:endParaRPr>
          </a:p>
        </p:txBody>
      </p:sp>
      <p:sp>
        <p:nvSpPr>
          <p:cNvPr id="296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87396" name="Rectangle 3"/>
          <p:cNvSpPr>
            <a:spLocks noGrp="1" noChangeArrowheads="1"/>
          </p:cNvSpPr>
          <p:nvPr>
            <p:ph type="body" idx="1"/>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two types of residential credits, but only the </a:t>
            </a:r>
            <a:r>
              <a:rPr lang="en-US" sz="1200" i="1" dirty="0">
                <a:effectLst/>
                <a:latin typeface="Tw Cen MT" charset="0"/>
                <a:ea typeface="ＭＳ 明朝" charset="-128"/>
                <a:cs typeface="Times New Roman" charset="0"/>
              </a:rPr>
              <a:t>Nonbusiness Energy Property Credit</a:t>
            </a:r>
            <a:r>
              <a:rPr lang="en-US" sz="1200" dirty="0">
                <a:effectLst/>
                <a:latin typeface="Tw Cen MT" charset="0"/>
                <a:ea typeface="ＭＳ 明朝" charset="-128"/>
                <a:cs typeface="Times New Roman" charset="0"/>
              </a:rPr>
              <a:t> is in scope for VITA</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credit is available to a taxpayer who made purchases for qualified energy efficient improvements for his/her main home and who owns his/her home.</a:t>
            </a:r>
            <a:endParaRPr lang="en-US" sz="1400" dirty="0">
              <a:effectLst/>
              <a:latin typeface="Cambria" charset="0"/>
              <a:ea typeface="ＭＳ 明朝" charset="-128"/>
              <a:cs typeface="Times New Roman" charset="0"/>
            </a:endParaRPr>
          </a:p>
          <a:p>
            <a:pPr eaLnBrk="1" hangingPunct="1">
              <a:defRPr/>
            </a:pPr>
            <a:endParaRPr lang="en-US" dirty="0">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3984753"/>
      </p:ext>
    </p:extLst>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The non-business energy property credit (for home improvements) including heating, ventilating, air-conditioning, insulation, roofs, non-solar water heaters, and door.</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184012"/>
      </p:ext>
    </p:extLst>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Improvements must be for taxpayer’s </a:t>
            </a:r>
            <a:r>
              <a:rPr lang="en-US" sz="1200" b="1" i="1" dirty="0">
                <a:effectLst/>
                <a:latin typeface="Tw Cen MT" charset="0"/>
                <a:ea typeface="ＭＳ 明朝" charset="-128"/>
                <a:cs typeface="Times New Roman" charset="0"/>
              </a:rPr>
              <a:t>main home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home where the taxpayer lives most of the time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Temporary absences do not change main home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Credit is only available for improvements made to existing homes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Cannot claim based on expenses paid during the construction of a home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7072465"/>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6F4248A-77A3-4125-86B9-C5F86B4ECDBD}" type="slidenum">
              <a:rPr lang="en-US" smtClean="0">
                <a:solidFill>
                  <a:prstClr val="black"/>
                </a:solidFill>
              </a:rPr>
              <a:pPr eaLnBrk="1" hangingPunct="1"/>
              <a:t>14</a:t>
            </a:fld>
            <a:endParaRPr lang="en-US">
              <a:solidFill>
                <a:prstClr val="black"/>
              </a:solidFill>
            </a:endParaRPr>
          </a:p>
        </p:txBody>
      </p:sp>
      <p:sp>
        <p:nvSpPr>
          <p:cNvPr id="378883" name="Rectangle 2"/>
          <p:cNvSpPr>
            <a:spLocks noGrp="1" noRot="1" noChangeAspect="1" noChangeArrowheads="1" noTextEdit="1"/>
          </p:cNvSpPr>
          <p:nvPr>
            <p:ph type="sldImg"/>
          </p:nvPr>
        </p:nvSpPr>
        <p:spPr>
          <a:xfrm>
            <a:off x="685800" y="1143000"/>
            <a:ext cx="5486400" cy="3086100"/>
          </a:xfrm>
          <a:ln/>
        </p:spPr>
      </p:sp>
      <p:sp>
        <p:nvSpPr>
          <p:cNvPr id="339972" name="Rectangle 3"/>
          <p:cNvSpPr>
            <a:spLocks noGrp="1" noChangeArrowheads="1"/>
          </p:cNvSpPr>
          <p:nvPr>
            <p:ph type="body" idx="1"/>
          </p:nvPr>
        </p:nvSpPr>
        <p:spPr>
          <a:ln/>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You’ve seen the Form 1099-G in basic training.  Unemployment is reported on line 1 of this form.</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received this form with an amount listed in box 2 (</a:t>
            </a:r>
            <a:r>
              <a:rPr lang="en-US" sz="1200" i="1" dirty="0">
                <a:effectLst/>
                <a:latin typeface="Tw Cen MT" charset="0"/>
                <a:ea typeface="ＭＳ 明朝" charset="-128"/>
                <a:cs typeface="Times New Roman" charset="0"/>
              </a:rPr>
              <a:t>State or local income tax refunds, credits, or offsets</a:t>
            </a:r>
            <a:r>
              <a:rPr lang="en-US" sz="1200" dirty="0">
                <a:effectLst/>
                <a:latin typeface="Tw Cen MT" charset="0"/>
                <a:ea typeface="ＭＳ 明朝" charset="-128"/>
                <a:cs typeface="Times New Roman" charset="0"/>
              </a:rPr>
              <a:t>), it might need to be reported as taxable income</a:t>
            </a:r>
            <a:endParaRPr lang="en-US" sz="1400" dirty="0">
              <a:effectLst/>
              <a:latin typeface="Cambria" charset="0"/>
              <a:ea typeface="ＭＳ 明朝" charset="-128"/>
              <a:cs typeface="Times New Roman" charset="0"/>
            </a:endParaRPr>
          </a:p>
          <a:p>
            <a:pPr eaLnBrk="1" hangingPunct="1">
              <a:spcBef>
                <a:spcPts val="450"/>
              </a:spcBef>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7471158"/>
      </p:ext>
    </p:extLst>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Eligible expenses include any </a:t>
            </a:r>
            <a:r>
              <a:rPr lang="en-US" sz="1200" b="1" dirty="0">
                <a:effectLst/>
                <a:latin typeface="Tw Cen MT" charset="0"/>
                <a:ea typeface="ＭＳ 明朝" charset="-128"/>
                <a:cs typeface="Times New Roman" charset="0"/>
              </a:rPr>
              <a:t>insulation</a:t>
            </a:r>
            <a:r>
              <a:rPr lang="en-US" sz="1200" dirty="0">
                <a:effectLst/>
                <a:latin typeface="Tw Cen MT" charset="0"/>
                <a:ea typeface="ＭＳ 明朝" charset="-128"/>
                <a:cs typeface="Times New Roman" charset="0"/>
              </a:rPr>
              <a:t> material or system that is specifically and primarily designed to reduce heat loss or gain of a home when installed in or on such a home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Exterior windows and skylights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Exterior doors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Any </a:t>
            </a:r>
            <a:r>
              <a:rPr lang="en-US" sz="1200" b="1" dirty="0">
                <a:effectLst/>
                <a:latin typeface="Tw Cen MT" charset="0"/>
                <a:ea typeface="ＭＳ 明朝" charset="-128"/>
                <a:cs typeface="Times New Roman" charset="0"/>
              </a:rPr>
              <a:t>metal roof </a:t>
            </a:r>
            <a:r>
              <a:rPr lang="en-US" sz="1200" dirty="0">
                <a:effectLst/>
                <a:latin typeface="Tw Cen MT" charset="0"/>
                <a:ea typeface="ＭＳ 明朝" charset="-128"/>
                <a:cs typeface="Times New Roman" charset="0"/>
              </a:rPr>
              <a:t>with appropriate pigmented coatings or </a:t>
            </a:r>
            <a:r>
              <a:rPr lang="en-US" sz="1200" b="1" dirty="0">
                <a:effectLst/>
                <a:latin typeface="Tw Cen MT" charset="0"/>
                <a:ea typeface="ＭＳ 明朝" charset="-128"/>
                <a:cs typeface="Times New Roman" charset="0"/>
              </a:rPr>
              <a:t>asphalt roof </a:t>
            </a:r>
            <a:r>
              <a:rPr lang="en-US" sz="1200" dirty="0">
                <a:effectLst/>
                <a:latin typeface="Tw Cen MT" charset="0"/>
                <a:ea typeface="ＭＳ 明朝" charset="-128"/>
                <a:cs typeface="Times New Roman" charset="0"/>
              </a:rPr>
              <a:t>with appropriate cooling granules that are specifically and primarily designed to reduce the heat gain of your home…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4923627"/>
      </p:ext>
    </p:extLst>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…Certain electric heat pump water heaters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Electric heat pumps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Central air conditioners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Natural gas, propane, or oil water heaters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Stoves that use biomass fuel…</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6345800"/>
      </p:ext>
    </p:extLst>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tabLst>
                <a:tab pos="457200" algn="l"/>
              </a:tabLst>
            </a:pPr>
            <a:r>
              <a:rPr lang="is-IS" sz="1200" dirty="0">
                <a:effectLst/>
                <a:latin typeface="Tw Cen MT" charset="0"/>
                <a:ea typeface="ＭＳ 明朝" charset="-128"/>
                <a:cs typeface="Times New Roman" charset="0"/>
              </a:rPr>
              <a:t>…</a:t>
            </a:r>
            <a:r>
              <a:rPr lang="en-US" sz="1200" dirty="0">
                <a:effectLst/>
                <a:latin typeface="Tw Cen MT" charset="0"/>
                <a:ea typeface="ＭＳ 明朝" charset="-128"/>
                <a:cs typeface="Times New Roman" charset="0"/>
              </a:rPr>
              <a:t>Qualified natural gas, propane, or oil furnaces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Qualified natural gas, propane, or oil hot water boilers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Certain advanced main air circulating fans used in natural gas, propane, or oil furnaces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4947695"/>
      </p:ext>
    </p:extLst>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total combined credit allowed for all tax years after 2005 is $500.</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windows, the limit for all years after 2005 is $200</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air circulating fans, the limit is $50</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natural gas, propane, oil furnaces, or hot water boilers, the limit is $150.</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energy-efficient building property, the limit is $300.</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144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7319212"/>
      </p:ext>
    </p:extLst>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2883126"/>
      </p:ext>
    </p:extLst>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9311054"/>
      </p:ext>
    </p:extLst>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147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6778570"/>
      </p:ext>
    </p:extLst>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148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8229900"/>
      </p:ext>
    </p:extLst>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149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0095270"/>
      </p:ext>
    </p:extLst>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As you learned in basic training, every taxpayer can take a specific amount for a “standard” deduction—this amount reduces taxable income.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certain designated expenses that a taxpayer can choose to list out separately, and, if they total more than the standard deduction, the taxpayer will “itemize” his deductions—thus reducing taxable income by a great amount.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689314"/>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with a prior year state tax refund might be taxable and need to be reported—at our tax sites, this refund will usually be an Alabama refund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a few conditions in which the prior year state tax refund is taxable: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received a refund on a state return (Alabama)</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itemized deductions on their prior year federal return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deducted state income tax instead of state sales tax when itemizing deductions on their federal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8484007"/>
      </p:ext>
    </p:extLst>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can receive a larger deduction by itemizing on the federal level if he/she has a large number of medical bills/home mortgage payment—the federal return has a higher standard deduction, so it takes a fairly large amount of expenses for itemizing to be beneficial.</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can receive a larger deduction by itemizing on the state level if he/she has expenses that may/may not have been sufficient to justify itemization on the federal level—the state return has a lower deduction, so it doesn’t take as many expenses for itemizing to be beneficial.</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If a taxpayer is MFS and his/her spouse itemizes, the taxpayer must also itemize, regardless of whether the standard deduction would be higher.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2285950"/>
      </p:ext>
    </p:extLst>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several categories of qualifying expenses for itemizing we will discuss.  They are: unreimbursed medical expenses, charitable contributions, taxes, home mortgage interest, and miscellaneous deductions.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9226492"/>
      </p:ext>
    </p:extLst>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can claim expenses for him/herself, spouse, and dependents</a:t>
            </a:r>
            <a:endParaRPr lang="en-US" sz="1400" dirty="0">
              <a:effectLst/>
              <a:latin typeface="Cambria" charset="0"/>
              <a:ea typeface="ＭＳ 明朝" charset="-128"/>
              <a:cs typeface="Times New Roman" charset="0"/>
            </a:endParaRPr>
          </a:p>
          <a:p>
            <a:pPr marL="0" marR="0">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4111437"/>
      </p:ext>
    </p:extLst>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Medical &amp; dental expenses and eligible long-term care premiums MUST be unreimbursed to be </a:t>
            </a:r>
            <a:r>
              <a:rPr lang="en-US" sz="1200" dirty="0" err="1">
                <a:effectLst/>
                <a:latin typeface="Tw Cen MT" charset="0"/>
                <a:ea typeface="ＭＳ 明朝" charset="-128"/>
                <a:cs typeface="Times New Roman" charset="0"/>
              </a:rPr>
              <a:t>itemizable</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Verify that the expenses were not paid with pre-tax dollars or reimbursed by an insurance company before itemizing.</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8650964"/>
      </p:ext>
    </p:extLst>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Why can a taxpayer not itemize expenses paid with pretax dollars?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NO DOUBLE BENEFITS!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Expenses that were deducted pretax from pay have already given the taxpayer the benefit of a lower taxable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Cannot use these expenses a second time to lower taxable income again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3516709"/>
      </p:ext>
    </p:extLst>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can refer to Publication 502 on the IRS website for a more complete listing, but here are a few of the most common deductible medical expenses: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Co-pays to doctor, dentist, eye doctor</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Prescription drugs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Cost of glasses or hearing aids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Cost of medical equipment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2906960"/>
      </p:ext>
    </p:extLst>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can refer to Publication 502 on the IRS website for a more complete listing, but here are a few of the most common deductible medical expenses: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Health insurance premiums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Long-term care insurance premiums (cap on amount based on age)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Cost of surgery, operations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Miles to and from doctor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9169973"/>
      </p:ext>
    </p:extLst>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some nondeductible medical expenses as well.  Here are the most common: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Life insurance policy premiums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Funeral, burial, cremation costs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Unnecessary cosmetic surgery</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Nonprescription drugs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564418"/>
      </p:ext>
    </p:extLst>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both qualifying and non-qualifying organizations deductible charitable contributions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qualifying organizations include religious, charitable, educational, scientific, and literary organizations.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non-qualifying organizations include business, civic/political, social, foreign, and homeowners’ associations.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1963381"/>
      </p:ext>
    </p:extLst>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certain deductible and nondeductible items that can be itemized.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deductible items include monetary donations, dues, fees, and assessments, the fair market value of clothing, furniture, etc., uniforms required to be worn during service, and unreimbursed transportation expenses including tolls, bus fare, parking fees, and the cost of gas at 14 cents per mile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It’s really important to note that the taxpayer MUST keep receipts! We don’t have to see every receipt to itemize, but the taxpayer needs to be advised that they need to have receipts for everything they itemize.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129449"/>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Often, taxpayers don’t remember if they itemized deductions last year. If they came to a </a:t>
            </a:r>
            <a:r>
              <a:rPr lang="en-US" sz="1200" dirty="0" err="1">
                <a:effectLst/>
                <a:latin typeface="Tw Cen MT" charset="0"/>
                <a:ea typeface="ＭＳ 明朝" charset="-128"/>
                <a:cs typeface="Times New Roman" charset="0"/>
              </a:rPr>
              <a:t>SaveFirst</a:t>
            </a:r>
            <a:r>
              <a:rPr lang="en-US" sz="1200" dirty="0">
                <a:effectLst/>
                <a:latin typeface="Tw Cen MT" charset="0"/>
                <a:ea typeface="ＭＳ 明朝" charset="-128"/>
                <a:cs typeface="Times New Roman" charset="0"/>
              </a:rPr>
              <a:t> site we can look up that information.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doesn’t didn’t come to one of our sites and doesn’t have a copy of their prior year tax return, you can ask the following question: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“Did you have any mortgage interest, medical expenses, charitable contributions, etc., that you listed on your return last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may not be sure if they did, but often they are very confident that they did not have any of these deductions last year.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8037258"/>
      </p:ext>
    </p:extLst>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has made any non-cash contributions to charity and does not have receipts, they can a Salvation Army valuation guide (or another guide) to determine the FMV of donated items.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8321544"/>
      </p:ext>
    </p:extLst>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Some nondeductible charitable contribution expenses include raffle, bingo, and lottery tickets, tuition, value of time of service, blood, contributions to individuals, and the FMV of any good received in exchange for a donation (e.g., a t-shirt received for signing up for a charity race).</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234352"/>
      </p:ext>
    </p:extLst>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some limits to charitable contributions.  Contributions that total more than 20% of their AGI may be able to deduct only a percentage of their contributions, and must carry over the remainder to a later tax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IMPORTANT: If a taxpayer has greater than $500 of non-cash contributions, they need to be referred to a professional preparer if they want to deduct the full amount—more than that is out of scope for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0218152"/>
      </p:ext>
    </p:extLst>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need to keep good records of charitable donations.  For cash contributions, a canceled check, bank statement, or written communication from the charity with the name of the charity, date, and amount contributed is sufficient.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8295327"/>
      </p:ext>
    </p:extLst>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noncash contributions less than $250, written communication, a description, and the fair market value is sufficient. For each contribution between $250 and $500, written communication, a description, the FMV, and an acknowledgement of any goods received in return is needed.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any contributions above $500 are out of scope for VITA, and if the taxpayer wants to take the full amount, they must be referred to a professional preparer.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697678"/>
      </p:ext>
    </p:extLst>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next category of </a:t>
            </a:r>
            <a:r>
              <a:rPr lang="en-US" sz="1200" dirty="0" err="1">
                <a:effectLst/>
                <a:latin typeface="Tw Cen MT" charset="0"/>
                <a:ea typeface="ＭＳ 明朝" charset="-128"/>
                <a:cs typeface="Times New Roman" charset="0"/>
              </a:rPr>
              <a:t>itemizable</a:t>
            </a:r>
            <a:r>
              <a:rPr lang="en-US" sz="1200" dirty="0">
                <a:effectLst/>
                <a:latin typeface="Tw Cen MT" charset="0"/>
                <a:ea typeface="ＭＳ 明朝" charset="-128"/>
                <a:cs typeface="Times New Roman" charset="0"/>
              </a:rPr>
              <a:t> deductions is Taxes.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Deductible taxes include taxes imposed on and paid by the taxpayer in the tax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Nondeductible taxes include taxes the taxpayer pays for </a:t>
            </a:r>
            <a:r>
              <a:rPr lang="en-US" sz="1200">
                <a:effectLst/>
                <a:latin typeface="Tw Cen MT" charset="0"/>
                <a:ea typeface="ＭＳ 明朝" charset="-128"/>
                <a:cs typeface="Times New Roman" charset="0"/>
              </a:rPr>
              <a:t>someone </a:t>
            </a:r>
            <a:r>
              <a:rPr lang="en-US" sz="1200" smtClean="0">
                <a:effectLst/>
                <a:latin typeface="Tw Cen MT" charset="0"/>
                <a:ea typeface="ＭＳ 明朝" charset="-128"/>
                <a:cs typeface="Times New Roman" charset="0"/>
              </a:rPr>
              <a:t>else</a:t>
            </a:r>
            <a:r>
              <a:rPr lang="en-US" sz="1200" baseline="0" smtClean="0">
                <a:effectLst/>
                <a:latin typeface="Tw Cen MT" charset="0"/>
                <a:ea typeface="ＭＳ 明朝" charset="-128"/>
                <a:cs typeface="Times New Roman" charset="0"/>
              </a:rPr>
              <a:t> </a:t>
            </a:r>
            <a:r>
              <a:rPr lang="en-US" sz="1200" smtClean="0">
                <a:effectLst/>
                <a:latin typeface="Tw Cen MT" charset="0"/>
                <a:ea typeface="ＭＳ 明朝" charset="-128"/>
                <a:cs typeface="Times New Roman" charset="0"/>
              </a:rPr>
              <a:t>and </a:t>
            </a:r>
            <a:r>
              <a:rPr lang="en-US" sz="1200" dirty="0">
                <a:effectLst/>
                <a:latin typeface="Tw Cen MT" charset="0"/>
                <a:ea typeface="ＭＳ 明朝" charset="-128"/>
                <a:cs typeface="Times New Roman" charset="0"/>
              </a:rPr>
              <a:t>taxes not paid in the tax year.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0209596"/>
      </p:ext>
    </p:extLst>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Deductible taxes include state and local taxes, real estate and property taxes, state and local taxes on a new car purchase, and ad valorem tax on car tags (taxpayer must subtract $24.50 for the physical tag from the total amount—only the actual tax can be included).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nondeductible taxes include federal taxes, hunting licenses, water/sewer taxes, taxes on alcohol, tobacco, or gas (sin taxes), and utilities.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7654501"/>
      </p:ext>
    </p:extLst>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can choose to itemize either income taxes or sales taxes, but not both.</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that county sales tax amounts differ, but Alabama state sales tax is always 4% (It’s 5.5% in Birmingham).</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168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8849837"/>
      </p:ext>
    </p:extLst>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next category of </a:t>
            </a:r>
            <a:r>
              <a:rPr lang="en-US" sz="1200" dirty="0" err="1">
                <a:effectLst/>
                <a:latin typeface="Tw Cen MT" charset="0"/>
                <a:ea typeface="ＭＳ 明朝" charset="-128"/>
                <a:cs typeface="Times New Roman" charset="0"/>
              </a:rPr>
              <a:t>itemizable</a:t>
            </a:r>
            <a:r>
              <a:rPr lang="en-US" sz="1200" dirty="0">
                <a:effectLst/>
                <a:latin typeface="Tw Cen MT" charset="0"/>
                <a:ea typeface="ＭＳ 明朝" charset="-128"/>
                <a:cs typeface="Times New Roman" charset="0"/>
              </a:rPr>
              <a:t> deductions is Home Mortgage Interest.  Home mortgage interest is any interest paid on a loan secured by the taxpayer’s home, line of credit, or a home equity loan.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Home mortgage interest is generally reported on Form 1098</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4474439"/>
      </p:ext>
    </p:extLst>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taxpayers who are legally liable for the debt can deduct the interest.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may have more than one mortgage or may have refinanced and have multiple statements—they can be added up an entered on the return.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points paid as a form of interest (for the use of money) can be deducted.</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7833339"/>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that many taxpayers may have itemized deductions on their state tax returns but NOT their federal tax returns.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 this case, the previous year state tax refund will NOT be taxable on the federal tax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9979557"/>
      </p:ext>
    </p:extLst>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Here is the Form 1098, Mortgage Interest Statement.</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may see amounts for Mortgage Interest Received in Box 1, points paid in Box 2, mortgage insurance premiums in box 4, and real estate taxes in box 5 (these should be entered on the Schedule A, line 6 in the Taxes You Paid section)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3402829"/>
      </p:ext>
    </p:extLst>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Boxes 4 or 5 MAY also report real estate taxes, which can be included as an itemized deduction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8712203"/>
      </p:ext>
    </p:extLst>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Any kind of personal interest is nondeductible.  This includes personal loans, car loans, credit cards, etc.</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1248070"/>
      </p:ext>
    </p:extLst>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 the Schedule A, you will see a section for Casualty and Theft Losses.  This is out of Scope for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9814687"/>
      </p:ext>
    </p:extLst>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last category is miscellaneous </a:t>
            </a:r>
            <a:r>
              <a:rPr lang="en-US" sz="1200" dirty="0" err="1">
                <a:effectLst/>
                <a:latin typeface="Tw Cen MT" charset="0"/>
                <a:ea typeface="ＭＳ 明朝" charset="-128"/>
                <a:cs typeface="Times New Roman" charset="0"/>
              </a:rPr>
              <a:t>itemizable</a:t>
            </a:r>
            <a:r>
              <a:rPr lang="en-US" sz="1200" dirty="0">
                <a:effectLst/>
                <a:latin typeface="Tw Cen MT" charset="0"/>
                <a:ea typeface="ＭＳ 明朝" charset="-128"/>
                <a:cs typeface="Times New Roman" charset="0"/>
              </a:rPr>
              <a:t> deductions.  These are entered on the Schedule A, lines 21-28.</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miscellaneous deductions include union dues, uniforms (that cannot be worn in any other circumstance), professional books and journals, small tools and supplies used for business…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4563679"/>
      </p:ext>
    </p:extLst>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…employment-related educational expenses (including educator expenses greater that $250 after the adjustment is taken), expenses for looking for a new job, tax prep fees from last year, safe deposit box fees, and gambling losses up to amount of winnings.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6879197"/>
      </p:ext>
    </p:extLst>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Here are some common nondeductible expenses that you will be asked by taxpayers about: burial or funeral expenses, wedding expenses, fees and licenses, fines, penalties, or traffic tickets, home repairs and insurance, rent, insurance premiums (except health and mortgage), and losses from sale of home.</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136218"/>
      </p:ext>
    </p:extLst>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178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0274202"/>
      </p:ext>
    </p:extLst>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179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0982921"/>
      </p:ext>
    </p:extLst>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180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3750360"/>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3591499"/>
      </p:ext>
    </p:extLst>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181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2802602"/>
      </p:ext>
    </p:extLst>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182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3092026"/>
      </p:ext>
    </p:extLst>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183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6716520"/>
      </p:ext>
    </p:extLst>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184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4960507"/>
      </p:ext>
    </p:extLst>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185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968093"/>
      </p:ext>
    </p:extLst>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186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2247545"/>
      </p:ext>
    </p:extLst>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187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7163116"/>
      </p:ext>
    </p:extLst>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purpose of education credits is to offset higher education expenses paid during the year for the taxpayer, the spouse, or a dependent.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two types of education credits—the American Opportunity Credit, which is up to 40% refundable, and the Lifetime Learning Credit, which is nonrefundable.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505475"/>
      </p:ext>
    </p:extLst>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several eligibility requirements a taxpayer must meet to take an education credit: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 taxpayer’s filing status cannot be MFS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They cannot be claimed as a dependent on someone else’s return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Qualified expenses include tuition and fees required for enrollment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They must have paid tuition to an accredited institution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CAN claim the credit on the basis of expenses paid with student loan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4177556"/>
      </p:ext>
    </p:extLst>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When a student can be claimed as a dependent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claim the credit if the taxpayer claims the exemption for the dependent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student must claim the credit if the taxpayer does NOT claim the exemption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claims the dependency exemption, any amount paid by the student is considered to have been paid by the taxpayer.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201919"/>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To correctly report a state tax refund amount the following information from the PTY return is needed:</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State tax refund </a:t>
            </a:r>
            <a:r>
              <a:rPr lang="en-US" sz="1200" dirty="0" err="1">
                <a:effectLst/>
                <a:latin typeface="Tw Cen MT" charset="0"/>
                <a:ea typeface="ＭＳ 明朝" charset="-128"/>
                <a:cs typeface="Times New Roman" charset="0"/>
              </a:rPr>
              <a:t>amont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Income tax amount from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A, line 5a</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General sales tax amount from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A, line 5b</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Total itemized deductions amount, found on Form 1040</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Taxable income amount found on Form 104</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5072444"/>
      </p:ext>
    </p:extLst>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chart shows the differences between the two education credits, the American Opportunity (Hope) Credit and the Lifetime Learning Credit</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i="1" dirty="0">
                <a:effectLst/>
                <a:latin typeface="Tw Cen MT" charset="0"/>
                <a:ea typeface="ＭＳ 明朝" charset="-128"/>
                <a:cs typeface="Times New Roman" charset="0"/>
              </a:rPr>
              <a:t>[read through each line and point out differences between the two]</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9830226"/>
      </p:ext>
    </p:extLst>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Often, a taxpayer will have tuition amounts reported on a Form 1098-T.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may see amounts in box 1, 2, or 5, and box 7 or 8 may be checked</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4294053"/>
      </p:ext>
    </p:extLst>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Box 1 shows the total payments RECEIVED by the institution in the tax year from any source for qualified tuition and related expenses </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6685152"/>
      </p:ext>
    </p:extLst>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 2 shows the total payments BILLED in the tax year for qualified tuition and related expenses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institutions will only list an amount in box 2 (and will not list the amount RECEIVED in box 1)</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there is ONLY an amount listed in box 2, you must ask the taxpayer how much they actually paid during the tax year before using the amount for the credit (or adjustment)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9101486"/>
      </p:ext>
    </p:extLst>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 5 shows the total of all scholarships or grants administered and processed by the institution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amount of scholarships or grants must be subtracted from the total amount of expenses paid when figuring the credit (or adjustment)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8497932"/>
      </p:ext>
    </p:extLst>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Box 7 will be checked if the amount in box 1 or 2 (amounts RECEIVED and BILLED by the institution) includes amounts paid for an academic period beginning in January AFTER the tax year</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4579355"/>
      </p:ext>
    </p:extLst>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Example: </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 taxpayer is filing a 2016tax return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Box 7 is checked</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Box 1 or 2 amounts thus include amounts that were received or billed by the institution for the spring academic period beginning in January – March of 2017</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4237504"/>
      </p:ext>
    </p:extLst>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 8 shows whether the student is considered to be carrying at least one-half the full-time workload for the student’s course of study at the institution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Number of hours considered half-time can vary based on the institution’s policies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5534200"/>
      </p:ext>
    </p:extLst>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the American opportunity credit, qualified tuition and related expenses up to $4,000 per eligible student can be used to calculate the credit.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These qualified expenses include any expenses for course-related materials (books, supplies, and equipment needed for a course of study, whether or not they were purchases from the institution)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9153535"/>
      </p:ext>
    </p:extLst>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the Lifetime learning credit, expenses include ONLY tuition and fees.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Course-related books, supplies, and fees are included ONLY if they must be paid to the institution as a condition of enrollment.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1331474"/>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All materials can be downloaded on our website at </a:t>
            </a:r>
            <a:r>
              <a:rPr lang="en-US" sz="1200" i="1" u="sng" dirty="0">
                <a:solidFill>
                  <a:srgbClr val="0000FF"/>
                </a:solidFill>
                <a:effectLst/>
                <a:latin typeface="Tw Cen MT" charset="0"/>
                <a:ea typeface="ＭＳ 明朝" charset="-128"/>
                <a:cs typeface="Times New Roman" charset="0"/>
                <a:hlinkClick r:id="rId3"/>
              </a:rPr>
              <a:t>www.impactamerica.com/taxprep</a:t>
            </a:r>
          </a:p>
        </p:txBody>
      </p:sp>
      <p:sp>
        <p:nvSpPr>
          <p:cNvPr id="4" name="Slide Number Placeholder 3"/>
          <p:cNvSpPr>
            <a:spLocks noGrp="1"/>
          </p:cNvSpPr>
          <p:nvPr>
            <p:ph type="sldNum" sz="quarter" idx="10"/>
          </p:nvPr>
        </p:nvSpPr>
        <p:spPr/>
        <p:txBody>
          <a:bodyPr/>
          <a:lstStyle/>
          <a:p>
            <a:fld id="{6EDF7060-D4C3-104C-8BFC-0730F3954319}" type="slidenum">
              <a:rPr lang="en-US" smtClean="0"/>
              <a:pPr/>
              <a:t>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1466907"/>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20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0353230"/>
      </p:ext>
    </p:extLst>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Room and board</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Insurance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Medical expenses (including student health fees)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Transportation costs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Personal, living or family expenses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Expenses for a course involving sports, games or hobbies, unless it is required for the degree/certificate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483579"/>
      </p:ext>
    </p:extLst>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CANNOT claim both the American opportunity credit AND the lifetime learning credit for the same qualified tuition expenses—no double benefits!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i="1"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CANNOT claim expenses paid with a tax-free scholarship, grant, or other assistance, including Pell grants (in other words, the taxpayer must subtract these scholarship from the total expenses before claiming either credit)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5634302"/>
      </p:ext>
    </p:extLst>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CANNOT claim both a credit and the tuition and fees adjustment</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i="1"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Most taxpayers benefit more from the credit, but you should try the expenses as both an adjustment AND a credit to determine which benefits the taxpayer more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7594913"/>
      </p:ext>
    </p:extLst>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is VERY IMPORTANT to verify with the taxpayer that the amount in Box 1 or 2 of the Form 1098-T is actually the amount paid in the current tax year for qualified expenses.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8682056"/>
      </p:ext>
    </p:extLst>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 CAN claim payments prepaid for the academic period that begins in the first three months of the next calendar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Box 7 will be checked on the Form 1098-T indicating that the amount in box 1 or 2 includes amounts paid for the next academic year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0506109"/>
      </p:ext>
    </p:extLst>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Example: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Michael pays $,1500 in December 2015 for the winter semester that begins in January 2016</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He can use the $,1500 paid in December 2015 to compute his credit for 2015.</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However, he cannot count the $1,500 again on his 2016 return.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0210063"/>
      </p:ext>
    </p:extLst>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Form 8863 is used to determine how much of the lifetime learning or American opportunity credit can be claimed. A separate Form 8863 form must be completed for EACH student on the tax return. The form looks different</a:t>
            </a:r>
            <a:r>
              <a:rPr lang="en-US" sz="1200" baseline="0" dirty="0">
                <a:effectLst/>
                <a:latin typeface="Tw Cen MT" charset="0"/>
                <a:ea typeface="ＭＳ 明朝" charset="-128"/>
                <a:cs typeface="Times New Roman" charset="0"/>
              </a:rPr>
              <a:t> in TaxSlayer, but this is the actual printout of the form.</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ABEE4CC9-1F19-6A45-ABEF-C8670E9FCD61}" type="slidenum">
              <a:rPr lang="en-US" smtClean="0"/>
              <a:pPr/>
              <a:t>207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3830783"/>
      </p:ext>
    </p:extLst>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To determine the amount of credit, first review the list of qualifying students and expenses and decide which credit is more advantageous.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Next, enter each qualifying student and SSN on a separate 8863</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Enter the students’ qualifying expenses, reduced by untaxed benefits (scholarships, grants, etc.), reduced by amounts paid in previous years.  Do not exceed the limit for the credit.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2480594"/>
      </p:ext>
    </p:extLst>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Lifetime Learning Credit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Entirely nonrefundable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Limit to $2,000 PER RETURN (not per eligible student)</a:t>
            </a:r>
            <a:endParaRPr lang="en-US" sz="1400" dirty="0">
              <a:effectLst/>
              <a:latin typeface="Cambria" charset="0"/>
              <a:ea typeface="ＭＳ 明朝" charset="-128"/>
              <a:cs typeface="Times New Roman" charset="0"/>
            </a:endParaRPr>
          </a:p>
          <a:p>
            <a:pPr marL="4572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American Opportunity Credit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Partially refundable – up to $1,000 PER STUDENT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Limit to $2,500 PER STUDENT (not per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ABEE4CC9-1F19-6A45-ABEF-C8670E9FCD61}" type="slidenum">
              <a:rPr lang="en-US" smtClean="0"/>
              <a:pPr/>
              <a:t>209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9907445"/>
      </p:ext>
    </p:extLst>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210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0503347"/>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0FA479-EB43-1E4A-AA1C-2D69BD6DE3B2}" type="slidenum">
              <a:rPr lang="en-US" smtClean="0"/>
              <a:pPr/>
              <a:t>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498300"/>
      </p:ext>
    </p:extLst>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defRPr/>
            </a:pPr>
            <a:fld id="{B685FA24-7470-E14A-A494-78130FE40DD2}" type="slidenum">
              <a:rPr lang="en-US" smtClean="0">
                <a:latin typeface="Arial" charset="0"/>
                <a:ea typeface="MS PGothic" charset="0"/>
              </a:rPr>
              <a:pPr>
                <a:defRPr/>
              </a:pPr>
              <a:t>211</a:t>
            </a:fld>
            <a:endParaRPr lang="en-US">
              <a:latin typeface="Arial" charset="0"/>
              <a:ea typeface="MS PGothic" charset="0"/>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sp>
      <p:sp>
        <p:nvSpPr>
          <p:cNvPr id="182276" name="Rectangle 3"/>
          <p:cNvSpPr>
            <a:spLocks noGrp="1" noChangeArrowheads="1"/>
          </p:cNvSpPr>
          <p:nvPr>
            <p:ph type="body" idx="1"/>
          </p:nvPr>
        </p:nvSpPr>
        <p:spPr bwMode="auto">
          <a:extLs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defRPr/>
            </a:pPr>
            <a:endParaRPr lang="en-US">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9189565"/>
      </p:ext>
    </p:extLst>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defRPr/>
            </a:pPr>
            <a:fld id="{1DBAEFEF-39F5-B244-B5C2-5D288EF2F448}" type="slidenum">
              <a:rPr lang="en-US" smtClean="0">
                <a:latin typeface="Arial" charset="0"/>
                <a:ea typeface="MS PGothic" charset="0"/>
              </a:rPr>
              <a:pPr>
                <a:defRPr/>
              </a:pPr>
              <a:t>212</a:t>
            </a:fld>
            <a:endParaRPr lang="en-US">
              <a:latin typeface="Arial" charset="0"/>
              <a:ea typeface="MS PGothic" charset="0"/>
            </a:endParaRPr>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sp>
      <p:sp>
        <p:nvSpPr>
          <p:cNvPr id="183300" name="Rectangle 3"/>
          <p:cNvSpPr>
            <a:spLocks noGrp="1" noChangeArrowheads="1"/>
          </p:cNvSpPr>
          <p:nvPr>
            <p:ph type="body" idx="1"/>
          </p:nvPr>
        </p:nvSpPr>
        <p:spPr bwMode="auto">
          <a:extLs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defRPr/>
            </a:pPr>
            <a:endParaRPr lang="en-US">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3196180"/>
      </p:ext>
    </p:extLst>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defRPr/>
            </a:pPr>
            <a:fld id="{0C5CB569-40CB-064C-87AB-81EEA06CF234}" type="slidenum">
              <a:rPr lang="en-US" smtClean="0">
                <a:latin typeface="Arial" charset="0"/>
                <a:ea typeface="MS PGothic" charset="0"/>
              </a:rPr>
              <a:pPr>
                <a:defRPr/>
              </a:pPr>
              <a:t>213</a:t>
            </a:fld>
            <a:endParaRPr lang="en-US">
              <a:latin typeface="Arial" charset="0"/>
              <a:ea typeface="MS PGothic" charset="0"/>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sp>
      <p:sp>
        <p:nvSpPr>
          <p:cNvPr id="184324" name="Rectangle 3"/>
          <p:cNvSpPr>
            <a:spLocks noGrp="1" noChangeArrowheads="1"/>
          </p:cNvSpPr>
          <p:nvPr>
            <p:ph type="body" idx="1"/>
          </p:nvPr>
        </p:nvSpPr>
        <p:spPr bwMode="auto">
          <a:extLs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defRPr/>
            </a:pPr>
            <a:endParaRPr lang="en-US">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5606213"/>
      </p:ext>
    </p:extLst>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defRPr/>
            </a:pPr>
            <a:fld id="{6B6F052D-6E5F-C741-9429-9FE1E186C702}" type="slidenum">
              <a:rPr lang="en-US" smtClean="0">
                <a:latin typeface="Arial" charset="0"/>
                <a:ea typeface="MS PGothic" charset="0"/>
              </a:rPr>
              <a:pPr>
                <a:defRPr/>
              </a:pPr>
              <a:t>214</a:t>
            </a:fld>
            <a:endParaRPr lang="en-US">
              <a:latin typeface="Arial" charset="0"/>
              <a:ea typeface="MS PGothic" charset="0"/>
            </a:endParaRPr>
          </a:p>
        </p:txBody>
      </p:sp>
      <p:sp>
        <p:nvSpPr>
          <p:cNvPr id="100354" name="Rectangle 2"/>
          <p:cNvSpPr>
            <a:spLocks noGrp="1" noRot="1" noChangeAspect="1" noChangeArrowheads="1" noTextEdit="1"/>
          </p:cNvSpPr>
          <p:nvPr>
            <p:ph type="sldImg"/>
          </p:nvPr>
        </p:nvSpPr>
        <p:spPr bwMode="auto">
          <a:xfrm>
            <a:off x="409575" y="711200"/>
            <a:ext cx="6096000" cy="3429000"/>
          </a:xfrm>
          <a:no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sp>
      <p:sp>
        <p:nvSpPr>
          <p:cNvPr id="185348" name="Rectangle 3"/>
          <p:cNvSpPr>
            <a:spLocks noGrp="1" noChangeArrowheads="1"/>
          </p:cNvSpPr>
          <p:nvPr>
            <p:ph type="body" idx="1"/>
          </p:nvPr>
        </p:nvSpPr>
        <p:spPr bwMode="auto">
          <a:extLs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defRPr/>
            </a:pPr>
            <a:endParaRPr lang="en-US" dirty="0">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4630979"/>
      </p:ext>
    </p:extLst>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690760"/>
      </p:ext>
    </p:extLst>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federal government, state governments, insurers, employers, and individuals share responsibility for improving the quality and availability of health insurance coverage in the United States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ACA reforms the existing health insurance market by prohibiting insurers from denying coverage or charging higher premiums because of an individuals pre-existing conditions.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ACA also created the Health Insurance Marketplace (also known as </a:t>
            </a:r>
            <a:r>
              <a:rPr lang="en-US" sz="1200" u="sng" dirty="0">
                <a:solidFill>
                  <a:srgbClr val="0000FF"/>
                </a:solidFill>
                <a:effectLst/>
                <a:latin typeface="Tw Cen MT" charset="0"/>
                <a:ea typeface="ＭＳ 明朝" charset="-128"/>
                <a:cs typeface="Times New Roman" charset="0"/>
                <a:hlinkClick r:id="rId3"/>
              </a:rPr>
              <a:t>www.healthcare.gov</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216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8328727"/>
      </p:ext>
    </p:extLst>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federal government, state governments, insurers, employers, and individuals share responsibility for improving the quality and availability of health insurance coverage in the United States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ACA reforms the existing health insurance market by prohibiting insurers from denying coverage or charging higher premiums because of an individuals pre-existing conditions.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ACA also created the Health Insurance Marketplace (also known as </a:t>
            </a:r>
            <a:r>
              <a:rPr lang="en-US" sz="1200" u="sng" dirty="0">
                <a:solidFill>
                  <a:srgbClr val="0000FF"/>
                </a:solidFill>
                <a:effectLst/>
                <a:latin typeface="Tw Cen MT" charset="0"/>
                <a:ea typeface="ＭＳ 明朝" charset="-128"/>
                <a:cs typeface="Times New Roman" charset="0"/>
                <a:hlinkClick r:id="rId3"/>
              </a:rPr>
              <a:t>www.healthcare.gov</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2697909"/>
      </p:ext>
    </p:extLst>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Healthcare.gov, also known as the Marketplace, where where taxpayers find information about health insurance options, purchase health insurance, obtain help paying for premium and out-of-pocket costs (if eligible)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refundable tax credit, </a:t>
            </a:r>
            <a:r>
              <a:rPr lang="en-US" sz="1200" b="1" i="1" dirty="0">
                <a:effectLst/>
                <a:latin typeface="Tw Cen MT" charset="0"/>
                <a:ea typeface="ＭＳ 明朝" charset="-128"/>
                <a:cs typeface="Times New Roman" charset="0"/>
              </a:rPr>
              <a:t>The Premium Tax Credit</a:t>
            </a:r>
            <a:r>
              <a:rPr lang="en-US" sz="1200" dirty="0">
                <a:effectLst/>
                <a:latin typeface="Tw Cen MT" charset="0"/>
                <a:ea typeface="ＭＳ 明朝" charset="-128"/>
                <a:cs typeface="Times New Roman" charset="0"/>
              </a:rPr>
              <a:t>, is available through the Marketplace and helps eligible taxpayers pay for coverage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3270919"/>
      </p:ext>
    </p:extLst>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8753753"/>
      </p:ext>
    </p:extLst>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Your Publication 4012, ACA tab and Affordable Care Act Survival Kit Guide will help you to complete any ACA portions of the tax return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you are ever unsure about a situation involving the ACA, please see your Site Coordinator!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499999"/>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dirty="0"/>
              <a:t>Let’s start by taking a closer look at the Form 1099-MISC</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endParaRPr lang="en-US" dirty="0"/>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dirty="0"/>
              <a:t>This form</a:t>
            </a:r>
            <a:r>
              <a:rPr lang="en-US" baseline="0" dirty="0"/>
              <a:t> has a lot of miscellaneous information that can be reported on it, and is often incorrectly reported on a taxpayer’s income tax return</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endParaRPr lang="en-US" baseline="0" dirty="0"/>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baseline="0" dirty="0"/>
              <a:t>For our purposes, we will only focus on three boxes:</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dirty="0"/>
              <a:t>Box 3: Other</a:t>
            </a:r>
            <a:r>
              <a:rPr lang="en-US" baseline="0" dirty="0"/>
              <a:t> income – various types of income can be reported in this box, and often it is unclear how this information should be reported on the tax return</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Box 4: Federal income tax withheld – this box will most likely be empty, but it is possible you may see an amount listed here</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Box 7: Nonemployee compensation – this is money paid to an nonemployee independent contractor of a company</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412882"/>
      </p:ext>
    </p:extLst>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Minimum essential coverage (MEC) is health coverage that satisfies the individual shared responsibility requirement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Most health insurance is considered MEC – we will discuss specific types in a moment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b="1" dirty="0">
                <a:effectLst/>
                <a:latin typeface="Tw Cen MT" charset="0"/>
                <a:ea typeface="ＭＳ 明朝" charset="-128"/>
                <a:cs typeface="Times New Roman" charset="0"/>
              </a:rPr>
              <a:t>No proof of coverage is needed. Oral statement from the taxpayer is acceptable, unless normal due diligence leads you to believe the taxpayer’s statement is incorrect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6058546"/>
      </p:ext>
    </p:extLst>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Everyone on the tax return needs MEC or a coverage exemption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is responsible for the insurance, coverage exemption, or individual shared responsibility payment (penalty) of each person on the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4374324"/>
      </p:ext>
    </p:extLst>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Everyone needs MEC for every month</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person is considered covered for the whole month if they had coverage for at least one day</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person who was born or died during the year is required to have coverage for every </a:t>
            </a:r>
            <a:r>
              <a:rPr lang="en-US" sz="1200" u="sng" dirty="0">
                <a:effectLst/>
                <a:latin typeface="Tw Cen MT" charset="0"/>
                <a:ea typeface="ＭＳ 明朝" charset="-128"/>
                <a:cs typeface="Times New Roman" charset="0"/>
              </a:rPr>
              <a:t>full</a:t>
            </a:r>
            <a:r>
              <a:rPr lang="en-US" sz="1200" dirty="0">
                <a:effectLst/>
                <a:latin typeface="Tw Cen MT" charset="0"/>
                <a:ea typeface="ＭＳ 明朝" charset="-128"/>
                <a:cs typeface="Times New Roman" charset="0"/>
              </a:rPr>
              <a:t> month alive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7537847"/>
      </p:ext>
    </p:extLst>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several different categories of minimum essential coverage.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First, employer-sponsored coverage includes group health insurance coverage for employees under a governmental plan or grandfathered health plan (**</a:t>
            </a:r>
            <a:r>
              <a:rPr lang="en-US" sz="1200" i="1" dirty="0">
                <a:effectLst/>
                <a:latin typeface="Tw Cen MT" charset="0"/>
                <a:ea typeface="ＭＳ 明朝" charset="-128"/>
                <a:cs typeface="Times New Roman" charset="0"/>
              </a:rPr>
              <a:t>for your reference: this is a plan that is not MEC but was sufficient before the ACA was enacted**</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also included a self-insured health plan for employees, COBRA coverage (**</a:t>
            </a:r>
            <a:r>
              <a:rPr lang="en-US" sz="1200" i="1" dirty="0">
                <a:effectLst/>
                <a:latin typeface="Tw Cen MT" charset="0"/>
                <a:ea typeface="ＭＳ 明朝" charset="-128"/>
                <a:cs typeface="Times New Roman" charset="0"/>
              </a:rPr>
              <a:t>for your reference: this is coverage that can be purchased by a taxpayer immediately after leaving or getting laid off from a job that continues previous coverage, usually at a higher cost)</a:t>
            </a:r>
            <a:r>
              <a:rPr lang="en-US" sz="1200" dirty="0">
                <a:effectLst/>
                <a:latin typeface="Tw Cen MT" charset="0"/>
                <a:ea typeface="ＭＳ 明朝" charset="-128"/>
                <a:cs typeface="Times New Roman" charset="0"/>
              </a:rPr>
              <a:t>, and Retiree coverage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7747067"/>
      </p:ext>
    </p:extLst>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Next, individual health coverage includes health insurance purchased directly from an insurance company, health insurance purchased through the Marketplace (healthcare.gov) and health insurance through a student health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82025"/>
      </p:ext>
    </p:extLst>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Next, government-sponsored programs include coverage from Medicare Part A, Medicare Advantage plans, MOST Medicaid coverage (**</a:t>
            </a:r>
            <a:r>
              <a:rPr lang="en-US" sz="1200" i="1" dirty="0">
                <a:effectLst/>
                <a:latin typeface="Tw Cen MT" charset="0"/>
                <a:ea typeface="ＭＳ 明朝" charset="-128"/>
                <a:cs typeface="Times New Roman" charset="0"/>
              </a:rPr>
              <a:t>for your reference: some Medicaid plans only provide limited coverage that excludes hospital, doctor, or other basic services, which is NOT considered MEC)</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also includes the Children’s Health Insurance Program (CHIP), which is called ALL Kids in Alabama.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4549719"/>
      </p:ext>
    </p:extLst>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also includes MOST TRICARE coverage (</a:t>
            </a:r>
            <a:r>
              <a:rPr lang="en-US" sz="1200" i="1" dirty="0">
                <a:effectLst/>
                <a:latin typeface="Tw Cen MT" charset="0"/>
                <a:ea typeface="ＭＳ 明朝" charset="-128"/>
                <a:cs typeface="Times New Roman" charset="0"/>
              </a:rPr>
              <a:t>**for your reference: TRICARE is primarily for active duty and retired military personnel and families—like Medicaid, limited coverage from TRICARE does not qualify as MEC)</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also includes coverage from the Department of Veteran Affairs, coverage for Peace Corps volunteers, as well as </a:t>
            </a:r>
            <a:r>
              <a:rPr lang="en-US" sz="1200" dirty="0" err="1">
                <a:effectLst/>
                <a:latin typeface="Tw Cen MT" charset="0"/>
                <a:ea typeface="ＭＳ 明朝" charset="-128"/>
                <a:cs typeface="Times New Roman" charset="0"/>
              </a:rPr>
              <a:t>DoD</a:t>
            </a:r>
            <a:r>
              <a:rPr lang="en-US" sz="1200" dirty="0">
                <a:effectLst/>
                <a:latin typeface="Tw Cen MT" charset="0"/>
                <a:ea typeface="ＭＳ 明朝" charset="-128"/>
                <a:cs typeface="Times New Roman" charset="0"/>
              </a:rPr>
              <a:t> </a:t>
            </a:r>
            <a:r>
              <a:rPr lang="en-US" sz="1200" dirty="0" err="1">
                <a:effectLst/>
                <a:latin typeface="Tw Cen MT" charset="0"/>
                <a:ea typeface="ＭＳ 明朝" charset="-128"/>
                <a:cs typeface="Times New Roman" charset="0"/>
              </a:rPr>
              <a:t>Nonappropriated</a:t>
            </a:r>
            <a:r>
              <a:rPr lang="en-US" sz="1200" dirty="0">
                <a:effectLst/>
                <a:latin typeface="Tw Cen MT" charset="0"/>
                <a:ea typeface="ＭＳ 明朝" charset="-128"/>
                <a:cs typeface="Times New Roman" charset="0"/>
              </a:rPr>
              <a:t> Fund Health Benefits Program and Refugee medical assistance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2420786"/>
      </p:ext>
    </p:extLst>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Finally, some health care plans don’t fit into the other categories, but do qualify for MEC, such as certain foreign coverage and certain coverage for business owners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5687276"/>
      </p:ext>
    </p:extLst>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some health plans that may provide limited benefits but do not qualify as MEC</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Includes: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Coverage consisting solely of excepted benefits such as standalone dental/vision insurance, disability income insurance, worker’s comp insurance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Medicaid/TRICARE providing only specific medical services (such as family planning, pregnancy-related, etc.)</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AmeriCorps and </a:t>
            </a:r>
            <a:r>
              <a:rPr lang="en-US" sz="1200" dirty="0" err="1">
                <a:effectLst/>
                <a:latin typeface="Tw Cen MT" charset="0"/>
                <a:ea typeface="ＭＳ 明朝" charset="-128"/>
                <a:cs typeface="Times New Roman" charset="0"/>
              </a:rPr>
              <a:t>AfterCorps</a:t>
            </a:r>
            <a:r>
              <a:rPr lang="en-US" sz="1200" dirty="0">
                <a:effectLst/>
                <a:latin typeface="Tw Cen MT" charset="0"/>
                <a:ea typeface="ＭＳ 明朝" charset="-128"/>
                <a:cs typeface="Times New Roman" charset="0"/>
              </a:rPr>
              <a:t> coverage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9532087"/>
      </p:ext>
    </p:extLst>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a couple of tax forms you are already familiar with that shows evidence of minimum essential coverage.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Form SSA-1099, which reports social security benefits received, reports Medicare Part A premiums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Form W-2, which reports wages &amp; salaries from a job, can report employer-sponsored health coverage in box 12, using code DD.</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866590"/>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r>
              <a:rPr lang="en-US" dirty="0"/>
              <a:t>The amounts reported in box 3 are called “other income”</a:t>
            </a:r>
          </a:p>
          <a:p>
            <a:pPr marL="171450" indent="-171450">
              <a:buFont typeface="Wingdings" charset="2"/>
              <a:buChar char="Ø"/>
            </a:pPr>
            <a:endParaRPr lang="en-US" dirty="0"/>
          </a:p>
          <a:p>
            <a:pPr marL="171450" indent="-171450">
              <a:buFont typeface="Wingdings" charset="2"/>
              <a:buChar char="Ø"/>
            </a:pPr>
            <a:r>
              <a:rPr lang="en-US" dirty="0"/>
              <a:t>These can include……prizes, awards, taxable damages (from a lawsuit settlement),</a:t>
            </a:r>
            <a:r>
              <a:rPr lang="en-US" baseline="0" dirty="0"/>
              <a:t> as well as other taxable income</a:t>
            </a:r>
          </a:p>
          <a:p>
            <a:pPr marL="171450" indent="-171450">
              <a:buFont typeface="Wingdings" charset="2"/>
              <a:buChar char="Ø"/>
            </a:pPr>
            <a:endParaRPr lang="en-US" baseline="0" dirty="0"/>
          </a:p>
          <a:p>
            <a:pPr marL="171450" indent="-171450">
              <a:buFont typeface="Wingdings" charset="2"/>
              <a:buChar char="Ø"/>
            </a:pPr>
            <a:r>
              <a:rPr lang="en-US" baseline="0" dirty="0"/>
              <a:t>The majority of the time, the income listed in this box is classified as unearned income</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8770519"/>
      </p:ext>
    </p:extLst>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will discuss this form in more detail in a moment, but the Form 1095-A is a Health Insurance Marketplace Statement reporting coverage information for insurance purchased through healthcare.gov</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4303527"/>
      </p:ext>
    </p:extLst>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taxpayers may bring Form 1095-C, Employer-Provided Health Insurance Offer and Coverage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form will primarily be issues by certain large employers who are subject to a specific provision laid out by the Affordable Care Act. It also shows evidence of health coverage. Not every taxpayer who has employee-sponsored coverage will receive this form</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3059203"/>
      </p:ext>
    </p:extLst>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Let’s talk now about health coverage exemptions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Health coverage exemptions are reasons for not having health insurance that avoids payment of the individual shared responsibility payment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9679191"/>
      </p:ext>
    </p:extLst>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Anyone without insurance coverage </a:t>
            </a:r>
            <a:r>
              <a:rPr kumimoji="0" lang="en-US" sz="1200" b="1"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for any month</a:t>
            </a: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 should be screened for exemption eligibility</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2695094"/>
      </p:ext>
    </p:extLst>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Determining if a taxpayer qualifies for an exemption can be tricky</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should start by finding out if anyone on the tax return already has an exemption in hand from the Marketplace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These are exemptions the taxpayer had to apply for through healthcare.gov, and if they qualified, they received an </a:t>
            </a:r>
            <a:r>
              <a:rPr lang="en-US" sz="1200" b="1" i="1" dirty="0">
                <a:effectLst/>
                <a:latin typeface="Tw Cen MT" charset="0"/>
                <a:ea typeface="ＭＳ 明朝" charset="-128"/>
                <a:cs typeface="Times New Roman" charset="0"/>
              </a:rPr>
              <a:t>Exemption Certificate Number (ECN)</a:t>
            </a:r>
            <a:r>
              <a:rPr lang="en-US" sz="1200" i="1" dirty="0">
                <a:effectLst/>
                <a:latin typeface="Tw Cen MT" charset="0"/>
                <a:ea typeface="ＭＳ 明朝" charset="-128"/>
                <a:cs typeface="Times New Roman" charset="0"/>
              </a:rPr>
              <a:t> </a:t>
            </a:r>
            <a:r>
              <a:rPr lang="en-US" sz="1200" dirty="0">
                <a:effectLst/>
                <a:latin typeface="Tw Cen MT" charset="0"/>
                <a:ea typeface="ＭＳ 明朝" charset="-128"/>
                <a:cs typeface="Times New Roman" charset="0"/>
              </a:rPr>
              <a:t>from healthcare.gov (a 6 or 7 alphanumeric code)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will discuss what these exemptions might include in a moment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189737"/>
      </p:ext>
    </p:extLst>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doesn’t have an exemption from the Marketplace, next check to see if the taxpayer’s household OR gross income is under the filing threshold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they are, then everyone on the tax return is exempt from the coverage requirement, and there is no need to consider further exemptions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1165911"/>
      </p:ext>
    </p:extLst>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family is not under the filing threshold and does not have a Marketplace granted exemption, you should next check to see if any individual qualifies for an exemption that can be claimed directly on the tax return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is something you will determine by talking to the taxpayer and using your resources (including your Site Coordinator!)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4298244"/>
      </p:ext>
    </p:extLst>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Finally, if any uninsured individual does not qualify for an exemption to be claimed on the tax return, you should talk to the taxpayer and see if they may qualify for an exemption granted by healthcare.gov</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Your Site Coordinator will help you and the taxpayer apply for a Marketplace exemption, and you will enter “pending” in the appropriate place on the tax return to indicate the taxpayer has applied for an exemption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2924867"/>
      </p:ext>
    </p:extLst>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Let’s now discuss what hardship exemptions can be granted by healthcare.gov</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Many of the following have very specific guidelines before they can be claimed (which is why you should have a Site Coordinator help in applying for these exemptions online)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Read through list of exemptions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73536"/>
      </p:ext>
    </p:extLst>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Read through list of exemptions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1368771"/>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amount reported in box 3 is federal income tax withheld</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Taxpayers may choose to have federal income tax withheld on other income in box 3, however, most of the time this box will be blank</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171450" indent="-171450">
              <a:buFont typeface="Wingdings" charset="2"/>
              <a:buChar char="Ø"/>
            </a:pPr>
            <a:r>
              <a:rPr lang="en-US" sz="1200" dirty="0">
                <a:effectLst/>
                <a:latin typeface="Tw Cen MT" charset="0"/>
                <a:ea typeface="ＭＳ 明朝" charset="-128"/>
                <a:cs typeface="Times New Roman" charset="0"/>
              </a:rPr>
              <a:t>    However, you should always double-check.</a:t>
            </a:r>
            <a:r>
              <a:rPr lang="en-US" dirty="0">
                <a:effectLst/>
              </a:rPr>
              <a:t> </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7470486"/>
      </p:ext>
    </p:extLst>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Many taxpayers will be eligible for an exemption because they were determined ineligible for Medicaid because Alabama did not expand coverage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Last year, we were able to directly claim this exemption for taxpayers who qualified on the return. Unfortunately, this year taxpayers must apply to Medicaid and be denied to receive the exemption this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it seems your taxpayer may qualify for a hardship exemption granted from healthcare.gov, see your Site Coordinator for additional help</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0428491"/>
      </p:ext>
    </p:extLst>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modified adjusted gross income (MAGI - **</a:t>
            </a:r>
            <a:r>
              <a:rPr lang="en-US" sz="1200" i="1" dirty="0">
                <a:effectLst/>
                <a:latin typeface="Tw Cen MT" charset="0"/>
                <a:ea typeface="ＭＳ 明朝" charset="-128"/>
                <a:cs typeface="Times New Roman" charset="0"/>
              </a:rPr>
              <a:t>for your reference: MAGI is AGI + tax-exempt interest + excluded foreign income)</a:t>
            </a:r>
            <a:r>
              <a:rPr lang="en-US" sz="1200" dirty="0">
                <a:effectLst/>
                <a:latin typeface="Tw Cen MT" charset="0"/>
                <a:ea typeface="ＭＳ 明朝" charset="-128"/>
                <a:cs typeface="Times New Roman" charset="0"/>
              </a:rPr>
              <a:t> of the ENTIRE household is below the filing threshold, everyone on the return is eligible for this exemption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You only need to include a dependent’s income when determining household income if the</a:t>
            </a:r>
            <a:r>
              <a:rPr lang="en-US" sz="1200" b="1" dirty="0">
                <a:effectLst/>
                <a:latin typeface="Tw Cen MT" charset="0"/>
                <a:ea typeface="ＭＳ 明朝" charset="-128"/>
                <a:cs typeface="Times New Roman" charset="0"/>
              </a:rPr>
              <a:t> dependent is required to file a tax return</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gross income, which is all the income received in the form of money, goods, property and services that is not exempt from tax, including taxable social security is below the filing threshold, everyone on the return is eligible for this exemption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You do not need to include dependent’s income when determining gross income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673321"/>
      </p:ext>
    </p:extLst>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a number of exemptions that can be claimed directly on the tax return simply by inputting a letter code (A, B, C, etc.)</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Read through list of exemptions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3442216"/>
      </p:ext>
    </p:extLst>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Read through list of exemptions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full list of exemptions can be found in Pub 4012, ACA tab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3420376"/>
      </p:ext>
    </p:extLst>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premium tax credit (PTC) lowers the cost of health insurance coverage purchased from healthcare.gov</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PTCs can be either:</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i="1" u="sng" dirty="0">
                <a:effectLst/>
                <a:latin typeface="Tw Cen MT" charset="0"/>
                <a:ea typeface="ＭＳ 明朝" charset="-128"/>
                <a:cs typeface="Times New Roman" charset="0"/>
              </a:rPr>
              <a:t>Taken in advance</a:t>
            </a:r>
            <a:r>
              <a:rPr lang="en-US" sz="1200" dirty="0">
                <a:effectLst/>
                <a:latin typeface="Tw Cen MT" charset="0"/>
                <a:ea typeface="ＭＳ 明朝" charset="-128"/>
                <a:cs typeface="Times New Roman" charset="0"/>
              </a:rPr>
              <a:t> </a:t>
            </a:r>
            <a:r>
              <a:rPr lang="en-US" sz="1200" i="1" dirty="0">
                <a:effectLst/>
                <a:latin typeface="Tw Cen MT" charset="0"/>
                <a:ea typeface="ＭＳ 明朝" charset="-128"/>
                <a:cs typeface="Times New Roman" charset="0"/>
              </a:rPr>
              <a:t>(payment forwarded directly to the insurer monthly to reduce premiums), OR</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i="1" u="sng" dirty="0">
                <a:effectLst/>
                <a:latin typeface="Tw Cen MT" charset="0"/>
                <a:ea typeface="ＭＳ 明朝" charset="-128"/>
                <a:cs typeface="Times New Roman" charset="0"/>
              </a:rPr>
              <a:t>Taken on the tax return</a:t>
            </a:r>
            <a:r>
              <a:rPr lang="en-US" sz="1200" i="1" dirty="0">
                <a:effectLst/>
                <a:latin typeface="Tw Cen MT" charset="0"/>
                <a:ea typeface="ＭＳ 明朝" charset="-128"/>
                <a:cs typeface="Times New Roman" charset="0"/>
              </a:rPr>
              <a:t> (payment is claimed as a lump sum when filing the return)</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245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7378025"/>
      </p:ext>
    </p:extLst>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 do I determine if a taxpayer qualifies for a premium tax credit?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taxpayers who purchase health insurance from healthcare.gov potentially qualify for a PTC</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did purchase coverage from healthcare.gov, you must complete a special form on the tax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0050272"/>
      </p:ext>
    </p:extLst>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Next, make sure the taxpayer has Form 1095-A, </a:t>
            </a:r>
            <a:r>
              <a:rPr lang="en-US" sz="1200" i="1" dirty="0">
                <a:effectLst/>
                <a:latin typeface="Tw Cen MT" charset="0"/>
                <a:ea typeface="ＭＳ 明朝" charset="-128"/>
                <a:cs typeface="Times New Roman" charset="0"/>
              </a:rPr>
              <a:t>Health Insurance Marketplace Statement</a:t>
            </a:r>
            <a:r>
              <a:rPr lang="en-US" sz="1200" dirty="0">
                <a:effectLst/>
                <a:latin typeface="Tw Cen MT" charset="0"/>
                <a:ea typeface="ＭＳ 明朝" charset="-128"/>
                <a:cs typeface="Times New Roman" charset="0"/>
              </a:rPr>
              <a:t>. You will use this form to help you complete the tax return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that taxpayers may have multiple 1095-As if they purchased multiple policies or made changes mid-year.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purchased Marketplace insurance but does not have this form, they need to contact the Marketplace call center or check their account on healthcare.gov for the form before we can complete the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247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3227704"/>
      </p:ext>
    </p:extLst>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248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3771329"/>
      </p:ext>
    </p:extLst>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249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9976862"/>
      </p:ext>
    </p:extLst>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250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45970902"/>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r>
              <a:rPr lang="en-US" dirty="0"/>
              <a:t>Box 7 reports </a:t>
            </a:r>
            <a:r>
              <a:rPr lang="en-US" b="1" i="1" dirty="0"/>
              <a:t>nonemployee compensation</a:t>
            </a:r>
            <a:endParaRPr lang="en-US" b="0" i="1" dirty="0"/>
          </a:p>
          <a:p>
            <a:pPr marL="171450" indent="-171450">
              <a:buFont typeface="Wingdings" charset="2"/>
              <a:buChar char="Ø"/>
            </a:pPr>
            <a:endParaRPr lang="en-US" b="0" i="1" dirty="0"/>
          </a:p>
          <a:p>
            <a:pPr marL="171450" indent="-171450">
              <a:buFont typeface="Wingdings" charset="2"/>
              <a:buChar char="Ø"/>
            </a:pPr>
            <a:r>
              <a:rPr lang="en-US" b="0" i="0" dirty="0"/>
              <a:t>Nonemployee</a:t>
            </a:r>
            <a:r>
              <a:rPr lang="en-US" b="0" i="0" baseline="0" dirty="0"/>
              <a:t> compensation is money paid to an independent contractor of a company</a:t>
            </a:r>
          </a:p>
          <a:p>
            <a:pPr marL="171450" indent="-171450">
              <a:buFont typeface="Wingdings" charset="2"/>
              <a:buChar char="Ø"/>
            </a:pPr>
            <a:endParaRPr lang="en-US" b="0" i="0" baseline="0" dirty="0"/>
          </a:p>
          <a:p>
            <a:pPr marL="171450" indent="-171450">
              <a:buFont typeface="Wingdings" charset="2"/>
              <a:buChar char="Ø"/>
            </a:pPr>
            <a:r>
              <a:rPr lang="en-US" b="0" i="0" baseline="0" dirty="0"/>
              <a:t>Independent contractors will work for a company or organization without being considered an “employee” – this determination is made by the employer based on guidelines set forth by the IRS, and includes such workers as freelancers, part-time workers, contractors, interns, etc.</a:t>
            </a:r>
            <a:endParaRPr lang="en-US" i="0"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5935132"/>
      </p:ext>
    </p:extLst>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IRS has changed the certification levels for the coming tax season and has included new topics on the basic certification exam. We will briefly discuss those topics now. However, these topics will remain out of scope for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basic volunteers. Given our time limits with just these two short training sessions, we do not have enough time to thoroughly cover these topics to prepare you to handle them at the tax sites. These topics are not particularly common and will not apply to most taxpayers you serve at the site.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We absolutely welcome you to return as a volunteer next year and certify at a higher level if you are interested in attending additional training to prepare these topics for taxpayers at the sites.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38467562"/>
      </p:ext>
    </p:extLst>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3692167"/>
      </p:ext>
    </p:extLst>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81332324"/>
      </p:ext>
    </p:extLst>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3446769"/>
      </p:ext>
    </p:extLst>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10642"/>
      </p:ext>
    </p:extLst>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864605"/>
      </p:ext>
    </p:extLst>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2474555"/>
      </p:ext>
    </p:extLst>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29524971"/>
      </p:ext>
    </p:extLst>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2817223"/>
      </p:ext>
    </p:extLst>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5615769"/>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payment for services from a company or organization is reported in box 7, the taxpayer is being treated as a </a:t>
            </a:r>
            <a:r>
              <a:rPr lang="en-US" sz="1200" b="1" dirty="0">
                <a:effectLst/>
                <a:latin typeface="Tw Cen MT" charset="0"/>
                <a:ea typeface="ＭＳ 明朝" charset="-128"/>
                <a:cs typeface="Times New Roman" charset="0"/>
              </a:rPr>
              <a:t>self-employed worker</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Self-employment income, also known as </a:t>
            </a:r>
            <a:r>
              <a:rPr lang="en-US" sz="1200" b="1" dirty="0">
                <a:effectLst/>
                <a:latin typeface="Tw Cen MT" charset="0"/>
                <a:ea typeface="ＭＳ 明朝" charset="-128"/>
                <a:cs typeface="Times New Roman" charset="0"/>
              </a:rPr>
              <a:t>business income,</a:t>
            </a:r>
            <a:r>
              <a:rPr lang="en-US" sz="1200" dirty="0">
                <a:effectLst/>
                <a:latin typeface="Tw Cen MT" charset="0"/>
                <a:ea typeface="ＭＳ 明朝" charset="-128"/>
                <a:cs typeface="Times New Roman" charset="0"/>
              </a:rPr>
              <a:t> is taxed differently than wages/salary</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0574236"/>
      </p:ext>
    </p:extLst>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3455630"/>
      </p:ext>
    </p:extLst>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0820461"/>
      </p:ext>
    </p:extLst>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6182287"/>
      </p:ext>
    </p:extLst>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1596743"/>
      </p:ext>
    </p:extLst>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76731314"/>
      </p:ext>
    </p:extLst>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5730086"/>
      </p:ext>
    </p:extLst>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5505598"/>
      </p:ext>
    </p:extLst>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8436930"/>
      </p:ext>
    </p:extLst>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2882920"/>
      </p:ext>
    </p:extLst>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23536497"/>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r>
              <a:rPr lang="en-US" dirty="0"/>
              <a:t>Business</a:t>
            </a:r>
            <a:r>
              <a:rPr lang="en-US" baseline="0" dirty="0"/>
              <a:t> or self-employment income is defined as income from a </a:t>
            </a:r>
            <a:r>
              <a:rPr lang="en-US" b="1" baseline="0" dirty="0"/>
              <a:t>personal business </a:t>
            </a:r>
            <a:r>
              <a:rPr lang="en-US" b="0" baseline="0" dirty="0"/>
              <a:t>(in which the taxpayer owns and is the sole proprietor of) OR income received as an </a:t>
            </a:r>
            <a:r>
              <a:rPr lang="en-US" b="1" baseline="0" dirty="0"/>
              <a:t>independent contractor</a:t>
            </a:r>
            <a:r>
              <a:rPr lang="en-US" b="0" baseline="0" dirty="0"/>
              <a:t> (aka Nonemployee compensation reported on a 1099-MISC)</a:t>
            </a:r>
            <a:endParaRPr lang="en-US" b="1"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1727958"/>
      </p:ext>
    </p:extLst>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49161212"/>
      </p:ext>
    </p:extLst>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0900392"/>
      </p:ext>
    </p:extLst>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1674049"/>
      </p:ext>
    </p:extLst>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3168966"/>
      </p:ext>
    </p:extLst>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3839535"/>
      </p:ext>
    </p:extLst>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6828434"/>
      </p:ext>
    </p:extLst>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9615257"/>
      </p:ext>
    </p:extLst>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2786591"/>
      </p:ext>
    </p:extLst>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1986616"/>
      </p:ext>
    </p:extLst>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280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9704614"/>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Self-employed workers also work for their income just as employees of company work for their wages, so why is it important to designate between wages and business/self-employment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Because federal income taxes are not withheld from business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FICA taxes are not withheld from business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HOWEVER, the taxpayer must still pay both federal income taxes AND FICA taxes on this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Just because the taxpayer doesn’t have an employer to withhold these taxes for them (because they own the business) or their employer treats them as an independent contractor / nonemployee worker and therefore does not withhold these taxes doesn’t mean they don’t still have to be paid.</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Many taxpayers are surprised to find out that they owe quite a bit more in taxes as a result of having business/self-employment income, so it’s important to understand this concept.</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9486670"/>
      </p:ext>
    </p:extLst>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281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9338542"/>
      </p:ext>
    </p:extLst>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282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90128239"/>
      </p:ext>
    </p:extLst>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283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64532911"/>
      </p:ext>
    </p:extLst>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284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3822560"/>
      </p:ext>
    </p:extLst>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285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76780999"/>
      </p:ext>
    </p:extLst>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286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25548588"/>
      </p:ext>
    </p:extLst>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287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9189799"/>
      </p:ext>
    </p:extLst>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288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0064158"/>
      </p:ext>
    </p:extLst>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289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7064543"/>
      </p:ext>
    </p:extLst>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 addition to completing intermediate topics on the tax return, one of your primary roles will be assisting your Site Coordinator with the </a:t>
            </a:r>
            <a:r>
              <a:rPr lang="en-US" sz="1200" b="1" i="1" dirty="0">
                <a:effectLst/>
                <a:latin typeface="Tw Cen MT" charset="0"/>
                <a:ea typeface="ＭＳ 明朝" charset="-128"/>
                <a:cs typeface="Times New Roman" charset="0"/>
              </a:rPr>
              <a:t>Quality Review Process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will now review the Intake/Interview Form and discuss the Quality Review Process in detail</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290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3065117"/>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Let’s discuss all the different ways taxpayers can have business/self-employment income reported.</a:t>
            </a:r>
            <a:endParaRPr lang="en-US" sz="1400" dirty="0">
              <a:effectLst/>
              <a:latin typeface="Cambria" charset="0"/>
              <a:ea typeface="ＭＳ 明朝" charset="-128"/>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7017497"/>
      </p:ext>
    </p:extLst>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you’re familiar</a:t>
            </a:r>
            <a:r>
              <a:rPr lang="en-US" baseline="0" dirty="0"/>
              <a:t> with this form from your practice exercise. However, we want to spend some time just going through this form and taking the time to really look more closely at every part of it. </a:t>
            </a:r>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291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2135601"/>
      </p:ext>
    </p:extLst>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Taxpayers using services offered through the Volunteer Tax Assistance (VITA) and Tax Counseling for the Elderly (TCE) Programs </a:t>
            </a:r>
            <a:r>
              <a:rPr lang="en-US" sz="1200" b="1" dirty="0">
                <a:effectLst/>
                <a:latin typeface="Times New Roman"/>
                <a:ea typeface="ＭＳ 明朝"/>
                <a:cs typeface="Times New Roman"/>
              </a:rPr>
              <a:t>should be confident they receive quality service</a:t>
            </a:r>
            <a:r>
              <a:rPr lang="en-US" sz="1200" dirty="0">
                <a:effectLst/>
                <a:latin typeface="Times New Roman"/>
                <a:ea typeface="ＭＳ 明朝"/>
                <a:cs typeface="Times New Roman"/>
              </a:rPr>
              <a:t>. This includes having an accurate tax return prepared.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 basic component of preparing an accurate return begins with listening to the taxpayer and asking the right questions.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Form 13614-C, Intake/Interview &amp; Quality Review Sheet, is a tool designed to help the volunteer ask the right questions. When used properly, this form effectively contributes to accurate tax return preparation. </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292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9917199"/>
      </p:ext>
    </p:extLst>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IRS conducts oversight to ensure that EVERY part of the form is being used appropriately and completely during the interview with the taxpayer and while preparing their return.</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IRS requires compliance with use of this form to ensure high quality tax returns for our VITA program.</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293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8148440"/>
      </p:ext>
    </p:extLst>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An important tool for accuracy and due diligence!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form must be completed by (or with) the taxpayer.</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form will be used by your Site Coordinator or a more advanced trained volunteer to conduct the Quality Review process, which further ensures the accuracy of the returns filed for families at our sites.</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Must be kept at tax site for site records. If the taxpayer has finished their return and the return is ready to be filed, do not let the taxpayer take the form with them. You will be instructed by your Site Coordinator where to file this form at the tax site.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Note that NO records that the taxpayer </a:t>
            </a:r>
            <a:r>
              <a:rPr lang="en-US" sz="1200" i="1" dirty="0">
                <a:effectLst/>
                <a:latin typeface="Times New Roman"/>
                <a:ea typeface="ＭＳ 明朝"/>
                <a:cs typeface="Times New Roman"/>
              </a:rPr>
              <a:t>brings in</a:t>
            </a:r>
            <a:r>
              <a:rPr lang="en-US" sz="1200" dirty="0">
                <a:effectLst/>
                <a:latin typeface="Times New Roman"/>
                <a:ea typeface="ＭＳ 明朝"/>
                <a:cs typeface="Times New Roman"/>
              </a:rPr>
              <a:t> to the site should be kept on file at the tax site.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For privacy and identity protection purposes SSNs should not be printed on the Intake/Interview form. </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6FA36AA0-ABCA-174F-8531-8B53D7EDDB2F}" type="slidenum">
              <a:rPr lang="en-US" smtClean="0"/>
              <a:pPr/>
              <a:t>294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1653388"/>
      </p:ext>
    </p:extLst>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form provides an extra record for you to double-check information on the tax return in TaxSlayer and note things the taxpayer forgets to mention when speaking with you. Since the taxpayer typically fills this out on their own, it’s like an extra set of ears listening to the taxpayer about information they may need to include on the return.</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295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5281687"/>
      </p:ext>
    </p:extLst>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When the taxpayer arrives at the site, he or she will sign in and pick up a clipboard, pen, and Intake/Interview form to complete while they wait for their name to be called to be waited on.</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Some taxpayers may need assistance with completing the form due to disability or blindness. It’s important to be sensitive and perceptive to the needs of the taxpayers at your tax site. It is also important to encourage your volunteers to be sensitive and perceptive to the taxpayers’ needs as well.</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Always offer assistance to taxpayers completing their Intake/Interview Forms in the waiting room if you are not busy with another taxpayer.</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If a taxpayer has not completed the Intake/Interview form before their name is called, they can go with you to the tax preparation station and finish completing the intake/interview form with you at the station.</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6FA36AA0-ABCA-174F-8531-8B53D7EDDB2F}" type="slidenum">
              <a:rPr lang="en-US" smtClean="0"/>
              <a:pPr/>
              <a:t>296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1344305"/>
      </p:ext>
    </p:extLst>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We MUST have an intake/interview form on file for EVERY return filed at our tax sites. </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6FA36AA0-ABCA-174F-8531-8B53D7EDDB2F}" type="slidenum">
              <a:rPr lang="en-US" smtClean="0"/>
              <a:pPr/>
              <a:t>297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2147468"/>
      </p:ext>
    </p:extLst>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It is a violation of our VITA Grant and IRS Compliance and your Volunteer Standards of Conduct Agreement to file a tax return that is out of scope of the VITA tax site.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At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sites, to ensure all returns are in-scope for VITA:</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Consult the Scope of Service Chart – at every tax station, in the Pub 4012 Volunteer Resource Guide, and in your Site Coordinator Handbook</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If a topic seems complicated or unfamiliar to you, double-check the Scope of Service Chart to be sure it is listed in scope.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Sometimes this determination may be unclear. If you are unsure, talk to your Site Coordinator.</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298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5852562"/>
      </p:ext>
    </p:extLst>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Quality Reviewer will be one of our most experienced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volunteers. Most reviews will be conducted by Site Coordinators, and some will also be conducted by Campus Fellows, who are returning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volunteers who have attended additional training and acquired a higher level of IRS certification.</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Keep in mind that you could apply to be a returning volunteer Campus Fellow next year! </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317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8684571"/>
      </p:ext>
    </p:extLst>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320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1327585"/>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0856632"/>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We’ve already discussed the Form 1099-MISC -&gt; business income will be reported in box 7, nonemployee compensation</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382112"/>
      </p:ext>
    </p:extLst>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321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4847870"/>
      </p:ext>
    </p:extLst>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322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1332816"/>
      </p:ext>
    </p:extLst>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323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9468331"/>
      </p:ext>
    </p:extLst>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328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88890123"/>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Business income reported on a W-2 will have the Statutory Employee box checked</a:t>
            </a: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you come across a Form W-2 with the Statutory</a:t>
            </a:r>
            <a:r>
              <a:rPr lang="en-US" sz="1200" baseline="0" dirty="0">
                <a:effectLst/>
                <a:latin typeface="Tw Cen MT" charset="0"/>
                <a:ea typeface="ＭＳ 明朝" charset="-128"/>
                <a:cs typeface="Times New Roman" charset="0"/>
              </a:rPr>
              <a:t> Box checked, </a:t>
            </a:r>
            <a:r>
              <a:rPr lang="en-US" sz="1200" b="1" i="1" baseline="0" dirty="0">
                <a:effectLst/>
                <a:latin typeface="Tw Cen MT" charset="0"/>
                <a:ea typeface="ＭＳ 明朝" charset="-128"/>
                <a:cs typeface="Times New Roman" charset="0"/>
              </a:rPr>
              <a:t>see your Site Coordinator</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31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5565218"/>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Business Income can also be reported on a Form 1099-K. </a:t>
            </a:r>
          </a:p>
          <a:p>
            <a:pPr marL="0" marR="0" lvl="0" indent="0">
              <a:spcBef>
                <a:spcPts val="0"/>
              </a:spcBef>
              <a:spcAft>
                <a:spcPts val="0"/>
              </a:spcAft>
              <a:buFont typeface="Wingdings" charset="2"/>
              <a:buNone/>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you come across this form, </a:t>
            </a:r>
            <a:r>
              <a:rPr lang="en-US" sz="1200" b="1" i="1" dirty="0">
                <a:effectLst/>
                <a:latin typeface="Tw Cen MT" charset="0"/>
                <a:ea typeface="ＭＳ 明朝" charset="-128"/>
                <a:cs typeface="Times New Roman" charset="0"/>
              </a:rPr>
              <a:t>see your Site Coordinator</a:t>
            </a:r>
            <a:r>
              <a:rPr lang="en-US" sz="1200" i="1" dirty="0">
                <a:effectLst/>
                <a:latin typeface="Tw Cen MT" charset="0"/>
                <a:ea typeface="ＭＳ 明朝" charset="-128"/>
                <a:cs typeface="Times New Roman" charset="0"/>
              </a:rPr>
              <a:t>. </a:t>
            </a:r>
            <a:r>
              <a:rPr lang="en-US" sz="1200" dirty="0">
                <a:effectLst/>
                <a:latin typeface="Tw Cen MT" charset="0"/>
                <a:ea typeface="ＭＳ 明朝" charset="-128"/>
                <a:cs typeface="Times New Roman" charset="0"/>
              </a:rPr>
              <a:t>This form can also report other types of income that are out of scope for VITA.</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32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4830077"/>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taxpayer</a:t>
            </a:r>
            <a:r>
              <a:rPr lang="en-US" baseline="0" dirty="0"/>
              <a:t> may also have simply received cash payments for their work, in this case, the taxpayer should have books  personal records keeping track of their income</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33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0145895"/>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Having a part-time business, even in addition to another job, may still be self-employment income and need to be reported on line 12</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income that was not reported on Form W-2, 1099-MISC, or 1099-K still needs to reported as cash payments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1073147"/>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0"/>
              </a:spcAft>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Andy works as an independent contractor for a painting company.  He received a 1099-MISC from the company that shows he made $10,000.  He also received $2,000 in cash payments from a few different people for the work he completed, but he did not receive a 1099-MISC for the $2,000.</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What is Andy’s total business income that needs to be reported on Line 12?</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0934505"/>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Andy must include the amounts from both the 1099-MISC and cash payments.  His total business income that must be reported is $12,000.</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36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9376076"/>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Business Income </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An activity qualifies as a business if the primary purpose for engaging in the activity is for income or profit and the taxpayer is involved in the activity with continuity and regularity</a:t>
            </a:r>
            <a:endParaRPr lang="en-US" sz="1400" dirty="0">
              <a:effectLst/>
              <a:latin typeface="Cambria" charset="0"/>
              <a:ea typeface="ＭＳ 明朝" charset="-128"/>
              <a:cs typeface="Times New Roman" charset="0"/>
            </a:endParaRPr>
          </a:p>
          <a:p>
            <a:pPr marL="457200" marR="0" lvl="1" indent="0">
              <a:spcBef>
                <a:spcPts val="0"/>
              </a:spcBef>
              <a:spcAft>
                <a:spcPts val="0"/>
              </a:spcAft>
              <a:buFont typeface="Courier New" charset="0"/>
              <a:buNone/>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Other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 sporadic activity or hobby does not qualify as a business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 hobby would be something undertaken for pleasure during leisure time—not for profit.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This could include getting paid to paint someone’s house one time—not business income because the taxpayer isn’t involved in the activity with regularity or continuity, but the amount would still need to be included as income on the Form 1040, line 21.</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2547397"/>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Let’s discuss some terms related to business income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Business expenses are amounts that are ordinary and necessary to carry on the business—we'll discuss what qualifies as a business expense in a moment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cash method of accounting reports all income when received and deducts all expenses when paid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1378956"/>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Inventory are items the taxpayer buys or makes for resale to others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Depreciation is when the cost of items that are expected to last more than a year should be spread over a period of years, rather than deducted in the year of purchase (for example, the purchase of a car)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667660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1947189"/>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a number of conditions that must be met for us to file a tax return with business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have less than $25,000 of business expenses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use the cash method of accounting</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cannot have inventory for sale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not want to depreciate any assets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report a profit—NO NET LOSS!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Cannot have any employees</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6201295"/>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Taxpayers</a:t>
            </a:r>
            <a:r>
              <a:rPr lang="en-US" baseline="0" dirty="0"/>
              <a:t> will report their business/self-employment income on a Schedule C or Schedule C-EZ when filing their income tax return.</a:t>
            </a:r>
          </a:p>
          <a:p>
            <a:endParaRPr lang="en-US" baseline="0" dirty="0"/>
          </a:p>
          <a:p>
            <a:r>
              <a:rPr lang="en-US" baseline="0" dirty="0"/>
              <a:t>Instead of simply adding the contents of a income document to the Form 1040, like we did for wages, or unemployment, or Social Security Benefits, this form allows us to account not only for the various sources of business income a taxpayer may have had for a single business, but also allows us to account for any business expenses related to operating the business or working a nonemployee for an business.</a:t>
            </a:r>
          </a:p>
          <a:p>
            <a:endParaRPr lang="en-US" baseline="0" dirty="0"/>
          </a:p>
          <a:p>
            <a:r>
              <a:rPr lang="en-US" baseline="0" dirty="0"/>
              <a:t>A taxpayer will only pay federal income taxes and FICA taxes on their Net profit, and these forma allow us to determine what that net profit actually is after subtracting business expenses</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755870"/>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When do you report business income on a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 or a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C-EZ?</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C-EZ is just the simplified version of the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Use the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C-EZ if there are less than $5,000 of business expenses and only one business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Use the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 if there are between $5,000 and $10,000 of business expenses and if the taxpayer has more than one business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a:t>
            </a:r>
            <a:r>
              <a:rPr lang="en-US" sz="1200" dirty="0" err="1">
                <a:effectLst/>
                <a:latin typeface="Tw Cen MT" charset="0"/>
                <a:ea typeface="ＭＳ 明朝" charset="-128"/>
                <a:cs typeface="Times New Roman" charset="0"/>
              </a:rPr>
              <a:t>sidenote</a:t>
            </a:r>
            <a:r>
              <a:rPr lang="en-US" sz="1200" dirty="0">
                <a:effectLst/>
                <a:latin typeface="Tw Cen MT" charset="0"/>
                <a:ea typeface="ＭＳ 明朝" charset="-128"/>
                <a:cs typeface="Times New Roman" charset="0"/>
              </a:rPr>
              <a:t> here – these amounts –</a:t>
            </a:r>
            <a:r>
              <a:rPr lang="en-US" sz="1200" baseline="0" dirty="0">
                <a:effectLst/>
                <a:latin typeface="Tw Cen MT" charset="0"/>
                <a:ea typeface="ＭＳ 明朝" charset="-128"/>
                <a:cs typeface="Times New Roman" charset="0"/>
              </a:rPr>
              <a:t> less than $5,000 or between $5,000 and $10,000 – refer ONLY to the amount of business expenses reported. A taxpayer can have $30,000 worth of business income and only have $4,000 worth of business expenses, which allows them to file the Schedule C-EZ.</a:t>
            </a:r>
          </a:p>
        </p:txBody>
      </p:sp>
      <p:sp>
        <p:nvSpPr>
          <p:cNvPr id="4" name="Slide Number Placeholder 3"/>
          <p:cNvSpPr>
            <a:spLocks noGrp="1"/>
          </p:cNvSpPr>
          <p:nvPr>
            <p:ph type="sldNum" sz="quarter" idx="10"/>
          </p:nvPr>
        </p:nvSpPr>
        <p:spPr/>
        <p:txBody>
          <a:bodyPr/>
          <a:lstStyle/>
          <a:p>
            <a:fld id="{1A0FA479-EB43-1E4A-AA1C-2D69BD6DE3B2}" type="slidenum">
              <a:rPr lang="en-US" smtClean="0"/>
              <a:pPr/>
              <a:t>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2489636"/>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Now we are going to go over different types of deductible expenses.</a:t>
            </a:r>
          </a:p>
          <a:p>
            <a:pPr marL="342900" marR="0" lvl="0" indent="-342900">
              <a:spcBef>
                <a:spcPts val="0"/>
              </a:spcBef>
              <a:spcAft>
                <a:spcPts val="0"/>
              </a:spcAft>
              <a:buFont typeface="Wingdings" charset="2"/>
              <a:buChar char=""/>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Advertising expenses include costs associated with promoting the business through various means, such as the yellow pages, newspapers, magazines, billboards, racing sponsors, television spots, etc.</a:t>
            </a:r>
          </a:p>
          <a:p>
            <a:pPr marL="342900" marR="0" lvl="0" indent="-342900">
              <a:spcBef>
                <a:spcPts val="0"/>
              </a:spcBef>
              <a:spcAft>
                <a:spcPts val="0"/>
              </a:spcAft>
              <a:buFont typeface="Wingdings" charset="2"/>
              <a:buChar char=""/>
            </a:pP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7381151"/>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who uses a car/truck in a business may be able to deduct he costs of operating and maintaining the vehicle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Vehicle expenses are calculated using the federal standard mileage rate of </a:t>
            </a:r>
            <a:r>
              <a:rPr lang="en-US" sz="1200" dirty="0" smtClean="0">
                <a:effectLst/>
                <a:latin typeface="Tw Cen MT" charset="0"/>
                <a:ea typeface="ＭＳ 明朝" charset="-128"/>
                <a:cs typeface="Times New Roman" charset="0"/>
              </a:rPr>
              <a:t>54 </a:t>
            </a:r>
            <a:r>
              <a:rPr lang="en-US" sz="1200" dirty="0">
                <a:effectLst/>
                <a:latin typeface="Tw Cen MT" charset="0"/>
                <a:ea typeface="ＭＳ 明朝" charset="-128"/>
                <a:cs typeface="Times New Roman" charset="0"/>
              </a:rPr>
              <a:t>cents per </a:t>
            </a:r>
            <a:r>
              <a:rPr lang="en-US" sz="1200" dirty="0" smtClean="0">
                <a:effectLst/>
                <a:latin typeface="Tw Cen MT" charset="0"/>
                <a:ea typeface="ＭＳ 明朝" charset="-128"/>
                <a:cs typeface="Times New Roman" charset="0"/>
              </a:rPr>
              <a:t>mile in 2016</a:t>
            </a:r>
            <a:endParaRPr lang="en-US" sz="1400" dirty="0" smtClean="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Actual expenses also include depreciation, however, that is outside the scope of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4782929"/>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Any type of commission or fee that is paid to both individuals and businesses are deductible business expenses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9950307"/>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Insurance policies and coverages are deductible for the business operation, including property automobile, and malpractice insurance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However, if the standard mileage rate is used, there is no deduction allowed for automobile insurance premiums (because the standard mileage rates accounts for that)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Health insurance is NOT a deductible business expense.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609679"/>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Interest paid on operating loans is considered a deductible business expense, however, mortgage interest is NOT.</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329412"/>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Fees paid to professionals such as attorneys, accountants, appraisers and engineers are also considered deductible business expenses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0998923"/>
      </p:ext>
    </p:extLst>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Office expenses include supplies such as pens, paper, postage, staplers, etc.</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7469040"/>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2679451"/>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Rental fees for cars, trucks, vans, machinery, equipment and other personal property are also deductible business expenses, however, leases of more than 30 days are out of scope.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7865140"/>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Repairs on equipment, automobiles, office space, and buildings are some possible expenditures that are deductible business expenses</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51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0084670"/>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Any costs for general operating supplies NOT associated with the cost of goods sold (remember, inventory is out of scope for VITA) are deductible business expenses.</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8265146"/>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Taxes and license fees paid in the operation of the business, including state and local sales taxes imposed on the taxpayer as the seller of goods or services, real estate and personal property taxes, and certain licenses and regulatory fees are all deductible business expenses.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1569654"/>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Ordinary and necessary expenses of traveling away from home for business, including meals and entertainment can be deductible business expenses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037506"/>
      </p:ext>
    </p:extLst>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Normal, electric, gas, water and telephone utility expenses are deductible, however, you cannot deduct any personal expenses, even if they are used for work (so a taxpayer can not deduct these expenses if they work out of their home)</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4686635"/>
      </p:ext>
    </p:extLst>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If used for business purposes, taxpayers can receive a mileage deduction at the federal rate—however, only business miles can be deducted—not commuting miles</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Commuting miles are two and from work, business miles are from work to a job—for example, a painter can deduct the miles traveled between jobs.</a:t>
            </a:r>
            <a:endParaRPr lang="en-US" sz="1400" dirty="0">
              <a:effectLst/>
              <a:latin typeface="Cambria" charset="0"/>
              <a:ea typeface="ＭＳ 明朝" charset="-128"/>
              <a:cs typeface="Times New Roman" charset="0"/>
            </a:endParaRPr>
          </a:p>
          <a:p>
            <a:pPr marL="45720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Remember, you cannot calculate depreciation, it is out of scope for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2157810"/>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57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2410581"/>
      </p:ext>
    </p:extLst>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58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6563797"/>
      </p:ext>
    </p:extLst>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Retirement can be very tricky when it comes to filing federal income taxes. There are multiple forms income can be reported on, there are many different types of retirement plans available, and unfortunately, most taxpayers don’t have a firm grasp on exactly what type of plan they have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will begin this section by talking about the different categories of retirement that we may see at our sites.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Then, we will look a little more closely at some of the categories in particular, followed by how retirement income is actually taxed.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Next, we will spend some time looking at the actual forms retirement income can be reported on, and talk about why determining what type of retirement plan a taxpayer has is important.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will end this section by looking at two special cases of retirement income and how to handle each on the tax return.</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746005EE-8259-EE43-B110-4C7238A326CB}" type="slidenum">
              <a:rPr lang="en-US" smtClean="0"/>
              <a:pPr/>
              <a:t>59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2569524"/>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955827"/>
      </p:ext>
    </p:extLst>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Defined benefit plans are an older, traditional type of pension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Worker’s retirement benefits are calculated (and thus “defined” by a formula that takes into account: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Years of service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Salary history</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60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3874108"/>
      </p:ext>
    </p:extLst>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Employer controls the plan and guarantees that the employee will receive a certain amount of retirement compensation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Most employees under a DB plan do not have to contribute any portion of their salary to the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Funded </a:t>
            </a:r>
            <a:r>
              <a:rPr lang="en-US" sz="1200" b="1" i="1" dirty="0">
                <a:effectLst/>
                <a:latin typeface="Tw Cen MT" charset="0"/>
                <a:ea typeface="ＭＳ 明朝" charset="-128"/>
                <a:cs typeface="Times New Roman" charset="0"/>
              </a:rPr>
              <a:t>mostly</a:t>
            </a:r>
            <a:r>
              <a:rPr lang="en-US" sz="1200" dirty="0">
                <a:effectLst/>
                <a:latin typeface="Tw Cen MT" charset="0"/>
                <a:ea typeface="ＭＳ 明朝" charset="-128"/>
                <a:cs typeface="Times New Roman" charset="0"/>
              </a:rPr>
              <a:t> by the employer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Can</a:t>
            </a:r>
            <a:r>
              <a:rPr lang="en-US" sz="1200" baseline="0" dirty="0">
                <a:effectLst/>
                <a:latin typeface="Tw Cen MT" charset="0"/>
                <a:ea typeface="ＭＳ 明朝" charset="-128"/>
                <a:cs typeface="Times New Roman" charset="0"/>
              </a:rPr>
              <a:t> be</a:t>
            </a:r>
            <a:r>
              <a:rPr lang="en-US" sz="1200" dirty="0">
                <a:effectLst/>
                <a:latin typeface="Tw Cen MT" charset="0"/>
                <a:ea typeface="ＭＳ 明朝" charset="-128"/>
                <a:cs typeface="Times New Roman" charset="0"/>
              </a:rPr>
              <a:t> referred to as a </a:t>
            </a:r>
            <a:r>
              <a:rPr lang="en-US" sz="1200" b="1" i="1" dirty="0">
                <a:effectLst/>
                <a:latin typeface="Tw Cen MT" charset="0"/>
                <a:ea typeface="ＭＳ 明朝" charset="-128"/>
                <a:cs typeface="Times New Roman" charset="0"/>
              </a:rPr>
              <a:t>pension </a:t>
            </a:r>
            <a:r>
              <a:rPr lang="en-US" sz="1200" dirty="0">
                <a:effectLst/>
                <a:latin typeface="Tw Cen MT" charset="0"/>
                <a:ea typeface="ＭＳ 明朝" charset="-128"/>
                <a:cs typeface="Times New Roman" charset="0"/>
              </a:rPr>
              <a:t>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8469127"/>
      </p:ext>
    </p:extLst>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Numerous rules governing when retirees can start drawing their pension benefits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DB plans not very “portable”, meaning it is difficult for an employee to take their retirement plan with them if they change jobs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Who has a Defined Benefit plan?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Civil Servants (teachers, city employees, federal workers, soldiers, etc.)</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Some older, mature corporations with stable workforces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1962032"/>
      </p:ext>
    </p:extLst>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Defined contribution plans are a more modern type of employer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Defined contribution plans do not promise a specific monthly benefit at retirement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Usually, the employee and/or the employer contribute money to your individual account in the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Often, the employee is responsible for choosing how these contributions are invested and deciding how much to contribute through pretax contributions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Employer will then often match a certain percentage of the employee’s contributions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9878674"/>
      </p:ext>
    </p:extLst>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401(k) plans are one of the most common types of DC plans.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Participants may elect to defer a portion of his/her gross salary via a pre-tax deduction to the plan (which means they are not subject to income tax until the employee receives it as a distribution from the retirement account)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Contributions can be invested, at the employee’s direction, in select mutual funds, money market plans, or stock offered by the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6786876"/>
      </p:ext>
    </p:extLst>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employee must direct contributions and investments to grow the assets adequate for retirement</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other common examples of a Defined Contribution plan are: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401(k)</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403(b)</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Some annuity contracts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5751730"/>
      </p:ext>
    </p:extLst>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Another type of retirement plan is an Individual Retirement Arrangement, or IRA.</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IRAs are investing tools used by individual taxpayers to earmark funds for retirement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several types of IRAs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Traditional IRAs are the only one in scope for Campus Fellows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Roth IRAs (out of scope for Campus Fellows)</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IRAs are established by individual taxpayers, who are allowed to contribute 100% of their earned compensation (including business/self-employment income) up to a certain dollar amount each year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8373484"/>
      </p:ext>
    </p:extLst>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IRAs offers numerous tax benefits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Contributions to Traditional IRA can be taken as an adjustment to income (dependent on certain conditions)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 general, eventual withdrawal from an IRA is taxed as income; including capital gains on the investment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Because income is likely to be lower after retirement, the tax rate may be lower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498369"/>
      </p:ext>
    </p:extLst>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Combined with potential tax savings at the time of contributions, IRAs can be a very valuable tax management tool for individuals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Also, depending on income, an individual may be able to fit into a lower tax bracket during his/her working years because of the adjustment to income from contributions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46633"/>
      </p:ext>
    </p:extLst>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Wingdings" charset="2"/>
              <a:buNone/>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Here is a summary of the three categories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Point out the similarities and differences between the three categories before moving on to the next section</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69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6476682"/>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Alimony is a payment to or for a spouse or former spouse under a separation or divorce instrument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person RECEIVING the alimony must report it as income  </a:t>
            </a:r>
          </a:p>
          <a:p>
            <a:pPr marL="342900" marR="0" lvl="0" indent="-342900">
              <a:spcBef>
                <a:spcPts val="0"/>
              </a:spcBef>
              <a:spcAft>
                <a:spcPts val="0"/>
              </a:spcAft>
              <a:buFont typeface="Wingdings" charset="2"/>
              <a:buChar char=""/>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a:t>
            </a:r>
            <a:r>
              <a:rPr lang="en-US" sz="1200" baseline="0" dirty="0">
                <a:effectLst/>
                <a:latin typeface="Tw Cen MT" charset="0"/>
                <a:ea typeface="ＭＳ 明朝" charset="-128"/>
                <a:cs typeface="Times New Roman" charset="0"/>
              </a:rPr>
              <a:t> </a:t>
            </a:r>
            <a:r>
              <a:rPr lang="en-US" sz="1200" dirty="0">
                <a:effectLst/>
                <a:latin typeface="Tw Cen MT" charset="0"/>
                <a:ea typeface="ＭＳ 明朝" charset="-128"/>
                <a:cs typeface="Times New Roman" charset="0"/>
              </a:rPr>
              <a:t>The person PAYING the alimony can subtract it as an adjustment.  We’ll discuss how to do this later on in this training</a:t>
            </a:r>
          </a:p>
          <a:p>
            <a:pPr marL="342900" marR="0" lvl="0" indent="-342900">
              <a:spcBef>
                <a:spcPts val="0"/>
              </a:spcBef>
              <a:spcAft>
                <a:spcPts val="0"/>
              </a:spcAft>
              <a:buFont typeface="Wingdings" charset="2"/>
              <a:buChar char=""/>
            </a:pPr>
            <a:endParaRPr lang="en-US" sz="120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Alimony is classified as </a:t>
            </a:r>
            <a:r>
              <a:rPr lang="en-US" sz="1200" b="1" dirty="0">
                <a:effectLst/>
                <a:latin typeface="Tw Cen MT" charset="0"/>
                <a:ea typeface="ＭＳ 明朝" charset="-128"/>
                <a:cs typeface="Times New Roman" charset="0"/>
              </a:rPr>
              <a:t>unearned income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5889620"/>
      </p:ext>
    </p:extLst>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b="1" dirty="0">
                <a:effectLst/>
                <a:latin typeface="Tw Cen MT" charset="0"/>
                <a:ea typeface="ＭＳ 明朝" charset="-128"/>
                <a:cs typeface="Times New Roman" charset="0"/>
              </a:rPr>
              <a:t>Pension</a:t>
            </a:r>
            <a:r>
              <a:rPr lang="en-US" sz="1200" dirty="0">
                <a:effectLst/>
                <a:latin typeface="Tw Cen MT" charset="0"/>
                <a:ea typeface="ＭＳ 明朝" charset="-128"/>
                <a:cs typeface="Times New Roman" charset="0"/>
              </a:rPr>
              <a:t>: series of payments for past work (based on salary history and years of service)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b="1" dirty="0">
                <a:effectLst/>
                <a:latin typeface="Tw Cen MT" charset="0"/>
                <a:ea typeface="ＭＳ 明朝" charset="-128"/>
                <a:cs typeface="Times New Roman" charset="0"/>
              </a:rPr>
              <a:t>Defined Benefit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b="1" dirty="0">
                <a:effectLst/>
                <a:latin typeface="Tw Cen MT" charset="0"/>
                <a:ea typeface="ＭＳ 明朝" charset="-128"/>
                <a:cs typeface="Times New Roman" charset="0"/>
              </a:rPr>
              <a:t>401(k) Plan</a:t>
            </a:r>
            <a:r>
              <a:rPr lang="en-US" sz="1200" dirty="0">
                <a:effectLst/>
                <a:latin typeface="Tw Cen MT" charset="0"/>
                <a:ea typeface="ＭＳ 明朝" charset="-128"/>
                <a:cs typeface="Times New Roman" charset="0"/>
              </a:rPr>
              <a:t>: part of employee’s gross salary is placed in a retirement plan on a pre-tax basis (not subject to income tax until employee receives it</a:t>
            </a:r>
            <a:r>
              <a:rPr lang="fr-FR" sz="1200" dirty="0">
                <a:effectLst/>
                <a:latin typeface="Tw Cen MT" charset="0"/>
                <a:ea typeface="ＭＳ 明朝" charset="-128"/>
                <a:cs typeface="Times New Roman" charset="0"/>
              </a:rPr>
              <a:t> as a distribution </a:t>
            </a:r>
            <a:r>
              <a:rPr lang="fr-FR" sz="1200" dirty="0" err="1">
                <a:effectLst/>
                <a:latin typeface="Tw Cen MT" charset="0"/>
                <a:ea typeface="ＭＳ 明朝" charset="-128"/>
                <a:cs typeface="Times New Roman" charset="0"/>
              </a:rPr>
              <a:t>from</a:t>
            </a:r>
            <a:r>
              <a:rPr lang="fr-FR" sz="1200" dirty="0">
                <a:effectLst/>
                <a:latin typeface="Tw Cen MT" charset="0"/>
                <a:ea typeface="ＭＳ 明朝" charset="-128"/>
                <a:cs typeface="Times New Roman" charset="0"/>
              </a:rPr>
              <a:t> retirement </a:t>
            </a:r>
            <a:r>
              <a:rPr lang="fr-FR" sz="1200" dirty="0" err="1">
                <a:effectLst/>
                <a:latin typeface="Tw Cen MT" charset="0"/>
                <a:ea typeface="ＭＳ 明朝" charset="-128"/>
                <a:cs typeface="Times New Roman" charset="0"/>
              </a:rPr>
              <a:t>account</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b="1" dirty="0">
                <a:effectLst/>
                <a:latin typeface="Tw Cen MT" charset="0"/>
                <a:ea typeface="ＭＳ 明朝" charset="-128"/>
                <a:cs typeface="Times New Roman" charset="0"/>
              </a:rPr>
              <a:t>Defined Contribution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746005EE-8259-EE43-B110-4C7238A326CB}" type="slidenum">
              <a:rPr lang="en-US" smtClean="0"/>
              <a:pPr/>
              <a:t>70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6948734"/>
      </p:ext>
    </p:extLst>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b="1" dirty="0">
                <a:effectLst/>
                <a:latin typeface="Tw Cen MT" charset="0"/>
                <a:ea typeface="ＭＳ 明朝" charset="-128"/>
                <a:cs typeface="Times New Roman" charset="0"/>
              </a:rPr>
              <a:t>Individual Retirement Arrangements</a:t>
            </a:r>
            <a:r>
              <a:rPr lang="en-US" sz="1200" dirty="0">
                <a:effectLst/>
                <a:latin typeface="Tw Cen MT" charset="0"/>
                <a:ea typeface="ＭＳ 明朝" charset="-128"/>
                <a:cs typeface="Times New Roman" charset="0"/>
              </a:rPr>
              <a:t>: A personal savings plan that offers tax advantages to set aside money for retirement</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Earnings generally accumulate tax free until withdrawn</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Types:</a:t>
            </a:r>
            <a:endParaRPr lang="en-US" sz="1400" dirty="0">
              <a:effectLst/>
              <a:latin typeface="Cambria" charset="0"/>
              <a:ea typeface="ＭＳ 明朝" charset="-128"/>
              <a:cs typeface="Times New Roman" charset="0"/>
            </a:endParaRPr>
          </a:p>
          <a:p>
            <a:pPr marL="1143000" marR="0" lvl="2" indent="-228600" algn="l">
              <a:spcBef>
                <a:spcPts val="0"/>
              </a:spcBef>
              <a:spcAft>
                <a:spcPts val="0"/>
              </a:spcAft>
              <a:buFont typeface="Wingdings" charset="2"/>
              <a:buChar char=""/>
            </a:pPr>
            <a:r>
              <a:rPr lang="en-US" sz="1200" dirty="0">
                <a:effectLst/>
                <a:latin typeface="Tw Cen MT" charset="0"/>
                <a:ea typeface="ＭＳ 明朝" charset="-128"/>
                <a:cs typeface="Times New Roman" charset="0"/>
              </a:rPr>
              <a:t>Traditional</a:t>
            </a:r>
            <a:endParaRPr lang="en-US" sz="1400" dirty="0">
              <a:effectLst/>
              <a:latin typeface="Cambria" charset="0"/>
              <a:ea typeface="ＭＳ 明朝" charset="-128"/>
              <a:cs typeface="Times New Roman" charset="0"/>
            </a:endParaRPr>
          </a:p>
          <a:p>
            <a:pPr marL="1143000" marR="0" lvl="2" indent="-228600" algn="l">
              <a:spcBef>
                <a:spcPts val="0"/>
              </a:spcBef>
              <a:spcAft>
                <a:spcPts val="0"/>
              </a:spcAft>
              <a:buFont typeface="Wingdings" charset="2"/>
              <a:buChar char=""/>
            </a:pPr>
            <a:r>
              <a:rPr lang="en-US" sz="1200" dirty="0">
                <a:effectLst/>
                <a:latin typeface="Tw Cen MT" charset="0"/>
                <a:ea typeface="ＭＳ 明朝" charset="-128"/>
                <a:cs typeface="Times New Roman" charset="0"/>
              </a:rPr>
              <a:t>Roth: out of scope for Campus Fellows</a:t>
            </a:r>
            <a:endParaRPr lang="en-US" sz="1400" dirty="0">
              <a:effectLst/>
              <a:latin typeface="Cambria" charset="0"/>
              <a:ea typeface="ＭＳ 明朝" charset="-128"/>
              <a:cs typeface="Times New Roman" charset="0"/>
            </a:endParaRPr>
          </a:p>
          <a:p>
            <a:pPr marL="1143000" marR="0" lvl="2" indent="-228600" algn="l">
              <a:spcBef>
                <a:spcPts val="0"/>
              </a:spcBef>
              <a:spcAft>
                <a:spcPts val="0"/>
              </a:spcAft>
              <a:buFont typeface="Wingdings" charset="2"/>
              <a:buChar char=""/>
            </a:pPr>
            <a:r>
              <a:rPr lang="en-US" sz="1200" dirty="0">
                <a:effectLst/>
                <a:latin typeface="Tw Cen MT" charset="0"/>
                <a:ea typeface="ＭＳ 明朝" charset="-128"/>
                <a:cs typeface="Times New Roman" charset="0"/>
              </a:rPr>
              <a:t>SIMPLE: Out of Scope!</a:t>
            </a:r>
            <a:endParaRPr lang="en-US" sz="1400" dirty="0">
              <a:effectLst/>
              <a:latin typeface="Cambria" charset="0"/>
              <a:ea typeface="ＭＳ 明朝" charset="-128"/>
              <a:cs typeface="Times New Roman" charset="0"/>
            </a:endParaRPr>
          </a:p>
          <a:p>
            <a:pPr marL="1143000" marR="0" lvl="2" indent="-228600" algn="l">
              <a:spcBef>
                <a:spcPts val="0"/>
              </a:spcBef>
              <a:spcAft>
                <a:spcPts val="0"/>
              </a:spcAft>
              <a:buFont typeface="Wingdings" charset="2"/>
              <a:buChar char=""/>
            </a:pPr>
            <a:r>
              <a:rPr lang="en-US" sz="1200" dirty="0">
                <a:effectLst/>
                <a:latin typeface="Tw Cen MT" charset="0"/>
                <a:ea typeface="ＭＳ 明朝" charset="-128"/>
                <a:cs typeface="Times New Roman" charset="0"/>
              </a:rPr>
              <a:t>SEP: Out of Scope!</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71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6343350"/>
      </p:ext>
    </p:extLst>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Retirement income be reported on four different forms: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Form 1099-R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Distributions from pensions, annuities, retirement or profit-sharing plans, IRAs, Insurance Contracts, etc.</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Form CSA 1099-R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Statement of Annuity Paid (civil service retirement payments)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Form CSF 1099-R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Statement of Survivor Annuity Paid</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Form RRB 1099-R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Annuities or Pensions by the Retirement Railroad Board (out of scope for Campus Fellows)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72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7768486"/>
      </p:ext>
    </p:extLst>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Box 1: </a:t>
            </a:r>
            <a:r>
              <a:rPr lang="en-US" b="0" dirty="0"/>
              <a:t>Shows the total amount received during</a:t>
            </a:r>
            <a:r>
              <a:rPr lang="en-US" b="0" baseline="0" dirty="0"/>
              <a:t> the tax year</a:t>
            </a:r>
          </a:p>
          <a:p>
            <a:r>
              <a:rPr lang="en-US" b="1" baseline="0" dirty="0"/>
              <a:t>Box 2a: </a:t>
            </a:r>
            <a:r>
              <a:rPr lang="en-US" b="0" baseline="0" dirty="0"/>
              <a:t>This part of the distribution is the taxable portion. Sometimes this amount is blank—we will deal with what to do if the taxable amount is not determined in the next retirement lesson</a:t>
            </a:r>
          </a:p>
          <a:p>
            <a:r>
              <a:rPr lang="en-US" b="1" baseline="0" dirty="0"/>
              <a:t>Box 2b:</a:t>
            </a:r>
            <a:r>
              <a:rPr lang="en-US" b="0" baseline="0" dirty="0"/>
              <a:t> If the first box is checked, the payer was unable to determine the taxable amount if this box was checked—again, we will deal with what happens when box 2a is blank in the next retirement lesson. If the second box is checked, the distribution was a total distribution that closed out the account</a:t>
            </a:r>
          </a:p>
          <a:p>
            <a:r>
              <a:rPr lang="en-US" b="1" baseline="0" dirty="0"/>
              <a:t>Box 4:</a:t>
            </a:r>
            <a:r>
              <a:rPr lang="en-US" b="0" baseline="0" dirty="0"/>
              <a:t> Shows the federal income tax withheld on the distribution</a:t>
            </a:r>
          </a:p>
          <a:p>
            <a:r>
              <a:rPr lang="en-US" b="1" baseline="0" dirty="0"/>
              <a:t>Box 7:</a:t>
            </a:r>
            <a:r>
              <a:rPr lang="en-US" b="0" baseline="0" dirty="0"/>
              <a:t> The distribution code identifies the type of distribution received. If the IRA/SEP/SIMPLE box is checked, the distribution is from a traditional IRA, SEP, or SIMPLE account</a:t>
            </a:r>
          </a:p>
          <a:p>
            <a:r>
              <a:rPr lang="en-US" b="1" baseline="0" dirty="0"/>
              <a:t>Box 9b</a:t>
            </a:r>
            <a:r>
              <a:rPr lang="en-US" b="0" baseline="0" dirty="0"/>
              <a:t>: Depending on what type of plan the distribution is from, there may be an amount shown for the employee’s total investment in the plan. This will be used in helping us calculate the taxable portion if box 2a is blank</a:t>
            </a:r>
          </a:p>
          <a:p>
            <a:r>
              <a:rPr lang="en-US" b="1" baseline="0" dirty="0"/>
              <a:t>Box 12-14</a:t>
            </a:r>
            <a:r>
              <a:rPr lang="en-US" b="0" baseline="0" dirty="0"/>
              <a:t>: If state income tax was withheld from the distribution, these boxes may show the amount subject to state tax and how much was withheld</a:t>
            </a:r>
            <a:endParaRPr lang="en-US" b="1" dirty="0"/>
          </a:p>
        </p:txBody>
      </p:sp>
      <p:sp>
        <p:nvSpPr>
          <p:cNvPr id="4" name="Slide Number Placeholder 3"/>
          <p:cNvSpPr>
            <a:spLocks noGrp="1"/>
          </p:cNvSpPr>
          <p:nvPr>
            <p:ph type="sldNum" sz="quarter" idx="10"/>
          </p:nvPr>
        </p:nvSpPr>
        <p:spPr/>
        <p:txBody>
          <a:bodyPr/>
          <a:lstStyle/>
          <a:p>
            <a:fld id="{746005EE-8259-EE43-B110-4C7238A326CB}" type="slidenum">
              <a:rPr lang="en-US" smtClean="0"/>
              <a:pPr/>
              <a:t>73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6644"/>
      </p:ext>
    </p:extLst>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Reported in box 1</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Shows the total amount received during the tax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Amount could be a rollover, or taxpayer may have received it as periodic payments, as non-periodic payments, or as a total distribution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74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229029"/>
      </p:ext>
    </p:extLst>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Reported in box 2a</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Shows the total amount that is subject to federal income tax</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box MAY be blank and require additional computation to determine taxable amount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i="1" dirty="0">
                <a:effectLst/>
                <a:latin typeface="Tw Cen MT" charset="0"/>
                <a:ea typeface="ＭＳ 明朝" charset="-128"/>
                <a:cs typeface="Times New Roman" charset="0"/>
              </a:rPr>
              <a:t>Out of scope for Campus Fellows is box 2a is blank</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75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7508148"/>
      </p:ext>
    </p:extLst>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Reported in box 2b</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MS Mincho" charset="-128"/>
                <a:ea typeface="ＭＳ 明朝" charset="-128"/>
                <a:cs typeface="MS Mincho" charset="-128"/>
              </a:rPr>
              <a:t>❒</a:t>
            </a:r>
            <a:r>
              <a:rPr lang="en-US" sz="1200" b="1" dirty="0">
                <a:effectLst/>
                <a:latin typeface="Tw Cen MT" charset="0"/>
                <a:ea typeface="ＭＳ 明朝" charset="-128"/>
                <a:cs typeface="Times New Roman" charset="0"/>
              </a:rPr>
              <a:t>Taxable Amount Not Determined</a:t>
            </a:r>
            <a:r>
              <a:rPr lang="en-US" sz="1200" dirty="0">
                <a:effectLst/>
                <a:latin typeface="Tw Cen MT" charset="0"/>
                <a:ea typeface="ＭＳ 明朝" charset="-128"/>
                <a:cs typeface="Times New Roman" charset="0"/>
              </a:rPr>
              <a:t> indicates that the payer was unable to determine the taxable amount—box 2a should also be blank</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MS Mincho" charset="-128"/>
                <a:ea typeface="ＭＳ 明朝" charset="-128"/>
                <a:cs typeface="MS Mincho" charset="-128"/>
              </a:rPr>
              <a:t>❒</a:t>
            </a:r>
            <a:r>
              <a:rPr lang="en-US" sz="1200" b="1" dirty="0">
                <a:effectLst/>
                <a:latin typeface="Tw Cen MT" charset="0"/>
                <a:ea typeface="ＭＳ 明朝" charset="-128"/>
                <a:cs typeface="Times New Roman" charset="0"/>
              </a:rPr>
              <a:t>Total Distribution </a:t>
            </a:r>
            <a:r>
              <a:rPr lang="en-US" sz="1200" dirty="0">
                <a:effectLst/>
                <a:latin typeface="Tw Cen MT" charset="0"/>
                <a:ea typeface="ＭＳ 明朝" charset="-128"/>
                <a:cs typeface="Times New Roman" charset="0"/>
              </a:rPr>
              <a:t>indicates that the distribution was a total distribution that closed out the account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76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0403597"/>
      </p:ext>
    </p:extLst>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Reported in box 7</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Distribution Code(s) identify the type of distribution received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certain distribution types are in scope for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78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0498813"/>
      </p:ext>
    </p:extLst>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following is a list of codes you will see in Box 7 of the 1099-R.  The codes highlighted in yellow are the most common we will see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1: early distribution, no known exception (in most cases, under age 59 ½)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the taxpayer will typically have to pay a penalty if they take an early distribution.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2: early distribution, exception applies (under age 59 ½)</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3: Disability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we’ll talk more specifically about disability in a moment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7: Normal distribution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this will be the most common code In box 7</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 Designated Roth account distribution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G: Direct rollover and rollover distribution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we’ll talk more specifically about this in a moment as well</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See the Publication 4012, income tab, for a full list of box 7 distribution codes, and which are in scope</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79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9128495"/>
      </p:ext>
    </p:extLst>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MS Mincho" charset="-128"/>
                <a:ea typeface="ＭＳ 明朝" charset="-128"/>
                <a:cs typeface="MS Mincho" charset="-128"/>
              </a:rPr>
              <a:t>❒</a:t>
            </a:r>
            <a:r>
              <a:rPr lang="en-US" sz="1200" b="1" dirty="0">
                <a:effectLst/>
                <a:latin typeface="Tw Cen MT" charset="0"/>
                <a:ea typeface="ＭＳ 明朝" charset="-128"/>
                <a:cs typeface="Times New Roman" charset="0"/>
              </a:rPr>
              <a:t>IRA/SEP/SIMPLE </a:t>
            </a:r>
            <a:r>
              <a:rPr lang="en-US" sz="1200" dirty="0">
                <a:effectLst/>
                <a:latin typeface="Tw Cen MT" charset="0"/>
                <a:ea typeface="ＭＳ 明朝" charset="-128"/>
                <a:cs typeface="Times New Roman" charset="0"/>
              </a:rPr>
              <a:t>indicates that the distribution was from a traditional IRA, SEP, or SIMPLE retirement account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traditional IRAs are in scope for Campus Fellows!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Verify with the taxpayer that the amount distributed was from a traditional IRA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081427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Alimony may include a number of expenses, include medical bills and housing costs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Alimony does NOT, however, include child support or voluntary payments outside of the divorce instrument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233182"/>
      </p:ext>
    </p:extLst>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Reported in box 9b</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For certain plans, an amount may be listed here showing the taxpayer’s contributions to the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This amount is used to help determine the taxable amount if box 2a is blank (however, this is out of scope for Campus Fellows)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0523907"/>
      </p:ext>
    </p:extLst>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The form looks different from the Form 1099-R, but it reports the same information in boxes 1, 2a, 4, 5, 7, and 9b</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8659751"/>
      </p:ext>
    </p:extLst>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Provides the same information as the Form 1099-R</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Issued to civil service employees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Remember, civil service employees have </a:t>
            </a:r>
            <a:r>
              <a:rPr lang="en-US" sz="1200" b="1" i="1" dirty="0">
                <a:effectLst/>
                <a:latin typeface="Tw Cen MT" charset="0"/>
                <a:ea typeface="MS Mincho" charset="-128"/>
                <a:cs typeface="MS Mincho" charset="-128"/>
              </a:rPr>
              <a:t>Defined Benefit </a:t>
            </a:r>
            <a:r>
              <a:rPr lang="en-US" sz="1200" dirty="0">
                <a:effectLst/>
                <a:latin typeface="Tw Cen MT" charset="0"/>
                <a:ea typeface="MS Mincho" charset="-128"/>
                <a:cs typeface="MS Mincho" charset="-128"/>
              </a:rPr>
              <a:t>retirement plans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55717"/>
      </p:ext>
    </p:extLst>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The form looks looks very similar to the Form CSA 1099-R  and reports the same information.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6095478"/>
      </p:ext>
    </p:extLst>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Provides the same information as the Form 1099-R</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Issued to survivors of civil service employees (if the employee elected to have a survivor annuity for spouse and/or children)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Remember, civil service employees have </a:t>
            </a:r>
            <a:r>
              <a:rPr lang="en-US" sz="1200" b="1" i="1" dirty="0">
                <a:effectLst/>
                <a:latin typeface="Tw Cen MT" charset="0"/>
                <a:ea typeface="MS Mincho" charset="-128"/>
                <a:cs typeface="MS Mincho" charset="-128"/>
              </a:rPr>
              <a:t>Defined Benefit </a:t>
            </a:r>
            <a:r>
              <a:rPr lang="en-US" sz="1200" dirty="0">
                <a:effectLst/>
                <a:latin typeface="Tw Cen MT" charset="0"/>
                <a:ea typeface="MS Mincho" charset="-128"/>
                <a:cs typeface="MS Mincho" charset="-128"/>
              </a:rPr>
              <a:t>retirement plans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4228201"/>
      </p:ext>
    </p:extLst>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005EE-8259-EE43-B110-4C7238A326CB}" type="slidenum">
              <a:rPr lang="en-US" smtClean="0"/>
              <a:pPr/>
              <a:t>86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9585495"/>
      </p:ext>
    </p:extLst>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is of vital importance to determine what type of retirement plan a taxpayer has because some plans are not taxable on the state level</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this is the case, you must add the income back to the AL return in TaxSlayer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7193252"/>
      </p:ext>
    </p:extLst>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Wingdings" charset="2"/>
              <a:buNone/>
            </a:pPr>
            <a:r>
              <a:rPr lang="en-US" sz="1200" dirty="0">
                <a:effectLst/>
                <a:latin typeface="Tw Cen MT" charset="0"/>
                <a:ea typeface="ＭＳ 明朝" charset="-128"/>
                <a:cs typeface="Times New Roman" charset="0"/>
              </a:rPr>
              <a:t>Specifically, defined benefit plans are NOT taxable in Alabama</a:t>
            </a:r>
          </a:p>
          <a:p>
            <a:pPr marL="0" marR="0" lvl="0" indent="0">
              <a:spcBef>
                <a:spcPts val="0"/>
              </a:spcBef>
              <a:spcAft>
                <a:spcPts val="0"/>
              </a:spcAft>
              <a:buFont typeface="Wingdings" charset="2"/>
              <a:buNone/>
            </a:pPr>
            <a:endParaRPr lang="en-US" sz="1200" dirty="0">
              <a:effectLst/>
              <a:latin typeface="Tw Cen MT" charset="0"/>
              <a:ea typeface="ＭＳ 明朝" charset="-128"/>
              <a:cs typeface="Times New Roman" charset="0"/>
            </a:endParaRPr>
          </a:p>
          <a:p>
            <a:pPr lvl="0"/>
            <a:r>
              <a:rPr lang="en-US" sz="1200" kern="1200" dirty="0">
                <a:solidFill>
                  <a:schemeClr val="tx1"/>
                </a:solidFill>
                <a:effectLst/>
                <a:latin typeface="+mn-lt"/>
                <a:ea typeface="+mn-ea"/>
                <a:cs typeface="+mn-cs"/>
              </a:rPr>
              <a:t>TaxSlayer does not know the difference between Defined Benefits and Defined Contributions, it thinks all 1099-R(with no IRA box checked or code 3 or code G) are Defined Benefits plans.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1099-R comes from a defined contributions plan, you need to “add” that income to the AL return.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88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8065893"/>
      </p:ext>
    </p:extLst>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89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1876146"/>
      </p:ext>
    </p:extLst>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Both DB and DC plans are not clearly evident from the Form 1099-R, and will require asking the taxpayers questions and consulting various resources</a:t>
            </a:r>
            <a:endParaRPr lang="en-US" sz="1400" dirty="0">
              <a:effectLst/>
              <a:latin typeface="Cambria" charset="0"/>
              <a:ea typeface="ＭＳ 明朝" charset="-128"/>
              <a:cs typeface="Times New Roman" charset="0"/>
            </a:endParaRPr>
          </a:p>
          <a:p>
            <a:pPr marL="0" marR="0" lvl="0" indent="0">
              <a:spcBef>
                <a:spcPts val="0"/>
              </a:spcBef>
              <a:spcAft>
                <a:spcPts val="0"/>
              </a:spcAft>
              <a:buFont typeface="Wingdings" charset="2"/>
              <a:buNone/>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Individual Retirement Plans will have the IRA box checked – remember, you have to check the box </a:t>
            </a:r>
            <a:r>
              <a:rPr lang="en-US" sz="1200">
                <a:effectLst/>
                <a:latin typeface="Tw Cen MT" charset="0"/>
                <a:ea typeface="ＭＳ 明朝" charset="-128"/>
                <a:cs typeface="Times New Roman" charset="0"/>
              </a:rPr>
              <a:t>in TaxSlayer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90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0689681"/>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 do you determine what is considered child support and what is considered alimony?</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Child support payments from a separation or divorce instrument will stop once the child is an adult.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8274870"/>
      </p:ext>
    </p:extLst>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EB2617A5-DB62-5A47-86BE-9AC268291FEA}" type="slidenum">
              <a:rPr lang="en-US" altLang="en-US" sz="1200">
                <a:latin typeface="Arial" charset="0"/>
                <a:ea typeface="MS PGothic" charset="-128"/>
              </a:rPr>
              <a:pPr eaLnBrk="1" hangingPunct="1"/>
              <a:t>91</a:t>
            </a:fld>
            <a:endParaRPr lang="en-US" altLang="en-US" sz="1200">
              <a:latin typeface="Arial" charset="0"/>
              <a:ea typeface="MS PGothic" charset="-128"/>
            </a:endParaRPr>
          </a:p>
        </p:txBody>
      </p:sp>
      <p:sp>
        <p:nvSpPr>
          <p:cNvPr id="156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31076" name="Rectangle 3"/>
          <p:cNvSpPr>
            <a:spLocks noGrp="1" noChangeArrowheads="1"/>
          </p:cNvSpPr>
          <p:nvPr>
            <p:ph type="body" idx="1"/>
          </p:nvPr>
        </p:nvSpPr>
        <p:spPr bwMode="auto">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To find out if a retirement plan is Defined Benefits or Defined Contributions, you can consult an online list at our website, check your campus fellow manuals which you will receive in January, call the company that administers the plan, call the Alabama Department of Revenue, call the IRS, or talk to your site coordinator.</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8144488"/>
      </p:ext>
    </p:extLst>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E0C9D92B-021B-5544-84D7-ED74614F8F11}" type="slidenum">
              <a:rPr lang="en-US" altLang="en-US" sz="1200">
                <a:latin typeface="Arial" charset="0"/>
                <a:ea typeface="MS PGothic" charset="-128"/>
              </a:rPr>
              <a:pPr eaLnBrk="1" hangingPunct="1"/>
              <a:t>92</a:t>
            </a:fld>
            <a:endParaRPr lang="en-US" altLang="en-US" sz="1200">
              <a:latin typeface="Arial" charset="0"/>
              <a:ea typeface="MS PGothic" charset="-128"/>
            </a:endParaRPr>
          </a:p>
        </p:txBody>
      </p:sp>
      <p:sp>
        <p:nvSpPr>
          <p:cNvPr id="158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31076" name="Rectangle 3"/>
          <p:cNvSpPr>
            <a:spLocks noGrp="1" noChangeArrowheads="1"/>
          </p:cNvSpPr>
          <p:nvPr>
            <p:ph type="body" idx="1"/>
          </p:nvPr>
        </p:nvSpPr>
        <p:spPr bwMode="auto">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that ALL retired civil servants—teachers, city employees, soldiers, etc.—have DEFINED BENEFIT PLANS.</a:t>
            </a:r>
          </a:p>
          <a:p>
            <a:pPr marL="0" marR="0" lvl="0" indent="0">
              <a:spcBef>
                <a:spcPts val="0"/>
              </a:spcBef>
              <a:spcAft>
                <a:spcPts val="0"/>
              </a:spcAft>
              <a:buFont typeface="Wingdings" charset="2"/>
              <a:buNone/>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4019(k)s are NOT defined benefit plans.</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643117"/>
      </p:ext>
    </p:extLst>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Wingdings" charset="2"/>
              <a:buNone/>
            </a:pPr>
            <a:r>
              <a:rPr lang="en-US" sz="1200" dirty="0">
                <a:effectLst/>
                <a:latin typeface="Tw Cen MT" charset="0"/>
                <a:ea typeface="ＭＳ 明朝" charset="-128"/>
                <a:cs typeface="Times New Roman" charset="0"/>
              </a:rPr>
              <a:t>Specifically, defined benefit plans are NOT taxable in Alabama</a:t>
            </a:r>
          </a:p>
          <a:p>
            <a:pPr marL="0" marR="0" lvl="0" indent="0">
              <a:spcBef>
                <a:spcPts val="0"/>
              </a:spcBef>
              <a:spcAft>
                <a:spcPts val="0"/>
              </a:spcAft>
              <a:buFont typeface="Wingdings" charset="2"/>
              <a:buNone/>
            </a:pPr>
            <a:endParaRPr lang="en-US" sz="1200" dirty="0">
              <a:effectLst/>
              <a:latin typeface="Tw Cen MT" charset="0"/>
              <a:ea typeface="ＭＳ 明朝" charset="-128"/>
              <a:cs typeface="Times New Roman" charset="0"/>
            </a:endParaRPr>
          </a:p>
          <a:p>
            <a:pPr lvl="0"/>
            <a:r>
              <a:rPr lang="en-US" sz="1200" kern="1200" dirty="0">
                <a:solidFill>
                  <a:schemeClr val="tx1"/>
                </a:solidFill>
                <a:effectLst/>
                <a:latin typeface="+mn-lt"/>
                <a:ea typeface="+mn-ea"/>
                <a:cs typeface="+mn-cs"/>
              </a:rPr>
              <a:t>TaxSlayer does not know the difference between Defined Benefits and Defined Contributions, it thinks all 1099-R(with no IRA box checked or code 3 or code G) are Defined Benefits plans.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1099-R comes from a defined contributions plan, you need to “add” that income to the AL return.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93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9344083"/>
      </p:ext>
    </p:extLst>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60770"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To help you determine if a plan is defined benefits or defined contributions, you can ask the taxpayer the following questions: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Do you receive the same amount every pay period? If yes, it is defined benefits</a:t>
            </a: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Did your employer match your retirement contributions? If yes, it is defined contributions and you do not need to check any box</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Were your contributions placed into an investment account? If yes, is defined contributions and you do not need to check any box</a:t>
            </a:r>
            <a:endParaRPr lang="en-US" sz="1400" dirty="0">
              <a:effectLst/>
              <a:latin typeface="Cambria" charset="0"/>
              <a:ea typeface="ＭＳ 明朝" charset="-128"/>
              <a:cs typeface="Times New Roman" charset="0"/>
            </a:endParaRPr>
          </a:p>
          <a:p>
            <a:r>
              <a:rPr lang="en-US" altLang="en-US" dirty="0">
                <a:ea typeface="ＭＳ Ｐゴシック" charset="-128"/>
              </a:rPr>
              <a:t>. </a:t>
            </a:r>
          </a:p>
        </p:txBody>
      </p:sp>
      <p:sp>
        <p:nvSpPr>
          <p:cNvPr id="160771"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4EA8E90-A118-ED4B-B15C-901EAE92D203}" type="slidenum">
              <a:rPr lang="en-US" altLang="en-US" sz="1200">
                <a:latin typeface="Arial" charset="0"/>
                <a:ea typeface="MS PGothic" charset="-128"/>
              </a:rPr>
              <a:pPr eaLnBrk="1" hangingPunct="1"/>
              <a:t>94</a:t>
            </a:fld>
            <a:endParaRPr lang="en-US" altLang="en-US" sz="1200">
              <a:latin typeface="Arial" charset="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3121942"/>
      </p:ext>
    </p:extLst>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document provided by the plan administrator that includes a plain language description of important features of the plan, e.g., when employees begin to participate in the plan, how service and benefits are calculated, when benefits become vested, when payment is received and in what form, and how to file a claim for benefits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is something you can ask the taxpayer for, but you may want to have your Site Coordinator talk to the taxpayer if it becomes necessary to ask for this document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Ideally, a taxpayer would have access to a SPD, although the reality is that most will not bring this when they file their return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still does not hurt to ask if the retirement plan type cannot be easily determined</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95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2257866"/>
      </p:ext>
    </p:extLst>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effectLst/>
                <a:latin typeface="Tw Cen MT" charset="0"/>
                <a:ea typeface="ＭＳ 明朝" charset="-128"/>
                <a:cs typeface="Times New Roman" charset="0"/>
              </a:rPr>
              <a:t>[have a volunteer read the example]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i="1"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Joe has been receiving his retirement payments for several years and has received a 1099-R.  When you ask him if he knows what kind of plan it is, he says he has no idea but he knows it is from his employment as a teacher.  Is this a defined benefits or defined contributions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96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9767704"/>
      </p:ext>
    </p:extLst>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Defined benefits plan – Box 1</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All civil servants will have a defined benefits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97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4919068"/>
      </p:ext>
    </p:extLst>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effectLst/>
                <a:latin typeface="Tw Cen MT" charset="0"/>
                <a:ea typeface="ＭＳ 明朝" charset="-128"/>
                <a:cs typeface="Times New Roman" charset="0"/>
              </a:rPr>
              <a:t>[have a volunteer read the example]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Maria began receiving her retirement payments this year and was issued a1099-R.  She tells you that this is being drawn from an investment account that she would contribute to and her former employer would match that contribution.  Is this a defined benefits plan or defined contributions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98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3329422"/>
      </p:ext>
    </p:extLst>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133123" name="Notes Placeholder 2"/>
          <p:cNvSpPr>
            <a:spLocks noGrp="1"/>
          </p:cNvSpPr>
          <p:nvPr>
            <p:ph type="body" idx="1"/>
          </p:nvPr>
        </p:nvSpPr>
        <p:spPr bwMode="auto">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Defined contributions plan—don’t check any of the boxes</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p:txBody>
      </p:sp>
      <p:sp>
        <p:nvSpPr>
          <p:cNvPr id="133124" name="Slide Number Placeholder 3"/>
          <p:cNvSpPr>
            <a:spLocks noGrp="1"/>
          </p:cNvSpPr>
          <p:nvPr>
            <p:ph type="sldNum" sz="quarter" idx="5"/>
          </p:nvPr>
        </p:nvSpPr>
        <p:spPr bwMode="auto">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95E0EF26-3634-274C-BB0A-01CF8EEA4992}" type="slidenum">
              <a:rPr lang="en-US" altLang="en-US" sz="1200">
                <a:latin typeface="Arial" charset="0"/>
                <a:ea typeface="MS PGothic" charset="-128"/>
              </a:rPr>
              <a:pPr eaLnBrk="1" hangingPunct="1"/>
              <a:t>99</a:t>
            </a:fld>
            <a:endParaRPr lang="en-US" altLang="en-US" sz="1200">
              <a:latin typeface="Arial" charset="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024530"/>
      </p:ext>
    </p:extLst>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effectLst/>
                <a:latin typeface="Tw Cen MT" charset="0"/>
                <a:ea typeface="ＭＳ 明朝" charset="-128"/>
                <a:cs typeface="Times New Roman" charset="0"/>
              </a:rPr>
              <a:t>[Have a volunteer read the example]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i="1"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Charles has been receiving his retirement for seven years.  Every month, he receives $100.  Is this a defined benefits plan or defined contributions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100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438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887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84518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rotWithShape="1">
          <a:blip r:embed="rId4">
            <a:alphaModFix amt="7000"/>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753314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800" b="1"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Ø"/>
        <a:defRPr sz="4000" kern="1200">
          <a:solidFill>
            <a:schemeClr val="tx1"/>
          </a:solidFill>
          <a:latin typeface="+mn-lt"/>
          <a:ea typeface="+mn-ea"/>
          <a:cs typeface="+mn-cs"/>
        </a:defRPr>
      </a:lvl1pPr>
      <a:lvl2pPr marL="742950" indent="-285750" algn="l" defTabSz="457200" rtl="0" eaLnBrk="1" latinLnBrk="0" hangingPunct="1">
        <a:spcBef>
          <a:spcPct val="20000"/>
        </a:spcBef>
        <a:buFont typeface="Arial" charset="0"/>
        <a:buChar char="•"/>
        <a:defRPr sz="36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3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3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2.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2.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 Id="rId3" Type="http://schemas.openxmlformats.org/officeDocument/2006/relationships/image" Target="../media/image2.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 Id="rId3" Type="http://schemas.openxmlformats.org/officeDocument/2006/relationships/image" Target="../media/image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hyperlink" Target="http://satruck.org/donation-value-guide"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41.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6.xml"/><Relationship Id="rId3" Type="http://schemas.openxmlformats.org/officeDocument/2006/relationships/image" Target="../media/image2.emf"/></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0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em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5.xml"/><Relationship Id="rId3" Type="http://schemas.openxmlformats.org/officeDocument/2006/relationships/image" Target="../media/image2.emf"/></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 Id="rId3" Type="http://schemas.openxmlformats.org/officeDocument/2006/relationships/hyperlink" Target="http://www.healthcare.gov/" TargetMode="Externa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 Id="rId3" Type="http://schemas.openxmlformats.org/officeDocument/2006/relationships/hyperlink" Target="http://www.healthcare.gov/" TargetMode="Externa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 Id="rId3" Type="http://schemas.openxmlformats.org/officeDocument/2006/relationships/image" Target="../media/image51.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 Id="rId3" Type="http://schemas.openxmlformats.org/officeDocument/2006/relationships/image" Target="../media/image52.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4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9.xml"/><Relationship Id="rId3" Type="http://schemas.openxmlformats.org/officeDocument/2006/relationships/image" Target="../media/image2.emf"/></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 Id="rId3" Type="http://schemas.openxmlformats.org/officeDocument/2006/relationships/image" Target="../media/image58.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 Id="rId3" Type="http://schemas.openxmlformats.org/officeDocument/2006/relationships/image" Target="../media/image59.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 Id="rId3" Type="http://schemas.openxmlformats.org/officeDocument/2006/relationships/image" Target="../media/image60.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 Id="rId3" Type="http://schemas.openxmlformats.org/officeDocument/2006/relationships/image" Target="../media/image61.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8.xml"/><Relationship Id="rId3" Type="http://schemas.openxmlformats.org/officeDocument/2006/relationships/image" Target="../media/image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9.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8.xml"/><Relationship Id="rId3" Type="http://schemas.openxmlformats.org/officeDocument/2006/relationships/image" Target="../media/image80.pn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2.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9.xml"/><Relationship Id="rId3" Type="http://schemas.openxmlformats.org/officeDocument/2006/relationships/image" Target="../media/image83.pn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0.xml"/><Relationship Id="rId3" Type="http://schemas.openxmlformats.org/officeDocument/2006/relationships/image" Target="../media/image84.png"/></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1.xml"/><Relationship Id="rId3" Type="http://schemas.openxmlformats.org/officeDocument/2006/relationships/image" Target="../media/image85.png"/></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 Id="rId3" Type="http://schemas.openxmlformats.org/officeDocument/2006/relationships/image" Target="../media/image86.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mpactamerica.com/taxprep" TargetMode="Externa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3.xml"/><Relationship Id="rId3"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5" Type="http://schemas.microsoft.com/office/2007/relationships/hdphoto" Target="../media/hdphoto2.wdp"/><Relationship Id="rId6" Type="http://schemas.microsoft.com/office/2007/relationships/hdphoto" Target="../media/hdphoto3.wdp"/><Relationship Id="rId7"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emf"/></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3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3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3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352692"/>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593558" y="4764237"/>
            <a:ext cx="11004884" cy="1588087"/>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Campus Fellow Training</a:t>
            </a:r>
          </a:p>
          <a:p>
            <a:r>
              <a:rPr lang="en-US" sz="5400" b="1" dirty="0"/>
              <a:t>A Session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3753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altLang="en-US"/>
              <a:t>Alimony Information</a:t>
            </a:r>
          </a:p>
        </p:txBody>
      </p:sp>
      <p:sp>
        <p:nvSpPr>
          <p:cNvPr id="44034" name="Content Placeholder 2"/>
          <p:cNvSpPr>
            <a:spLocks noGrp="1"/>
          </p:cNvSpPr>
          <p:nvPr>
            <p:ph idx="1"/>
          </p:nvPr>
        </p:nvSpPr>
        <p:spPr/>
        <p:txBody>
          <a:bodyPr/>
          <a:lstStyle/>
          <a:p>
            <a:pPr eaLnBrk="1" hangingPunct="1">
              <a:buFont typeface="Wingdings" panose="05000000000000000000" pitchFamily="2" charset="2"/>
              <a:buChar char="Ø"/>
            </a:pPr>
            <a:r>
              <a:rPr lang="en-US" altLang="en-US"/>
              <a:t>You need the EXACT amount from a divorce or separate instrument executed after 1984</a:t>
            </a:r>
          </a:p>
          <a:p>
            <a:pPr eaLnBrk="1" hangingPunct="1">
              <a:buFont typeface="Wingdings" panose="05000000000000000000" pitchFamily="2" charset="2"/>
              <a:buChar char="Ø"/>
            </a:pPr>
            <a:r>
              <a:rPr lang="en-US" altLang="en-US" dirty="0"/>
              <a:t>Amount of alimony reported on one tax return as income must match the alimony adjustment amount on the spouse’s tax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327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fade">
                                      <p:cBhvr>
                                        <p:cTn id="7" dur="500"/>
                                        <p:tgtEl>
                                          <p:spTgt spid="44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4">
                                            <p:txEl>
                                              <p:pRg st="1" end="1"/>
                                            </p:txEl>
                                          </p:spTgt>
                                        </p:tgtEl>
                                        <p:attrNameLst>
                                          <p:attrName>style.visibility</p:attrName>
                                        </p:attrNameLst>
                                      </p:cBhvr>
                                      <p:to>
                                        <p:strVal val="visible"/>
                                      </p:to>
                                    </p:set>
                                    <p:animEffect transition="in" filter="fade">
                                      <p:cBhvr>
                                        <p:cTn id="12" dur="500"/>
                                        <p:tgtEl>
                                          <p:spTgt spid="440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pPr eaLnBrk="1" hangingPunct="1"/>
            <a:r>
              <a:rPr lang="en-US" altLang="en-US">
                <a:ea typeface="ＭＳ Ｐゴシック" charset="-128"/>
              </a:rPr>
              <a:t>Example</a:t>
            </a:r>
          </a:p>
        </p:txBody>
      </p:sp>
      <p:sp>
        <p:nvSpPr>
          <p:cNvPr id="94210" name="Content Placeholder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chor="ctr"/>
          <a:lstStyle/>
          <a:p>
            <a:pPr marL="0" indent="0" algn="ctr">
              <a:buNone/>
              <a:defRPr/>
            </a:pPr>
            <a:r>
              <a:rPr lang="en-US" b="1" dirty="0">
                <a:ea typeface="MS PGothic" charset="0"/>
                <a:cs typeface="MS PGothic" charset="0"/>
              </a:rPr>
              <a:t>Charles has been receiving his retirement for seven years.  Every month, he receives $100.  Is this a defined benefits plan or defined contributions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2936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1" name="Title 1"/>
          <p:cNvSpPr>
            <a:spLocks noGrp="1"/>
          </p:cNvSpPr>
          <p:nvPr>
            <p:ph type="title"/>
          </p:nvPr>
        </p:nvSpPr>
        <p:spPr/>
        <p:txBody>
          <a:bodyPr/>
          <a:lstStyle/>
          <a:p>
            <a:pPr eaLnBrk="1" hangingPunct="1"/>
            <a:r>
              <a:rPr lang="en-US" altLang="en-US">
                <a:ea typeface="ＭＳ Ｐゴシック" charset="-128"/>
              </a:rPr>
              <a:t>Example – Answer</a:t>
            </a:r>
          </a:p>
        </p:txBody>
      </p:sp>
      <p:sp>
        <p:nvSpPr>
          <p:cNvPr id="90114" name="Content Placeholder 2"/>
          <p:cNvSpPr>
            <a:spLocks noGrp="1"/>
          </p:cNvSpPr>
          <p:nvPr>
            <p:ph idx="1"/>
          </p:nvPr>
        </p:nvSpPr>
        <p:spPr>
          <a:xfrm>
            <a:off x="609600" y="1600203"/>
            <a:ext cx="10972800" cy="1671635"/>
          </a:xfrm>
        </p:spPr>
        <p:style>
          <a:lnRef idx="1">
            <a:schemeClr val="accent1"/>
          </a:lnRef>
          <a:fillRef idx="2">
            <a:schemeClr val="accent1"/>
          </a:fillRef>
          <a:effectRef idx="1">
            <a:schemeClr val="accent1"/>
          </a:effectRef>
          <a:fontRef idx="minor">
            <a:schemeClr val="dk1"/>
          </a:fontRef>
        </p:style>
        <p:txBody>
          <a:bodyPr anchor="ctr">
            <a:normAutofit/>
          </a:bodyPr>
          <a:lstStyle/>
          <a:p>
            <a:pPr marL="0" indent="0" algn="ctr">
              <a:buNone/>
            </a:pPr>
            <a:r>
              <a:rPr lang="en-US" altLang="en-US" b="1" dirty="0">
                <a:solidFill>
                  <a:schemeClr val="accent1">
                    <a:lumMod val="75000"/>
                  </a:schemeClr>
                </a:solidFill>
                <a:ea typeface="MS PGothic" charset="-128"/>
              </a:rPr>
              <a:t>Likely a Defined benefits plan, but ask more questions to confirm!</a:t>
            </a:r>
          </a:p>
        </p:txBody>
      </p:sp>
      <p:sp>
        <p:nvSpPr>
          <p:cNvPr id="17" name="Content Placeholder 2"/>
          <p:cNvSpPr txBox="1">
            <a:spLocks/>
          </p:cNvSpPr>
          <p:nvPr/>
        </p:nvSpPr>
        <p:spPr>
          <a:xfrm>
            <a:off x="5268686" y="4708076"/>
            <a:ext cx="6765471" cy="144779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buFont typeface="Wingdings" charset="2"/>
              <a:buChar char="Ø"/>
              <a:defRPr sz="4000" kern="1200">
                <a:solidFill>
                  <a:schemeClr val="dk1"/>
                </a:solidFill>
                <a:latin typeface="+mn-lt"/>
                <a:ea typeface="+mn-ea"/>
                <a:cs typeface="+mn-cs"/>
              </a:defRPr>
            </a:lvl1pPr>
            <a:lvl2pPr marL="742950" indent="-285750" algn="l" defTabSz="457200" rtl="0" eaLnBrk="1" latinLnBrk="0" hangingPunct="1">
              <a:spcBef>
                <a:spcPct val="20000"/>
              </a:spcBef>
              <a:buFont typeface="Arial" charset="0"/>
              <a:buChar char="•"/>
              <a:defRPr sz="3600" kern="120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sz="32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Wingdings" charset="2"/>
              <a:buNone/>
            </a:pPr>
            <a:r>
              <a:rPr lang="en-US" altLang="en-US" b="1" i="1" dirty="0">
                <a:solidFill>
                  <a:schemeClr val="accent1">
                    <a:lumMod val="75000"/>
                  </a:schemeClr>
                </a:solidFill>
                <a:ea typeface="MS PGothic" charset="-128"/>
              </a:rPr>
              <a:t>Defined benefits plans are NOT taxable in AL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73721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Everybody Together Now</a:t>
            </a:r>
            <a:r>
              <a:rPr lang="is-IS" dirty="0"/>
              <a:t>… Why is this important?</a:t>
            </a:r>
            <a:endParaRPr lang="en-US" dirty="0"/>
          </a:p>
        </p:txBody>
      </p:sp>
      <p:pic>
        <p:nvPicPr>
          <p:cNvPr id="6" name="Content Placeholder 5"/>
          <p:cNvPicPr>
            <a:picLocks noGrp="1" noChangeAspect="1"/>
          </p:cNvPicPr>
          <p:nvPr>
            <p:ph idx="1"/>
          </p:nvPr>
        </p:nvPicPr>
        <p:blipFill rotWithShape="1">
          <a:blip r:embed="rId3" cstate="email">
            <a:duotone>
              <a:prstClr val="black"/>
              <a:srgbClr val="C00000">
                <a:tint val="45000"/>
                <a:satMod val="400000"/>
              </a:srgb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711200" y="1557636"/>
            <a:ext cx="1628775" cy="23559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2758326" y="2073869"/>
            <a:ext cx="8077200" cy="132343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4000" b="1" dirty="0"/>
              <a:t>Defined Benefit Plans </a:t>
            </a:r>
          </a:p>
          <a:p>
            <a:pPr algn="r"/>
            <a:r>
              <a:rPr lang="is-IS" sz="4000" b="1" dirty="0"/>
              <a:t>…</a:t>
            </a:r>
            <a:r>
              <a:rPr lang="en-US" sz="4000" b="1" dirty="0"/>
              <a:t>are NOT taxable in Alabama</a:t>
            </a:r>
          </a:p>
        </p:txBody>
      </p:sp>
      <p:sp>
        <p:nvSpPr>
          <p:cNvPr id="19" name="TextBox 18"/>
          <p:cNvSpPr txBox="1"/>
          <p:nvPr/>
        </p:nvSpPr>
        <p:spPr>
          <a:xfrm>
            <a:off x="2057400" y="3623994"/>
            <a:ext cx="8077200" cy="255454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4000" b="1" dirty="0"/>
              <a:t>Defined Contributions ARE taxable and must be added to the AL return, because TaxSlayer thinks all 1099-Rs are DB</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186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ou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Rollover</a:t>
            </a:r>
          </a:p>
        </p:txBody>
      </p:sp>
      <p:sp>
        <p:nvSpPr>
          <p:cNvPr id="3" name="Content Placeholder 2"/>
          <p:cNvSpPr>
            <a:spLocks noGrp="1"/>
          </p:cNvSpPr>
          <p:nvPr>
            <p:ph idx="1"/>
          </p:nvPr>
        </p:nvSpPr>
        <p:spPr/>
        <p:txBody>
          <a:bodyPr>
            <a:normAutofit fontScale="92500" lnSpcReduction="10000"/>
          </a:bodyPr>
          <a:lstStyle/>
          <a:p>
            <a:r>
              <a:rPr lang="en-US" dirty="0"/>
              <a:t>Refers to transferring the holdings in one retirement account to another</a:t>
            </a:r>
          </a:p>
          <a:p>
            <a:r>
              <a:rPr lang="en-US" dirty="0"/>
              <a:t>Specifically, the retirement account is emptied and distributed to the owner, who then deposits them into a new account for reinvestment</a:t>
            </a:r>
          </a:p>
          <a:p>
            <a:r>
              <a:rPr lang="en-US" dirty="0"/>
              <a:t>This is a </a:t>
            </a:r>
            <a:r>
              <a:rPr lang="en-US" b="1" dirty="0"/>
              <a:t>TAX-FREE DISTRIBUTION</a:t>
            </a:r>
          </a:p>
          <a:p>
            <a:pPr lvl="1"/>
            <a:r>
              <a:rPr lang="en-US" dirty="0"/>
              <a:t>But still must be reported on the federal tax return</a:t>
            </a:r>
          </a:p>
          <a:p>
            <a:pPr lvl="1"/>
            <a:r>
              <a:rPr lang="en-US" altLang="en-US" dirty="0">
                <a:ea typeface="MS PGothic" charset="-128"/>
              </a:rPr>
              <a:t>Code G will be in Box 7 of the 1099-R</a:t>
            </a:r>
          </a:p>
          <a:p>
            <a:pPr lvl="1"/>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58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5" name="Title 1"/>
          <p:cNvSpPr>
            <a:spLocks noGrp="1"/>
          </p:cNvSpPr>
          <p:nvPr>
            <p:ph type="title"/>
          </p:nvPr>
        </p:nvSpPr>
        <p:spPr/>
        <p:txBody>
          <a:bodyPr>
            <a:normAutofit/>
          </a:bodyPr>
          <a:lstStyle/>
          <a:p>
            <a:pPr eaLnBrk="1" hangingPunct="1"/>
            <a:r>
              <a:rPr lang="en-US" altLang="en-US">
                <a:ea typeface="ＭＳ Ｐゴシック" charset="-128"/>
              </a:rPr>
              <a:t>Rollover</a:t>
            </a:r>
          </a:p>
        </p:txBody>
      </p:sp>
      <p:sp>
        <p:nvSpPr>
          <p:cNvPr id="84994" name="Content Placeholder 2"/>
          <p:cNvSpPr>
            <a:spLocks noGrp="1"/>
          </p:cNvSpPr>
          <p:nvPr>
            <p:ph idx="1"/>
          </p:nvPr>
        </p:nvSpPr>
        <p:spPr/>
        <p:txBody>
          <a:bodyPr>
            <a:noAutofit/>
          </a:bodyPr>
          <a:lstStyle/>
          <a:p>
            <a:pPr eaLnBrk="1" hangingPunct="1">
              <a:lnSpc>
                <a:spcPct val="110000"/>
              </a:lnSpc>
              <a:buFont typeface="Wingdings" charset="2"/>
              <a:buChar char="Ø"/>
            </a:pPr>
            <a:r>
              <a:rPr lang="en-US" altLang="en-US" sz="3200" dirty="0">
                <a:ea typeface="MS PGothic" charset="-128"/>
              </a:rPr>
              <a:t>Why do taxpayers do this?</a:t>
            </a:r>
          </a:p>
          <a:p>
            <a:pPr lvl="1" eaLnBrk="1" hangingPunct="1">
              <a:lnSpc>
                <a:spcPct val="110000"/>
              </a:lnSpc>
              <a:buFont typeface="Arial" charset="0"/>
              <a:buChar char="•"/>
            </a:pPr>
            <a:r>
              <a:rPr lang="en-US" altLang="en-US" sz="2800" dirty="0">
                <a:ea typeface="MS PGothic" charset="-128"/>
              </a:rPr>
              <a:t>The money is really not going to be used, it is still be saved for retirement—it’s simply being rolled over into a new qualified retirement savings plan or back into the same retirement account</a:t>
            </a:r>
          </a:p>
          <a:p>
            <a:pPr eaLnBrk="1" hangingPunct="1">
              <a:lnSpc>
                <a:spcPct val="110000"/>
              </a:lnSpc>
              <a:buFont typeface="Wingdings" charset="2"/>
              <a:buChar char="Ø"/>
            </a:pPr>
            <a:r>
              <a:rPr lang="en-US" altLang="en-US" sz="3200" dirty="0">
                <a:ea typeface="MS PGothic" charset="-128"/>
              </a:rPr>
              <a:t>Example</a:t>
            </a:r>
            <a:r>
              <a:rPr lang="en-US" altLang="en-US" sz="2400" dirty="0">
                <a:ea typeface="MS PGothic" charset="-128"/>
              </a:rPr>
              <a:t>:</a:t>
            </a:r>
          </a:p>
          <a:p>
            <a:pPr lvl="1" eaLnBrk="1" hangingPunct="1">
              <a:lnSpc>
                <a:spcPct val="110000"/>
              </a:lnSpc>
              <a:buFont typeface="Arial" charset="0"/>
              <a:buChar char="•"/>
            </a:pPr>
            <a:r>
              <a:rPr lang="en-US" altLang="en-US" sz="2800" dirty="0">
                <a:ea typeface="MS PGothic" charset="-128"/>
              </a:rPr>
              <a:t>Julia left her job at Dog Food Company, but wanted to take her 401(k)—Julie is going to take a full tax-free distribution of her account and roll it over to a new qualified retirement savings plan</a:t>
            </a:r>
            <a:endParaRPr lang="en-US" altLang="en-US" sz="2000" dirty="0">
              <a:ea typeface="MS PGothic" charset="-128"/>
            </a:endParaRPr>
          </a:p>
          <a:p>
            <a:pPr lvl="1" eaLnBrk="1" hangingPunct="1">
              <a:lnSpc>
                <a:spcPct val="110000"/>
              </a:lnSpc>
            </a:pPr>
            <a:endParaRPr lang="en-US" altLang="en-US" sz="2400"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438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animEffect transition="in" filter="fade">
                                      <p:cBhvr>
                                        <p:cTn id="7" dur="500"/>
                                        <p:tgtEl>
                                          <p:spTgt spid="8499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994">
                                            <p:txEl>
                                              <p:pRg st="1" end="1"/>
                                            </p:txEl>
                                          </p:spTgt>
                                        </p:tgtEl>
                                        <p:attrNameLst>
                                          <p:attrName>style.visibility</p:attrName>
                                        </p:attrNameLst>
                                      </p:cBhvr>
                                      <p:to>
                                        <p:strVal val="visible"/>
                                      </p:to>
                                    </p:set>
                                    <p:animEffect transition="in" filter="fade">
                                      <p:cBhvr>
                                        <p:cTn id="10" dur="500"/>
                                        <p:tgtEl>
                                          <p:spTgt spid="8499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4994">
                                            <p:txEl>
                                              <p:pRg st="2" end="2"/>
                                            </p:txEl>
                                          </p:spTgt>
                                        </p:tgtEl>
                                        <p:attrNameLst>
                                          <p:attrName>style.visibility</p:attrName>
                                        </p:attrNameLst>
                                      </p:cBhvr>
                                      <p:to>
                                        <p:strVal val="visible"/>
                                      </p:to>
                                    </p:set>
                                    <p:animEffect transition="in" filter="fade">
                                      <p:cBhvr>
                                        <p:cTn id="15" dur="500"/>
                                        <p:tgtEl>
                                          <p:spTgt spid="8499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4994">
                                            <p:txEl>
                                              <p:pRg st="3" end="3"/>
                                            </p:txEl>
                                          </p:spTgt>
                                        </p:tgtEl>
                                        <p:attrNameLst>
                                          <p:attrName>style.visibility</p:attrName>
                                        </p:attrNameLst>
                                      </p:cBhvr>
                                      <p:to>
                                        <p:strVal val="visible"/>
                                      </p:to>
                                    </p:set>
                                    <p:animEffect transition="in" filter="fade">
                                      <p:cBhvr>
                                        <p:cTn id="18" dur="500"/>
                                        <p:tgtEl>
                                          <p:spTgt spid="849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p:bld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7" name="Title 1"/>
          <p:cNvSpPr>
            <a:spLocks noGrp="1"/>
          </p:cNvSpPr>
          <p:nvPr>
            <p:ph type="title"/>
          </p:nvPr>
        </p:nvSpPr>
        <p:spPr/>
        <p:txBody>
          <a:bodyPr/>
          <a:lstStyle/>
          <a:p>
            <a:pPr eaLnBrk="1" hangingPunct="1"/>
            <a:r>
              <a:rPr lang="en-US" altLang="en-US">
                <a:ea typeface="ＭＳ Ｐゴシック" charset="-128"/>
              </a:rPr>
              <a:t>Disability Pension Income</a:t>
            </a:r>
          </a:p>
        </p:txBody>
      </p:sp>
      <p:sp>
        <p:nvSpPr>
          <p:cNvPr id="178178" name="Content Placeholder 2"/>
          <p:cNvSpPr>
            <a:spLocks noGrp="1"/>
          </p:cNvSpPr>
          <p:nvPr>
            <p:ph idx="1"/>
          </p:nvPr>
        </p:nvSpPr>
        <p:spPr/>
        <p:txBody>
          <a:bodyPr>
            <a:normAutofit/>
          </a:bodyPr>
          <a:lstStyle/>
          <a:p>
            <a:pPr eaLnBrk="1" hangingPunct="1">
              <a:buFont typeface="Wingdings" charset="2"/>
              <a:buChar char="Ø"/>
            </a:pPr>
            <a:r>
              <a:rPr lang="en-US" altLang="en-US" dirty="0">
                <a:ea typeface="ＭＳ Ｐゴシック" charset="-128"/>
              </a:rPr>
              <a:t>Why would a taxpayer have disability pension income?</a:t>
            </a:r>
          </a:p>
          <a:p>
            <a:pPr lvl="1" eaLnBrk="1" hangingPunct="1">
              <a:buFont typeface="Arial" charset="0"/>
              <a:buChar char="•"/>
            </a:pPr>
            <a:r>
              <a:rPr lang="en-US" altLang="en-US" dirty="0">
                <a:ea typeface="ＭＳ Ｐゴシック" charset="-128"/>
              </a:rPr>
              <a:t>Perhaps they had an accident that rendered them totally and permanently disabled</a:t>
            </a:r>
          </a:p>
          <a:p>
            <a:pPr eaLnBrk="1" hangingPunct="1">
              <a:buFont typeface="Wingdings" charset="2"/>
              <a:buChar char="Ø"/>
            </a:pPr>
            <a:r>
              <a:rPr lang="en-US" altLang="en-US" dirty="0">
                <a:ea typeface="ＭＳ Ｐゴシック" charset="-128"/>
              </a:rPr>
              <a:t>Disability payments may be coming from a qualified retirement pension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557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178">
                                            <p:txEl>
                                              <p:pRg st="0" end="0"/>
                                            </p:txEl>
                                          </p:spTgt>
                                        </p:tgtEl>
                                        <p:attrNameLst>
                                          <p:attrName>style.visibility</p:attrName>
                                        </p:attrNameLst>
                                      </p:cBhvr>
                                      <p:to>
                                        <p:strVal val="visible"/>
                                      </p:to>
                                    </p:set>
                                    <p:animEffect transition="in" filter="fade">
                                      <p:cBhvr>
                                        <p:cTn id="7" dur="500"/>
                                        <p:tgtEl>
                                          <p:spTgt spid="17817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8178">
                                            <p:txEl>
                                              <p:pRg st="1" end="1"/>
                                            </p:txEl>
                                          </p:spTgt>
                                        </p:tgtEl>
                                        <p:attrNameLst>
                                          <p:attrName>style.visibility</p:attrName>
                                        </p:attrNameLst>
                                      </p:cBhvr>
                                      <p:to>
                                        <p:strVal val="visible"/>
                                      </p:to>
                                    </p:set>
                                    <p:animEffect transition="in" filter="fade">
                                      <p:cBhvr>
                                        <p:cTn id="10" dur="500"/>
                                        <p:tgtEl>
                                          <p:spTgt spid="17817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8178">
                                            <p:txEl>
                                              <p:pRg st="2" end="2"/>
                                            </p:txEl>
                                          </p:spTgt>
                                        </p:tgtEl>
                                        <p:attrNameLst>
                                          <p:attrName>style.visibility</p:attrName>
                                        </p:attrNameLst>
                                      </p:cBhvr>
                                      <p:to>
                                        <p:strVal val="visible"/>
                                      </p:to>
                                    </p:set>
                                    <p:animEffect transition="in" filter="fade">
                                      <p:cBhvr>
                                        <p:cTn id="15" dur="500"/>
                                        <p:tgtEl>
                                          <p:spTgt spid="1781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build="p"/>
    </p:bld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 Pension Income</a:t>
            </a:r>
          </a:p>
        </p:txBody>
      </p:sp>
      <p:sp>
        <p:nvSpPr>
          <p:cNvPr id="3" name="Content Placeholder 2"/>
          <p:cNvSpPr>
            <a:spLocks noGrp="1"/>
          </p:cNvSpPr>
          <p:nvPr>
            <p:ph idx="1"/>
          </p:nvPr>
        </p:nvSpPr>
        <p:spPr>
          <a:xfrm>
            <a:off x="801384" y="1417638"/>
            <a:ext cx="10589231" cy="1379302"/>
          </a:xfrm>
        </p:spPr>
        <p:style>
          <a:lnRef idx="1">
            <a:schemeClr val="dk1"/>
          </a:lnRef>
          <a:fillRef idx="2">
            <a:schemeClr val="dk1"/>
          </a:fillRef>
          <a:effectRef idx="1">
            <a:schemeClr val="dk1"/>
          </a:effectRef>
          <a:fontRef idx="minor">
            <a:schemeClr val="dk1"/>
          </a:fontRef>
        </p:style>
        <p:txBody>
          <a:bodyPr anchor="ctr"/>
          <a:lstStyle/>
          <a:p>
            <a:pPr marL="0" indent="0" algn="ctr">
              <a:buNone/>
            </a:pPr>
            <a:r>
              <a:rPr lang="en-US" b="1" dirty="0"/>
              <a:t>Why is it important to determine if a taxpayer’s 1099-R is for disability pension payments?</a:t>
            </a:r>
          </a:p>
        </p:txBody>
      </p:sp>
      <p:sp>
        <p:nvSpPr>
          <p:cNvPr id="4" name="Content Placeholder 2"/>
          <p:cNvSpPr txBox="1">
            <a:spLocks/>
          </p:cNvSpPr>
          <p:nvPr/>
        </p:nvSpPr>
        <p:spPr>
          <a:xfrm>
            <a:off x="801383" y="2979506"/>
            <a:ext cx="10589231" cy="339284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buFont typeface="Wingdings" charset="2"/>
              <a:buChar char="Ø"/>
              <a:defRPr sz="4000" kern="1200">
                <a:solidFill>
                  <a:schemeClr val="dk1"/>
                </a:solidFill>
                <a:latin typeface="+mn-lt"/>
                <a:ea typeface="+mn-ea"/>
                <a:cs typeface="+mn-cs"/>
              </a:defRPr>
            </a:lvl1pPr>
            <a:lvl2pPr marL="742950" indent="-285750" algn="l" defTabSz="457200" rtl="0" eaLnBrk="1" latinLnBrk="0" hangingPunct="1">
              <a:spcBef>
                <a:spcPct val="20000"/>
              </a:spcBef>
              <a:buFont typeface="Arial" charset="0"/>
              <a:buChar char="•"/>
              <a:defRPr sz="3600" kern="1200">
                <a:solidFill>
                  <a:schemeClr val="dk1"/>
                </a:solidFill>
                <a:latin typeface="+mn-lt"/>
                <a:ea typeface="+mn-ea"/>
                <a:cs typeface="+mn-cs"/>
              </a:defRPr>
            </a:lvl2pPr>
            <a:lvl3pPr marL="1143000" indent="-228600" algn="l" defTabSz="457200" rtl="0" eaLnBrk="1" latinLnBrk="0" hangingPunct="1">
              <a:spcBef>
                <a:spcPct val="20000"/>
              </a:spcBef>
              <a:buFont typeface="Courier New" charset="0"/>
              <a:buChar char="o"/>
              <a:defRPr sz="32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Wingdings" charset="2"/>
              <a:buNone/>
            </a:pPr>
            <a:r>
              <a:rPr lang="is-IS" b="1" dirty="0">
                <a:solidFill>
                  <a:schemeClr val="accent3"/>
                </a:solidFill>
              </a:rPr>
              <a:t>…because until a taxpayer reaches the retirement age FOR THAT SPECIFIC PLAN, the income will be treated like </a:t>
            </a:r>
            <a:r>
              <a:rPr lang="is-IS" b="1" u="sng" dirty="0">
                <a:solidFill>
                  <a:schemeClr val="accent3"/>
                </a:solidFill>
              </a:rPr>
              <a:t>wages</a:t>
            </a:r>
            <a:r>
              <a:rPr lang="is-IS" b="1" dirty="0">
                <a:solidFill>
                  <a:schemeClr val="accent3"/>
                </a:solidFill>
              </a:rPr>
              <a:t>, which might make the taxpayer eligible </a:t>
            </a:r>
            <a:r>
              <a:rPr lang="is-IS" b="1">
                <a:solidFill>
                  <a:schemeClr val="accent3"/>
                </a:solidFill>
              </a:rPr>
              <a:t>for the... </a:t>
            </a:r>
          </a:p>
          <a:p>
            <a:pPr marL="0" indent="0" algn="ctr">
              <a:buFont typeface="Wingdings" charset="2"/>
              <a:buNone/>
            </a:pPr>
            <a:r>
              <a:rPr lang="is-IS" b="1" i="1" dirty="0">
                <a:solidFill>
                  <a:schemeClr val="accent3"/>
                </a:solidFill>
              </a:rPr>
              <a:t>EARNED INCOME TAX CREDIT</a:t>
            </a:r>
            <a:endParaRPr lang="en-US" b="1" i="1" u="sng" dirty="0">
              <a:solidFill>
                <a:schemeClr val="accent3"/>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466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out)">
                                      <p:cBhvr>
                                        <p:cTn id="7" dur="2000"/>
                                        <p:tgtEl>
                                          <p:spTgt spid="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ou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altLang="en-US">
                <a:ea typeface="ＭＳ Ｐゴシック" charset="-128"/>
              </a:rPr>
              <a:t>Disability Pension Income</a:t>
            </a:r>
          </a:p>
        </p:txBody>
      </p:sp>
      <p:sp>
        <p:nvSpPr>
          <p:cNvPr id="3" name="Content Placeholder 2"/>
          <p:cNvSpPr>
            <a:spLocks noGrp="1"/>
          </p:cNvSpPr>
          <p:nvPr>
            <p:ph idx="1"/>
          </p:nvPr>
        </p:nvSpPr>
        <p:spPr/>
        <p:txBody>
          <a:bodyPr>
            <a:normAutofit/>
          </a:bodyPr>
          <a:lstStyle/>
          <a:p>
            <a:pPr>
              <a:lnSpc>
                <a:spcPct val="80000"/>
              </a:lnSpc>
              <a:buFont typeface="Wingdings" charset="2"/>
              <a:buChar char="Ø"/>
            </a:pPr>
            <a:r>
              <a:rPr lang="en-US" altLang="en-US" dirty="0">
                <a:ea typeface="ＭＳ Ｐゴシック" charset="-128"/>
              </a:rPr>
              <a:t>Code 3 will be in box 7 on a 1099-R, HOWEVER, you must</a:t>
            </a:r>
            <a:r>
              <a:rPr lang="is-IS" altLang="en-US" dirty="0">
                <a:ea typeface="ＭＳ Ｐゴシック" charset="-128"/>
              </a:rPr>
              <a:t>…</a:t>
            </a:r>
            <a:endParaRPr lang="en-US" altLang="en-US" dirty="0">
              <a:ea typeface="ＭＳ Ｐゴシック" charset="-128"/>
            </a:endParaRPr>
          </a:p>
          <a:p>
            <a:pPr lvl="1">
              <a:lnSpc>
                <a:spcPct val="80000"/>
              </a:lnSpc>
              <a:buFont typeface="Arial" charset="0"/>
              <a:buChar char="•"/>
            </a:pPr>
            <a:r>
              <a:rPr lang="en-US" altLang="en-US" dirty="0">
                <a:ea typeface="ＭＳ Ｐゴシック" charset="-128"/>
              </a:rPr>
              <a:t>Check to see if taxpayer has reached retirement age </a:t>
            </a:r>
            <a:r>
              <a:rPr lang="en-US" altLang="en-US" b="1" i="1" dirty="0">
                <a:ea typeface="ＭＳ Ｐゴシック" charset="-128"/>
              </a:rPr>
              <a:t>for that specific plan</a:t>
            </a:r>
          </a:p>
          <a:p>
            <a:pPr lvl="2">
              <a:lnSpc>
                <a:spcPct val="80000"/>
              </a:lnSpc>
            </a:pPr>
            <a:r>
              <a:rPr lang="en-US" altLang="en-US" dirty="0">
                <a:ea typeface="ＭＳ Ｐゴシック" charset="-128"/>
              </a:rPr>
              <a:t>If taxpayer isn’t sure, may need to consult retirement paperwork or contact plan manager</a:t>
            </a:r>
          </a:p>
          <a:p>
            <a:pPr lvl="2">
              <a:lnSpc>
                <a:spcPct val="80000"/>
              </a:lnSpc>
            </a:pPr>
            <a:r>
              <a:rPr lang="en-US" altLang="en-US" dirty="0">
                <a:ea typeface="ＭＳ Ｐゴシック" charset="-128"/>
              </a:rPr>
              <a:t>Don’t just rely on a previous year return—previous tax preparer might not have entered in correctly</a:t>
            </a:r>
            <a:endParaRPr lang="en-US" altLang="en-US" sz="3600" dirty="0">
              <a:ea typeface="ＭＳ Ｐゴシック" charset="-128"/>
            </a:endParaRPr>
          </a:p>
          <a:p>
            <a:pPr lvl="1">
              <a:lnSpc>
                <a:spcPct val="80000"/>
              </a:lnSpc>
              <a:buFont typeface="Arial" charset="0"/>
              <a:buChar char="•"/>
            </a:pPr>
            <a:endParaRPr lang="en-US" altLang="en-US" sz="2600" dirty="0">
              <a:ea typeface="ＭＳ Ｐゴシック" charset="-128"/>
            </a:endParaRPr>
          </a:p>
          <a:p>
            <a:pPr lvl="1">
              <a:lnSpc>
                <a:spcPct val="80000"/>
              </a:lnSpc>
              <a:buFont typeface="Arial" charset="0"/>
              <a:buChar char="•"/>
            </a:pPr>
            <a:endParaRPr lang="en-US" altLang="en-US" sz="2600"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20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altLang="en-US">
                <a:ea typeface="ＭＳ Ｐゴシック" charset="-128"/>
              </a:rPr>
              <a:t>Disability Pension Income</a:t>
            </a:r>
          </a:p>
        </p:txBody>
      </p:sp>
      <p:sp>
        <p:nvSpPr>
          <p:cNvPr id="3" name="Content Placeholder 2"/>
          <p:cNvSpPr>
            <a:spLocks noGrp="1"/>
          </p:cNvSpPr>
          <p:nvPr>
            <p:ph idx="1"/>
          </p:nvPr>
        </p:nvSpPr>
        <p:spPr/>
        <p:txBody>
          <a:bodyPr>
            <a:normAutofit fontScale="92500"/>
          </a:bodyPr>
          <a:lstStyle/>
          <a:p>
            <a:r>
              <a:rPr lang="en-US" altLang="en-US" dirty="0">
                <a:ea typeface="ＭＳ Ｐゴシック" charset="-128"/>
              </a:rPr>
              <a:t>If taxpayer </a:t>
            </a:r>
            <a:r>
              <a:rPr lang="en-US" altLang="en-US" dirty="0">
                <a:solidFill>
                  <a:srgbClr val="F2B52C"/>
                </a:solidFill>
                <a:ea typeface="ＭＳ Ｐゴシック" charset="-128"/>
              </a:rPr>
              <a:t>has not</a:t>
            </a:r>
            <a:r>
              <a:rPr lang="en-US" altLang="en-US" dirty="0">
                <a:ea typeface="ＭＳ Ｐゴシック" charset="-128"/>
              </a:rPr>
              <a:t> reached retirement age, check the box that says “</a:t>
            </a:r>
            <a:r>
              <a:rPr lang="en-US" u="sng" dirty="0"/>
              <a:t>Check here to report on Form 1040, Line 7 (Distribution code must be a "3")”</a:t>
            </a:r>
            <a:r>
              <a:rPr lang="en-US" altLang="en-US" dirty="0">
                <a:ea typeface="ＭＳ Ｐゴシック" charset="-128"/>
              </a:rPr>
              <a:t>and verify that amount appears on the Form 1040 as wages</a:t>
            </a:r>
          </a:p>
          <a:p>
            <a:r>
              <a:rPr lang="en-US" altLang="en-US" dirty="0">
                <a:ea typeface="ＭＳ Ｐゴシック" charset="-128"/>
              </a:rPr>
              <a:t>If taxpayer </a:t>
            </a:r>
            <a:r>
              <a:rPr lang="en-US" altLang="en-US" dirty="0">
                <a:solidFill>
                  <a:srgbClr val="F2B52C"/>
                </a:solidFill>
                <a:ea typeface="ＭＳ Ｐゴシック" charset="-128"/>
              </a:rPr>
              <a:t>has</a:t>
            </a:r>
            <a:r>
              <a:rPr lang="en-US" altLang="en-US" dirty="0">
                <a:ea typeface="ＭＳ Ｐゴシック" charset="-128"/>
              </a:rPr>
              <a:t> reached retirement age, do NOT check that box and verify that the amount appears on the Form 1040 as retirement income</a:t>
            </a:r>
          </a:p>
          <a:p>
            <a:pPr lvl="1">
              <a:lnSpc>
                <a:spcPct val="80000"/>
              </a:lnSpc>
              <a:buFont typeface="Arial" charset="0"/>
              <a:buChar char="•"/>
            </a:pPr>
            <a:endParaRPr lang="en-US" altLang="en-US" sz="2600" dirty="0">
              <a:ea typeface="ＭＳ Ｐゴシック" charset="-128"/>
            </a:endParaRPr>
          </a:p>
          <a:p>
            <a:pPr lvl="1">
              <a:lnSpc>
                <a:spcPct val="80000"/>
              </a:lnSpc>
              <a:buFont typeface="Arial" charset="0"/>
              <a:buChar char="•"/>
            </a:pPr>
            <a:endParaRPr lang="en-US" altLang="en-US" sz="2600" dirty="0">
              <a:ea typeface="ＭＳ Ｐゴシック" charset="-128"/>
            </a:endParaRPr>
          </a:p>
          <a:p>
            <a:pPr lvl="1">
              <a:lnSpc>
                <a:spcPct val="80000"/>
              </a:lnSpc>
              <a:buFont typeface="Arial" charset="0"/>
              <a:buChar char="•"/>
            </a:pPr>
            <a:endParaRPr lang="en-US" altLang="en-US" sz="2600"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48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Retirement Income</a:t>
            </a:r>
          </a:p>
        </p:txBody>
      </p:sp>
      <p:sp>
        <p:nvSpPr>
          <p:cNvPr id="3" name="Content Placeholder 2"/>
          <p:cNvSpPr>
            <a:spLocks noGrp="1"/>
          </p:cNvSpPr>
          <p:nvPr>
            <p:ph idx="1"/>
          </p:nvPr>
        </p:nvSpPr>
        <p:spPr>
          <a:xfrm>
            <a:off x="0" y="1600203"/>
            <a:ext cx="11582400" cy="4525963"/>
          </a:xfrm>
        </p:spPr>
        <p:txBody>
          <a:bodyPr/>
          <a:lstStyle/>
          <a:p>
            <a:r>
              <a:rPr lang="en-US" dirty="0"/>
              <a:t>Open up Kevin Kent in TaxSlayer</a:t>
            </a:r>
          </a:p>
          <a:p>
            <a:pPr lvl="1"/>
            <a:r>
              <a:rPr lang="en-US" dirty="0"/>
              <a:t>Enter Retirement on Line 15/16</a:t>
            </a:r>
          </a:p>
          <a:p>
            <a:pPr lvl="1"/>
            <a:r>
              <a:rPr lang="en-US" dirty="0"/>
              <a:t>Federal Section </a:t>
            </a:r>
            <a:r>
              <a:rPr lang="en-US" dirty="0">
                <a:sym typeface="Wingdings" panose="05000000000000000000" pitchFamily="2" charset="2"/>
              </a:rPr>
              <a:t> Income IRA/Pension Distribution  Add or Edit a 1099-R</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395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Alimony</a:t>
            </a:r>
          </a:p>
        </p:txBody>
      </p:sp>
      <p:sp>
        <p:nvSpPr>
          <p:cNvPr id="3" name="Content Placeholder 2"/>
          <p:cNvSpPr>
            <a:spLocks noGrp="1"/>
          </p:cNvSpPr>
          <p:nvPr>
            <p:ph idx="1"/>
          </p:nvPr>
        </p:nvSpPr>
        <p:spPr/>
        <p:txBody>
          <a:bodyPr/>
          <a:lstStyle/>
          <a:p>
            <a:r>
              <a:rPr lang="en-US" dirty="0"/>
              <a:t>Open up Kevin Kent in TaxSlayer</a:t>
            </a:r>
          </a:p>
          <a:p>
            <a:pPr lvl="1"/>
            <a:r>
              <a:rPr lang="en-US" dirty="0"/>
              <a:t>Enter Alimony on line 11</a:t>
            </a:r>
          </a:p>
          <a:p>
            <a:pPr lvl="1"/>
            <a:r>
              <a:rPr lang="en-US" dirty="0"/>
              <a:t>Federal Section </a:t>
            </a:r>
            <a:r>
              <a:rPr lang="en-US" dirty="0">
                <a:sym typeface="Wingdings" panose="05000000000000000000" pitchFamily="2" charset="2"/>
              </a:rPr>
              <a:t> Adjustments  “Alimony Received”</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7190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Adjustments to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75466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036075" y="3929752"/>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8"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025328" y="3537517"/>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9"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005975" y="3140536"/>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10"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30341" y="2723900"/>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sp>
        <p:nvSpPr>
          <p:cNvPr id="32" name="TextBox 31"/>
          <p:cNvSpPr txBox="1"/>
          <p:nvPr/>
        </p:nvSpPr>
        <p:spPr>
          <a:xfrm>
            <a:off x="570992" y="1084332"/>
            <a:ext cx="3773413"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dirty="0"/>
              <a:t>Total Income</a:t>
            </a:r>
          </a:p>
          <a:p>
            <a:pPr algn="ctr"/>
            <a:r>
              <a:rPr lang="en-US" sz="3200" b="1" dirty="0"/>
              <a:t>(Earned + Unearned)</a:t>
            </a:r>
          </a:p>
        </p:txBody>
      </p:sp>
      <p:sp>
        <p:nvSpPr>
          <p:cNvPr id="2" name="Minus 1"/>
          <p:cNvSpPr/>
          <p:nvPr/>
        </p:nvSpPr>
        <p:spPr>
          <a:xfrm>
            <a:off x="3137073" y="3622342"/>
            <a:ext cx="1719904" cy="751976"/>
          </a:xfrm>
          <a:prstGeom prst="mathMinus">
            <a:avLst/>
          </a:prstGeom>
          <a:solidFill>
            <a:schemeClr val="accent4"/>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30341" y="2363213"/>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37"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216122" y="3937430"/>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38"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205375" y="3545195"/>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sp>
        <p:nvSpPr>
          <p:cNvPr id="39" name="TextBox 38"/>
          <p:cNvSpPr txBox="1"/>
          <p:nvPr/>
        </p:nvSpPr>
        <p:spPr>
          <a:xfrm>
            <a:off x="4929268" y="5293278"/>
            <a:ext cx="2304813"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a:t>Adjustments</a:t>
            </a:r>
            <a:endParaRPr lang="en-US" sz="3200" b="1" dirty="0"/>
          </a:p>
        </p:txBody>
      </p:sp>
      <p:sp>
        <p:nvSpPr>
          <p:cNvPr id="11" name="Equal 10"/>
          <p:cNvSpPr/>
          <p:nvPr/>
        </p:nvSpPr>
        <p:spPr>
          <a:xfrm>
            <a:off x="7327867" y="3615880"/>
            <a:ext cx="1719904" cy="758438"/>
          </a:xfrm>
          <a:prstGeom prst="mathEqual">
            <a:avLst/>
          </a:prstGeom>
          <a:solidFill>
            <a:schemeClr val="accent4"/>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1"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9437016" y="3920724"/>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42"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9426269" y="3528489"/>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43"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9406916" y="3131508"/>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sp>
        <p:nvSpPr>
          <p:cNvPr id="46" name="TextBox 45"/>
          <p:cNvSpPr txBox="1"/>
          <p:nvPr/>
        </p:nvSpPr>
        <p:spPr>
          <a:xfrm>
            <a:off x="8831472" y="1084332"/>
            <a:ext cx="2903487"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dirty="0"/>
              <a:t>Adjusted Gross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671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450" decel="100000" fill="hold"/>
                                        <p:tgtEl>
                                          <p:spTgt spid="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450" decel="100000" fill="hold"/>
                                        <p:tgtEl>
                                          <p:spTgt spid="8"/>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450" decel="100000" fill="hold"/>
                                        <p:tgtEl>
                                          <p:spTgt spid="9"/>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37"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450" decel="100000" fill="hold"/>
                                        <p:tgtEl>
                                          <p:spTgt spid="10"/>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32" fill="hold">
                            <p:stCondLst>
                              <p:cond delay="2000"/>
                            </p:stCondLst>
                            <p:childTnLst>
                              <p:par>
                                <p:cTn id="33" presetID="37"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450" decel="100000" fill="hold"/>
                                        <p:tgtEl>
                                          <p:spTgt spid="34"/>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34"/>
                                        </p:tgtEl>
                                        <p:attrNameLst>
                                          <p:attrName>ppt_y</p:attrName>
                                        </p:attrNameLst>
                                      </p:cBhvr>
                                      <p:tavLst>
                                        <p:tav tm="0">
                                          <p:val>
                                            <p:strVal val="#ppt_y-.03"/>
                                          </p:val>
                                        </p:tav>
                                        <p:tav tm="100000">
                                          <p:val>
                                            <p:strVal val="#ppt_y"/>
                                          </p:val>
                                        </p:tav>
                                      </p:tavLst>
                                    </p:anim>
                                  </p:childTnLst>
                                </p:cTn>
                              </p:par>
                            </p:childTnLst>
                          </p:cTn>
                        </p:par>
                        <p:par>
                          <p:cTn id="39" fill="hold">
                            <p:stCondLst>
                              <p:cond delay="2500"/>
                            </p:stCondLst>
                            <p:childTnLst>
                              <p:par>
                                <p:cTn id="40" presetID="4" presetClass="entr" presetSubtype="32"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ox(out)">
                                      <p:cBhvr>
                                        <p:cTn id="42" dur="500"/>
                                        <p:tgtEl>
                                          <p:spTgt spid="32"/>
                                        </p:tgtEl>
                                      </p:cBhvr>
                                    </p:animEffect>
                                  </p:childTnLst>
                                </p:cTn>
                              </p:par>
                            </p:childTnLst>
                          </p:cTn>
                        </p:par>
                        <p:par>
                          <p:cTn id="43" fill="hold">
                            <p:stCondLst>
                              <p:cond delay="3000"/>
                            </p:stCondLst>
                            <p:childTnLst>
                              <p:par>
                                <p:cTn id="44" presetID="1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p:tgtEl>
                                          <p:spTgt spid="2"/>
                                        </p:tgtEl>
                                        <p:attrNameLst>
                                          <p:attrName>ppt_x</p:attrName>
                                        </p:attrNameLst>
                                      </p:cBhvr>
                                      <p:tavLst>
                                        <p:tav tm="0">
                                          <p:val>
                                            <p:strVal val="#ppt_x-#ppt_w*1.125000"/>
                                          </p:val>
                                        </p:tav>
                                        <p:tav tm="100000">
                                          <p:val>
                                            <p:strVal val="#ppt_x"/>
                                          </p:val>
                                        </p:tav>
                                      </p:tavLst>
                                    </p:anim>
                                    <p:animEffect transition="in" filter="wipe(right)">
                                      <p:cBhvr>
                                        <p:cTn id="47" dur="500"/>
                                        <p:tgtEl>
                                          <p:spTgt spid="2"/>
                                        </p:tgtEl>
                                      </p:cBhvr>
                                    </p:animEffect>
                                  </p:childTnLst>
                                </p:cTn>
                              </p:par>
                            </p:childTnLst>
                          </p:cTn>
                        </p:par>
                        <p:par>
                          <p:cTn id="48" fill="hold">
                            <p:stCondLst>
                              <p:cond delay="3500"/>
                            </p:stCondLst>
                            <p:childTnLst>
                              <p:par>
                                <p:cTn id="49" presetID="37" presetClass="entr" presetSubtype="0"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anim calcmode="lin" valueType="num">
                                      <p:cBhvr>
                                        <p:cTn id="52" dur="500" fill="hold"/>
                                        <p:tgtEl>
                                          <p:spTgt spid="37"/>
                                        </p:tgtEl>
                                        <p:attrNameLst>
                                          <p:attrName>ppt_x</p:attrName>
                                        </p:attrNameLst>
                                      </p:cBhvr>
                                      <p:tavLst>
                                        <p:tav tm="0">
                                          <p:val>
                                            <p:strVal val="#ppt_x"/>
                                          </p:val>
                                        </p:tav>
                                        <p:tav tm="100000">
                                          <p:val>
                                            <p:strVal val="#ppt_x"/>
                                          </p:val>
                                        </p:tav>
                                      </p:tavLst>
                                    </p:anim>
                                    <p:anim calcmode="lin" valueType="num">
                                      <p:cBhvr>
                                        <p:cTn id="53" dur="450" decel="100000" fill="hold"/>
                                        <p:tgtEl>
                                          <p:spTgt spid="37"/>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37"/>
                                        </p:tgtEl>
                                        <p:attrNameLst>
                                          <p:attrName>ppt_y</p:attrName>
                                        </p:attrNameLst>
                                      </p:cBhvr>
                                      <p:tavLst>
                                        <p:tav tm="0">
                                          <p:val>
                                            <p:strVal val="#ppt_y-.03"/>
                                          </p:val>
                                        </p:tav>
                                        <p:tav tm="100000">
                                          <p:val>
                                            <p:strVal val="#ppt_y"/>
                                          </p:val>
                                        </p:tav>
                                      </p:tavLst>
                                    </p:anim>
                                  </p:childTnLst>
                                </p:cTn>
                              </p:par>
                            </p:childTnLst>
                          </p:cTn>
                        </p:par>
                        <p:par>
                          <p:cTn id="55" fill="hold">
                            <p:stCondLst>
                              <p:cond delay="4000"/>
                            </p:stCondLst>
                            <p:childTnLst>
                              <p:par>
                                <p:cTn id="56" presetID="37" presetClass="entr" presetSubtype="0"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anim calcmode="lin" valueType="num">
                                      <p:cBhvr>
                                        <p:cTn id="59" dur="500" fill="hold"/>
                                        <p:tgtEl>
                                          <p:spTgt spid="38"/>
                                        </p:tgtEl>
                                        <p:attrNameLst>
                                          <p:attrName>ppt_x</p:attrName>
                                        </p:attrNameLst>
                                      </p:cBhvr>
                                      <p:tavLst>
                                        <p:tav tm="0">
                                          <p:val>
                                            <p:strVal val="#ppt_x"/>
                                          </p:val>
                                        </p:tav>
                                        <p:tav tm="100000">
                                          <p:val>
                                            <p:strVal val="#ppt_x"/>
                                          </p:val>
                                        </p:tav>
                                      </p:tavLst>
                                    </p:anim>
                                    <p:anim calcmode="lin" valueType="num">
                                      <p:cBhvr>
                                        <p:cTn id="60" dur="450" decel="100000" fill="hold"/>
                                        <p:tgtEl>
                                          <p:spTgt spid="38"/>
                                        </p:tgtEl>
                                        <p:attrNameLst>
                                          <p:attrName>ppt_y</p:attrName>
                                        </p:attrNameLst>
                                      </p:cBhvr>
                                      <p:tavLst>
                                        <p:tav tm="0">
                                          <p:val>
                                            <p:strVal val="#ppt_y+1"/>
                                          </p:val>
                                        </p:tav>
                                        <p:tav tm="100000">
                                          <p:val>
                                            <p:strVal val="#ppt_y-.03"/>
                                          </p:val>
                                        </p:tav>
                                      </p:tavLst>
                                    </p:anim>
                                    <p:anim calcmode="lin" valueType="num">
                                      <p:cBhvr>
                                        <p:cTn id="61" dur="50" accel="100000" fill="hold">
                                          <p:stCondLst>
                                            <p:cond delay="450"/>
                                          </p:stCondLst>
                                        </p:cTn>
                                        <p:tgtEl>
                                          <p:spTgt spid="38"/>
                                        </p:tgtEl>
                                        <p:attrNameLst>
                                          <p:attrName>ppt_y</p:attrName>
                                        </p:attrNameLst>
                                      </p:cBhvr>
                                      <p:tavLst>
                                        <p:tav tm="0">
                                          <p:val>
                                            <p:strVal val="#ppt_y-.03"/>
                                          </p:val>
                                        </p:tav>
                                        <p:tav tm="100000">
                                          <p:val>
                                            <p:strVal val="#ppt_y"/>
                                          </p:val>
                                        </p:tav>
                                      </p:tavLst>
                                    </p:anim>
                                  </p:childTnLst>
                                </p:cTn>
                              </p:par>
                            </p:childTnLst>
                          </p:cTn>
                        </p:par>
                        <p:par>
                          <p:cTn id="62" fill="hold">
                            <p:stCondLst>
                              <p:cond delay="4500"/>
                            </p:stCondLst>
                            <p:childTnLst>
                              <p:par>
                                <p:cTn id="63" presetID="4" presetClass="entr" presetSubtype="32"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out)">
                                      <p:cBhvr>
                                        <p:cTn id="65" dur="500"/>
                                        <p:tgtEl>
                                          <p:spTgt spid="39"/>
                                        </p:tgtEl>
                                      </p:cBhvr>
                                    </p:animEffect>
                                  </p:childTnLst>
                                </p:cTn>
                              </p:par>
                            </p:childTnLst>
                          </p:cTn>
                        </p:par>
                        <p:par>
                          <p:cTn id="66" fill="hold">
                            <p:stCondLst>
                              <p:cond delay="5000"/>
                            </p:stCondLst>
                            <p:childTnLst>
                              <p:par>
                                <p:cTn id="67" presetID="1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ppt_x</p:attrName>
                                        </p:attrNameLst>
                                      </p:cBhvr>
                                      <p:tavLst>
                                        <p:tav tm="0">
                                          <p:val>
                                            <p:strVal val="#ppt_x-#ppt_w*1.125000"/>
                                          </p:val>
                                        </p:tav>
                                        <p:tav tm="100000">
                                          <p:val>
                                            <p:strVal val="#ppt_x"/>
                                          </p:val>
                                        </p:tav>
                                      </p:tavLst>
                                    </p:anim>
                                    <p:animEffect transition="in" filter="wipe(right)">
                                      <p:cBhvr>
                                        <p:cTn id="70" dur="500"/>
                                        <p:tgtEl>
                                          <p:spTgt spid="11"/>
                                        </p:tgtEl>
                                      </p:cBhvr>
                                    </p:animEffect>
                                  </p:childTnLst>
                                </p:cTn>
                              </p:par>
                            </p:childTnLst>
                          </p:cTn>
                        </p:par>
                        <p:par>
                          <p:cTn id="71" fill="hold">
                            <p:stCondLst>
                              <p:cond delay="5500"/>
                            </p:stCondLst>
                            <p:childTnLst>
                              <p:par>
                                <p:cTn id="72" presetID="37" presetClass="entr" presetSubtype="0" fill="hold"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anim calcmode="lin" valueType="num">
                                      <p:cBhvr>
                                        <p:cTn id="75" dur="500" fill="hold"/>
                                        <p:tgtEl>
                                          <p:spTgt spid="41"/>
                                        </p:tgtEl>
                                        <p:attrNameLst>
                                          <p:attrName>ppt_x</p:attrName>
                                        </p:attrNameLst>
                                      </p:cBhvr>
                                      <p:tavLst>
                                        <p:tav tm="0">
                                          <p:val>
                                            <p:strVal val="#ppt_x"/>
                                          </p:val>
                                        </p:tav>
                                        <p:tav tm="100000">
                                          <p:val>
                                            <p:strVal val="#ppt_x"/>
                                          </p:val>
                                        </p:tav>
                                      </p:tavLst>
                                    </p:anim>
                                    <p:anim calcmode="lin" valueType="num">
                                      <p:cBhvr>
                                        <p:cTn id="76" dur="450" decel="100000" fill="hold"/>
                                        <p:tgtEl>
                                          <p:spTgt spid="41"/>
                                        </p:tgtEl>
                                        <p:attrNameLst>
                                          <p:attrName>ppt_y</p:attrName>
                                        </p:attrNameLst>
                                      </p:cBhvr>
                                      <p:tavLst>
                                        <p:tav tm="0">
                                          <p:val>
                                            <p:strVal val="#ppt_y+1"/>
                                          </p:val>
                                        </p:tav>
                                        <p:tav tm="100000">
                                          <p:val>
                                            <p:strVal val="#ppt_y-.03"/>
                                          </p:val>
                                        </p:tav>
                                      </p:tavLst>
                                    </p:anim>
                                    <p:anim calcmode="lin" valueType="num">
                                      <p:cBhvr>
                                        <p:cTn id="77"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childTnLst>
                          </p:cTn>
                        </p:par>
                        <p:par>
                          <p:cTn id="78" fill="hold">
                            <p:stCondLst>
                              <p:cond delay="6000"/>
                            </p:stCondLst>
                            <p:childTnLst>
                              <p:par>
                                <p:cTn id="79" presetID="37" presetClass="entr" presetSubtype="0" fill="hold"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anim calcmode="lin" valueType="num">
                                      <p:cBhvr>
                                        <p:cTn id="82" dur="500" fill="hold"/>
                                        <p:tgtEl>
                                          <p:spTgt spid="42"/>
                                        </p:tgtEl>
                                        <p:attrNameLst>
                                          <p:attrName>ppt_x</p:attrName>
                                        </p:attrNameLst>
                                      </p:cBhvr>
                                      <p:tavLst>
                                        <p:tav tm="0">
                                          <p:val>
                                            <p:strVal val="#ppt_x"/>
                                          </p:val>
                                        </p:tav>
                                        <p:tav tm="100000">
                                          <p:val>
                                            <p:strVal val="#ppt_x"/>
                                          </p:val>
                                        </p:tav>
                                      </p:tavLst>
                                    </p:anim>
                                    <p:anim calcmode="lin" valueType="num">
                                      <p:cBhvr>
                                        <p:cTn id="83" dur="450" decel="100000" fill="hold"/>
                                        <p:tgtEl>
                                          <p:spTgt spid="42"/>
                                        </p:tgtEl>
                                        <p:attrNameLst>
                                          <p:attrName>ppt_y</p:attrName>
                                        </p:attrNameLst>
                                      </p:cBhvr>
                                      <p:tavLst>
                                        <p:tav tm="0">
                                          <p:val>
                                            <p:strVal val="#ppt_y+1"/>
                                          </p:val>
                                        </p:tav>
                                        <p:tav tm="100000">
                                          <p:val>
                                            <p:strVal val="#ppt_y-.03"/>
                                          </p:val>
                                        </p:tav>
                                      </p:tavLst>
                                    </p:anim>
                                    <p:anim calcmode="lin" valueType="num">
                                      <p:cBhvr>
                                        <p:cTn id="84" dur="50" accel="100000" fill="hold">
                                          <p:stCondLst>
                                            <p:cond delay="450"/>
                                          </p:stCondLst>
                                        </p:cTn>
                                        <p:tgtEl>
                                          <p:spTgt spid="42"/>
                                        </p:tgtEl>
                                        <p:attrNameLst>
                                          <p:attrName>ppt_y</p:attrName>
                                        </p:attrNameLst>
                                      </p:cBhvr>
                                      <p:tavLst>
                                        <p:tav tm="0">
                                          <p:val>
                                            <p:strVal val="#ppt_y-.03"/>
                                          </p:val>
                                        </p:tav>
                                        <p:tav tm="100000">
                                          <p:val>
                                            <p:strVal val="#ppt_y"/>
                                          </p:val>
                                        </p:tav>
                                      </p:tavLst>
                                    </p:anim>
                                  </p:childTnLst>
                                </p:cTn>
                              </p:par>
                            </p:childTnLst>
                          </p:cTn>
                        </p:par>
                        <p:par>
                          <p:cTn id="85" fill="hold">
                            <p:stCondLst>
                              <p:cond delay="6500"/>
                            </p:stCondLst>
                            <p:childTnLst>
                              <p:par>
                                <p:cTn id="86" presetID="37" presetClass="entr" presetSubtype="0" fill="hold" nodeType="after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anim calcmode="lin" valueType="num">
                                      <p:cBhvr>
                                        <p:cTn id="89" dur="500" fill="hold"/>
                                        <p:tgtEl>
                                          <p:spTgt spid="43"/>
                                        </p:tgtEl>
                                        <p:attrNameLst>
                                          <p:attrName>ppt_x</p:attrName>
                                        </p:attrNameLst>
                                      </p:cBhvr>
                                      <p:tavLst>
                                        <p:tav tm="0">
                                          <p:val>
                                            <p:strVal val="#ppt_x"/>
                                          </p:val>
                                        </p:tav>
                                        <p:tav tm="100000">
                                          <p:val>
                                            <p:strVal val="#ppt_x"/>
                                          </p:val>
                                        </p:tav>
                                      </p:tavLst>
                                    </p:anim>
                                    <p:anim calcmode="lin" valueType="num">
                                      <p:cBhvr>
                                        <p:cTn id="90" dur="450" decel="100000" fill="hold"/>
                                        <p:tgtEl>
                                          <p:spTgt spid="43"/>
                                        </p:tgtEl>
                                        <p:attrNameLst>
                                          <p:attrName>ppt_y</p:attrName>
                                        </p:attrNameLst>
                                      </p:cBhvr>
                                      <p:tavLst>
                                        <p:tav tm="0">
                                          <p:val>
                                            <p:strVal val="#ppt_y+1"/>
                                          </p:val>
                                        </p:tav>
                                        <p:tav tm="100000">
                                          <p:val>
                                            <p:strVal val="#ppt_y-.03"/>
                                          </p:val>
                                        </p:tav>
                                      </p:tavLst>
                                    </p:anim>
                                    <p:anim calcmode="lin" valueType="num">
                                      <p:cBhvr>
                                        <p:cTn id="91" dur="50" accel="100000" fill="hold">
                                          <p:stCondLst>
                                            <p:cond delay="450"/>
                                          </p:stCondLst>
                                        </p:cTn>
                                        <p:tgtEl>
                                          <p:spTgt spid="43"/>
                                        </p:tgtEl>
                                        <p:attrNameLst>
                                          <p:attrName>ppt_y</p:attrName>
                                        </p:attrNameLst>
                                      </p:cBhvr>
                                      <p:tavLst>
                                        <p:tav tm="0">
                                          <p:val>
                                            <p:strVal val="#ppt_y-.03"/>
                                          </p:val>
                                        </p:tav>
                                        <p:tav tm="100000">
                                          <p:val>
                                            <p:strVal val="#ppt_y"/>
                                          </p:val>
                                        </p:tav>
                                      </p:tavLst>
                                    </p:anim>
                                  </p:childTnLst>
                                </p:cTn>
                              </p:par>
                            </p:childTnLst>
                          </p:cTn>
                        </p:par>
                        <p:par>
                          <p:cTn id="92" fill="hold">
                            <p:stCondLst>
                              <p:cond delay="7000"/>
                            </p:stCondLst>
                            <p:childTnLst>
                              <p:par>
                                <p:cTn id="93" presetID="4" presetClass="entr" presetSubtype="32" fill="hold" grpId="0" nodeType="after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box(out)">
                                      <p:cBhvr>
                                        <p:cTn id="9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animBg="1"/>
      <p:bldP spid="39" grpId="0" animBg="1"/>
      <p:bldP spid="11" grpId="0" animBg="1"/>
      <p:bldP spid="46" grpId="0" animBg="1"/>
    </p:bld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Adjustments to Income</a:t>
            </a:r>
          </a:p>
        </p:txBody>
      </p:sp>
      <p:sp>
        <p:nvSpPr>
          <p:cNvPr id="3" name="Content Placeholder 2"/>
          <p:cNvSpPr>
            <a:spLocks noGrp="1"/>
          </p:cNvSpPr>
          <p:nvPr>
            <p:ph idx="1"/>
          </p:nvPr>
        </p:nvSpPr>
        <p:spPr>
          <a:xfrm>
            <a:off x="609600" y="1600203"/>
            <a:ext cx="10972800" cy="4728678"/>
          </a:xfrm>
        </p:spPr>
        <p:txBody>
          <a:bodyPr>
            <a:normAutofit fontScale="85000" lnSpcReduction="20000"/>
          </a:bodyPr>
          <a:lstStyle/>
          <a:p>
            <a:r>
              <a:rPr lang="en-US" dirty="0"/>
              <a:t>Adjustments are basic life expenses that help decrease the amount of taxable income:</a:t>
            </a:r>
          </a:p>
          <a:p>
            <a:pPr lvl="1"/>
            <a:r>
              <a:rPr lang="en-US" dirty="0"/>
              <a:t>Educator expenses</a:t>
            </a:r>
          </a:p>
          <a:p>
            <a:pPr lvl="1"/>
            <a:r>
              <a:rPr lang="en-US" dirty="0"/>
              <a:t>Half of self-employment tax</a:t>
            </a:r>
          </a:p>
          <a:p>
            <a:pPr lvl="1"/>
            <a:r>
              <a:rPr lang="en-US" dirty="0"/>
              <a:t>Early withdrawal penalty</a:t>
            </a:r>
          </a:p>
          <a:p>
            <a:pPr lvl="1"/>
            <a:r>
              <a:rPr lang="en-US" dirty="0"/>
              <a:t>Alimony paid</a:t>
            </a:r>
          </a:p>
          <a:p>
            <a:pPr lvl="1"/>
            <a:r>
              <a:rPr lang="en-US" dirty="0"/>
              <a:t>IRA contributions (traditional)</a:t>
            </a:r>
          </a:p>
          <a:p>
            <a:pPr lvl="1"/>
            <a:r>
              <a:rPr lang="en-US" dirty="0"/>
              <a:t>Student loan interest</a:t>
            </a:r>
          </a:p>
          <a:p>
            <a:pPr lvl="1"/>
            <a:r>
              <a:rPr lang="en-US" dirty="0"/>
              <a:t>College tuition payments</a:t>
            </a:r>
          </a:p>
          <a:p>
            <a:pPr lvl="1"/>
            <a:r>
              <a:rPr lang="en-US" dirty="0"/>
              <a:t>Jury duty pay turned over to employer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147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Educator Expenses</a:t>
            </a:r>
          </a:p>
        </p:txBody>
      </p:sp>
      <p:sp>
        <p:nvSpPr>
          <p:cNvPr id="3" name="Content Placeholder 2"/>
          <p:cNvSpPr>
            <a:spLocks noGrp="1"/>
          </p:cNvSpPr>
          <p:nvPr>
            <p:ph idx="1"/>
          </p:nvPr>
        </p:nvSpPr>
        <p:spPr/>
        <p:txBody>
          <a:bodyPr>
            <a:normAutofit fontScale="92500"/>
          </a:bodyPr>
          <a:lstStyle/>
          <a:p>
            <a:r>
              <a:rPr lang="en-US" dirty="0"/>
              <a:t>Eligible Educators</a:t>
            </a:r>
          </a:p>
          <a:p>
            <a:pPr lvl="1"/>
            <a:r>
              <a:rPr lang="en-US" dirty="0"/>
              <a:t>K-12 teachers, instructors, counselors, principals, or aides</a:t>
            </a:r>
          </a:p>
          <a:p>
            <a:pPr lvl="1"/>
            <a:r>
              <a:rPr lang="en-US" dirty="0"/>
              <a:t>Worked at least 900 hours (part-time)</a:t>
            </a:r>
          </a:p>
          <a:p>
            <a:pPr lvl="1"/>
            <a:r>
              <a:rPr lang="en-US" dirty="0"/>
              <a:t>Ordinary and necessary amounts of:</a:t>
            </a:r>
          </a:p>
          <a:p>
            <a:pPr lvl="2"/>
            <a:r>
              <a:rPr lang="en-US" dirty="0"/>
              <a:t>Books</a:t>
            </a:r>
          </a:p>
          <a:p>
            <a:pPr lvl="2"/>
            <a:r>
              <a:rPr lang="en-US" dirty="0"/>
              <a:t>Supplies</a:t>
            </a:r>
          </a:p>
          <a:p>
            <a:pPr lvl="2"/>
            <a:r>
              <a:rPr lang="en-US" dirty="0"/>
              <a:t>Equipment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65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pPr eaLnBrk="1" hangingPunct="1"/>
            <a:r>
              <a:rPr lang="en-US" altLang="en-US">
                <a:ea typeface="ＭＳ Ｐゴシック" charset="-128"/>
              </a:rPr>
              <a:t>Educator Expenses</a:t>
            </a:r>
          </a:p>
        </p:txBody>
      </p:sp>
      <p:sp>
        <p:nvSpPr>
          <p:cNvPr id="189442" name="Content Placeholder 3"/>
          <p:cNvSpPr>
            <a:spLocks noGrp="1"/>
          </p:cNvSpPr>
          <p:nvPr>
            <p:ph idx="1"/>
          </p:nvPr>
        </p:nvSpPr>
        <p:spPr/>
        <p:txBody>
          <a:bodyPr/>
          <a:lstStyle/>
          <a:p>
            <a:pPr eaLnBrk="1" hangingPunct="1">
              <a:buFont typeface="Wingdings" charset="2"/>
              <a:buChar char="Ø"/>
            </a:pPr>
            <a:r>
              <a:rPr lang="en-US" altLang="en-US" dirty="0">
                <a:ea typeface="MS PGothic" charset="-128"/>
              </a:rPr>
              <a:t>Qualified expenses up to $250 are eligible</a:t>
            </a:r>
          </a:p>
          <a:p>
            <a:pPr eaLnBrk="1" hangingPunct="1">
              <a:buFont typeface="Wingdings" charset="2"/>
              <a:buChar char="Ø"/>
            </a:pPr>
            <a:r>
              <a:rPr lang="en-US" altLang="en-US" dirty="0">
                <a:ea typeface="MS PGothic" charset="-128"/>
              </a:rPr>
              <a:t>If taxpayer and spouse are both eligible educators, up to $500 are eligible</a:t>
            </a:r>
          </a:p>
          <a:p>
            <a:pPr eaLnBrk="1" hangingPunct="1">
              <a:buFont typeface="Wingdings" charset="2"/>
              <a:buChar char="Ø"/>
            </a:pPr>
            <a:r>
              <a:rPr lang="en-US" altLang="en-US" dirty="0">
                <a:ea typeface="MS PGothic" charset="-128"/>
              </a:rPr>
              <a:t>Note: More than $250 (or $500 total for taxpayer/spouse) can be taken as an itemized deduction</a:t>
            </a:r>
          </a:p>
          <a:p>
            <a:pPr eaLnBrk="1" hangingPunct="1">
              <a:buFont typeface="Wingdings" charset="2"/>
              <a:buChar char="Ø"/>
            </a:pPr>
            <a:endParaRPr lang="en-US" altLang="en-US" dirty="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310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9442">
                                            <p:txEl>
                                              <p:pRg st="0" end="0"/>
                                            </p:txEl>
                                          </p:spTgt>
                                        </p:tgtEl>
                                        <p:attrNameLst>
                                          <p:attrName>style.visibility</p:attrName>
                                        </p:attrNameLst>
                                      </p:cBhvr>
                                      <p:to>
                                        <p:strVal val="visible"/>
                                      </p:to>
                                    </p:set>
                                    <p:animEffect transition="in" filter="fade">
                                      <p:cBhvr>
                                        <p:cTn id="7" dur="500"/>
                                        <p:tgtEl>
                                          <p:spTgt spid="189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9442">
                                            <p:txEl>
                                              <p:pRg st="1" end="1"/>
                                            </p:txEl>
                                          </p:spTgt>
                                        </p:tgtEl>
                                        <p:attrNameLst>
                                          <p:attrName>style.visibility</p:attrName>
                                        </p:attrNameLst>
                                      </p:cBhvr>
                                      <p:to>
                                        <p:strVal val="visible"/>
                                      </p:to>
                                    </p:set>
                                    <p:animEffect transition="in" filter="fade">
                                      <p:cBhvr>
                                        <p:cTn id="12" dur="500"/>
                                        <p:tgtEl>
                                          <p:spTgt spid="1894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9442">
                                            <p:txEl>
                                              <p:pRg st="2" end="2"/>
                                            </p:txEl>
                                          </p:spTgt>
                                        </p:tgtEl>
                                        <p:attrNameLst>
                                          <p:attrName>style.visibility</p:attrName>
                                        </p:attrNameLst>
                                      </p:cBhvr>
                                      <p:to>
                                        <p:strVal val="visible"/>
                                      </p:to>
                                    </p:set>
                                    <p:animEffect transition="in" filter="fade">
                                      <p:cBhvr>
                                        <p:cTn id="17" dur="500"/>
                                        <p:tgtEl>
                                          <p:spTgt spid="1894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build="p"/>
    </p:bld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Half of Self-Employment Tax</a:t>
            </a:r>
          </a:p>
        </p:txBody>
      </p:sp>
      <p:sp>
        <p:nvSpPr>
          <p:cNvPr id="3" name="Content Placeholder 2"/>
          <p:cNvSpPr>
            <a:spLocks noGrp="1"/>
          </p:cNvSpPr>
          <p:nvPr>
            <p:ph idx="1"/>
          </p:nvPr>
        </p:nvSpPr>
        <p:spPr/>
        <p:txBody>
          <a:bodyPr>
            <a:normAutofit/>
          </a:bodyPr>
          <a:lstStyle/>
          <a:p>
            <a:r>
              <a:rPr lang="en-US" dirty="0"/>
              <a:t>Self-Employment Taxes</a:t>
            </a:r>
          </a:p>
          <a:p>
            <a:pPr lvl="1"/>
            <a:r>
              <a:rPr lang="en-US" dirty="0"/>
              <a:t>Nonemployees &amp; self-employed must pay an additional tax that covers FICA taxes that weren’t withheld during the year</a:t>
            </a:r>
          </a:p>
          <a:p>
            <a:pPr lvl="1"/>
            <a:r>
              <a:rPr lang="en-US" dirty="0"/>
              <a:t>Note that nonemployees &amp; self-employed workers don’t have an employer to pay ½ of these FICA taxes, so they end up paying the full share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332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p:txBody>
          <a:bodyPr/>
          <a:lstStyle/>
          <a:p>
            <a:pPr eaLnBrk="1" hangingPunct="1"/>
            <a:r>
              <a:rPr lang="en-US" altLang="en-US">
                <a:ea typeface="ＭＳ Ｐゴシック" charset="-128"/>
              </a:rPr>
              <a:t>Half of Self-Employment Tax</a:t>
            </a:r>
          </a:p>
        </p:txBody>
      </p:sp>
      <p:sp>
        <p:nvSpPr>
          <p:cNvPr id="54275" name="Rectangle 3"/>
          <p:cNvSpPr>
            <a:spLocks noGrp="1" noChangeArrowheads="1"/>
          </p:cNvSpPr>
          <p:nvPr>
            <p:ph idx="1"/>
          </p:nvPr>
        </p:nvSpPr>
        <p:spPr/>
        <p:txBody>
          <a:bodyPr rtlCol="0">
            <a:normAutofit/>
          </a:bodyPr>
          <a:lstStyle/>
          <a:p>
            <a:pPr>
              <a:defRPr/>
            </a:pPr>
            <a:r>
              <a:rPr lang="en-US" dirty="0">
                <a:ea typeface="+mn-ea"/>
                <a:cs typeface="+mn-cs"/>
              </a:rPr>
              <a:t>Offsets the tax burden placed on individuals who do not have employers to pay half of their taxes</a:t>
            </a:r>
            <a:endParaRPr lang="en-US" dirty="0"/>
          </a:p>
          <a:p>
            <a:pPr>
              <a:defRPr/>
            </a:pPr>
            <a:r>
              <a:rPr lang="en-US" dirty="0">
                <a:ea typeface="+mn-ea"/>
                <a:cs typeface="+mn-cs"/>
              </a:rPr>
              <a:t>Available to all self-employed workers who were required to pay the self-employment tax</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593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fade">
                                      <p:cBhvr>
                                        <p:cTn id="12" dur="500"/>
                                        <p:tgtEl>
                                          <p:spTgt spid="54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p:txBody>
          <a:bodyPr>
            <a:normAutofit/>
          </a:bodyPr>
          <a:lstStyle/>
          <a:p>
            <a:pPr eaLnBrk="1" hangingPunct="1"/>
            <a:r>
              <a:rPr lang="en-US" altLang="en-US">
                <a:ea typeface="ＭＳ Ｐゴシック" charset="-128"/>
              </a:rPr>
              <a:t>Penalty on Early Withdrawal of Savings</a:t>
            </a:r>
          </a:p>
        </p:txBody>
      </p:sp>
      <p:sp>
        <p:nvSpPr>
          <p:cNvPr id="55299" name="Rectangle 3"/>
          <p:cNvSpPr>
            <a:spLocks noGrp="1" noChangeArrowheads="1"/>
          </p:cNvSpPr>
          <p:nvPr>
            <p:ph idx="1"/>
          </p:nvPr>
        </p:nvSpPr>
        <p:spPr/>
        <p:txBody>
          <a:bodyPr rtlCol="0">
            <a:normAutofit/>
          </a:bodyPr>
          <a:lstStyle/>
          <a:p>
            <a:pPr>
              <a:defRPr/>
            </a:pPr>
            <a:r>
              <a:rPr lang="en-US" dirty="0">
                <a:ea typeface="+mn-ea"/>
                <a:cs typeface="+mn-cs"/>
              </a:rPr>
              <a:t>When a taxpayer withdraws savings before maturity, a penalty is incurred</a:t>
            </a:r>
          </a:p>
          <a:p>
            <a:pPr lvl="1">
              <a:buFont typeface="Arial"/>
              <a:buChar char="•"/>
              <a:defRPr/>
            </a:pPr>
            <a:r>
              <a:rPr lang="en-US" dirty="0">
                <a:ea typeface="+mn-ea"/>
              </a:rPr>
              <a:t>Box 3: Form 1099-INT or Form 1099-OID</a:t>
            </a:r>
          </a:p>
          <a:p>
            <a:pPr>
              <a:defRPr/>
            </a:pPr>
            <a:r>
              <a:rPr lang="en-US" dirty="0">
                <a:ea typeface="+mn-ea"/>
                <a:cs typeface="+mn-cs"/>
              </a:rPr>
              <a:t>Taxpayer can deduct these penalties from income  </a:t>
            </a:r>
          </a:p>
          <a:p>
            <a:pPr>
              <a:defRPr/>
            </a:pPr>
            <a:endParaRPr lang="en-US" sz="2400" i="1" dirty="0">
              <a:solidFill>
                <a:srgbClr val="FFFFFF"/>
              </a:solidFill>
              <a:effectLst>
                <a:outerShdw blurRad="38100" dist="38100" dir="2700000" algn="tl">
                  <a:srgbClr val="000000"/>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359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500"/>
                                        <p:tgtEl>
                                          <p:spTgt spid="552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299">
                                            <p:txEl>
                                              <p:pRg st="1" end="1"/>
                                            </p:txEl>
                                          </p:spTgt>
                                        </p:tgtEl>
                                        <p:attrNameLst>
                                          <p:attrName>style.visibility</p:attrName>
                                        </p:attrNameLst>
                                      </p:cBhvr>
                                      <p:to>
                                        <p:strVal val="visible"/>
                                      </p:to>
                                    </p:set>
                                    <p:animEffect transition="in" filter="fade">
                                      <p:cBhvr>
                                        <p:cTn id="10" dur="500"/>
                                        <p:tgtEl>
                                          <p:spTgt spid="552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animEffect transition="in" filter="fade">
                                      <p:cBhvr>
                                        <p:cTn id="15" dur="5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normAutofit/>
          </a:bodyPr>
          <a:lstStyle/>
          <a:p>
            <a:pPr eaLnBrk="1" hangingPunct="1">
              <a:defRPr/>
            </a:pPr>
            <a:r>
              <a:rPr lang="en-US" dirty="0">
                <a:ea typeface="ＭＳ Ｐゴシック" pitchFamily="34" charset="-128"/>
              </a:rPr>
              <a:t>Form 1099-INT: Interest Income</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08642" y="1303338"/>
            <a:ext cx="7374716" cy="4870249"/>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889355" y="2486667"/>
            <a:ext cx="2712204" cy="471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47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6"/>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altLang="en-US" dirty="0"/>
              <a:t>Alimony Paid</a:t>
            </a:r>
          </a:p>
        </p:txBody>
      </p:sp>
      <p:sp>
        <p:nvSpPr>
          <p:cNvPr id="40962" name="Content Placeholder 2"/>
          <p:cNvSpPr>
            <a:spLocks noGrp="1"/>
          </p:cNvSpPr>
          <p:nvPr>
            <p:ph idx="1"/>
          </p:nvPr>
        </p:nvSpPr>
        <p:spPr>
          <a:xfrm>
            <a:off x="609600" y="1600203"/>
            <a:ext cx="10972800" cy="4756352"/>
          </a:xfrm>
        </p:spPr>
        <p:txBody>
          <a:bodyPr>
            <a:normAutofit/>
          </a:bodyPr>
          <a:lstStyle/>
          <a:p>
            <a:pPr eaLnBrk="1" hangingPunct="1">
              <a:buFont typeface="Wingdings" panose="05000000000000000000" pitchFamily="2" charset="2"/>
              <a:buChar char="Ø"/>
            </a:pPr>
            <a:r>
              <a:rPr lang="en-US" altLang="en-US" dirty="0"/>
              <a:t>A payment to or for a spouse or former spouse under a separation or divorce instrument</a:t>
            </a:r>
          </a:p>
          <a:p>
            <a:pPr lvl="1"/>
            <a:r>
              <a:rPr lang="en-US" altLang="en-US" dirty="0"/>
              <a:t>Child support and voluntary payments NOT considered alimony</a:t>
            </a:r>
          </a:p>
          <a:p>
            <a:r>
              <a:rPr lang="en-US" altLang="en-US" dirty="0"/>
              <a:t>Deduct total alimony paid for the entire year, not just one month</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173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fade">
                                      <p:cBhvr>
                                        <p:cTn id="7" dur="500"/>
                                        <p:tgtEl>
                                          <p:spTgt spid="4096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2">
                                            <p:txEl>
                                              <p:pRg st="1" end="1"/>
                                            </p:txEl>
                                          </p:spTgt>
                                        </p:tgtEl>
                                        <p:attrNameLst>
                                          <p:attrName>style.visibility</p:attrName>
                                        </p:attrNameLst>
                                      </p:cBhvr>
                                      <p:to>
                                        <p:strVal val="visible"/>
                                      </p:to>
                                    </p:set>
                                    <p:animEffect transition="in" filter="fade">
                                      <p:cBhvr>
                                        <p:cTn id="10" dur="500"/>
                                        <p:tgtEl>
                                          <p:spTgt spid="4096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962">
                                            <p:txEl>
                                              <p:pRg st="2" end="2"/>
                                            </p:txEl>
                                          </p:spTgt>
                                        </p:tgtEl>
                                        <p:attrNameLst>
                                          <p:attrName>style.visibility</p:attrName>
                                        </p:attrNameLst>
                                      </p:cBhvr>
                                      <p:to>
                                        <p:strVal val="visible"/>
                                      </p:to>
                                    </p:set>
                                    <p:animEffect transition="in" filter="fade">
                                      <p:cBhvr>
                                        <p:cTn id="15" dur="500"/>
                                        <p:tgtEl>
                                          <p:spTgt spid="409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State Tax Refund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33330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 Contributions Deduction</a:t>
            </a:r>
          </a:p>
        </p:txBody>
      </p:sp>
      <p:sp>
        <p:nvSpPr>
          <p:cNvPr id="3" name="Content Placeholder 2"/>
          <p:cNvSpPr>
            <a:spLocks noGrp="1"/>
          </p:cNvSpPr>
          <p:nvPr>
            <p:ph idx="1"/>
          </p:nvPr>
        </p:nvSpPr>
        <p:spPr/>
        <p:txBody>
          <a:bodyPr>
            <a:normAutofit/>
          </a:bodyPr>
          <a:lstStyle/>
          <a:p>
            <a:r>
              <a:rPr lang="en-US" dirty="0"/>
              <a:t>Eligibility Requirements</a:t>
            </a:r>
          </a:p>
          <a:p>
            <a:pPr lvl="1"/>
            <a:r>
              <a:rPr lang="en-US" dirty="0"/>
              <a:t>Only contributions to a </a:t>
            </a:r>
            <a:r>
              <a:rPr lang="en-US" b="1" dirty="0"/>
              <a:t>Traditional IRA</a:t>
            </a:r>
            <a:r>
              <a:rPr lang="en-US" dirty="0"/>
              <a:t> are deductible</a:t>
            </a:r>
          </a:p>
          <a:p>
            <a:pPr lvl="1"/>
            <a:r>
              <a:rPr lang="en-US" dirty="0"/>
              <a:t>Must be under the age of 70 ½ at the end of the tax year</a:t>
            </a:r>
          </a:p>
          <a:p>
            <a:pPr lvl="1"/>
            <a:r>
              <a:rPr lang="en-US" dirty="0"/>
              <a:t>Must have taxable compensation</a:t>
            </a:r>
          </a:p>
          <a:p>
            <a:pPr lvl="1"/>
            <a:r>
              <a:rPr lang="en-US" dirty="0"/>
              <a:t>Contributions must be made by the filing date of the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62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 Contributions Deduction</a:t>
            </a:r>
          </a:p>
        </p:txBody>
      </p:sp>
      <p:sp>
        <p:nvSpPr>
          <p:cNvPr id="3" name="Content Placeholder 2"/>
          <p:cNvSpPr>
            <a:spLocks noGrp="1"/>
          </p:cNvSpPr>
          <p:nvPr>
            <p:ph idx="1"/>
          </p:nvPr>
        </p:nvSpPr>
        <p:spPr/>
        <p:txBody>
          <a:bodyPr>
            <a:normAutofit/>
          </a:bodyPr>
          <a:lstStyle/>
          <a:p>
            <a:r>
              <a:rPr lang="en-US" dirty="0"/>
              <a:t>Contribution limit is the lesser of:</a:t>
            </a:r>
          </a:p>
          <a:p>
            <a:pPr lvl="1"/>
            <a:r>
              <a:rPr lang="en-US" dirty="0"/>
              <a:t>Total amount of earned income, or</a:t>
            </a:r>
          </a:p>
          <a:p>
            <a:pPr lvl="1"/>
            <a:r>
              <a:rPr lang="en-US" dirty="0"/>
              <a:t>$5,500 ($6,500 if over the age of 50)</a:t>
            </a:r>
          </a:p>
          <a:p>
            <a:pPr lvl="2"/>
            <a:r>
              <a:rPr lang="en-US" dirty="0"/>
              <a:t>Note: these amounts are subject to change</a:t>
            </a:r>
          </a:p>
          <a:p>
            <a:pPr lvl="1"/>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98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p:txBody>
          <a:bodyPr/>
          <a:lstStyle/>
          <a:p>
            <a:pPr eaLnBrk="1" hangingPunct="1"/>
            <a:r>
              <a:rPr lang="en-US" altLang="en-US" dirty="0">
                <a:ea typeface="ＭＳ Ｐゴシック" charset="-128"/>
              </a:rPr>
              <a:t>IRA Contributions Deduction: Joint Returns</a:t>
            </a:r>
          </a:p>
        </p:txBody>
      </p:sp>
      <p:sp>
        <p:nvSpPr>
          <p:cNvPr id="200706" name="Rectangle 3"/>
          <p:cNvSpPr>
            <a:spLocks noGrp="1" noChangeArrowheads="1"/>
          </p:cNvSpPr>
          <p:nvPr>
            <p:ph idx="1"/>
          </p:nvPr>
        </p:nvSpPr>
        <p:spPr/>
        <p:txBody>
          <a:bodyPr/>
          <a:lstStyle/>
          <a:p>
            <a:pPr eaLnBrk="1" hangingPunct="1">
              <a:buFont typeface="Wingdings" charset="2"/>
              <a:buChar char="Ø"/>
            </a:pPr>
            <a:r>
              <a:rPr lang="en-US" altLang="en-US" dirty="0">
                <a:ea typeface="MS PGothic" charset="-128"/>
              </a:rPr>
              <a:t>If the taxpayers file a joint return and one spouse’</a:t>
            </a:r>
            <a:r>
              <a:rPr lang="en-US" altLang="ja-JP" dirty="0">
                <a:ea typeface="MS PGothic" charset="-128"/>
              </a:rPr>
              <a:t>s compensation is greater than the other’s compensation, then:</a:t>
            </a:r>
          </a:p>
          <a:p>
            <a:pPr lvl="1" eaLnBrk="1" hangingPunct="1">
              <a:buFont typeface="Arial" charset="0"/>
              <a:buChar char="•"/>
            </a:pPr>
            <a:r>
              <a:rPr lang="en-US" altLang="en-US" dirty="0">
                <a:ea typeface="ＭＳ Ｐゴシック" charset="-128"/>
              </a:rPr>
              <a:t>Married taxpayers</a:t>
            </a:r>
            <a:r>
              <a:rPr lang="ja-JP" altLang="en-US" dirty="0">
                <a:ea typeface="MS PGothic" charset="-128"/>
              </a:rPr>
              <a:t>’</a:t>
            </a:r>
            <a:r>
              <a:rPr lang="en-US" altLang="ja-JP" dirty="0">
                <a:ea typeface="MS PGothic" charset="-128"/>
              </a:rPr>
              <a:t>combined contributions cannot exceed combined compensation.</a:t>
            </a:r>
          </a:p>
          <a:p>
            <a:pPr lvl="1" eaLnBrk="1" hangingPunct="1">
              <a:buFont typeface="Arial" charset="0"/>
              <a:buChar char="•"/>
            </a:pPr>
            <a:r>
              <a:rPr lang="en-US" altLang="en-US" dirty="0">
                <a:ea typeface="ＭＳ Ｐゴシック" charset="-128"/>
              </a:rPr>
              <a:t>Neither spouse can contribute more than $5,500 ($6,500 if age 50 or older).</a:t>
            </a:r>
          </a:p>
          <a:p>
            <a:pPr eaLnBrk="1" hangingPunct="1"/>
            <a:endParaRPr lang="en-US" altLang="en-US" dirty="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948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06">
                                            <p:txEl>
                                              <p:pRg st="0" end="0"/>
                                            </p:txEl>
                                          </p:spTgt>
                                        </p:tgtEl>
                                        <p:attrNameLst>
                                          <p:attrName>style.visibility</p:attrName>
                                        </p:attrNameLst>
                                      </p:cBhvr>
                                      <p:to>
                                        <p:strVal val="visible"/>
                                      </p:to>
                                    </p:set>
                                    <p:animEffect transition="in" filter="fade">
                                      <p:cBhvr>
                                        <p:cTn id="7" dur="500"/>
                                        <p:tgtEl>
                                          <p:spTgt spid="20070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706">
                                            <p:txEl>
                                              <p:pRg st="1" end="1"/>
                                            </p:txEl>
                                          </p:spTgt>
                                        </p:tgtEl>
                                        <p:attrNameLst>
                                          <p:attrName>style.visibility</p:attrName>
                                        </p:attrNameLst>
                                      </p:cBhvr>
                                      <p:to>
                                        <p:strVal val="visible"/>
                                      </p:to>
                                    </p:set>
                                    <p:animEffect transition="in" filter="fade">
                                      <p:cBhvr>
                                        <p:cTn id="10" dur="500"/>
                                        <p:tgtEl>
                                          <p:spTgt spid="20070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0706">
                                            <p:txEl>
                                              <p:pRg st="2" end="2"/>
                                            </p:txEl>
                                          </p:spTgt>
                                        </p:tgtEl>
                                        <p:attrNameLst>
                                          <p:attrName>style.visibility</p:attrName>
                                        </p:attrNameLst>
                                      </p:cBhvr>
                                      <p:to>
                                        <p:strVal val="visible"/>
                                      </p:to>
                                    </p:set>
                                    <p:animEffect transition="in" filter="fade">
                                      <p:cBhvr>
                                        <p:cTn id="13" dur="500"/>
                                        <p:tgtEl>
                                          <p:spTgt spid="2007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build="p"/>
    </p:bld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7" name="Rectangle 2"/>
          <p:cNvSpPr>
            <a:spLocks noGrp="1" noChangeArrowheads="1"/>
          </p:cNvSpPr>
          <p:nvPr>
            <p:ph type="title"/>
          </p:nvPr>
        </p:nvSpPr>
        <p:spPr/>
        <p:txBody>
          <a:bodyPr/>
          <a:lstStyle/>
          <a:p>
            <a:pPr eaLnBrk="1" hangingPunct="1"/>
            <a:r>
              <a:rPr lang="en-US" altLang="en-US">
                <a:ea typeface="ＭＳ Ｐゴシック" charset="-128"/>
              </a:rPr>
              <a:t>Student Loan Interest</a:t>
            </a:r>
          </a:p>
        </p:txBody>
      </p:sp>
      <p:sp>
        <p:nvSpPr>
          <p:cNvPr id="164867" name="Rectangle 3"/>
          <p:cNvSpPr>
            <a:spLocks noGrp="1" noChangeArrowheads="1"/>
          </p:cNvSpPr>
          <p:nvPr>
            <p:ph idx="1"/>
          </p:nvPr>
        </p:nvSpPr>
        <p:spPr>
          <a:xfrm>
            <a:off x="609600" y="1600204"/>
            <a:ext cx="10972800" cy="3577972"/>
          </a:xfrm>
        </p:spPr>
        <p:txBody>
          <a:bodyPr rtlCol="0">
            <a:normAutofit fontScale="92500" lnSpcReduction="10000"/>
          </a:bodyPr>
          <a:lstStyle/>
          <a:p>
            <a:pPr>
              <a:lnSpc>
                <a:spcPct val="90000"/>
              </a:lnSpc>
              <a:defRPr/>
            </a:pPr>
            <a:r>
              <a:rPr lang="en-US" dirty="0">
                <a:ea typeface="+mn-ea"/>
                <a:cs typeface="+mn-cs"/>
              </a:rPr>
              <a:t>Up to $2,500 of interest paid during the year on a loan for qualified higher education expenses in the name of a</a:t>
            </a:r>
            <a:r>
              <a:rPr lang="en-US" sz="2800" dirty="0"/>
              <a:t>:</a:t>
            </a:r>
          </a:p>
          <a:p>
            <a:pPr lvl="1">
              <a:lnSpc>
                <a:spcPct val="90000"/>
              </a:lnSpc>
              <a:buFont typeface="Arial"/>
              <a:buChar char="•"/>
              <a:defRPr/>
            </a:pPr>
            <a:r>
              <a:rPr lang="en-US" dirty="0">
                <a:ea typeface="+mn-ea"/>
              </a:rPr>
              <a:t>Taxpayer</a:t>
            </a:r>
          </a:p>
          <a:p>
            <a:pPr lvl="1">
              <a:lnSpc>
                <a:spcPct val="90000"/>
              </a:lnSpc>
              <a:buFont typeface="Arial"/>
              <a:buChar char="•"/>
              <a:defRPr/>
            </a:pPr>
            <a:r>
              <a:rPr lang="en-US" dirty="0">
                <a:ea typeface="+mn-ea"/>
              </a:rPr>
              <a:t>Spouse</a:t>
            </a:r>
          </a:p>
          <a:p>
            <a:pPr lvl="1">
              <a:lnSpc>
                <a:spcPct val="90000"/>
              </a:lnSpc>
              <a:buFont typeface="Arial"/>
              <a:buChar char="•"/>
              <a:defRPr/>
            </a:pPr>
            <a:r>
              <a:rPr lang="en-US" dirty="0">
                <a:ea typeface="+mn-ea"/>
              </a:rPr>
              <a:t>Dependent (or a dependent at the time the loan was obtained)</a:t>
            </a:r>
            <a:endParaRPr lang="en-US" b="1" dirty="0">
              <a:solidFill>
                <a:srgbClr val="FFFFFF"/>
              </a:solidFill>
              <a:ea typeface="+mn-ea"/>
            </a:endParaRPr>
          </a:p>
        </p:txBody>
      </p:sp>
      <p:sp>
        <p:nvSpPr>
          <p:cNvPr id="2" name="Rectangle 1"/>
          <p:cNvSpPr/>
          <p:nvPr/>
        </p:nvSpPr>
        <p:spPr>
          <a:xfrm>
            <a:off x="609600" y="5434946"/>
            <a:ext cx="10972800" cy="8679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buNone/>
              <a:defRPr/>
            </a:pPr>
            <a:r>
              <a:rPr lang="en-US" sz="2800" b="1" dirty="0">
                <a:solidFill>
                  <a:schemeClr val="accent3"/>
                </a:solidFill>
              </a:rPr>
              <a:t>Note: Student must have been enrolled at least half-time in a program leading to a degree, certificate, or other credential.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068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fade">
                                      <p:cBhvr>
                                        <p:cTn id="7" dur="500"/>
                                        <p:tgtEl>
                                          <p:spTgt spid="16486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4867">
                                            <p:txEl>
                                              <p:pRg st="1" end="1"/>
                                            </p:txEl>
                                          </p:spTgt>
                                        </p:tgtEl>
                                        <p:attrNameLst>
                                          <p:attrName>style.visibility</p:attrName>
                                        </p:attrNameLst>
                                      </p:cBhvr>
                                      <p:to>
                                        <p:strVal val="visible"/>
                                      </p:to>
                                    </p:set>
                                    <p:animEffect transition="in" filter="fade">
                                      <p:cBhvr>
                                        <p:cTn id="10" dur="500"/>
                                        <p:tgtEl>
                                          <p:spTgt spid="16486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4867">
                                            <p:txEl>
                                              <p:pRg st="2" end="2"/>
                                            </p:txEl>
                                          </p:spTgt>
                                        </p:tgtEl>
                                        <p:attrNameLst>
                                          <p:attrName>style.visibility</p:attrName>
                                        </p:attrNameLst>
                                      </p:cBhvr>
                                      <p:to>
                                        <p:strVal val="visible"/>
                                      </p:to>
                                    </p:set>
                                    <p:animEffect transition="in" filter="fade">
                                      <p:cBhvr>
                                        <p:cTn id="13" dur="500"/>
                                        <p:tgtEl>
                                          <p:spTgt spid="16486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4867">
                                            <p:txEl>
                                              <p:pRg st="3" end="3"/>
                                            </p:txEl>
                                          </p:spTgt>
                                        </p:tgtEl>
                                        <p:attrNameLst>
                                          <p:attrName>style.visibility</p:attrName>
                                        </p:attrNameLst>
                                      </p:cBhvr>
                                      <p:to>
                                        <p:strVal val="visible"/>
                                      </p:to>
                                    </p:set>
                                    <p:animEffect transition="in" filter="fade">
                                      <p:cBhvr>
                                        <p:cTn id="16" dur="500"/>
                                        <p:tgtEl>
                                          <p:spTgt spid="16486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ox(ou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P spid="2" grpId="0" animBg="1"/>
    </p:bld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Loan Interest</a:t>
            </a:r>
          </a:p>
        </p:txBody>
      </p:sp>
      <p:sp>
        <p:nvSpPr>
          <p:cNvPr id="3" name="Content Placeholder 2"/>
          <p:cNvSpPr>
            <a:spLocks noGrp="1"/>
          </p:cNvSpPr>
          <p:nvPr>
            <p:ph idx="1"/>
          </p:nvPr>
        </p:nvSpPr>
        <p:spPr/>
        <p:txBody>
          <a:bodyPr>
            <a:normAutofit fontScale="92500" lnSpcReduction="10000"/>
          </a:bodyPr>
          <a:lstStyle/>
          <a:p>
            <a:r>
              <a:rPr lang="en-US" dirty="0"/>
              <a:t>Eligibility Requirements</a:t>
            </a:r>
          </a:p>
          <a:p>
            <a:pPr lvl="1"/>
            <a:r>
              <a:rPr lang="en-US" dirty="0"/>
              <a:t>Loan was obtained for an eligible student and was paid within a reasonable period of time before/after obtaining the loan</a:t>
            </a:r>
          </a:p>
          <a:p>
            <a:pPr lvl="1"/>
            <a:r>
              <a:rPr lang="en-US" dirty="0"/>
              <a:t>School is:</a:t>
            </a:r>
          </a:p>
          <a:p>
            <a:pPr lvl="2"/>
            <a:r>
              <a:rPr lang="en-US" dirty="0"/>
              <a:t>Accredited</a:t>
            </a:r>
          </a:p>
          <a:p>
            <a:pPr lvl="2"/>
            <a:r>
              <a:rPr lang="en-US" dirty="0"/>
              <a:t>Qualified to participate in a student aid program or conduct internship/residency programs leading to a degree or certificate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498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Loan Interest</a:t>
            </a:r>
          </a:p>
        </p:txBody>
      </p:sp>
      <p:sp>
        <p:nvSpPr>
          <p:cNvPr id="3" name="Content Placeholder 2"/>
          <p:cNvSpPr>
            <a:spLocks noGrp="1"/>
          </p:cNvSpPr>
          <p:nvPr>
            <p:ph idx="1"/>
          </p:nvPr>
        </p:nvSpPr>
        <p:spPr>
          <a:xfrm>
            <a:off x="609600" y="1600204"/>
            <a:ext cx="10972800" cy="2622476"/>
          </a:xfrm>
        </p:spPr>
        <p:txBody>
          <a:bodyPr>
            <a:normAutofit/>
          </a:bodyPr>
          <a:lstStyle/>
          <a:p>
            <a:r>
              <a:rPr lang="en-US" dirty="0"/>
              <a:t>Eligibility Requirements</a:t>
            </a:r>
          </a:p>
          <a:p>
            <a:pPr lvl="1"/>
            <a:r>
              <a:rPr lang="en-US" dirty="0"/>
              <a:t>Taxpayer is NOT:</a:t>
            </a:r>
          </a:p>
          <a:p>
            <a:pPr lvl="2"/>
            <a:r>
              <a:rPr lang="en-US" dirty="0"/>
              <a:t>Married Filing Separately</a:t>
            </a:r>
          </a:p>
          <a:p>
            <a:pPr lvl="2"/>
            <a:r>
              <a:rPr lang="en-US" dirty="0"/>
              <a:t>Able to be claimed as a dependent</a:t>
            </a:r>
          </a:p>
        </p:txBody>
      </p:sp>
      <p:sp>
        <p:nvSpPr>
          <p:cNvPr id="4" name="Rectangle 3"/>
          <p:cNvSpPr/>
          <p:nvPr/>
        </p:nvSpPr>
        <p:spPr>
          <a:xfrm>
            <a:off x="609600" y="5044528"/>
            <a:ext cx="10972800" cy="12557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buNone/>
              <a:defRPr/>
            </a:pPr>
            <a:r>
              <a:rPr lang="en-US" sz="2800" b="1" dirty="0">
                <a:solidFill>
                  <a:schemeClr val="accent3"/>
                </a:solidFill>
              </a:rPr>
              <a:t>Note: If the taxpayer cannot be claimed as a dependent but his/her parents paid the student loan </a:t>
            </a:r>
            <a:r>
              <a:rPr lang="en-US" sz="2800" b="1" dirty="0" smtClean="0">
                <a:solidFill>
                  <a:schemeClr val="accent3"/>
                </a:solidFill>
              </a:rPr>
              <a:t>interest and the student is legally liable for the loan, </a:t>
            </a:r>
            <a:r>
              <a:rPr lang="en-US" sz="2800" b="1" dirty="0">
                <a:solidFill>
                  <a:schemeClr val="accent3"/>
                </a:solidFill>
              </a:rPr>
              <a:t>the student should claim the deduction.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494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ou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p:txBody>
          <a:bodyPr>
            <a:normAutofit/>
          </a:bodyPr>
          <a:lstStyle/>
          <a:p>
            <a:pPr eaLnBrk="1" hangingPunct="1"/>
            <a:r>
              <a:rPr lang="en-US" altLang="en-US" dirty="0">
                <a:ea typeface="ＭＳ Ｐゴシック" charset="-128"/>
              </a:rPr>
              <a:t>Student Loan Interest</a:t>
            </a:r>
          </a:p>
        </p:txBody>
      </p:sp>
      <p:sp>
        <p:nvSpPr>
          <p:cNvPr id="70659" name="Rectangle 3"/>
          <p:cNvSpPr>
            <a:spLocks noGrp="1" noChangeArrowheads="1"/>
          </p:cNvSpPr>
          <p:nvPr>
            <p:ph idx="1"/>
          </p:nvPr>
        </p:nvSpPr>
        <p:spPr/>
        <p:txBody>
          <a:bodyPr rtlCol="0">
            <a:normAutofit/>
          </a:bodyPr>
          <a:lstStyle/>
          <a:p>
            <a:pPr>
              <a:defRPr/>
            </a:pPr>
            <a:r>
              <a:rPr lang="en-US" dirty="0">
                <a:ea typeface="+mn-ea"/>
                <a:cs typeface="+mn-cs"/>
              </a:rPr>
              <a:t>Qualified expenses:</a:t>
            </a:r>
          </a:p>
          <a:p>
            <a:pPr lvl="1">
              <a:defRPr/>
            </a:pPr>
            <a:r>
              <a:rPr lang="en-US" dirty="0"/>
              <a:t>I</a:t>
            </a:r>
            <a:r>
              <a:rPr lang="en-US" dirty="0">
                <a:ea typeface="+mn-ea"/>
                <a:cs typeface="+mn-cs"/>
              </a:rPr>
              <a:t>nclude tuition and fees required for enrollment, room and board, transportation, books, and supplies</a:t>
            </a:r>
          </a:p>
          <a:p>
            <a:pPr lvl="1">
              <a:defRPr/>
            </a:pPr>
            <a:r>
              <a:rPr lang="en-US" dirty="0">
                <a:ea typeface="+mn-ea"/>
                <a:cs typeface="+mn-cs"/>
              </a:rPr>
              <a:t>Usually reported on Form 1098-E or another statement from the lender</a:t>
            </a:r>
          </a:p>
          <a:p>
            <a:pPr lvl="1">
              <a:defRPr/>
            </a:pPr>
            <a:r>
              <a:rPr lang="en-US" dirty="0">
                <a:ea typeface="+mn-ea"/>
                <a:cs typeface="+mn-cs"/>
              </a:rPr>
              <a:t>Amount must be reduced by scholarships, employer-provided benefits, or tax-free education expenses</a:t>
            </a:r>
          </a:p>
          <a:p>
            <a:pPr>
              <a:defRPr/>
            </a:pPr>
            <a:endParaRPr lang="en-US" dirty="0">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099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500"/>
                                        <p:tgtEl>
                                          <p:spTgt spid="7065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659">
                                            <p:txEl>
                                              <p:pRg st="1" end="1"/>
                                            </p:txEl>
                                          </p:spTgt>
                                        </p:tgtEl>
                                        <p:attrNameLst>
                                          <p:attrName>style.visibility</p:attrName>
                                        </p:attrNameLst>
                                      </p:cBhvr>
                                      <p:to>
                                        <p:strVal val="visible"/>
                                      </p:to>
                                    </p:set>
                                    <p:animEffect transition="in" filter="fade">
                                      <p:cBhvr>
                                        <p:cTn id="10" dur="500"/>
                                        <p:tgtEl>
                                          <p:spTgt spid="706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animEffect transition="in" filter="fade">
                                      <p:cBhvr>
                                        <p:cTn id="15" dur="500"/>
                                        <p:tgtEl>
                                          <p:spTgt spid="7065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0659">
                                            <p:txEl>
                                              <p:pRg st="3" end="3"/>
                                            </p:txEl>
                                          </p:spTgt>
                                        </p:tgtEl>
                                        <p:attrNameLst>
                                          <p:attrName>style.visibility</p:attrName>
                                        </p:attrNameLst>
                                      </p:cBhvr>
                                      <p:to>
                                        <p:strVal val="visible"/>
                                      </p:to>
                                    </p:set>
                                    <p:animEffect transition="in" filter="fade">
                                      <p:cBhvr>
                                        <p:cTn id="20" dur="500"/>
                                        <p:tgtEl>
                                          <p:spTgt spid="706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5" name="Picture 1" descr="Form 1098-E.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85950" y="2128107"/>
            <a:ext cx="8420100" cy="3663950"/>
          </a:xfrm>
          <a:prstGeom prst="rect">
            <a:avLst/>
          </a:prstGeom>
          <a:ln>
            <a:noFill/>
          </a:ln>
          <a:effectLst>
            <a:outerShdw blurRad="190500" algn="tl" rotWithShape="0">
              <a:srgbClr val="000000">
                <a:alpha val="70000"/>
              </a:srgb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
        <p:nvSpPr>
          <p:cNvPr id="209922" name="Title 1"/>
          <p:cNvSpPr>
            <a:spLocks noGrp="1"/>
          </p:cNvSpPr>
          <p:nvPr>
            <p:ph type="title"/>
          </p:nvPr>
        </p:nvSpPr>
        <p:spPr/>
        <p:txBody>
          <a:bodyPr>
            <a:noAutofit/>
          </a:bodyPr>
          <a:lstStyle/>
          <a:p>
            <a:pPr eaLnBrk="1" hangingPunct="1"/>
            <a:r>
              <a:rPr lang="en-US" altLang="en-US">
                <a:ea typeface="ＭＳ Ｐゴシック" charset="-128"/>
              </a:rPr>
              <a:t>Form 1098-E: Student Loan Interest Statement</a:t>
            </a:r>
          </a:p>
        </p:txBody>
      </p:sp>
      <p:pic>
        <p:nvPicPr>
          <p:cNvPr id="3" name="Picture 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27587" y="3518445"/>
            <a:ext cx="3152026" cy="351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53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Tuition and Fees Deduction</a:t>
            </a:r>
          </a:p>
        </p:txBody>
      </p:sp>
      <p:sp>
        <p:nvSpPr>
          <p:cNvPr id="3" name="Content Placeholder 2"/>
          <p:cNvSpPr>
            <a:spLocks noGrp="1"/>
          </p:cNvSpPr>
          <p:nvPr>
            <p:ph idx="1"/>
          </p:nvPr>
        </p:nvSpPr>
        <p:spPr/>
        <p:txBody>
          <a:bodyPr/>
          <a:lstStyle/>
          <a:p>
            <a:r>
              <a:rPr lang="en-US" dirty="0"/>
              <a:t>Tuition amounts paid by the taxpayer can be taken as an </a:t>
            </a:r>
            <a:r>
              <a:rPr lang="en-US" b="1" dirty="0"/>
              <a:t>adjustment to income</a:t>
            </a:r>
            <a:r>
              <a:rPr lang="en-US" dirty="0"/>
              <a:t> OR used to claim an </a:t>
            </a:r>
            <a:r>
              <a:rPr lang="en-US" b="1" dirty="0"/>
              <a:t>education credit</a:t>
            </a:r>
            <a:r>
              <a:rPr lang="en-US" dirty="0"/>
              <a:t> (if taxpayer qualifies)</a:t>
            </a:r>
          </a:p>
          <a:p>
            <a:r>
              <a:rPr lang="en-US" dirty="0"/>
              <a:t>The tuition and fees deduction can be claimed for the taxpayer, spouse, and/or any qualified dependents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4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Tuition and Fees Deduction</a:t>
            </a:r>
          </a:p>
        </p:txBody>
      </p:sp>
      <p:sp>
        <p:nvSpPr>
          <p:cNvPr id="3" name="Content Placeholder 2"/>
          <p:cNvSpPr>
            <a:spLocks noGrp="1"/>
          </p:cNvSpPr>
          <p:nvPr>
            <p:ph idx="1"/>
          </p:nvPr>
        </p:nvSpPr>
        <p:spPr>
          <a:xfrm>
            <a:off x="609600" y="1600203"/>
            <a:ext cx="10972800" cy="2743197"/>
          </a:xfrm>
        </p:spPr>
        <p:txBody>
          <a:bodyPr/>
          <a:lstStyle/>
          <a:p>
            <a:r>
              <a:rPr lang="en-US" dirty="0"/>
              <a:t>Tuition and fees deduction CANNOT be claimed if the taxpayer is:</a:t>
            </a:r>
          </a:p>
          <a:p>
            <a:pPr lvl="1"/>
            <a:r>
              <a:rPr lang="en-US" dirty="0"/>
              <a:t>Married Filing Separately</a:t>
            </a:r>
          </a:p>
          <a:p>
            <a:pPr lvl="1"/>
            <a:r>
              <a:rPr lang="en-US" dirty="0"/>
              <a:t>Able to be claimed as a dependent</a:t>
            </a:r>
          </a:p>
        </p:txBody>
      </p:sp>
      <p:sp>
        <p:nvSpPr>
          <p:cNvPr id="4" name="Rectangle 3"/>
          <p:cNvSpPr/>
          <p:nvPr/>
        </p:nvSpPr>
        <p:spPr>
          <a:xfrm>
            <a:off x="609600" y="5434946"/>
            <a:ext cx="10972800" cy="8679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buNone/>
              <a:defRPr/>
            </a:pPr>
            <a:r>
              <a:rPr lang="en-US" sz="2800" b="1" dirty="0">
                <a:solidFill>
                  <a:schemeClr val="accent3"/>
                </a:solidFill>
              </a:rPr>
              <a:t>Note: Only OUT-OF-POCKET expenses can be claimed; you must subtract amounts paid with scholarships and grants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78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ou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en-US" altLang="en-US">
                <a:ea typeface="ＭＳ Ｐゴシック" charset="-128"/>
              </a:rPr>
              <a:t>State Tax Refund</a:t>
            </a:r>
          </a:p>
        </p:txBody>
      </p:sp>
      <p:sp>
        <p:nvSpPr>
          <p:cNvPr id="47106" name="Content Placeholder 2"/>
          <p:cNvSpPr>
            <a:spLocks noGrp="1"/>
          </p:cNvSpPr>
          <p:nvPr>
            <p:ph idx="1"/>
          </p:nvPr>
        </p:nvSpPr>
        <p:spPr/>
        <p:txBody>
          <a:bodyPr/>
          <a:lstStyle/>
          <a:p>
            <a:pPr eaLnBrk="1" hangingPunct="1">
              <a:buFont typeface="Wingdings" charset="2"/>
              <a:buChar char="Ø"/>
            </a:pPr>
            <a:r>
              <a:rPr lang="en-US" altLang="en-US">
                <a:ea typeface="ＭＳ Ｐゴシック" charset="-128"/>
              </a:rPr>
              <a:t>Taxpayers who receive a refund of state or local income taxes may receive Form 1099-G listing their refund in box 2.</a:t>
            </a:r>
          </a:p>
          <a:p>
            <a:pPr eaLnBrk="1" hangingPunct="1">
              <a:buFont typeface="Wingdings" charset="2"/>
              <a:buChar char="Ø"/>
            </a:pPr>
            <a:r>
              <a:rPr lang="en-US" altLang="en-US">
                <a:ea typeface="ＭＳ Ｐゴシック" charset="-128"/>
              </a:rPr>
              <a:t>NOT everyone must include their state tax refund as taxable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141882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7" name="Picture 1" descr="Form 1098-T.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44108" y="1417638"/>
            <a:ext cx="9903783" cy="4287837"/>
          </a:xfrm>
          <a:prstGeom prst="rect">
            <a:avLst/>
          </a:prstGeom>
          <a:ln>
            <a:noFill/>
          </a:ln>
          <a:effectLst>
            <a:outerShdw blurRad="190500" algn="tl" rotWithShape="0">
              <a:srgbClr val="000000">
                <a:alpha val="70000"/>
              </a:srgb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
        <p:nvSpPr>
          <p:cNvPr id="212994" name="Title 1"/>
          <p:cNvSpPr>
            <a:spLocks noGrp="1"/>
          </p:cNvSpPr>
          <p:nvPr>
            <p:ph type="title"/>
          </p:nvPr>
        </p:nvSpPr>
        <p:spPr/>
        <p:txBody>
          <a:bodyPr/>
          <a:lstStyle/>
          <a:p>
            <a:pPr eaLnBrk="1" hangingPunct="1"/>
            <a:r>
              <a:rPr lang="en-US" altLang="en-US" dirty="0">
                <a:ea typeface="ＭＳ Ｐゴシック" charset="-128"/>
              </a:rPr>
              <a:t>Form 1098-T: Tuition Statement</a:t>
            </a:r>
          </a:p>
        </p:txBody>
      </p:sp>
      <p:pic>
        <p:nvPicPr>
          <p:cNvPr id="3" name="Picture 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41508" y="1723231"/>
            <a:ext cx="1816100" cy="62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570308" y="3479800"/>
            <a:ext cx="1841500" cy="63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449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3"/>
                                        </p:tgtEl>
                                      </p:cBhvr>
                                      <p:by x="150000" y="150000"/>
                                    </p:animScale>
                                  </p:childTnLst>
                                </p:cTn>
                              </p:par>
                              <p:par>
                                <p:cTn id="13" presetID="6" presetClass="emph" presetSubtype="0" fill="hold" nodeType="with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pPr eaLnBrk="1" hangingPunct="1"/>
            <a:r>
              <a:rPr lang="en-US" altLang="en-US">
                <a:ea typeface="ＭＳ Ｐゴシック" charset="-128"/>
              </a:rPr>
              <a:t>Tuition and Fees Deduction</a:t>
            </a:r>
          </a:p>
        </p:txBody>
      </p:sp>
      <p:sp>
        <p:nvSpPr>
          <p:cNvPr id="214018" name="Content Placeholder 2"/>
          <p:cNvSpPr>
            <a:spLocks noGrp="1"/>
          </p:cNvSpPr>
          <p:nvPr>
            <p:ph idx="1"/>
          </p:nvPr>
        </p:nvSpPr>
        <p:spPr/>
        <p:txBody>
          <a:bodyPr/>
          <a:lstStyle/>
          <a:p>
            <a:pPr eaLnBrk="1" hangingPunct="1">
              <a:buFont typeface="Wingdings" charset="2"/>
              <a:buChar char="Ø"/>
            </a:pPr>
            <a:r>
              <a:rPr lang="en-US" altLang="en-US" dirty="0">
                <a:ea typeface="MS PGothic" charset="-128"/>
              </a:rPr>
              <a:t>Qualified Expenses:</a:t>
            </a:r>
          </a:p>
          <a:p>
            <a:pPr lvl="1"/>
            <a:r>
              <a:rPr lang="en-US" altLang="en-US" dirty="0">
                <a:ea typeface="MS PGothic" charset="-128"/>
              </a:rPr>
              <a:t>Up to $4,000 in qualified tuition and related expenses; </a:t>
            </a:r>
          </a:p>
          <a:p>
            <a:pPr lvl="1"/>
            <a:r>
              <a:rPr lang="en-US" altLang="en-US" b="1" dirty="0">
                <a:solidFill>
                  <a:srgbClr val="C00000"/>
                </a:solidFill>
                <a:ea typeface="MS PGothic" charset="-128"/>
              </a:rPr>
              <a:t>NOT </a:t>
            </a:r>
            <a:r>
              <a:rPr lang="en-US" altLang="en-US" b="1" dirty="0" smtClean="0">
                <a:solidFill>
                  <a:srgbClr val="C00000"/>
                </a:solidFill>
                <a:ea typeface="MS PGothic" charset="-128"/>
              </a:rPr>
              <a:t>BOOKS unless a condition of enrollment/attendance</a:t>
            </a:r>
            <a:endParaRPr lang="en-US" altLang="en-US" b="1" dirty="0">
              <a:solidFill>
                <a:srgbClr val="C00000"/>
              </a:solidFill>
              <a:ea typeface="MS PGothic" charset="-128"/>
            </a:endParaRPr>
          </a:p>
          <a:p>
            <a:pPr marL="0" indent="0" eaLnBrk="1" hangingPunct="1">
              <a:buNone/>
            </a:pPr>
            <a:endParaRPr lang="en-US" altLang="en-US" dirty="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56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4018">
                                            <p:txEl>
                                              <p:pRg st="0" end="0"/>
                                            </p:txEl>
                                          </p:spTgt>
                                        </p:tgtEl>
                                        <p:attrNameLst>
                                          <p:attrName>style.visibility</p:attrName>
                                        </p:attrNameLst>
                                      </p:cBhvr>
                                      <p:to>
                                        <p:strVal val="visible"/>
                                      </p:to>
                                    </p:set>
                                    <p:animEffect transition="in" filter="fade">
                                      <p:cBhvr>
                                        <p:cTn id="7" dur="500"/>
                                        <p:tgtEl>
                                          <p:spTgt spid="2140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4018">
                                            <p:txEl>
                                              <p:pRg st="1" end="1"/>
                                            </p:txEl>
                                          </p:spTgt>
                                        </p:tgtEl>
                                        <p:attrNameLst>
                                          <p:attrName>style.visibility</p:attrName>
                                        </p:attrNameLst>
                                      </p:cBhvr>
                                      <p:to>
                                        <p:strVal val="visible"/>
                                      </p:to>
                                    </p:set>
                                    <p:animEffect transition="in" filter="fade">
                                      <p:cBhvr>
                                        <p:cTn id="10" dur="500"/>
                                        <p:tgtEl>
                                          <p:spTgt spid="21401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4018">
                                            <p:txEl>
                                              <p:pRg st="2" end="2"/>
                                            </p:txEl>
                                          </p:spTgt>
                                        </p:tgtEl>
                                        <p:attrNameLst>
                                          <p:attrName>style.visibility</p:attrName>
                                        </p:attrNameLst>
                                      </p:cBhvr>
                                      <p:to>
                                        <p:strVal val="visible"/>
                                      </p:to>
                                    </p:set>
                                    <p:animEffect transition="in" filter="fade">
                                      <p:cBhvr>
                                        <p:cTn id="13" dur="500"/>
                                        <p:tgtEl>
                                          <p:spTgt spid="2140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8" grpId="0" build="p"/>
    </p:bld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normAutofit/>
          </a:bodyPr>
          <a:lstStyle/>
          <a:p>
            <a:pPr eaLnBrk="1" hangingPunct="1"/>
            <a:r>
              <a:rPr lang="en-US" altLang="en-US">
                <a:ea typeface="ＭＳ Ｐゴシック" charset="-128"/>
              </a:rPr>
              <a:t>Jury Duty Pay Given to Employer</a:t>
            </a:r>
          </a:p>
        </p:txBody>
      </p:sp>
      <p:sp>
        <p:nvSpPr>
          <p:cNvPr id="215042" name="Rectangle 3"/>
          <p:cNvSpPr>
            <a:spLocks noGrp="1" noChangeArrowheads="1"/>
          </p:cNvSpPr>
          <p:nvPr>
            <p:ph idx="1"/>
          </p:nvPr>
        </p:nvSpPr>
        <p:spPr/>
        <p:txBody>
          <a:bodyPr/>
          <a:lstStyle/>
          <a:p>
            <a:pPr eaLnBrk="1" hangingPunct="1">
              <a:buFont typeface="Wingdings" charset="2"/>
              <a:buChar char="Ø"/>
            </a:pPr>
            <a:r>
              <a:rPr lang="en-US" altLang="en-US" dirty="0">
                <a:ea typeface="MS PGothic" charset="-128"/>
              </a:rPr>
              <a:t>Jury duty pay is taxable income</a:t>
            </a:r>
          </a:p>
          <a:p>
            <a:pPr eaLnBrk="1" hangingPunct="1">
              <a:buFont typeface="Wingdings" charset="2"/>
              <a:buChar char="Ø"/>
            </a:pPr>
            <a:r>
              <a:rPr lang="en-US" altLang="en-US" dirty="0">
                <a:ea typeface="MS PGothic" charset="-128"/>
              </a:rPr>
              <a:t>BUT: if that pay is given to the employer, it can be deducted as an adjustment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26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42">
                                            <p:txEl>
                                              <p:pRg st="0" end="0"/>
                                            </p:txEl>
                                          </p:spTgt>
                                        </p:tgtEl>
                                        <p:attrNameLst>
                                          <p:attrName>style.visibility</p:attrName>
                                        </p:attrNameLst>
                                      </p:cBhvr>
                                      <p:to>
                                        <p:strVal val="visible"/>
                                      </p:to>
                                    </p:set>
                                    <p:animEffect transition="in" filter="fade">
                                      <p:cBhvr>
                                        <p:cTn id="7" dur="500"/>
                                        <p:tgtEl>
                                          <p:spTgt spid="2150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2">
                                            <p:txEl>
                                              <p:pRg st="1" end="1"/>
                                            </p:txEl>
                                          </p:spTgt>
                                        </p:tgtEl>
                                        <p:attrNameLst>
                                          <p:attrName>style.visibility</p:attrName>
                                        </p:attrNameLst>
                                      </p:cBhvr>
                                      <p:to>
                                        <p:strVal val="visible"/>
                                      </p:to>
                                    </p:set>
                                    <p:animEffect transition="in" filter="fade">
                                      <p:cBhvr>
                                        <p:cTn id="12" dur="500"/>
                                        <p:tgtEl>
                                          <p:spTgt spid="2150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build="p"/>
    </p:bld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Adjustments to Income</a:t>
            </a:r>
          </a:p>
        </p:txBody>
      </p:sp>
      <p:sp>
        <p:nvSpPr>
          <p:cNvPr id="3" name="Content Placeholder 2"/>
          <p:cNvSpPr>
            <a:spLocks noGrp="1"/>
          </p:cNvSpPr>
          <p:nvPr>
            <p:ph idx="1"/>
          </p:nvPr>
        </p:nvSpPr>
        <p:spPr/>
        <p:txBody>
          <a:bodyPr/>
          <a:lstStyle/>
          <a:p>
            <a:r>
              <a:rPr lang="en-US" dirty="0"/>
              <a:t>TaxSlayer Walkthrough</a:t>
            </a:r>
          </a:p>
          <a:p>
            <a:r>
              <a:rPr lang="en-US" dirty="0"/>
              <a:t>Open up Kevin Kent in TaxSlayer</a:t>
            </a:r>
          </a:p>
          <a:p>
            <a:pPr lvl="1"/>
            <a:r>
              <a:rPr lang="en-US" dirty="0"/>
              <a:t>Enter Adjustments to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87822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352139" y="5309803"/>
            <a:ext cx="11440632"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Miscellaneous Nonrefundable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110599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Nonrefundable Credits</a:t>
            </a:r>
          </a:p>
        </p:txBody>
      </p:sp>
      <p:sp>
        <p:nvSpPr>
          <p:cNvPr id="3" name="Content Placeholder 2"/>
          <p:cNvSpPr>
            <a:spLocks noGrp="1"/>
          </p:cNvSpPr>
          <p:nvPr>
            <p:ph idx="1"/>
          </p:nvPr>
        </p:nvSpPr>
        <p:spPr/>
        <p:txBody>
          <a:bodyPr/>
          <a:lstStyle/>
          <a:p>
            <a:r>
              <a:rPr lang="en-US" dirty="0"/>
              <a:t>Remember: Nonrefundable credits directly reduce the tax liability, </a:t>
            </a:r>
            <a:r>
              <a:rPr lang="en-US" b="1" dirty="0"/>
              <a:t>but only to zero</a:t>
            </a:r>
            <a:r>
              <a:rPr lang="en-US" dirty="0"/>
              <a:t> (no refund of additional credit is available)</a:t>
            </a:r>
          </a:p>
          <a:p>
            <a:r>
              <a:rPr lang="en-US" dirty="0"/>
              <a:t>Foreign tax credit</a:t>
            </a:r>
          </a:p>
          <a:p>
            <a:r>
              <a:rPr lang="en-US" dirty="0"/>
              <a:t>Residential energy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285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1841" name="Rectangle 2"/>
          <p:cNvSpPr>
            <a:spLocks noGrp="1" noChangeArrowheads="1"/>
          </p:cNvSpPr>
          <p:nvPr>
            <p:ph type="title"/>
          </p:nvPr>
        </p:nvSpPr>
        <p:spPr/>
        <p:txBody>
          <a:bodyPr/>
          <a:lstStyle/>
          <a:p>
            <a:pPr eaLnBrk="1" hangingPunct="1"/>
            <a:r>
              <a:rPr lang="en-US" altLang="en-US">
                <a:ea typeface="ＭＳ Ｐゴシック" charset="-128"/>
              </a:rPr>
              <a:t>Foreign Tax Credit</a:t>
            </a:r>
          </a:p>
        </p:txBody>
      </p:sp>
      <p:sp>
        <p:nvSpPr>
          <p:cNvPr id="154627" name="Rectangle 3"/>
          <p:cNvSpPr>
            <a:spLocks noGrp="1" noChangeArrowheads="1"/>
          </p:cNvSpPr>
          <p:nvPr>
            <p:ph idx="1"/>
          </p:nvPr>
        </p:nvSpPr>
        <p:spPr/>
        <p:txBody>
          <a:bodyPr rtlCol="0">
            <a:normAutofit lnSpcReduction="10000"/>
          </a:bodyPr>
          <a:lstStyle/>
          <a:p>
            <a:pPr>
              <a:defRPr/>
            </a:pPr>
            <a:r>
              <a:rPr lang="en-US" dirty="0">
                <a:ea typeface="+mn-ea"/>
                <a:cs typeface="+mn-cs"/>
              </a:rPr>
              <a:t>Taken if a taxpayer paid income tax to a foreign country; U.S. possession; or political subdivision, agency, or instrumentality of a foreign country</a:t>
            </a:r>
          </a:p>
          <a:p>
            <a:pPr>
              <a:defRPr/>
            </a:pPr>
            <a:r>
              <a:rPr lang="en-US" dirty="0">
                <a:ea typeface="+mn-ea"/>
                <a:cs typeface="+mn-cs"/>
              </a:rPr>
              <a:t>Foreign tax paid &gt; $</a:t>
            </a:r>
            <a:r>
              <a:rPr lang="en-US" dirty="0" smtClean="0">
                <a:ea typeface="+mn-ea"/>
                <a:cs typeface="+mn-cs"/>
              </a:rPr>
              <a:t>300 ($600 if MFJ) </a:t>
            </a:r>
            <a:r>
              <a:rPr lang="en-US" dirty="0">
                <a:ea typeface="+mn-ea"/>
                <a:cs typeface="+mn-cs"/>
              </a:rPr>
              <a:t>is out of our scope!</a:t>
            </a:r>
          </a:p>
          <a:p>
            <a:pPr>
              <a:defRPr/>
            </a:pPr>
            <a:r>
              <a:rPr lang="en-US" dirty="0">
                <a:ea typeface="+mn-ea"/>
                <a:cs typeface="+mn-cs"/>
              </a:rPr>
              <a:t>We may see some foreign tax reported on a 1099-DIV or 1099-INT in Box 6</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50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Effect transition="in" filter="fade">
                                      <p:cBhvr>
                                        <p:cTn id="7" dur="500"/>
                                        <p:tgtEl>
                                          <p:spTgt spid="154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7">
                                            <p:txEl>
                                              <p:pRg st="1" end="1"/>
                                            </p:txEl>
                                          </p:spTgt>
                                        </p:tgtEl>
                                        <p:attrNameLst>
                                          <p:attrName>style.visibility</p:attrName>
                                        </p:attrNameLst>
                                      </p:cBhvr>
                                      <p:to>
                                        <p:strVal val="visible"/>
                                      </p:to>
                                    </p:set>
                                    <p:animEffect transition="in" filter="fade">
                                      <p:cBhvr>
                                        <p:cTn id="12" dur="500"/>
                                        <p:tgtEl>
                                          <p:spTgt spid="154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27">
                                            <p:txEl>
                                              <p:pRg st="2" end="2"/>
                                            </p:txEl>
                                          </p:spTgt>
                                        </p:tgtEl>
                                        <p:attrNameLst>
                                          <p:attrName>style.visibility</p:attrName>
                                        </p:attrNameLst>
                                      </p:cBhvr>
                                      <p:to>
                                        <p:strVal val="visible"/>
                                      </p:to>
                                    </p:set>
                                    <p:animEffect transition="in" filter="fade">
                                      <p:cBhvr>
                                        <p:cTn id="17" dur="500"/>
                                        <p:tgtEl>
                                          <p:spTgt spid="154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p:bld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1099-DIV: Dividends and Distributions</a:t>
            </a:r>
          </a:p>
        </p:txBody>
      </p:sp>
      <p:pic>
        <p:nvPicPr>
          <p:cNvPr id="4" name="Content Placeholder 3"/>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531691" y="1600200"/>
            <a:ext cx="7128618" cy="4729181"/>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02816" y="4389120"/>
            <a:ext cx="1275224" cy="421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65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pPr eaLnBrk="1" hangingPunct="1"/>
            <a:r>
              <a:rPr lang="en-US" altLang="en-US">
                <a:ea typeface="ＭＳ Ｐゴシック" charset="-128"/>
              </a:rPr>
              <a:t>Residential Energy Credit</a:t>
            </a:r>
          </a:p>
        </p:txBody>
      </p:sp>
      <p:sp>
        <p:nvSpPr>
          <p:cNvPr id="295938" name="Rectangle 3"/>
          <p:cNvSpPr>
            <a:spLocks noGrp="1" noChangeArrowheads="1"/>
          </p:cNvSpPr>
          <p:nvPr>
            <p:ph idx="1"/>
          </p:nvPr>
        </p:nvSpPr>
        <p:spPr/>
        <p:txBody>
          <a:bodyPr>
            <a:normAutofit fontScale="92500" lnSpcReduction="10000"/>
          </a:bodyPr>
          <a:lstStyle/>
          <a:p>
            <a:pPr eaLnBrk="1" hangingPunct="1">
              <a:buFont typeface="Wingdings" charset="2"/>
              <a:buChar char="Ø"/>
            </a:pPr>
            <a:r>
              <a:rPr lang="en-US" altLang="en-US" dirty="0">
                <a:ea typeface="MS PGothic" charset="-128"/>
              </a:rPr>
              <a:t>Two Types of Residential Energy Credits</a:t>
            </a:r>
          </a:p>
          <a:p>
            <a:pPr lvl="1" eaLnBrk="1" hangingPunct="1">
              <a:buFont typeface="Arial" charset="0"/>
              <a:buChar char="•"/>
            </a:pPr>
            <a:r>
              <a:rPr lang="en-US" altLang="en-US" dirty="0">
                <a:ea typeface="MS PGothic" charset="-128"/>
              </a:rPr>
              <a:t>Residential energy-efficient property credit – </a:t>
            </a:r>
            <a:r>
              <a:rPr lang="en-US" altLang="en-US" b="1" dirty="0">
                <a:solidFill>
                  <a:srgbClr val="C00000"/>
                </a:solidFill>
                <a:ea typeface="MS PGothic" charset="-128"/>
              </a:rPr>
              <a:t>OUT OF SCOPE! </a:t>
            </a:r>
            <a:endParaRPr lang="en-US" altLang="en-US" b="1" dirty="0">
              <a:ea typeface="MS PGothic" charset="-128"/>
            </a:endParaRPr>
          </a:p>
          <a:p>
            <a:pPr lvl="1" eaLnBrk="1" hangingPunct="1">
              <a:buFont typeface="Arial" charset="0"/>
              <a:buChar char="•"/>
            </a:pPr>
            <a:r>
              <a:rPr lang="en-US" altLang="en-US" dirty="0">
                <a:ea typeface="MS PGothic" charset="-128"/>
              </a:rPr>
              <a:t>Nonbusiness energy property credit</a:t>
            </a:r>
          </a:p>
          <a:p>
            <a:r>
              <a:rPr lang="en-US" altLang="en-US" dirty="0">
                <a:ea typeface="MS PGothic" charset="-128"/>
              </a:rPr>
              <a:t>Available to a taxpayer:</a:t>
            </a:r>
          </a:p>
          <a:p>
            <a:pPr lvl="1" eaLnBrk="1" hangingPunct="1">
              <a:buFont typeface="Arial" charset="0"/>
              <a:buChar char="•"/>
            </a:pPr>
            <a:r>
              <a:rPr lang="en-US" altLang="en-US" dirty="0">
                <a:ea typeface="ＭＳ Ｐゴシック" charset="-128"/>
              </a:rPr>
              <a:t>Who made purchases for qualified energy efficient improvements for his/her main home</a:t>
            </a:r>
          </a:p>
          <a:p>
            <a:pPr lvl="1" eaLnBrk="1" hangingPunct="1">
              <a:buFont typeface="Arial" charset="0"/>
              <a:buChar char="•"/>
            </a:pPr>
            <a:r>
              <a:rPr lang="en-US" altLang="en-US" dirty="0">
                <a:ea typeface="ＭＳ Ｐゴシック" charset="-128"/>
              </a:rPr>
              <a:t>Who owns his/her home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88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5938">
                                            <p:txEl>
                                              <p:pRg st="0" end="0"/>
                                            </p:txEl>
                                          </p:spTgt>
                                        </p:tgtEl>
                                        <p:attrNameLst>
                                          <p:attrName>style.visibility</p:attrName>
                                        </p:attrNameLst>
                                      </p:cBhvr>
                                      <p:to>
                                        <p:strVal val="visible"/>
                                      </p:to>
                                    </p:set>
                                    <p:animEffect transition="in" filter="fade">
                                      <p:cBhvr>
                                        <p:cTn id="7" dur="500"/>
                                        <p:tgtEl>
                                          <p:spTgt spid="29593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5938">
                                            <p:txEl>
                                              <p:pRg st="1" end="1"/>
                                            </p:txEl>
                                          </p:spTgt>
                                        </p:tgtEl>
                                        <p:attrNameLst>
                                          <p:attrName>style.visibility</p:attrName>
                                        </p:attrNameLst>
                                      </p:cBhvr>
                                      <p:to>
                                        <p:strVal val="visible"/>
                                      </p:to>
                                    </p:set>
                                    <p:animEffect transition="in" filter="fade">
                                      <p:cBhvr>
                                        <p:cTn id="10" dur="500"/>
                                        <p:tgtEl>
                                          <p:spTgt spid="29593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5938">
                                            <p:txEl>
                                              <p:pRg st="2" end="2"/>
                                            </p:txEl>
                                          </p:spTgt>
                                        </p:tgtEl>
                                        <p:attrNameLst>
                                          <p:attrName>style.visibility</p:attrName>
                                        </p:attrNameLst>
                                      </p:cBhvr>
                                      <p:to>
                                        <p:strVal val="visible"/>
                                      </p:to>
                                    </p:set>
                                    <p:animEffect transition="in" filter="fade">
                                      <p:cBhvr>
                                        <p:cTn id="13" dur="500"/>
                                        <p:tgtEl>
                                          <p:spTgt spid="29593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5938">
                                            <p:txEl>
                                              <p:pRg st="3" end="3"/>
                                            </p:txEl>
                                          </p:spTgt>
                                        </p:tgtEl>
                                        <p:attrNameLst>
                                          <p:attrName>style.visibility</p:attrName>
                                        </p:attrNameLst>
                                      </p:cBhvr>
                                      <p:to>
                                        <p:strVal val="visible"/>
                                      </p:to>
                                    </p:set>
                                    <p:animEffect transition="in" filter="fade">
                                      <p:cBhvr>
                                        <p:cTn id="18" dur="500"/>
                                        <p:tgtEl>
                                          <p:spTgt spid="29593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5938">
                                            <p:txEl>
                                              <p:pRg st="4" end="4"/>
                                            </p:txEl>
                                          </p:spTgt>
                                        </p:tgtEl>
                                        <p:attrNameLst>
                                          <p:attrName>style.visibility</p:attrName>
                                        </p:attrNameLst>
                                      </p:cBhvr>
                                      <p:to>
                                        <p:strVal val="visible"/>
                                      </p:to>
                                    </p:set>
                                    <p:animEffect transition="in" filter="fade">
                                      <p:cBhvr>
                                        <p:cTn id="21" dur="500"/>
                                        <p:tgtEl>
                                          <p:spTgt spid="295938">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5938">
                                            <p:txEl>
                                              <p:pRg st="5" end="5"/>
                                            </p:txEl>
                                          </p:spTgt>
                                        </p:tgtEl>
                                        <p:attrNameLst>
                                          <p:attrName>style.visibility</p:attrName>
                                        </p:attrNameLst>
                                      </p:cBhvr>
                                      <p:to>
                                        <p:strVal val="visible"/>
                                      </p:to>
                                    </p:set>
                                    <p:animEffect transition="in" filter="fade">
                                      <p:cBhvr>
                                        <p:cTn id="24" dur="500"/>
                                        <p:tgtEl>
                                          <p:spTgt spid="2959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build="p"/>
    </p:bld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Nonbusiness Energy Property Credit</a:t>
            </a:r>
          </a:p>
        </p:txBody>
      </p:sp>
      <p:sp>
        <p:nvSpPr>
          <p:cNvPr id="3" name="Content Placeholder 2"/>
          <p:cNvSpPr>
            <a:spLocks noGrp="1"/>
          </p:cNvSpPr>
          <p:nvPr>
            <p:ph idx="1"/>
          </p:nvPr>
        </p:nvSpPr>
        <p:spPr/>
        <p:txBody>
          <a:bodyPr>
            <a:normAutofit/>
          </a:bodyPr>
          <a:lstStyle/>
          <a:p>
            <a:r>
              <a:rPr lang="en-US" dirty="0"/>
              <a:t>Non-business energy property (for home improvement):</a:t>
            </a:r>
          </a:p>
          <a:p>
            <a:pPr lvl="1"/>
            <a:r>
              <a:rPr lang="en-US" dirty="0"/>
              <a:t>Heating</a:t>
            </a:r>
          </a:p>
          <a:p>
            <a:pPr lvl="1"/>
            <a:r>
              <a:rPr lang="en-US" dirty="0"/>
              <a:t>Ventilating</a:t>
            </a:r>
          </a:p>
          <a:p>
            <a:pPr lvl="1"/>
            <a:r>
              <a:rPr lang="en-US" dirty="0"/>
              <a:t>Air-conditioning</a:t>
            </a:r>
          </a:p>
          <a:p>
            <a:pPr lvl="1"/>
            <a:r>
              <a:rPr lang="en-US" dirty="0"/>
              <a:t>Insulation</a:t>
            </a:r>
          </a:p>
        </p:txBody>
      </p:sp>
      <p:sp>
        <p:nvSpPr>
          <p:cNvPr id="4" name="Rectangle 3"/>
          <p:cNvSpPr/>
          <p:nvPr/>
        </p:nvSpPr>
        <p:spPr>
          <a:xfrm>
            <a:off x="5502442" y="2844877"/>
            <a:ext cx="6079958" cy="2654573"/>
          </a:xfrm>
          <a:prstGeom prst="rect">
            <a:avLst/>
          </a:prstGeom>
        </p:spPr>
        <p:txBody>
          <a:bodyPr wrap="square">
            <a:spAutoFit/>
          </a:bodyPr>
          <a:lstStyle/>
          <a:p>
            <a:pPr marL="1028700" lvl="1" indent="-571500">
              <a:spcBef>
                <a:spcPts val="864"/>
              </a:spcBef>
              <a:buFont typeface="Arial" charset="0"/>
              <a:buChar char="•"/>
            </a:pPr>
            <a:r>
              <a:rPr lang="en-US" sz="3600" dirty="0"/>
              <a:t>Roofs</a:t>
            </a:r>
          </a:p>
          <a:p>
            <a:pPr marL="1028700" lvl="1" indent="-571500">
              <a:spcBef>
                <a:spcPts val="864"/>
              </a:spcBef>
              <a:buFont typeface="Arial" charset="0"/>
              <a:buChar char="•"/>
            </a:pPr>
            <a:r>
              <a:rPr lang="en-US" sz="3600" dirty="0"/>
              <a:t>Water heaters (non-solar)</a:t>
            </a:r>
          </a:p>
          <a:p>
            <a:pPr marL="1028700" lvl="1" indent="-571500">
              <a:spcBef>
                <a:spcPts val="864"/>
              </a:spcBef>
              <a:buFont typeface="Arial" charset="0"/>
              <a:buChar char="•"/>
            </a:pPr>
            <a:r>
              <a:rPr lang="en-US" sz="3600" dirty="0"/>
              <a:t>Windows</a:t>
            </a:r>
          </a:p>
          <a:p>
            <a:pPr marL="1028700" lvl="1" indent="-571500">
              <a:spcBef>
                <a:spcPts val="864"/>
              </a:spcBef>
              <a:buFont typeface="Arial" charset="0"/>
              <a:buChar char="•"/>
            </a:pPr>
            <a:r>
              <a:rPr lang="en-US" sz="3600" dirty="0"/>
              <a:t>Doors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424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noAutofit/>
          </a:bodyPr>
          <a:lstStyle/>
          <a:p>
            <a:pPr eaLnBrk="1" hangingPunct="1">
              <a:defRPr/>
            </a:pPr>
            <a:r>
              <a:rPr lang="en-US" dirty="0">
                <a:ea typeface="ＭＳ Ｐゴシック" pitchFamily="34" charset="-128"/>
              </a:rPr>
              <a:t>Form 1099-G: Certain Government Payments</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530350" y="1949823"/>
            <a:ext cx="9131300" cy="396240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11205" y="2816282"/>
            <a:ext cx="1654305" cy="57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50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Eligibility Requirements</a:t>
            </a:r>
          </a:p>
        </p:txBody>
      </p:sp>
      <p:sp>
        <p:nvSpPr>
          <p:cNvPr id="3" name="Content Placeholder 2"/>
          <p:cNvSpPr>
            <a:spLocks noGrp="1"/>
          </p:cNvSpPr>
          <p:nvPr>
            <p:ph idx="1"/>
          </p:nvPr>
        </p:nvSpPr>
        <p:spPr>
          <a:xfrm>
            <a:off x="609600" y="1600203"/>
            <a:ext cx="10972800" cy="4624134"/>
          </a:xfrm>
        </p:spPr>
        <p:txBody>
          <a:bodyPr>
            <a:normAutofit/>
          </a:bodyPr>
          <a:lstStyle/>
          <a:p>
            <a:r>
              <a:rPr lang="en-US" dirty="0"/>
              <a:t>Improvements must be for taxpayer’s </a:t>
            </a:r>
            <a:r>
              <a:rPr lang="en-US" b="1" i="1" dirty="0"/>
              <a:t>main home</a:t>
            </a:r>
            <a:endParaRPr lang="en-US" dirty="0"/>
          </a:p>
          <a:p>
            <a:pPr lvl="1"/>
            <a:r>
              <a:rPr lang="en-US" dirty="0"/>
              <a:t>The home where the taxpayer lives most of the time</a:t>
            </a:r>
          </a:p>
          <a:p>
            <a:pPr lvl="1"/>
            <a:r>
              <a:rPr lang="en-US" dirty="0"/>
              <a:t>Temporary absences do not change main home</a:t>
            </a:r>
          </a:p>
          <a:p>
            <a:r>
              <a:rPr lang="en-US" dirty="0"/>
              <a:t>Credit is only available for improvements made to existing homes</a:t>
            </a:r>
          </a:p>
          <a:p>
            <a:pPr lvl="1"/>
            <a:r>
              <a:rPr lang="en-US" dirty="0"/>
              <a:t>Cannot claim based on expenses paid during the construction of a home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304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Expenses</a:t>
            </a:r>
          </a:p>
        </p:txBody>
      </p:sp>
      <p:sp>
        <p:nvSpPr>
          <p:cNvPr id="3" name="Content Placeholder 2"/>
          <p:cNvSpPr>
            <a:spLocks noGrp="1"/>
          </p:cNvSpPr>
          <p:nvPr>
            <p:ph idx="1"/>
          </p:nvPr>
        </p:nvSpPr>
        <p:spPr/>
        <p:txBody>
          <a:bodyPr>
            <a:normAutofit fontScale="92500" lnSpcReduction="20000"/>
          </a:bodyPr>
          <a:lstStyle/>
          <a:p>
            <a:r>
              <a:rPr lang="en-US" dirty="0"/>
              <a:t>Any </a:t>
            </a:r>
            <a:r>
              <a:rPr lang="en-US" b="1" dirty="0"/>
              <a:t>insulation</a:t>
            </a:r>
            <a:r>
              <a:rPr lang="en-US" dirty="0"/>
              <a:t> material or system that is specifically and primarily designed to reduce heat loss or gain of a home when installed in or on such a home</a:t>
            </a:r>
          </a:p>
          <a:p>
            <a:r>
              <a:rPr lang="en-US" dirty="0"/>
              <a:t>Exterior windows and skylights</a:t>
            </a:r>
          </a:p>
          <a:p>
            <a:r>
              <a:rPr lang="en-US" dirty="0"/>
              <a:t>Exterior doors</a:t>
            </a:r>
          </a:p>
          <a:p>
            <a:r>
              <a:rPr lang="en-US" dirty="0"/>
              <a:t>Any </a:t>
            </a:r>
            <a:r>
              <a:rPr lang="en-US" b="1" dirty="0"/>
              <a:t>metal roof </a:t>
            </a:r>
            <a:r>
              <a:rPr lang="en-US" dirty="0"/>
              <a:t>with appropriate pigmented coatings or </a:t>
            </a:r>
            <a:r>
              <a:rPr lang="en-US" b="1" dirty="0"/>
              <a:t>asphalt roof </a:t>
            </a:r>
            <a:r>
              <a:rPr lang="en-US" dirty="0"/>
              <a:t>with appropriate cooling granules that are specifically and primarily designed to reduce the heat gain of your home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716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Expenses</a:t>
            </a:r>
          </a:p>
        </p:txBody>
      </p:sp>
      <p:sp>
        <p:nvSpPr>
          <p:cNvPr id="3" name="Content Placeholder 2"/>
          <p:cNvSpPr>
            <a:spLocks noGrp="1"/>
          </p:cNvSpPr>
          <p:nvPr>
            <p:ph idx="1"/>
          </p:nvPr>
        </p:nvSpPr>
        <p:spPr/>
        <p:txBody>
          <a:bodyPr>
            <a:normAutofit/>
          </a:bodyPr>
          <a:lstStyle/>
          <a:p>
            <a:r>
              <a:rPr lang="en-US" dirty="0"/>
              <a:t>Certain electric heat pump water heaters</a:t>
            </a:r>
          </a:p>
          <a:p>
            <a:r>
              <a:rPr lang="en-US" dirty="0"/>
              <a:t>Electric heat pumps</a:t>
            </a:r>
          </a:p>
          <a:p>
            <a:r>
              <a:rPr lang="en-US" dirty="0"/>
              <a:t>Central air conditioners</a:t>
            </a:r>
          </a:p>
          <a:p>
            <a:r>
              <a:rPr lang="en-US" dirty="0"/>
              <a:t>Natural gas, propane, or oil water heaters</a:t>
            </a:r>
          </a:p>
          <a:p>
            <a:r>
              <a:rPr lang="en-US" dirty="0"/>
              <a:t>Stoves that use biomass fuel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351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Expenses</a:t>
            </a:r>
          </a:p>
        </p:txBody>
      </p:sp>
      <p:sp>
        <p:nvSpPr>
          <p:cNvPr id="3" name="Content Placeholder 2"/>
          <p:cNvSpPr>
            <a:spLocks noGrp="1"/>
          </p:cNvSpPr>
          <p:nvPr>
            <p:ph idx="1"/>
          </p:nvPr>
        </p:nvSpPr>
        <p:spPr/>
        <p:txBody>
          <a:bodyPr>
            <a:normAutofit/>
          </a:bodyPr>
          <a:lstStyle/>
          <a:p>
            <a:r>
              <a:rPr lang="en-US" dirty="0"/>
              <a:t>Qualified natural gas, propane, or oil furnaces </a:t>
            </a:r>
          </a:p>
          <a:p>
            <a:r>
              <a:rPr lang="en-US" dirty="0"/>
              <a:t>Qualified natural gas, propane, or oil hot water boilers</a:t>
            </a:r>
          </a:p>
          <a:p>
            <a:r>
              <a:rPr lang="en-US" dirty="0"/>
              <a:t>Certain advanced main air circulating fans used in natural gas, propane, or oil furnaces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613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lstStyle/>
          <a:p>
            <a:pPr eaLnBrk="1" hangingPunct="1"/>
            <a:r>
              <a:rPr lang="en-US" altLang="en-US" sz="4200" dirty="0">
                <a:ea typeface="ＭＳ Ｐゴシック" charset="-128"/>
              </a:rPr>
              <a:t>Credit Dollar Limits</a:t>
            </a:r>
          </a:p>
        </p:txBody>
      </p:sp>
      <p:sp>
        <p:nvSpPr>
          <p:cNvPr id="301058" name="Content Placeholder 2"/>
          <p:cNvSpPr>
            <a:spLocks noGrp="1"/>
          </p:cNvSpPr>
          <p:nvPr>
            <p:ph idx="1"/>
          </p:nvPr>
        </p:nvSpPr>
        <p:spPr/>
        <p:txBody>
          <a:bodyPr>
            <a:normAutofit fontScale="92500" lnSpcReduction="20000"/>
          </a:bodyPr>
          <a:lstStyle/>
          <a:p>
            <a:r>
              <a:rPr lang="en-US" altLang="en-US" dirty="0">
                <a:ea typeface="ＭＳ Ｐゴシック" charset="-128"/>
              </a:rPr>
              <a:t>Total combined credit – $500</a:t>
            </a:r>
          </a:p>
          <a:p>
            <a:pPr lvl="1" eaLnBrk="1" hangingPunct="1">
              <a:buFont typeface="Arial" charset="0"/>
              <a:buChar char="•"/>
            </a:pPr>
            <a:r>
              <a:rPr lang="en-US" altLang="en-US" dirty="0">
                <a:ea typeface="ＭＳ Ｐゴシック" charset="-128"/>
              </a:rPr>
              <a:t>For all tax years after 2005</a:t>
            </a:r>
          </a:p>
          <a:p>
            <a:r>
              <a:rPr lang="en-US" altLang="en-US" dirty="0">
                <a:ea typeface="ＭＳ Ｐゴシック" charset="-128"/>
              </a:rPr>
              <a:t>Windows credit limit – $200</a:t>
            </a:r>
          </a:p>
          <a:p>
            <a:pPr lvl="1">
              <a:buFont typeface="Wingdings" charset="2"/>
              <a:buChar char="Ø"/>
            </a:pPr>
            <a:r>
              <a:rPr lang="en-US" altLang="en-US" dirty="0">
                <a:ea typeface="ＭＳ Ｐゴシック" charset="-128"/>
              </a:rPr>
              <a:t>For all tax years after 2005</a:t>
            </a:r>
          </a:p>
          <a:p>
            <a:r>
              <a:rPr lang="en-US" altLang="en-US" dirty="0">
                <a:ea typeface="ＭＳ Ｐゴシック" charset="-128"/>
              </a:rPr>
              <a:t>Air circulating fan – $50</a:t>
            </a:r>
          </a:p>
          <a:p>
            <a:pPr eaLnBrk="1" hangingPunct="1">
              <a:buFont typeface="Wingdings" charset="2"/>
              <a:buChar char="Ø"/>
            </a:pPr>
            <a:r>
              <a:rPr lang="en-US" altLang="en-US" dirty="0">
                <a:ea typeface="ＭＳ Ｐゴシック" charset="-128"/>
              </a:rPr>
              <a:t>Natural gas, propane, oil furnace or hot water boiler - $150</a:t>
            </a:r>
          </a:p>
          <a:p>
            <a:pPr eaLnBrk="1" hangingPunct="1">
              <a:buFont typeface="Wingdings" charset="2"/>
              <a:buChar char="Ø"/>
            </a:pPr>
            <a:r>
              <a:rPr lang="en-US" altLang="en-US" dirty="0">
                <a:ea typeface="ＭＳ Ｐゴシック" charset="-128"/>
              </a:rPr>
              <a:t>Energy-efficient building property – $300</a:t>
            </a:r>
          </a:p>
          <a:p>
            <a:pPr eaLnBrk="1" hangingPunct="1"/>
            <a:endParaRPr lang="en-US" altLang="en-US"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932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1058">
                                            <p:txEl>
                                              <p:pRg st="0" end="0"/>
                                            </p:txEl>
                                          </p:spTgt>
                                        </p:tgtEl>
                                        <p:attrNameLst>
                                          <p:attrName>style.visibility</p:attrName>
                                        </p:attrNameLst>
                                      </p:cBhvr>
                                      <p:to>
                                        <p:strVal val="visible"/>
                                      </p:to>
                                    </p:set>
                                    <p:animEffect transition="in" filter="fade">
                                      <p:cBhvr>
                                        <p:cTn id="7" dur="500"/>
                                        <p:tgtEl>
                                          <p:spTgt spid="30105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1058">
                                            <p:txEl>
                                              <p:pRg st="1" end="1"/>
                                            </p:txEl>
                                          </p:spTgt>
                                        </p:tgtEl>
                                        <p:attrNameLst>
                                          <p:attrName>style.visibility</p:attrName>
                                        </p:attrNameLst>
                                      </p:cBhvr>
                                      <p:to>
                                        <p:strVal val="visible"/>
                                      </p:to>
                                    </p:set>
                                    <p:animEffect transition="in" filter="fade">
                                      <p:cBhvr>
                                        <p:cTn id="10" dur="500"/>
                                        <p:tgtEl>
                                          <p:spTgt spid="30105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1058">
                                            <p:txEl>
                                              <p:pRg st="2" end="2"/>
                                            </p:txEl>
                                          </p:spTgt>
                                        </p:tgtEl>
                                        <p:attrNameLst>
                                          <p:attrName>style.visibility</p:attrName>
                                        </p:attrNameLst>
                                      </p:cBhvr>
                                      <p:to>
                                        <p:strVal val="visible"/>
                                      </p:to>
                                    </p:set>
                                    <p:animEffect transition="in" filter="fade">
                                      <p:cBhvr>
                                        <p:cTn id="15" dur="500"/>
                                        <p:tgtEl>
                                          <p:spTgt spid="30105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1058">
                                            <p:txEl>
                                              <p:pRg st="3" end="3"/>
                                            </p:txEl>
                                          </p:spTgt>
                                        </p:tgtEl>
                                        <p:attrNameLst>
                                          <p:attrName>style.visibility</p:attrName>
                                        </p:attrNameLst>
                                      </p:cBhvr>
                                      <p:to>
                                        <p:strVal val="visible"/>
                                      </p:to>
                                    </p:set>
                                    <p:animEffect transition="in" filter="fade">
                                      <p:cBhvr>
                                        <p:cTn id="18" dur="500"/>
                                        <p:tgtEl>
                                          <p:spTgt spid="30105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1058">
                                            <p:txEl>
                                              <p:pRg st="4" end="4"/>
                                            </p:txEl>
                                          </p:spTgt>
                                        </p:tgtEl>
                                        <p:attrNameLst>
                                          <p:attrName>style.visibility</p:attrName>
                                        </p:attrNameLst>
                                      </p:cBhvr>
                                      <p:to>
                                        <p:strVal val="visible"/>
                                      </p:to>
                                    </p:set>
                                    <p:animEffect transition="in" filter="fade">
                                      <p:cBhvr>
                                        <p:cTn id="23" dur="500"/>
                                        <p:tgtEl>
                                          <p:spTgt spid="30105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1058">
                                            <p:txEl>
                                              <p:pRg st="5" end="5"/>
                                            </p:txEl>
                                          </p:spTgt>
                                        </p:tgtEl>
                                        <p:attrNameLst>
                                          <p:attrName>style.visibility</p:attrName>
                                        </p:attrNameLst>
                                      </p:cBhvr>
                                      <p:to>
                                        <p:strVal val="visible"/>
                                      </p:to>
                                    </p:set>
                                    <p:animEffect transition="in" filter="fade">
                                      <p:cBhvr>
                                        <p:cTn id="28" dur="500"/>
                                        <p:tgtEl>
                                          <p:spTgt spid="30105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1058">
                                            <p:txEl>
                                              <p:pRg st="6" end="6"/>
                                            </p:txEl>
                                          </p:spTgt>
                                        </p:tgtEl>
                                        <p:attrNameLst>
                                          <p:attrName>style.visibility</p:attrName>
                                        </p:attrNameLst>
                                      </p:cBhvr>
                                      <p:to>
                                        <p:strVal val="visible"/>
                                      </p:to>
                                    </p:set>
                                    <p:animEffect transition="in" filter="fade">
                                      <p:cBhvr>
                                        <p:cTn id="33" dur="500"/>
                                        <p:tgtEl>
                                          <p:spTgt spid="3010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p:bld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Nonrefundable Credits</a:t>
            </a:r>
          </a:p>
        </p:txBody>
      </p:sp>
      <p:sp>
        <p:nvSpPr>
          <p:cNvPr id="3" name="Content Placeholder 2"/>
          <p:cNvSpPr>
            <a:spLocks noGrp="1"/>
          </p:cNvSpPr>
          <p:nvPr>
            <p:ph idx="1"/>
          </p:nvPr>
        </p:nvSpPr>
        <p:spPr/>
        <p:txBody>
          <a:bodyPr/>
          <a:lstStyle/>
          <a:p>
            <a:r>
              <a:rPr lang="en-US" dirty="0"/>
              <a:t>TaxSlayer Walkthrough</a:t>
            </a:r>
          </a:p>
          <a:p>
            <a:r>
              <a:rPr lang="en-US" dirty="0"/>
              <a:t>Open up Kevin Kent in TaxSlayer</a:t>
            </a:r>
          </a:p>
          <a:p>
            <a:pPr lvl="1"/>
            <a:r>
              <a:rPr lang="en-US" dirty="0"/>
              <a:t>Enter Foreign Tax Credit &amp; Residential Energy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8773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A Session</a:t>
            </a:r>
          </a:p>
        </p:txBody>
      </p:sp>
      <p:sp>
        <p:nvSpPr>
          <p:cNvPr id="3" name="Content Placeholder 2"/>
          <p:cNvSpPr>
            <a:spLocks noGrp="1"/>
          </p:cNvSpPr>
          <p:nvPr>
            <p:ph idx="1"/>
          </p:nvPr>
        </p:nvSpPr>
        <p:spPr/>
        <p:txBody>
          <a:bodyPr/>
          <a:lstStyle/>
          <a:p>
            <a:r>
              <a:rPr lang="en-US" dirty="0"/>
              <a:t>Please complete Volunteer Paperwork </a:t>
            </a:r>
            <a:r>
              <a:rPr lang="en-US" dirty="0" smtClean="0"/>
              <a:t>online</a:t>
            </a:r>
          </a:p>
          <a:p>
            <a:r>
              <a:rPr lang="en-US" dirty="0"/>
              <a:t>This must be complete before you leave the A session today!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578511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352692"/>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593558" y="4764237"/>
            <a:ext cx="11004884" cy="1588087"/>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Campus Fellow Training</a:t>
            </a:r>
          </a:p>
          <a:p>
            <a:r>
              <a:rPr lang="en-US" sz="5400" b="1" dirty="0"/>
              <a:t>B Session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66828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Agenda: B Session</a:t>
            </a:r>
          </a:p>
        </p:txBody>
      </p:sp>
      <p:sp>
        <p:nvSpPr>
          <p:cNvPr id="3" name="Content Placeholder 2"/>
          <p:cNvSpPr>
            <a:spLocks noGrp="1"/>
          </p:cNvSpPr>
          <p:nvPr>
            <p:ph idx="1"/>
          </p:nvPr>
        </p:nvSpPr>
        <p:spPr/>
        <p:txBody>
          <a:bodyPr/>
          <a:lstStyle/>
          <a:p>
            <a:r>
              <a:rPr lang="en-US" dirty="0"/>
              <a:t>9</a:t>
            </a:r>
            <a:r>
              <a:rPr lang="en-US" dirty="0" smtClean="0"/>
              <a:t>) </a:t>
            </a:r>
            <a:r>
              <a:rPr lang="en-US" dirty="0"/>
              <a:t>Itemized Deductions</a:t>
            </a:r>
          </a:p>
          <a:p>
            <a:r>
              <a:rPr lang="en-US" dirty="0" smtClean="0"/>
              <a:t>10) </a:t>
            </a:r>
            <a:r>
              <a:rPr lang="en-US" dirty="0"/>
              <a:t>Education Credits</a:t>
            </a:r>
          </a:p>
          <a:p>
            <a:r>
              <a:rPr lang="en-US" dirty="0" smtClean="0"/>
              <a:t>11) </a:t>
            </a:r>
            <a:r>
              <a:rPr lang="en-US" dirty="0"/>
              <a:t>Affordable Care Act Provisions</a:t>
            </a:r>
          </a:p>
          <a:p>
            <a:r>
              <a:rPr lang="en-US" dirty="0" smtClean="0"/>
              <a:t>12) Out </a:t>
            </a:r>
            <a:r>
              <a:rPr lang="en-US" dirty="0"/>
              <a:t>of Scope Topics</a:t>
            </a:r>
          </a:p>
          <a:p>
            <a:r>
              <a:rPr lang="en-US" dirty="0" smtClean="0"/>
              <a:t>13) </a:t>
            </a:r>
            <a:r>
              <a:rPr lang="en-US" dirty="0"/>
              <a:t>Quality Review Process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1087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Itemized Deductions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8156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altLang="en-US">
                <a:ea typeface="ＭＳ Ｐゴシック" charset="-128"/>
              </a:rPr>
              <a:t>State Tax Refund</a:t>
            </a:r>
          </a:p>
        </p:txBody>
      </p:sp>
      <p:sp>
        <p:nvSpPr>
          <p:cNvPr id="49154" name="Content Placeholder 2"/>
          <p:cNvSpPr>
            <a:spLocks noGrp="1"/>
          </p:cNvSpPr>
          <p:nvPr>
            <p:ph idx="1"/>
          </p:nvPr>
        </p:nvSpPr>
        <p:spPr/>
        <p:txBody>
          <a:bodyPr>
            <a:normAutofit lnSpcReduction="10000"/>
          </a:bodyPr>
          <a:lstStyle/>
          <a:p>
            <a:pPr eaLnBrk="1" hangingPunct="1">
              <a:buFont typeface="Wingdings" charset="2"/>
              <a:buChar char="Ø"/>
            </a:pPr>
            <a:r>
              <a:rPr lang="en-US" altLang="en-US" dirty="0">
                <a:ea typeface="ＭＳ Ｐゴシック" charset="-128"/>
              </a:rPr>
              <a:t>Prior tax year (PTY) state tax refund may be taxable and need to be reported</a:t>
            </a:r>
          </a:p>
          <a:p>
            <a:pPr eaLnBrk="1" hangingPunct="1">
              <a:buFont typeface="Wingdings" charset="2"/>
              <a:buChar char="Ø"/>
            </a:pPr>
            <a:r>
              <a:rPr lang="en-US" altLang="en-US" dirty="0">
                <a:ea typeface="ＭＳ Ｐゴシック" charset="-128"/>
              </a:rPr>
              <a:t>Conditions in which PTY state tax refund is taxable:</a:t>
            </a:r>
          </a:p>
          <a:p>
            <a:pPr lvl="1" eaLnBrk="1" hangingPunct="1">
              <a:buFont typeface="Arial" charset="0"/>
              <a:buChar char="•"/>
            </a:pPr>
            <a:r>
              <a:rPr lang="en-US" altLang="en-US" dirty="0">
                <a:ea typeface="ＭＳ Ｐゴシック" charset="-128"/>
              </a:rPr>
              <a:t>Received a refund on a state return</a:t>
            </a:r>
          </a:p>
          <a:p>
            <a:pPr lvl="1" eaLnBrk="1" hangingPunct="1">
              <a:buFont typeface="Arial" charset="0"/>
              <a:buChar char="•"/>
            </a:pPr>
            <a:r>
              <a:rPr lang="en-US" altLang="en-US" dirty="0">
                <a:ea typeface="ＭＳ Ｐゴシック" charset="-128"/>
              </a:rPr>
              <a:t>Itemized Deductions in PTY (Federal) AND</a:t>
            </a:r>
          </a:p>
          <a:p>
            <a:pPr lvl="1" eaLnBrk="1" hangingPunct="1">
              <a:buFont typeface="Arial" charset="0"/>
              <a:buChar char="•"/>
            </a:pPr>
            <a:r>
              <a:rPr lang="en-US" altLang="en-US" dirty="0">
                <a:ea typeface="ＭＳ Ｐゴシック" charset="-128"/>
              </a:rPr>
              <a:t>Deducted state income tax instead of state sales tax when itemizing deductions (Federal)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29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fade">
                                      <p:cBhvr>
                                        <p:cTn id="7" dur="500"/>
                                        <p:tgtEl>
                                          <p:spTgt spid="491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154">
                                            <p:txEl>
                                              <p:pRg st="1" end="1"/>
                                            </p:txEl>
                                          </p:spTgt>
                                        </p:tgtEl>
                                        <p:attrNameLst>
                                          <p:attrName>style.visibility</p:attrName>
                                        </p:attrNameLst>
                                      </p:cBhvr>
                                      <p:to>
                                        <p:strVal val="visible"/>
                                      </p:to>
                                    </p:set>
                                    <p:animEffect transition="in" filter="fade">
                                      <p:cBhvr>
                                        <p:cTn id="12" dur="500"/>
                                        <p:tgtEl>
                                          <p:spTgt spid="4915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9154">
                                            <p:txEl>
                                              <p:pRg st="2" end="2"/>
                                            </p:txEl>
                                          </p:spTgt>
                                        </p:tgtEl>
                                        <p:attrNameLst>
                                          <p:attrName>style.visibility</p:attrName>
                                        </p:attrNameLst>
                                      </p:cBhvr>
                                      <p:to>
                                        <p:strVal val="visible"/>
                                      </p:to>
                                    </p:set>
                                    <p:animEffect transition="in" filter="fade">
                                      <p:cBhvr>
                                        <p:cTn id="15" dur="500"/>
                                        <p:tgtEl>
                                          <p:spTgt spid="4915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154">
                                            <p:txEl>
                                              <p:pRg st="3" end="3"/>
                                            </p:txEl>
                                          </p:spTgt>
                                        </p:tgtEl>
                                        <p:attrNameLst>
                                          <p:attrName>style.visibility</p:attrName>
                                        </p:attrNameLst>
                                      </p:cBhvr>
                                      <p:to>
                                        <p:strVal val="visible"/>
                                      </p:to>
                                    </p:set>
                                    <p:animEffect transition="in" filter="fade">
                                      <p:cBhvr>
                                        <p:cTn id="18" dur="500"/>
                                        <p:tgtEl>
                                          <p:spTgt spid="4915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154">
                                            <p:txEl>
                                              <p:pRg st="4" end="4"/>
                                            </p:txEl>
                                          </p:spTgt>
                                        </p:tgtEl>
                                        <p:attrNameLst>
                                          <p:attrName>style.visibility</p:attrName>
                                        </p:attrNameLst>
                                      </p:cBhvr>
                                      <p:to>
                                        <p:strVal val="visible"/>
                                      </p:to>
                                    </p:set>
                                    <p:animEffect transition="in" filter="fade">
                                      <p:cBhvr>
                                        <p:cTn id="21" dur="500"/>
                                        <p:tgtEl>
                                          <p:spTgt spid="491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tLang="en-US" dirty="0">
                <a:ea typeface="ＭＳ Ｐゴシック" charset="-128"/>
              </a:rPr>
              <a:t>Itemized Deductions</a:t>
            </a:r>
          </a:p>
        </p:txBody>
      </p:sp>
      <p:sp>
        <p:nvSpPr>
          <p:cNvPr id="218114" name="Content Placeholder 2"/>
          <p:cNvSpPr>
            <a:spLocks noGrp="1"/>
          </p:cNvSpPr>
          <p:nvPr>
            <p:ph idx="1"/>
          </p:nvPr>
        </p:nvSpPr>
        <p:spPr/>
        <p:txBody>
          <a:bodyPr>
            <a:normAutofit fontScale="92500" lnSpcReduction="10000"/>
          </a:bodyPr>
          <a:lstStyle/>
          <a:p>
            <a:r>
              <a:rPr lang="en-US" altLang="en-US" dirty="0">
                <a:ea typeface="ＭＳ Ｐゴシック" charset="-128"/>
              </a:rPr>
              <a:t>Every taxpayer can take a specific amount for a “standard” deduction</a:t>
            </a:r>
          </a:p>
          <a:p>
            <a:pPr lvl="1"/>
            <a:r>
              <a:rPr lang="en-US" altLang="en-US" dirty="0">
                <a:ea typeface="ＭＳ Ｐゴシック" charset="-128"/>
              </a:rPr>
              <a:t>Reduces taxable income</a:t>
            </a:r>
          </a:p>
          <a:p>
            <a:r>
              <a:rPr lang="en-US" altLang="en-US" dirty="0">
                <a:ea typeface="ＭＳ Ｐゴシック" charset="-128"/>
              </a:rPr>
              <a:t>There are certain designated expenses that a taxpayer can choose to list out separately, and, if they total more than the standard deduction, the taxpayer will “itemize” deductions</a:t>
            </a:r>
          </a:p>
          <a:p>
            <a:pPr lvl="1"/>
            <a:r>
              <a:rPr lang="en-US" altLang="en-US" dirty="0">
                <a:ea typeface="ＭＳ Ｐゴシック" charset="-128"/>
              </a:rPr>
              <a:t>Reduces taxable income by a greater amount</a:t>
            </a:r>
          </a:p>
          <a:p>
            <a:endParaRPr lang="en-US" altLang="en-US"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475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14">
                                            <p:txEl>
                                              <p:pRg st="0" end="0"/>
                                            </p:txEl>
                                          </p:spTgt>
                                        </p:tgtEl>
                                        <p:attrNameLst>
                                          <p:attrName>style.visibility</p:attrName>
                                        </p:attrNameLst>
                                      </p:cBhvr>
                                      <p:to>
                                        <p:strVal val="visible"/>
                                      </p:to>
                                    </p:set>
                                    <p:animEffect transition="in" filter="fade">
                                      <p:cBhvr>
                                        <p:cTn id="7" dur="500"/>
                                        <p:tgtEl>
                                          <p:spTgt spid="2181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8114">
                                            <p:txEl>
                                              <p:pRg st="1" end="1"/>
                                            </p:txEl>
                                          </p:spTgt>
                                        </p:tgtEl>
                                        <p:attrNameLst>
                                          <p:attrName>style.visibility</p:attrName>
                                        </p:attrNameLst>
                                      </p:cBhvr>
                                      <p:to>
                                        <p:strVal val="visible"/>
                                      </p:to>
                                    </p:set>
                                    <p:animEffect transition="in" filter="fade">
                                      <p:cBhvr>
                                        <p:cTn id="10" dur="500"/>
                                        <p:tgtEl>
                                          <p:spTgt spid="2181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8114">
                                            <p:txEl>
                                              <p:pRg st="2" end="2"/>
                                            </p:txEl>
                                          </p:spTgt>
                                        </p:tgtEl>
                                        <p:attrNameLst>
                                          <p:attrName>style.visibility</p:attrName>
                                        </p:attrNameLst>
                                      </p:cBhvr>
                                      <p:to>
                                        <p:strVal val="visible"/>
                                      </p:to>
                                    </p:set>
                                    <p:animEffect transition="in" filter="fade">
                                      <p:cBhvr>
                                        <p:cTn id="15" dur="500"/>
                                        <p:tgtEl>
                                          <p:spTgt spid="21811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8114">
                                            <p:txEl>
                                              <p:pRg st="3" end="3"/>
                                            </p:txEl>
                                          </p:spTgt>
                                        </p:tgtEl>
                                        <p:attrNameLst>
                                          <p:attrName>style.visibility</p:attrName>
                                        </p:attrNameLst>
                                      </p:cBhvr>
                                      <p:to>
                                        <p:strVal val="visible"/>
                                      </p:to>
                                    </p:set>
                                    <p:animEffect transition="in" filter="fade">
                                      <p:cBhvr>
                                        <p:cTn id="18" dur="500"/>
                                        <p:tgtEl>
                                          <p:spTgt spid="2181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build="p"/>
    </p:bld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lstStyle/>
          <a:p>
            <a:r>
              <a:rPr lang="en-US" altLang="en-US" dirty="0">
                <a:ea typeface="ＭＳ Ｐゴシック" charset="-128"/>
              </a:rPr>
              <a:t>When to Itemize Deductions</a:t>
            </a:r>
          </a:p>
        </p:txBody>
      </p:sp>
      <p:sp>
        <p:nvSpPr>
          <p:cNvPr id="3" name="Content Placeholder 2"/>
          <p:cNvSpPr>
            <a:spLocks noGrp="1"/>
          </p:cNvSpPr>
          <p:nvPr>
            <p:ph idx="1"/>
          </p:nvPr>
        </p:nvSpPr>
        <p:spPr>
          <a:xfrm>
            <a:off x="609600" y="1461419"/>
            <a:ext cx="10972800" cy="4159329"/>
          </a:xfrm>
        </p:spPr>
        <p:txBody>
          <a:bodyPr>
            <a:normAutofit fontScale="92500" lnSpcReduction="10000"/>
          </a:bodyPr>
          <a:lstStyle/>
          <a:p>
            <a:pPr>
              <a:defRPr/>
            </a:pPr>
            <a:r>
              <a:rPr lang="en-US" dirty="0"/>
              <a:t>A </a:t>
            </a:r>
            <a:r>
              <a:rPr lang="en-US" b="1" dirty="0">
                <a:solidFill>
                  <a:srgbClr val="F2B52C"/>
                </a:solidFill>
              </a:rPr>
              <a:t>taxpayer</a:t>
            </a:r>
            <a:r>
              <a:rPr lang="en-US" dirty="0"/>
              <a:t> can receive a larger deduction  by itemizing if he/she has:</a:t>
            </a:r>
          </a:p>
          <a:p>
            <a:pPr lvl="1">
              <a:defRPr/>
            </a:pPr>
            <a:r>
              <a:rPr lang="en-US" dirty="0"/>
              <a:t>At the </a:t>
            </a:r>
            <a:r>
              <a:rPr lang="en-US" b="1" u="sng" dirty="0"/>
              <a:t>Federal Level</a:t>
            </a:r>
            <a:r>
              <a:rPr lang="en-US" dirty="0"/>
              <a:t> (higher standard deduction):</a:t>
            </a:r>
          </a:p>
          <a:p>
            <a:pPr lvl="2">
              <a:defRPr/>
            </a:pPr>
            <a:r>
              <a:rPr lang="en-US" dirty="0"/>
              <a:t>Home mortgage payment </a:t>
            </a:r>
          </a:p>
          <a:p>
            <a:pPr lvl="2">
              <a:defRPr/>
            </a:pPr>
            <a:r>
              <a:rPr lang="en-US" dirty="0"/>
              <a:t>Large number of medical bills</a:t>
            </a:r>
          </a:p>
          <a:p>
            <a:pPr lvl="1">
              <a:defRPr/>
            </a:pPr>
            <a:r>
              <a:rPr lang="en-US" dirty="0"/>
              <a:t>At the </a:t>
            </a:r>
            <a:r>
              <a:rPr lang="en-US" b="1" u="sng" dirty="0"/>
              <a:t>State Level </a:t>
            </a:r>
            <a:r>
              <a:rPr lang="en-US" dirty="0"/>
              <a:t>(lower standard deduction):</a:t>
            </a:r>
          </a:p>
          <a:p>
            <a:pPr lvl="2">
              <a:defRPr/>
            </a:pPr>
            <a:r>
              <a:rPr lang="en-US" dirty="0"/>
              <a:t>Expenses that may/may not have been sufficient to justify itemization on the federal level</a:t>
            </a:r>
          </a:p>
        </p:txBody>
      </p:sp>
      <p:sp>
        <p:nvSpPr>
          <p:cNvPr id="2" name="Rectangle 1"/>
          <p:cNvSpPr/>
          <p:nvPr/>
        </p:nvSpPr>
        <p:spPr>
          <a:xfrm>
            <a:off x="609600" y="5664529"/>
            <a:ext cx="10972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400" b="1" i="1" dirty="0">
                <a:solidFill>
                  <a:schemeClr val="accent3"/>
                </a:solidFill>
              </a:rPr>
              <a:t>Note: If a taxpayer is MFS and his/her spouse itemizes, the taxpayer must also itemize, regardless of whether the Standard Deduction would be higher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747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ou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Qualifying Expenses</a:t>
            </a:r>
          </a:p>
        </p:txBody>
      </p:sp>
      <p:sp>
        <p:nvSpPr>
          <p:cNvPr id="220162" name="Content Placeholder 2"/>
          <p:cNvSpPr>
            <a:spLocks noGrp="1"/>
          </p:cNvSpPr>
          <p:nvPr>
            <p:ph idx="1"/>
          </p:nvPr>
        </p:nvSpPr>
        <p:spPr/>
        <p:txBody>
          <a:bodyPr/>
          <a:lstStyle/>
          <a:p>
            <a:r>
              <a:rPr lang="en-US" altLang="en-US" dirty="0">
                <a:ea typeface="ＭＳ Ｐゴシック" charset="-128"/>
              </a:rPr>
              <a:t>Unreimbursed Medical Expenses</a:t>
            </a:r>
          </a:p>
          <a:p>
            <a:r>
              <a:rPr lang="en-US" altLang="en-US" dirty="0">
                <a:ea typeface="ＭＳ Ｐゴシック" charset="-128"/>
              </a:rPr>
              <a:t>Charitable Contributions</a:t>
            </a:r>
          </a:p>
          <a:p>
            <a:r>
              <a:rPr lang="en-US" altLang="en-US" dirty="0">
                <a:ea typeface="ＭＳ Ｐゴシック" charset="-128"/>
              </a:rPr>
              <a:t>Taxes</a:t>
            </a:r>
          </a:p>
          <a:p>
            <a:r>
              <a:rPr lang="en-US" altLang="en-US" dirty="0">
                <a:ea typeface="ＭＳ Ｐゴシック" charset="-128"/>
              </a:rPr>
              <a:t>Home Mortgage Interest</a:t>
            </a:r>
          </a:p>
          <a:p>
            <a:r>
              <a:rPr lang="en-US" altLang="en-US" dirty="0">
                <a:ea typeface="ＭＳ Ｐゴシック" charset="-128"/>
              </a:rPr>
              <a:t>Miscellaneous Deductions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870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0162">
                                            <p:txEl>
                                              <p:pRg st="0" end="0"/>
                                            </p:txEl>
                                          </p:spTgt>
                                        </p:tgtEl>
                                        <p:attrNameLst>
                                          <p:attrName>style.visibility</p:attrName>
                                        </p:attrNameLst>
                                      </p:cBhvr>
                                      <p:to>
                                        <p:strVal val="visible"/>
                                      </p:to>
                                    </p:set>
                                    <p:animEffect transition="in" filter="fade">
                                      <p:cBhvr>
                                        <p:cTn id="7" dur="500"/>
                                        <p:tgtEl>
                                          <p:spTgt spid="220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162">
                                            <p:txEl>
                                              <p:pRg st="1" end="1"/>
                                            </p:txEl>
                                          </p:spTgt>
                                        </p:tgtEl>
                                        <p:attrNameLst>
                                          <p:attrName>style.visibility</p:attrName>
                                        </p:attrNameLst>
                                      </p:cBhvr>
                                      <p:to>
                                        <p:strVal val="visible"/>
                                      </p:to>
                                    </p:set>
                                    <p:animEffect transition="in" filter="fade">
                                      <p:cBhvr>
                                        <p:cTn id="12" dur="500"/>
                                        <p:tgtEl>
                                          <p:spTgt spid="220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0162">
                                            <p:txEl>
                                              <p:pRg st="2" end="2"/>
                                            </p:txEl>
                                          </p:spTgt>
                                        </p:tgtEl>
                                        <p:attrNameLst>
                                          <p:attrName>style.visibility</p:attrName>
                                        </p:attrNameLst>
                                      </p:cBhvr>
                                      <p:to>
                                        <p:strVal val="visible"/>
                                      </p:to>
                                    </p:set>
                                    <p:animEffect transition="in" filter="fade">
                                      <p:cBhvr>
                                        <p:cTn id="17" dur="500"/>
                                        <p:tgtEl>
                                          <p:spTgt spid="220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0162">
                                            <p:txEl>
                                              <p:pRg st="3" end="3"/>
                                            </p:txEl>
                                          </p:spTgt>
                                        </p:tgtEl>
                                        <p:attrNameLst>
                                          <p:attrName>style.visibility</p:attrName>
                                        </p:attrNameLst>
                                      </p:cBhvr>
                                      <p:to>
                                        <p:strVal val="visible"/>
                                      </p:to>
                                    </p:set>
                                    <p:animEffect transition="in" filter="fade">
                                      <p:cBhvr>
                                        <p:cTn id="22" dur="500"/>
                                        <p:tgtEl>
                                          <p:spTgt spid="220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0162">
                                            <p:txEl>
                                              <p:pRg st="4" end="4"/>
                                            </p:txEl>
                                          </p:spTgt>
                                        </p:tgtEl>
                                        <p:attrNameLst>
                                          <p:attrName>style.visibility</p:attrName>
                                        </p:attrNameLst>
                                      </p:cBhvr>
                                      <p:to>
                                        <p:strVal val="visible"/>
                                      </p:to>
                                    </p:set>
                                    <p:animEffect transition="in" filter="fade">
                                      <p:cBhvr>
                                        <p:cTn id="27" dur="500"/>
                                        <p:tgtEl>
                                          <p:spTgt spid="2201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build="p"/>
    </p:bld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tLang="en-US" dirty="0">
                <a:ea typeface="ＭＳ Ｐゴシック" charset="-128"/>
              </a:rPr>
              <a:t>Unreimbursed Medical Expenses</a:t>
            </a:r>
          </a:p>
        </p:txBody>
      </p:sp>
      <p:sp>
        <p:nvSpPr>
          <p:cNvPr id="221186" name="Content Placeholder 2"/>
          <p:cNvSpPr>
            <a:spLocks noGrp="1"/>
          </p:cNvSpPr>
          <p:nvPr>
            <p:ph idx="1"/>
          </p:nvPr>
        </p:nvSpPr>
        <p:spPr/>
        <p:txBody>
          <a:bodyPr>
            <a:normAutofit/>
          </a:bodyPr>
          <a:lstStyle/>
          <a:p>
            <a:r>
              <a:rPr lang="en-US" altLang="en-US" dirty="0">
                <a:ea typeface="ＭＳ Ｐゴシック" charset="-128"/>
              </a:rPr>
              <a:t>A taxpayer can claim expenses for</a:t>
            </a:r>
          </a:p>
          <a:p>
            <a:pPr lvl="1"/>
            <a:r>
              <a:rPr lang="en-US" altLang="en-US" dirty="0">
                <a:ea typeface="ＭＳ Ｐゴシック" charset="-128"/>
              </a:rPr>
              <a:t>Him/Herself</a:t>
            </a:r>
          </a:p>
          <a:p>
            <a:pPr lvl="1"/>
            <a:r>
              <a:rPr lang="en-US" altLang="en-US" dirty="0">
                <a:ea typeface="ＭＳ Ｐゴシック" charset="-128"/>
              </a:rPr>
              <a:t>Spouse</a:t>
            </a:r>
          </a:p>
          <a:p>
            <a:pPr lvl="1"/>
            <a:r>
              <a:rPr lang="en-US" altLang="en-US" dirty="0">
                <a:ea typeface="ＭＳ Ｐゴシック" charset="-128"/>
              </a:rPr>
              <a:t>Dependents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31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1186">
                                            <p:txEl>
                                              <p:pRg st="0" end="0"/>
                                            </p:txEl>
                                          </p:spTgt>
                                        </p:tgtEl>
                                        <p:attrNameLst>
                                          <p:attrName>style.visibility</p:attrName>
                                        </p:attrNameLst>
                                      </p:cBhvr>
                                      <p:to>
                                        <p:strVal val="visible"/>
                                      </p:to>
                                    </p:set>
                                    <p:animEffect transition="in" filter="fade">
                                      <p:cBhvr>
                                        <p:cTn id="7" dur="500"/>
                                        <p:tgtEl>
                                          <p:spTgt spid="22118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1186">
                                            <p:txEl>
                                              <p:pRg st="1" end="1"/>
                                            </p:txEl>
                                          </p:spTgt>
                                        </p:tgtEl>
                                        <p:attrNameLst>
                                          <p:attrName>style.visibility</p:attrName>
                                        </p:attrNameLst>
                                      </p:cBhvr>
                                      <p:to>
                                        <p:strVal val="visible"/>
                                      </p:to>
                                    </p:set>
                                    <p:animEffect transition="in" filter="fade">
                                      <p:cBhvr>
                                        <p:cTn id="10" dur="500"/>
                                        <p:tgtEl>
                                          <p:spTgt spid="22118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1186">
                                            <p:txEl>
                                              <p:pRg st="2" end="2"/>
                                            </p:txEl>
                                          </p:spTgt>
                                        </p:tgtEl>
                                        <p:attrNameLst>
                                          <p:attrName>style.visibility</p:attrName>
                                        </p:attrNameLst>
                                      </p:cBhvr>
                                      <p:to>
                                        <p:strVal val="visible"/>
                                      </p:to>
                                    </p:set>
                                    <p:animEffect transition="in" filter="fade">
                                      <p:cBhvr>
                                        <p:cTn id="13" dur="500"/>
                                        <p:tgtEl>
                                          <p:spTgt spid="22118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1186">
                                            <p:txEl>
                                              <p:pRg st="3" end="3"/>
                                            </p:txEl>
                                          </p:spTgt>
                                        </p:tgtEl>
                                        <p:attrNameLst>
                                          <p:attrName>style.visibility</p:attrName>
                                        </p:attrNameLst>
                                      </p:cBhvr>
                                      <p:to>
                                        <p:strVal val="visible"/>
                                      </p:to>
                                    </p:set>
                                    <p:animEffect transition="in" filter="fade">
                                      <p:cBhvr>
                                        <p:cTn id="16" dur="500"/>
                                        <p:tgtEl>
                                          <p:spTgt spid="2211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build="p"/>
    </p:bld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09" name="Title 1"/>
          <p:cNvSpPr>
            <a:spLocks noGrp="1"/>
          </p:cNvSpPr>
          <p:nvPr>
            <p:ph type="title"/>
          </p:nvPr>
        </p:nvSpPr>
        <p:spPr/>
        <p:txBody>
          <a:bodyPr/>
          <a:lstStyle/>
          <a:p>
            <a:r>
              <a:rPr lang="en-US" altLang="en-US" dirty="0">
                <a:ea typeface="ＭＳ Ｐゴシック" charset="-128"/>
              </a:rPr>
              <a:t>Unreimbursed Medical Expenses</a:t>
            </a:r>
          </a:p>
        </p:txBody>
      </p:sp>
      <p:sp>
        <p:nvSpPr>
          <p:cNvPr id="3" name="Content Placeholder 2"/>
          <p:cNvSpPr>
            <a:spLocks noGrp="1"/>
          </p:cNvSpPr>
          <p:nvPr>
            <p:ph idx="1"/>
          </p:nvPr>
        </p:nvSpPr>
        <p:spPr>
          <a:xfrm>
            <a:off x="609600" y="1600204"/>
            <a:ext cx="10972800" cy="2223652"/>
          </a:xfrm>
        </p:spPr>
        <p:txBody>
          <a:bodyPr/>
          <a:lstStyle/>
          <a:p>
            <a:pPr>
              <a:defRPr/>
            </a:pPr>
            <a:r>
              <a:rPr lang="en-US" altLang="en-US" dirty="0">
                <a:ea typeface="ＭＳ Ｐゴシック" charset="-128"/>
              </a:rPr>
              <a:t>Covered Medical Expenses</a:t>
            </a:r>
          </a:p>
          <a:p>
            <a:pPr lvl="1">
              <a:defRPr/>
            </a:pPr>
            <a:r>
              <a:rPr lang="en-US" dirty="0"/>
              <a:t>Unreimbursed medical and dental expenses</a:t>
            </a:r>
          </a:p>
          <a:p>
            <a:pPr lvl="1">
              <a:defRPr/>
            </a:pPr>
            <a:r>
              <a:rPr lang="en-US" dirty="0"/>
              <a:t>Eligible long-term care premiums</a:t>
            </a:r>
          </a:p>
        </p:txBody>
      </p:sp>
      <p:sp>
        <p:nvSpPr>
          <p:cNvPr id="4" name="Rectangle 3"/>
          <p:cNvSpPr/>
          <p:nvPr/>
        </p:nvSpPr>
        <p:spPr>
          <a:xfrm>
            <a:off x="609600" y="5065263"/>
            <a:ext cx="10972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14300" indent="0" algn="ctr">
              <a:buNone/>
              <a:defRPr/>
            </a:pPr>
            <a:r>
              <a:rPr lang="en-US" sz="3600" b="1" i="1">
                <a:solidFill>
                  <a:schemeClr val="accent3"/>
                </a:solidFill>
              </a:rPr>
              <a:t>Be sure the expenses were not paid with pretax dollars or reimbursed by an insurance company.</a:t>
            </a:r>
            <a:endParaRPr lang="en-US" sz="3600" b="1" i="1" dirty="0">
              <a:solidFill>
                <a:schemeClr val="accent3"/>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37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ou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Unreimbursed Medical Expenses</a:t>
            </a:r>
          </a:p>
        </p:txBody>
      </p:sp>
      <p:sp>
        <p:nvSpPr>
          <p:cNvPr id="3" name="Content Placeholder 2"/>
          <p:cNvSpPr>
            <a:spLocks noGrp="1"/>
          </p:cNvSpPr>
          <p:nvPr>
            <p:ph idx="1"/>
          </p:nvPr>
        </p:nvSpPr>
        <p:spPr/>
        <p:txBody>
          <a:bodyPr>
            <a:normAutofit lnSpcReduction="10000"/>
          </a:bodyPr>
          <a:lstStyle/>
          <a:p>
            <a:r>
              <a:rPr lang="en-US" dirty="0"/>
              <a:t>Why can a taxpayer not itemize expenses paid with pretax dollars?</a:t>
            </a:r>
          </a:p>
          <a:p>
            <a:pPr lvl="1"/>
            <a:r>
              <a:rPr lang="en-US" dirty="0"/>
              <a:t>NO DOUBLE BENEFITS!</a:t>
            </a:r>
          </a:p>
          <a:p>
            <a:pPr lvl="1"/>
            <a:r>
              <a:rPr lang="en-US" dirty="0"/>
              <a:t>Expenses that were deducted pretax from pay have already given the taxpayer the benefit of a lower taxable income</a:t>
            </a:r>
          </a:p>
          <a:p>
            <a:pPr lvl="1"/>
            <a:r>
              <a:rPr lang="en-US" dirty="0"/>
              <a:t>Cannot use these expenses a second time to lower taxable income again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112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r>
              <a:rPr lang="en-US" altLang="en-US" dirty="0">
                <a:ea typeface="ＭＳ Ｐゴシック" charset="-128"/>
              </a:rPr>
              <a:t>Unreimbursed Medical Expenses</a:t>
            </a:r>
          </a:p>
        </p:txBody>
      </p:sp>
      <p:sp>
        <p:nvSpPr>
          <p:cNvPr id="3" name="Content Placeholder 2"/>
          <p:cNvSpPr>
            <a:spLocks noGrp="1"/>
          </p:cNvSpPr>
          <p:nvPr>
            <p:ph idx="1"/>
          </p:nvPr>
        </p:nvSpPr>
        <p:spPr/>
        <p:txBody>
          <a:bodyPr>
            <a:normAutofit/>
          </a:bodyPr>
          <a:lstStyle/>
          <a:p>
            <a:pPr>
              <a:defRPr/>
            </a:pPr>
            <a:r>
              <a:rPr lang="en-US" altLang="en-US" dirty="0">
                <a:ea typeface="ＭＳ Ｐゴシック" charset="-128"/>
              </a:rPr>
              <a:t>Deductible Medical Expenses</a:t>
            </a:r>
          </a:p>
          <a:p>
            <a:pPr lvl="1">
              <a:defRPr/>
            </a:pPr>
            <a:r>
              <a:rPr lang="en-US" dirty="0"/>
              <a:t>Co-pays to doctor, dentist, eye doctor</a:t>
            </a:r>
          </a:p>
          <a:p>
            <a:pPr lvl="1">
              <a:defRPr/>
            </a:pPr>
            <a:r>
              <a:rPr lang="en-US" dirty="0"/>
              <a:t>Prescription drugs</a:t>
            </a:r>
          </a:p>
          <a:p>
            <a:pPr lvl="1">
              <a:defRPr/>
            </a:pPr>
            <a:r>
              <a:rPr lang="en-US" dirty="0"/>
              <a:t>Cost of glasses or hearing aids</a:t>
            </a:r>
          </a:p>
          <a:p>
            <a:pPr lvl="1">
              <a:defRPr/>
            </a:pPr>
            <a:r>
              <a:rPr lang="en-US" dirty="0"/>
              <a:t>Cost of medical equipment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3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r>
              <a:rPr lang="en-US" altLang="en-US" dirty="0">
                <a:ea typeface="ＭＳ Ｐゴシック" charset="-128"/>
              </a:rPr>
              <a:t>Unreimbursed Medical Expenses</a:t>
            </a:r>
          </a:p>
        </p:txBody>
      </p:sp>
      <p:sp>
        <p:nvSpPr>
          <p:cNvPr id="3" name="Content Placeholder 2"/>
          <p:cNvSpPr>
            <a:spLocks noGrp="1"/>
          </p:cNvSpPr>
          <p:nvPr>
            <p:ph idx="1"/>
          </p:nvPr>
        </p:nvSpPr>
        <p:spPr/>
        <p:txBody>
          <a:bodyPr>
            <a:normAutofit/>
          </a:bodyPr>
          <a:lstStyle/>
          <a:p>
            <a:pPr>
              <a:defRPr/>
            </a:pPr>
            <a:r>
              <a:rPr lang="en-US" altLang="en-US" dirty="0">
                <a:ea typeface="ＭＳ Ｐゴシック" charset="-128"/>
              </a:rPr>
              <a:t>Deductible Medical Expenses</a:t>
            </a:r>
          </a:p>
          <a:p>
            <a:pPr lvl="1">
              <a:defRPr/>
            </a:pPr>
            <a:r>
              <a:rPr lang="en-US" dirty="0"/>
              <a:t>Health insurance premiums</a:t>
            </a:r>
          </a:p>
          <a:p>
            <a:pPr lvl="1">
              <a:defRPr/>
            </a:pPr>
            <a:r>
              <a:rPr lang="en-US" dirty="0"/>
              <a:t>Long-term care insurance premiums </a:t>
            </a:r>
          </a:p>
          <a:p>
            <a:pPr lvl="1">
              <a:defRPr/>
            </a:pPr>
            <a:r>
              <a:rPr lang="en-US" dirty="0"/>
              <a:t>Cost of surgery, operations</a:t>
            </a:r>
          </a:p>
          <a:p>
            <a:pPr lvl="1">
              <a:defRPr/>
            </a:pPr>
            <a:r>
              <a:rPr lang="en-US" dirty="0"/>
              <a:t>Miles to and from doctor</a:t>
            </a:r>
          </a:p>
        </p:txBody>
      </p:sp>
      <p:sp>
        <p:nvSpPr>
          <p:cNvPr id="2" name="Rectangle 1"/>
          <p:cNvSpPr/>
          <p:nvPr/>
        </p:nvSpPr>
        <p:spPr>
          <a:xfrm>
            <a:off x="609600" y="5354624"/>
            <a:ext cx="109728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800" b="1" i="1" dirty="0">
                <a:solidFill>
                  <a:schemeClr val="accent3"/>
                </a:solidFill>
                <a:cs typeface="Arial" charset="0"/>
              </a:rPr>
              <a:t>NOTE: For a complete listing of deductible and nondeductible expenses </a:t>
            </a:r>
          </a:p>
          <a:p>
            <a:pPr algn="ctr">
              <a:defRPr/>
            </a:pPr>
            <a:r>
              <a:rPr lang="en-US" sz="2800" b="1" i="1" dirty="0">
                <a:solidFill>
                  <a:schemeClr val="accent3"/>
                </a:solidFill>
                <a:cs typeface="Arial" charset="0"/>
              </a:rPr>
              <a:t>see Campus Fellow Handbook and Schedule A instructions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17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ox(ou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7" name="Title 1"/>
          <p:cNvSpPr>
            <a:spLocks noGrp="1"/>
          </p:cNvSpPr>
          <p:nvPr>
            <p:ph type="title"/>
          </p:nvPr>
        </p:nvSpPr>
        <p:spPr/>
        <p:txBody>
          <a:bodyPr/>
          <a:lstStyle/>
          <a:p>
            <a:r>
              <a:rPr lang="en-US" altLang="en-US" dirty="0">
                <a:ea typeface="ＭＳ Ｐゴシック" charset="-128"/>
              </a:rPr>
              <a:t>Unreimbursed Medical Expenses</a:t>
            </a:r>
          </a:p>
        </p:txBody>
      </p:sp>
      <p:sp>
        <p:nvSpPr>
          <p:cNvPr id="3" name="Content Placeholder 2"/>
          <p:cNvSpPr>
            <a:spLocks noGrp="1"/>
          </p:cNvSpPr>
          <p:nvPr>
            <p:ph idx="1"/>
          </p:nvPr>
        </p:nvSpPr>
        <p:spPr/>
        <p:txBody>
          <a:bodyPr>
            <a:normAutofit/>
          </a:bodyPr>
          <a:lstStyle/>
          <a:p>
            <a:pPr>
              <a:defRPr/>
            </a:pPr>
            <a:r>
              <a:rPr lang="en-US" altLang="en-US" dirty="0">
                <a:ea typeface="ＭＳ Ｐゴシック" charset="-128"/>
              </a:rPr>
              <a:t>Nondeductible Medical Expenses</a:t>
            </a:r>
          </a:p>
          <a:p>
            <a:pPr lvl="1">
              <a:defRPr/>
            </a:pPr>
            <a:r>
              <a:rPr lang="en-US" dirty="0"/>
              <a:t>Life insurance policy premiums</a:t>
            </a:r>
          </a:p>
          <a:p>
            <a:pPr lvl="1">
              <a:defRPr/>
            </a:pPr>
            <a:r>
              <a:rPr lang="en-US" dirty="0"/>
              <a:t>Funeral, burial, cremation costs</a:t>
            </a:r>
          </a:p>
          <a:p>
            <a:pPr lvl="1">
              <a:defRPr/>
            </a:pPr>
            <a:r>
              <a:rPr lang="en-US" dirty="0"/>
              <a:t>Unnecessary cosmetic surgery</a:t>
            </a:r>
          </a:p>
          <a:p>
            <a:pPr lvl="1">
              <a:defRPr/>
            </a:pPr>
            <a:r>
              <a:rPr lang="en-US" dirty="0"/>
              <a:t>Nonprescription drugs</a:t>
            </a:r>
          </a:p>
        </p:txBody>
      </p:sp>
      <p:sp>
        <p:nvSpPr>
          <p:cNvPr id="4" name="Rectangle 3"/>
          <p:cNvSpPr/>
          <p:nvPr/>
        </p:nvSpPr>
        <p:spPr>
          <a:xfrm>
            <a:off x="609600" y="5354624"/>
            <a:ext cx="109728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800" b="1" i="1" dirty="0">
                <a:solidFill>
                  <a:schemeClr val="accent3"/>
                </a:solidFill>
                <a:cs typeface="Arial" charset="0"/>
              </a:rPr>
              <a:t>NOTE: For a complete listing of deductible and nondeductible expenses </a:t>
            </a:r>
          </a:p>
          <a:p>
            <a:pPr algn="ctr">
              <a:defRPr/>
            </a:pPr>
            <a:r>
              <a:rPr lang="en-US" sz="2800" b="1" i="1" dirty="0">
                <a:solidFill>
                  <a:schemeClr val="accent3"/>
                </a:solidFill>
                <a:cs typeface="Arial" charset="0"/>
              </a:rPr>
              <a:t>see Campus Fellow Handbook and Schedule A instructions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321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ou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5" name="Title 1"/>
          <p:cNvSpPr>
            <a:spLocks noGrp="1"/>
          </p:cNvSpPr>
          <p:nvPr>
            <p:ph type="title"/>
          </p:nvPr>
        </p:nvSpPr>
        <p:spPr/>
        <p:txBody>
          <a:bodyPr/>
          <a:lstStyle/>
          <a:p>
            <a:r>
              <a:rPr lang="en-US" altLang="en-US" dirty="0">
                <a:ea typeface="ＭＳ Ｐゴシック" charset="-128"/>
              </a:rPr>
              <a:t>Charitable Contributions</a:t>
            </a:r>
          </a:p>
        </p:txBody>
      </p:sp>
      <p:sp>
        <p:nvSpPr>
          <p:cNvPr id="3" name="Content Placeholder 2"/>
          <p:cNvSpPr>
            <a:spLocks noGrp="1"/>
          </p:cNvSpPr>
          <p:nvPr>
            <p:ph idx="1"/>
          </p:nvPr>
        </p:nvSpPr>
        <p:spPr>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numCol="2">
            <a:normAutofit fontScale="92500" lnSpcReduction="10000"/>
          </a:bodyPr>
          <a:lstStyle/>
          <a:p>
            <a:pPr>
              <a:defRPr/>
            </a:pPr>
            <a:r>
              <a:rPr lang="en-US" b="1" i="1" dirty="0"/>
              <a:t>Qualifying Organizations:</a:t>
            </a:r>
            <a:endParaRPr lang="en-US" dirty="0"/>
          </a:p>
          <a:p>
            <a:pPr lvl="1">
              <a:defRPr/>
            </a:pPr>
            <a:r>
              <a:rPr lang="en-US" dirty="0"/>
              <a:t>Religious</a:t>
            </a:r>
          </a:p>
          <a:p>
            <a:pPr lvl="1">
              <a:defRPr/>
            </a:pPr>
            <a:r>
              <a:rPr lang="en-US" dirty="0"/>
              <a:t>Charitable</a:t>
            </a:r>
          </a:p>
          <a:p>
            <a:pPr lvl="1">
              <a:defRPr/>
            </a:pPr>
            <a:r>
              <a:rPr lang="en-US" dirty="0"/>
              <a:t>Educational</a:t>
            </a:r>
          </a:p>
          <a:p>
            <a:pPr lvl="1">
              <a:defRPr/>
            </a:pPr>
            <a:r>
              <a:rPr lang="en-US" dirty="0"/>
              <a:t>Scientific</a:t>
            </a:r>
          </a:p>
          <a:p>
            <a:pPr lvl="1">
              <a:defRPr/>
            </a:pPr>
            <a:r>
              <a:rPr lang="en-US" dirty="0"/>
              <a:t>Literary</a:t>
            </a:r>
            <a:endParaRPr lang="en-US" dirty="0" smtClean="0"/>
          </a:p>
          <a:p>
            <a:pPr marL="457200" lvl="1" indent="0">
              <a:buNone/>
              <a:defRPr/>
            </a:pPr>
            <a:endParaRPr lang="en-US" dirty="0" smtClean="0"/>
          </a:p>
          <a:p>
            <a:pPr marL="457200" lvl="1" indent="0">
              <a:buNone/>
              <a:defRPr/>
            </a:pPr>
            <a:endParaRPr lang="en-US" dirty="0" smtClean="0"/>
          </a:p>
          <a:p>
            <a:pPr>
              <a:defRPr/>
            </a:pPr>
            <a:r>
              <a:rPr lang="en-US" b="1" i="1" dirty="0"/>
              <a:t>Non-qualifying Organizations:</a:t>
            </a:r>
          </a:p>
          <a:p>
            <a:pPr lvl="1">
              <a:defRPr/>
            </a:pPr>
            <a:r>
              <a:rPr lang="en-US" dirty="0"/>
              <a:t>Business</a:t>
            </a:r>
          </a:p>
          <a:p>
            <a:pPr lvl="1">
              <a:defRPr/>
            </a:pPr>
            <a:r>
              <a:rPr lang="en-US" dirty="0"/>
              <a:t>Civic/Political </a:t>
            </a:r>
          </a:p>
          <a:p>
            <a:pPr lvl="1">
              <a:defRPr/>
            </a:pPr>
            <a:r>
              <a:rPr lang="en-US" dirty="0"/>
              <a:t>Social </a:t>
            </a:r>
          </a:p>
          <a:p>
            <a:pPr lvl="1">
              <a:defRPr/>
            </a:pPr>
            <a:r>
              <a:rPr lang="en-US" dirty="0"/>
              <a:t>Foreign </a:t>
            </a:r>
          </a:p>
          <a:p>
            <a:pPr lvl="1">
              <a:defRPr/>
            </a:pPr>
            <a:r>
              <a:rPr lang="en-US" dirty="0"/>
              <a:t>Homeowners’ Associations</a:t>
            </a:r>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426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500"/>
                                        <p:tgtEl>
                                          <p:spTgt spid="3">
                                            <p:txEl>
                                              <p:pRg st="12" end="1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fade">
                                      <p:cBhvr>
                                        <p:cTn id="4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a:ea typeface="ＭＳ Ｐゴシック" charset="-128"/>
              </a:rPr>
              <a:t>State Tax Refund</a:t>
            </a:r>
          </a:p>
        </p:txBody>
      </p:sp>
      <p:sp>
        <p:nvSpPr>
          <p:cNvPr id="50178" name="Content Placeholder 2"/>
          <p:cNvSpPr>
            <a:spLocks noGrp="1"/>
          </p:cNvSpPr>
          <p:nvPr>
            <p:ph idx="1"/>
          </p:nvPr>
        </p:nvSpPr>
        <p:spPr/>
        <p:txBody>
          <a:bodyPr>
            <a:normAutofit lnSpcReduction="10000"/>
          </a:bodyPr>
          <a:lstStyle/>
          <a:p>
            <a:pPr>
              <a:buFont typeface="Wingdings" charset="2"/>
              <a:buChar char="Ø"/>
            </a:pPr>
            <a:r>
              <a:rPr lang="en-US" altLang="en-US">
                <a:ea typeface="ＭＳ Ｐゴシック" charset="-128"/>
              </a:rPr>
              <a:t>What if taxpayer doesn’t know if they itemized deductions last year?</a:t>
            </a:r>
          </a:p>
          <a:p>
            <a:pPr lvl="1">
              <a:buFont typeface="Arial" charset="0"/>
              <a:buChar char="•"/>
            </a:pPr>
            <a:r>
              <a:rPr lang="en-US" altLang="en-US" dirty="0">
                <a:ea typeface="ＭＳ Ｐゴシック" charset="-128"/>
              </a:rPr>
              <a:t>Ask: </a:t>
            </a:r>
            <a:r>
              <a:rPr lang="en-US" altLang="en-US" dirty="0">
                <a:solidFill>
                  <a:srgbClr val="F2B52C"/>
                </a:solidFill>
                <a:ea typeface="ＭＳ Ｐゴシック" charset="-128"/>
              </a:rPr>
              <a:t>“Did you have any mortgage interest, medical expenses, charitable contributions, etc., that you listed on your return last year?”</a:t>
            </a:r>
          </a:p>
          <a:p>
            <a:pPr lvl="1">
              <a:buFont typeface="Arial" charset="0"/>
              <a:buChar char="•"/>
            </a:pPr>
            <a:r>
              <a:rPr lang="en-US" altLang="en-US" dirty="0">
                <a:solidFill>
                  <a:srgbClr val="77A042"/>
                </a:solidFill>
                <a:ea typeface="ＭＳ Ｐゴシック" charset="-128"/>
              </a:rPr>
              <a:t>A taxpayer may not be sure if they did, but often they are very confident that they did not have any of these deductions listed last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317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fade">
                                      <p:cBhvr>
                                        <p:cTn id="7" dur="500"/>
                                        <p:tgtEl>
                                          <p:spTgt spid="5017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178">
                                            <p:txEl>
                                              <p:pRg st="1" end="1"/>
                                            </p:txEl>
                                          </p:spTgt>
                                        </p:tgtEl>
                                        <p:attrNameLst>
                                          <p:attrName>style.visibility</p:attrName>
                                        </p:attrNameLst>
                                      </p:cBhvr>
                                      <p:to>
                                        <p:strVal val="visible"/>
                                      </p:to>
                                    </p:set>
                                    <p:animEffect transition="in" filter="fade">
                                      <p:cBhvr>
                                        <p:cTn id="10" dur="500"/>
                                        <p:tgtEl>
                                          <p:spTgt spid="5017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178">
                                            <p:txEl>
                                              <p:pRg st="2" end="2"/>
                                            </p:txEl>
                                          </p:spTgt>
                                        </p:tgtEl>
                                        <p:attrNameLst>
                                          <p:attrName>style.visibility</p:attrName>
                                        </p:attrNameLst>
                                      </p:cBhvr>
                                      <p:to>
                                        <p:strVal val="visible"/>
                                      </p:to>
                                    </p:set>
                                    <p:animEffect transition="in" filter="fade">
                                      <p:cBhvr>
                                        <p:cTn id="13" dur="500"/>
                                        <p:tgtEl>
                                          <p:spTgt spid="501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r>
              <a:rPr lang="en-US" altLang="en-US">
                <a:ea typeface="ＭＳ Ｐゴシック" charset="-128"/>
              </a:rPr>
              <a:t>Charitable Contributions</a:t>
            </a:r>
          </a:p>
        </p:txBody>
      </p:sp>
      <p:sp>
        <p:nvSpPr>
          <p:cNvPr id="3" name="Content Placeholder 2"/>
          <p:cNvSpPr>
            <a:spLocks noGrp="1"/>
          </p:cNvSpPr>
          <p:nvPr>
            <p:ph idx="1"/>
          </p:nvPr>
        </p:nvSpPr>
        <p:spPr/>
        <p:txBody>
          <a:bodyPr>
            <a:normAutofit lnSpcReduction="10000"/>
          </a:bodyPr>
          <a:lstStyle/>
          <a:p>
            <a:pPr>
              <a:defRPr/>
            </a:pPr>
            <a:r>
              <a:rPr lang="en-US" dirty="0"/>
              <a:t>Deductible Expenses:</a:t>
            </a:r>
          </a:p>
          <a:p>
            <a:pPr lvl="1">
              <a:defRPr/>
            </a:pPr>
            <a:r>
              <a:rPr lang="en-US" dirty="0"/>
              <a:t>Monetary donations</a:t>
            </a:r>
          </a:p>
          <a:p>
            <a:pPr lvl="1">
              <a:defRPr/>
            </a:pPr>
            <a:r>
              <a:rPr lang="en-US" dirty="0"/>
              <a:t>Dues, fees, and assessments</a:t>
            </a:r>
          </a:p>
          <a:p>
            <a:pPr lvl="1">
              <a:defRPr/>
            </a:pPr>
            <a:r>
              <a:rPr lang="en-US" dirty="0"/>
              <a:t>Fair market value (FMV) of clothing, furniture</a:t>
            </a:r>
          </a:p>
          <a:p>
            <a:pPr lvl="1">
              <a:defRPr/>
            </a:pPr>
            <a:r>
              <a:rPr lang="en-US" dirty="0"/>
              <a:t>Uniforms required to be worn during service</a:t>
            </a:r>
          </a:p>
          <a:p>
            <a:pPr lvl="1">
              <a:defRPr/>
            </a:pPr>
            <a:r>
              <a:rPr lang="en-US" dirty="0"/>
              <a:t>Unreimbursed transportation expenses</a:t>
            </a:r>
          </a:p>
          <a:p>
            <a:pPr lvl="2">
              <a:defRPr/>
            </a:pPr>
            <a:r>
              <a:rPr lang="en-US" dirty="0"/>
              <a:t>Tolls, bus fare, parking fees, charitable miles</a:t>
            </a:r>
          </a:p>
          <a:p>
            <a:pPr marL="0" indent="0">
              <a:buNone/>
              <a:defRPr/>
            </a:pPr>
            <a:endParaRPr lang="en-US" sz="1700" dirty="0"/>
          </a:p>
        </p:txBody>
      </p:sp>
      <p:sp>
        <p:nvSpPr>
          <p:cNvPr id="2" name="Rectangle 1"/>
          <p:cNvSpPr/>
          <p:nvPr/>
        </p:nvSpPr>
        <p:spPr>
          <a:xfrm>
            <a:off x="609600" y="5833778"/>
            <a:ext cx="1097279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3600" b="1" i="1">
                <a:solidFill>
                  <a:schemeClr val="accent3"/>
                </a:solidFill>
              </a:rPr>
              <a:t>IMPORTANT: The taxpayer must keep receipts!</a:t>
            </a:r>
            <a:endParaRPr lang="en-US" sz="3600" b="1" i="1" dirty="0">
              <a:solidFill>
                <a:schemeClr val="accent3"/>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462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ox(ou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3" name="Title 1"/>
          <p:cNvSpPr>
            <a:spLocks noGrp="1"/>
          </p:cNvSpPr>
          <p:nvPr>
            <p:ph type="title"/>
          </p:nvPr>
        </p:nvSpPr>
        <p:spPr/>
        <p:txBody>
          <a:bodyPr>
            <a:normAutofit/>
          </a:bodyPr>
          <a:lstStyle/>
          <a:p>
            <a:pPr eaLnBrk="1" hangingPunct="1"/>
            <a:r>
              <a:rPr lang="en-US" altLang="en-US" dirty="0">
                <a:ea typeface="ＭＳ Ｐゴシック" charset="-128"/>
              </a:rPr>
              <a:t>Charitable Contributions</a:t>
            </a:r>
          </a:p>
        </p:txBody>
      </p:sp>
      <p:sp>
        <p:nvSpPr>
          <p:cNvPr id="200707" name="Content Placeholder 2"/>
          <p:cNvSpPr>
            <a:spLocks noGrp="1"/>
          </p:cNvSpPr>
          <p:nvPr>
            <p:ph idx="1"/>
          </p:nvPr>
        </p:nvSpPr>
        <p:spPr/>
        <p:txBody>
          <a:bodyPr rtlCol="0">
            <a:normAutofit/>
          </a:bodyPr>
          <a:lstStyle/>
          <a:p>
            <a:pPr>
              <a:defRPr/>
            </a:pPr>
            <a:r>
              <a:rPr lang="en-US" altLang="en-US" dirty="0">
                <a:ea typeface="ＭＳ Ｐゴシック" charset="-128"/>
              </a:rPr>
              <a:t>FMV of Donated Goods</a:t>
            </a:r>
          </a:p>
          <a:p>
            <a:pPr lvl="1">
              <a:defRPr/>
            </a:pPr>
            <a:r>
              <a:rPr lang="en-US" dirty="0">
                <a:ea typeface="+mn-ea"/>
                <a:cs typeface="+mn-cs"/>
              </a:rPr>
              <a:t>If a taxpayer has made non-cash contributions to charity and does not have receipts, use the following resources to determine the FMV of donated items:</a:t>
            </a:r>
          </a:p>
          <a:p>
            <a:pPr lvl="1">
              <a:buFont typeface="Arial"/>
              <a:buChar char="•"/>
              <a:defRPr/>
            </a:pPr>
            <a:r>
              <a:rPr lang="en-US" dirty="0">
                <a:ea typeface="+mn-ea"/>
                <a:hlinkClick r:id="rId3"/>
              </a:rPr>
              <a:t>Salvation Army Valuation Guide</a:t>
            </a: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2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fade">
                                      <p:cBhvr>
                                        <p:cTn id="7" dur="500"/>
                                        <p:tgtEl>
                                          <p:spTgt spid="20070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707">
                                            <p:txEl>
                                              <p:pRg st="1" end="1"/>
                                            </p:txEl>
                                          </p:spTgt>
                                        </p:tgtEl>
                                        <p:attrNameLst>
                                          <p:attrName>style.visibility</p:attrName>
                                        </p:attrNameLst>
                                      </p:cBhvr>
                                      <p:to>
                                        <p:strVal val="visible"/>
                                      </p:to>
                                    </p:set>
                                    <p:animEffect transition="in" filter="fade">
                                      <p:cBhvr>
                                        <p:cTn id="10" dur="500"/>
                                        <p:tgtEl>
                                          <p:spTgt spid="20070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0707">
                                            <p:txEl>
                                              <p:pRg st="2" end="2"/>
                                            </p:txEl>
                                          </p:spTgt>
                                        </p:tgtEl>
                                        <p:attrNameLst>
                                          <p:attrName>style.visibility</p:attrName>
                                        </p:attrNameLst>
                                      </p:cBhvr>
                                      <p:to>
                                        <p:strVal val="visible"/>
                                      </p:to>
                                    </p:set>
                                    <p:animEffect transition="in" filter="fade">
                                      <p:cBhvr>
                                        <p:cTn id="13" dur="500"/>
                                        <p:tgtEl>
                                          <p:spTgt spid="200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p:bld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tLang="en-US" dirty="0">
                <a:ea typeface="ＭＳ Ｐゴシック" charset="-128"/>
              </a:rPr>
              <a:t>Charitable Contributions</a:t>
            </a:r>
          </a:p>
        </p:txBody>
      </p:sp>
      <p:sp>
        <p:nvSpPr>
          <p:cNvPr id="229378" name="Content Placeholder 2"/>
          <p:cNvSpPr>
            <a:spLocks noGrp="1"/>
          </p:cNvSpPr>
          <p:nvPr>
            <p:ph idx="1"/>
          </p:nvPr>
        </p:nvSpPr>
        <p:spPr>
          <a:xfrm>
            <a:off x="609600" y="1600203"/>
            <a:ext cx="10972800" cy="4790972"/>
          </a:xfrm>
        </p:spPr>
        <p:txBody>
          <a:bodyPr>
            <a:normAutofit lnSpcReduction="10000"/>
          </a:bodyPr>
          <a:lstStyle/>
          <a:p>
            <a:r>
              <a:rPr lang="en-US" altLang="en-US" dirty="0">
                <a:ea typeface="ＭＳ Ｐゴシック" charset="-128"/>
              </a:rPr>
              <a:t>Nondeductible Expenses:</a:t>
            </a:r>
          </a:p>
          <a:p>
            <a:pPr lvl="1"/>
            <a:r>
              <a:rPr lang="en-US" altLang="en-US" dirty="0">
                <a:ea typeface="ＭＳ Ｐゴシック" charset="-128"/>
              </a:rPr>
              <a:t>Raffle, bingo, lottery tickets</a:t>
            </a:r>
          </a:p>
          <a:p>
            <a:pPr lvl="1"/>
            <a:r>
              <a:rPr lang="en-US" altLang="en-US" dirty="0">
                <a:ea typeface="ＭＳ Ｐゴシック" charset="-128"/>
              </a:rPr>
              <a:t>Tuition</a:t>
            </a:r>
          </a:p>
          <a:p>
            <a:pPr lvl="1"/>
            <a:r>
              <a:rPr lang="en-US" altLang="en-US" dirty="0">
                <a:ea typeface="ＭＳ Ｐゴシック" charset="-128"/>
              </a:rPr>
              <a:t>Value of time of service</a:t>
            </a:r>
          </a:p>
          <a:p>
            <a:pPr lvl="1"/>
            <a:r>
              <a:rPr lang="en-US" altLang="en-US" dirty="0">
                <a:ea typeface="ＭＳ Ｐゴシック" charset="-128"/>
              </a:rPr>
              <a:t>Blood</a:t>
            </a:r>
          </a:p>
          <a:p>
            <a:pPr lvl="1"/>
            <a:r>
              <a:rPr lang="en-US" altLang="en-US" dirty="0">
                <a:ea typeface="ＭＳ Ｐゴシック" charset="-128"/>
              </a:rPr>
              <a:t>Contributions to individuals</a:t>
            </a:r>
          </a:p>
          <a:p>
            <a:pPr lvl="1"/>
            <a:r>
              <a:rPr lang="en-US" altLang="en-US" dirty="0">
                <a:ea typeface="ＭＳ Ｐゴシック" charset="-128"/>
              </a:rPr>
              <a:t>The FMV of any good received in exchange for a donation (i.e. t-shirts, </a:t>
            </a:r>
            <a:r>
              <a:rPr lang="en-US" altLang="en-US" dirty="0" err="1">
                <a:ea typeface="ＭＳ Ｐゴシック" charset="-128"/>
              </a:rPr>
              <a:t>cds</a:t>
            </a:r>
            <a:r>
              <a:rPr lang="en-US" altLang="en-US" dirty="0">
                <a:ea typeface="ＭＳ Ｐゴシック" charset="-128"/>
              </a:rPr>
              <a:t>, tote bags, etc.)</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203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9378">
                                            <p:txEl>
                                              <p:pRg st="0" end="0"/>
                                            </p:txEl>
                                          </p:spTgt>
                                        </p:tgtEl>
                                        <p:attrNameLst>
                                          <p:attrName>style.visibility</p:attrName>
                                        </p:attrNameLst>
                                      </p:cBhvr>
                                      <p:to>
                                        <p:strVal val="visible"/>
                                      </p:to>
                                    </p:set>
                                    <p:animEffect transition="in" filter="fade">
                                      <p:cBhvr>
                                        <p:cTn id="7" dur="500"/>
                                        <p:tgtEl>
                                          <p:spTgt spid="22937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9378">
                                            <p:txEl>
                                              <p:pRg st="1" end="1"/>
                                            </p:txEl>
                                          </p:spTgt>
                                        </p:tgtEl>
                                        <p:attrNameLst>
                                          <p:attrName>style.visibility</p:attrName>
                                        </p:attrNameLst>
                                      </p:cBhvr>
                                      <p:to>
                                        <p:strVal val="visible"/>
                                      </p:to>
                                    </p:set>
                                    <p:animEffect transition="in" filter="fade">
                                      <p:cBhvr>
                                        <p:cTn id="10" dur="500"/>
                                        <p:tgtEl>
                                          <p:spTgt spid="22937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9378">
                                            <p:txEl>
                                              <p:pRg st="2" end="2"/>
                                            </p:txEl>
                                          </p:spTgt>
                                        </p:tgtEl>
                                        <p:attrNameLst>
                                          <p:attrName>style.visibility</p:attrName>
                                        </p:attrNameLst>
                                      </p:cBhvr>
                                      <p:to>
                                        <p:strVal val="visible"/>
                                      </p:to>
                                    </p:set>
                                    <p:animEffect transition="in" filter="fade">
                                      <p:cBhvr>
                                        <p:cTn id="13" dur="500"/>
                                        <p:tgtEl>
                                          <p:spTgt spid="22937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9378">
                                            <p:txEl>
                                              <p:pRg st="3" end="3"/>
                                            </p:txEl>
                                          </p:spTgt>
                                        </p:tgtEl>
                                        <p:attrNameLst>
                                          <p:attrName>style.visibility</p:attrName>
                                        </p:attrNameLst>
                                      </p:cBhvr>
                                      <p:to>
                                        <p:strVal val="visible"/>
                                      </p:to>
                                    </p:set>
                                    <p:animEffect transition="in" filter="fade">
                                      <p:cBhvr>
                                        <p:cTn id="16" dur="500"/>
                                        <p:tgtEl>
                                          <p:spTgt spid="22937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9378">
                                            <p:txEl>
                                              <p:pRg st="4" end="4"/>
                                            </p:txEl>
                                          </p:spTgt>
                                        </p:tgtEl>
                                        <p:attrNameLst>
                                          <p:attrName>style.visibility</p:attrName>
                                        </p:attrNameLst>
                                      </p:cBhvr>
                                      <p:to>
                                        <p:strVal val="visible"/>
                                      </p:to>
                                    </p:set>
                                    <p:animEffect transition="in" filter="fade">
                                      <p:cBhvr>
                                        <p:cTn id="19" dur="500"/>
                                        <p:tgtEl>
                                          <p:spTgt spid="22937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9378">
                                            <p:txEl>
                                              <p:pRg st="5" end="5"/>
                                            </p:txEl>
                                          </p:spTgt>
                                        </p:tgtEl>
                                        <p:attrNameLst>
                                          <p:attrName>style.visibility</p:attrName>
                                        </p:attrNameLst>
                                      </p:cBhvr>
                                      <p:to>
                                        <p:strVal val="visible"/>
                                      </p:to>
                                    </p:set>
                                    <p:animEffect transition="in" filter="fade">
                                      <p:cBhvr>
                                        <p:cTn id="22" dur="500"/>
                                        <p:tgtEl>
                                          <p:spTgt spid="229378">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9378">
                                            <p:txEl>
                                              <p:pRg st="6" end="6"/>
                                            </p:txEl>
                                          </p:spTgt>
                                        </p:tgtEl>
                                        <p:attrNameLst>
                                          <p:attrName>style.visibility</p:attrName>
                                        </p:attrNameLst>
                                      </p:cBhvr>
                                      <p:to>
                                        <p:strVal val="visible"/>
                                      </p:to>
                                    </p:set>
                                    <p:animEffect transition="in" filter="fade">
                                      <p:cBhvr>
                                        <p:cTn id="25" dur="500"/>
                                        <p:tgtEl>
                                          <p:spTgt spid="22937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8" grpId="0" build="p"/>
    </p:bld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altLang="en-US" dirty="0">
                <a:ea typeface="ＭＳ Ｐゴシック" charset="-128"/>
              </a:rPr>
              <a:t>Charitable Contributions</a:t>
            </a:r>
          </a:p>
        </p:txBody>
      </p:sp>
      <p:sp>
        <p:nvSpPr>
          <p:cNvPr id="230402" name="Content Placeholder 2"/>
          <p:cNvSpPr>
            <a:spLocks noGrp="1"/>
          </p:cNvSpPr>
          <p:nvPr>
            <p:ph idx="1"/>
          </p:nvPr>
        </p:nvSpPr>
        <p:spPr/>
        <p:txBody>
          <a:bodyPr>
            <a:normAutofit fontScale="92500"/>
          </a:bodyPr>
          <a:lstStyle/>
          <a:p>
            <a:r>
              <a:rPr lang="en-US" altLang="en-US" dirty="0">
                <a:ea typeface="ＭＳ Ｐゴシック" charset="-128"/>
              </a:rPr>
              <a:t>Limits to Charitable Contributions</a:t>
            </a:r>
          </a:p>
          <a:p>
            <a:pPr lvl="1"/>
            <a:r>
              <a:rPr lang="en-US" altLang="en-US" dirty="0">
                <a:ea typeface="ＭＳ Ｐゴシック" charset="-128"/>
              </a:rPr>
              <a:t>Contributions that total more than 20% of their AGI may be able to deduct only a percentage of their contributions, and must carry over the remainder to a later tax year</a:t>
            </a:r>
          </a:p>
          <a:p>
            <a:pPr lvl="1"/>
            <a:r>
              <a:rPr lang="en-US" altLang="en-US" dirty="0">
                <a:ea typeface="ＭＳ Ｐゴシック" charset="-128"/>
              </a:rPr>
              <a:t>If taxpayers have &gt;$500 of noncash contributions, they need to be referred to a professional preparer if they want to deduct the full amount.</a:t>
            </a:r>
          </a:p>
          <a:p>
            <a:pPr lvl="1"/>
            <a:r>
              <a:rPr lang="en-US" altLang="en-US" dirty="0">
                <a:ea typeface="ＭＳ Ｐゴシック" charset="-128"/>
              </a:rPr>
              <a:t>Form 8283 </a:t>
            </a:r>
            <a:r>
              <a:rPr lang="en-US" altLang="en-US" dirty="0">
                <a:solidFill>
                  <a:srgbClr val="800000"/>
                </a:solidFill>
                <a:ea typeface="ＭＳ Ｐゴシック" charset="-128"/>
              </a:rPr>
              <a:t>(OUT OF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70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2">
                                            <p:txEl>
                                              <p:pRg st="0" end="0"/>
                                            </p:txEl>
                                          </p:spTgt>
                                        </p:tgtEl>
                                        <p:attrNameLst>
                                          <p:attrName>style.visibility</p:attrName>
                                        </p:attrNameLst>
                                      </p:cBhvr>
                                      <p:to>
                                        <p:strVal val="visible"/>
                                      </p:to>
                                    </p:set>
                                    <p:animEffect transition="in" filter="fade">
                                      <p:cBhvr>
                                        <p:cTn id="7" dur="500"/>
                                        <p:tgtEl>
                                          <p:spTgt spid="23040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0402">
                                            <p:txEl>
                                              <p:pRg st="1" end="1"/>
                                            </p:txEl>
                                          </p:spTgt>
                                        </p:tgtEl>
                                        <p:attrNameLst>
                                          <p:attrName>style.visibility</p:attrName>
                                        </p:attrNameLst>
                                      </p:cBhvr>
                                      <p:to>
                                        <p:strVal val="visible"/>
                                      </p:to>
                                    </p:set>
                                    <p:animEffect transition="in" filter="fade">
                                      <p:cBhvr>
                                        <p:cTn id="10" dur="500"/>
                                        <p:tgtEl>
                                          <p:spTgt spid="23040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0402">
                                            <p:txEl>
                                              <p:pRg st="2" end="2"/>
                                            </p:txEl>
                                          </p:spTgt>
                                        </p:tgtEl>
                                        <p:attrNameLst>
                                          <p:attrName>style.visibility</p:attrName>
                                        </p:attrNameLst>
                                      </p:cBhvr>
                                      <p:to>
                                        <p:strVal val="visible"/>
                                      </p:to>
                                    </p:set>
                                    <p:animEffect transition="in" filter="fade">
                                      <p:cBhvr>
                                        <p:cTn id="13" dur="500"/>
                                        <p:tgtEl>
                                          <p:spTgt spid="23040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0402">
                                            <p:txEl>
                                              <p:pRg st="3" end="3"/>
                                            </p:txEl>
                                          </p:spTgt>
                                        </p:tgtEl>
                                        <p:attrNameLst>
                                          <p:attrName>style.visibility</p:attrName>
                                        </p:attrNameLst>
                                      </p:cBhvr>
                                      <p:to>
                                        <p:strVal val="visible"/>
                                      </p:to>
                                    </p:set>
                                    <p:animEffect transition="in" filter="fade">
                                      <p:cBhvr>
                                        <p:cTn id="16" dur="500"/>
                                        <p:tgtEl>
                                          <p:spTgt spid="2304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build="p"/>
    </p:bld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r>
              <a:rPr lang="en-US" altLang="en-US" dirty="0">
                <a:ea typeface="ＭＳ Ｐゴシック" charset="-128"/>
              </a:rPr>
              <a:t>Charitable Contributions</a:t>
            </a:r>
          </a:p>
        </p:txBody>
      </p:sp>
      <p:sp>
        <p:nvSpPr>
          <p:cNvPr id="3" name="Content Placeholder 2"/>
          <p:cNvSpPr>
            <a:spLocks noGrp="1"/>
          </p:cNvSpPr>
          <p:nvPr>
            <p:ph idx="1"/>
          </p:nvPr>
        </p:nvSpPr>
        <p:spPr/>
        <p:txBody>
          <a:bodyPr>
            <a:normAutofit/>
          </a:bodyPr>
          <a:lstStyle/>
          <a:p>
            <a:pPr>
              <a:defRPr/>
            </a:pPr>
            <a:r>
              <a:rPr lang="en-US" altLang="en-US" dirty="0">
                <a:ea typeface="ＭＳ Ｐゴシック" charset="-128"/>
              </a:rPr>
              <a:t>Recordkeeping – </a:t>
            </a:r>
            <a:r>
              <a:rPr lang="en-US" altLang="en-US" dirty="0"/>
              <a:t>c</a:t>
            </a:r>
            <a:r>
              <a:rPr lang="en-US" dirty="0"/>
              <a:t>ash contributions</a:t>
            </a:r>
          </a:p>
          <a:p>
            <a:pPr lvl="1">
              <a:defRPr/>
            </a:pPr>
            <a:r>
              <a:rPr lang="en-US" dirty="0"/>
              <a:t>Canceled check or bank statement</a:t>
            </a:r>
          </a:p>
          <a:p>
            <a:pPr lvl="1">
              <a:defRPr/>
            </a:pPr>
            <a:r>
              <a:rPr lang="en-US" dirty="0"/>
              <a:t>Written communication from the charity</a:t>
            </a:r>
          </a:p>
          <a:p>
            <a:pPr lvl="2">
              <a:defRPr/>
            </a:pPr>
            <a:r>
              <a:rPr lang="en-US" dirty="0"/>
              <a:t>Name of charity, date and amount</a:t>
            </a:r>
          </a:p>
          <a:p>
            <a:pPr>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161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r>
              <a:rPr lang="en-US" altLang="en-US" dirty="0">
                <a:ea typeface="ＭＳ Ｐゴシック" charset="-128"/>
              </a:rPr>
              <a:t>Charitable Contributions</a:t>
            </a:r>
          </a:p>
        </p:txBody>
      </p:sp>
      <p:sp>
        <p:nvSpPr>
          <p:cNvPr id="3" name="Content Placeholder 2"/>
          <p:cNvSpPr>
            <a:spLocks noGrp="1"/>
          </p:cNvSpPr>
          <p:nvPr>
            <p:ph idx="1"/>
          </p:nvPr>
        </p:nvSpPr>
        <p:spPr>
          <a:xfrm>
            <a:off x="609600" y="1600203"/>
            <a:ext cx="10972800" cy="4824660"/>
          </a:xfrm>
        </p:spPr>
        <p:txBody>
          <a:bodyPr>
            <a:normAutofit fontScale="92500" lnSpcReduction="10000"/>
          </a:bodyPr>
          <a:lstStyle/>
          <a:p>
            <a:pPr>
              <a:defRPr/>
            </a:pPr>
            <a:r>
              <a:rPr lang="en-US" dirty="0"/>
              <a:t>Recordkeeping – noncash contribution</a:t>
            </a:r>
          </a:p>
          <a:p>
            <a:pPr lvl="1">
              <a:defRPr/>
            </a:pPr>
            <a:r>
              <a:rPr lang="en-US" dirty="0"/>
              <a:t>For each contribution &lt; $250</a:t>
            </a:r>
          </a:p>
          <a:p>
            <a:pPr lvl="2">
              <a:defRPr/>
            </a:pPr>
            <a:r>
              <a:rPr lang="en-US" dirty="0"/>
              <a:t>Written communication, description, FMV</a:t>
            </a:r>
          </a:p>
          <a:p>
            <a:pPr lvl="1">
              <a:defRPr/>
            </a:pPr>
            <a:r>
              <a:rPr lang="en-US" dirty="0"/>
              <a:t>For each contribution between $250 and $500</a:t>
            </a:r>
          </a:p>
          <a:p>
            <a:pPr lvl="2">
              <a:defRPr/>
            </a:pPr>
            <a:r>
              <a:rPr lang="en-US" dirty="0"/>
              <a:t>Written communication, description, FMV and acknowledgement of any goods received in return</a:t>
            </a:r>
          </a:p>
          <a:p>
            <a:pPr lvl="1">
              <a:defRPr/>
            </a:pPr>
            <a:r>
              <a:rPr lang="en-US" dirty="0"/>
              <a:t>For each contribution &gt; $500</a:t>
            </a:r>
          </a:p>
          <a:p>
            <a:pPr lvl="2">
              <a:defRPr/>
            </a:pPr>
            <a:r>
              <a:rPr lang="en-US" b="1" i="1" dirty="0">
                <a:solidFill>
                  <a:srgbClr val="C00000"/>
                </a:solidFill>
              </a:rPr>
              <a:t>Refer to professional preparer if taxpayer wants to take full amount</a:t>
            </a:r>
          </a:p>
          <a:p>
            <a:pPr>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531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r>
              <a:rPr lang="en-US" altLang="en-US">
                <a:ea typeface="ＭＳ Ｐゴシック" charset="-128"/>
              </a:rPr>
              <a:t>Taxes</a:t>
            </a:r>
          </a:p>
        </p:txBody>
      </p:sp>
      <p:sp>
        <p:nvSpPr>
          <p:cNvPr id="233474" name="Content Placeholder 2"/>
          <p:cNvSpPr>
            <a:spLocks noGrp="1"/>
          </p:cNvSpPr>
          <p:nvPr>
            <p:ph idx="1"/>
          </p:nvPr>
        </p:nvSpPr>
        <p:spPr/>
        <p:txBody>
          <a:bodyPr>
            <a:normAutofit/>
          </a:bodyPr>
          <a:lstStyle/>
          <a:p>
            <a:r>
              <a:rPr lang="en-US" altLang="en-US" dirty="0">
                <a:ea typeface="ＭＳ Ｐゴシック" charset="-128"/>
              </a:rPr>
              <a:t>Deductible</a:t>
            </a:r>
          </a:p>
          <a:p>
            <a:pPr lvl="1"/>
            <a:r>
              <a:rPr lang="en-US" altLang="en-US" dirty="0">
                <a:ea typeface="ＭＳ Ｐゴシック" charset="-128"/>
              </a:rPr>
              <a:t>Taxes imposed on and paid by the taxpayer in the tax year</a:t>
            </a:r>
          </a:p>
          <a:p>
            <a:r>
              <a:rPr lang="en-US" altLang="en-US" dirty="0">
                <a:ea typeface="ＭＳ Ｐゴシック" charset="-128"/>
              </a:rPr>
              <a:t>Nondeductible </a:t>
            </a:r>
          </a:p>
          <a:p>
            <a:pPr lvl="1"/>
            <a:r>
              <a:rPr lang="en-US" altLang="en-US" dirty="0">
                <a:ea typeface="ＭＳ Ｐゴシック" charset="-128"/>
              </a:rPr>
              <a:t>Taxes the taxpayer pays for someone else</a:t>
            </a:r>
            <a:endParaRPr lang="en-US" altLang="en-US" dirty="0" smtClean="0">
              <a:ea typeface="ＭＳ Ｐゴシック" charset="-128"/>
            </a:endParaRPr>
          </a:p>
          <a:p>
            <a:pPr lvl="1"/>
            <a:r>
              <a:rPr lang="en-US" altLang="en-US" dirty="0" smtClean="0">
                <a:ea typeface="ＭＳ Ｐゴシック" charset="-128"/>
              </a:rPr>
              <a:t>Taxes </a:t>
            </a:r>
            <a:r>
              <a:rPr lang="en-US" altLang="en-US" dirty="0">
                <a:ea typeface="ＭＳ Ｐゴシック" charset="-128"/>
              </a:rPr>
              <a:t>not paid during the tax year</a:t>
            </a:r>
          </a:p>
          <a:p>
            <a:endParaRPr lang="en-US" altLang="en-US"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014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3474">
                                            <p:txEl>
                                              <p:pRg st="0" end="0"/>
                                            </p:txEl>
                                          </p:spTgt>
                                        </p:tgtEl>
                                        <p:attrNameLst>
                                          <p:attrName>style.visibility</p:attrName>
                                        </p:attrNameLst>
                                      </p:cBhvr>
                                      <p:to>
                                        <p:strVal val="visible"/>
                                      </p:to>
                                    </p:set>
                                    <p:animEffect transition="in" filter="fade">
                                      <p:cBhvr>
                                        <p:cTn id="7" dur="500"/>
                                        <p:tgtEl>
                                          <p:spTgt spid="23347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3474">
                                            <p:txEl>
                                              <p:pRg st="1" end="1"/>
                                            </p:txEl>
                                          </p:spTgt>
                                        </p:tgtEl>
                                        <p:attrNameLst>
                                          <p:attrName>style.visibility</p:attrName>
                                        </p:attrNameLst>
                                      </p:cBhvr>
                                      <p:to>
                                        <p:strVal val="visible"/>
                                      </p:to>
                                    </p:set>
                                    <p:animEffect transition="in" filter="fade">
                                      <p:cBhvr>
                                        <p:cTn id="10" dur="500"/>
                                        <p:tgtEl>
                                          <p:spTgt spid="23347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3474">
                                            <p:txEl>
                                              <p:pRg st="2" end="2"/>
                                            </p:txEl>
                                          </p:spTgt>
                                        </p:tgtEl>
                                        <p:attrNameLst>
                                          <p:attrName>style.visibility</p:attrName>
                                        </p:attrNameLst>
                                      </p:cBhvr>
                                      <p:to>
                                        <p:strVal val="visible"/>
                                      </p:to>
                                    </p:set>
                                    <p:animEffect transition="in" filter="fade">
                                      <p:cBhvr>
                                        <p:cTn id="15" dur="500"/>
                                        <p:tgtEl>
                                          <p:spTgt spid="23347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3474">
                                            <p:txEl>
                                              <p:pRg st="3" end="3"/>
                                            </p:txEl>
                                          </p:spTgt>
                                        </p:tgtEl>
                                        <p:attrNameLst>
                                          <p:attrName>style.visibility</p:attrName>
                                        </p:attrNameLst>
                                      </p:cBhvr>
                                      <p:to>
                                        <p:strVal val="visible"/>
                                      </p:to>
                                    </p:set>
                                    <p:animEffect transition="in" filter="fade">
                                      <p:cBhvr>
                                        <p:cTn id="18" dur="500"/>
                                        <p:tgtEl>
                                          <p:spTgt spid="23347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3474">
                                            <p:txEl>
                                              <p:pRg st="4" end="4"/>
                                            </p:txEl>
                                          </p:spTgt>
                                        </p:tgtEl>
                                        <p:attrNameLst>
                                          <p:attrName>style.visibility</p:attrName>
                                        </p:attrNameLst>
                                      </p:cBhvr>
                                      <p:to>
                                        <p:strVal val="visible"/>
                                      </p:to>
                                    </p:set>
                                    <p:animEffect transition="in" filter="fade">
                                      <p:cBhvr>
                                        <p:cTn id="21" dur="500"/>
                                        <p:tgtEl>
                                          <p:spTgt spid="2334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4" grpId="0" build="p"/>
    </p:bld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7" name="Title 1"/>
          <p:cNvSpPr>
            <a:spLocks noGrp="1"/>
          </p:cNvSpPr>
          <p:nvPr>
            <p:ph type="title"/>
          </p:nvPr>
        </p:nvSpPr>
        <p:spPr/>
        <p:txBody>
          <a:bodyPr/>
          <a:lstStyle/>
          <a:p>
            <a:r>
              <a:rPr lang="en-US" altLang="en-US" dirty="0">
                <a:ea typeface="ＭＳ Ｐゴシック" charset="-128"/>
              </a:rPr>
              <a:t>Taxes</a:t>
            </a:r>
          </a:p>
        </p:txBody>
      </p:sp>
      <p:sp>
        <p:nvSpPr>
          <p:cNvPr id="3" name="Content Placeholder 2"/>
          <p:cNvSpPr>
            <a:spLocks noGrp="1"/>
          </p:cNvSpPr>
          <p:nvPr>
            <p:ph idx="1"/>
          </p:nvPr>
        </p:nvSpPr>
        <p:spPr>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numCol="2">
            <a:normAutofit fontScale="92500" lnSpcReduction="10000"/>
          </a:bodyPr>
          <a:lstStyle/>
          <a:p>
            <a:pPr>
              <a:defRPr/>
            </a:pPr>
            <a:r>
              <a:rPr lang="en-US" dirty="0"/>
              <a:t>Deductible</a:t>
            </a:r>
          </a:p>
          <a:p>
            <a:pPr lvl="1">
              <a:defRPr/>
            </a:pPr>
            <a:r>
              <a:rPr lang="en-US" dirty="0"/>
              <a:t>State and local taxes</a:t>
            </a:r>
          </a:p>
          <a:p>
            <a:pPr lvl="1">
              <a:defRPr/>
            </a:pPr>
            <a:r>
              <a:rPr lang="en-US" dirty="0"/>
              <a:t>Real estate taxes </a:t>
            </a:r>
          </a:p>
          <a:p>
            <a:pPr lvl="1">
              <a:defRPr/>
            </a:pPr>
            <a:r>
              <a:rPr lang="en-US" dirty="0"/>
              <a:t>Personal property taxes</a:t>
            </a:r>
          </a:p>
          <a:p>
            <a:pPr lvl="1">
              <a:defRPr/>
            </a:pPr>
            <a:r>
              <a:rPr lang="en-US" dirty="0"/>
              <a:t>State and local taxes on a new car purchase</a:t>
            </a:r>
          </a:p>
          <a:p>
            <a:pPr lvl="1">
              <a:defRPr/>
            </a:pPr>
            <a:r>
              <a:rPr lang="en-US" dirty="0"/>
              <a:t>Ad valorem tax on car tags </a:t>
            </a:r>
          </a:p>
          <a:p>
            <a:pPr marL="457200" lvl="1" indent="0">
              <a:buNone/>
              <a:defRPr/>
            </a:pPr>
            <a:endParaRPr lang="en-US" dirty="0"/>
          </a:p>
          <a:p>
            <a:pPr>
              <a:defRPr/>
            </a:pPr>
            <a:r>
              <a:rPr lang="en-US" dirty="0"/>
              <a:t>Nondeductible</a:t>
            </a:r>
          </a:p>
          <a:p>
            <a:pPr lvl="1">
              <a:defRPr/>
            </a:pPr>
            <a:r>
              <a:rPr lang="en-US" dirty="0"/>
              <a:t>Federal taxes</a:t>
            </a:r>
          </a:p>
          <a:p>
            <a:pPr lvl="1">
              <a:defRPr/>
            </a:pPr>
            <a:r>
              <a:rPr lang="en-US" dirty="0"/>
              <a:t>Hunting licenses</a:t>
            </a:r>
          </a:p>
          <a:p>
            <a:pPr lvl="1">
              <a:defRPr/>
            </a:pPr>
            <a:r>
              <a:rPr lang="en-US" dirty="0"/>
              <a:t>Water/sewer</a:t>
            </a:r>
          </a:p>
          <a:p>
            <a:pPr lvl="1">
              <a:defRPr/>
            </a:pPr>
            <a:r>
              <a:rPr lang="en-US" dirty="0"/>
              <a:t>Taxes on alcohol, tobacco, or gas</a:t>
            </a:r>
          </a:p>
          <a:p>
            <a:pPr lvl="1">
              <a:defRPr/>
            </a:pPr>
            <a:r>
              <a:rPr lang="en-US" dirty="0"/>
              <a:t>Utilities</a:t>
            </a:r>
          </a:p>
          <a:p>
            <a:pPr lvl="1">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068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6545" name="Title 1"/>
          <p:cNvSpPr>
            <a:spLocks noGrp="1"/>
          </p:cNvSpPr>
          <p:nvPr>
            <p:ph type="title"/>
          </p:nvPr>
        </p:nvSpPr>
        <p:spPr/>
        <p:txBody>
          <a:bodyPr/>
          <a:lstStyle/>
          <a:p>
            <a:r>
              <a:rPr lang="en-US" altLang="en-US">
                <a:ea typeface="ＭＳ Ｐゴシック" charset="-128"/>
              </a:rPr>
              <a:t>State and Local Taxes</a:t>
            </a:r>
          </a:p>
        </p:txBody>
      </p:sp>
      <p:sp>
        <p:nvSpPr>
          <p:cNvPr id="236546" name="Content Placeholder 2"/>
          <p:cNvSpPr>
            <a:spLocks noGrp="1"/>
          </p:cNvSpPr>
          <p:nvPr>
            <p:ph idx="1"/>
          </p:nvPr>
        </p:nvSpPr>
        <p:spPr/>
        <p:txBody>
          <a:bodyPr>
            <a:normAutofit lnSpcReduction="10000"/>
          </a:bodyPr>
          <a:lstStyle/>
          <a:p>
            <a:r>
              <a:rPr lang="en-US" altLang="en-US" dirty="0">
                <a:ea typeface="ＭＳ Ｐゴシック" charset="-128"/>
              </a:rPr>
              <a:t>Taxpayers can choose one of the following, but not both:</a:t>
            </a:r>
          </a:p>
          <a:p>
            <a:pPr lvl="1"/>
            <a:r>
              <a:rPr lang="en-US" altLang="en-US" dirty="0">
                <a:ea typeface="ＭＳ Ｐゴシック" charset="-128"/>
              </a:rPr>
              <a:t>Income taxes</a:t>
            </a:r>
          </a:p>
          <a:p>
            <a:pPr lvl="1"/>
            <a:r>
              <a:rPr lang="en-US" altLang="en-US" dirty="0">
                <a:ea typeface="ＭＳ Ｐゴシック" charset="-128"/>
              </a:rPr>
              <a:t>Sales taxes</a:t>
            </a:r>
          </a:p>
          <a:p>
            <a:pPr lvl="2"/>
            <a:r>
              <a:rPr lang="en-US" altLang="en-US" dirty="0">
                <a:ea typeface="ＭＳ Ｐゴシック" charset="-128"/>
              </a:rPr>
              <a:t>County sales tax amounts differ</a:t>
            </a:r>
          </a:p>
          <a:p>
            <a:pPr lvl="2"/>
            <a:r>
              <a:rPr lang="en-US" altLang="en-US" dirty="0">
                <a:ea typeface="ＭＳ Ｐゴシック" charset="-128"/>
              </a:rPr>
              <a:t>AL state sales tax is 4%</a:t>
            </a:r>
          </a:p>
          <a:p>
            <a:pPr lvl="2"/>
            <a:r>
              <a:rPr lang="en-US" altLang="en-US" dirty="0">
                <a:ea typeface="ＭＳ Ｐゴシック" charset="-128"/>
              </a:rPr>
              <a:t>TaxSlayer will make an estimate of sales tax paid based on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024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6546">
                                            <p:txEl>
                                              <p:pRg st="0" end="0"/>
                                            </p:txEl>
                                          </p:spTgt>
                                        </p:tgtEl>
                                        <p:attrNameLst>
                                          <p:attrName>style.visibility</p:attrName>
                                        </p:attrNameLst>
                                      </p:cBhvr>
                                      <p:to>
                                        <p:strVal val="visible"/>
                                      </p:to>
                                    </p:set>
                                    <p:animEffect transition="in" filter="fade">
                                      <p:cBhvr>
                                        <p:cTn id="7" dur="500"/>
                                        <p:tgtEl>
                                          <p:spTgt spid="23654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6546">
                                            <p:txEl>
                                              <p:pRg st="1" end="1"/>
                                            </p:txEl>
                                          </p:spTgt>
                                        </p:tgtEl>
                                        <p:attrNameLst>
                                          <p:attrName>style.visibility</p:attrName>
                                        </p:attrNameLst>
                                      </p:cBhvr>
                                      <p:to>
                                        <p:strVal val="visible"/>
                                      </p:to>
                                    </p:set>
                                    <p:animEffect transition="in" filter="fade">
                                      <p:cBhvr>
                                        <p:cTn id="10" dur="500"/>
                                        <p:tgtEl>
                                          <p:spTgt spid="23654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6546">
                                            <p:txEl>
                                              <p:pRg st="2" end="2"/>
                                            </p:txEl>
                                          </p:spTgt>
                                        </p:tgtEl>
                                        <p:attrNameLst>
                                          <p:attrName>style.visibility</p:attrName>
                                        </p:attrNameLst>
                                      </p:cBhvr>
                                      <p:to>
                                        <p:strVal val="visible"/>
                                      </p:to>
                                    </p:set>
                                    <p:animEffect transition="in" filter="fade">
                                      <p:cBhvr>
                                        <p:cTn id="13" dur="500"/>
                                        <p:tgtEl>
                                          <p:spTgt spid="23654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6546">
                                            <p:txEl>
                                              <p:pRg st="3" end="3"/>
                                            </p:txEl>
                                          </p:spTgt>
                                        </p:tgtEl>
                                        <p:attrNameLst>
                                          <p:attrName>style.visibility</p:attrName>
                                        </p:attrNameLst>
                                      </p:cBhvr>
                                      <p:to>
                                        <p:strVal val="visible"/>
                                      </p:to>
                                    </p:set>
                                    <p:animEffect transition="in" filter="fade">
                                      <p:cBhvr>
                                        <p:cTn id="16" dur="500"/>
                                        <p:tgtEl>
                                          <p:spTgt spid="23654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6546">
                                            <p:txEl>
                                              <p:pRg st="4" end="4"/>
                                            </p:txEl>
                                          </p:spTgt>
                                        </p:tgtEl>
                                        <p:attrNameLst>
                                          <p:attrName>style.visibility</p:attrName>
                                        </p:attrNameLst>
                                      </p:cBhvr>
                                      <p:to>
                                        <p:strVal val="visible"/>
                                      </p:to>
                                    </p:set>
                                    <p:animEffect transition="in" filter="fade">
                                      <p:cBhvr>
                                        <p:cTn id="19" dur="500"/>
                                        <p:tgtEl>
                                          <p:spTgt spid="23654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6546">
                                            <p:txEl>
                                              <p:pRg st="5" end="5"/>
                                            </p:txEl>
                                          </p:spTgt>
                                        </p:tgtEl>
                                        <p:attrNameLst>
                                          <p:attrName>style.visibility</p:attrName>
                                        </p:attrNameLst>
                                      </p:cBhvr>
                                      <p:to>
                                        <p:strVal val="visible"/>
                                      </p:to>
                                    </p:set>
                                    <p:animEffect transition="in" filter="fade">
                                      <p:cBhvr>
                                        <p:cTn id="22" dur="500"/>
                                        <p:tgtEl>
                                          <p:spTgt spid="2365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build="p"/>
    </p:bld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9617" name="Title 1"/>
          <p:cNvSpPr>
            <a:spLocks noGrp="1"/>
          </p:cNvSpPr>
          <p:nvPr>
            <p:ph type="title"/>
          </p:nvPr>
        </p:nvSpPr>
        <p:spPr/>
        <p:txBody>
          <a:bodyPr/>
          <a:lstStyle/>
          <a:p>
            <a:r>
              <a:rPr lang="en-US" altLang="en-US">
                <a:ea typeface="ＭＳ Ｐゴシック" charset="-128"/>
              </a:rPr>
              <a:t>Home Mortgage Interest</a:t>
            </a:r>
          </a:p>
        </p:txBody>
      </p:sp>
      <p:sp>
        <p:nvSpPr>
          <p:cNvPr id="3" name="Content Placeholder 2"/>
          <p:cNvSpPr>
            <a:spLocks noGrp="1"/>
          </p:cNvSpPr>
          <p:nvPr>
            <p:ph idx="1"/>
          </p:nvPr>
        </p:nvSpPr>
        <p:spPr/>
        <p:txBody>
          <a:bodyPr>
            <a:normAutofit/>
          </a:bodyPr>
          <a:lstStyle/>
          <a:p>
            <a:pPr>
              <a:lnSpc>
                <a:spcPct val="80000"/>
              </a:lnSpc>
            </a:pPr>
            <a:r>
              <a:rPr lang="en-US" altLang="en-US" dirty="0">
                <a:ea typeface="MS PGothic" charset="-128"/>
              </a:rPr>
              <a:t>Any interest paid on a loan secured by the taxpayer’s home, line of credit, or a home equity loan.</a:t>
            </a:r>
          </a:p>
          <a:p>
            <a:pPr>
              <a:lnSpc>
                <a:spcPct val="80000"/>
              </a:lnSpc>
            </a:pPr>
            <a:r>
              <a:rPr lang="en-US" altLang="en-US" dirty="0">
                <a:ea typeface="MS PGothic" charset="-128"/>
              </a:rPr>
              <a:t>Generally reported on Form 1098</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083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a:ea typeface="ＭＳ Ｐゴシック" charset="-128"/>
              </a:rPr>
              <a:t>State Tax Refund</a:t>
            </a:r>
          </a:p>
        </p:txBody>
      </p:sp>
      <p:sp>
        <p:nvSpPr>
          <p:cNvPr id="50178" name="Content Placeholder 2"/>
          <p:cNvSpPr>
            <a:spLocks noGrp="1"/>
          </p:cNvSpPr>
          <p:nvPr>
            <p:ph idx="1"/>
          </p:nvPr>
        </p:nvSpPr>
        <p:spPr/>
        <p:txBody>
          <a:bodyPr>
            <a:normAutofit/>
          </a:bodyPr>
          <a:lstStyle/>
          <a:p>
            <a:pPr>
              <a:buFont typeface="Wingdings" charset="2"/>
              <a:buChar char="Ø"/>
            </a:pPr>
            <a:r>
              <a:rPr lang="en-US" altLang="en-US" dirty="0">
                <a:ea typeface="ＭＳ Ｐゴシック" charset="-128"/>
              </a:rPr>
              <a:t>Note: Many taxpayers may have itemized deductions on their state tax returns but NOT their federal tax returns</a:t>
            </a:r>
          </a:p>
          <a:p>
            <a:pPr>
              <a:buFont typeface="Wingdings" charset="2"/>
              <a:buChar char="Ø"/>
            </a:pPr>
            <a:r>
              <a:rPr lang="en-US" altLang="en-US" dirty="0">
                <a:solidFill>
                  <a:srgbClr val="77A042"/>
                </a:solidFill>
                <a:ea typeface="ＭＳ Ｐゴシック" charset="-128"/>
              </a:rPr>
              <a:t>In this case, the previous tax year state tax refund will NOT be taxable on the federal tax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881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fade">
                                      <p:cBhvr>
                                        <p:cTn id="7" dur="500"/>
                                        <p:tgtEl>
                                          <p:spTgt spid="501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178">
                                            <p:txEl>
                                              <p:pRg st="1" end="1"/>
                                            </p:txEl>
                                          </p:spTgt>
                                        </p:tgtEl>
                                        <p:attrNameLst>
                                          <p:attrName>style.visibility</p:attrName>
                                        </p:attrNameLst>
                                      </p:cBhvr>
                                      <p:to>
                                        <p:strVal val="visible"/>
                                      </p:to>
                                    </p:set>
                                    <p:animEffect transition="in" filter="fade">
                                      <p:cBhvr>
                                        <p:cTn id="12" dur="500"/>
                                        <p:tgtEl>
                                          <p:spTgt spid="501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9617" name="Title 1"/>
          <p:cNvSpPr>
            <a:spLocks noGrp="1"/>
          </p:cNvSpPr>
          <p:nvPr>
            <p:ph type="title"/>
          </p:nvPr>
        </p:nvSpPr>
        <p:spPr/>
        <p:txBody>
          <a:bodyPr/>
          <a:lstStyle/>
          <a:p>
            <a:r>
              <a:rPr lang="en-US" altLang="en-US" dirty="0">
                <a:ea typeface="ＭＳ Ｐゴシック" charset="-128"/>
              </a:rPr>
              <a:t>Home Mortgage Interest</a:t>
            </a:r>
          </a:p>
        </p:txBody>
      </p:sp>
      <p:sp>
        <p:nvSpPr>
          <p:cNvPr id="3" name="Content Placeholder 2"/>
          <p:cNvSpPr>
            <a:spLocks noGrp="1"/>
          </p:cNvSpPr>
          <p:nvPr>
            <p:ph idx="1"/>
          </p:nvPr>
        </p:nvSpPr>
        <p:spPr/>
        <p:txBody>
          <a:bodyPr>
            <a:normAutofit/>
          </a:bodyPr>
          <a:lstStyle/>
          <a:p>
            <a:pPr>
              <a:lnSpc>
                <a:spcPct val="80000"/>
              </a:lnSpc>
            </a:pPr>
            <a:r>
              <a:rPr lang="en-US" altLang="en-US" dirty="0">
                <a:ea typeface="MS PGothic" charset="-128"/>
              </a:rPr>
              <a:t>Only taxpayers who are legally liable for the debt can deduct the interest</a:t>
            </a:r>
          </a:p>
          <a:p>
            <a:pPr>
              <a:lnSpc>
                <a:spcPct val="80000"/>
              </a:lnSpc>
            </a:pPr>
            <a:r>
              <a:rPr lang="en-US" altLang="en-US" dirty="0">
                <a:ea typeface="MS PGothic" charset="-128"/>
              </a:rPr>
              <a:t>Taxpayers may have more than one mortgage or may have refinanced and have multiple statements</a:t>
            </a:r>
          </a:p>
          <a:p>
            <a:pPr>
              <a:lnSpc>
                <a:spcPct val="80000"/>
              </a:lnSpc>
            </a:pPr>
            <a:r>
              <a:rPr lang="en-US" altLang="en-US" dirty="0">
                <a:ea typeface="MS PGothic" charset="-128"/>
              </a:rPr>
              <a:t>Points: only points paid as a form of interest (for the use of money) can be deducted</a:t>
            </a:r>
          </a:p>
          <a:p>
            <a:pPr>
              <a:lnSpc>
                <a:spcPct val="80000"/>
              </a:lnSpc>
            </a:pPr>
            <a:endParaRPr lang="en-US" altLang="en-US" sz="3000" dirty="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835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0641" name="Title 1"/>
          <p:cNvSpPr>
            <a:spLocks noGrp="1"/>
          </p:cNvSpPr>
          <p:nvPr>
            <p:ph type="title"/>
          </p:nvPr>
        </p:nvSpPr>
        <p:spPr/>
        <p:txBody>
          <a:bodyPr/>
          <a:lstStyle/>
          <a:p>
            <a:r>
              <a:rPr lang="en-US" altLang="en-US" dirty="0">
                <a:ea typeface="ＭＳ Ｐゴシック" charset="-128"/>
              </a:rPr>
              <a:t>Form 1098: Mortgage Interest Statement</a:t>
            </a:r>
          </a:p>
        </p:txBody>
      </p:sp>
      <p:pic>
        <p:nvPicPr>
          <p:cNvPr id="1026" name="Picture 2" descr="Image result for form 1098 2016"/>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31218" y="1327860"/>
            <a:ext cx="7659890" cy="4962407"/>
          </a:xfrm>
          <a:prstGeom prst="rect">
            <a:avLst/>
          </a:prstGeom>
          <a:noFill/>
          <a:ln w="38100">
            <a:solidFill>
              <a:schemeClr val="tx2">
                <a:lumMod val="50000"/>
              </a:schemeClr>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611420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1098: Mortgage Interest Statement</a:t>
            </a:r>
          </a:p>
        </p:txBody>
      </p:sp>
      <p:sp>
        <p:nvSpPr>
          <p:cNvPr id="3" name="Content Placeholder 2"/>
          <p:cNvSpPr>
            <a:spLocks noGrp="1"/>
          </p:cNvSpPr>
          <p:nvPr>
            <p:ph idx="1"/>
          </p:nvPr>
        </p:nvSpPr>
        <p:spPr/>
        <p:txBody>
          <a:bodyPr/>
          <a:lstStyle/>
          <a:p>
            <a:r>
              <a:rPr lang="en-US" dirty="0"/>
              <a:t>Boxes 10 or 11 </a:t>
            </a:r>
            <a:r>
              <a:rPr lang="en-US" u="sng" dirty="0"/>
              <a:t>may</a:t>
            </a:r>
            <a:r>
              <a:rPr lang="en-US" dirty="0"/>
              <a:t> also report real estate taxes</a:t>
            </a:r>
          </a:p>
          <a:p>
            <a:r>
              <a:rPr lang="en-US" dirty="0"/>
              <a:t>These amounts can be included as an itemized deduction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26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89" name="Title 1"/>
          <p:cNvSpPr>
            <a:spLocks noGrp="1"/>
          </p:cNvSpPr>
          <p:nvPr>
            <p:ph type="title"/>
          </p:nvPr>
        </p:nvSpPr>
        <p:spPr/>
        <p:txBody>
          <a:bodyPr/>
          <a:lstStyle/>
          <a:p>
            <a:r>
              <a:rPr lang="en-US" altLang="en-US" dirty="0">
                <a:ea typeface="ＭＳ Ｐゴシック" charset="-128"/>
              </a:rPr>
              <a:t>Nondeductible Interest</a:t>
            </a:r>
          </a:p>
        </p:txBody>
      </p:sp>
      <p:sp>
        <p:nvSpPr>
          <p:cNvPr id="242690" name="Content Placeholder 2"/>
          <p:cNvSpPr>
            <a:spLocks noGrp="1"/>
          </p:cNvSpPr>
          <p:nvPr>
            <p:ph idx="1"/>
          </p:nvPr>
        </p:nvSpPr>
        <p:spPr/>
        <p:txBody>
          <a:bodyPr/>
          <a:lstStyle/>
          <a:p>
            <a:pPr>
              <a:buFont typeface="Wingdings" charset="2"/>
              <a:buChar char="Ø"/>
            </a:pPr>
            <a:r>
              <a:rPr lang="en-US" altLang="en-US" dirty="0">
                <a:ea typeface="ＭＳ Ｐゴシック" charset="-128"/>
              </a:rPr>
              <a:t>Personal interest </a:t>
            </a:r>
          </a:p>
          <a:p>
            <a:pPr lvl="1">
              <a:buFont typeface="Arial" charset="0"/>
              <a:buChar char="•"/>
            </a:pPr>
            <a:r>
              <a:rPr lang="en-US" altLang="en-US" dirty="0">
                <a:ea typeface="ＭＳ Ｐゴシック" charset="-128"/>
              </a:rPr>
              <a:t>personal loans</a:t>
            </a:r>
          </a:p>
          <a:p>
            <a:pPr lvl="1">
              <a:buFont typeface="Arial" charset="0"/>
              <a:buChar char="•"/>
            </a:pPr>
            <a:r>
              <a:rPr lang="en-US" altLang="en-US" dirty="0">
                <a:ea typeface="ＭＳ Ｐゴシック" charset="-128"/>
              </a:rPr>
              <a:t>car loans</a:t>
            </a:r>
          </a:p>
          <a:p>
            <a:pPr lvl="1">
              <a:buFont typeface="Arial" charset="0"/>
              <a:buChar char="•"/>
            </a:pPr>
            <a:r>
              <a:rPr lang="en-US" altLang="en-US" dirty="0">
                <a:ea typeface="ＭＳ Ｐゴシック" charset="-128"/>
              </a:rPr>
              <a:t>credit cards</a:t>
            </a:r>
          </a:p>
          <a:p>
            <a:pPr lvl="1">
              <a:buFont typeface="Arial" charset="0"/>
              <a:buChar char="•"/>
            </a:pPr>
            <a:r>
              <a:rPr lang="en-US" altLang="en-US" dirty="0">
                <a:ea typeface="ＭＳ Ｐゴシック" charset="-128"/>
              </a:rPr>
              <a:t>etc.</a:t>
            </a:r>
          </a:p>
          <a:p>
            <a:endParaRPr lang="en-US" altLang="en-US"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47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690">
                                            <p:txEl>
                                              <p:pRg st="0" end="0"/>
                                            </p:txEl>
                                          </p:spTgt>
                                        </p:tgtEl>
                                        <p:attrNameLst>
                                          <p:attrName>style.visibility</p:attrName>
                                        </p:attrNameLst>
                                      </p:cBhvr>
                                      <p:to>
                                        <p:strVal val="visible"/>
                                      </p:to>
                                    </p:set>
                                    <p:animEffect transition="in" filter="fade">
                                      <p:cBhvr>
                                        <p:cTn id="7" dur="500"/>
                                        <p:tgtEl>
                                          <p:spTgt spid="24269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2690">
                                            <p:txEl>
                                              <p:pRg st="1" end="1"/>
                                            </p:txEl>
                                          </p:spTgt>
                                        </p:tgtEl>
                                        <p:attrNameLst>
                                          <p:attrName>style.visibility</p:attrName>
                                        </p:attrNameLst>
                                      </p:cBhvr>
                                      <p:to>
                                        <p:strVal val="visible"/>
                                      </p:to>
                                    </p:set>
                                    <p:animEffect transition="in" filter="fade">
                                      <p:cBhvr>
                                        <p:cTn id="10" dur="500"/>
                                        <p:tgtEl>
                                          <p:spTgt spid="24269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2690">
                                            <p:txEl>
                                              <p:pRg st="2" end="2"/>
                                            </p:txEl>
                                          </p:spTgt>
                                        </p:tgtEl>
                                        <p:attrNameLst>
                                          <p:attrName>style.visibility</p:attrName>
                                        </p:attrNameLst>
                                      </p:cBhvr>
                                      <p:to>
                                        <p:strVal val="visible"/>
                                      </p:to>
                                    </p:set>
                                    <p:animEffect transition="in" filter="fade">
                                      <p:cBhvr>
                                        <p:cTn id="13" dur="500"/>
                                        <p:tgtEl>
                                          <p:spTgt spid="24269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2690">
                                            <p:txEl>
                                              <p:pRg st="3" end="3"/>
                                            </p:txEl>
                                          </p:spTgt>
                                        </p:tgtEl>
                                        <p:attrNameLst>
                                          <p:attrName>style.visibility</p:attrName>
                                        </p:attrNameLst>
                                      </p:cBhvr>
                                      <p:to>
                                        <p:strVal val="visible"/>
                                      </p:to>
                                    </p:set>
                                    <p:animEffect transition="in" filter="fade">
                                      <p:cBhvr>
                                        <p:cTn id="16" dur="500"/>
                                        <p:tgtEl>
                                          <p:spTgt spid="24269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2690">
                                            <p:txEl>
                                              <p:pRg st="4" end="4"/>
                                            </p:txEl>
                                          </p:spTgt>
                                        </p:tgtEl>
                                        <p:attrNameLst>
                                          <p:attrName>style.visibility</p:attrName>
                                        </p:attrNameLst>
                                      </p:cBhvr>
                                      <p:to>
                                        <p:strVal val="visible"/>
                                      </p:to>
                                    </p:set>
                                    <p:animEffect transition="in" filter="fade">
                                      <p:cBhvr>
                                        <p:cTn id="19" dur="500"/>
                                        <p:tgtEl>
                                          <p:spTgt spid="2426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build="p"/>
    </p:bld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713" name="Title 1"/>
          <p:cNvSpPr>
            <a:spLocks noGrp="1"/>
          </p:cNvSpPr>
          <p:nvPr>
            <p:ph type="title"/>
          </p:nvPr>
        </p:nvSpPr>
        <p:spPr/>
        <p:txBody>
          <a:bodyPr/>
          <a:lstStyle/>
          <a:p>
            <a:r>
              <a:rPr lang="en-US" altLang="en-US">
                <a:ea typeface="ＭＳ Ｐゴシック" charset="-128"/>
              </a:rPr>
              <a:t>Casualty and Theft Losses</a:t>
            </a:r>
          </a:p>
        </p:txBody>
      </p:sp>
      <p:sp>
        <p:nvSpPr>
          <p:cNvPr id="243714" name="Content Placeholder 2"/>
          <p:cNvSpPr>
            <a:spLocks noGrp="1"/>
          </p:cNvSpPr>
          <p:nvPr>
            <p:ph idx="1"/>
          </p:nvPr>
        </p:nvSpPr>
        <p:spPr/>
        <p:txBody>
          <a:bodyPr/>
          <a:lstStyle/>
          <a:p>
            <a:pPr>
              <a:buFont typeface="Wingdings" charset="2"/>
              <a:buChar char="Ø"/>
            </a:pPr>
            <a:r>
              <a:rPr lang="en-US" altLang="en-US">
                <a:solidFill>
                  <a:srgbClr val="800000"/>
                </a:solidFill>
                <a:ea typeface="ＭＳ Ｐゴシック" charset="-128"/>
              </a:rPr>
              <a:t>Out of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539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4">
                                            <p:txEl>
                                              <p:pRg st="0" end="0"/>
                                            </p:txEl>
                                          </p:spTgt>
                                        </p:tgtEl>
                                        <p:attrNameLst>
                                          <p:attrName>style.visibility</p:attrName>
                                        </p:attrNameLst>
                                      </p:cBhvr>
                                      <p:to>
                                        <p:strVal val="visible"/>
                                      </p:to>
                                    </p:set>
                                    <p:animEffect transition="in" filter="fade">
                                      <p:cBhvr>
                                        <p:cTn id="7" dur="500"/>
                                        <p:tgtEl>
                                          <p:spTgt spid="2437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build="p"/>
    </p:bld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7" name="Title 1"/>
          <p:cNvSpPr>
            <a:spLocks noGrp="1"/>
          </p:cNvSpPr>
          <p:nvPr>
            <p:ph type="title"/>
          </p:nvPr>
        </p:nvSpPr>
        <p:spPr/>
        <p:txBody>
          <a:bodyPr/>
          <a:lstStyle/>
          <a:p>
            <a:r>
              <a:rPr lang="en-US" altLang="en-US">
                <a:ea typeface="ＭＳ Ｐゴシック" charset="-128"/>
              </a:rPr>
              <a:t>Miscellaneous Deductions</a:t>
            </a:r>
          </a:p>
        </p:txBody>
      </p:sp>
      <p:sp>
        <p:nvSpPr>
          <p:cNvPr id="3" name="Content Placeholder 2"/>
          <p:cNvSpPr>
            <a:spLocks noGrp="1"/>
          </p:cNvSpPr>
          <p:nvPr>
            <p:ph idx="1"/>
          </p:nvPr>
        </p:nvSpPr>
        <p:spPr/>
        <p:txBody>
          <a:bodyPr>
            <a:normAutofit/>
          </a:bodyPr>
          <a:lstStyle/>
          <a:p>
            <a:pPr>
              <a:buFont typeface="Wingdings" charset="2"/>
              <a:buChar char="Ø"/>
              <a:defRPr/>
            </a:pPr>
            <a:r>
              <a:rPr lang="en-US" dirty="0"/>
              <a:t>Union dues</a:t>
            </a:r>
          </a:p>
          <a:p>
            <a:pPr>
              <a:buFont typeface="Wingdings" charset="2"/>
              <a:buChar char="Ø"/>
              <a:defRPr/>
            </a:pPr>
            <a:r>
              <a:rPr lang="en-US" dirty="0"/>
              <a:t>Uniforms (that cannot be worn in any other circumstance)</a:t>
            </a:r>
          </a:p>
          <a:p>
            <a:pPr>
              <a:buFont typeface="Wingdings" charset="2"/>
              <a:buChar char="Ø"/>
              <a:defRPr/>
            </a:pPr>
            <a:r>
              <a:rPr lang="en-US" dirty="0"/>
              <a:t>Professional books, journals</a:t>
            </a:r>
          </a:p>
          <a:p>
            <a:pPr>
              <a:buFont typeface="Wingdings" charset="2"/>
              <a:buChar char="Ø"/>
              <a:defRPr/>
            </a:pPr>
            <a:r>
              <a:rPr lang="en-US" dirty="0"/>
              <a:t>Small tools and supplies, used for business</a:t>
            </a:r>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292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7" name="Title 1"/>
          <p:cNvSpPr>
            <a:spLocks noGrp="1"/>
          </p:cNvSpPr>
          <p:nvPr>
            <p:ph type="title"/>
          </p:nvPr>
        </p:nvSpPr>
        <p:spPr/>
        <p:txBody>
          <a:bodyPr/>
          <a:lstStyle/>
          <a:p>
            <a:r>
              <a:rPr lang="en-US" altLang="en-US">
                <a:ea typeface="ＭＳ Ｐゴシック" charset="-128"/>
              </a:rPr>
              <a:t>Miscellaneous Deductions</a:t>
            </a:r>
          </a:p>
        </p:txBody>
      </p:sp>
      <p:sp>
        <p:nvSpPr>
          <p:cNvPr id="3" name="Content Placeholder 2"/>
          <p:cNvSpPr>
            <a:spLocks noGrp="1"/>
          </p:cNvSpPr>
          <p:nvPr>
            <p:ph idx="1"/>
          </p:nvPr>
        </p:nvSpPr>
        <p:spPr/>
        <p:txBody>
          <a:bodyPr>
            <a:normAutofit lnSpcReduction="10000"/>
          </a:bodyPr>
          <a:lstStyle/>
          <a:p>
            <a:pPr>
              <a:buFont typeface="Wingdings" charset="2"/>
              <a:buChar char="Ø"/>
              <a:defRPr/>
            </a:pPr>
            <a:r>
              <a:rPr lang="en-US" dirty="0"/>
              <a:t>Employment-related educational expenses</a:t>
            </a:r>
          </a:p>
          <a:p>
            <a:pPr lvl="1">
              <a:buFont typeface="Arial"/>
              <a:buChar char="•"/>
              <a:defRPr/>
            </a:pPr>
            <a:r>
              <a:rPr lang="en-US" dirty="0"/>
              <a:t>Includes educator expenses &gt; $250 (after the adjustment)</a:t>
            </a:r>
          </a:p>
          <a:p>
            <a:pPr>
              <a:buFont typeface="Wingdings" charset="2"/>
              <a:buChar char="Ø"/>
              <a:defRPr/>
            </a:pPr>
            <a:r>
              <a:rPr lang="en-US" dirty="0"/>
              <a:t>Expenses for looking for a new job</a:t>
            </a:r>
          </a:p>
          <a:p>
            <a:pPr>
              <a:buFont typeface="Wingdings" charset="2"/>
              <a:buChar char="Ø"/>
              <a:defRPr/>
            </a:pPr>
            <a:r>
              <a:rPr lang="en-US" dirty="0"/>
              <a:t>Tax preparation fee from last year</a:t>
            </a:r>
          </a:p>
          <a:p>
            <a:pPr>
              <a:buFont typeface="Wingdings" charset="2"/>
              <a:buChar char="Ø"/>
              <a:defRPr/>
            </a:pPr>
            <a:r>
              <a:rPr lang="en-US" dirty="0"/>
              <a:t>Safe deposit box</a:t>
            </a:r>
          </a:p>
          <a:p>
            <a:pPr>
              <a:buFont typeface="Wingdings" charset="2"/>
              <a:buChar char="Ø"/>
              <a:defRPr/>
            </a:pPr>
            <a:r>
              <a:rPr lang="en-US" dirty="0"/>
              <a:t>Gambling losses up to amount of winnings</a:t>
            </a:r>
          </a:p>
          <a:p>
            <a:pPr>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783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altLang="en-US" dirty="0">
                <a:ea typeface="ＭＳ Ｐゴシック" charset="-128"/>
              </a:rPr>
              <a:t>Nondeductible Expenses</a:t>
            </a:r>
          </a:p>
        </p:txBody>
      </p:sp>
      <p:sp>
        <p:nvSpPr>
          <p:cNvPr id="3" name="Content Placeholder 2"/>
          <p:cNvSpPr>
            <a:spLocks noGrp="1"/>
          </p:cNvSpPr>
          <p:nvPr>
            <p:ph idx="1"/>
          </p:nvPr>
        </p:nvSpPr>
        <p:spPr/>
        <p:txBody>
          <a:bodyPr>
            <a:normAutofit fontScale="92500" lnSpcReduction="20000"/>
          </a:bodyPr>
          <a:lstStyle/>
          <a:p>
            <a:pPr>
              <a:buFont typeface="Wingdings" charset="2"/>
              <a:buChar char="Ø"/>
              <a:defRPr/>
            </a:pPr>
            <a:r>
              <a:rPr lang="en-US" dirty="0"/>
              <a:t>Burial or funeral expenses</a:t>
            </a:r>
          </a:p>
          <a:p>
            <a:pPr>
              <a:buFont typeface="Wingdings" charset="2"/>
              <a:buChar char="Ø"/>
              <a:defRPr/>
            </a:pPr>
            <a:r>
              <a:rPr lang="en-US" dirty="0"/>
              <a:t>Wedding expenses</a:t>
            </a:r>
          </a:p>
          <a:p>
            <a:pPr>
              <a:buFont typeface="Wingdings" charset="2"/>
              <a:buChar char="Ø"/>
              <a:defRPr/>
            </a:pPr>
            <a:r>
              <a:rPr lang="en-US" dirty="0"/>
              <a:t>Fees and licenses</a:t>
            </a:r>
          </a:p>
          <a:p>
            <a:pPr>
              <a:buFont typeface="Wingdings" charset="2"/>
              <a:buChar char="Ø"/>
              <a:defRPr/>
            </a:pPr>
            <a:r>
              <a:rPr lang="en-US" dirty="0"/>
              <a:t>Fines, penalties, traffic tickets</a:t>
            </a:r>
          </a:p>
          <a:p>
            <a:pPr>
              <a:buFont typeface="Wingdings" charset="2"/>
              <a:buChar char="Ø"/>
              <a:defRPr/>
            </a:pPr>
            <a:r>
              <a:rPr lang="en-US" dirty="0"/>
              <a:t>Home repairs and insurance</a:t>
            </a:r>
          </a:p>
          <a:p>
            <a:pPr>
              <a:buFont typeface="Wingdings" charset="2"/>
              <a:buChar char="Ø"/>
              <a:defRPr/>
            </a:pPr>
            <a:r>
              <a:rPr lang="en-US" dirty="0"/>
              <a:t>Rent</a:t>
            </a:r>
          </a:p>
          <a:p>
            <a:pPr>
              <a:buFont typeface="Wingdings" charset="2"/>
              <a:buChar char="Ø"/>
              <a:defRPr/>
            </a:pPr>
            <a:r>
              <a:rPr lang="en-US" dirty="0"/>
              <a:t>Insurance premiums (except health and mortgage)</a:t>
            </a:r>
          </a:p>
          <a:p>
            <a:pPr>
              <a:buFont typeface="Wingdings" charset="2"/>
              <a:buChar char="Ø"/>
              <a:defRPr/>
            </a:pPr>
            <a:r>
              <a:rPr lang="en-US" dirty="0"/>
              <a:t>Losses from sale of home</a:t>
            </a:r>
          </a:p>
          <a:p>
            <a:pPr>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2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09" name="Title 1"/>
          <p:cNvSpPr>
            <a:spLocks noGrp="1"/>
          </p:cNvSpPr>
          <p:nvPr>
            <p:ph type="title"/>
          </p:nvPr>
        </p:nvSpPr>
        <p:spPr/>
        <p:txBody>
          <a:bodyPr/>
          <a:lstStyle/>
          <a:p>
            <a:r>
              <a:rPr lang="en-US" altLang="en-US" dirty="0">
                <a:ea typeface="ＭＳ Ｐゴシック" charset="-128"/>
              </a:rPr>
              <a:t>Example</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a:t>
            </a:r>
          </a:p>
          <a:p>
            <a:pPr marL="609600" indent="-609600">
              <a:buFontTx/>
              <a:buAutoNum type="arabicPeriod"/>
              <a:defRPr/>
            </a:pPr>
            <a:r>
              <a:rPr lang="en-US" dirty="0"/>
              <a:t>Vitamins</a:t>
            </a:r>
          </a:p>
          <a:p>
            <a:pPr marL="609600" indent="-609600">
              <a:buFontTx/>
              <a:buAutoNum type="arabicPeriod"/>
              <a:defRPr/>
            </a:pPr>
            <a:r>
              <a:rPr lang="en-US" dirty="0"/>
              <a:t>Federal income tax</a:t>
            </a:r>
          </a:p>
          <a:p>
            <a:pPr marL="609600" indent="-609600">
              <a:buFontTx/>
              <a:buAutoNum type="arabicPeriod"/>
              <a:defRPr/>
            </a:pPr>
            <a:r>
              <a:rPr lang="en-US" dirty="0"/>
              <a:t>Interest on car loan</a:t>
            </a:r>
          </a:p>
          <a:p>
            <a:pPr marL="609600" indent="-609600">
              <a:buFontTx/>
              <a:buAutoNum type="arabicPeriod"/>
              <a:defRPr/>
            </a:pPr>
            <a:r>
              <a:rPr lang="en-US" dirty="0"/>
              <a:t>Church contribution</a:t>
            </a:r>
          </a:p>
          <a:p>
            <a:pPr marL="609600" indent="-609600">
              <a:buFontTx/>
              <a:buAutoNum type="arabicPeriod"/>
              <a:defRPr/>
            </a:pPr>
            <a:r>
              <a:rPr lang="en-US" dirty="0"/>
              <a:t>Tax preparation fee from last year</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03837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solidFill>
                  <a:srgbClr val="77A042"/>
                </a:solidFill>
              </a:rPr>
              <a:t>Are the following expenses deductible?</a:t>
            </a:r>
          </a:p>
          <a:p>
            <a:pPr marL="609600" indent="-609600">
              <a:buFontTx/>
              <a:buAutoNum type="arabicPeriod"/>
              <a:defRPr/>
            </a:pPr>
            <a:r>
              <a:rPr lang="en-US" dirty="0">
                <a:solidFill>
                  <a:srgbClr val="77A042"/>
                </a:solidFill>
              </a:rPr>
              <a:t>Medical insurance premiums - </a:t>
            </a:r>
            <a:r>
              <a:rPr lang="en-US" dirty="0">
                <a:solidFill>
                  <a:schemeClr val="accent1"/>
                </a:solidFill>
              </a:rPr>
              <a:t>YES</a:t>
            </a:r>
          </a:p>
          <a:p>
            <a:pPr marL="609600" indent="-609600">
              <a:buFontTx/>
              <a:buAutoNum type="arabicPeriod"/>
              <a:defRPr/>
            </a:pPr>
            <a:r>
              <a:rPr lang="en-US" dirty="0">
                <a:solidFill>
                  <a:srgbClr val="77A042"/>
                </a:solidFill>
              </a:rPr>
              <a:t>Vitamins</a:t>
            </a:r>
          </a:p>
          <a:p>
            <a:pPr marL="609600" indent="-609600">
              <a:buFontTx/>
              <a:buAutoNum type="arabicPeriod"/>
              <a:defRPr/>
            </a:pPr>
            <a:r>
              <a:rPr lang="en-US" dirty="0">
                <a:solidFill>
                  <a:srgbClr val="77A042"/>
                </a:solidFill>
              </a:rPr>
              <a:t>Federal income tax</a:t>
            </a:r>
          </a:p>
          <a:p>
            <a:pPr marL="609600" indent="-609600">
              <a:buFontTx/>
              <a:buAutoNum type="arabicPeriod"/>
              <a:defRPr/>
            </a:pPr>
            <a:r>
              <a:rPr lang="en-US" dirty="0">
                <a:solidFill>
                  <a:srgbClr val="77A042"/>
                </a:solidFill>
              </a:rPr>
              <a:t>Interest on car loan</a:t>
            </a:r>
          </a:p>
          <a:p>
            <a:pPr marL="609600" indent="-609600">
              <a:buFontTx/>
              <a:buAutoNum type="arabicPeriod"/>
              <a:defRPr/>
            </a:pPr>
            <a:r>
              <a:rPr lang="en-US" dirty="0">
                <a:solidFill>
                  <a:srgbClr val="77A042"/>
                </a:solidFill>
              </a:rPr>
              <a:t>Church contribution</a:t>
            </a:r>
          </a:p>
          <a:p>
            <a:pPr marL="609600" indent="-609600">
              <a:buFontTx/>
              <a:buAutoNum type="arabicPeriod"/>
              <a:defRPr/>
            </a:pPr>
            <a:r>
              <a:rPr lang="en-US" dirty="0">
                <a:solidFill>
                  <a:srgbClr val="77A042"/>
                </a:solidFill>
              </a:rPr>
              <a:t>Tax preparation fee from last year</a:t>
            </a:r>
          </a:p>
          <a:p>
            <a:pPr marL="609600" indent="-609600">
              <a:buNone/>
              <a:defRPr/>
            </a:pPr>
            <a:endParaRPr lang="en-US" dirty="0">
              <a:solidFill>
                <a:srgbClr val="77A042"/>
              </a:solidFill>
            </a:endParaRPr>
          </a:p>
          <a:p>
            <a:pPr>
              <a:defRPr/>
            </a:pPr>
            <a:endParaRPr lang="en-US" dirty="0">
              <a:solidFill>
                <a:srgbClr val="77A04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1768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r>
              <a:rPr lang="en-US" altLang="en-US" dirty="0">
                <a:ea typeface="ＭＳ Ｐゴシック" charset="-128"/>
              </a:rPr>
              <a:t>PTY State Tax Refund</a:t>
            </a:r>
          </a:p>
        </p:txBody>
      </p:sp>
      <p:sp>
        <p:nvSpPr>
          <p:cNvPr id="51202" name="Content Placeholder 2"/>
          <p:cNvSpPr>
            <a:spLocks noGrp="1"/>
          </p:cNvSpPr>
          <p:nvPr>
            <p:ph idx="1"/>
          </p:nvPr>
        </p:nvSpPr>
        <p:spPr/>
        <p:txBody>
          <a:bodyPr/>
          <a:lstStyle/>
          <a:p>
            <a:pPr eaLnBrk="1" hangingPunct="1">
              <a:buFont typeface="Wingdings" charset="2"/>
              <a:buChar char="Ø"/>
            </a:pPr>
            <a:r>
              <a:rPr lang="en-US" altLang="en-US" dirty="0">
                <a:ea typeface="ＭＳ Ｐゴシック" charset="-128"/>
              </a:rPr>
              <a:t>If the taxpayer needs to report the state tax refund, go to:</a:t>
            </a:r>
          </a:p>
          <a:p>
            <a:pPr lvl="1">
              <a:buFont typeface="Wingdings" charset="2"/>
              <a:buChar char="Ø"/>
            </a:pPr>
            <a:r>
              <a:rPr lang="en-US" altLang="en-US" dirty="0">
                <a:ea typeface="ＭＳ Ｐゴシック" charset="-128"/>
              </a:rPr>
              <a:t>Federal Section </a:t>
            </a:r>
            <a:r>
              <a:rPr lang="en-US" altLang="en-US" dirty="0">
                <a:ea typeface="ＭＳ Ｐゴシック" charset="-128"/>
                <a:sym typeface="Wingdings" panose="05000000000000000000" pitchFamily="2" charset="2"/>
              </a:rPr>
              <a:t>Income  State and local refunds</a:t>
            </a:r>
          </a:p>
          <a:p>
            <a:pPr lvl="1">
              <a:buFont typeface="Wingdings" charset="2"/>
              <a:buChar char="Ø"/>
            </a:pPr>
            <a:r>
              <a:rPr lang="en-US" altLang="en-US" dirty="0">
                <a:ea typeface="ＭＳ Ｐゴシック" charset="-128"/>
                <a:sym typeface="Wingdings" panose="05000000000000000000" pitchFamily="2" charset="2"/>
              </a:rPr>
              <a:t>Enter in the necessary information</a:t>
            </a:r>
            <a:endParaRPr lang="en-US" altLang="en-US"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702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animEffect transition="in" filter="fade">
                                      <p:cBhvr>
                                        <p:cTn id="7" dur="500"/>
                                        <p:tgtEl>
                                          <p:spTgt spid="5120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02">
                                            <p:txEl>
                                              <p:pRg st="1" end="1"/>
                                            </p:txEl>
                                          </p:spTgt>
                                        </p:tgtEl>
                                        <p:attrNameLst>
                                          <p:attrName>style.visibility</p:attrName>
                                        </p:attrNameLst>
                                      </p:cBhvr>
                                      <p:to>
                                        <p:strVal val="visible"/>
                                      </p:to>
                                    </p:set>
                                    <p:animEffect transition="in" filter="fade">
                                      <p:cBhvr>
                                        <p:cTn id="10" dur="500"/>
                                        <p:tgtEl>
                                          <p:spTgt spid="5120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02">
                                            <p:txEl>
                                              <p:pRg st="2" end="2"/>
                                            </p:txEl>
                                          </p:spTgt>
                                        </p:tgtEl>
                                        <p:attrNameLst>
                                          <p:attrName>style.visibility</p:attrName>
                                        </p:attrNameLst>
                                      </p:cBhvr>
                                      <p:to>
                                        <p:strVal val="visible"/>
                                      </p:to>
                                    </p:set>
                                    <p:animEffect transition="in" filter="fade">
                                      <p:cBhvr>
                                        <p:cTn id="13" dur="500"/>
                                        <p:tgtEl>
                                          <p:spTgt spid="512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p:bld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857"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 - </a:t>
            </a:r>
            <a:r>
              <a:rPr lang="en-US" dirty="0">
                <a:solidFill>
                  <a:schemeClr val="accent1"/>
                </a:solidFill>
              </a:rPr>
              <a:t>YES</a:t>
            </a:r>
          </a:p>
          <a:p>
            <a:pPr marL="609600" indent="-609600">
              <a:buFontTx/>
              <a:buAutoNum type="arabicPeriod"/>
              <a:defRPr/>
            </a:pPr>
            <a:r>
              <a:rPr lang="en-US" dirty="0"/>
              <a:t>Vitamins - </a:t>
            </a:r>
            <a:r>
              <a:rPr lang="en-US" dirty="0">
                <a:solidFill>
                  <a:srgbClr val="F2B52C"/>
                </a:solidFill>
              </a:rPr>
              <a:t>NO</a:t>
            </a:r>
          </a:p>
          <a:p>
            <a:pPr marL="609600" indent="-609600">
              <a:buFontTx/>
              <a:buAutoNum type="arabicPeriod"/>
              <a:defRPr/>
            </a:pPr>
            <a:r>
              <a:rPr lang="en-US" dirty="0"/>
              <a:t>Federal income tax</a:t>
            </a:r>
          </a:p>
          <a:p>
            <a:pPr marL="609600" indent="-609600">
              <a:buFontTx/>
              <a:buAutoNum type="arabicPeriod"/>
              <a:defRPr/>
            </a:pPr>
            <a:r>
              <a:rPr lang="en-US" dirty="0"/>
              <a:t>Interest on car loan</a:t>
            </a:r>
          </a:p>
          <a:p>
            <a:pPr marL="609600" indent="-609600">
              <a:buFontTx/>
              <a:buAutoNum type="arabicPeriod"/>
              <a:defRPr/>
            </a:pPr>
            <a:r>
              <a:rPr lang="en-US" dirty="0"/>
              <a:t>Church contribution</a:t>
            </a:r>
          </a:p>
          <a:p>
            <a:pPr marL="609600" indent="-609600">
              <a:buFontTx/>
              <a:buAutoNum type="arabicPeriod"/>
              <a:defRPr/>
            </a:pPr>
            <a:r>
              <a:rPr lang="en-US" dirty="0"/>
              <a:t>Tax preparation fee from last year</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02273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0881"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 - </a:t>
            </a:r>
            <a:r>
              <a:rPr lang="en-US" dirty="0">
                <a:solidFill>
                  <a:schemeClr val="accent1"/>
                </a:solidFill>
              </a:rPr>
              <a:t>YES</a:t>
            </a:r>
          </a:p>
          <a:p>
            <a:pPr marL="609600" indent="-609600">
              <a:buFontTx/>
              <a:buAutoNum type="arabicPeriod"/>
              <a:defRPr/>
            </a:pPr>
            <a:r>
              <a:rPr lang="en-US" dirty="0"/>
              <a:t>Vitamins - </a:t>
            </a:r>
            <a:r>
              <a:rPr lang="en-US" dirty="0">
                <a:solidFill>
                  <a:srgbClr val="F2B52C"/>
                </a:solidFill>
              </a:rPr>
              <a:t>NO</a:t>
            </a:r>
          </a:p>
          <a:p>
            <a:pPr marL="609600" indent="-609600">
              <a:buFontTx/>
              <a:buAutoNum type="arabicPeriod"/>
              <a:defRPr/>
            </a:pPr>
            <a:r>
              <a:rPr lang="en-US" dirty="0"/>
              <a:t>Federal income tax - </a:t>
            </a:r>
            <a:r>
              <a:rPr lang="en-US" dirty="0">
                <a:solidFill>
                  <a:srgbClr val="F2B52C"/>
                </a:solidFill>
              </a:rPr>
              <a:t>NO</a:t>
            </a:r>
          </a:p>
          <a:p>
            <a:pPr marL="609600" indent="-609600">
              <a:buFontTx/>
              <a:buAutoNum type="arabicPeriod"/>
              <a:defRPr/>
            </a:pPr>
            <a:r>
              <a:rPr lang="en-US" dirty="0"/>
              <a:t>Interest on car loan</a:t>
            </a:r>
          </a:p>
          <a:p>
            <a:pPr marL="609600" indent="-609600">
              <a:buFontTx/>
              <a:buAutoNum type="arabicPeriod"/>
              <a:defRPr/>
            </a:pPr>
            <a:r>
              <a:rPr lang="en-US" dirty="0"/>
              <a:t>Church contribution</a:t>
            </a:r>
          </a:p>
          <a:p>
            <a:pPr marL="609600" indent="-609600">
              <a:buFontTx/>
              <a:buAutoNum type="arabicPeriod"/>
              <a:defRPr/>
            </a:pPr>
            <a:r>
              <a:rPr lang="en-US" dirty="0"/>
              <a:t>Tax preparation fee from last year</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656135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5"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 - </a:t>
            </a:r>
            <a:r>
              <a:rPr lang="en-US" dirty="0">
                <a:solidFill>
                  <a:schemeClr val="accent1"/>
                </a:solidFill>
              </a:rPr>
              <a:t>YES</a:t>
            </a:r>
          </a:p>
          <a:p>
            <a:pPr marL="609600" indent="-609600">
              <a:buFontTx/>
              <a:buAutoNum type="arabicPeriod"/>
              <a:defRPr/>
            </a:pPr>
            <a:r>
              <a:rPr lang="en-US" dirty="0"/>
              <a:t>Vitamins - </a:t>
            </a:r>
            <a:r>
              <a:rPr lang="en-US" dirty="0">
                <a:solidFill>
                  <a:srgbClr val="F2B52C"/>
                </a:solidFill>
              </a:rPr>
              <a:t>NO</a:t>
            </a:r>
          </a:p>
          <a:p>
            <a:pPr marL="609600" indent="-609600">
              <a:buFontTx/>
              <a:buAutoNum type="arabicPeriod"/>
              <a:defRPr/>
            </a:pPr>
            <a:r>
              <a:rPr lang="en-US" dirty="0"/>
              <a:t>Federal income tax - </a:t>
            </a:r>
            <a:r>
              <a:rPr lang="en-US" dirty="0">
                <a:solidFill>
                  <a:srgbClr val="F2B52C"/>
                </a:solidFill>
              </a:rPr>
              <a:t>NO</a:t>
            </a:r>
          </a:p>
          <a:p>
            <a:pPr marL="609600" indent="-609600">
              <a:buFontTx/>
              <a:buAutoNum type="arabicPeriod"/>
              <a:defRPr/>
            </a:pPr>
            <a:r>
              <a:rPr lang="en-US" dirty="0"/>
              <a:t>Interest on car loan - </a:t>
            </a:r>
            <a:r>
              <a:rPr lang="en-US" dirty="0">
                <a:solidFill>
                  <a:srgbClr val="F2B52C"/>
                </a:solidFill>
              </a:rPr>
              <a:t>NO</a:t>
            </a:r>
          </a:p>
          <a:p>
            <a:pPr marL="609600" indent="-609600">
              <a:buFontTx/>
              <a:buAutoNum type="arabicPeriod"/>
              <a:defRPr/>
            </a:pPr>
            <a:r>
              <a:rPr lang="en-US" dirty="0"/>
              <a:t>Church contribution</a:t>
            </a:r>
          </a:p>
          <a:p>
            <a:pPr marL="609600" indent="-609600">
              <a:buFontTx/>
              <a:buAutoNum type="arabicPeriod"/>
              <a:defRPr/>
            </a:pPr>
            <a:r>
              <a:rPr lang="en-US" dirty="0"/>
              <a:t>Tax preparation fee from last year</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749849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 - </a:t>
            </a:r>
            <a:r>
              <a:rPr lang="en-US" dirty="0">
                <a:solidFill>
                  <a:schemeClr val="accent1"/>
                </a:solidFill>
              </a:rPr>
              <a:t>YES</a:t>
            </a:r>
          </a:p>
          <a:p>
            <a:pPr marL="609600" indent="-609600">
              <a:buFontTx/>
              <a:buAutoNum type="arabicPeriod"/>
              <a:defRPr/>
            </a:pPr>
            <a:r>
              <a:rPr lang="en-US" dirty="0"/>
              <a:t>Vitamins - </a:t>
            </a:r>
            <a:r>
              <a:rPr lang="en-US" dirty="0">
                <a:solidFill>
                  <a:srgbClr val="F2B52C"/>
                </a:solidFill>
              </a:rPr>
              <a:t>NO</a:t>
            </a:r>
          </a:p>
          <a:p>
            <a:pPr marL="609600" indent="-609600">
              <a:buFontTx/>
              <a:buAutoNum type="arabicPeriod"/>
              <a:defRPr/>
            </a:pPr>
            <a:r>
              <a:rPr lang="en-US" dirty="0"/>
              <a:t>Federal income tax - </a:t>
            </a:r>
            <a:r>
              <a:rPr lang="en-US" dirty="0">
                <a:solidFill>
                  <a:srgbClr val="F2B52C"/>
                </a:solidFill>
              </a:rPr>
              <a:t>NO</a:t>
            </a:r>
          </a:p>
          <a:p>
            <a:pPr marL="609600" indent="-609600">
              <a:buFontTx/>
              <a:buAutoNum type="arabicPeriod"/>
              <a:defRPr/>
            </a:pPr>
            <a:r>
              <a:rPr lang="en-US" dirty="0"/>
              <a:t>Interest on car loan - </a:t>
            </a:r>
            <a:r>
              <a:rPr lang="en-US" dirty="0">
                <a:solidFill>
                  <a:srgbClr val="F2B52C"/>
                </a:solidFill>
              </a:rPr>
              <a:t>NO</a:t>
            </a:r>
          </a:p>
          <a:p>
            <a:pPr marL="609600" indent="-609600">
              <a:buFontTx/>
              <a:buAutoNum type="arabicPeriod"/>
              <a:defRPr/>
            </a:pPr>
            <a:r>
              <a:rPr lang="en-US" dirty="0"/>
              <a:t>Church contribution - </a:t>
            </a:r>
            <a:r>
              <a:rPr lang="en-US" dirty="0">
                <a:solidFill>
                  <a:srgbClr val="F2B52C"/>
                </a:solidFill>
              </a:rPr>
              <a:t>YES</a:t>
            </a:r>
          </a:p>
          <a:p>
            <a:pPr marL="609600" indent="-609600">
              <a:buFontTx/>
              <a:buAutoNum type="arabicPeriod"/>
              <a:defRPr/>
            </a:pPr>
            <a:r>
              <a:rPr lang="en-US" dirty="0"/>
              <a:t>Tax preparation fee from last year</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511076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 - </a:t>
            </a:r>
            <a:r>
              <a:rPr lang="en-US" dirty="0">
                <a:solidFill>
                  <a:schemeClr val="accent1"/>
                </a:solidFill>
              </a:rPr>
              <a:t>YES</a:t>
            </a:r>
          </a:p>
          <a:p>
            <a:pPr marL="609600" indent="-609600">
              <a:buFontTx/>
              <a:buAutoNum type="arabicPeriod"/>
              <a:defRPr/>
            </a:pPr>
            <a:r>
              <a:rPr lang="en-US" dirty="0"/>
              <a:t>Vitamins - </a:t>
            </a:r>
            <a:r>
              <a:rPr lang="en-US" dirty="0">
                <a:solidFill>
                  <a:srgbClr val="F2B52C"/>
                </a:solidFill>
              </a:rPr>
              <a:t>NO</a:t>
            </a:r>
          </a:p>
          <a:p>
            <a:pPr marL="609600" indent="-609600">
              <a:buFontTx/>
              <a:buAutoNum type="arabicPeriod"/>
              <a:defRPr/>
            </a:pPr>
            <a:r>
              <a:rPr lang="en-US" dirty="0"/>
              <a:t>Federal income tax - </a:t>
            </a:r>
            <a:r>
              <a:rPr lang="en-US" dirty="0">
                <a:solidFill>
                  <a:srgbClr val="F2B52C"/>
                </a:solidFill>
              </a:rPr>
              <a:t>NO</a:t>
            </a:r>
          </a:p>
          <a:p>
            <a:pPr marL="609600" indent="-609600">
              <a:buFontTx/>
              <a:buAutoNum type="arabicPeriod"/>
              <a:defRPr/>
            </a:pPr>
            <a:r>
              <a:rPr lang="en-US" dirty="0"/>
              <a:t>Interest on car loan - </a:t>
            </a:r>
            <a:r>
              <a:rPr lang="en-US" dirty="0">
                <a:solidFill>
                  <a:srgbClr val="F2B52C"/>
                </a:solidFill>
              </a:rPr>
              <a:t>NO</a:t>
            </a:r>
          </a:p>
          <a:p>
            <a:pPr marL="609600" indent="-609600">
              <a:buFontTx/>
              <a:buAutoNum type="arabicPeriod"/>
              <a:defRPr/>
            </a:pPr>
            <a:r>
              <a:rPr lang="en-US" dirty="0"/>
              <a:t>Church contribution - </a:t>
            </a:r>
            <a:r>
              <a:rPr lang="en-US" dirty="0">
                <a:solidFill>
                  <a:srgbClr val="F2B52C"/>
                </a:solidFill>
              </a:rPr>
              <a:t>YES</a:t>
            </a:r>
          </a:p>
          <a:p>
            <a:pPr marL="609600" indent="-609600">
              <a:buFontTx/>
              <a:buAutoNum type="arabicPeriod"/>
              <a:defRPr/>
            </a:pPr>
            <a:r>
              <a:rPr lang="en-US" dirty="0"/>
              <a:t>Tax preparation fee from last year - </a:t>
            </a:r>
            <a:r>
              <a:rPr lang="en-US" dirty="0">
                <a:solidFill>
                  <a:srgbClr val="F2B52C"/>
                </a:solidFill>
              </a:rPr>
              <a:t>YES</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432760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Itemized Deductions (Alabama Return)</a:t>
            </a:r>
          </a:p>
        </p:txBody>
      </p:sp>
      <p:sp>
        <p:nvSpPr>
          <p:cNvPr id="3" name="Content Placeholder 2"/>
          <p:cNvSpPr>
            <a:spLocks noGrp="1"/>
          </p:cNvSpPr>
          <p:nvPr>
            <p:ph idx="1"/>
          </p:nvPr>
        </p:nvSpPr>
        <p:spPr/>
        <p:txBody>
          <a:bodyPr>
            <a:normAutofit fontScale="85000" lnSpcReduction="20000"/>
          </a:bodyPr>
          <a:lstStyle/>
          <a:p>
            <a:r>
              <a:rPr lang="en-US" dirty="0">
                <a:latin typeface="Tw Cen MT"/>
                <a:ea typeface="MS PGothic" charset="0"/>
                <a:cs typeface="Tw Cen MT"/>
              </a:rPr>
              <a:t>If the taxpayer is itemizing deductions on the Federal and State returns or if the taxpayer is just itemizing on the State return, you always enter the itemized deductions on </a:t>
            </a:r>
            <a:r>
              <a:rPr lang="en-US" dirty="0" err="1">
                <a:latin typeface="Tw Cen MT"/>
                <a:ea typeface="MS PGothic" charset="0"/>
                <a:cs typeface="Tw Cen MT"/>
              </a:rPr>
              <a:t>Sch</a:t>
            </a:r>
            <a:r>
              <a:rPr lang="en-US" dirty="0">
                <a:latin typeface="Tw Cen MT"/>
                <a:ea typeface="MS PGothic" charset="0"/>
                <a:cs typeface="Tw Cen MT"/>
              </a:rPr>
              <a:t> A on the Federal return.</a:t>
            </a:r>
          </a:p>
          <a:p>
            <a:pPr lvl="1"/>
            <a:r>
              <a:rPr lang="en-US" dirty="0">
                <a:latin typeface="Tw Cen MT"/>
                <a:ea typeface="MS PGothic" charset="0"/>
                <a:cs typeface="Tw Cen MT"/>
              </a:rPr>
              <a:t>Never start to itemize on the AL return.</a:t>
            </a:r>
          </a:p>
          <a:p>
            <a:pPr lvl="1"/>
            <a:r>
              <a:rPr lang="en-US" dirty="0">
                <a:latin typeface="Tw Cen MT"/>
                <a:ea typeface="MS PGothic" charset="0"/>
                <a:cs typeface="Tw Cen MT"/>
              </a:rPr>
              <a:t>It is okay to leave the deductions on the Federal return even if the taxpayer does not have enough to itemize, because there is a good chance he/she can itemize on the State return.</a:t>
            </a:r>
          </a:p>
          <a:p>
            <a:r>
              <a:rPr lang="en-US" dirty="0">
                <a:latin typeface="Tw Cen MT"/>
                <a:ea typeface="MS PGothic" charset="0"/>
                <a:cs typeface="Tw Cen MT"/>
              </a:rPr>
              <a:t>All of the information from the </a:t>
            </a:r>
            <a:r>
              <a:rPr lang="en-US" dirty="0" err="1">
                <a:latin typeface="Tw Cen MT"/>
                <a:ea typeface="MS PGothic" charset="0"/>
                <a:cs typeface="Tw Cen MT"/>
              </a:rPr>
              <a:t>Sch</a:t>
            </a:r>
            <a:r>
              <a:rPr lang="en-US" dirty="0">
                <a:latin typeface="Tw Cen MT"/>
                <a:ea typeface="MS PGothic" charset="0"/>
                <a:cs typeface="Tw Cen MT"/>
              </a:rPr>
              <a:t> A carries over to the AL40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45657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Itemized Deductions</a:t>
            </a:r>
          </a:p>
        </p:txBody>
      </p:sp>
      <p:sp>
        <p:nvSpPr>
          <p:cNvPr id="3" name="Content Placeholder 2"/>
          <p:cNvSpPr>
            <a:spLocks noGrp="1"/>
          </p:cNvSpPr>
          <p:nvPr>
            <p:ph idx="1"/>
          </p:nvPr>
        </p:nvSpPr>
        <p:spPr/>
        <p:txBody>
          <a:bodyPr/>
          <a:lstStyle/>
          <a:p>
            <a:r>
              <a:rPr lang="en-US" dirty="0"/>
              <a:t>TaxSlayer Walkthrough</a:t>
            </a:r>
          </a:p>
          <a:p>
            <a:r>
              <a:rPr lang="en-US" dirty="0"/>
              <a:t>Open up Kevin Kent in TaxSlayer</a:t>
            </a:r>
          </a:p>
          <a:p>
            <a:pPr lvl="1"/>
            <a:r>
              <a:rPr lang="en-US" dirty="0"/>
              <a:t>Enter Itemized Deductions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139930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Education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09092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Credits</a:t>
            </a:r>
          </a:p>
        </p:txBody>
      </p:sp>
      <p:sp>
        <p:nvSpPr>
          <p:cNvPr id="3" name="Content Placeholder 2"/>
          <p:cNvSpPr>
            <a:spLocks noGrp="1"/>
          </p:cNvSpPr>
          <p:nvPr>
            <p:ph idx="1"/>
          </p:nvPr>
        </p:nvSpPr>
        <p:spPr/>
        <p:txBody>
          <a:bodyPr>
            <a:normAutofit/>
          </a:bodyPr>
          <a:lstStyle/>
          <a:p>
            <a:r>
              <a:rPr lang="en-US" dirty="0"/>
              <a:t>Education credits help to offset the cost of higher education expenses paid during the year</a:t>
            </a:r>
          </a:p>
          <a:p>
            <a:r>
              <a:rPr lang="en-US" dirty="0"/>
              <a:t>Two education credits available</a:t>
            </a:r>
          </a:p>
          <a:p>
            <a:pPr lvl="1"/>
            <a:r>
              <a:rPr lang="en-US" b="1" i="1" dirty="0"/>
              <a:t>Nonrefundable:</a:t>
            </a:r>
            <a:r>
              <a:rPr lang="en-US" dirty="0"/>
              <a:t> Lifetime learning credit</a:t>
            </a:r>
          </a:p>
          <a:p>
            <a:pPr lvl="1"/>
            <a:r>
              <a:rPr lang="en-US" b="1" i="1" dirty="0"/>
              <a:t>Partially Refundable:</a:t>
            </a:r>
            <a:r>
              <a:rPr lang="en-US" dirty="0"/>
              <a:t> American opportunity credit</a:t>
            </a:r>
            <a:endParaRPr lang="en-US" b="1" i="1" dirty="0"/>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1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Eligibility</a:t>
            </a:r>
          </a:p>
        </p:txBody>
      </p:sp>
      <p:sp>
        <p:nvSpPr>
          <p:cNvPr id="3" name="Content Placeholder 2"/>
          <p:cNvSpPr>
            <a:spLocks noGrp="1"/>
          </p:cNvSpPr>
          <p:nvPr>
            <p:ph idx="1"/>
          </p:nvPr>
        </p:nvSpPr>
        <p:spPr/>
        <p:txBody>
          <a:bodyPr>
            <a:normAutofit/>
          </a:bodyPr>
          <a:lstStyle/>
          <a:p>
            <a:r>
              <a:rPr lang="en-US" dirty="0"/>
              <a:t>Filing status cannot be Married Filing Separately</a:t>
            </a:r>
          </a:p>
          <a:p>
            <a:r>
              <a:rPr lang="en-US" dirty="0"/>
              <a:t>Cannot be claimed as a dependent on someone else’s return</a:t>
            </a:r>
          </a:p>
          <a:p>
            <a:r>
              <a:rPr lang="en-US" dirty="0"/>
              <a:t>Accredited institution</a:t>
            </a:r>
          </a:p>
          <a:p>
            <a:r>
              <a:rPr lang="en-US" dirty="0"/>
              <a:t>CAN claim on the basis of expenses paid with student loans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184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altLang="en-US" dirty="0">
                <a:ea typeface="ＭＳ Ｐゴシック" charset="-128"/>
              </a:rPr>
              <a:t>Info Needed from PTY Return</a:t>
            </a:r>
          </a:p>
        </p:txBody>
      </p:sp>
      <p:sp>
        <p:nvSpPr>
          <p:cNvPr id="21507" name="Content Placeholder 2"/>
          <p:cNvSpPr>
            <a:spLocks noGrp="1"/>
          </p:cNvSpPr>
          <p:nvPr>
            <p:ph idx="1"/>
          </p:nvPr>
        </p:nvSpPr>
        <p:spPr/>
        <p:txBody>
          <a:bodyPr rtlCol="0">
            <a:normAutofit/>
          </a:bodyPr>
          <a:lstStyle/>
          <a:p>
            <a:pPr>
              <a:defRPr/>
            </a:pPr>
            <a:r>
              <a:rPr lang="en-US" dirty="0">
                <a:ea typeface="+mn-ea"/>
                <a:cs typeface="+mn-cs"/>
              </a:rPr>
              <a:t>To correctly report a state tax refund amount, the following info from the PTY return is needed:</a:t>
            </a:r>
          </a:p>
          <a:p>
            <a:pPr lvl="1">
              <a:defRPr/>
            </a:pPr>
            <a:r>
              <a:rPr lang="en-US" dirty="0">
                <a:ea typeface="+mn-ea"/>
                <a:cs typeface="+mn-cs"/>
              </a:rPr>
              <a:t>State tax refund amount</a:t>
            </a:r>
          </a:p>
          <a:p>
            <a:pPr lvl="1">
              <a:defRPr/>
            </a:pPr>
            <a:r>
              <a:rPr lang="en-US" dirty="0" err="1">
                <a:ea typeface="+mn-ea"/>
                <a:cs typeface="+mn-cs"/>
              </a:rPr>
              <a:t>Sch</a:t>
            </a:r>
            <a:r>
              <a:rPr lang="en-US" dirty="0">
                <a:ea typeface="+mn-ea"/>
                <a:cs typeface="+mn-cs"/>
              </a:rPr>
              <a:t> A, line 5a, state income taxes (TBD)</a:t>
            </a:r>
          </a:p>
          <a:p>
            <a:pPr lvl="1">
              <a:defRPr/>
            </a:pPr>
            <a:r>
              <a:rPr lang="en-US" dirty="0">
                <a:ea typeface="+mn-ea"/>
                <a:cs typeface="+mn-cs"/>
              </a:rPr>
              <a:t>Total itemized deductions amount</a:t>
            </a:r>
          </a:p>
          <a:p>
            <a:pPr lvl="1">
              <a:defRPr/>
            </a:pPr>
            <a:r>
              <a:rPr lang="en-US" dirty="0">
                <a:ea typeface="+mn-ea"/>
                <a:cs typeface="+mn-cs"/>
              </a:rPr>
              <a:t>Filing status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078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fade">
                                      <p:cBhvr>
                                        <p:cTn id="10" dur="500"/>
                                        <p:tgtEl>
                                          <p:spTgt spid="2150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Effect transition="in" filter="fade">
                                      <p:cBhvr>
                                        <p:cTn id="13" dur="500"/>
                                        <p:tgtEl>
                                          <p:spTgt spid="2150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7">
                                            <p:txEl>
                                              <p:pRg st="3" end="3"/>
                                            </p:txEl>
                                          </p:spTgt>
                                        </p:tgtEl>
                                        <p:attrNameLst>
                                          <p:attrName>style.visibility</p:attrName>
                                        </p:attrNameLst>
                                      </p:cBhvr>
                                      <p:to>
                                        <p:strVal val="visible"/>
                                      </p:to>
                                    </p:set>
                                    <p:animEffect transition="in" filter="fade">
                                      <p:cBhvr>
                                        <p:cTn id="16" dur="500"/>
                                        <p:tgtEl>
                                          <p:spTgt spid="2150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animEffect transition="in" filter="fade">
                                      <p:cBhvr>
                                        <p:cTn id="19"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Dependents</a:t>
            </a:r>
          </a:p>
        </p:txBody>
      </p:sp>
      <p:sp>
        <p:nvSpPr>
          <p:cNvPr id="3" name="Content Placeholder 2"/>
          <p:cNvSpPr>
            <a:spLocks noGrp="1"/>
          </p:cNvSpPr>
          <p:nvPr>
            <p:ph idx="1"/>
          </p:nvPr>
        </p:nvSpPr>
        <p:spPr/>
        <p:txBody>
          <a:bodyPr>
            <a:normAutofit fontScale="92500" lnSpcReduction="10000"/>
          </a:bodyPr>
          <a:lstStyle/>
          <a:p>
            <a:r>
              <a:rPr lang="en-US" dirty="0"/>
              <a:t>When the student can be claimed as a dependent:</a:t>
            </a:r>
          </a:p>
          <a:p>
            <a:pPr lvl="1"/>
            <a:r>
              <a:rPr lang="en-US" dirty="0"/>
              <a:t>Taxpayer must claim credit if taxpayer claims the exemption</a:t>
            </a:r>
          </a:p>
          <a:p>
            <a:pPr lvl="1"/>
            <a:r>
              <a:rPr lang="en-US" dirty="0"/>
              <a:t>Student must claim credit if taxpayer does not claim exemption</a:t>
            </a:r>
          </a:p>
          <a:p>
            <a:r>
              <a:rPr lang="en-US" dirty="0"/>
              <a:t>If the taxpayer claims the dependency exemption, any amount paid by the student is considered to have been paid by the taxpayer</a:t>
            </a:r>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234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Group 58"/>
          <p:cNvGraphicFramePr>
            <a:graphicFrameLocks/>
          </p:cNvGraphicFramePr>
          <p:nvPr>
            <p:extLst/>
          </p:nvPr>
        </p:nvGraphicFramePr>
        <p:xfrm>
          <a:off x="576469" y="338204"/>
          <a:ext cx="11039061" cy="6059566"/>
        </p:xfrm>
        <a:graphic>
          <a:graphicData uri="http://schemas.openxmlformats.org/drawingml/2006/table">
            <a:tbl>
              <a:tblPr>
                <a:tableStyleId>{D03447BB-5D67-496B-8E87-E561075AD55C}</a:tableStyleId>
              </a:tblPr>
              <a:tblGrid>
                <a:gridCol w="5532783">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5506278">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002081">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3600" b="1" u="none" strike="noStrike" cap="none" normalizeH="0" baseline="0" dirty="0">
                          <a:ln>
                            <a:noFill/>
                          </a:ln>
                          <a:effectLst/>
                        </a:rPr>
                        <a:t>American Opportunity (Hope) Credit</a:t>
                      </a:r>
                      <a:endParaRPr kumimoji="0" lang="en-US" sz="3600" b="1" i="0" u="none" strike="noStrike" cap="none" normalizeH="0" baseline="0" dirty="0">
                        <a:ln>
                          <a:noFill/>
                        </a:ln>
                        <a:solidFill>
                          <a:schemeClr val="tx1"/>
                        </a:solidFill>
                        <a:effectLst/>
                        <a:latin typeface="+mj-lt"/>
                        <a:ea typeface="MS PGothic" charset="0"/>
                        <a:cs typeface="MS PGothic" charset="0"/>
                      </a:endParaRPr>
                    </a:p>
                  </a:txBody>
                  <a:tcPr marL="90000" marR="90000" marT="102944"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3600" b="1" u="none" strike="noStrike" cap="none" normalizeH="0" baseline="0" dirty="0">
                          <a:ln>
                            <a:noFill/>
                          </a:ln>
                          <a:effectLst/>
                        </a:rPr>
                        <a:t>Lifetime Learning Credit</a:t>
                      </a:r>
                      <a:endParaRPr kumimoji="0" lang="en-US" sz="3600" b="1" i="0" u="none" strike="noStrike" cap="none" normalizeH="0" baseline="0" dirty="0">
                        <a:ln>
                          <a:noFill/>
                        </a:ln>
                        <a:solidFill>
                          <a:schemeClr val="tx1"/>
                        </a:solidFill>
                        <a:effectLst/>
                        <a:latin typeface="+mj-lt"/>
                        <a:ea typeface="MS PGothic" charset="0"/>
                        <a:cs typeface="MS PGothic" charset="0"/>
                      </a:endParaRPr>
                    </a:p>
                  </a:txBody>
                  <a:tcPr marL="90000" marR="90000" marT="102944"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521550">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Up to $2,500 per eligible student ($1,000 is refundable)</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Up to $2,000 credit per return</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r h="562052">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Available for the 1</a:t>
                      </a:r>
                      <a:r>
                        <a:rPr kumimoji="0" lang="en-US" sz="2000" b="1" u="none" strike="noStrike" cap="none" normalizeH="0" baseline="30000" dirty="0">
                          <a:ln>
                            <a:noFill/>
                          </a:ln>
                          <a:solidFill>
                            <a:schemeClr val="accent3"/>
                          </a:solidFill>
                          <a:effectLst/>
                        </a:rPr>
                        <a:t>st</a:t>
                      </a:r>
                      <a:r>
                        <a:rPr kumimoji="0" lang="en-US" sz="2000" b="1" u="none" strike="noStrike" cap="none" normalizeH="0" baseline="0" dirty="0">
                          <a:ln>
                            <a:noFill/>
                          </a:ln>
                          <a:solidFill>
                            <a:schemeClr val="accent3"/>
                          </a:solidFill>
                          <a:effectLst/>
                        </a:rPr>
                        <a:t> 4 years of college</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Available for all years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2"/>
                  </a:ext>
                </a:extLst>
              </a:tr>
              <a:tr h="878639">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Student must be pursuing a degree or recognized education credential</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Student does not need to be pursuing a degree or credential</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3"/>
                  </a:ext>
                </a:extLst>
              </a:tr>
              <a:tr h="878639">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Student must be enrolled at least half time</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Available for one or more courses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4"/>
                  </a:ext>
                </a:extLst>
              </a:tr>
              <a:tr h="878639">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No felony drug conviction on student’</a:t>
                      </a:r>
                      <a:r>
                        <a:rPr kumimoji="0" lang="en-US" altLang="ja-JP" sz="2000" b="1" u="none" strike="noStrike" cap="none" normalizeH="0" baseline="0" dirty="0">
                          <a:ln>
                            <a:noFill/>
                          </a:ln>
                          <a:solidFill>
                            <a:schemeClr val="accent3"/>
                          </a:solidFill>
                          <a:effectLst/>
                        </a:rPr>
                        <a:t>s record</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Felony drug conviction does not apply</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5"/>
                  </a:ext>
                </a:extLst>
              </a:tr>
              <a:tr h="878639">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Expenses include tuition, fees, and course materials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Expenses include only tuition and fees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6"/>
                  </a:ext>
                </a:extLst>
              </a:tr>
            </a:tbl>
          </a:graphicData>
        </a:graphic>
      </p:graphicFrame>
      <p:sp>
        <p:nvSpPr>
          <p:cNvPr id="3" name="TextBox 2"/>
          <p:cNvSpPr txBox="1"/>
          <p:nvPr/>
        </p:nvSpPr>
        <p:spPr>
          <a:xfrm>
            <a:off x="603250" y="6318068"/>
            <a:ext cx="11001375" cy="523220"/>
          </a:xfrm>
          <a:prstGeom prst="rect">
            <a:avLst/>
          </a:prstGeom>
          <a:noFill/>
        </p:spPr>
        <p:txBody>
          <a:bodyPr wrap="square" rtlCol="0">
            <a:spAutoFit/>
          </a:bodyPr>
          <a:lstStyle/>
          <a:p>
            <a:pPr algn="ctr"/>
            <a:r>
              <a:rPr lang="en-US" sz="2800" dirty="0">
                <a:solidFill>
                  <a:srgbClr val="800000"/>
                </a:solidFill>
              </a:rPr>
              <a:t>Cannot claim if MFS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607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7" name="Picture 1" descr="Form 1098-T.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44108" y="1417638"/>
            <a:ext cx="9903783" cy="4287837"/>
          </a:xfrm>
          <a:prstGeom prst="rect">
            <a:avLst/>
          </a:prstGeom>
          <a:ln>
            <a:noFill/>
          </a:ln>
          <a:effectLst>
            <a:outerShdw blurRad="190500" algn="tl" rotWithShape="0">
              <a:srgbClr val="000000">
                <a:alpha val="70000"/>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
        <p:nvSpPr>
          <p:cNvPr id="212994" name="Title 1"/>
          <p:cNvSpPr>
            <a:spLocks noGrp="1"/>
          </p:cNvSpPr>
          <p:nvPr>
            <p:ph type="title"/>
          </p:nvPr>
        </p:nvSpPr>
        <p:spPr/>
        <p:txBody>
          <a:bodyPr/>
          <a:lstStyle/>
          <a:p>
            <a:pPr eaLnBrk="1" hangingPunct="1"/>
            <a:r>
              <a:rPr lang="en-US" altLang="en-US" dirty="0">
                <a:ea typeface="ＭＳ Ｐゴシック" charset="-128"/>
              </a:rPr>
              <a:t>Form 1098-T: Tuition Statement</a:t>
            </a:r>
          </a:p>
        </p:txBody>
      </p:sp>
      <p:pic>
        <p:nvPicPr>
          <p:cNvPr id="3" name="Picture 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41508" y="1701474"/>
            <a:ext cx="1816100" cy="62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557608" y="3488531"/>
            <a:ext cx="1841500" cy="63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4025442" y="5000353"/>
            <a:ext cx="1716066" cy="406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7557608" y="4123531"/>
            <a:ext cx="1841500" cy="8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8"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736920" y="2372466"/>
            <a:ext cx="1812271" cy="63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757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5"/>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6"/>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4"/>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6" presetClass="emph" presetSubtype="0" fill="hold" nodeType="withEffect">
                                  <p:stCondLst>
                                    <p:cond delay="0"/>
                                  </p:stCondLst>
                                  <p:childTnLst>
                                    <p:animScale>
                                      <p:cBhvr>
                                        <p:cTn id="4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Payments Received For Qualified Tuition and Related Expenses</a:t>
            </a:r>
          </a:p>
        </p:txBody>
      </p:sp>
      <p:sp>
        <p:nvSpPr>
          <p:cNvPr id="3" name="Content Placeholder 2"/>
          <p:cNvSpPr>
            <a:spLocks noGrp="1"/>
          </p:cNvSpPr>
          <p:nvPr>
            <p:ph idx="1"/>
          </p:nvPr>
        </p:nvSpPr>
        <p:spPr/>
        <p:txBody>
          <a:bodyPr/>
          <a:lstStyle/>
          <a:p>
            <a:r>
              <a:rPr lang="en-US" dirty="0"/>
              <a:t>Reported in box 1</a:t>
            </a:r>
          </a:p>
          <a:p>
            <a:r>
              <a:rPr lang="en-US" dirty="0"/>
              <a:t>Shows the total payments RECEIVED by the institution in the tax year from any source for qualified tuition and related expenses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932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Amounts Billed for Qualified Tuition and Related Expenses</a:t>
            </a:r>
          </a:p>
        </p:txBody>
      </p:sp>
      <p:sp>
        <p:nvSpPr>
          <p:cNvPr id="3" name="Content Placeholder 2"/>
          <p:cNvSpPr>
            <a:spLocks noGrp="1"/>
          </p:cNvSpPr>
          <p:nvPr>
            <p:ph idx="1"/>
          </p:nvPr>
        </p:nvSpPr>
        <p:spPr>
          <a:xfrm>
            <a:off x="609600" y="1600204"/>
            <a:ext cx="10972800" cy="3485144"/>
          </a:xfrm>
        </p:spPr>
        <p:txBody>
          <a:bodyPr/>
          <a:lstStyle/>
          <a:p>
            <a:r>
              <a:rPr lang="en-US" dirty="0"/>
              <a:t>Reported in box 2</a:t>
            </a:r>
          </a:p>
          <a:p>
            <a:r>
              <a:rPr lang="en-US" dirty="0"/>
              <a:t>Shows the total payments BILLED in the tax year for qualified tuition and related expenses</a:t>
            </a:r>
          </a:p>
          <a:p>
            <a:r>
              <a:rPr lang="en-US" dirty="0"/>
              <a:t>Some institutions will only list an amount in box 2 (and will not list the amount RECEIVED in box 1)</a:t>
            </a:r>
          </a:p>
        </p:txBody>
      </p:sp>
      <p:sp>
        <p:nvSpPr>
          <p:cNvPr id="4" name="TextBox 3"/>
          <p:cNvSpPr txBox="1"/>
          <p:nvPr/>
        </p:nvSpPr>
        <p:spPr>
          <a:xfrm>
            <a:off x="609600" y="5085348"/>
            <a:ext cx="10972800" cy="13849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b="1" dirty="0"/>
              <a:t>If there is ONLY an amount listed in box 2, you must ask the taxpayer how much they actually paid during the tax year before using the amount for the credit (or adjustment)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059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Scholarships or Grants</a:t>
            </a:r>
          </a:p>
        </p:txBody>
      </p:sp>
      <p:sp>
        <p:nvSpPr>
          <p:cNvPr id="3" name="Content Placeholder 2"/>
          <p:cNvSpPr>
            <a:spLocks noGrp="1"/>
          </p:cNvSpPr>
          <p:nvPr>
            <p:ph idx="1"/>
          </p:nvPr>
        </p:nvSpPr>
        <p:spPr/>
        <p:txBody>
          <a:bodyPr/>
          <a:lstStyle/>
          <a:p>
            <a:r>
              <a:rPr lang="en-US" dirty="0"/>
              <a:t>Reported in box 5</a:t>
            </a:r>
          </a:p>
          <a:p>
            <a:r>
              <a:rPr lang="en-US" dirty="0"/>
              <a:t>Shows the total of all scholarships or grants administered and processed by the institution</a:t>
            </a:r>
          </a:p>
          <a:p>
            <a:r>
              <a:rPr lang="en-US" dirty="0"/>
              <a:t>The amount of scholarships or grants must be subtracted from the total amount of expenses paid when figuring the credit (or adjustment)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52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Amounts for an Academic Period Beginning Jan – March 20XX</a:t>
            </a:r>
          </a:p>
        </p:txBody>
      </p:sp>
      <p:sp>
        <p:nvSpPr>
          <p:cNvPr id="3" name="Content Placeholder 2"/>
          <p:cNvSpPr>
            <a:spLocks noGrp="1"/>
          </p:cNvSpPr>
          <p:nvPr>
            <p:ph idx="1"/>
          </p:nvPr>
        </p:nvSpPr>
        <p:spPr/>
        <p:txBody>
          <a:bodyPr/>
          <a:lstStyle/>
          <a:p>
            <a:r>
              <a:rPr lang="en-US" dirty="0"/>
              <a:t>Reported in box 7</a:t>
            </a:r>
          </a:p>
          <a:p>
            <a:r>
              <a:rPr lang="en-US" dirty="0"/>
              <a:t>This box will be checked if the amount in box 1 or 2 (amounts RECEIVED and BILLED by the institution) includes amounts paid for an academic period beginning in January AFTER the tax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08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Amounts for an Academic Period Beginning Jan – March 20XX</a:t>
            </a:r>
          </a:p>
        </p:txBody>
      </p:sp>
      <p:sp>
        <p:nvSpPr>
          <p:cNvPr id="3" name="Content Placeholder 2"/>
          <p:cNvSpPr>
            <a:spLocks noGrp="1"/>
          </p:cNvSpPr>
          <p:nvPr>
            <p:ph idx="1"/>
          </p:nvPr>
        </p:nvSpPr>
        <p:spPr/>
        <p:txBody>
          <a:bodyPr/>
          <a:lstStyle/>
          <a:p>
            <a:r>
              <a:rPr lang="en-US" dirty="0"/>
              <a:t>Example: </a:t>
            </a:r>
          </a:p>
          <a:p>
            <a:pPr lvl="1"/>
            <a:r>
              <a:rPr lang="en-US" dirty="0"/>
              <a:t>A taxpayer is filing a 2016 tax return</a:t>
            </a:r>
          </a:p>
          <a:p>
            <a:pPr lvl="1"/>
            <a:r>
              <a:rPr lang="en-US" dirty="0"/>
              <a:t>Box 7 is checked</a:t>
            </a:r>
          </a:p>
          <a:p>
            <a:pPr lvl="1"/>
            <a:r>
              <a:rPr lang="en-US" dirty="0"/>
              <a:t>Box 1 or 2 amounts thus include amounts that were received or billed by the institution for the spring academic period beginning in January – March of 2017</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265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Check if At Least Half-time Student</a:t>
            </a:r>
          </a:p>
        </p:txBody>
      </p:sp>
      <p:sp>
        <p:nvSpPr>
          <p:cNvPr id="3" name="Content Placeholder 2"/>
          <p:cNvSpPr>
            <a:spLocks noGrp="1"/>
          </p:cNvSpPr>
          <p:nvPr>
            <p:ph idx="1"/>
          </p:nvPr>
        </p:nvSpPr>
        <p:spPr/>
        <p:txBody>
          <a:bodyPr/>
          <a:lstStyle/>
          <a:p>
            <a:r>
              <a:rPr lang="en-US" dirty="0"/>
              <a:t>Reported in box 8</a:t>
            </a:r>
          </a:p>
          <a:p>
            <a:r>
              <a:rPr lang="en-US" dirty="0"/>
              <a:t>Shows whether the student is considered to be carrying at least one-half the full-time workload for the student’s course of study at the institution</a:t>
            </a:r>
          </a:p>
          <a:p>
            <a:r>
              <a:rPr lang="en-US" dirty="0"/>
              <a:t>Number of hours considered half-time can vary based on the institution’s policies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147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Qualified Expenses for Credit</a:t>
            </a:r>
          </a:p>
        </p:txBody>
      </p:sp>
      <p:sp>
        <p:nvSpPr>
          <p:cNvPr id="3" name="Content Placeholder 2"/>
          <p:cNvSpPr>
            <a:spLocks noGrp="1"/>
          </p:cNvSpPr>
          <p:nvPr>
            <p:ph idx="1"/>
          </p:nvPr>
        </p:nvSpPr>
        <p:spPr/>
        <p:txBody>
          <a:bodyPr>
            <a:normAutofit/>
          </a:bodyPr>
          <a:lstStyle/>
          <a:p>
            <a:r>
              <a:rPr lang="en-US" dirty="0"/>
              <a:t>American Opportunity (Hope) Credit</a:t>
            </a:r>
          </a:p>
          <a:p>
            <a:pPr lvl="1"/>
            <a:r>
              <a:rPr lang="en-US" dirty="0"/>
              <a:t>Qualified tuition and related expenses </a:t>
            </a:r>
            <a:r>
              <a:rPr lang="en-US" b="1" dirty="0"/>
              <a:t>up to $4,000 per eligible student</a:t>
            </a:r>
          </a:p>
          <a:p>
            <a:pPr lvl="1"/>
            <a:r>
              <a:rPr lang="en-US" dirty="0"/>
              <a:t>Includes expenses for course materials – books, supplies, and equipment needed for a course of study, </a:t>
            </a:r>
            <a:r>
              <a:rPr lang="en-US" b="1" i="1" dirty="0"/>
              <a:t>whether or not they were purchased from institution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13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idx="1"/>
          </p:nvPr>
        </p:nvSpPr>
        <p:spPr/>
        <p:txBody>
          <a:bodyPr>
            <a:normAutofit/>
          </a:bodyPr>
          <a:lstStyle/>
          <a:p>
            <a:r>
              <a:rPr lang="en-US" dirty="0"/>
              <a:t>Please </a:t>
            </a:r>
            <a:r>
              <a:rPr lang="en-US" dirty="0" smtClean="0"/>
              <a:t>sign-in</a:t>
            </a:r>
          </a:p>
          <a:p>
            <a:r>
              <a:rPr lang="en-US" dirty="0" smtClean="0"/>
              <a:t>Follow your trainer’s instructions on how to complete paperwork on your volunteer profile</a:t>
            </a:r>
          </a:p>
          <a:p>
            <a:r>
              <a:rPr lang="en-US" dirty="0"/>
              <a:t>There are a number of training materials </a:t>
            </a:r>
            <a:r>
              <a:rPr lang="en-US" dirty="0" smtClean="0"/>
              <a:t>provided for </a:t>
            </a:r>
            <a:r>
              <a:rPr lang="en-US" dirty="0"/>
              <a:t>you to use throughout training. Please bring these materials back to the B </a:t>
            </a:r>
            <a:r>
              <a:rPr lang="en-US" dirty="0" smtClean="0"/>
              <a:t>session.</a:t>
            </a:r>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084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Tax Refund</a:t>
            </a:r>
          </a:p>
        </p:txBody>
      </p:sp>
      <p:sp>
        <p:nvSpPr>
          <p:cNvPr id="3" name="Content Placeholder 2"/>
          <p:cNvSpPr>
            <a:spLocks noGrp="1"/>
          </p:cNvSpPr>
          <p:nvPr>
            <p:ph idx="1"/>
          </p:nvPr>
        </p:nvSpPr>
        <p:spPr/>
        <p:txBody>
          <a:bodyPr/>
          <a:lstStyle/>
          <a:p>
            <a:r>
              <a:rPr lang="en-US" dirty="0"/>
              <a:t>Open up Kevin Kent in TaxSlayer</a:t>
            </a:r>
          </a:p>
          <a:p>
            <a:pPr lvl="1"/>
            <a:r>
              <a:rPr lang="en-US" dirty="0"/>
              <a:t>Enter State Tax Refund on Line 10</a:t>
            </a:r>
          </a:p>
          <a:p>
            <a:pPr lvl="1"/>
            <a:r>
              <a:rPr lang="en-US" dirty="0"/>
              <a:t>Federal Section </a:t>
            </a:r>
            <a:r>
              <a:rPr lang="en-US" dirty="0">
                <a:sym typeface="Wingdings" panose="05000000000000000000" pitchFamily="2" charset="2"/>
              </a:rPr>
              <a:t> Income  State and Local Refund</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195433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Qualified Expenses for Credit</a:t>
            </a:r>
          </a:p>
        </p:txBody>
      </p:sp>
      <p:sp>
        <p:nvSpPr>
          <p:cNvPr id="3" name="Content Placeholder 2"/>
          <p:cNvSpPr>
            <a:spLocks noGrp="1"/>
          </p:cNvSpPr>
          <p:nvPr>
            <p:ph idx="1"/>
          </p:nvPr>
        </p:nvSpPr>
        <p:spPr/>
        <p:txBody>
          <a:bodyPr/>
          <a:lstStyle/>
          <a:p>
            <a:r>
              <a:rPr lang="en-US" dirty="0"/>
              <a:t>Lifetime Learning Credit</a:t>
            </a:r>
          </a:p>
          <a:p>
            <a:pPr lvl="1"/>
            <a:r>
              <a:rPr lang="en-US" dirty="0"/>
              <a:t>Expenses include only tuition and fees</a:t>
            </a:r>
          </a:p>
          <a:p>
            <a:pPr lvl="1"/>
            <a:r>
              <a:rPr lang="en-US" dirty="0"/>
              <a:t>Course-related books, supplies and fees are included </a:t>
            </a:r>
            <a:r>
              <a:rPr lang="en-US" b="1" i="1" dirty="0"/>
              <a:t>ONLY if they must be paid to the institution as a condition of enrollment</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75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Expenses That Do Not Qualify</a:t>
            </a:r>
          </a:p>
        </p:txBody>
      </p:sp>
      <p:sp>
        <p:nvSpPr>
          <p:cNvPr id="3" name="Content Placeholder 2"/>
          <p:cNvSpPr>
            <a:spLocks noGrp="1"/>
          </p:cNvSpPr>
          <p:nvPr>
            <p:ph idx="1"/>
          </p:nvPr>
        </p:nvSpPr>
        <p:spPr/>
        <p:txBody>
          <a:bodyPr>
            <a:normAutofit fontScale="92500" lnSpcReduction="10000"/>
          </a:bodyPr>
          <a:lstStyle/>
          <a:p>
            <a:r>
              <a:rPr lang="en-US" dirty="0"/>
              <a:t>Room and board</a:t>
            </a:r>
          </a:p>
          <a:p>
            <a:r>
              <a:rPr lang="en-US" dirty="0"/>
              <a:t>Insurance</a:t>
            </a:r>
          </a:p>
          <a:p>
            <a:r>
              <a:rPr lang="en-US" dirty="0"/>
              <a:t>Medical expenses (including student health fees)</a:t>
            </a:r>
          </a:p>
          <a:p>
            <a:r>
              <a:rPr lang="en-US" dirty="0"/>
              <a:t>Transportation costs</a:t>
            </a:r>
          </a:p>
          <a:p>
            <a:r>
              <a:rPr lang="en-US" dirty="0"/>
              <a:t>Personal, living or family expenses </a:t>
            </a:r>
          </a:p>
          <a:p>
            <a:r>
              <a:rPr lang="en-US" dirty="0"/>
              <a:t>Expenses for a course involving sports, games or hobbies, unless it is required for the degree/certificate</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597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 Double Benefits</a:t>
            </a:r>
          </a:p>
        </p:txBody>
      </p:sp>
      <p:sp>
        <p:nvSpPr>
          <p:cNvPr id="3" name="Content Placeholder 2"/>
          <p:cNvSpPr>
            <a:spLocks noGrp="1"/>
          </p:cNvSpPr>
          <p:nvPr>
            <p:ph idx="1"/>
          </p:nvPr>
        </p:nvSpPr>
        <p:spPr/>
        <p:txBody>
          <a:bodyPr>
            <a:normAutofit/>
          </a:bodyPr>
          <a:lstStyle/>
          <a:p>
            <a:r>
              <a:rPr lang="en-US" dirty="0"/>
              <a:t>The taxpayer CANNOT claim: </a:t>
            </a:r>
          </a:p>
          <a:p>
            <a:pPr lvl="1"/>
            <a:r>
              <a:rPr lang="en-US" dirty="0"/>
              <a:t>Both the American opportunity and lifetime learning credits for </a:t>
            </a:r>
            <a:r>
              <a:rPr lang="en-US" b="1" i="1" dirty="0"/>
              <a:t>the same qualified tuition expenses</a:t>
            </a:r>
          </a:p>
          <a:p>
            <a:pPr lvl="1"/>
            <a:r>
              <a:rPr lang="en-US" dirty="0"/>
              <a:t>Expenses paid with a tax-free scholarship, grant, or other assistance, including Pell grants (in other words, the taxpayer must subtract these scholarships from the total expenses before claiming either credit)</a:t>
            </a:r>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76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 Double Benefits</a:t>
            </a:r>
          </a:p>
        </p:txBody>
      </p:sp>
      <p:sp>
        <p:nvSpPr>
          <p:cNvPr id="3" name="Content Placeholder 2"/>
          <p:cNvSpPr>
            <a:spLocks noGrp="1"/>
          </p:cNvSpPr>
          <p:nvPr>
            <p:ph idx="1"/>
          </p:nvPr>
        </p:nvSpPr>
        <p:spPr/>
        <p:txBody>
          <a:bodyPr>
            <a:normAutofit/>
          </a:bodyPr>
          <a:lstStyle/>
          <a:p>
            <a:r>
              <a:rPr lang="en-US" dirty="0"/>
              <a:t>The taxpayer CANNOT claim: </a:t>
            </a:r>
          </a:p>
          <a:p>
            <a:pPr lvl="1"/>
            <a:r>
              <a:rPr lang="en-US" dirty="0"/>
              <a:t>Both an education credit AND the tuition and fees adjustment </a:t>
            </a:r>
            <a:r>
              <a:rPr lang="en-US" b="1" i="1" dirty="0"/>
              <a:t>for the same qualified tuition expenses</a:t>
            </a:r>
            <a:endParaRPr lang="en-US" dirty="0"/>
          </a:p>
          <a:p>
            <a:pPr lvl="1"/>
            <a:r>
              <a:rPr lang="en-US" dirty="0"/>
              <a:t>Most taxpayers benefit more from the credit, but you should try the expenses as both an adjustment AND a credit to determine which benefits the taxpayer more</a:t>
            </a:r>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293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Qualified Expenses</a:t>
            </a:r>
          </a:p>
        </p:txBody>
      </p:sp>
      <p:sp>
        <p:nvSpPr>
          <p:cNvPr id="5" name="Rectangle 4"/>
          <p:cNvSpPr/>
          <p:nvPr/>
        </p:nvSpPr>
        <p:spPr>
          <a:xfrm>
            <a:off x="497305" y="1593594"/>
            <a:ext cx="11085095" cy="37856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4800" b="1" u="sng" dirty="0"/>
              <a:t>IMPORTANT!</a:t>
            </a:r>
          </a:p>
          <a:p>
            <a:pPr algn="ctr"/>
            <a:r>
              <a:rPr lang="en-US" sz="4800" b="1" dirty="0"/>
              <a:t>Verify with the taxpayer that the amount in Box 1 or 2 of Form 1098-T is actually the amount paid in the current tax year for qualified expenses!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7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Payments for the Next Academic Year</a:t>
            </a:r>
          </a:p>
        </p:txBody>
      </p:sp>
      <p:sp>
        <p:nvSpPr>
          <p:cNvPr id="3" name="Content Placeholder 2"/>
          <p:cNvSpPr>
            <a:spLocks noGrp="1"/>
          </p:cNvSpPr>
          <p:nvPr>
            <p:ph idx="1"/>
          </p:nvPr>
        </p:nvSpPr>
        <p:spPr/>
        <p:txBody>
          <a:bodyPr>
            <a:normAutofit/>
          </a:bodyPr>
          <a:lstStyle/>
          <a:p>
            <a:r>
              <a:rPr lang="en-US" dirty="0"/>
              <a:t>Taxpayers can claim payments paid in the tax year for the academic period that begins in January – March of the next tax year</a:t>
            </a:r>
          </a:p>
          <a:p>
            <a:r>
              <a:rPr lang="en-US" dirty="0"/>
              <a:t>Remember: Box 7 will be checked on the Form 1098-T indicating that the amount in box 1 or 2 includes amounts paid for the next academic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068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Payments for the Next Academic Year</a:t>
            </a:r>
          </a:p>
        </p:txBody>
      </p:sp>
      <p:sp>
        <p:nvSpPr>
          <p:cNvPr id="3" name="Content Placeholder 2"/>
          <p:cNvSpPr>
            <a:spLocks noGrp="1"/>
          </p:cNvSpPr>
          <p:nvPr>
            <p:ph idx="1"/>
          </p:nvPr>
        </p:nvSpPr>
        <p:spPr/>
        <p:txBody>
          <a:bodyPr>
            <a:normAutofit/>
          </a:bodyPr>
          <a:lstStyle/>
          <a:p>
            <a:r>
              <a:rPr lang="en-US" dirty="0"/>
              <a:t>Example:</a:t>
            </a:r>
          </a:p>
          <a:p>
            <a:pPr lvl="1"/>
            <a:r>
              <a:rPr lang="en-US" dirty="0"/>
              <a:t>Michael pays $1,500 in December 2015 for the winter semester that begins in January 2016 </a:t>
            </a:r>
          </a:p>
          <a:p>
            <a:pPr lvl="1"/>
            <a:r>
              <a:rPr lang="en-US" dirty="0"/>
              <a:t>He can use the $1,500 paid in December 2015 to compute his credit for his 2015 tax return</a:t>
            </a:r>
          </a:p>
          <a:p>
            <a:pPr lvl="1"/>
            <a:r>
              <a:rPr lang="en-US" dirty="0"/>
              <a:t>However, he cannot count the $1,500 again on his 2016 tax return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331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8863: Education Credits</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4052" y="1417638"/>
            <a:ext cx="5508451" cy="544036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409497" y="1417638"/>
            <a:ext cx="5508451" cy="5453844"/>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298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Determining the Amount of the Credit</a:t>
            </a:r>
          </a:p>
        </p:txBody>
      </p:sp>
      <p:sp>
        <p:nvSpPr>
          <p:cNvPr id="3" name="Content Placeholder 2"/>
          <p:cNvSpPr>
            <a:spLocks noGrp="1"/>
          </p:cNvSpPr>
          <p:nvPr>
            <p:ph idx="1"/>
          </p:nvPr>
        </p:nvSpPr>
        <p:spPr/>
        <p:txBody>
          <a:bodyPr>
            <a:normAutofit fontScale="92500" lnSpcReduction="20000"/>
          </a:bodyPr>
          <a:lstStyle/>
          <a:p>
            <a:r>
              <a:rPr lang="en-US" dirty="0"/>
              <a:t>Review the list of qualifying students and expenses and decide which credit is best.</a:t>
            </a:r>
          </a:p>
          <a:p>
            <a:r>
              <a:rPr lang="en-US" dirty="0"/>
              <a:t>Enter each qualifying student on Form 8863</a:t>
            </a:r>
          </a:p>
          <a:p>
            <a:r>
              <a:rPr lang="en-US" dirty="0"/>
              <a:t>Enter the students’ qualifying expenses</a:t>
            </a:r>
          </a:p>
          <a:p>
            <a:pPr lvl="1"/>
            <a:r>
              <a:rPr lang="en-US" dirty="0"/>
              <a:t>Include only qualified expenses</a:t>
            </a:r>
          </a:p>
          <a:p>
            <a:pPr lvl="1"/>
            <a:r>
              <a:rPr lang="en-US" dirty="0"/>
              <a:t>Are reduced by untaxed benefits (scholarships, grants, etc.)</a:t>
            </a:r>
          </a:p>
          <a:p>
            <a:pPr lvl="1"/>
            <a:r>
              <a:rPr lang="en-US" dirty="0"/>
              <a:t>Are reduced by amounts paid in previous years</a:t>
            </a:r>
          </a:p>
          <a:p>
            <a:pPr lvl="1"/>
            <a:r>
              <a:rPr lang="en-US" dirty="0"/>
              <a:t>Do not exceed the limit for the credit</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16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Nonrefundable vs. Refundable</a:t>
            </a:r>
          </a:p>
        </p:txBody>
      </p:sp>
      <p:sp>
        <p:nvSpPr>
          <p:cNvPr id="3" name="Content Placeholder 2"/>
          <p:cNvSpPr>
            <a:spLocks noGrp="1"/>
          </p:cNvSpPr>
          <p:nvPr>
            <p:ph idx="1"/>
          </p:nvPr>
        </p:nvSpPr>
        <p:spPr/>
        <p:txBody>
          <a:bodyPr/>
          <a:lstStyle/>
          <a:p>
            <a:r>
              <a:rPr lang="en-US" dirty="0"/>
              <a:t>Lifetime Learning Credit</a:t>
            </a:r>
          </a:p>
          <a:p>
            <a:pPr lvl="1"/>
            <a:r>
              <a:rPr lang="en-US" dirty="0"/>
              <a:t>Entirely nonrefundable</a:t>
            </a:r>
          </a:p>
          <a:p>
            <a:pPr lvl="1"/>
            <a:r>
              <a:rPr lang="en-US" dirty="0"/>
              <a:t>Limit to $2,000 PER RETURN (not per eligible student)</a:t>
            </a:r>
          </a:p>
          <a:p>
            <a:r>
              <a:rPr lang="en-US" dirty="0"/>
              <a:t>American Opportunity Credit</a:t>
            </a:r>
          </a:p>
          <a:p>
            <a:pPr lvl="1"/>
            <a:r>
              <a:rPr lang="en-US" dirty="0"/>
              <a:t>Partially refundable – up to $1,000 PER STUDENT</a:t>
            </a:r>
          </a:p>
          <a:p>
            <a:pPr lvl="1"/>
            <a:r>
              <a:rPr lang="en-US" dirty="0"/>
              <a:t>Limit to $2,500 PER STUDENT (not per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53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232807"/>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4628726"/>
            <a:ext cx="8727445" cy="168420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Income: Other Income, Business/Self-Employment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583919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dirty="0">
                <a:solidFill>
                  <a:srgbClr val="54534A"/>
                </a:solidFill>
                <a:ea typeface="ＭＳ Ｐゴシック" charset="-128"/>
              </a:rPr>
              <a:t>Refundable American Opportunity Credit for Taxpayers under the age of 24</a:t>
            </a:r>
            <a:endParaRPr lang="en-US" dirty="0"/>
          </a:p>
        </p:txBody>
      </p:sp>
      <p:sp>
        <p:nvSpPr>
          <p:cNvPr id="4" name="TextBox 3"/>
          <p:cNvSpPr txBox="1"/>
          <p:nvPr/>
        </p:nvSpPr>
        <p:spPr>
          <a:xfrm>
            <a:off x="609600" y="1807344"/>
            <a:ext cx="10972800"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sz="4000" b="1" u="sng" dirty="0">
                <a:solidFill>
                  <a:schemeClr val="accent3"/>
                </a:solidFill>
              </a:rPr>
              <a:t>See Your Site Coordinator </a:t>
            </a:r>
            <a:r>
              <a:rPr lang="en-US" sz="4000" b="1" dirty="0">
                <a:solidFill>
                  <a:schemeClr val="accent3"/>
                </a:solidFill>
              </a:rPr>
              <a:t>if you have a taxpayer under the age of 24 claiming an education credit – the taxpayer may or may not be eligible to take the refundable American Opportunity Credit, but the process for determining eligibility is complicated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pPr eaLnBrk="1" hangingPunct="1"/>
            <a:r>
              <a:rPr lang="en-US" dirty="0">
                <a:latin typeface="Tw Cen MT" charset="0"/>
              </a:rPr>
              <a:t>Example</a:t>
            </a:r>
          </a:p>
        </p:txBody>
      </p:sp>
      <p:sp>
        <p:nvSpPr>
          <p:cNvPr id="27650" name="Rectangle 3"/>
          <p:cNvSpPr>
            <a:spLocks noGrp="1" noChangeArrowheads="1"/>
          </p:cNvSpPr>
          <p:nvPr>
            <p:ph idx="1"/>
          </p:nvPr>
        </p:nvSpPr>
        <p:spPr/>
        <p:style>
          <a:lnRef idx="1">
            <a:schemeClr val="accent5"/>
          </a:lnRef>
          <a:fillRef idx="2">
            <a:schemeClr val="accent5"/>
          </a:fillRef>
          <a:effectRef idx="1">
            <a:schemeClr val="accent5"/>
          </a:effectRef>
          <a:fontRef idx="minor">
            <a:schemeClr val="dk1"/>
          </a:fontRef>
        </p:style>
        <p:txBody>
          <a:bodyPr anchor="ctr"/>
          <a:lstStyle/>
          <a:p>
            <a:pPr marL="0" indent="0" algn="ctr">
              <a:spcBef>
                <a:spcPts val="800"/>
              </a:spcBef>
              <a:buClr>
                <a:srgbClr val="000000"/>
              </a:buClr>
              <a:buNone/>
              <a:defRPr/>
            </a:pPr>
            <a:r>
              <a:rPr lang="en-US" b="1" dirty="0">
                <a:latin typeface="Tw Cen MT" charset="0"/>
              </a:rPr>
              <a:t>James takes one course at a local community college.  He received a Form 1098-T showing qualified tuition expenses of $1,000.  He lives with his parents, who can claim him as a dependent.  Who is entitled to claim the credit?  Which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295147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pPr eaLnBrk="1" hangingPunct="1"/>
            <a:r>
              <a:rPr lang="en-US" dirty="0">
                <a:latin typeface="Tw Cen MT" charset="0"/>
              </a:rPr>
              <a:t>Example – Answer</a:t>
            </a:r>
          </a:p>
        </p:txBody>
      </p:sp>
      <p:sp>
        <p:nvSpPr>
          <p:cNvPr id="29698"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lstStyle/>
          <a:p>
            <a:pPr marL="0" indent="0" algn="ctr">
              <a:lnSpc>
                <a:spcPct val="80000"/>
              </a:lnSpc>
              <a:spcBef>
                <a:spcPts val="800"/>
              </a:spcBef>
              <a:buClr>
                <a:srgbClr val="000000"/>
              </a:buClr>
              <a:buNone/>
              <a:defRPr/>
            </a:pPr>
            <a:r>
              <a:rPr lang="en-US" b="1" dirty="0">
                <a:solidFill>
                  <a:schemeClr val="accent1">
                    <a:lumMod val="75000"/>
                  </a:schemeClr>
                </a:solidFill>
                <a:latin typeface="Tw Cen MT" charset="0"/>
                <a:ea typeface="MS PGothic" charset="0"/>
                <a:cs typeface="MS PGothic" charset="0"/>
              </a:rPr>
              <a:t>If James’</a:t>
            </a:r>
            <a:r>
              <a:rPr lang="en-US" altLang="ja-JP" b="1" dirty="0">
                <a:solidFill>
                  <a:schemeClr val="accent1">
                    <a:lumMod val="75000"/>
                  </a:schemeClr>
                </a:solidFill>
                <a:latin typeface="Tw Cen MT" charset="0"/>
                <a:ea typeface="MS PGothic" charset="0"/>
                <a:cs typeface="MS PGothic" charset="0"/>
              </a:rPr>
              <a:t>s parents claim him, they must claim the credit</a:t>
            </a:r>
          </a:p>
          <a:p>
            <a:pPr marL="0" indent="0" algn="ctr">
              <a:lnSpc>
                <a:spcPct val="80000"/>
              </a:lnSpc>
              <a:spcBef>
                <a:spcPts val="800"/>
              </a:spcBef>
              <a:buClr>
                <a:srgbClr val="000000"/>
              </a:buClr>
              <a:buNone/>
              <a:defRPr/>
            </a:pPr>
            <a:endParaRPr lang="en-US" altLang="ja-JP" b="1" dirty="0">
              <a:solidFill>
                <a:schemeClr val="accent1">
                  <a:lumMod val="75000"/>
                </a:schemeClr>
              </a:solidFill>
              <a:latin typeface="Tw Cen MT" charset="0"/>
              <a:ea typeface="MS PGothic" charset="0"/>
              <a:cs typeface="MS PGothic" charset="0"/>
            </a:endParaRPr>
          </a:p>
          <a:p>
            <a:pPr marL="0" indent="0" algn="ctr">
              <a:lnSpc>
                <a:spcPct val="80000"/>
              </a:lnSpc>
              <a:buNone/>
              <a:defRPr/>
            </a:pPr>
            <a:r>
              <a:rPr lang="en-US" b="1" dirty="0">
                <a:solidFill>
                  <a:schemeClr val="accent1">
                    <a:lumMod val="75000"/>
                  </a:schemeClr>
                </a:solidFill>
                <a:latin typeface="Tw Cen MT" charset="0"/>
                <a:ea typeface="MS PGothic" charset="0"/>
                <a:cs typeface="MS PGothic" charset="0"/>
              </a:rPr>
              <a:t>If James’</a:t>
            </a:r>
            <a:r>
              <a:rPr lang="en-US" altLang="ja-JP" b="1" dirty="0">
                <a:solidFill>
                  <a:schemeClr val="accent1">
                    <a:lumMod val="75000"/>
                  </a:schemeClr>
                </a:solidFill>
                <a:latin typeface="Tw Cen MT" charset="0"/>
                <a:ea typeface="MS PGothic" charset="0"/>
                <a:cs typeface="MS PGothic" charset="0"/>
              </a:rPr>
              <a:t>s parents do not claim him, James must claim the credit</a:t>
            </a:r>
          </a:p>
          <a:p>
            <a:pPr marL="0" indent="0" algn="ctr">
              <a:lnSpc>
                <a:spcPct val="80000"/>
              </a:lnSpc>
              <a:buNone/>
              <a:defRPr/>
            </a:pPr>
            <a:endParaRPr lang="en-US" altLang="ja-JP" b="1" dirty="0">
              <a:solidFill>
                <a:schemeClr val="accent1">
                  <a:lumMod val="75000"/>
                </a:schemeClr>
              </a:solidFill>
              <a:latin typeface="Tw Cen MT" charset="0"/>
              <a:ea typeface="MS PGothic" charset="0"/>
              <a:cs typeface="MS PGothic" charset="0"/>
            </a:endParaRPr>
          </a:p>
          <a:p>
            <a:pPr marL="0" indent="0" algn="ctr">
              <a:lnSpc>
                <a:spcPct val="80000"/>
              </a:lnSpc>
              <a:buNone/>
              <a:defRPr/>
            </a:pPr>
            <a:r>
              <a:rPr lang="en-US" b="1" dirty="0">
                <a:solidFill>
                  <a:schemeClr val="accent1">
                    <a:lumMod val="75000"/>
                  </a:schemeClr>
                </a:solidFill>
                <a:latin typeface="Tw Cen MT" charset="0"/>
                <a:ea typeface="MS PGothic" charset="0"/>
                <a:cs typeface="MS PGothic" charset="0"/>
              </a:rPr>
              <a:t>Lifetime Learning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178554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eaLnBrk="1" hangingPunct="1"/>
            <a:r>
              <a:rPr lang="en-US" dirty="0">
                <a:latin typeface="Tw Cen MT" charset="0"/>
              </a:rPr>
              <a:t>Example</a:t>
            </a:r>
          </a:p>
        </p:txBody>
      </p:sp>
      <p:sp>
        <p:nvSpPr>
          <p:cNvPr id="31746"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anchor="ctr"/>
          <a:lstStyle/>
          <a:p>
            <a:pPr marL="0" indent="0" algn="ctr">
              <a:lnSpc>
                <a:spcPct val="90000"/>
              </a:lnSpc>
              <a:spcBef>
                <a:spcPts val="800"/>
              </a:spcBef>
              <a:buClr>
                <a:srgbClr val="000000"/>
              </a:buClr>
              <a:buNone/>
              <a:defRPr/>
            </a:pPr>
            <a:r>
              <a:rPr lang="en-US" b="1" dirty="0">
                <a:latin typeface="Tw Cen MT" charset="0"/>
                <a:ea typeface="MS PGothic" charset="0"/>
                <a:cs typeface="MS PGothic" charset="0"/>
              </a:rPr>
              <a:t>LaQuandra is a sophomore enrolled at UAB full-time.  She provides all of her own support.  She paid $10,000 in the tax year for tuition and fees for enrollment to UAB.  She received a tax-free scholarship worth $4,000, and paid the rest from a student loan in her name.  Can LaQuandra claim an education credit?  Which one?  How much of her expenses are qualified expenses?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390337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a:latin typeface="Tw Cen MT" charset="0"/>
              </a:rPr>
              <a:t>Example – Answer</a:t>
            </a:r>
          </a:p>
        </p:txBody>
      </p:sp>
      <p:sp>
        <p:nvSpPr>
          <p:cNvPr id="153603"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rtlCol="0" anchor="ctr">
            <a:normAutofit/>
          </a:bodyPr>
          <a:lstStyle/>
          <a:p>
            <a:pPr marL="0" indent="0" algn="ctr">
              <a:lnSpc>
                <a:spcPct val="80000"/>
              </a:lnSpc>
              <a:buNone/>
              <a:defRPr/>
            </a:pPr>
            <a:r>
              <a:rPr lang="en-US" b="1" dirty="0">
                <a:solidFill>
                  <a:schemeClr val="accent1">
                    <a:lumMod val="75000"/>
                  </a:schemeClr>
                </a:solidFill>
                <a:ea typeface="MS PGothic" charset="0"/>
                <a:cs typeface="MS PGothic" charset="0"/>
              </a:rPr>
              <a:t>Yes</a:t>
            </a:r>
          </a:p>
          <a:p>
            <a:pPr marL="0" indent="0" algn="ctr">
              <a:lnSpc>
                <a:spcPct val="80000"/>
              </a:lnSpc>
              <a:buNone/>
              <a:defRPr/>
            </a:pPr>
            <a:r>
              <a:rPr lang="en-US" b="1" dirty="0">
                <a:solidFill>
                  <a:schemeClr val="accent1">
                    <a:lumMod val="75000"/>
                  </a:schemeClr>
                </a:solidFill>
                <a:ea typeface="MS PGothic" charset="0"/>
                <a:cs typeface="MS PGothic" charset="0"/>
              </a:rPr>
              <a:t>American Opportunity Credit</a:t>
            </a:r>
          </a:p>
          <a:p>
            <a:pPr marL="0" indent="0" algn="ctr">
              <a:lnSpc>
                <a:spcPct val="80000"/>
              </a:lnSpc>
              <a:buNone/>
              <a:defRPr/>
            </a:pPr>
            <a:r>
              <a:rPr lang="en-US" b="1" dirty="0">
                <a:solidFill>
                  <a:schemeClr val="accent1">
                    <a:lumMod val="75000"/>
                  </a:schemeClr>
                </a:solidFill>
                <a:ea typeface="MS PGothic" charset="0"/>
                <a:cs typeface="MS PGothic" charset="0"/>
              </a:rPr>
              <a:t>Qualified expenses = $6,000 ($4,000)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26611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Credits</a:t>
            </a:r>
          </a:p>
        </p:txBody>
      </p:sp>
      <p:sp>
        <p:nvSpPr>
          <p:cNvPr id="3" name="Content Placeholder 2"/>
          <p:cNvSpPr>
            <a:spLocks noGrp="1"/>
          </p:cNvSpPr>
          <p:nvPr>
            <p:ph idx="1"/>
          </p:nvPr>
        </p:nvSpPr>
        <p:spPr/>
        <p:txBody>
          <a:bodyPr/>
          <a:lstStyle/>
          <a:p>
            <a:r>
              <a:rPr lang="en-US" dirty="0"/>
              <a:t>TaxSlayer Walkthrough</a:t>
            </a:r>
          </a:p>
          <a:p>
            <a:r>
              <a:rPr lang="en-US" dirty="0"/>
              <a:t>Open up Kevin Kent in TaxSlayer</a:t>
            </a:r>
          </a:p>
          <a:p>
            <a:pPr lvl="1"/>
            <a:r>
              <a:rPr lang="en-US" dirty="0"/>
              <a:t>Enter Education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060437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Affordable Care Act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353984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Affordable Care Act (ACA)?</a:t>
            </a:r>
          </a:p>
        </p:txBody>
      </p:sp>
      <p:sp>
        <p:nvSpPr>
          <p:cNvPr id="3" name="Content Placeholder 2"/>
          <p:cNvSpPr>
            <a:spLocks noGrp="1"/>
          </p:cNvSpPr>
          <p:nvPr>
            <p:ph idx="1"/>
          </p:nvPr>
        </p:nvSpPr>
        <p:spPr/>
        <p:txBody>
          <a:bodyPr>
            <a:normAutofit fontScale="85000" lnSpcReduction="20000"/>
          </a:bodyPr>
          <a:lstStyle/>
          <a:p>
            <a:r>
              <a:rPr lang="en-US" dirty="0"/>
              <a:t>The federal government, state governments, insurers, employers, and individuals share responsibility for improving the quality and availability of health insurance coverage in the United States</a:t>
            </a:r>
          </a:p>
          <a:p>
            <a:r>
              <a:rPr lang="en-US" dirty="0"/>
              <a:t>The ACA reforms the existing health insurance market by prohibiting insurers from denying coverage or charging higher premiums because of an individuals pre-existing conditions.</a:t>
            </a:r>
          </a:p>
          <a:p>
            <a:r>
              <a:rPr lang="en-US" dirty="0"/>
              <a:t>The ACA also created the Health Insurance Marketplace (also known as </a:t>
            </a:r>
            <a:r>
              <a:rPr lang="en-US" dirty="0">
                <a:hlinkClick r:id="rId3"/>
              </a:rPr>
              <a:t>www.healthcare.gov</a:t>
            </a:r>
            <a:r>
              <a:rPr lang="en-US" dirty="0"/>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79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Healthcare.gov</a:t>
            </a:r>
          </a:p>
        </p:txBody>
      </p:sp>
      <p:sp>
        <p:nvSpPr>
          <p:cNvPr id="3" name="Content Placeholder 2"/>
          <p:cNvSpPr>
            <a:spLocks noGrp="1"/>
          </p:cNvSpPr>
          <p:nvPr>
            <p:ph idx="1"/>
          </p:nvPr>
        </p:nvSpPr>
        <p:spPr/>
        <p:txBody>
          <a:bodyPr>
            <a:normAutofit fontScale="92500" lnSpcReduction="10000"/>
          </a:bodyPr>
          <a:lstStyle/>
          <a:p>
            <a:r>
              <a:rPr lang="en-US" dirty="0"/>
              <a:t>Where taxpayers:</a:t>
            </a:r>
          </a:p>
          <a:p>
            <a:pPr lvl="1"/>
            <a:r>
              <a:rPr lang="en-US" dirty="0"/>
              <a:t>Find information about health insurance options </a:t>
            </a:r>
          </a:p>
          <a:p>
            <a:pPr lvl="1"/>
            <a:r>
              <a:rPr lang="en-US" dirty="0"/>
              <a:t>Purchase health insurance</a:t>
            </a:r>
          </a:p>
          <a:p>
            <a:pPr lvl="1"/>
            <a:r>
              <a:rPr lang="en-US" dirty="0"/>
              <a:t>Obtain help paying premiums and out-of-pocket costs (if eligible)</a:t>
            </a:r>
          </a:p>
          <a:p>
            <a:r>
              <a:rPr lang="en-US" dirty="0"/>
              <a:t>A refundable tax credit, </a:t>
            </a:r>
            <a:r>
              <a:rPr lang="en-US" b="1" i="1" dirty="0">
                <a:solidFill>
                  <a:srgbClr val="F2B52C"/>
                </a:solidFill>
              </a:rPr>
              <a:t>The Premium Tax Credit</a:t>
            </a:r>
            <a:r>
              <a:rPr lang="en-US" dirty="0">
                <a:solidFill>
                  <a:srgbClr val="F2B52C"/>
                </a:solidFill>
              </a:rPr>
              <a:t>,</a:t>
            </a:r>
            <a:r>
              <a:rPr lang="en-US" dirty="0"/>
              <a:t> is available through the Marketplace and helps eligible taxpayers pay for coverage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48694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Responsibility Provision</a:t>
            </a:r>
          </a:p>
        </p:txBody>
      </p:sp>
      <p:sp>
        <p:nvSpPr>
          <p:cNvPr id="3" name="Content Placeholder 2"/>
          <p:cNvSpPr>
            <a:spLocks noGrp="1"/>
          </p:cNvSpPr>
          <p:nvPr>
            <p:ph idx="1"/>
          </p:nvPr>
        </p:nvSpPr>
        <p:spPr/>
        <p:txBody>
          <a:bodyPr>
            <a:normAutofit/>
          </a:bodyPr>
          <a:lstStyle/>
          <a:p>
            <a:r>
              <a:rPr lang="en-US" dirty="0"/>
              <a:t>The Affordable Care Act requires individuals to:</a:t>
            </a:r>
          </a:p>
          <a:p>
            <a:pPr lvl="1"/>
            <a:r>
              <a:rPr lang="en-US" dirty="0"/>
              <a:t>Have qualifying health coverage, called </a:t>
            </a:r>
            <a:r>
              <a:rPr lang="en-US" b="1" i="1" dirty="0">
                <a:solidFill>
                  <a:schemeClr val="accent1"/>
                </a:solidFill>
              </a:rPr>
              <a:t>minimum essential coverage</a:t>
            </a:r>
            <a:r>
              <a:rPr lang="en-US" b="1" dirty="0">
                <a:solidFill>
                  <a:srgbClr val="F2B52C"/>
                </a:solidFill>
              </a:rPr>
              <a:t>,</a:t>
            </a:r>
            <a:r>
              <a:rPr lang="en-US" i="1" dirty="0"/>
              <a:t> </a:t>
            </a:r>
            <a:r>
              <a:rPr lang="en-US" dirty="0"/>
              <a:t>for each month of the year</a:t>
            </a:r>
          </a:p>
          <a:p>
            <a:pPr lvl="1"/>
            <a:r>
              <a:rPr lang="en-US" dirty="0"/>
              <a:t>Qualify for a </a:t>
            </a:r>
            <a:r>
              <a:rPr lang="en-US" b="1" i="1" dirty="0">
                <a:solidFill>
                  <a:srgbClr val="F2B52C"/>
                </a:solidFill>
              </a:rPr>
              <a:t>coverage exemption</a:t>
            </a:r>
            <a:r>
              <a:rPr lang="en-US" dirty="0">
                <a:solidFill>
                  <a:srgbClr val="F2B52C"/>
                </a:solidFill>
              </a:rPr>
              <a:t>, </a:t>
            </a:r>
            <a:r>
              <a:rPr lang="en-US" dirty="0"/>
              <a:t>OR</a:t>
            </a:r>
          </a:p>
          <a:p>
            <a:pPr lvl="1"/>
            <a:r>
              <a:rPr lang="en-US" dirty="0"/>
              <a:t>Make a </a:t>
            </a:r>
            <a:r>
              <a:rPr lang="en-US" b="1" i="1" dirty="0">
                <a:solidFill>
                  <a:srgbClr val="F2B52C"/>
                </a:solidFill>
              </a:rPr>
              <a:t>shared responsibility payment </a:t>
            </a:r>
            <a:r>
              <a:rPr lang="en-US" dirty="0"/>
              <a:t>when filing their federal income tax returns</a:t>
            </a:r>
          </a:p>
          <a:p>
            <a:pPr lvl="2"/>
            <a:r>
              <a:rPr lang="en-US" i="1" dirty="0"/>
              <a:t>This is essentially a tax penalty for not having coverage</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4457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 1099-MISC</a:t>
            </a:r>
          </a:p>
        </p:txBody>
      </p:sp>
      <p:pic>
        <p:nvPicPr>
          <p:cNvPr id="7" name="Content Placeholder 6"/>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53980" y="1329560"/>
            <a:ext cx="7005152" cy="4525963"/>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17443" y="2419826"/>
            <a:ext cx="1282700" cy="29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200143" y="2424114"/>
            <a:ext cx="1321314" cy="287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21587" y="3344569"/>
            <a:ext cx="1278555" cy="604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823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9"/>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Your Resources!</a:t>
            </a:r>
          </a:p>
        </p:txBody>
      </p:sp>
      <p:sp>
        <p:nvSpPr>
          <p:cNvPr id="3" name="Content Placeholder 2"/>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chor="ctr"/>
          <a:lstStyle/>
          <a:p>
            <a:pPr marL="0" indent="0" algn="ctr">
              <a:buNone/>
            </a:pPr>
            <a:r>
              <a:rPr lang="en-US" b="1" dirty="0">
                <a:solidFill>
                  <a:schemeClr val="accent3"/>
                </a:solidFill>
              </a:rPr>
              <a:t>Use the </a:t>
            </a:r>
            <a:r>
              <a:rPr lang="en-US" b="1" i="1" dirty="0">
                <a:solidFill>
                  <a:schemeClr val="accent3"/>
                </a:solidFill>
              </a:rPr>
              <a:t>Publication 4012, ACA Tab</a:t>
            </a:r>
            <a:endParaRPr lang="en-US" b="1" i="1" dirty="0" smtClean="0">
              <a:solidFill>
                <a:schemeClr val="accent3"/>
              </a:solidFill>
            </a:endParaRPr>
          </a:p>
          <a:p>
            <a:pPr marL="0" indent="0" algn="ctr">
              <a:buNone/>
            </a:pPr>
            <a:r>
              <a:rPr lang="en-US" b="1" dirty="0" smtClean="0">
                <a:solidFill>
                  <a:schemeClr val="accent3"/>
                </a:solidFill>
              </a:rPr>
              <a:t>to </a:t>
            </a:r>
            <a:r>
              <a:rPr lang="en-US" b="1" dirty="0">
                <a:solidFill>
                  <a:schemeClr val="accent3"/>
                </a:solidFill>
              </a:rPr>
              <a:t>help you complete the ACA provisions on the tax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35787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Minimum Essential Coverage?</a:t>
            </a:r>
          </a:p>
        </p:txBody>
      </p:sp>
      <p:sp>
        <p:nvSpPr>
          <p:cNvPr id="3" name="Content Placeholder 2"/>
          <p:cNvSpPr>
            <a:spLocks noGrp="1"/>
          </p:cNvSpPr>
          <p:nvPr>
            <p:ph idx="1"/>
          </p:nvPr>
        </p:nvSpPr>
        <p:spPr>
          <a:xfrm>
            <a:off x="609600" y="1600203"/>
            <a:ext cx="10972800" cy="2731165"/>
          </a:xfrm>
        </p:spPr>
        <p:txBody>
          <a:bodyPr/>
          <a:lstStyle/>
          <a:p>
            <a:r>
              <a:rPr lang="en-US" dirty="0"/>
              <a:t>Minimum essential coverage (MEC) is health coverage that satisfies the individual shared responsibility requirement</a:t>
            </a:r>
          </a:p>
          <a:p>
            <a:r>
              <a:rPr lang="en-US" dirty="0"/>
              <a:t>Most health insurance is MEC</a:t>
            </a:r>
          </a:p>
        </p:txBody>
      </p:sp>
      <p:sp>
        <p:nvSpPr>
          <p:cNvPr id="4" name="TextBox 3"/>
          <p:cNvSpPr txBox="1"/>
          <p:nvPr/>
        </p:nvSpPr>
        <p:spPr>
          <a:xfrm>
            <a:off x="609600" y="4513933"/>
            <a:ext cx="10972800"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US" sz="3200" b="1" dirty="0"/>
              <a:t>No proof of coverage is needed. Oral statement from the taxpayer is acceptable, unless normal due diligence leads you to believe the taxpayer’s statement is incorrect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766217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Needs MEC?</a:t>
            </a:r>
          </a:p>
        </p:txBody>
      </p:sp>
      <p:sp>
        <p:nvSpPr>
          <p:cNvPr id="3" name="Content Placeholder 2"/>
          <p:cNvSpPr>
            <a:spLocks noGrp="1"/>
          </p:cNvSpPr>
          <p:nvPr>
            <p:ph idx="1"/>
          </p:nvPr>
        </p:nvSpPr>
        <p:spPr>
          <a:xfrm>
            <a:off x="609600" y="1600203"/>
            <a:ext cx="10972800" cy="4415586"/>
          </a:xfrm>
        </p:spPr>
        <p:txBody>
          <a:bodyPr>
            <a:normAutofit/>
          </a:bodyPr>
          <a:lstStyle/>
          <a:p>
            <a:r>
              <a:rPr lang="en-US" dirty="0"/>
              <a:t>Everyone on the tax return needs MEC or a coverage exemption</a:t>
            </a:r>
          </a:p>
          <a:p>
            <a:r>
              <a:rPr lang="en-US" dirty="0"/>
              <a:t>The taxpayer is responsible for the insurance, coverage exemption, or individual shared responsibility payment (penalty) of each person on the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127860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Many Months </a:t>
            </a:r>
            <a:r>
              <a:rPr lang="en-US"/>
              <a:t>Do Taxpayers Need to Have MEC?</a:t>
            </a:r>
            <a:endParaRPr lang="en-US" dirty="0"/>
          </a:p>
        </p:txBody>
      </p:sp>
      <p:sp>
        <p:nvSpPr>
          <p:cNvPr id="3" name="Content Placeholder 2"/>
          <p:cNvSpPr>
            <a:spLocks noGrp="1"/>
          </p:cNvSpPr>
          <p:nvPr>
            <p:ph idx="1"/>
          </p:nvPr>
        </p:nvSpPr>
        <p:spPr>
          <a:xfrm>
            <a:off x="609600" y="1600203"/>
            <a:ext cx="10972800" cy="4415586"/>
          </a:xfrm>
        </p:spPr>
        <p:txBody>
          <a:bodyPr>
            <a:normAutofit/>
          </a:bodyPr>
          <a:lstStyle/>
          <a:p>
            <a:r>
              <a:rPr lang="en-US" dirty="0"/>
              <a:t>Everyone needs MEC for every month</a:t>
            </a:r>
          </a:p>
          <a:p>
            <a:pPr lvl="1"/>
            <a:r>
              <a:rPr lang="en-US" dirty="0"/>
              <a:t>A person is considered covered for the whole month if they had coverage for at least one day</a:t>
            </a:r>
          </a:p>
          <a:p>
            <a:pPr lvl="1"/>
            <a:r>
              <a:rPr lang="en-US" dirty="0"/>
              <a:t>A person who was born or died during the year is required to have coverage for every </a:t>
            </a:r>
            <a:r>
              <a:rPr lang="en-US" u="sng" dirty="0"/>
              <a:t>full</a:t>
            </a:r>
            <a:r>
              <a:rPr lang="en-US" dirty="0"/>
              <a:t> month alive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753613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Minimum Essential Coverage</a:t>
            </a:r>
          </a:p>
        </p:txBody>
      </p:sp>
      <p:sp>
        <p:nvSpPr>
          <p:cNvPr id="3" name="Content Placeholder 2"/>
          <p:cNvSpPr>
            <a:spLocks noGrp="1"/>
          </p:cNvSpPr>
          <p:nvPr>
            <p:ph idx="1"/>
          </p:nvPr>
        </p:nvSpPr>
        <p:spPr/>
        <p:txBody>
          <a:bodyPr>
            <a:normAutofit fontScale="92500" lnSpcReduction="10000"/>
          </a:bodyPr>
          <a:lstStyle/>
          <a:p>
            <a:r>
              <a:rPr lang="en-US" dirty="0"/>
              <a:t>Employer-Sponsored Coverage</a:t>
            </a:r>
          </a:p>
          <a:p>
            <a:pPr lvl="1"/>
            <a:r>
              <a:rPr lang="en-US" dirty="0"/>
              <a:t>Group health insurance coverage for employees under</a:t>
            </a:r>
          </a:p>
          <a:p>
            <a:pPr lvl="2"/>
            <a:r>
              <a:rPr lang="en-US" dirty="0"/>
              <a:t>A governmental plan (such as the Federal Employees Health Benefit Program)</a:t>
            </a:r>
          </a:p>
          <a:p>
            <a:pPr lvl="2"/>
            <a:r>
              <a:rPr lang="en-US" dirty="0"/>
              <a:t>A grandfathered health plan</a:t>
            </a:r>
          </a:p>
          <a:p>
            <a:pPr lvl="1"/>
            <a:r>
              <a:rPr lang="en-US" dirty="0"/>
              <a:t>A self-insured health plan for employees</a:t>
            </a:r>
          </a:p>
          <a:p>
            <a:pPr lvl="1"/>
            <a:r>
              <a:rPr lang="en-US" dirty="0"/>
              <a:t>COBRA coverage</a:t>
            </a:r>
          </a:p>
          <a:p>
            <a:pPr lvl="1"/>
            <a:r>
              <a:rPr lang="en-US" dirty="0"/>
              <a:t>Retiree coverage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59901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Minimum Essential Coverage</a:t>
            </a:r>
          </a:p>
        </p:txBody>
      </p:sp>
      <p:sp>
        <p:nvSpPr>
          <p:cNvPr id="3" name="Content Placeholder 2"/>
          <p:cNvSpPr>
            <a:spLocks noGrp="1"/>
          </p:cNvSpPr>
          <p:nvPr>
            <p:ph idx="1"/>
          </p:nvPr>
        </p:nvSpPr>
        <p:spPr/>
        <p:txBody>
          <a:bodyPr>
            <a:normAutofit/>
          </a:bodyPr>
          <a:lstStyle/>
          <a:p>
            <a:r>
              <a:rPr lang="en-US" dirty="0"/>
              <a:t>Individual Health Coverage</a:t>
            </a:r>
          </a:p>
          <a:p>
            <a:pPr lvl="1"/>
            <a:r>
              <a:rPr lang="en-US" dirty="0"/>
              <a:t>Health insurance purchased directly from an insurance company</a:t>
            </a:r>
          </a:p>
          <a:p>
            <a:pPr lvl="1"/>
            <a:r>
              <a:rPr lang="en-US" dirty="0"/>
              <a:t>Health insurance purchased through </a:t>
            </a:r>
            <a:r>
              <a:rPr lang="en-US" dirty="0">
                <a:hlinkClick r:id="rId3"/>
              </a:rPr>
              <a:t>healthcare.gov</a:t>
            </a:r>
            <a:r>
              <a:rPr lang="en-US" dirty="0"/>
              <a:t> </a:t>
            </a:r>
          </a:p>
          <a:p>
            <a:pPr lvl="1"/>
            <a:r>
              <a:rPr lang="en-US" dirty="0"/>
              <a:t>Health insurance through a student health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37919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Minimum Essential Coverage</a:t>
            </a:r>
          </a:p>
        </p:txBody>
      </p:sp>
      <p:sp>
        <p:nvSpPr>
          <p:cNvPr id="3" name="Content Placeholder 2"/>
          <p:cNvSpPr>
            <a:spLocks noGrp="1"/>
          </p:cNvSpPr>
          <p:nvPr>
            <p:ph idx="1"/>
          </p:nvPr>
        </p:nvSpPr>
        <p:spPr/>
        <p:txBody>
          <a:bodyPr>
            <a:normAutofit/>
          </a:bodyPr>
          <a:lstStyle/>
          <a:p>
            <a:r>
              <a:rPr lang="en-US" dirty="0"/>
              <a:t>Government-Sponsored Programs:</a:t>
            </a:r>
          </a:p>
          <a:p>
            <a:pPr lvl="1"/>
            <a:r>
              <a:rPr lang="en-US" dirty="0"/>
              <a:t>Medicare Part A coverage</a:t>
            </a:r>
          </a:p>
          <a:p>
            <a:pPr lvl="1"/>
            <a:r>
              <a:rPr lang="en-US" dirty="0"/>
              <a:t>Medicare Advantage plans</a:t>
            </a:r>
          </a:p>
          <a:p>
            <a:pPr lvl="1"/>
            <a:r>
              <a:rPr lang="en-US" dirty="0"/>
              <a:t>Most Medicaid coverage</a:t>
            </a:r>
          </a:p>
          <a:p>
            <a:pPr lvl="1"/>
            <a:r>
              <a:rPr lang="en-US" dirty="0"/>
              <a:t>Children’s Health Insurance Program (CHIP)</a:t>
            </a:r>
          </a:p>
          <a:p>
            <a:pPr lvl="2"/>
            <a:r>
              <a:rPr lang="en-US" dirty="0"/>
              <a:t>ALL Kids (Alabama)</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350394"/>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Minimum Essential Coverage</a:t>
            </a:r>
          </a:p>
        </p:txBody>
      </p:sp>
      <p:sp>
        <p:nvSpPr>
          <p:cNvPr id="3" name="Content Placeholder 2"/>
          <p:cNvSpPr>
            <a:spLocks noGrp="1"/>
          </p:cNvSpPr>
          <p:nvPr>
            <p:ph idx="1"/>
          </p:nvPr>
        </p:nvSpPr>
        <p:spPr>
          <a:xfrm>
            <a:off x="609600" y="1600203"/>
            <a:ext cx="10972800" cy="4632155"/>
          </a:xfrm>
        </p:spPr>
        <p:txBody>
          <a:bodyPr>
            <a:normAutofit/>
          </a:bodyPr>
          <a:lstStyle/>
          <a:p>
            <a:r>
              <a:rPr lang="en-US" dirty="0"/>
              <a:t>Government-Sponsored Programs:</a:t>
            </a:r>
          </a:p>
          <a:p>
            <a:pPr lvl="1"/>
            <a:r>
              <a:rPr lang="en-US" dirty="0"/>
              <a:t>Most TRICARE coverage</a:t>
            </a:r>
          </a:p>
          <a:p>
            <a:pPr lvl="1"/>
            <a:r>
              <a:rPr lang="en-US" dirty="0"/>
              <a:t>Veteran Affairs comprehensive health care</a:t>
            </a:r>
          </a:p>
          <a:p>
            <a:pPr lvl="1"/>
            <a:r>
              <a:rPr lang="en-US" dirty="0"/>
              <a:t>Peace Corps volunteer health coverage</a:t>
            </a:r>
          </a:p>
          <a:p>
            <a:pPr lvl="1"/>
            <a:r>
              <a:rPr lang="en-US" dirty="0"/>
              <a:t>Department of Defense </a:t>
            </a:r>
            <a:r>
              <a:rPr lang="en-US" dirty="0" err="1"/>
              <a:t>Nonappropriated</a:t>
            </a:r>
            <a:r>
              <a:rPr lang="en-US" dirty="0"/>
              <a:t> Fund Health Benefits Program</a:t>
            </a:r>
          </a:p>
          <a:p>
            <a:pPr lvl="1"/>
            <a:r>
              <a:rPr lang="en-US" dirty="0"/>
              <a:t>Refugee Medical Assistance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427895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Minimum Essential Coverage</a:t>
            </a:r>
          </a:p>
        </p:txBody>
      </p:sp>
      <p:sp>
        <p:nvSpPr>
          <p:cNvPr id="3" name="Content Placeholder 2"/>
          <p:cNvSpPr>
            <a:spLocks noGrp="1"/>
          </p:cNvSpPr>
          <p:nvPr>
            <p:ph idx="1"/>
          </p:nvPr>
        </p:nvSpPr>
        <p:spPr>
          <a:xfrm>
            <a:off x="609600" y="1600203"/>
            <a:ext cx="10972800" cy="4632155"/>
          </a:xfrm>
        </p:spPr>
        <p:txBody>
          <a:bodyPr>
            <a:normAutofit/>
          </a:bodyPr>
          <a:lstStyle/>
          <a:p>
            <a:r>
              <a:rPr lang="en-US" dirty="0"/>
              <a:t>Other Coverage</a:t>
            </a:r>
          </a:p>
          <a:p>
            <a:pPr lvl="1"/>
            <a:r>
              <a:rPr lang="en-US" dirty="0"/>
              <a:t>Certain foreign coverage</a:t>
            </a:r>
          </a:p>
          <a:p>
            <a:pPr lvl="1"/>
            <a:r>
              <a:rPr lang="en-US" dirty="0"/>
              <a:t>Certain coverage for business owners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583334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NOT Qualify as MEC</a:t>
            </a:r>
          </a:p>
        </p:txBody>
      </p:sp>
      <p:sp>
        <p:nvSpPr>
          <p:cNvPr id="3" name="Content Placeholder 2"/>
          <p:cNvSpPr>
            <a:spLocks noGrp="1"/>
          </p:cNvSpPr>
          <p:nvPr>
            <p:ph idx="1"/>
          </p:nvPr>
        </p:nvSpPr>
        <p:spPr/>
        <p:txBody>
          <a:bodyPr>
            <a:normAutofit fontScale="92500" lnSpcReduction="20000"/>
          </a:bodyPr>
          <a:lstStyle/>
          <a:p>
            <a:r>
              <a:rPr lang="en-US" dirty="0"/>
              <a:t>There are some health plans that may provide limited benefits but do not qualify as MEC</a:t>
            </a:r>
          </a:p>
          <a:p>
            <a:r>
              <a:rPr lang="en-US" dirty="0"/>
              <a:t>Includes:</a:t>
            </a:r>
          </a:p>
          <a:p>
            <a:pPr lvl="1"/>
            <a:r>
              <a:rPr lang="en-US" dirty="0"/>
              <a:t>Coverage consisting solely of excepted benefits such as standalone dental/vision insurance, disability income insurance, worker’s comp insurance</a:t>
            </a:r>
          </a:p>
          <a:p>
            <a:pPr lvl="1"/>
            <a:r>
              <a:rPr lang="en-US" dirty="0"/>
              <a:t>Medicaid providing only specific medical services (such as family planning, pregnancy-related, etc.)</a:t>
            </a:r>
          </a:p>
          <a:p>
            <a:pPr lvl="1"/>
            <a:r>
              <a:rPr lang="en-US" dirty="0"/>
              <a:t>AmeriCorps and </a:t>
            </a:r>
            <a:r>
              <a:rPr lang="en-US" dirty="0" err="1"/>
              <a:t>AfterCorps</a:t>
            </a:r>
            <a:r>
              <a:rPr lang="en-US" dirty="0"/>
              <a:t> coverage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0985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1099-MISC: Other Income </a:t>
            </a:r>
          </a:p>
        </p:txBody>
      </p:sp>
      <p:sp>
        <p:nvSpPr>
          <p:cNvPr id="3" name="Content Placeholder 2"/>
          <p:cNvSpPr>
            <a:spLocks noGrp="1"/>
          </p:cNvSpPr>
          <p:nvPr>
            <p:ph idx="1"/>
          </p:nvPr>
        </p:nvSpPr>
        <p:spPr>
          <a:xfrm>
            <a:off x="609600" y="1600203"/>
            <a:ext cx="10972800" cy="4842800"/>
          </a:xfrm>
        </p:spPr>
        <p:txBody>
          <a:bodyPr>
            <a:normAutofit fontScale="92500" lnSpcReduction="10000"/>
          </a:bodyPr>
          <a:lstStyle/>
          <a:p>
            <a:r>
              <a:rPr lang="en-US" dirty="0"/>
              <a:t>Reported in box 3</a:t>
            </a:r>
          </a:p>
          <a:p>
            <a:r>
              <a:rPr lang="en-US" dirty="0"/>
              <a:t>Other income reported in this box is generally:</a:t>
            </a:r>
          </a:p>
          <a:p>
            <a:pPr lvl="1"/>
            <a:r>
              <a:rPr lang="en-US" dirty="0"/>
              <a:t>Prizes</a:t>
            </a:r>
          </a:p>
          <a:p>
            <a:pPr lvl="1"/>
            <a:r>
              <a:rPr lang="en-US" dirty="0"/>
              <a:t>Awards</a:t>
            </a:r>
          </a:p>
          <a:p>
            <a:pPr lvl="1"/>
            <a:r>
              <a:rPr lang="en-US" dirty="0"/>
              <a:t>Taxable damages (from a lawsuit settlement)</a:t>
            </a:r>
          </a:p>
          <a:p>
            <a:pPr lvl="1"/>
            <a:r>
              <a:rPr lang="en-US" dirty="0"/>
              <a:t>Other taxable income</a:t>
            </a:r>
          </a:p>
          <a:p>
            <a:r>
              <a:rPr lang="en-US" dirty="0"/>
              <a:t>Other income in box 3 is classified as </a:t>
            </a:r>
            <a:r>
              <a:rPr lang="en-US" b="1" dirty="0"/>
              <a:t>unearned income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121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noAutofit/>
          </a:bodyPr>
          <a:lstStyle/>
          <a:p>
            <a:r>
              <a:rPr lang="en-US" dirty="0"/>
              <a:t>Tax Forms That Show Evidence of Coverage: Form W-2, Form SSA-1099 </a:t>
            </a:r>
          </a:p>
        </p:txBody>
      </p:sp>
      <p:pic>
        <p:nvPicPr>
          <p:cNvPr id="12" name="Picture 11"/>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09600" y="1603548"/>
            <a:ext cx="5755054" cy="5008267"/>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971405" y="2137426"/>
            <a:ext cx="6610995" cy="3985133"/>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77630" y="4012760"/>
            <a:ext cx="2678965" cy="535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020300" y="3907253"/>
            <a:ext cx="1484241" cy="289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218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5"/>
                                        </p:tgtEl>
                                      </p:cBhvr>
                                      <p:by x="150000" y="150000"/>
                                    </p:animScale>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Tax Forms That Show Evidence of Coverage: Form 1095-A </a:t>
            </a:r>
          </a:p>
        </p:txBody>
      </p:sp>
      <p:pic>
        <p:nvPicPr>
          <p:cNvPr id="6" name="Content Placeholder 3"/>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r="-400"/>
          <a:stretch/>
        </p:blipFill>
        <p:spPr>
          <a:xfrm>
            <a:off x="2205925" y="1621768"/>
            <a:ext cx="8048230" cy="5367968"/>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803191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Tax Forms That Show Evidence of Coverage: Form 1095-C </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283117" y="1629928"/>
            <a:ext cx="9625765" cy="7426986"/>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241508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Health Coverage Exemption?</a:t>
            </a:r>
          </a:p>
        </p:txBody>
      </p:sp>
      <p:sp>
        <p:nvSpPr>
          <p:cNvPr id="3" name="Content Placeholder 2"/>
          <p:cNvSpPr>
            <a:spLocks noGrp="1"/>
          </p:cNvSpPr>
          <p:nvPr>
            <p:ph idx="1"/>
          </p:nvPr>
        </p:nvSpPr>
        <p:spPr>
          <a:xfrm>
            <a:off x="609600" y="1600203"/>
            <a:ext cx="10972800" cy="3019923"/>
          </a:xfrm>
        </p:spPr>
        <p:style>
          <a:lnRef idx="2">
            <a:schemeClr val="accent2">
              <a:shade val="50000"/>
            </a:schemeClr>
          </a:lnRef>
          <a:fillRef idx="1">
            <a:schemeClr val="accent2"/>
          </a:fillRef>
          <a:effectRef idx="0">
            <a:schemeClr val="accent2"/>
          </a:effectRef>
          <a:fontRef idx="minor">
            <a:schemeClr val="lt1"/>
          </a:fontRef>
        </p:style>
        <p:txBody>
          <a:bodyPr anchor="ctr"/>
          <a:lstStyle/>
          <a:p>
            <a:pPr marL="0" indent="0" algn="ctr">
              <a:buNone/>
            </a:pPr>
            <a:r>
              <a:rPr lang="en-US" b="1" dirty="0"/>
              <a:t>A reason for not having health insurance that avoids payment of the individual shared responsibility payment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573197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Who Needs a </a:t>
            </a:r>
            <a:r>
              <a:rPr lang="en-US"/>
              <a:t>Health Coverage Exemption?</a:t>
            </a:r>
            <a:endParaRPr lang="en-US" dirty="0"/>
          </a:p>
        </p:txBody>
      </p:sp>
      <p:sp>
        <p:nvSpPr>
          <p:cNvPr id="3" name="Content Placeholder 2"/>
          <p:cNvSpPr>
            <a:spLocks noGrp="1"/>
          </p:cNvSpPr>
          <p:nvPr>
            <p:ph idx="1"/>
          </p:nvPr>
        </p:nvSpPr>
        <p:spPr>
          <a:xfrm>
            <a:off x="609600" y="1600204"/>
            <a:ext cx="10972800" cy="3019922"/>
          </a:xfrm>
        </p:spPr>
        <p:style>
          <a:lnRef idx="2">
            <a:schemeClr val="accent2">
              <a:shade val="50000"/>
            </a:schemeClr>
          </a:lnRef>
          <a:fillRef idx="1">
            <a:schemeClr val="accent2"/>
          </a:fillRef>
          <a:effectRef idx="0">
            <a:schemeClr val="accent2"/>
          </a:effectRef>
          <a:fontRef idx="minor">
            <a:schemeClr val="lt1"/>
          </a:fontRef>
        </p:style>
        <p:txBody>
          <a:bodyPr anchor="ctr"/>
          <a:lstStyle/>
          <a:p>
            <a:pPr marL="0" indent="0" algn="ctr">
              <a:buNone/>
            </a:pPr>
            <a:r>
              <a:rPr lang="en-US" b="1" dirty="0"/>
              <a:t>Anyone without insurance coverage for any  month should be screened for exemption  eligibility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6299550"/>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Exemptions: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1676389"/>
              </p:ext>
            </p:extLst>
          </p:nvPr>
        </p:nvGraphicFramePr>
        <p:xfrm>
          <a:off x="609600" y="1767751"/>
          <a:ext cx="10972800" cy="3962400"/>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1</a:t>
                      </a:r>
                    </a:p>
                  </a:txBody>
                  <a:tcPr anchor="ctr">
                    <a:solidFill>
                      <a:schemeClr val="accent3">
                        <a:lumMod val="75000"/>
                      </a:schemeClr>
                    </a:solidFill>
                  </a:tcPr>
                </a:tc>
                <a:tc>
                  <a:txBody>
                    <a:bodyPr/>
                    <a:lstStyle/>
                    <a:p>
                      <a:pPr algn="ctr"/>
                      <a:r>
                        <a:rPr lang="en-US" sz="4000" dirty="0">
                          <a:solidFill>
                            <a:schemeClr val="accent3"/>
                          </a:solidFill>
                        </a:rPr>
                        <a:t>Does anyone on the tax return already have an exemption</a:t>
                      </a:r>
                      <a:r>
                        <a:rPr lang="en-US" sz="4000" baseline="0" dirty="0">
                          <a:solidFill>
                            <a:schemeClr val="accent3"/>
                          </a:solidFill>
                        </a:rPr>
                        <a:t> in hand from the Marketplace (healthcare.gov)?</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Marketplace</a:t>
                      </a:r>
                      <a:r>
                        <a:rPr lang="en-US" sz="3200" b="1" baseline="0" dirty="0">
                          <a:solidFill>
                            <a:schemeClr val="bg1"/>
                          </a:solidFill>
                        </a:rPr>
                        <a:t> exemptions require an </a:t>
                      </a:r>
                      <a:r>
                        <a:rPr lang="en-US" sz="3200" b="1" i="1" baseline="0" dirty="0">
                          <a:solidFill>
                            <a:schemeClr val="bg1"/>
                          </a:solidFill>
                        </a:rPr>
                        <a:t>application</a:t>
                      </a:r>
                      <a:r>
                        <a:rPr lang="en-US" sz="3200" b="1" i="0" baseline="0" dirty="0">
                          <a:solidFill>
                            <a:schemeClr val="bg1"/>
                          </a:solidFill>
                        </a:rPr>
                        <a:t>. If a person applied for an exemption, they should have received an </a:t>
                      </a:r>
                      <a:r>
                        <a:rPr lang="en-US" sz="3200" b="1" i="1" baseline="0" dirty="0">
                          <a:solidFill>
                            <a:schemeClr val="bg1"/>
                          </a:solidFill>
                        </a:rPr>
                        <a:t>Exemption Certificate Number (ECN) </a:t>
                      </a:r>
                      <a:r>
                        <a:rPr lang="en-US" sz="3200" b="1" i="0" baseline="0" dirty="0">
                          <a:solidFill>
                            <a:schemeClr val="bg1"/>
                          </a:solidFill>
                        </a:rPr>
                        <a:t>from healthcare.gov (it is a 6 or 7 alphanumeric code)</a:t>
                      </a:r>
                      <a:endParaRPr lang="en-US" sz="3200" b="1" dirty="0">
                        <a:solidFill>
                          <a:schemeClr val="bg1"/>
                        </a:solidFill>
                      </a:endParaRPr>
                    </a:p>
                  </a:txBody>
                  <a:tcP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80948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Exemptions: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81475"/>
              </p:ext>
            </p:extLst>
          </p:nvPr>
        </p:nvGraphicFramePr>
        <p:xfrm>
          <a:off x="609600" y="2080572"/>
          <a:ext cx="10972800" cy="2865120"/>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2</a:t>
                      </a:r>
                    </a:p>
                  </a:txBody>
                  <a:tcPr anchor="ctr">
                    <a:solidFill>
                      <a:schemeClr val="accent3">
                        <a:lumMod val="75000"/>
                      </a:schemeClr>
                    </a:solidFill>
                  </a:tcPr>
                </a:tc>
                <a:tc>
                  <a:txBody>
                    <a:bodyPr/>
                    <a:lstStyle/>
                    <a:p>
                      <a:pPr algn="ctr"/>
                      <a:r>
                        <a:rPr lang="en-US" sz="4000" dirty="0">
                          <a:solidFill>
                            <a:schemeClr val="accent3"/>
                          </a:solidFill>
                        </a:rPr>
                        <a:t>Is</a:t>
                      </a:r>
                      <a:r>
                        <a:rPr lang="en-US" sz="4000" baseline="0" dirty="0">
                          <a:solidFill>
                            <a:schemeClr val="accent3"/>
                          </a:solidFill>
                        </a:rPr>
                        <a:t> household or gross income under the filing threshold?</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If</a:t>
                      </a:r>
                      <a:r>
                        <a:rPr lang="en-US" sz="3200" b="1" baseline="0" dirty="0">
                          <a:solidFill>
                            <a:schemeClr val="bg1"/>
                          </a:solidFill>
                        </a:rPr>
                        <a:t> YES, everyone on the tax return is exempt from the coverage requirement, and there is no need to consider additional exemptions</a:t>
                      </a:r>
                      <a:endParaRPr lang="en-US" sz="3200" b="1" dirty="0">
                        <a:solidFill>
                          <a:schemeClr val="bg1"/>
                        </a:solidFill>
                      </a:endParaRPr>
                    </a:p>
                  </a:txBody>
                  <a:tcP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896967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Exemptions: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9207384"/>
              </p:ext>
            </p:extLst>
          </p:nvPr>
        </p:nvGraphicFramePr>
        <p:xfrm>
          <a:off x="609600" y="2080572"/>
          <a:ext cx="10972800" cy="3820489"/>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3</a:t>
                      </a:r>
                    </a:p>
                  </a:txBody>
                  <a:tcPr anchor="ctr">
                    <a:solidFill>
                      <a:schemeClr val="accent3">
                        <a:lumMod val="75000"/>
                      </a:schemeClr>
                    </a:solidFill>
                  </a:tcPr>
                </a:tc>
                <a:tc>
                  <a:txBody>
                    <a:bodyPr/>
                    <a:lstStyle/>
                    <a:p>
                      <a:pPr algn="ctr"/>
                      <a:r>
                        <a:rPr lang="en-US" sz="4000" dirty="0">
                          <a:solidFill>
                            <a:schemeClr val="accent3"/>
                          </a:solidFill>
                        </a:rPr>
                        <a:t>If</a:t>
                      </a:r>
                      <a:r>
                        <a:rPr lang="en-US" sz="4000" baseline="0" dirty="0">
                          <a:solidFill>
                            <a:schemeClr val="accent3"/>
                          </a:solidFill>
                        </a:rPr>
                        <a:t> the family does not qualify for an exemption under Step 2, does any individual qualify for an exemption that can be claimed directly on the return?</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If</a:t>
                      </a:r>
                      <a:r>
                        <a:rPr lang="en-US" sz="3200" b="1" baseline="0" dirty="0">
                          <a:solidFill>
                            <a:schemeClr val="bg1"/>
                          </a:solidFill>
                        </a:rPr>
                        <a:t> YES, enter the exemption code on the tax return</a:t>
                      </a:r>
                      <a:endParaRPr lang="en-US" sz="3200" b="1" dirty="0">
                        <a:solidFill>
                          <a:schemeClr val="bg1"/>
                        </a:solidFill>
                      </a:endParaRPr>
                    </a:p>
                  </a:txBody>
                  <a:tcPr anchor="ct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343806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Exemptions: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5847878"/>
              </p:ext>
            </p:extLst>
          </p:nvPr>
        </p:nvGraphicFramePr>
        <p:xfrm>
          <a:off x="609600" y="2080572"/>
          <a:ext cx="10972800" cy="4084320"/>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4</a:t>
                      </a:r>
                    </a:p>
                  </a:txBody>
                  <a:tcPr anchor="ctr">
                    <a:solidFill>
                      <a:schemeClr val="accent3">
                        <a:lumMod val="75000"/>
                      </a:schemeClr>
                    </a:solidFill>
                  </a:tcPr>
                </a:tc>
                <a:tc>
                  <a:txBody>
                    <a:bodyPr/>
                    <a:lstStyle/>
                    <a:p>
                      <a:pPr algn="ctr"/>
                      <a:r>
                        <a:rPr lang="en-US" sz="4000" dirty="0">
                          <a:solidFill>
                            <a:schemeClr val="accent3"/>
                          </a:solidFill>
                        </a:rPr>
                        <a:t>For</a:t>
                      </a:r>
                      <a:r>
                        <a:rPr lang="en-US" sz="4000" baseline="0" dirty="0">
                          <a:solidFill>
                            <a:schemeClr val="accent3"/>
                          </a:solidFill>
                        </a:rPr>
                        <a:t> any uninsured individual that does not qualify under Step 2 or 3, does any individual on the tax return qualify for an exemption from healthcare.gov?</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If</a:t>
                      </a:r>
                      <a:r>
                        <a:rPr lang="en-US" sz="3200" b="1" baseline="0" dirty="0">
                          <a:solidFill>
                            <a:schemeClr val="bg1"/>
                          </a:solidFill>
                        </a:rPr>
                        <a:t> YES, see your Site Coordinator for additional help in applying for the exemption and enter “pending” on the tax return</a:t>
                      </a:r>
                      <a:endParaRPr lang="en-US" sz="3200" b="1" dirty="0">
                        <a:solidFill>
                          <a:schemeClr val="bg1"/>
                        </a:solidFill>
                      </a:endParaRPr>
                    </a:p>
                  </a:txBody>
                  <a:tcPr anchor="ct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1537228"/>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Granted By Healthcare.gov</a:t>
            </a:r>
          </a:p>
        </p:txBody>
      </p:sp>
      <p:sp>
        <p:nvSpPr>
          <p:cNvPr id="3" name="Content Placeholder 2"/>
          <p:cNvSpPr>
            <a:spLocks noGrp="1"/>
          </p:cNvSpPr>
          <p:nvPr>
            <p:ph idx="1"/>
          </p:nvPr>
        </p:nvSpPr>
        <p:spPr/>
        <p:txBody>
          <a:bodyPr>
            <a:normAutofit/>
          </a:bodyPr>
          <a:lstStyle/>
          <a:p>
            <a:r>
              <a:rPr lang="en-US" dirty="0"/>
              <a:t>Homelessness</a:t>
            </a:r>
          </a:p>
          <a:p>
            <a:r>
              <a:rPr lang="en-US" dirty="0"/>
              <a:t>Eviction in the last 6 months or facing eviction or foreclosure</a:t>
            </a:r>
          </a:p>
          <a:p>
            <a:r>
              <a:rPr lang="en-US" dirty="0"/>
              <a:t>Utility shut-off notice</a:t>
            </a:r>
          </a:p>
          <a:p>
            <a:r>
              <a:rPr lang="en-US" dirty="0"/>
              <a:t>Domestic violence</a:t>
            </a:r>
          </a:p>
          <a:p>
            <a:r>
              <a:rPr lang="en-US" dirty="0"/>
              <a:t>Recent death of a close family member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5324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1099-MISC: Federal Income Tax Withheld</a:t>
            </a:r>
          </a:p>
        </p:txBody>
      </p:sp>
      <p:sp>
        <p:nvSpPr>
          <p:cNvPr id="3" name="Content Placeholder 2"/>
          <p:cNvSpPr>
            <a:spLocks noGrp="1"/>
          </p:cNvSpPr>
          <p:nvPr>
            <p:ph idx="1"/>
          </p:nvPr>
        </p:nvSpPr>
        <p:spPr/>
        <p:txBody>
          <a:bodyPr/>
          <a:lstStyle/>
          <a:p>
            <a:r>
              <a:rPr lang="en-US" dirty="0"/>
              <a:t>Reported in box 4</a:t>
            </a:r>
          </a:p>
          <a:p>
            <a:r>
              <a:rPr lang="en-US" dirty="0"/>
              <a:t>Taxpayers can choose to have federal income tax withheld on other income in box 3</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830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Granted By Healthcare.gov</a:t>
            </a:r>
          </a:p>
        </p:txBody>
      </p:sp>
      <p:sp>
        <p:nvSpPr>
          <p:cNvPr id="3" name="Content Placeholder 2"/>
          <p:cNvSpPr>
            <a:spLocks noGrp="1"/>
          </p:cNvSpPr>
          <p:nvPr>
            <p:ph idx="1"/>
          </p:nvPr>
        </p:nvSpPr>
        <p:spPr/>
        <p:txBody>
          <a:bodyPr>
            <a:normAutofit/>
          </a:bodyPr>
          <a:lstStyle/>
          <a:p>
            <a:r>
              <a:rPr lang="en-US" dirty="0"/>
              <a:t>Disaster that resulted in significant property damage</a:t>
            </a:r>
          </a:p>
          <a:p>
            <a:r>
              <a:rPr lang="en-US" dirty="0"/>
              <a:t>Bankruptcy in the past 6 months</a:t>
            </a:r>
          </a:p>
          <a:p>
            <a:r>
              <a:rPr lang="en-US" dirty="0"/>
              <a:t>Debt from medical expense in last 24 months</a:t>
            </a:r>
          </a:p>
          <a:p>
            <a:r>
              <a:rPr lang="en-US" dirty="0"/>
              <a:t>High expense caring for ill, disabled or aging relative</a:t>
            </a:r>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8992501"/>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Granted By Healthcare.gov</a:t>
            </a:r>
          </a:p>
        </p:txBody>
      </p:sp>
      <p:sp>
        <p:nvSpPr>
          <p:cNvPr id="3" name="Content Placeholder 2"/>
          <p:cNvSpPr>
            <a:spLocks noGrp="1"/>
          </p:cNvSpPr>
          <p:nvPr>
            <p:ph idx="1"/>
          </p:nvPr>
        </p:nvSpPr>
        <p:spPr>
          <a:xfrm>
            <a:off x="609600" y="1600203"/>
            <a:ext cx="10972800" cy="3019923"/>
          </a:xfrm>
        </p:spPr>
        <p:txBody>
          <a:bodyPr>
            <a:normAutofit/>
          </a:bodyPr>
          <a:lstStyle/>
          <a:p>
            <a:r>
              <a:rPr lang="en-US" b="1" dirty="0"/>
              <a:t>Determined ineligible for Medicaid because state did not expand coverage**</a:t>
            </a:r>
          </a:p>
          <a:p>
            <a:pPr lvl="1"/>
            <a:r>
              <a:rPr lang="en-US" dirty="0"/>
              <a:t>Will be common at </a:t>
            </a:r>
            <a:r>
              <a:rPr lang="en-US" dirty="0" err="1"/>
              <a:t>SaveFirst</a:t>
            </a:r>
            <a:r>
              <a:rPr lang="en-US" dirty="0"/>
              <a:t> sites!</a:t>
            </a:r>
          </a:p>
          <a:p>
            <a:r>
              <a:rPr lang="en-US" dirty="0"/>
              <a:t>Other </a:t>
            </a:r>
            <a:r>
              <a:rPr lang="en-US" dirty="0" smtClean="0"/>
              <a:t>exemptions</a:t>
            </a:r>
          </a:p>
          <a:p>
            <a:pPr marL="0" indent="0">
              <a:buNone/>
            </a:pPr>
            <a:endParaRPr lang="en-US" dirty="0"/>
          </a:p>
        </p:txBody>
      </p:sp>
      <p:sp>
        <p:nvSpPr>
          <p:cNvPr id="5" name="TextBox 4"/>
          <p:cNvSpPr txBox="1"/>
          <p:nvPr/>
        </p:nvSpPr>
        <p:spPr>
          <a:xfrm>
            <a:off x="609600" y="4620126"/>
            <a:ext cx="10972800" cy="175432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b="1" dirty="0"/>
              <a:t>If it seems your taxpayer may qualify for a hardship exemption granted from healthcare.gov, see your Site Coordinator!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608951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Household/Gross Income Below Filing Threshold</a:t>
            </a:r>
          </a:p>
        </p:txBody>
      </p:sp>
      <p:sp>
        <p:nvSpPr>
          <p:cNvPr id="6" name="TextBox 5"/>
          <p:cNvSpPr txBox="1"/>
          <p:nvPr/>
        </p:nvSpPr>
        <p:spPr>
          <a:xfrm>
            <a:off x="717886" y="1553006"/>
            <a:ext cx="4162928"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Household Income</a:t>
            </a:r>
          </a:p>
        </p:txBody>
      </p:sp>
      <p:sp>
        <p:nvSpPr>
          <p:cNvPr id="7" name="TextBox 6"/>
          <p:cNvSpPr txBox="1"/>
          <p:nvPr/>
        </p:nvSpPr>
        <p:spPr>
          <a:xfrm>
            <a:off x="717886" y="2260892"/>
            <a:ext cx="9745579"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b="1" dirty="0"/>
              <a:t>The Modified Adjusted Gross Income (MAGI) of each individual on the tax return with a filing requirement. Include dependent income ONLY IF the dependent has a filing requirement</a:t>
            </a:r>
          </a:p>
        </p:txBody>
      </p:sp>
      <p:sp>
        <p:nvSpPr>
          <p:cNvPr id="8" name="TextBox 7"/>
          <p:cNvSpPr txBox="1"/>
          <p:nvPr/>
        </p:nvSpPr>
        <p:spPr>
          <a:xfrm>
            <a:off x="1319461" y="3756753"/>
            <a:ext cx="4162928"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Gross Income</a:t>
            </a:r>
          </a:p>
        </p:txBody>
      </p:sp>
      <p:sp>
        <p:nvSpPr>
          <p:cNvPr id="9" name="TextBox 8"/>
          <p:cNvSpPr txBox="1"/>
          <p:nvPr/>
        </p:nvSpPr>
        <p:spPr>
          <a:xfrm>
            <a:off x="1319461" y="4464640"/>
            <a:ext cx="9745579"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b="1" dirty="0"/>
              <a:t>All the income received in the form of money, goods, property, and services that is not exempt from tax, including taxable portions of Social Security (do not income dependent income)</a:t>
            </a:r>
          </a:p>
        </p:txBody>
      </p:sp>
      <p:sp>
        <p:nvSpPr>
          <p:cNvPr id="10" name="TextBox 9"/>
          <p:cNvSpPr txBox="1"/>
          <p:nvPr/>
        </p:nvSpPr>
        <p:spPr>
          <a:xfrm>
            <a:off x="1836821" y="6042139"/>
            <a:ext cx="9745579"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b="1" dirty="0"/>
              <a:t>See Filing Basics tab of Pub 4012 for </a:t>
            </a:r>
            <a:r>
              <a:rPr lang="en-US" sz="2800" b="1"/>
              <a:t>Filing Thresholds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922409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Claimed on the Tax Return</a:t>
            </a:r>
          </a:p>
        </p:txBody>
      </p:sp>
      <p:sp>
        <p:nvSpPr>
          <p:cNvPr id="3" name="Content Placeholder 2"/>
          <p:cNvSpPr>
            <a:spLocks noGrp="1"/>
          </p:cNvSpPr>
          <p:nvPr>
            <p:ph idx="1"/>
          </p:nvPr>
        </p:nvSpPr>
        <p:spPr/>
        <p:txBody>
          <a:bodyPr>
            <a:normAutofit/>
          </a:bodyPr>
          <a:lstStyle/>
          <a:p>
            <a:r>
              <a:rPr lang="en-US" dirty="0"/>
              <a:t>Certain noncitizens and U.S. citizens living abroad</a:t>
            </a:r>
          </a:p>
          <a:p>
            <a:r>
              <a:rPr lang="en-US" dirty="0"/>
              <a:t>Federally recognized Indian tribe or eligible for services through the Indian Health Service</a:t>
            </a:r>
          </a:p>
          <a:p>
            <a:r>
              <a:rPr lang="en-US" dirty="0"/>
              <a:t>Member of a health care sharing ministry</a:t>
            </a:r>
          </a:p>
          <a:p>
            <a:r>
              <a:rPr lang="en-US" dirty="0"/>
              <a:t>Incarceration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89604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Claimed on the Tax Return</a:t>
            </a:r>
          </a:p>
        </p:txBody>
      </p:sp>
      <p:sp>
        <p:nvSpPr>
          <p:cNvPr id="3" name="Content Placeholder 2"/>
          <p:cNvSpPr>
            <a:spLocks noGrp="1"/>
          </p:cNvSpPr>
          <p:nvPr>
            <p:ph idx="1"/>
          </p:nvPr>
        </p:nvSpPr>
        <p:spPr>
          <a:xfrm>
            <a:off x="609600" y="1600203"/>
            <a:ext cx="10972800" cy="3508199"/>
          </a:xfrm>
        </p:spPr>
        <p:txBody>
          <a:bodyPr>
            <a:normAutofit/>
          </a:bodyPr>
          <a:lstStyle/>
          <a:p>
            <a:r>
              <a:rPr lang="en-US" dirty="0"/>
              <a:t>Unaffordable Insurance (cost of coverage exceeds </a:t>
            </a:r>
            <a:r>
              <a:rPr lang="en-US" dirty="0" smtClean="0"/>
              <a:t>8.13% </a:t>
            </a:r>
            <a:r>
              <a:rPr lang="en-US" dirty="0"/>
              <a:t>of household income)</a:t>
            </a:r>
          </a:p>
          <a:p>
            <a:r>
              <a:rPr lang="en-US" dirty="0"/>
              <a:t>Aggregate cost of employer insurance in unaffordable</a:t>
            </a:r>
          </a:p>
          <a:p>
            <a:r>
              <a:rPr lang="en-US" dirty="0"/>
              <a:t>Short coverage gap (less than 3 months)</a:t>
            </a:r>
          </a:p>
        </p:txBody>
      </p:sp>
      <p:sp>
        <p:nvSpPr>
          <p:cNvPr id="4" name="TextBox 3"/>
          <p:cNvSpPr txBox="1"/>
          <p:nvPr/>
        </p:nvSpPr>
        <p:spPr>
          <a:xfrm>
            <a:off x="609600" y="5108402"/>
            <a:ext cx="10972800"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b="1" dirty="0"/>
              <a:t>Full list of exemptions </a:t>
            </a:r>
            <a:r>
              <a:rPr lang="en-US" sz="3600" b="1"/>
              <a:t>for Individuals claimed on the tax return can be found in Pub 4012, ACA Tab</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832312"/>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Premium Tax Credit?</a:t>
            </a:r>
          </a:p>
        </p:txBody>
      </p:sp>
      <p:sp>
        <p:nvSpPr>
          <p:cNvPr id="4" name="TextBox 3"/>
          <p:cNvSpPr txBox="1"/>
          <p:nvPr/>
        </p:nvSpPr>
        <p:spPr>
          <a:xfrm>
            <a:off x="602166" y="1417638"/>
            <a:ext cx="11006254" cy="19389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4000" b="1" dirty="0">
                <a:solidFill>
                  <a:schemeClr val="bg1"/>
                </a:solidFill>
              </a:rPr>
              <a:t>A premium tax credit (PTC) lowers the cost of health insurance coverage purchased from healthcare.gov</a:t>
            </a:r>
          </a:p>
        </p:txBody>
      </p:sp>
      <p:sp>
        <p:nvSpPr>
          <p:cNvPr id="5" name="TextBox 4"/>
          <p:cNvSpPr txBox="1"/>
          <p:nvPr/>
        </p:nvSpPr>
        <p:spPr>
          <a:xfrm>
            <a:off x="609600" y="3444407"/>
            <a:ext cx="11006254" cy="28623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b="1" dirty="0">
                <a:solidFill>
                  <a:schemeClr val="bg1"/>
                </a:solidFill>
              </a:rPr>
              <a:t>PTCs can be either:</a:t>
            </a:r>
          </a:p>
          <a:p>
            <a:pPr algn="ctr"/>
            <a:r>
              <a:rPr lang="en-US" sz="3600" b="1" i="1" u="sng" dirty="0">
                <a:solidFill>
                  <a:schemeClr val="bg1"/>
                </a:solidFill>
              </a:rPr>
              <a:t>Taken in advance</a:t>
            </a:r>
            <a:r>
              <a:rPr lang="en-US" sz="3600" b="1" dirty="0">
                <a:solidFill>
                  <a:schemeClr val="bg1"/>
                </a:solidFill>
              </a:rPr>
              <a:t> </a:t>
            </a:r>
            <a:r>
              <a:rPr lang="en-US" sz="3600" b="1" i="1" dirty="0">
                <a:solidFill>
                  <a:schemeClr val="bg1"/>
                </a:solidFill>
              </a:rPr>
              <a:t>(payment forwarded directly to the insurer monthly to reduce premiums), OR</a:t>
            </a:r>
          </a:p>
          <a:p>
            <a:pPr algn="ctr"/>
            <a:r>
              <a:rPr lang="en-US" sz="3600" b="1" i="1" u="sng" dirty="0">
                <a:solidFill>
                  <a:schemeClr val="bg1"/>
                </a:solidFill>
              </a:rPr>
              <a:t>Taken on the tax return</a:t>
            </a:r>
            <a:r>
              <a:rPr lang="en-US" sz="3600" b="1" i="1" dirty="0">
                <a:solidFill>
                  <a:schemeClr val="bg1"/>
                </a:solidFill>
              </a:rPr>
              <a:t> (payment is claimed as a lump sum when filing the return)</a:t>
            </a:r>
            <a:endParaRPr lang="en-US" sz="3600" b="1" i="1" u="sng"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161951"/>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Premium Tax Credits: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1881027"/>
              </p:ext>
            </p:extLst>
          </p:nvPr>
        </p:nvGraphicFramePr>
        <p:xfrm>
          <a:off x="609600" y="1767751"/>
          <a:ext cx="10972800" cy="2601289"/>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1</a:t>
                      </a:r>
                    </a:p>
                  </a:txBody>
                  <a:tcPr anchor="ctr">
                    <a:solidFill>
                      <a:schemeClr val="accent3">
                        <a:lumMod val="75000"/>
                      </a:schemeClr>
                    </a:solidFill>
                  </a:tcPr>
                </a:tc>
                <a:tc>
                  <a:txBody>
                    <a:bodyPr/>
                    <a:lstStyle/>
                    <a:p>
                      <a:pPr algn="ctr"/>
                      <a:r>
                        <a:rPr lang="en-US" sz="4000" dirty="0">
                          <a:solidFill>
                            <a:schemeClr val="accent3"/>
                          </a:solidFill>
                        </a:rPr>
                        <a:t>Did</a:t>
                      </a:r>
                      <a:r>
                        <a:rPr lang="en-US" sz="4000" baseline="0" dirty="0">
                          <a:solidFill>
                            <a:schemeClr val="accent3"/>
                          </a:solidFill>
                        </a:rPr>
                        <a:t> the taxpayer or dependent purchase coverage from healthcare.gov?</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If</a:t>
                      </a:r>
                      <a:r>
                        <a:rPr lang="en-US" sz="3200" b="1" baseline="0" dirty="0">
                          <a:solidFill>
                            <a:schemeClr val="bg1"/>
                          </a:solidFill>
                        </a:rPr>
                        <a:t> YES, complete Form 8962 and go to Step 2.</a:t>
                      </a:r>
                    </a:p>
                    <a:p>
                      <a:pPr algn="ctr"/>
                      <a:r>
                        <a:rPr lang="en-US" sz="3200" b="1" baseline="0" dirty="0">
                          <a:solidFill>
                            <a:schemeClr val="bg1"/>
                          </a:solidFill>
                        </a:rPr>
                        <a:t>If NO, do not complete Form 8962 and STOP.</a:t>
                      </a:r>
                      <a:endParaRPr lang="en-US" sz="3200" b="1" dirty="0">
                        <a:solidFill>
                          <a:schemeClr val="bg1"/>
                        </a:solidFill>
                      </a:endParaRPr>
                    </a:p>
                  </a:txBody>
                  <a:tcP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509696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Premium Tax Credits: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0849872"/>
              </p:ext>
            </p:extLst>
          </p:nvPr>
        </p:nvGraphicFramePr>
        <p:xfrm>
          <a:off x="609600" y="1417638"/>
          <a:ext cx="10972800" cy="4815840"/>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2</a:t>
                      </a:r>
                    </a:p>
                  </a:txBody>
                  <a:tcPr anchor="ctr">
                    <a:solidFill>
                      <a:schemeClr val="accent3">
                        <a:lumMod val="75000"/>
                      </a:schemeClr>
                    </a:solidFill>
                  </a:tcPr>
                </a:tc>
                <a:tc>
                  <a:txBody>
                    <a:bodyPr/>
                    <a:lstStyle/>
                    <a:p>
                      <a:pPr algn="ctr"/>
                      <a:r>
                        <a:rPr lang="en-US" sz="4000" dirty="0">
                          <a:solidFill>
                            <a:schemeClr val="accent3"/>
                          </a:solidFill>
                        </a:rPr>
                        <a:t>Did</a:t>
                      </a:r>
                      <a:r>
                        <a:rPr lang="en-US" sz="4000" baseline="0" dirty="0">
                          <a:solidFill>
                            <a:schemeClr val="accent3"/>
                          </a:solidFill>
                        </a:rPr>
                        <a:t> the taxpayer receive Form 1095-A, </a:t>
                      </a:r>
                      <a:r>
                        <a:rPr lang="en-US" sz="4000" i="1" baseline="0" dirty="0">
                          <a:solidFill>
                            <a:schemeClr val="accent3"/>
                          </a:solidFill>
                        </a:rPr>
                        <a:t>Health Insurance Marketplace Statement?</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If</a:t>
                      </a:r>
                      <a:r>
                        <a:rPr lang="en-US" sz="3200" b="1" baseline="0" dirty="0">
                          <a:solidFill>
                            <a:schemeClr val="bg1"/>
                          </a:solidFill>
                        </a:rPr>
                        <a:t> YES, use this to complete Form 8962. All members of a household in a single policy will be on one Form 1095-A (if family members enroll in different policies or made mid-year changes, there will be multiple 1095-As)</a:t>
                      </a:r>
                    </a:p>
                    <a:p>
                      <a:pPr algn="ctr"/>
                      <a:r>
                        <a:rPr lang="en-US" sz="3200" b="1" baseline="0" dirty="0">
                          <a:solidFill>
                            <a:schemeClr val="bg1"/>
                          </a:solidFill>
                        </a:rPr>
                        <a:t>If NO, call the Marketplace call center and/or check taxpayer’s account on healthcare.gov</a:t>
                      </a:r>
                      <a:endParaRPr lang="en-US" sz="3200" b="1" dirty="0">
                        <a:solidFill>
                          <a:schemeClr val="bg1"/>
                        </a:solidFill>
                      </a:endParaRPr>
                    </a:p>
                  </a:txBody>
                  <a:tcP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195737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Form 1095-A: Health Insurance Marketplace Statement</a:t>
            </a:r>
          </a:p>
        </p:txBody>
      </p:sp>
      <p:pic>
        <p:nvPicPr>
          <p:cNvPr id="6" name="Content Placeholder 3"/>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r="-400"/>
          <a:stretch/>
        </p:blipFill>
        <p:spPr>
          <a:xfrm>
            <a:off x="480315" y="2436551"/>
            <a:ext cx="6019454" cy="4014825"/>
          </a:xfrm>
          <a:prstGeom prst="rect">
            <a:avLst/>
          </a:prstGeom>
          <a:ln>
            <a:noFill/>
          </a:ln>
          <a:effectLst>
            <a:outerShdw blurRad="190500" algn="tl" rotWithShape="0">
              <a:srgbClr val="000000">
                <a:alpha val="70000"/>
              </a:srgbClr>
            </a:outerShdw>
          </a:effectLst>
        </p:spPr>
      </p:pic>
      <p:pic>
        <p:nvPicPr>
          <p:cNvPr id="4" name="Content Placeholder 3"/>
          <p:cNvPicPr>
            <a:picLocks noGrp="1" noChangeAspect="1"/>
          </p:cNvPicPr>
          <p:nvPr>
            <p:ph idx="1"/>
          </p:nvPr>
        </p:nvPicPr>
        <p:blipFill rotWithShape="1">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r="-1171"/>
          <a:stretch/>
        </p:blipFill>
        <p:spPr>
          <a:xfrm>
            <a:off x="5562946" y="1587986"/>
            <a:ext cx="6019454" cy="399185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968166" y="1787809"/>
            <a:ext cx="1307022" cy="3585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97034" y="1790946"/>
            <a:ext cx="1546433" cy="3585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9817410" y="1787809"/>
            <a:ext cx="1636081" cy="3585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943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7"/>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Affordable Care Act</a:t>
            </a:r>
          </a:p>
        </p:txBody>
      </p:sp>
      <p:sp>
        <p:nvSpPr>
          <p:cNvPr id="3" name="Content Placeholder 2"/>
          <p:cNvSpPr>
            <a:spLocks noGrp="1"/>
          </p:cNvSpPr>
          <p:nvPr>
            <p:ph idx="1"/>
          </p:nvPr>
        </p:nvSpPr>
        <p:spPr/>
        <p:txBody>
          <a:bodyPr/>
          <a:lstStyle/>
          <a:p>
            <a:r>
              <a:rPr lang="en-US" dirty="0"/>
              <a:t>TaxSlayer Walkthrough</a:t>
            </a:r>
            <a:endParaRPr lang="en-US" dirty="0" smtClean="0"/>
          </a:p>
          <a:p>
            <a:r>
              <a:rPr lang="en-US" dirty="0" smtClean="0"/>
              <a:t>Open </a:t>
            </a:r>
            <a:r>
              <a:rPr lang="en-US" dirty="0"/>
              <a:t>up Kevin Kent in TaxSlayer</a:t>
            </a:r>
          </a:p>
          <a:p>
            <a:pPr lvl="1"/>
            <a:r>
              <a:rPr lang="en-US" dirty="0"/>
              <a:t>Enter Affordable Care Act related information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15839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1099-MISC: </a:t>
            </a:r>
            <a:br>
              <a:rPr lang="en-US" dirty="0"/>
            </a:br>
            <a:r>
              <a:rPr lang="en-US" dirty="0"/>
              <a:t>Nonemployee Compensation</a:t>
            </a:r>
          </a:p>
        </p:txBody>
      </p:sp>
      <p:sp>
        <p:nvSpPr>
          <p:cNvPr id="3" name="Content Placeholder 2"/>
          <p:cNvSpPr>
            <a:spLocks noGrp="1"/>
          </p:cNvSpPr>
          <p:nvPr>
            <p:ph idx="1"/>
          </p:nvPr>
        </p:nvSpPr>
        <p:spPr/>
        <p:txBody>
          <a:bodyPr>
            <a:normAutofit lnSpcReduction="10000"/>
          </a:bodyPr>
          <a:lstStyle/>
          <a:p>
            <a:r>
              <a:rPr lang="en-US" dirty="0"/>
              <a:t>Reported in box 7</a:t>
            </a:r>
          </a:p>
          <a:p>
            <a:r>
              <a:rPr lang="en-US" dirty="0"/>
              <a:t>Nonemployee compensation is paid to an </a:t>
            </a:r>
            <a:r>
              <a:rPr lang="en-US" b="1" dirty="0">
                <a:solidFill>
                  <a:schemeClr val="accent1"/>
                </a:solidFill>
              </a:rPr>
              <a:t>independent contractor</a:t>
            </a:r>
          </a:p>
          <a:p>
            <a:r>
              <a:rPr lang="en-US" dirty="0"/>
              <a:t>Independent contractors work for a company or organization without being considered an “employee”</a:t>
            </a:r>
          </a:p>
          <a:p>
            <a:pPr lvl="1"/>
            <a:r>
              <a:rPr lang="en-US" dirty="0"/>
              <a:t>Freelancers, part-time workers, contractors, interns</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866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943315" y="337066"/>
            <a:ext cx="10322982" cy="4728228"/>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546217" y="5234085"/>
            <a:ext cx="11117178" cy="961887"/>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solidFill>
                  <a:srgbClr val="C00000"/>
                </a:solidFill>
              </a:rPr>
              <a:t>Out of Scope Topics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242581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a:t>
            </a:r>
            <a:r>
              <a:rPr lang="en-US" b="1" dirty="0">
                <a:solidFill>
                  <a:srgbClr val="CC0000"/>
                </a:solidFill>
              </a:rPr>
              <a:t> Out of Scope at Tax Site</a:t>
            </a:r>
          </a:p>
        </p:txBody>
      </p:sp>
      <p:sp>
        <p:nvSpPr>
          <p:cNvPr id="3" name="Content Placeholder 2"/>
          <p:cNvSpPr>
            <a:spLocks noGrp="1"/>
          </p:cNvSpPr>
          <p:nvPr>
            <p:ph idx="1"/>
          </p:nvPr>
        </p:nvSpPr>
        <p:spPr/>
        <p:txBody>
          <a:bodyPr>
            <a:normAutofit/>
          </a:bodyPr>
          <a:lstStyle/>
          <a:p>
            <a:r>
              <a:rPr lang="en-US" dirty="0"/>
              <a:t>IRS changed VITA certification levels</a:t>
            </a:r>
          </a:p>
          <a:p>
            <a:r>
              <a:rPr lang="en-US" dirty="0"/>
              <a:t>There are more advanced topics on your 2016 IRS Advanced Certification test, but you will not prepare these at the tax sites</a:t>
            </a:r>
          </a:p>
          <a:p>
            <a:r>
              <a:rPr lang="en-US" dirty="0"/>
              <a:t>We will briefly review now…</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815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Advanced Exam – </a:t>
            </a:r>
            <a:r>
              <a:rPr lang="en-US" b="1" dirty="0">
                <a:solidFill>
                  <a:srgbClr val="CC0000"/>
                </a:solidFill>
              </a:rPr>
              <a:t>Out of Scope at Tax Site</a:t>
            </a:r>
          </a:p>
        </p:txBody>
      </p:sp>
      <p:sp>
        <p:nvSpPr>
          <p:cNvPr id="3" name="Content Placeholder 2"/>
          <p:cNvSpPr>
            <a:spLocks noGrp="1"/>
          </p:cNvSpPr>
          <p:nvPr>
            <p:ph idx="1"/>
          </p:nvPr>
        </p:nvSpPr>
        <p:spPr>
          <a:xfrm>
            <a:off x="609600" y="1600202"/>
            <a:ext cx="10972800" cy="5257797"/>
          </a:xfrm>
        </p:spPr>
        <p:txBody>
          <a:bodyPr>
            <a:normAutofit fontScale="92500" lnSpcReduction="10000"/>
          </a:bodyPr>
          <a:lstStyle/>
          <a:p>
            <a:r>
              <a:rPr lang="en-US" sz="3600" dirty="0"/>
              <a:t>1) Sale of Stock</a:t>
            </a:r>
          </a:p>
          <a:p>
            <a:r>
              <a:rPr lang="en-US" sz="3600" dirty="0"/>
              <a:t>2) Capital Loss Carryover</a:t>
            </a:r>
          </a:p>
          <a:p>
            <a:r>
              <a:rPr lang="en-US" sz="3600" dirty="0"/>
              <a:t>3) Retirement Income (the Simplified Method)</a:t>
            </a:r>
          </a:p>
          <a:p>
            <a:r>
              <a:rPr lang="en-US" sz="3600" dirty="0"/>
              <a:t>4) Retirement Income (Additional Tax on IRAs)</a:t>
            </a:r>
          </a:p>
          <a:p>
            <a:r>
              <a:rPr lang="en-US" sz="3600" dirty="0"/>
              <a:t>5) Cancellation of Debt-Nonbusiness Credit Card</a:t>
            </a:r>
          </a:p>
          <a:p>
            <a:r>
              <a:rPr lang="en-US" sz="3600" dirty="0"/>
              <a:t>6)Cancellation of Debt-Home Mortgage</a:t>
            </a:r>
            <a:endParaRPr lang="en-US" dirty="0"/>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Advanced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7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Sale of Stock</a:t>
            </a:r>
            <a:endParaRPr lang="en-US" dirty="0"/>
          </a:p>
        </p:txBody>
      </p:sp>
      <p:sp>
        <p:nvSpPr>
          <p:cNvPr id="4" name="Content Placeholder 3"/>
          <p:cNvSpPr>
            <a:spLocks noGrp="1"/>
          </p:cNvSpPr>
          <p:nvPr>
            <p:ph idx="1"/>
          </p:nvPr>
        </p:nvSpPr>
        <p:spPr/>
        <p:txBody>
          <a:bodyPr>
            <a:normAutofit/>
          </a:bodyPr>
          <a:lstStyle/>
          <a:p>
            <a:r>
              <a:rPr lang="en-US" dirty="0"/>
              <a:t>Sale of stock is reported as a capital gain (or loss) on a Form 1099-B or a Tax Reporting Statement from the Broker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673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Sale of Stock</a:t>
            </a:r>
            <a:endParaRPr lang="en-US" dirty="0"/>
          </a:p>
        </p:txBody>
      </p:sp>
      <p:sp>
        <p:nvSpPr>
          <p:cNvPr id="4" name="Content Placeholder 3"/>
          <p:cNvSpPr>
            <a:spLocks noGrp="1"/>
          </p:cNvSpPr>
          <p:nvPr>
            <p:ph idx="1"/>
          </p:nvPr>
        </p:nvSpPr>
        <p:spPr>
          <a:xfrm>
            <a:off x="609600" y="1600203"/>
            <a:ext cx="10972800" cy="4666782"/>
          </a:xfrm>
        </p:spPr>
        <p:txBody>
          <a:bodyPr>
            <a:normAutofit/>
          </a:bodyPr>
          <a:lstStyle/>
          <a:p>
            <a:r>
              <a:rPr lang="en-US" dirty="0"/>
              <a:t>In order to properly report the sale of stock on the tax return, the following information from the 1099-B or Tax Reporting Statement is needed:</a:t>
            </a:r>
          </a:p>
          <a:p>
            <a:pPr lvl="1"/>
            <a:r>
              <a:rPr lang="en-US" dirty="0"/>
              <a:t>Date of Acquisition (1b)</a:t>
            </a:r>
          </a:p>
          <a:p>
            <a:pPr lvl="1"/>
            <a:r>
              <a:rPr lang="en-US" dirty="0"/>
              <a:t>Date of Sale or Exchange (1a)</a:t>
            </a:r>
          </a:p>
          <a:p>
            <a:pPr lvl="1"/>
            <a:r>
              <a:rPr lang="en-US" dirty="0"/>
              <a:t>Sales Price of Stocks, Bonds, etc. (2a)</a:t>
            </a:r>
          </a:p>
          <a:p>
            <a:pPr lvl="1"/>
            <a:r>
              <a:rPr lang="en-US" dirty="0"/>
              <a:t>Cost or Other Basis (3)</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9938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Sale of Stock</a:t>
            </a:r>
            <a:endParaRPr lang="en-US" dirty="0"/>
          </a:p>
        </p:txBody>
      </p:sp>
      <p:sp>
        <p:nvSpPr>
          <p:cNvPr id="4" name="Content Placeholder 3"/>
          <p:cNvSpPr>
            <a:spLocks noGrp="1"/>
          </p:cNvSpPr>
          <p:nvPr>
            <p:ph idx="1"/>
          </p:nvPr>
        </p:nvSpPr>
        <p:spPr>
          <a:xfrm>
            <a:off x="609600" y="1600203"/>
            <a:ext cx="10972800" cy="4956714"/>
          </a:xfrm>
        </p:spPr>
        <p:txBody>
          <a:bodyPr>
            <a:normAutofit/>
          </a:bodyPr>
          <a:lstStyle/>
          <a:p>
            <a:r>
              <a:rPr lang="en-US" dirty="0"/>
              <a:t>In order to properly report the sale of stock on the tax return, the following information from the 1099-B or Tax Reporting Statement is needed:</a:t>
            </a:r>
          </a:p>
          <a:p>
            <a:pPr lvl="1"/>
            <a:r>
              <a:rPr lang="en-US" dirty="0"/>
              <a:t>Whether or not the basis was reported to the IRS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021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Sale of Stock</a:t>
            </a:r>
            <a:endParaRPr lang="en-US" dirty="0"/>
          </a:p>
        </p:txBody>
      </p:sp>
      <p:sp>
        <p:nvSpPr>
          <p:cNvPr id="4" name="Content Placeholder 3"/>
          <p:cNvSpPr>
            <a:spLocks noGrp="1"/>
          </p:cNvSpPr>
          <p:nvPr>
            <p:ph idx="1"/>
          </p:nvPr>
        </p:nvSpPr>
        <p:spPr>
          <a:xfrm>
            <a:off x="609600" y="1600203"/>
            <a:ext cx="10972800" cy="4956714"/>
          </a:xfrm>
        </p:spPr>
        <p:txBody>
          <a:bodyPr>
            <a:normAutofit/>
          </a:bodyPr>
          <a:lstStyle/>
          <a:p>
            <a:r>
              <a:rPr lang="en-US" dirty="0"/>
              <a:t>A </a:t>
            </a:r>
            <a:r>
              <a:rPr lang="en-US" b="1" dirty="0"/>
              <a:t>capital gain</a:t>
            </a:r>
            <a:r>
              <a:rPr lang="en-US" dirty="0"/>
              <a:t> occurs when the </a:t>
            </a:r>
            <a:r>
              <a:rPr lang="en-US" i="1" u="sng" dirty="0"/>
              <a:t>amount realized</a:t>
            </a:r>
            <a:r>
              <a:rPr lang="en-US" dirty="0"/>
              <a:t> (the gross proceeds from the sales) is GREATER than the </a:t>
            </a:r>
            <a:r>
              <a:rPr lang="en-US" i="1" u="sng" dirty="0"/>
              <a:t>adjusted basis</a:t>
            </a:r>
            <a:r>
              <a:rPr lang="en-US" dirty="0"/>
              <a:t> of the stock (how much the taxpayer paid for the stock)</a:t>
            </a:r>
          </a:p>
          <a:p>
            <a:r>
              <a:rPr lang="en-US" dirty="0"/>
              <a:t>A </a:t>
            </a:r>
            <a:r>
              <a:rPr lang="en-US" b="1" dirty="0"/>
              <a:t>capital loss </a:t>
            </a:r>
            <a:r>
              <a:rPr lang="en-US" dirty="0"/>
              <a:t>occurs when the </a:t>
            </a:r>
            <a:r>
              <a:rPr lang="en-US" i="1" u="sng" dirty="0"/>
              <a:t>amount realized</a:t>
            </a:r>
            <a:r>
              <a:rPr lang="en-US" dirty="0"/>
              <a:t> is LOWER than the </a:t>
            </a:r>
            <a:r>
              <a:rPr lang="en-US" i="1" u="sng" dirty="0"/>
              <a:t>adjusted basis</a:t>
            </a:r>
            <a:r>
              <a:rPr lang="en-US" dirty="0"/>
              <a:t> of the stock</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2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Sale of Stock</a:t>
            </a:r>
            <a:endParaRPr lang="en-US" dirty="0"/>
          </a:p>
        </p:txBody>
      </p:sp>
      <p:sp>
        <p:nvSpPr>
          <p:cNvPr id="4" name="Content Placeholder 3"/>
          <p:cNvSpPr>
            <a:spLocks noGrp="1"/>
          </p:cNvSpPr>
          <p:nvPr>
            <p:ph idx="1"/>
          </p:nvPr>
        </p:nvSpPr>
        <p:spPr>
          <a:xfrm>
            <a:off x="609600" y="1600203"/>
            <a:ext cx="10972800" cy="4956714"/>
          </a:xfrm>
        </p:spPr>
        <p:txBody>
          <a:bodyPr>
            <a:normAutofit/>
          </a:bodyPr>
          <a:lstStyle/>
          <a:p>
            <a:r>
              <a:rPr lang="en-US" dirty="0"/>
              <a:t>Holding period starts the day after the property is acquired and continues through the day it is sold</a:t>
            </a:r>
          </a:p>
          <a:p>
            <a:pPr lvl="1"/>
            <a:r>
              <a:rPr lang="en-US" dirty="0"/>
              <a:t>Short-term: stock is held for one year or less</a:t>
            </a:r>
          </a:p>
          <a:p>
            <a:pPr lvl="1"/>
            <a:r>
              <a:rPr lang="en-US" dirty="0"/>
              <a:t>Long-term: stock is held for more than one year</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773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Advanced Exam – </a:t>
            </a:r>
            <a:r>
              <a:rPr lang="en-US" b="1" dirty="0">
                <a:solidFill>
                  <a:srgbClr val="CC0000"/>
                </a:solidFill>
              </a:rPr>
              <a:t>Out of Scope at Tax Site</a:t>
            </a:r>
          </a:p>
        </p:txBody>
      </p:sp>
      <p:sp>
        <p:nvSpPr>
          <p:cNvPr id="3" name="Content Placeholder 2"/>
          <p:cNvSpPr>
            <a:spLocks noGrp="1"/>
          </p:cNvSpPr>
          <p:nvPr>
            <p:ph idx="1"/>
          </p:nvPr>
        </p:nvSpPr>
        <p:spPr>
          <a:xfrm>
            <a:off x="609600" y="1600202"/>
            <a:ext cx="10972800" cy="5257797"/>
          </a:xfrm>
        </p:spPr>
        <p:txBody>
          <a:bodyPr>
            <a:normAutofit fontScale="92500" lnSpcReduction="10000"/>
          </a:bodyPr>
          <a:lstStyle/>
          <a:p>
            <a:r>
              <a:rPr lang="en-US" sz="3600" dirty="0"/>
              <a:t>1) Sale of Stock</a:t>
            </a:r>
          </a:p>
          <a:p>
            <a:r>
              <a:rPr lang="en-US" sz="3600" dirty="0"/>
              <a:t>2) Capital Loss Carryover</a:t>
            </a:r>
          </a:p>
          <a:p>
            <a:r>
              <a:rPr lang="en-US" sz="3600" dirty="0"/>
              <a:t>3) Retirement Income (the Simplified Method)</a:t>
            </a:r>
          </a:p>
          <a:p>
            <a:r>
              <a:rPr lang="en-US" sz="3600" dirty="0"/>
              <a:t>4) Retirement Income (Additional Tax on IRAs)</a:t>
            </a:r>
          </a:p>
          <a:p>
            <a:r>
              <a:rPr lang="en-US" sz="3600" dirty="0"/>
              <a:t>5) Cancellation of Debt-Nonbusiness Credit Card</a:t>
            </a:r>
          </a:p>
          <a:p>
            <a:r>
              <a:rPr lang="en-US" dirty="0"/>
              <a:t>6)Cancellation of Debt-Home</a:t>
            </a:r>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Advanced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017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Capital Loss Carryover</a:t>
            </a:r>
            <a:endParaRPr lang="en-US" dirty="0"/>
          </a:p>
        </p:txBody>
      </p:sp>
      <p:sp>
        <p:nvSpPr>
          <p:cNvPr id="4" name="Content Placeholder 3"/>
          <p:cNvSpPr>
            <a:spLocks noGrp="1"/>
          </p:cNvSpPr>
          <p:nvPr>
            <p:ph idx="1"/>
          </p:nvPr>
        </p:nvSpPr>
        <p:spPr/>
        <p:txBody>
          <a:bodyPr>
            <a:normAutofit/>
          </a:bodyPr>
          <a:lstStyle/>
          <a:p>
            <a:r>
              <a:rPr lang="en-US" dirty="0"/>
              <a:t>If a taxpayer had a capital loss more than the allowable loss for the tax year, they can “carry” that loss over to the next tax year to help reduce taxable income</a:t>
            </a:r>
          </a:p>
          <a:p>
            <a:r>
              <a:rPr lang="en-US" dirty="0"/>
              <a:t>The limit is generally $3,000—any loss greater than that should be carried over to the next tax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174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1099-MISC: </a:t>
            </a:r>
            <a:br>
              <a:rPr lang="en-US" dirty="0"/>
            </a:br>
            <a:r>
              <a:rPr lang="en-US" dirty="0"/>
              <a:t>Nonemployee Compensation</a:t>
            </a:r>
          </a:p>
        </p:txBody>
      </p:sp>
      <p:sp>
        <p:nvSpPr>
          <p:cNvPr id="3" name="Content Placeholder 2"/>
          <p:cNvSpPr>
            <a:spLocks noGrp="1"/>
          </p:cNvSpPr>
          <p:nvPr>
            <p:ph idx="1"/>
          </p:nvPr>
        </p:nvSpPr>
        <p:spPr/>
        <p:txBody>
          <a:bodyPr>
            <a:normAutofit/>
          </a:bodyPr>
          <a:lstStyle/>
          <a:p>
            <a:r>
              <a:rPr lang="en-US" dirty="0"/>
              <a:t>If payment for services from a company or organization is reported in box 7, the taxpayer is being treated as a </a:t>
            </a:r>
            <a:r>
              <a:rPr lang="en-US" b="1" dirty="0">
                <a:solidFill>
                  <a:schemeClr val="accent1"/>
                </a:solidFill>
              </a:rPr>
              <a:t>self-employed worker</a:t>
            </a:r>
            <a:endParaRPr lang="en-US" dirty="0">
              <a:solidFill>
                <a:schemeClr val="accent1"/>
              </a:solidFill>
            </a:endParaRPr>
          </a:p>
          <a:p>
            <a:r>
              <a:rPr lang="en-US" dirty="0"/>
              <a:t>Self-employment income, also known as </a:t>
            </a:r>
            <a:r>
              <a:rPr lang="en-US" b="1" dirty="0"/>
              <a:t>business income,</a:t>
            </a:r>
            <a:r>
              <a:rPr lang="en-US" dirty="0"/>
              <a:t> is taxed differently than wages/salary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820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Capital Loss Carryover</a:t>
            </a:r>
            <a:endParaRPr lang="en-US" dirty="0"/>
          </a:p>
        </p:txBody>
      </p:sp>
      <p:sp>
        <p:nvSpPr>
          <p:cNvPr id="4" name="Content Placeholder 3"/>
          <p:cNvSpPr>
            <a:spLocks noGrp="1"/>
          </p:cNvSpPr>
          <p:nvPr>
            <p:ph idx="1"/>
          </p:nvPr>
        </p:nvSpPr>
        <p:spPr/>
        <p:txBody>
          <a:bodyPr>
            <a:normAutofit/>
          </a:bodyPr>
          <a:lstStyle/>
          <a:p>
            <a:r>
              <a:rPr lang="en-US" dirty="0"/>
              <a:t>Carryover loss from the previous year can be found on the </a:t>
            </a:r>
            <a:r>
              <a:rPr lang="en-US" b="1" dirty="0"/>
              <a:t>Worksheet for Capital Loss Carryovers </a:t>
            </a:r>
            <a:r>
              <a:rPr lang="en-US" dirty="0"/>
              <a:t>of that tax year</a:t>
            </a:r>
          </a:p>
          <a:p>
            <a:r>
              <a:rPr lang="en-US" dirty="0"/>
              <a:t>Long-term capital loss is found on line 13</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088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Capital Loss Carryover</a:t>
            </a:r>
            <a:endParaRPr lang="en-US" dirty="0"/>
          </a:p>
        </p:txBody>
      </p:sp>
      <p:sp>
        <p:nvSpPr>
          <p:cNvPr id="4" name="Content Placeholder 3"/>
          <p:cNvSpPr>
            <a:spLocks noGrp="1"/>
          </p:cNvSpPr>
          <p:nvPr>
            <p:ph idx="1"/>
          </p:nvPr>
        </p:nvSpPr>
        <p:spPr>
          <a:xfrm>
            <a:off x="609600" y="4951141"/>
            <a:ext cx="10972800" cy="1457812"/>
          </a:xfrm>
        </p:spPr>
        <p:txBody>
          <a:bodyPr>
            <a:normAutofit fontScale="92500" lnSpcReduction="20000"/>
          </a:bodyPr>
          <a:lstStyle/>
          <a:p>
            <a:r>
              <a:rPr lang="en-US" dirty="0"/>
              <a:t>Enter amounts from line 13 (above) onto </a:t>
            </a:r>
            <a:r>
              <a:rPr lang="en-US" dirty="0" err="1"/>
              <a:t>Sch</a:t>
            </a:r>
            <a:r>
              <a:rPr lang="en-US" dirty="0"/>
              <a:t> D, by going to: Federal Section </a:t>
            </a:r>
            <a:r>
              <a:rPr lang="en-US" dirty="0">
                <a:sym typeface="Wingdings" panose="05000000000000000000" pitchFamily="2" charset="2"/>
              </a:rPr>
              <a:t> Capital Gains and Losses  Other Capital Gains Data</a:t>
            </a:r>
            <a:endParaRPr lang="en-US" dirty="0"/>
          </a:p>
          <a:p>
            <a:endParaRPr lang="en-US" dirty="0"/>
          </a:p>
        </p:txBody>
      </p:sp>
      <p:pic>
        <p:nvPicPr>
          <p:cNvPr id="5" name="Picture 4"/>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19246" y="1446264"/>
            <a:ext cx="7153508" cy="3283680"/>
          </a:xfrm>
          <a:prstGeom prst="rect">
            <a:avLst/>
          </a:prstGeom>
          <a:ln>
            <a:noFill/>
          </a:ln>
          <a:effectLst>
            <a:outerShdw blurRad="292100" dist="139700" dir="2700000" algn="tl" rotWithShape="0">
              <a:srgbClr val="333333">
                <a:alpha val="65000"/>
              </a:srgbClr>
            </a:outerShdw>
          </a:effectLst>
        </p:spPr>
      </p:pic>
      <p:sp>
        <p:nvSpPr>
          <p:cNvPr id="6" name="Donut 5"/>
          <p:cNvSpPr/>
          <p:nvPr/>
        </p:nvSpPr>
        <p:spPr>
          <a:xfrm>
            <a:off x="2520176" y="3992137"/>
            <a:ext cx="7493619" cy="959004"/>
          </a:xfrm>
          <a:prstGeom prst="donut">
            <a:avLst>
              <a:gd name="adj" fmla="val 638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10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Lst>
  </p:timing>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Advanced Exam – </a:t>
            </a:r>
            <a:r>
              <a:rPr lang="en-US" b="1" dirty="0">
                <a:solidFill>
                  <a:srgbClr val="CC0000"/>
                </a:solidFill>
              </a:rPr>
              <a:t>Out of Scope at Tax Site</a:t>
            </a:r>
          </a:p>
        </p:txBody>
      </p:sp>
      <p:sp>
        <p:nvSpPr>
          <p:cNvPr id="3" name="Content Placeholder 2"/>
          <p:cNvSpPr>
            <a:spLocks noGrp="1"/>
          </p:cNvSpPr>
          <p:nvPr>
            <p:ph idx="1"/>
          </p:nvPr>
        </p:nvSpPr>
        <p:spPr>
          <a:xfrm>
            <a:off x="609600" y="1600202"/>
            <a:ext cx="10972800" cy="5257797"/>
          </a:xfrm>
        </p:spPr>
        <p:txBody>
          <a:bodyPr>
            <a:normAutofit fontScale="92500" lnSpcReduction="10000"/>
          </a:bodyPr>
          <a:lstStyle/>
          <a:p>
            <a:r>
              <a:rPr lang="en-US" sz="3600" dirty="0"/>
              <a:t>1) Sale of Stock</a:t>
            </a:r>
          </a:p>
          <a:p>
            <a:r>
              <a:rPr lang="en-US" sz="3600" dirty="0"/>
              <a:t>2) Capital Loss Carryover</a:t>
            </a:r>
          </a:p>
          <a:p>
            <a:r>
              <a:rPr lang="en-US" sz="3600" dirty="0"/>
              <a:t>3) Retirement Income (the Simplified Method)</a:t>
            </a:r>
          </a:p>
          <a:p>
            <a:r>
              <a:rPr lang="en-US" sz="3600" dirty="0"/>
              <a:t>4) Retirement Income (Additional Tax on IRAs)</a:t>
            </a:r>
          </a:p>
          <a:p>
            <a:r>
              <a:rPr lang="en-US" sz="3600" dirty="0"/>
              <a:t>5) Cancellation of Debt-Nonbusiness Credit Card</a:t>
            </a:r>
          </a:p>
          <a:p>
            <a:r>
              <a:rPr lang="en-US" sz="3600" dirty="0"/>
              <a:t>6)Cancellation of Debt-Home Mortgage</a:t>
            </a:r>
            <a:endParaRPr lang="en-US" dirty="0"/>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Advanced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144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t>
            </a:r>
            <a:r>
              <a:rPr lang="en-US" sz="5300"/>
              <a:t>The Simplified Method</a:t>
            </a:r>
            <a:endParaRPr lang="en-US" dirty="0"/>
          </a:p>
        </p:txBody>
      </p:sp>
      <p:sp>
        <p:nvSpPr>
          <p:cNvPr id="4" name="Content Placeholder 3"/>
          <p:cNvSpPr>
            <a:spLocks noGrp="1"/>
          </p:cNvSpPr>
          <p:nvPr>
            <p:ph idx="1"/>
          </p:nvPr>
        </p:nvSpPr>
        <p:spPr>
          <a:xfrm>
            <a:off x="609600" y="1895707"/>
            <a:ext cx="10972800" cy="4230459"/>
          </a:xfrm>
        </p:spPr>
        <p:txBody>
          <a:bodyPr>
            <a:normAutofit lnSpcReduction="10000"/>
          </a:bodyPr>
          <a:lstStyle/>
          <a:p>
            <a:r>
              <a:rPr lang="en-US" dirty="0"/>
              <a:t>If the taxable amount (box 2a on Form 1099-R) is not determined, you must use the Simplified Method to calculate the taxable portion of the retirement distribution for the tax year</a:t>
            </a:r>
          </a:p>
          <a:p>
            <a:r>
              <a:rPr lang="en-US" b="1" dirty="0"/>
              <a:t>Use the Simplified Method worksheet by clicking the blue “Worksheet” link under the 2a box on the 1099-R in TaxSlayer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049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t>
            </a:r>
            <a:r>
              <a:rPr lang="en-US" sz="5300"/>
              <a:t>The Simplified Method</a:t>
            </a:r>
            <a:endParaRPr lang="en-US" dirty="0"/>
          </a:p>
        </p:txBody>
      </p:sp>
      <p:sp>
        <p:nvSpPr>
          <p:cNvPr id="4" name="Content Placeholder 3"/>
          <p:cNvSpPr>
            <a:spLocks noGrp="1"/>
          </p:cNvSpPr>
          <p:nvPr>
            <p:ph idx="1"/>
          </p:nvPr>
        </p:nvSpPr>
        <p:spPr>
          <a:xfrm>
            <a:off x="609600" y="1895707"/>
            <a:ext cx="10972800" cy="4230459"/>
          </a:xfrm>
        </p:spPr>
        <p:txBody>
          <a:bodyPr>
            <a:normAutofit/>
          </a:bodyPr>
          <a:lstStyle/>
          <a:p>
            <a:r>
              <a:rPr lang="en-US" dirty="0"/>
              <a:t>To complete the Simplified Method, you’ll need to gather some information, some from the taxpayer, some from the Form 1099-R</a:t>
            </a:r>
          </a:p>
          <a:p>
            <a:pPr lvl="1"/>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251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The Simplified Method</a:t>
            </a:r>
            <a:endParaRPr lang="en-US" dirty="0"/>
          </a:p>
        </p:txBody>
      </p:sp>
      <p:sp>
        <p:nvSpPr>
          <p:cNvPr id="15" name="TextBox 14"/>
          <p:cNvSpPr txBox="1"/>
          <p:nvPr/>
        </p:nvSpPr>
        <p:spPr>
          <a:xfrm>
            <a:off x="8749731" y="2751558"/>
            <a:ext cx="3137467"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kern="50" dirty="0">
                <a:solidFill>
                  <a:schemeClr val="accent3"/>
                </a:solidFill>
                <a:latin typeface="+mj-lt"/>
                <a:ea typeface="Times New Roman" charset="0"/>
              </a:rPr>
              <a:t>Box 9b of 1099-R</a:t>
            </a:r>
          </a:p>
        </p:txBody>
      </p:sp>
      <p:pic>
        <p:nvPicPr>
          <p:cNvPr id="3" name="Picture 2" descr="Screen Clipping"/>
          <p:cNvPicPr>
            <a:picLocks noChangeAspect="1"/>
          </p:cNvPicPr>
          <p:nvPr/>
        </p:nvPicPr>
        <p:blipFill>
          <a:blip r:embed="rId3"/>
          <a:stretch>
            <a:fillRect/>
          </a:stretch>
        </p:blipFill>
        <p:spPr>
          <a:xfrm>
            <a:off x="609600" y="2021731"/>
            <a:ext cx="7946571" cy="4505469"/>
          </a:xfrm>
          <a:prstGeom prst="rect">
            <a:avLst/>
          </a:prstGeom>
          <a:ln w="19050">
            <a:solidFill>
              <a:schemeClr val="tx2"/>
            </a:solidFill>
          </a:ln>
        </p:spPr>
      </p:pic>
      <p:sp>
        <p:nvSpPr>
          <p:cNvPr id="7" name="TextBox 6"/>
          <p:cNvSpPr txBox="1"/>
          <p:nvPr/>
        </p:nvSpPr>
        <p:spPr>
          <a:xfrm>
            <a:off x="8749732" y="3273290"/>
            <a:ext cx="3137467"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kern="50" dirty="0">
                <a:solidFill>
                  <a:schemeClr val="accent3"/>
                </a:solidFill>
                <a:latin typeface="+mj-lt"/>
                <a:ea typeface="Times New Roman" charset="0"/>
              </a:rPr>
              <a:t>Date they started receiving</a:t>
            </a:r>
          </a:p>
        </p:txBody>
      </p:sp>
      <p:sp>
        <p:nvSpPr>
          <p:cNvPr id="9" name="TextBox 8"/>
          <p:cNvSpPr txBox="1"/>
          <p:nvPr/>
        </p:nvSpPr>
        <p:spPr>
          <a:xfrm>
            <a:off x="8749732" y="4820011"/>
            <a:ext cx="3137467"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kern="50" dirty="0">
                <a:solidFill>
                  <a:schemeClr val="accent3"/>
                </a:solidFill>
                <a:latin typeface="+mj-lt"/>
                <a:ea typeface="Times New Roman" charset="0"/>
              </a:rPr>
              <a:t>Age of Recipient at start date</a:t>
            </a:r>
          </a:p>
        </p:txBody>
      </p:sp>
      <p:sp>
        <p:nvSpPr>
          <p:cNvPr id="10" name="TextBox 9"/>
          <p:cNvSpPr txBox="1"/>
          <p:nvPr/>
        </p:nvSpPr>
        <p:spPr>
          <a:xfrm>
            <a:off x="8749731" y="5391655"/>
            <a:ext cx="3137467"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kern="50" dirty="0">
                <a:solidFill>
                  <a:schemeClr val="accent3"/>
                </a:solidFill>
                <a:latin typeface="+mj-lt"/>
                <a:ea typeface="Times New Roman" charset="0"/>
              </a:rPr>
              <a:t>How many months did they receive payment in tax year? (Usually 12)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842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9" grpId="0" animBg="1"/>
      <p:bldP spid="10" grpId="0" animBg="1"/>
    </p:bld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Code Q on 1099-R</a:t>
            </a:r>
            <a:endParaRPr lang="en-US" dirty="0"/>
          </a:p>
        </p:txBody>
      </p:sp>
      <p:sp>
        <p:nvSpPr>
          <p:cNvPr id="4" name="Content Placeholder 3"/>
          <p:cNvSpPr>
            <a:spLocks noGrp="1"/>
          </p:cNvSpPr>
          <p:nvPr>
            <p:ph idx="1"/>
          </p:nvPr>
        </p:nvSpPr>
        <p:spPr>
          <a:xfrm>
            <a:off x="609600" y="1895707"/>
            <a:ext cx="10972800" cy="4230459"/>
          </a:xfrm>
        </p:spPr>
        <p:txBody>
          <a:bodyPr>
            <a:normAutofit fontScale="92500" lnSpcReduction="10000"/>
          </a:bodyPr>
          <a:lstStyle/>
          <a:p>
            <a:r>
              <a:rPr lang="en-US" dirty="0"/>
              <a:t>For purposes of the test, a code Q on a 1099-R indicates a Roth IRA distribution(not taxable). </a:t>
            </a:r>
          </a:p>
          <a:p>
            <a:r>
              <a:rPr lang="en-US" b="1" dirty="0"/>
              <a:t>Only under certain conditions is this in scope for VITA.</a:t>
            </a:r>
          </a:p>
          <a:p>
            <a:r>
              <a:rPr lang="en-US" b="1" dirty="0"/>
              <a:t>See your site coordinator if you ever see this!</a:t>
            </a:r>
          </a:p>
          <a:p>
            <a:r>
              <a:rPr lang="en-US" b="1" dirty="0"/>
              <a:t>For the test, just know that Code Q indicates that the distribution will not be taxable.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89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2015 VITA Advanced Exam – </a:t>
            </a:r>
            <a:r>
              <a:rPr lang="en-US" b="1" dirty="0">
                <a:solidFill>
                  <a:srgbClr val="CC0000"/>
                </a:solidFill>
              </a:rPr>
              <a:t>Out of Scope at Tax Site</a:t>
            </a:r>
          </a:p>
        </p:txBody>
      </p:sp>
      <p:sp>
        <p:nvSpPr>
          <p:cNvPr id="3" name="Content Placeholder 2"/>
          <p:cNvSpPr>
            <a:spLocks noGrp="1"/>
          </p:cNvSpPr>
          <p:nvPr>
            <p:ph idx="1"/>
          </p:nvPr>
        </p:nvSpPr>
        <p:spPr>
          <a:xfrm>
            <a:off x="609600" y="1600202"/>
            <a:ext cx="10972800" cy="5257797"/>
          </a:xfrm>
        </p:spPr>
        <p:txBody>
          <a:bodyPr>
            <a:normAutofit fontScale="92500" lnSpcReduction="10000"/>
          </a:bodyPr>
          <a:lstStyle/>
          <a:p>
            <a:r>
              <a:rPr lang="en-US" sz="3600" dirty="0"/>
              <a:t>1) Sale of Stock</a:t>
            </a:r>
          </a:p>
          <a:p>
            <a:r>
              <a:rPr lang="en-US" sz="3600" dirty="0"/>
              <a:t>2) Capital Loss Carryover</a:t>
            </a:r>
          </a:p>
          <a:p>
            <a:r>
              <a:rPr lang="en-US" sz="3600" dirty="0"/>
              <a:t>3) Retirement Income (the Simplified Method)</a:t>
            </a:r>
          </a:p>
          <a:p>
            <a:r>
              <a:rPr lang="en-US" sz="3600" dirty="0"/>
              <a:t>4) Retirement Income (Additional Tax on IRAs)</a:t>
            </a:r>
          </a:p>
          <a:p>
            <a:r>
              <a:rPr lang="en-US" sz="3600" dirty="0"/>
              <a:t>5) Cancellation of Debt-Nonbusiness Credit Card</a:t>
            </a:r>
          </a:p>
          <a:p>
            <a:r>
              <a:rPr lang="en-US" sz="3600" dirty="0"/>
              <a:t>6)Cancellation of Debt-Home Mortgage</a:t>
            </a:r>
            <a:endParaRPr lang="en-US" dirty="0"/>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2015 IRS Advanced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627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Additional Tax on IRAs</a:t>
            </a:r>
            <a:endParaRPr lang="en-US" dirty="0"/>
          </a:p>
        </p:txBody>
      </p:sp>
      <p:sp>
        <p:nvSpPr>
          <p:cNvPr id="4" name="Content Placeholder 3"/>
          <p:cNvSpPr>
            <a:spLocks noGrp="1"/>
          </p:cNvSpPr>
          <p:nvPr>
            <p:ph idx="1"/>
          </p:nvPr>
        </p:nvSpPr>
        <p:spPr>
          <a:xfrm>
            <a:off x="609600" y="1895708"/>
            <a:ext cx="10972800" cy="2026588"/>
          </a:xfrm>
        </p:spPr>
        <p:txBody>
          <a:bodyPr>
            <a:normAutofit/>
          </a:bodyPr>
          <a:lstStyle/>
          <a:p>
            <a:r>
              <a:rPr lang="en-US" dirty="0"/>
              <a:t>If a taxpayer is required to pay an additional tax on their IRA, other 	qualified retirement plan, etc., it will appear on </a:t>
            </a:r>
            <a:r>
              <a:rPr lang="en-US" b="1" dirty="0"/>
              <a:t>Form 1040, </a:t>
            </a:r>
            <a:r>
              <a:rPr lang="en-US" b="1" dirty="0" err="1"/>
              <a:t>Pg</a:t>
            </a:r>
            <a:r>
              <a:rPr lang="en-US" b="1" dirty="0"/>
              <a:t> 2, line 59</a:t>
            </a:r>
            <a:endParaRPr lang="en-US" dirty="0"/>
          </a:p>
        </p:txBody>
      </p:sp>
      <p:pic>
        <p:nvPicPr>
          <p:cNvPr id="5" name="Picture 4" descr="Screen Clipping"/>
          <p:cNvPicPr>
            <a:picLocks noChangeAspect="1"/>
          </p:cNvPicPr>
          <p:nvPr/>
        </p:nvPicPr>
        <p:blipFill>
          <a:blip r:embed="rId3"/>
          <a:stretch>
            <a:fillRect/>
          </a:stretch>
        </p:blipFill>
        <p:spPr>
          <a:xfrm>
            <a:off x="359229" y="4435191"/>
            <a:ext cx="11981428" cy="1167284"/>
          </a:xfrm>
          <a:prstGeom prst="rect">
            <a:avLst/>
          </a:prstGeom>
          <a:ln w="19050">
            <a:solidFill>
              <a:schemeClr val="tx2">
                <a:lumMod val="50000"/>
              </a:schemeClr>
            </a:solidFill>
          </a:ln>
        </p:spPr>
      </p:pic>
      <p:sp>
        <p:nvSpPr>
          <p:cNvPr id="6" name="Oval 5"/>
          <p:cNvSpPr/>
          <p:nvPr/>
        </p:nvSpPr>
        <p:spPr>
          <a:xfrm>
            <a:off x="9633857" y="5018833"/>
            <a:ext cx="2706800" cy="336938"/>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776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Additional Tax on IRAs</a:t>
            </a:r>
            <a:endParaRPr lang="en-US" dirty="0"/>
          </a:p>
        </p:txBody>
      </p:sp>
      <p:sp>
        <p:nvSpPr>
          <p:cNvPr id="4" name="Content Placeholder 3"/>
          <p:cNvSpPr>
            <a:spLocks noGrp="1"/>
          </p:cNvSpPr>
          <p:nvPr>
            <p:ph idx="1"/>
          </p:nvPr>
        </p:nvSpPr>
        <p:spPr>
          <a:xfrm>
            <a:off x="609600" y="1895708"/>
            <a:ext cx="10972800" cy="4216334"/>
          </a:xfrm>
        </p:spPr>
        <p:txBody>
          <a:bodyPr>
            <a:normAutofit/>
          </a:bodyPr>
          <a:lstStyle/>
          <a:p>
            <a:r>
              <a:rPr lang="en-US" dirty="0"/>
              <a:t>Taxpayers who make an early withdrawal from a a retirement account may have an additional tax penalty that will appear on this line</a:t>
            </a:r>
          </a:p>
          <a:p>
            <a:r>
              <a:rPr lang="en-US" dirty="0"/>
              <a:t>Indicated by </a:t>
            </a:r>
            <a:r>
              <a:rPr lang="en-US" b="1" dirty="0"/>
              <a:t>Code 1</a:t>
            </a:r>
            <a:r>
              <a:rPr lang="en-US" dirty="0"/>
              <a:t> in box 7 of Form 1099-R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7171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eaLnBrk="1" hangingPunct="1"/>
            <a:r>
              <a:rPr lang="en-US" altLang="en-US" dirty="0"/>
              <a:t>Business/Self-Employment Income</a:t>
            </a:r>
          </a:p>
        </p:txBody>
      </p:sp>
      <p:sp>
        <p:nvSpPr>
          <p:cNvPr id="57346" name="Content Placeholder 2"/>
          <p:cNvSpPr>
            <a:spLocks noGrp="1"/>
          </p:cNvSpPr>
          <p:nvPr>
            <p:ph idx="1"/>
          </p:nvPr>
        </p:nvSpPr>
        <p:spPr/>
        <p:txBody>
          <a:bodyPr>
            <a:normAutofit/>
          </a:bodyPr>
          <a:lstStyle/>
          <a:p>
            <a:pPr eaLnBrk="1" hangingPunct="1">
              <a:lnSpc>
                <a:spcPct val="90000"/>
              </a:lnSpc>
              <a:buFont typeface="Wingdings" panose="05000000000000000000" pitchFamily="2" charset="2"/>
              <a:buChar char="Ø"/>
            </a:pPr>
            <a:r>
              <a:rPr lang="en-US" altLang="en-US" dirty="0"/>
              <a:t>Income from a </a:t>
            </a:r>
            <a:r>
              <a:rPr lang="en-US" altLang="en-US" b="1" dirty="0"/>
              <a:t>personal business </a:t>
            </a:r>
            <a:r>
              <a:rPr lang="en-US" altLang="en-US" dirty="0"/>
              <a:t>(sole proprietor) or </a:t>
            </a:r>
            <a:r>
              <a:rPr lang="en-US" altLang="en-US" b="1" dirty="0"/>
              <a:t>independent contractor</a:t>
            </a:r>
            <a:r>
              <a:rPr lang="en-US" altLang="en-US" dirty="0"/>
              <a:t> (nonemployee compensation)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899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animEffect transition="in" filter="fade">
                                      <p:cBhvr>
                                        <p:cTn id="7" dur="500"/>
                                        <p:tgtEl>
                                          <p:spTgt spid="573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p:bldLst>
  </p:timing>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Additional Tax on IRAs</a:t>
            </a:r>
            <a:endParaRPr lang="en-US" dirty="0"/>
          </a:p>
        </p:txBody>
      </p:sp>
      <p:sp>
        <p:nvSpPr>
          <p:cNvPr id="4" name="Content Placeholder 3"/>
          <p:cNvSpPr>
            <a:spLocks noGrp="1"/>
          </p:cNvSpPr>
          <p:nvPr>
            <p:ph idx="1"/>
          </p:nvPr>
        </p:nvSpPr>
        <p:spPr>
          <a:xfrm>
            <a:off x="609600" y="1895708"/>
            <a:ext cx="10972800" cy="4216334"/>
          </a:xfrm>
        </p:spPr>
        <p:txBody>
          <a:bodyPr>
            <a:normAutofit/>
          </a:bodyPr>
          <a:lstStyle/>
          <a:p>
            <a:r>
              <a:rPr lang="en-US" dirty="0"/>
              <a:t>HOWEVER, depending on what the taxpayer used the funds for, they may qualify for an exception to the 10% additional tax on the early distribution</a:t>
            </a:r>
          </a:p>
          <a:p>
            <a:r>
              <a:rPr lang="en-US" b="1" dirty="0"/>
              <a:t>Note:</a:t>
            </a:r>
            <a:r>
              <a:rPr lang="en-US" dirty="0"/>
              <a:t> early distributions from a 401(k) to pay for household expenses due to unemployment do NOT qualify</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3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Additional Tax on IRAs</a:t>
            </a:r>
            <a:endParaRPr lang="en-US" dirty="0"/>
          </a:p>
        </p:txBody>
      </p:sp>
      <p:sp>
        <p:nvSpPr>
          <p:cNvPr id="4" name="Content Placeholder 3"/>
          <p:cNvSpPr>
            <a:spLocks noGrp="1"/>
          </p:cNvSpPr>
          <p:nvPr>
            <p:ph idx="1"/>
          </p:nvPr>
        </p:nvSpPr>
        <p:spPr>
          <a:xfrm>
            <a:off x="609600" y="1895708"/>
            <a:ext cx="10972800" cy="4336650"/>
          </a:xfrm>
        </p:spPr>
        <p:txBody>
          <a:bodyPr>
            <a:normAutofit/>
          </a:bodyPr>
          <a:lstStyle/>
          <a:p>
            <a:r>
              <a:rPr lang="en-US" dirty="0"/>
              <a:t>Exceptions to the 10% additional tax</a:t>
            </a:r>
          </a:p>
          <a:p>
            <a:pPr lvl="1"/>
            <a:r>
              <a:rPr lang="en-US" dirty="0"/>
              <a:t>IRA distributions were made for higher education expenses</a:t>
            </a:r>
          </a:p>
          <a:p>
            <a:pPr lvl="1"/>
            <a:r>
              <a:rPr lang="en-US" dirty="0"/>
              <a:t>IRA distributions were made for the purchase of a first home, up to $10,000</a:t>
            </a:r>
          </a:p>
          <a:p>
            <a:pPr lvl="1"/>
            <a:r>
              <a:rPr lang="en-US" dirty="0"/>
              <a:t>Distributions were made due to total and permanent disability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19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Advanced Exam – </a:t>
            </a:r>
            <a:r>
              <a:rPr lang="en-US" b="1" dirty="0">
                <a:solidFill>
                  <a:srgbClr val="CC0000"/>
                </a:solidFill>
              </a:rPr>
              <a:t>Out of Scope at Tax Site</a:t>
            </a:r>
          </a:p>
        </p:txBody>
      </p:sp>
      <p:sp>
        <p:nvSpPr>
          <p:cNvPr id="3" name="Content Placeholder 2"/>
          <p:cNvSpPr>
            <a:spLocks noGrp="1"/>
          </p:cNvSpPr>
          <p:nvPr>
            <p:ph idx="1"/>
          </p:nvPr>
        </p:nvSpPr>
        <p:spPr>
          <a:xfrm>
            <a:off x="609600" y="1600202"/>
            <a:ext cx="10972800" cy="5257797"/>
          </a:xfrm>
        </p:spPr>
        <p:txBody>
          <a:bodyPr>
            <a:normAutofit fontScale="92500" lnSpcReduction="10000"/>
          </a:bodyPr>
          <a:lstStyle/>
          <a:p>
            <a:r>
              <a:rPr lang="en-US" sz="3600" dirty="0"/>
              <a:t>1) Sale of Stock</a:t>
            </a:r>
          </a:p>
          <a:p>
            <a:r>
              <a:rPr lang="en-US" sz="3600" dirty="0"/>
              <a:t>2) Capital Loss Carryover</a:t>
            </a:r>
          </a:p>
          <a:p>
            <a:r>
              <a:rPr lang="en-US" sz="3600" dirty="0"/>
              <a:t>3) Retirement Income (the Simplified Method)</a:t>
            </a:r>
          </a:p>
          <a:p>
            <a:r>
              <a:rPr lang="en-US" sz="3600" dirty="0"/>
              <a:t>4) Retirement Income (Additional Tax on IRAs)</a:t>
            </a:r>
          </a:p>
          <a:p>
            <a:r>
              <a:rPr lang="en-US" sz="3600" dirty="0"/>
              <a:t>5) Cancellation of Debt-Nonbusiness Credit Card</a:t>
            </a:r>
          </a:p>
          <a:p>
            <a:r>
              <a:rPr lang="en-US" sz="3600" dirty="0"/>
              <a:t>6)Cancellation of Debt-Home Mortgage</a:t>
            </a:r>
            <a:endParaRPr lang="en-US" dirty="0"/>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Advanced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085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4" end="4"/>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Cancellation of Debt</a:t>
            </a:r>
            <a:endParaRPr lang="en-US" dirty="0"/>
          </a:p>
        </p:txBody>
      </p:sp>
      <p:sp>
        <p:nvSpPr>
          <p:cNvPr id="4" name="Content Placeholder 3"/>
          <p:cNvSpPr>
            <a:spLocks noGrp="1"/>
          </p:cNvSpPr>
          <p:nvPr>
            <p:ph idx="1"/>
          </p:nvPr>
        </p:nvSpPr>
        <p:spPr>
          <a:xfrm>
            <a:off x="609600" y="1600203"/>
            <a:ext cx="10972800" cy="1383629"/>
          </a:xfrm>
        </p:spPr>
        <p:txBody>
          <a:bodyPr>
            <a:normAutofit/>
          </a:bodyPr>
          <a:lstStyle/>
          <a:p>
            <a:r>
              <a:rPr lang="en-US" dirty="0"/>
              <a:t>Cancelled debt from a nonbusiness credit card </a:t>
            </a:r>
            <a:r>
              <a:rPr lang="en-US"/>
              <a:t>is reported on a </a:t>
            </a:r>
            <a:r>
              <a:rPr lang="en-US" b="1"/>
              <a:t>Form 1099-C</a:t>
            </a:r>
            <a:endParaRPr lang="en-US"/>
          </a:p>
        </p:txBody>
      </p:sp>
      <p:pic>
        <p:nvPicPr>
          <p:cNvPr id="3" name="Picture 2"/>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72226" y="2983832"/>
            <a:ext cx="7447548" cy="32124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215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Cancellation of Debt-Nonbusiness Credit Card Debt</a:t>
            </a:r>
            <a:endParaRPr lang="en-US" dirty="0"/>
          </a:p>
        </p:txBody>
      </p:sp>
      <p:sp>
        <p:nvSpPr>
          <p:cNvPr id="4" name="Content Placeholder 3"/>
          <p:cNvSpPr>
            <a:spLocks noGrp="1"/>
          </p:cNvSpPr>
          <p:nvPr>
            <p:ph idx="1"/>
          </p:nvPr>
        </p:nvSpPr>
        <p:spPr>
          <a:xfrm>
            <a:off x="609600" y="1796145"/>
            <a:ext cx="10972800" cy="4535902"/>
          </a:xfrm>
        </p:spPr>
        <p:txBody>
          <a:bodyPr>
            <a:normAutofit/>
          </a:bodyPr>
          <a:lstStyle/>
          <a:p>
            <a:r>
              <a:rPr lang="en-US" dirty="0"/>
              <a:t>Taxpayers who have canceled debt from a Form 1099-C who were </a:t>
            </a:r>
            <a:r>
              <a:rPr lang="en-US" b="1" dirty="0"/>
              <a:t>solvent</a:t>
            </a:r>
            <a:r>
              <a:rPr lang="en-US" dirty="0"/>
              <a:t> (the condition in which assets are greater than liabilities) BEFORE the debt was canceled will report it on </a:t>
            </a:r>
            <a:r>
              <a:rPr lang="en-US" b="1" dirty="0"/>
              <a:t>Form 1040, line 21, other income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65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Cancellation of Debt-Home Mortgage</a:t>
            </a:r>
            <a:endParaRPr lang="en-US" dirty="0"/>
          </a:p>
        </p:txBody>
      </p:sp>
      <p:sp>
        <p:nvSpPr>
          <p:cNvPr id="4" name="Content Placeholder 3"/>
          <p:cNvSpPr>
            <a:spLocks noGrp="1"/>
          </p:cNvSpPr>
          <p:nvPr>
            <p:ph idx="1"/>
          </p:nvPr>
        </p:nvSpPr>
        <p:spPr>
          <a:xfrm>
            <a:off x="609599" y="1796145"/>
            <a:ext cx="11375571" cy="4535902"/>
          </a:xfrm>
        </p:spPr>
        <p:txBody>
          <a:bodyPr>
            <a:normAutofit fontScale="85000" lnSpcReduction="10000"/>
          </a:bodyPr>
          <a:lstStyle/>
          <a:p>
            <a:r>
              <a:rPr lang="en-US" dirty="0"/>
              <a:t>Taxpayers who have canceled debt from a Form 1099-C Home Mortgage may be able to exclude that cancelled debt from their income.</a:t>
            </a:r>
          </a:p>
          <a:p>
            <a:r>
              <a:rPr lang="en-US" dirty="0"/>
              <a:t>If the taxpayer:</a:t>
            </a:r>
          </a:p>
          <a:p>
            <a:pPr lvl="1"/>
            <a:r>
              <a:rPr lang="en-US" dirty="0"/>
              <a:t>Never used the property to engage in trade or business</a:t>
            </a:r>
          </a:p>
          <a:p>
            <a:pPr lvl="1"/>
            <a:r>
              <a:rPr lang="en-US" dirty="0"/>
              <a:t>Never used mortgage to pay for other expenses(car, credit card)</a:t>
            </a:r>
          </a:p>
          <a:p>
            <a:pPr lvl="1"/>
            <a:r>
              <a:rPr lang="en-US" dirty="0"/>
              <a:t>And the debt discharged was &lt;2 million dollars</a:t>
            </a:r>
          </a:p>
          <a:p>
            <a:pPr marL="628650" indent="-571500"/>
            <a:r>
              <a:rPr lang="en-US" dirty="0"/>
              <a:t>THEN they can exclude the debt by filling out the form 982</a:t>
            </a:r>
          </a:p>
          <a:p>
            <a:pPr lvl="1"/>
            <a:endParaRPr lang="en-US" dirty="0"/>
          </a:p>
          <a:p>
            <a:pPr marL="457200" lvl="1" indent="0">
              <a:buNone/>
            </a:pPr>
            <a:endParaRPr lang="en-US" dirty="0"/>
          </a:p>
          <a:p>
            <a:pPr lvl="1"/>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252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#1: Frodo Baggins</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Review practice exercise #1 in the </a:t>
            </a:r>
            <a:r>
              <a:rPr lang="en-US" b="1" i="1" dirty="0"/>
              <a:t>Helpful Tips</a:t>
            </a:r>
            <a:r>
              <a:rPr lang="is-IS" dirty="0"/>
              <a:t>… handout and answer the following question</a:t>
            </a:r>
          </a:p>
        </p:txBody>
      </p:sp>
      <p:sp>
        <p:nvSpPr>
          <p:cNvPr id="5" name="Rectangle 4"/>
          <p:cNvSpPr/>
          <p:nvPr/>
        </p:nvSpPr>
        <p:spPr>
          <a:xfrm>
            <a:off x="809029" y="3429001"/>
            <a:ext cx="10573941"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a:pPr>
            <a:r>
              <a:rPr lang="is-IS" sz="3200" b="1" i="1" dirty="0">
                <a:solidFill>
                  <a:schemeClr val="accent2"/>
                </a:solidFill>
              </a:rPr>
              <a:t>Frodo qualifies for an exception to the 10% additional tax on the early distribution from his IRA.</a:t>
            </a:r>
          </a:p>
          <a:p>
            <a:pPr marL="1085850" lvl="1" indent="-742950">
              <a:buFont typeface="+mj-lt"/>
              <a:buAutoNum type="alphaLcPeriod"/>
            </a:pPr>
            <a:r>
              <a:rPr lang="is-IS" sz="3200" b="1" i="1" dirty="0">
                <a:solidFill>
                  <a:schemeClr val="accent2"/>
                </a:solidFill>
              </a:rPr>
              <a:t>True</a:t>
            </a:r>
          </a:p>
          <a:p>
            <a:pPr marL="1085850" lvl="1" indent="-742950">
              <a:buFont typeface="+mj-lt"/>
              <a:buAutoNum type="alphaLcPeriod"/>
            </a:pPr>
            <a:r>
              <a:rPr lang="is-IS" sz="3200" b="1" i="1" dirty="0">
                <a:solidFill>
                  <a:schemeClr val="accent2"/>
                </a:solidFill>
              </a:rPr>
              <a:t>False</a:t>
            </a:r>
          </a:p>
        </p:txBody>
      </p:sp>
      <p:sp>
        <p:nvSpPr>
          <p:cNvPr id="6" name="Oval 5"/>
          <p:cNvSpPr/>
          <p:nvPr/>
        </p:nvSpPr>
        <p:spPr>
          <a:xfrm>
            <a:off x="985838" y="4387662"/>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20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ou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Lst>
  </p:timing>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Review practice exercise #2 in the </a:t>
            </a:r>
            <a:r>
              <a:rPr lang="en-US" b="1" i="1" dirty="0"/>
              <a:t>Helpful Tips</a:t>
            </a:r>
            <a:r>
              <a:rPr lang="is-IS" dirty="0"/>
              <a:t>… </a:t>
            </a:r>
          </a:p>
          <a:p>
            <a:r>
              <a:rPr lang="is-IS" dirty="0"/>
              <a:t>On your own, in TaxSlayer:</a:t>
            </a:r>
          </a:p>
          <a:p>
            <a:pPr lvl="1"/>
            <a:r>
              <a:rPr lang="is-IS" dirty="0"/>
              <a:t>Enter the filing status</a:t>
            </a:r>
          </a:p>
          <a:p>
            <a:pPr lvl="1"/>
            <a:r>
              <a:rPr lang="is-IS" dirty="0"/>
              <a:t>Enter personal information</a:t>
            </a:r>
          </a:p>
          <a:p>
            <a:pPr lvl="1"/>
            <a:r>
              <a:rPr lang="is-IS" dirty="0"/>
              <a:t>Enter dependents</a:t>
            </a:r>
          </a:p>
          <a:p>
            <a:pPr lvl="1"/>
            <a:endParaRPr lang="is-I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5574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Gather necessary information to complete the Simplified Method (for </a:t>
            </a:r>
            <a:r>
              <a:rPr lang="en-US" b="1" dirty="0"/>
              <a:t>1099-R from District 12 Corporation</a:t>
            </a:r>
            <a:r>
              <a:rPr lang="en-US" dirty="0"/>
              <a:t>)</a:t>
            </a:r>
          </a:p>
          <a:p>
            <a:pPr lvl="1"/>
            <a:r>
              <a:rPr lang="is-IS" dirty="0"/>
              <a:t>You must complete the Simplified Method because the taxable amount (box 2a) is not determined</a:t>
            </a:r>
          </a:p>
          <a:p>
            <a:pPr lvl="1"/>
            <a:r>
              <a:rPr lang="is-IS" dirty="0"/>
              <a:t>First, enter the 1099-R as indicated on the Form in TaxSlayer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301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Information Needed</a:t>
            </a:r>
          </a:p>
          <a:p>
            <a:pPr lvl="1"/>
            <a:r>
              <a:rPr lang="en-US" dirty="0"/>
              <a:t>Cost in the plan at the start date: </a:t>
            </a:r>
          </a:p>
          <a:p>
            <a:pPr lvl="1"/>
            <a:r>
              <a:rPr lang="en-US" dirty="0"/>
              <a:t>Age of recipient at the start date of the retirement plan:</a:t>
            </a:r>
          </a:p>
          <a:p>
            <a:pPr lvl="2"/>
            <a:r>
              <a:rPr lang="en-US" dirty="0" err="1"/>
              <a:t>Peeta</a:t>
            </a:r>
            <a:r>
              <a:rPr lang="en-US" dirty="0"/>
              <a:t> was born on February 19, 1946</a:t>
            </a:r>
          </a:p>
          <a:p>
            <a:pPr lvl="2"/>
            <a:r>
              <a:rPr lang="en-US" dirty="0"/>
              <a:t>He started receiving payments on March 1, 2016</a:t>
            </a:r>
          </a:p>
          <a:p>
            <a:pPr lvl="2"/>
            <a:r>
              <a:rPr lang="en-US" dirty="0"/>
              <a:t>Therefore, his age at the start date was</a:t>
            </a:r>
            <a:r>
              <a:rPr lang="is-IS" dirty="0"/>
              <a:t>… </a:t>
            </a:r>
          </a:p>
        </p:txBody>
      </p:sp>
      <p:sp>
        <p:nvSpPr>
          <p:cNvPr id="5" name="Rectangle 4"/>
          <p:cNvSpPr/>
          <p:nvPr/>
        </p:nvSpPr>
        <p:spPr>
          <a:xfrm>
            <a:off x="7650213" y="2740856"/>
            <a:ext cx="1806607" cy="6001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is-IS" sz="3300" b="1" dirty="0">
                <a:solidFill>
                  <a:schemeClr val="accent2"/>
                </a:solidFill>
              </a:rPr>
              <a:t>$14,500</a:t>
            </a:r>
          </a:p>
        </p:txBody>
      </p:sp>
      <p:sp>
        <p:nvSpPr>
          <p:cNvPr id="6" name="Rectangle 5"/>
          <p:cNvSpPr/>
          <p:nvPr/>
        </p:nvSpPr>
        <p:spPr>
          <a:xfrm>
            <a:off x="8813266" y="5757774"/>
            <a:ext cx="1702334" cy="6001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is-IS" sz="3300" b="1" dirty="0">
                <a:solidFill>
                  <a:schemeClr val="accent2"/>
                </a:solidFill>
              </a:rPr>
              <a:t>70 years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224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ox(ou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6"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normAutofit/>
          </a:bodyPr>
          <a:lstStyle/>
          <a:p>
            <a:pPr eaLnBrk="1" hangingPunct="1"/>
            <a:r>
              <a:rPr lang="en-US" altLang="en-US" dirty="0"/>
              <a:t>Business/Self-Employment Income</a:t>
            </a:r>
          </a:p>
        </p:txBody>
      </p:sp>
      <p:sp>
        <p:nvSpPr>
          <p:cNvPr id="57346" name="Content Placeholder 2"/>
          <p:cNvSpPr>
            <a:spLocks noGrp="1"/>
          </p:cNvSpPr>
          <p:nvPr>
            <p:ph idx="1"/>
          </p:nvPr>
        </p:nvSpPr>
        <p:spPr/>
        <p:txBody>
          <a:bodyPr>
            <a:normAutofit/>
          </a:bodyPr>
          <a:lstStyle/>
          <a:p>
            <a:pPr eaLnBrk="1" hangingPunct="1">
              <a:lnSpc>
                <a:spcPct val="90000"/>
              </a:lnSpc>
              <a:buFont typeface="Wingdings" panose="05000000000000000000" pitchFamily="2" charset="2"/>
              <a:buChar char="Ø"/>
            </a:pPr>
            <a:r>
              <a:rPr lang="en-US" altLang="en-US" dirty="0"/>
              <a:t>Why is it important to designate between wages and business/self-employment income?</a:t>
            </a:r>
          </a:p>
          <a:p>
            <a:pPr lvl="1">
              <a:lnSpc>
                <a:spcPct val="90000"/>
              </a:lnSpc>
            </a:pPr>
            <a:r>
              <a:rPr lang="en-US" altLang="en-US" dirty="0"/>
              <a:t>Federal income taxes are not withheld from business income</a:t>
            </a:r>
          </a:p>
          <a:p>
            <a:pPr lvl="1">
              <a:lnSpc>
                <a:spcPct val="90000"/>
              </a:lnSpc>
            </a:pPr>
            <a:r>
              <a:rPr lang="en-US" altLang="en-US" dirty="0"/>
              <a:t>FICA taxes are not withheld from business income</a:t>
            </a:r>
          </a:p>
          <a:p>
            <a:pPr lvl="1">
              <a:lnSpc>
                <a:spcPct val="90000"/>
              </a:lnSpc>
            </a:pPr>
            <a:r>
              <a:rPr lang="en-US" altLang="en-US" dirty="0"/>
              <a:t>However, the taxpayer must still pay federal income taxes and FICA taxes on business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5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animEffect transition="in" filter="fade">
                                      <p:cBhvr>
                                        <p:cTn id="7" dur="500"/>
                                        <p:tgtEl>
                                          <p:spTgt spid="573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346">
                                            <p:txEl>
                                              <p:pRg st="1" end="1"/>
                                            </p:txEl>
                                          </p:spTgt>
                                        </p:tgtEl>
                                        <p:attrNameLst>
                                          <p:attrName>style.visibility</p:attrName>
                                        </p:attrNameLst>
                                      </p:cBhvr>
                                      <p:to>
                                        <p:strVal val="visible"/>
                                      </p:to>
                                    </p:set>
                                    <p:animEffect transition="in" filter="fade">
                                      <p:cBhvr>
                                        <p:cTn id="12" dur="500"/>
                                        <p:tgtEl>
                                          <p:spTgt spid="573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346">
                                            <p:txEl>
                                              <p:pRg st="2" end="2"/>
                                            </p:txEl>
                                          </p:spTgt>
                                        </p:tgtEl>
                                        <p:attrNameLst>
                                          <p:attrName>style.visibility</p:attrName>
                                        </p:attrNameLst>
                                      </p:cBhvr>
                                      <p:to>
                                        <p:strVal val="visible"/>
                                      </p:to>
                                    </p:set>
                                    <p:animEffect transition="in" filter="fade">
                                      <p:cBhvr>
                                        <p:cTn id="17" dur="500"/>
                                        <p:tgtEl>
                                          <p:spTgt spid="573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346">
                                            <p:txEl>
                                              <p:pRg st="3" end="3"/>
                                            </p:txEl>
                                          </p:spTgt>
                                        </p:tgtEl>
                                        <p:attrNameLst>
                                          <p:attrName>style.visibility</p:attrName>
                                        </p:attrNameLst>
                                      </p:cBhvr>
                                      <p:to>
                                        <p:strVal val="visible"/>
                                      </p:to>
                                    </p:set>
                                    <p:animEffect transition="in" filter="fade">
                                      <p:cBhvr>
                                        <p:cTn id="22" dur="500"/>
                                        <p:tgtEl>
                                          <p:spTgt spid="573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p:bldLst>
  </p:timing>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Information Needed</a:t>
            </a:r>
          </a:p>
          <a:p>
            <a:pPr lvl="1"/>
            <a:r>
              <a:rPr lang="en-US" dirty="0"/>
              <a:t>Number of months payments were received this year:</a:t>
            </a:r>
          </a:p>
          <a:p>
            <a:pPr lvl="2"/>
            <a:r>
              <a:rPr lang="en-US" dirty="0"/>
              <a:t>Since </a:t>
            </a:r>
            <a:r>
              <a:rPr lang="en-US" dirty="0" err="1"/>
              <a:t>Peeta</a:t>
            </a:r>
            <a:r>
              <a:rPr lang="en-US" dirty="0"/>
              <a:t> started receiving payments on March 1, 2016, he received payments for                      this year (2016).</a:t>
            </a:r>
          </a:p>
        </p:txBody>
      </p:sp>
      <p:sp>
        <p:nvSpPr>
          <p:cNvPr id="5" name="Rectangle 4"/>
          <p:cNvSpPr/>
          <p:nvPr/>
        </p:nvSpPr>
        <p:spPr>
          <a:xfrm>
            <a:off x="6096000" y="3875005"/>
            <a:ext cx="2133600" cy="6001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is-IS" sz="3300" b="1" dirty="0">
                <a:solidFill>
                  <a:schemeClr val="accent2"/>
                </a:solidFill>
              </a:rPr>
              <a:t>10 months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5766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ou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Follow along with your trainer and enter the following into TaxSlayer:</a:t>
            </a:r>
          </a:p>
          <a:p>
            <a:pPr lvl="1"/>
            <a:r>
              <a:rPr lang="en-US" dirty="0"/>
              <a:t>Finish Form 1099-R with Simplified Method</a:t>
            </a:r>
          </a:p>
          <a:p>
            <a:pPr lvl="1"/>
            <a:r>
              <a:rPr lang="en-US" dirty="0"/>
              <a:t>Add additional Form 1099-R</a:t>
            </a:r>
          </a:p>
          <a:p>
            <a:pPr lvl="1"/>
            <a:r>
              <a:rPr lang="en-US" dirty="0"/>
              <a:t>Enter interest, dividends, and sale of stock from Tax Reporting Statement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5502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04042"/>
            <a:ext cx="10972800" cy="4365702"/>
          </a:xfrm>
        </p:spPr>
        <p:txBody>
          <a:bodyPr>
            <a:normAutofit fontScale="92500" lnSpcReduction="20000"/>
          </a:bodyPr>
          <a:lstStyle/>
          <a:p>
            <a:r>
              <a:rPr lang="en-US" dirty="0"/>
              <a:t>Follow along with your trainer and enter the following into TaxSlayer:</a:t>
            </a:r>
          </a:p>
          <a:p>
            <a:pPr lvl="1"/>
            <a:r>
              <a:rPr lang="en-US" dirty="0"/>
              <a:t>Enter capital loss carryover from previous year</a:t>
            </a:r>
          </a:p>
          <a:p>
            <a:pPr lvl="1"/>
            <a:r>
              <a:rPr lang="en-US" dirty="0"/>
              <a:t>Enter canceled debt from Form 1099-C-Nonbusiness Credit Card Debt</a:t>
            </a:r>
          </a:p>
          <a:p>
            <a:pPr lvl="1"/>
            <a:r>
              <a:rPr lang="en-US" dirty="0"/>
              <a:t>Enter canceled debt from Form 1099-C Mortgage and form 982 exclusion.</a:t>
            </a:r>
          </a:p>
          <a:p>
            <a:r>
              <a:rPr lang="en-US" dirty="0"/>
              <a:t>Answer the questions on the following slides once complete</a:t>
            </a:r>
          </a:p>
        </p:txBody>
      </p:sp>
      <p:sp>
        <p:nvSpPr>
          <p:cNvPr id="5" name="Rectangle 4"/>
          <p:cNvSpPr/>
          <p:nvPr/>
        </p:nvSpPr>
        <p:spPr>
          <a:xfrm>
            <a:off x="2858602" y="5792691"/>
            <a:ext cx="933339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is-IS" sz="2800" b="1" dirty="0">
                <a:solidFill>
                  <a:schemeClr val="accent2"/>
                </a:solidFill>
              </a:rPr>
              <a:t>Note: the “Helpful Tips...” packet has step-by-step instructions and TaxSlayer screenshots for your reference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7819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ou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5" name="Rectangle 4"/>
          <p:cNvSpPr/>
          <p:nvPr/>
        </p:nvSpPr>
        <p:spPr>
          <a:xfrm>
            <a:off x="809029" y="2325559"/>
            <a:ext cx="10573941"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a:pPr>
            <a:r>
              <a:rPr lang="is-IS" sz="3200" b="1" i="1" dirty="0">
                <a:solidFill>
                  <a:schemeClr val="accent2"/>
                </a:solidFill>
              </a:rPr>
              <a:t>What is the total taxable interest income show on line 8a of Form 1040?</a:t>
            </a:r>
          </a:p>
          <a:p>
            <a:pPr marL="1085850" lvl="1" indent="-742950">
              <a:buFont typeface="+mj-lt"/>
              <a:buAutoNum type="alphaLcPeriod"/>
            </a:pPr>
            <a:r>
              <a:rPr lang="is-IS" sz="3200" b="1" i="1" dirty="0">
                <a:solidFill>
                  <a:schemeClr val="accent2"/>
                </a:solidFill>
              </a:rPr>
              <a:t>$15</a:t>
            </a:r>
          </a:p>
          <a:p>
            <a:pPr marL="1085850" lvl="1" indent="-742950">
              <a:buFont typeface="+mj-lt"/>
              <a:buAutoNum type="alphaLcPeriod"/>
            </a:pPr>
            <a:r>
              <a:rPr lang="is-IS" sz="3200" b="1" i="1" dirty="0">
                <a:solidFill>
                  <a:schemeClr val="accent2"/>
                </a:solidFill>
              </a:rPr>
              <a:t>$85</a:t>
            </a:r>
          </a:p>
          <a:p>
            <a:pPr marL="1085850" lvl="1" indent="-742950">
              <a:buFont typeface="+mj-lt"/>
              <a:buAutoNum type="alphaLcPeriod"/>
            </a:pPr>
            <a:r>
              <a:rPr lang="is-IS" sz="3200" b="1" i="1" dirty="0">
                <a:solidFill>
                  <a:schemeClr val="accent2"/>
                </a:solidFill>
              </a:rPr>
              <a:t>$125</a:t>
            </a:r>
          </a:p>
          <a:p>
            <a:pPr marL="1085850" lvl="1" indent="-742950">
              <a:buFont typeface="+mj-lt"/>
              <a:buAutoNum type="alphaLcPeriod"/>
            </a:pPr>
            <a:r>
              <a:rPr lang="is-IS" sz="3200" b="1" i="1" dirty="0">
                <a:solidFill>
                  <a:schemeClr val="accent2"/>
                </a:solidFill>
              </a:rPr>
              <a:t>$210</a:t>
            </a:r>
          </a:p>
        </p:txBody>
      </p:sp>
      <p:sp>
        <p:nvSpPr>
          <p:cNvPr id="6" name="Oval 5"/>
          <p:cNvSpPr/>
          <p:nvPr/>
        </p:nvSpPr>
        <p:spPr>
          <a:xfrm>
            <a:off x="985838" y="3849053"/>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75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5" name="Rectangle 4"/>
          <p:cNvSpPr/>
          <p:nvPr/>
        </p:nvSpPr>
        <p:spPr>
          <a:xfrm>
            <a:off x="809029" y="2325559"/>
            <a:ext cx="10573941"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2"/>
            </a:pPr>
            <a:r>
              <a:rPr lang="is-IS" sz="3200" b="1" i="1" dirty="0">
                <a:solidFill>
                  <a:schemeClr val="accent2"/>
                </a:solidFill>
              </a:rPr>
              <a:t>How does the Code Q on Peeta’s Form 1099-R from Essex Bank affect the return?</a:t>
            </a:r>
          </a:p>
          <a:p>
            <a:pPr marL="1085850" lvl="1" indent="-742950">
              <a:buFont typeface="+mj-lt"/>
              <a:buAutoNum type="alphaLcPeriod"/>
            </a:pPr>
            <a:r>
              <a:rPr lang="is-IS" sz="3200" b="1" i="1" dirty="0">
                <a:solidFill>
                  <a:schemeClr val="accent2"/>
                </a:solidFill>
              </a:rPr>
              <a:t>The entire $5,500 distribution is taxable</a:t>
            </a:r>
          </a:p>
          <a:p>
            <a:pPr marL="1085850" lvl="1" indent="-742950">
              <a:buFont typeface="+mj-lt"/>
              <a:buAutoNum type="alphaLcPeriod"/>
            </a:pPr>
            <a:r>
              <a:rPr lang="is-IS" sz="3200" b="1" i="1" dirty="0">
                <a:solidFill>
                  <a:schemeClr val="accent2"/>
                </a:solidFill>
              </a:rPr>
              <a:t>Half of the $5,500 distribution is taxable</a:t>
            </a:r>
          </a:p>
          <a:p>
            <a:pPr marL="1085850" lvl="1" indent="-742950">
              <a:buFont typeface="+mj-lt"/>
              <a:buAutoNum type="alphaLcPeriod"/>
            </a:pPr>
            <a:r>
              <a:rPr lang="is-IS" sz="3200" b="1" i="1" dirty="0">
                <a:solidFill>
                  <a:schemeClr val="accent2"/>
                </a:solidFill>
              </a:rPr>
              <a:t>There is a 10% additional tax on the distribution</a:t>
            </a:r>
          </a:p>
          <a:p>
            <a:pPr marL="1085850" lvl="1" indent="-742950">
              <a:buFont typeface="+mj-lt"/>
              <a:buAutoNum type="alphaLcPeriod"/>
            </a:pPr>
            <a:r>
              <a:rPr lang="is-IS" sz="3200" b="1" i="1" dirty="0">
                <a:solidFill>
                  <a:schemeClr val="accent2"/>
                </a:solidFill>
              </a:rPr>
              <a:t>The entire $5,500 distribution is not taxable</a:t>
            </a:r>
          </a:p>
        </p:txBody>
      </p:sp>
      <p:sp>
        <p:nvSpPr>
          <p:cNvPr id="6" name="Oval 5"/>
          <p:cNvSpPr/>
          <p:nvPr/>
        </p:nvSpPr>
        <p:spPr>
          <a:xfrm>
            <a:off x="985838" y="4776920"/>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37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5" name="Rectangle 4"/>
          <p:cNvSpPr/>
          <p:nvPr/>
        </p:nvSpPr>
        <p:spPr>
          <a:xfrm>
            <a:off x="809029" y="2325559"/>
            <a:ext cx="10573941"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3"/>
            </a:pPr>
            <a:r>
              <a:rPr lang="is-IS" sz="3200" b="1" i="1" dirty="0">
                <a:solidFill>
                  <a:schemeClr val="accent2"/>
                </a:solidFill>
              </a:rPr>
              <a:t>What is the amount shown on Form 1040, Line 13 – Capital Gain or Loss?</a:t>
            </a:r>
          </a:p>
          <a:p>
            <a:pPr marL="1085850" lvl="1" indent="-742950">
              <a:buFont typeface="+mj-lt"/>
              <a:buAutoNum type="alphaLcPeriod"/>
            </a:pPr>
            <a:r>
              <a:rPr lang="is-IS" sz="3200" b="1" i="1" dirty="0">
                <a:solidFill>
                  <a:schemeClr val="accent2"/>
                </a:solidFill>
              </a:rPr>
              <a:t>A gain of $957</a:t>
            </a:r>
          </a:p>
          <a:p>
            <a:pPr marL="1085850" lvl="1" indent="-742950">
              <a:buFont typeface="+mj-lt"/>
              <a:buAutoNum type="alphaLcPeriod"/>
            </a:pPr>
            <a:r>
              <a:rPr lang="is-IS" sz="3200" b="1" i="1" dirty="0">
                <a:solidFill>
                  <a:schemeClr val="accent2"/>
                </a:solidFill>
              </a:rPr>
              <a:t>A gain of $1,017</a:t>
            </a:r>
          </a:p>
          <a:p>
            <a:pPr marL="1085850" lvl="1" indent="-742950">
              <a:buFont typeface="+mj-lt"/>
              <a:buAutoNum type="alphaLcPeriod"/>
            </a:pPr>
            <a:r>
              <a:rPr lang="is-IS" sz="3200" b="1" i="1" dirty="0">
                <a:solidFill>
                  <a:schemeClr val="accent2"/>
                </a:solidFill>
              </a:rPr>
              <a:t>A gain of $1,407</a:t>
            </a:r>
          </a:p>
          <a:p>
            <a:pPr marL="1085850" lvl="1" indent="-742950">
              <a:buFont typeface="+mj-lt"/>
              <a:buAutoNum type="alphaLcPeriod"/>
            </a:pPr>
            <a:r>
              <a:rPr lang="is-IS" sz="3200" b="1" i="1" dirty="0">
                <a:solidFill>
                  <a:schemeClr val="accent2"/>
                </a:solidFill>
              </a:rPr>
              <a:t>A gain of $1,467</a:t>
            </a:r>
          </a:p>
        </p:txBody>
      </p:sp>
      <p:sp>
        <p:nvSpPr>
          <p:cNvPr id="6" name="Oval 5"/>
          <p:cNvSpPr/>
          <p:nvPr/>
        </p:nvSpPr>
        <p:spPr>
          <a:xfrm>
            <a:off x="1009901" y="3849053"/>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751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7" name="Rectangle 6"/>
          <p:cNvSpPr/>
          <p:nvPr/>
        </p:nvSpPr>
        <p:spPr>
          <a:xfrm>
            <a:off x="809029" y="2261186"/>
            <a:ext cx="1057394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4"/>
            </a:pPr>
            <a:r>
              <a:rPr lang="is-IS" sz="3200" b="1" i="1" dirty="0">
                <a:solidFill>
                  <a:schemeClr val="accent2"/>
                </a:solidFill>
              </a:rPr>
              <a:t>How much of the $19,500 gross distribution reported on Form 1099-R is taxable this year? _____________</a:t>
            </a:r>
          </a:p>
        </p:txBody>
      </p:sp>
      <p:sp>
        <p:nvSpPr>
          <p:cNvPr id="8" name="TextBox 7"/>
          <p:cNvSpPr txBox="1"/>
          <p:nvPr/>
        </p:nvSpPr>
        <p:spPr>
          <a:xfrm>
            <a:off x="7318209" y="2732674"/>
            <a:ext cx="1957387" cy="523220"/>
          </a:xfrm>
          <a:prstGeom prst="rect">
            <a:avLst/>
          </a:prstGeom>
          <a:noFill/>
        </p:spPr>
        <p:txBody>
          <a:bodyPr wrap="square" rtlCol="0">
            <a:spAutoFit/>
          </a:bodyPr>
          <a:lstStyle/>
          <a:p>
            <a:r>
              <a:rPr lang="en-US" sz="2800" b="1" dirty="0">
                <a:solidFill>
                  <a:schemeClr val="accent1">
                    <a:lumMod val="75000"/>
                  </a:schemeClr>
                </a:solidFill>
              </a:rPr>
              <a:t>$</a:t>
            </a:r>
            <a:r>
              <a:rPr lang="en-US" sz="2800" b="1" dirty="0" smtClean="0">
                <a:solidFill>
                  <a:schemeClr val="accent1">
                    <a:lumMod val="75000"/>
                  </a:schemeClr>
                </a:solidFill>
              </a:rPr>
              <a:t>18,809</a:t>
            </a:r>
            <a:endParaRPr lang="en-US" sz="2800" b="1" dirty="0">
              <a:solidFill>
                <a:schemeClr val="accent1">
                  <a:lumMod val="7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468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5" name="Rectangle 4"/>
          <p:cNvSpPr/>
          <p:nvPr/>
        </p:nvSpPr>
        <p:spPr>
          <a:xfrm>
            <a:off x="809029" y="2325559"/>
            <a:ext cx="10573941"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5"/>
            </a:pPr>
            <a:r>
              <a:rPr lang="is-IS" sz="3200" b="1" i="1" dirty="0">
                <a:solidFill>
                  <a:schemeClr val="accent2"/>
                </a:solidFill>
              </a:rPr>
              <a:t>Where is the canceled debt from Non-business credit card on Form 1099-C reported on the Everdeen’s tax return?</a:t>
            </a:r>
          </a:p>
          <a:p>
            <a:pPr marL="1085850" lvl="1" indent="-742950">
              <a:buFont typeface="+mj-lt"/>
              <a:buAutoNum type="alphaLcPeriod"/>
            </a:pPr>
            <a:r>
              <a:rPr lang="en-US" sz="3200" b="1" i="1" dirty="0">
                <a:solidFill>
                  <a:schemeClr val="accent2"/>
                </a:solidFill>
              </a:rPr>
              <a:t>O</a:t>
            </a:r>
            <a:r>
              <a:rPr lang="is-IS" sz="3200" b="1" i="1" dirty="0">
                <a:solidFill>
                  <a:schemeClr val="accent2"/>
                </a:solidFill>
              </a:rPr>
              <a:t>n Form 1040, line 7 as wages</a:t>
            </a:r>
          </a:p>
          <a:p>
            <a:pPr marL="1085850" lvl="1" indent="-742950">
              <a:buFont typeface="+mj-lt"/>
              <a:buAutoNum type="alphaLcPeriod"/>
            </a:pPr>
            <a:r>
              <a:rPr lang="is-IS" sz="3200" b="1" i="1" dirty="0">
                <a:solidFill>
                  <a:schemeClr val="accent2"/>
                </a:solidFill>
              </a:rPr>
              <a:t>It is not reported on the return</a:t>
            </a:r>
          </a:p>
          <a:p>
            <a:pPr marL="1085850" lvl="1" indent="-742950">
              <a:buFont typeface="+mj-lt"/>
              <a:buAutoNum type="alphaLcPeriod"/>
            </a:pPr>
            <a:r>
              <a:rPr lang="is-IS" sz="3200" b="1" i="1" dirty="0">
                <a:solidFill>
                  <a:schemeClr val="accent2"/>
                </a:solidFill>
              </a:rPr>
              <a:t>On Schedule A as a miscellaneous deduction</a:t>
            </a:r>
          </a:p>
          <a:p>
            <a:pPr marL="1085850" lvl="1" indent="-742950">
              <a:buFont typeface="+mj-lt"/>
              <a:buAutoNum type="alphaLcPeriod"/>
            </a:pPr>
            <a:r>
              <a:rPr lang="is-IS" sz="3200" b="1" i="1" dirty="0">
                <a:solidFill>
                  <a:schemeClr val="accent2"/>
                </a:solidFill>
              </a:rPr>
              <a:t>On Form 1040, line 21 as other income</a:t>
            </a:r>
          </a:p>
        </p:txBody>
      </p:sp>
      <p:sp>
        <p:nvSpPr>
          <p:cNvPr id="6" name="Oval 5"/>
          <p:cNvSpPr/>
          <p:nvPr/>
        </p:nvSpPr>
        <p:spPr>
          <a:xfrm>
            <a:off x="1009901" y="4776920"/>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701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5" name="Rectangle 4"/>
          <p:cNvSpPr/>
          <p:nvPr/>
        </p:nvSpPr>
        <p:spPr>
          <a:xfrm>
            <a:off x="809029" y="2325559"/>
            <a:ext cx="10573941"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5"/>
            </a:pPr>
            <a:r>
              <a:rPr lang="is-IS" sz="3200" b="1" i="1" dirty="0">
                <a:solidFill>
                  <a:schemeClr val="accent2"/>
                </a:solidFill>
              </a:rPr>
              <a:t>The Basis of the Everdeen‘s home is reduced by $30,000.</a:t>
            </a:r>
          </a:p>
          <a:p>
            <a:pPr marL="742950" indent="-742950">
              <a:buFont typeface="+mj-lt"/>
              <a:buAutoNum type="arabicPeriod" startAt="5"/>
            </a:pPr>
            <a:endParaRPr lang="is-IS" sz="3200" b="1" i="1" dirty="0">
              <a:solidFill>
                <a:schemeClr val="accent2"/>
              </a:solidFill>
            </a:endParaRPr>
          </a:p>
          <a:p>
            <a:r>
              <a:rPr lang="is-IS" sz="3200" b="1" i="1" dirty="0">
                <a:solidFill>
                  <a:schemeClr val="accent2"/>
                </a:solidFill>
              </a:rPr>
              <a:t>                               True or False</a:t>
            </a:r>
          </a:p>
        </p:txBody>
      </p:sp>
      <p:sp>
        <p:nvSpPr>
          <p:cNvPr id="6" name="Oval 5"/>
          <p:cNvSpPr/>
          <p:nvPr/>
        </p:nvSpPr>
        <p:spPr>
          <a:xfrm>
            <a:off x="3967843" y="3299592"/>
            <a:ext cx="1107872"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52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4868994"/>
            <a:ext cx="8727445" cy="168420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Intake/Interview &amp; Quality </a:t>
            </a:r>
            <a:r>
              <a:rPr lang="en-US" sz="5400" b="1"/>
              <a:t>Review Process</a:t>
            </a:r>
            <a:endParaRPr lang="en-US" sz="5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9407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normAutofit/>
          </a:bodyPr>
          <a:lstStyle/>
          <a:p>
            <a:pPr eaLnBrk="1" hangingPunct="1"/>
            <a:r>
              <a:rPr lang="en-US" altLang="en-US" dirty="0"/>
              <a:t>Business/Self-Employment Income</a:t>
            </a:r>
          </a:p>
        </p:txBody>
      </p:sp>
      <p:sp>
        <p:nvSpPr>
          <p:cNvPr id="57346" name="Content Placeholder 2"/>
          <p:cNvSpPr>
            <a:spLocks noGrp="1"/>
          </p:cNvSpPr>
          <p:nvPr>
            <p:ph idx="1"/>
          </p:nvPr>
        </p:nvSpPr>
        <p:spPr/>
        <p:txBody>
          <a:bodyPr>
            <a:normAutofit/>
          </a:bodyPr>
          <a:lstStyle/>
          <a:p>
            <a:pPr eaLnBrk="1" hangingPunct="1">
              <a:lnSpc>
                <a:spcPct val="90000"/>
              </a:lnSpc>
              <a:buFont typeface="Wingdings" panose="05000000000000000000" pitchFamily="2" charset="2"/>
              <a:buChar char="Ø"/>
            </a:pPr>
            <a:r>
              <a:rPr lang="en-US" altLang="en-US" dirty="0"/>
              <a:t>Business/self-employment income can be reported to taxpayers in a variety of ways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368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animEffect transition="in" filter="fade">
                                      <p:cBhvr>
                                        <p:cTn id="7" dur="500"/>
                                        <p:tgtEl>
                                          <p:spTgt spid="573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p:bldLst>
  </p:timing>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Role as a Campus Fellow</a:t>
            </a:r>
          </a:p>
        </p:txBody>
      </p:sp>
      <p:sp>
        <p:nvSpPr>
          <p:cNvPr id="3" name="Content Placeholder 2"/>
          <p:cNvSpPr>
            <a:spLocks noGrp="1"/>
          </p:cNvSpPr>
          <p:nvPr>
            <p:ph idx="1"/>
          </p:nvPr>
        </p:nvSpPr>
        <p:spPr/>
        <p:txBody>
          <a:bodyPr/>
          <a:lstStyle/>
          <a:p>
            <a:r>
              <a:rPr lang="en-US" dirty="0"/>
              <a:t>In addition to completing intermediate topics on the tax return, one of your primary roles will be assisting your Site Coordinator with the </a:t>
            </a:r>
            <a:r>
              <a:rPr lang="en-US" b="1" i="1" dirty="0"/>
              <a:t>Quality Review Process</a:t>
            </a:r>
            <a:endParaRPr lang="en-US" dirty="0"/>
          </a:p>
          <a:p>
            <a:r>
              <a:rPr lang="en-US" dirty="0"/>
              <a:t>We will now review the Intake/Interview Form and discuss the Quality Review Process in detail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0399288"/>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Intake/Interview &amp; Quality Review Sheet</a:t>
            </a:r>
          </a:p>
        </p:txBody>
      </p:sp>
      <p:sp>
        <p:nvSpPr>
          <p:cNvPr id="3" name="Content Placeholder 2"/>
          <p:cNvSpPr>
            <a:spLocks noGrp="1"/>
          </p:cNvSpPr>
          <p:nvPr>
            <p:ph idx="1"/>
          </p:nvPr>
        </p:nvSpPr>
        <p:spPr/>
        <p:txBody>
          <a:bodyPr/>
          <a:lstStyle/>
          <a:p>
            <a:r>
              <a:rPr lang="en-US" dirty="0"/>
              <a:t>Form 13614-C (October 2016)</a:t>
            </a:r>
          </a:p>
          <a:p>
            <a:r>
              <a:rPr lang="en-US" dirty="0"/>
              <a:t>All VITA programs are required to use this sheet for every tax return filed at the tax site.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0816231"/>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Assuring a Quality Service and Accurate Return</a:t>
            </a:r>
          </a:p>
        </p:txBody>
      </p:sp>
      <p:sp>
        <p:nvSpPr>
          <p:cNvPr id="3" name="Content Placeholder 2"/>
          <p:cNvSpPr>
            <a:spLocks noGrp="1"/>
          </p:cNvSpPr>
          <p:nvPr>
            <p:ph idx="1"/>
          </p:nvPr>
        </p:nvSpPr>
        <p:spPr/>
        <p:txBody>
          <a:bodyPr>
            <a:normAutofit fontScale="85000" lnSpcReduction="20000"/>
          </a:bodyPr>
          <a:lstStyle/>
          <a:p>
            <a:r>
              <a:rPr lang="en-US" dirty="0"/>
              <a:t>Taxpayers using services offered through the Volunteer Tax Assistance (VITA) and Tax Counseling for the Elderly (TCE) Programs </a:t>
            </a:r>
            <a:r>
              <a:rPr lang="en-US" b="1" dirty="0">
                <a:latin typeface="+mj-lt"/>
              </a:rPr>
              <a:t>should be confident they receive quality service</a:t>
            </a:r>
            <a:r>
              <a:rPr lang="en-US" dirty="0"/>
              <a:t>. This includes having an accurate tax return prepared. </a:t>
            </a:r>
          </a:p>
          <a:p>
            <a:r>
              <a:rPr lang="en-US" dirty="0"/>
              <a:t>A basic component of preparing an accurate return begins with </a:t>
            </a:r>
            <a:r>
              <a:rPr lang="en-US" dirty="0">
                <a:latin typeface="+mj-lt"/>
              </a:rPr>
              <a:t>listening</a:t>
            </a:r>
            <a:r>
              <a:rPr lang="en-US" dirty="0"/>
              <a:t> to the taxpayer and </a:t>
            </a:r>
            <a:r>
              <a:rPr lang="en-US" dirty="0">
                <a:latin typeface="+mj-lt"/>
              </a:rPr>
              <a:t>asking the right questions</a:t>
            </a:r>
            <a:r>
              <a:rPr lang="en-US" dirty="0"/>
              <a:t>.</a:t>
            </a:r>
          </a:p>
          <a:p>
            <a:r>
              <a:rPr lang="en-US" dirty="0"/>
              <a:t>Form 13614-C,  Intake/Interview &amp; Quality Review Sheet, is a tool designed to help the volunteer ask the right questions. When used properly, this form effectively contributes to accurate tax return preparation.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7842943"/>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this Form Completely and Appropriately</a:t>
            </a:r>
          </a:p>
        </p:txBody>
      </p:sp>
      <p:sp>
        <p:nvSpPr>
          <p:cNvPr id="3" name="Content Placeholder 2"/>
          <p:cNvSpPr>
            <a:spLocks noGrp="1"/>
          </p:cNvSpPr>
          <p:nvPr>
            <p:ph idx="1"/>
          </p:nvPr>
        </p:nvSpPr>
        <p:spPr/>
        <p:txBody>
          <a:bodyPr>
            <a:normAutofit/>
          </a:bodyPr>
          <a:lstStyle/>
          <a:p>
            <a:r>
              <a:rPr lang="en-US" dirty="0"/>
              <a:t>The IRS conducts oversight to ensure that EVERY part of the form is being used appropriately and completely during the interview with the taxpayer and while preparing their return.</a:t>
            </a:r>
          </a:p>
          <a:p>
            <a:r>
              <a:rPr lang="en-US" dirty="0"/>
              <a:t>The IRS requires compliance with use of this form to ensure high quality tax returns for our VITA program.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8442506"/>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for Use by IRS VITA Sites</a:t>
            </a:r>
          </a:p>
        </p:txBody>
      </p:sp>
      <p:sp>
        <p:nvSpPr>
          <p:cNvPr id="3" name="Content Placeholder 2"/>
          <p:cNvSpPr>
            <a:spLocks noGrp="1"/>
          </p:cNvSpPr>
          <p:nvPr>
            <p:ph idx="1"/>
          </p:nvPr>
        </p:nvSpPr>
        <p:spPr/>
        <p:txBody>
          <a:bodyPr>
            <a:normAutofit fontScale="92500" lnSpcReduction="20000"/>
          </a:bodyPr>
          <a:lstStyle/>
          <a:p>
            <a:r>
              <a:rPr lang="en-US" dirty="0"/>
              <a:t>An important tool for accuracy and due diligence!</a:t>
            </a:r>
          </a:p>
          <a:p>
            <a:r>
              <a:rPr lang="en-US" dirty="0"/>
              <a:t>Must be completed by (or with) the taxpayer.</a:t>
            </a:r>
          </a:p>
          <a:p>
            <a:r>
              <a:rPr lang="en-US" dirty="0"/>
              <a:t>Will be used to conduct the Quality Review process.</a:t>
            </a:r>
          </a:p>
          <a:p>
            <a:r>
              <a:rPr lang="en-US" dirty="0"/>
              <a:t>Must be kept at tax site for site records (do not let the taxpayer take the form with them)</a:t>
            </a:r>
          </a:p>
          <a:p>
            <a:r>
              <a:rPr lang="en-US" dirty="0"/>
              <a:t>No records brought to the site should be kept on file</a:t>
            </a:r>
          </a:p>
          <a:p>
            <a:r>
              <a:rPr lang="en-US" dirty="0"/>
              <a:t>For privacy and identity protection purposes, SSNs should NOT be printed on the I/I form</a:t>
            </a:r>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405517"/>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Intake/Interview Form is a Huge Asset to You</a:t>
            </a:r>
          </a:p>
        </p:txBody>
      </p:sp>
      <p:sp>
        <p:nvSpPr>
          <p:cNvPr id="3" name="Content Placeholder 2"/>
          <p:cNvSpPr>
            <a:spLocks noGrp="1"/>
          </p:cNvSpPr>
          <p:nvPr>
            <p:ph idx="1"/>
          </p:nvPr>
        </p:nvSpPr>
        <p:spPr/>
        <p:txBody>
          <a:bodyPr/>
          <a:lstStyle/>
          <a:p>
            <a:r>
              <a:rPr lang="en-US" dirty="0"/>
              <a:t>Provides an extra record for you to double-check information on the tax return in TaxSlayer and note things the taxpayer forgets to mention when speaking with you</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6778549"/>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Intake Process: Completing Form 13614-C</a:t>
            </a:r>
          </a:p>
        </p:txBody>
      </p:sp>
      <p:sp>
        <p:nvSpPr>
          <p:cNvPr id="3" name="Content Placeholder 2"/>
          <p:cNvSpPr>
            <a:spLocks noGrp="1"/>
          </p:cNvSpPr>
          <p:nvPr>
            <p:ph idx="1"/>
          </p:nvPr>
        </p:nvSpPr>
        <p:spPr/>
        <p:txBody>
          <a:bodyPr>
            <a:normAutofit/>
          </a:bodyPr>
          <a:lstStyle/>
          <a:p>
            <a:r>
              <a:rPr lang="en-US" dirty="0"/>
              <a:t>In most cases, the taxpayer completes pages 1, 2, and 3 of the Intake Interview Form (Form 13614-C) and the Affordable Care Act Supplement Form in the waiting room before sitting down with you, the tax preparer.</a:t>
            </a:r>
          </a:p>
          <a:p>
            <a:r>
              <a:rPr lang="en-US" dirty="0"/>
              <a:t>Provide assistance as needed (be sensitive and perceptive to the needs of the taxpayers)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1387149"/>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Complete an Intake/Interview Form </a:t>
            </a:r>
            <a:br>
              <a:rPr lang="en-US" dirty="0"/>
            </a:br>
            <a:r>
              <a:rPr lang="en-US" dirty="0"/>
              <a:t>for EVERY Return</a:t>
            </a:r>
          </a:p>
        </p:txBody>
      </p:sp>
      <p:sp>
        <p:nvSpPr>
          <p:cNvPr id="3" name="Content Placeholder 2"/>
          <p:cNvSpPr>
            <a:spLocks noGrp="1"/>
          </p:cNvSpPr>
          <p:nvPr>
            <p:ph idx="1"/>
          </p:nvPr>
        </p:nvSpPr>
        <p:spPr/>
        <p:txBody>
          <a:bodyPr>
            <a:normAutofit/>
          </a:bodyPr>
          <a:lstStyle/>
          <a:p>
            <a:r>
              <a:rPr lang="en-US" dirty="0"/>
              <a:t>We MUST have an intake/interview form and Affordable Care Act Supplement Form on file for EVERY return filed at our tax sites.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9752685"/>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Intake Process: Tax Return and Volunteer Certification Levels</a:t>
            </a:r>
          </a:p>
        </p:txBody>
      </p:sp>
      <p:sp>
        <p:nvSpPr>
          <p:cNvPr id="3" name="Content Placeholder 2"/>
          <p:cNvSpPr>
            <a:spLocks noGrp="1"/>
          </p:cNvSpPr>
          <p:nvPr>
            <p:ph idx="1"/>
          </p:nvPr>
        </p:nvSpPr>
        <p:spPr/>
        <p:txBody>
          <a:bodyPr>
            <a:normAutofit fontScale="92500" lnSpcReduction="20000"/>
          </a:bodyPr>
          <a:lstStyle/>
          <a:p>
            <a:pPr marL="457200" indent="-457200">
              <a:buSzPct val="100000"/>
            </a:pPr>
            <a:r>
              <a:rPr lang="en-US" sz="3600" dirty="0"/>
              <a:t>It is a violation of our VITA Grant and IRS Compliance and your Volunteer Standards of Conduct Agreement to file a tax return that is out of scope of the VITA tax site.</a:t>
            </a:r>
          </a:p>
          <a:p>
            <a:pPr marL="447675" indent="-447675">
              <a:tabLst>
                <a:tab pos="168275" algn="l"/>
              </a:tabLst>
            </a:pPr>
            <a:r>
              <a:rPr lang="en-US" sz="3600" dirty="0"/>
              <a:t>At SaveFirst sites, to ensure all returns are in-scope for VITA:</a:t>
            </a:r>
          </a:p>
          <a:p>
            <a:pPr lvl="1"/>
            <a:r>
              <a:rPr lang="en-US" sz="3100" dirty="0"/>
              <a:t>Consult the SaveFirst Scope of Service Chart – at every tax station and in the Site Coordinator Handbook/Campus Fellow Handbook</a:t>
            </a:r>
          </a:p>
          <a:p>
            <a:pPr lvl="1"/>
            <a:r>
              <a:rPr lang="en-US" sz="3100" dirty="0"/>
              <a:t>If a topic seems complicated or unfamiliar to you, double-check the SaveFirst Scope of Service Chart to be sure it is listed in scope.</a:t>
            </a:r>
          </a:p>
          <a:p>
            <a:pPr lvl="1"/>
            <a:r>
              <a:rPr lang="en-US" sz="3100" dirty="0"/>
              <a:t>Sometimes this determination may be unclear. If you are unsure, talk to your Site Coordinator.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5779100"/>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5325" y="0"/>
            <a:ext cx="10801350" cy="6934894"/>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0300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Agenda: A Session</a:t>
            </a:r>
          </a:p>
        </p:txBody>
      </p:sp>
      <p:sp>
        <p:nvSpPr>
          <p:cNvPr id="3" name="Content Placeholder 2"/>
          <p:cNvSpPr>
            <a:spLocks noGrp="1"/>
          </p:cNvSpPr>
          <p:nvPr>
            <p:ph idx="1"/>
          </p:nvPr>
        </p:nvSpPr>
        <p:spPr/>
        <p:txBody>
          <a:bodyPr>
            <a:normAutofit fontScale="92500" lnSpcReduction="20000"/>
          </a:bodyPr>
          <a:lstStyle/>
          <a:p>
            <a:r>
              <a:rPr lang="en-US" dirty="0"/>
              <a:t>1) Basic Training Refresher</a:t>
            </a:r>
          </a:p>
          <a:p>
            <a:r>
              <a:rPr lang="en-US" dirty="0"/>
              <a:t>2) Alimony Income</a:t>
            </a:r>
          </a:p>
          <a:p>
            <a:r>
              <a:rPr lang="en-US" dirty="0"/>
              <a:t>3) State Tax Refund</a:t>
            </a:r>
          </a:p>
          <a:p>
            <a:r>
              <a:rPr lang="en-US" dirty="0"/>
              <a:t>4) Business Income</a:t>
            </a:r>
          </a:p>
          <a:p>
            <a:r>
              <a:rPr lang="en-US" dirty="0"/>
              <a:t>5) Retirement Income (with taxable amount)</a:t>
            </a:r>
          </a:p>
          <a:p>
            <a:r>
              <a:rPr lang="en-US" dirty="0"/>
              <a:t>6) Adjustments to Income</a:t>
            </a:r>
          </a:p>
          <a:p>
            <a:r>
              <a:rPr lang="en-US" dirty="0"/>
              <a:t>7</a:t>
            </a:r>
            <a:r>
              <a:rPr lang="en-US" dirty="0" smtClean="0"/>
              <a:t>) Miscellaneous </a:t>
            </a:r>
            <a:r>
              <a:rPr lang="en-US" dirty="0"/>
              <a:t>Nonrefundable Credits</a:t>
            </a:r>
          </a:p>
          <a:p>
            <a:r>
              <a:rPr lang="en-US" dirty="0"/>
              <a:t>8) Volunteer Paperwork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6481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 1099-MISC</a:t>
            </a:r>
          </a:p>
        </p:txBody>
      </p:sp>
      <p:pic>
        <p:nvPicPr>
          <p:cNvPr id="7" name="Content Placeholder 6"/>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53980" y="1301425"/>
            <a:ext cx="7005152" cy="4525963"/>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21587" y="3344569"/>
            <a:ext cx="1278555" cy="604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197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9537" y="0"/>
            <a:ext cx="11847002" cy="6343650"/>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6642639"/>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198" r="-13198"/>
          <a:stretch/>
        </p:blipFill>
        <p:spPr>
          <a:xfrm>
            <a:off x="0" y="0"/>
            <a:ext cx="12192000" cy="6858000"/>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6809144"/>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39949" y="0"/>
            <a:ext cx="9512102" cy="690589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09452078"/>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19175" y="2771"/>
            <a:ext cx="9944100" cy="6855229"/>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5542988"/>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8750" y="0"/>
            <a:ext cx="9334500" cy="695214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0953640"/>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64144" y="0"/>
            <a:ext cx="9263712" cy="6899425"/>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1323884"/>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90782" y="0"/>
            <a:ext cx="9519476" cy="68580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9371546"/>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8750" y="0"/>
            <a:ext cx="9334500" cy="6665956"/>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2679015"/>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84858" y="0"/>
            <a:ext cx="9822284" cy="68779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1731169"/>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0150" y="0"/>
            <a:ext cx="9791699" cy="7458164"/>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45413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Wage and Tax Statement</a:t>
            </a:r>
          </a:p>
        </p:txBody>
      </p:sp>
      <p:pic>
        <p:nvPicPr>
          <p:cNvPr id="6" name="Content Placeholder 5"/>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503357" y="1417638"/>
            <a:ext cx="7185285" cy="4525963"/>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6400800" y="1814624"/>
            <a:ext cx="1616149" cy="292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444578" y="3680619"/>
            <a:ext cx="1528591" cy="292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6231987" y="3516923"/>
            <a:ext cx="653679" cy="57677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61904" y="5127485"/>
            <a:ext cx="285205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3600" b="1" dirty="0"/>
              <a:t>See Your </a:t>
            </a:r>
            <a:r>
              <a:rPr lang="en-US" sz="3600" b="1"/>
              <a:t>Site Coordinator</a:t>
            </a:r>
            <a:endParaRPr lang="en-US" sz="36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219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0"/>
                                        </p:tgtEl>
                                      </p:cBhvr>
                                      <p:by x="150000" y="150000"/>
                                    </p:animScale>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25"/>
                                        </p:tgtEl>
                                      </p:cBhvr>
                                      <p:by x="150000" y="150000"/>
                                    </p:animScale>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ppt_y</p:attrName>
                                        </p:attrNameLst>
                                      </p:cBhvr>
                                      <p:tavLst>
                                        <p:tav tm="0">
                                          <p:val>
                                            <p:strVal val="#ppt_y+#ppt_h*1.125000"/>
                                          </p:val>
                                        </p:tav>
                                        <p:tav tm="100000">
                                          <p:val>
                                            <p:strVal val="#ppt_y"/>
                                          </p:val>
                                        </p:tav>
                                      </p:tavLst>
                                    </p:anim>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85875" y="0"/>
            <a:ext cx="9819926" cy="68580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1990460"/>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8733" y="0"/>
            <a:ext cx="9774533" cy="6928353"/>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8497725"/>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32130" y="0"/>
            <a:ext cx="9727739" cy="68580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8645104"/>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44293" y="0"/>
            <a:ext cx="9703414" cy="680029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5753215"/>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52575" y="24264"/>
            <a:ext cx="9086849" cy="6833736"/>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80738740"/>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66875" y="0"/>
            <a:ext cx="8858250" cy="6607384"/>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8814992"/>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0150" y="0"/>
            <a:ext cx="9791700" cy="6956355"/>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0742936"/>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68861" y="0"/>
            <a:ext cx="9654277" cy="6826713"/>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3212841"/>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28700" y="0"/>
            <a:ext cx="9696449" cy="6772841"/>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6863744"/>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stretch>
            <a:fillRect/>
          </a:stretch>
        </p:blipFill>
        <p:spPr>
          <a:xfrm>
            <a:off x="1303565" y="-15114"/>
            <a:ext cx="9584870" cy="6873114"/>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9375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1099-K</a:t>
            </a:r>
          </a:p>
        </p:txBody>
      </p:sp>
      <p:pic>
        <p:nvPicPr>
          <p:cNvPr id="4" name="Content Placeholder 3"/>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82591" y="1600200"/>
            <a:ext cx="6826818" cy="4525963"/>
          </a:xfrm>
          <a:prstGeom prst="rect">
            <a:avLst/>
          </a:prstGeom>
          <a:ln>
            <a:noFill/>
          </a:ln>
          <a:effectLst>
            <a:outerShdw blurRad="190500" algn="tl" rotWithShape="0">
              <a:srgbClr val="000000">
                <a:alpha val="70000"/>
              </a:srgbClr>
            </a:outerShdw>
          </a:effectLst>
        </p:spPr>
      </p:pic>
      <p:sp>
        <p:nvSpPr>
          <p:cNvPr id="5" name="TextBox 4"/>
          <p:cNvSpPr txBox="1"/>
          <p:nvPr/>
        </p:nvSpPr>
        <p:spPr>
          <a:xfrm>
            <a:off x="461904" y="5127485"/>
            <a:ext cx="285205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3600" b="1" dirty="0"/>
              <a:t>See Your </a:t>
            </a:r>
            <a:r>
              <a:rPr lang="en-US" sz="3600" b="1"/>
              <a:t>Site Coordinator</a:t>
            </a:r>
            <a:endParaRPr lang="en-US" sz="36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523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3"/>
          <a:stretch>
            <a:fillRect/>
          </a:stretch>
        </p:blipFill>
        <p:spPr>
          <a:xfrm>
            <a:off x="1298121" y="0"/>
            <a:ext cx="9595757" cy="697191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8064538"/>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3"/>
          <a:stretch>
            <a:fillRect/>
          </a:stretch>
        </p:blipFill>
        <p:spPr>
          <a:xfrm>
            <a:off x="1028700" y="-39743"/>
            <a:ext cx="9372599" cy="6897743"/>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8286391"/>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3"/>
          <a:stretch>
            <a:fillRect/>
          </a:stretch>
        </p:blipFill>
        <p:spPr>
          <a:xfrm>
            <a:off x="1404259" y="0"/>
            <a:ext cx="9111342" cy="6723048"/>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3127836"/>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3"/>
          <a:stretch>
            <a:fillRect/>
          </a:stretch>
        </p:blipFill>
        <p:spPr>
          <a:xfrm>
            <a:off x="1224643" y="0"/>
            <a:ext cx="9742714" cy="691541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7076220"/>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stretch>
            <a:fillRect/>
          </a:stretch>
        </p:blipFill>
        <p:spPr>
          <a:xfrm>
            <a:off x="842419" y="0"/>
            <a:ext cx="10065065" cy="6968122"/>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6590442"/>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the Quizzes!</a:t>
            </a:r>
          </a:p>
        </p:txBody>
      </p:sp>
      <p:sp>
        <p:nvSpPr>
          <p:cNvPr id="3" name="Content Placeholder 2"/>
          <p:cNvSpPr>
            <a:spLocks noGrp="1"/>
          </p:cNvSpPr>
          <p:nvPr>
            <p:ph idx="1"/>
          </p:nvPr>
        </p:nvSpPr>
        <p:spPr/>
        <p:txBody>
          <a:bodyPr>
            <a:normAutofit/>
          </a:bodyPr>
          <a:lstStyle/>
          <a:p>
            <a:r>
              <a:rPr lang="en-US" dirty="0"/>
              <a:t>Log in to your VMS account and complete the two quizzes:</a:t>
            </a:r>
          </a:p>
          <a:p>
            <a:pPr lvl="1"/>
            <a:r>
              <a:rPr lang="en-US" dirty="0"/>
              <a:t>Intake Interview and Quality Review</a:t>
            </a:r>
          </a:p>
          <a:p>
            <a:pPr lvl="1"/>
            <a:r>
              <a:rPr lang="en-US" dirty="0"/>
              <a:t>Volunteer Standards of Conduct</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6122136"/>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Congratulations!</a:t>
            </a:r>
          </a:p>
        </p:txBody>
      </p:sp>
      <p:sp>
        <p:nvSpPr>
          <p:cNvPr id="3" name="Content Placeholder 2"/>
          <p:cNvSpPr>
            <a:spLocks noGrp="1"/>
          </p:cNvSpPr>
          <p:nvPr>
            <p:ph idx="1"/>
          </p:nvPr>
        </p:nvSpPr>
        <p:spPr/>
        <p:txBody>
          <a:bodyPr>
            <a:normAutofit fontScale="92500" lnSpcReduction="10000"/>
          </a:bodyPr>
          <a:lstStyle/>
          <a:p>
            <a:r>
              <a:rPr lang="en-US" dirty="0"/>
              <a:t>This complete the fall Campus Fellow Training</a:t>
            </a:r>
          </a:p>
          <a:p>
            <a:r>
              <a:rPr lang="en-US" dirty="0"/>
              <a:t>Please complete the </a:t>
            </a:r>
            <a:r>
              <a:rPr lang="en-US" b="1" i="1" dirty="0"/>
              <a:t>Jack White – Campus Fellow Training Exercise</a:t>
            </a:r>
            <a:r>
              <a:rPr lang="en-US" dirty="0"/>
              <a:t> for practice on your own</a:t>
            </a:r>
          </a:p>
          <a:p>
            <a:r>
              <a:rPr lang="en-US" dirty="0"/>
              <a:t>Continue to check </a:t>
            </a:r>
            <a:r>
              <a:rPr lang="en-US" dirty="0">
                <a:hlinkClick r:id="rId2"/>
              </a:rPr>
              <a:t>impactamerica.com/</a:t>
            </a:r>
            <a:r>
              <a:rPr lang="en-US" dirty="0" err="1">
                <a:hlinkClick r:id="rId2"/>
              </a:rPr>
              <a:t>taxprep</a:t>
            </a:r>
            <a:r>
              <a:rPr lang="en-US" dirty="0"/>
              <a:t> – we will update with additional training videos throughout the fall/winter</a:t>
            </a:r>
          </a:p>
          <a:p>
            <a:pPr lvl="1"/>
            <a:r>
              <a:rPr lang="en-US" dirty="0"/>
              <a:t>Specifically, we will post a walkthrough video of the Kevin Kent exercise for you to watch</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7142948"/>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Attend Testing Session</a:t>
            </a:r>
          </a:p>
          <a:p>
            <a:pPr lvl="1"/>
            <a:r>
              <a:rPr lang="en-US" dirty="0"/>
              <a:t>Pass IRS Advanced Certification with score of 80% or higher!</a:t>
            </a:r>
          </a:p>
          <a:p>
            <a:r>
              <a:rPr lang="en-US" dirty="0"/>
              <a:t>Feel free to contact your Campus Fellow trainer with questions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7420520"/>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352692"/>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593558" y="4764237"/>
            <a:ext cx="11004884" cy="1588087"/>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Campus Fellow Training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49397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Cash Payments</a:t>
            </a:r>
          </a:p>
        </p:txBody>
      </p:sp>
      <p:pic>
        <p:nvPicPr>
          <p:cNvPr id="10" name="Content Placeholder 8"/>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1656" b="97700" l="4182" r="9535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44" t="779" r="-800" b="62206"/>
          <a:stretch/>
        </p:blipFill>
        <p:spPr>
          <a:xfrm rot="21312496">
            <a:off x="-14068" y="4448943"/>
            <a:ext cx="5233182" cy="1975069"/>
          </a:xfrm>
          <a:prstGeom prst="rect">
            <a:avLst/>
          </a:prstGeom>
        </p:spPr>
      </p:pic>
      <p:pic>
        <p:nvPicPr>
          <p:cNvPr id="11" name="Content Placeholder 8"/>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5">
                    <a14:imgEffect>
                      <a14:backgroundRemoval t="1656" b="97700" l="4182" r="9535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44" t="779" r="-800" b="62206"/>
          <a:stretch/>
        </p:blipFill>
        <p:spPr>
          <a:xfrm>
            <a:off x="7340991" y="4882931"/>
            <a:ext cx="5233182" cy="1975069"/>
          </a:xfrm>
          <a:prstGeom prst="rect">
            <a:avLst/>
          </a:prstGeom>
        </p:spPr>
      </p:pic>
      <p:pic>
        <p:nvPicPr>
          <p:cNvPr id="14" name="Content Placeholder 8"/>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1656" b="97700" l="4182" r="9535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44" t="779" r="-800" b="62206"/>
          <a:stretch/>
        </p:blipFill>
        <p:spPr>
          <a:xfrm rot="20831538">
            <a:off x="4049150" y="4474734"/>
            <a:ext cx="5233182" cy="1975069"/>
          </a:xfrm>
          <a:prstGeom prst="rect">
            <a:avLst/>
          </a:prstGeom>
        </p:spPr>
      </p:pic>
      <p:pic>
        <p:nvPicPr>
          <p:cNvPr id="15" name="Content Placeholder 8"/>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1656" b="97700" l="4182" r="9535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44" t="779" r="-800" b="62206"/>
          <a:stretch/>
        </p:blipFill>
        <p:spPr>
          <a:xfrm rot="19832117">
            <a:off x="2133599" y="3276637"/>
            <a:ext cx="5233182" cy="1975069"/>
          </a:xfrm>
          <a:prstGeom prst="rect">
            <a:avLst/>
          </a:prstGeom>
        </p:spPr>
      </p:pic>
      <p:pic>
        <p:nvPicPr>
          <p:cNvPr id="18" name="Content Placeholder 8"/>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7">
                    <a14:imgEffect>
                      <a14:backgroundRemoval t="1656" b="97700" l="4182" r="9535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44" t="779" r="-800" b="62206"/>
          <a:stretch/>
        </p:blipFill>
        <p:spPr>
          <a:xfrm rot="1150567">
            <a:off x="6314048" y="3422002"/>
            <a:ext cx="5233182" cy="197506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323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45">
                                          <p:stCondLst>
                                            <p:cond delay="0"/>
                                          </p:stCondLst>
                                        </p:cTn>
                                        <p:tgtEl>
                                          <p:spTgt spid="10"/>
                                        </p:tgtEl>
                                      </p:cBhvr>
                                    </p:animEffect>
                                    <p:anim calcmode="lin" valueType="num">
                                      <p:cBhvr>
                                        <p:cTn id="8"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3" dur="7">
                                          <p:stCondLst>
                                            <p:cond delay="162"/>
                                          </p:stCondLst>
                                        </p:cTn>
                                        <p:tgtEl>
                                          <p:spTgt spid="10"/>
                                        </p:tgtEl>
                                      </p:cBhvr>
                                      <p:to x="100000" y="60000"/>
                                    </p:animScale>
                                    <p:animScale>
                                      <p:cBhvr>
                                        <p:cTn id="14" dur="41" decel="50000">
                                          <p:stCondLst>
                                            <p:cond delay="169"/>
                                          </p:stCondLst>
                                        </p:cTn>
                                        <p:tgtEl>
                                          <p:spTgt spid="10"/>
                                        </p:tgtEl>
                                      </p:cBhvr>
                                      <p:to x="100000" y="100000"/>
                                    </p:animScale>
                                    <p:animScale>
                                      <p:cBhvr>
                                        <p:cTn id="15" dur="7">
                                          <p:stCondLst>
                                            <p:cond delay="328"/>
                                          </p:stCondLst>
                                        </p:cTn>
                                        <p:tgtEl>
                                          <p:spTgt spid="10"/>
                                        </p:tgtEl>
                                      </p:cBhvr>
                                      <p:to x="100000" y="80000"/>
                                    </p:animScale>
                                    <p:animScale>
                                      <p:cBhvr>
                                        <p:cTn id="16" dur="41" decel="50000">
                                          <p:stCondLst>
                                            <p:cond delay="335"/>
                                          </p:stCondLst>
                                        </p:cTn>
                                        <p:tgtEl>
                                          <p:spTgt spid="10"/>
                                        </p:tgtEl>
                                      </p:cBhvr>
                                      <p:to x="100000" y="100000"/>
                                    </p:animScale>
                                    <p:animScale>
                                      <p:cBhvr>
                                        <p:cTn id="17" dur="7">
                                          <p:stCondLst>
                                            <p:cond delay="410"/>
                                          </p:stCondLst>
                                        </p:cTn>
                                        <p:tgtEl>
                                          <p:spTgt spid="10"/>
                                        </p:tgtEl>
                                      </p:cBhvr>
                                      <p:to x="100000" y="90000"/>
                                    </p:animScale>
                                    <p:animScale>
                                      <p:cBhvr>
                                        <p:cTn id="18" dur="41" decel="50000">
                                          <p:stCondLst>
                                            <p:cond delay="417"/>
                                          </p:stCondLst>
                                        </p:cTn>
                                        <p:tgtEl>
                                          <p:spTgt spid="10"/>
                                        </p:tgtEl>
                                      </p:cBhvr>
                                      <p:to x="100000" y="100000"/>
                                    </p:animScale>
                                    <p:animScale>
                                      <p:cBhvr>
                                        <p:cTn id="19" dur="7">
                                          <p:stCondLst>
                                            <p:cond delay="452"/>
                                          </p:stCondLst>
                                        </p:cTn>
                                        <p:tgtEl>
                                          <p:spTgt spid="10"/>
                                        </p:tgtEl>
                                      </p:cBhvr>
                                      <p:to x="100000" y="95000"/>
                                    </p:animScale>
                                    <p:animScale>
                                      <p:cBhvr>
                                        <p:cTn id="20" dur="41" decel="50000">
                                          <p:stCondLst>
                                            <p:cond delay="459"/>
                                          </p:stCondLst>
                                        </p:cTn>
                                        <p:tgtEl>
                                          <p:spTgt spid="1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145">
                                          <p:stCondLst>
                                            <p:cond delay="0"/>
                                          </p:stCondLst>
                                        </p:cTn>
                                        <p:tgtEl>
                                          <p:spTgt spid="11"/>
                                        </p:tgtEl>
                                      </p:cBhvr>
                                    </p:animEffect>
                                    <p:anim calcmode="lin" valueType="num">
                                      <p:cBhvr>
                                        <p:cTn id="25"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6"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7"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8"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9"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30" dur="7">
                                          <p:stCondLst>
                                            <p:cond delay="162"/>
                                          </p:stCondLst>
                                        </p:cTn>
                                        <p:tgtEl>
                                          <p:spTgt spid="11"/>
                                        </p:tgtEl>
                                      </p:cBhvr>
                                      <p:to x="100000" y="60000"/>
                                    </p:animScale>
                                    <p:animScale>
                                      <p:cBhvr>
                                        <p:cTn id="31" dur="41" decel="50000">
                                          <p:stCondLst>
                                            <p:cond delay="169"/>
                                          </p:stCondLst>
                                        </p:cTn>
                                        <p:tgtEl>
                                          <p:spTgt spid="11"/>
                                        </p:tgtEl>
                                      </p:cBhvr>
                                      <p:to x="100000" y="100000"/>
                                    </p:animScale>
                                    <p:animScale>
                                      <p:cBhvr>
                                        <p:cTn id="32" dur="7">
                                          <p:stCondLst>
                                            <p:cond delay="328"/>
                                          </p:stCondLst>
                                        </p:cTn>
                                        <p:tgtEl>
                                          <p:spTgt spid="11"/>
                                        </p:tgtEl>
                                      </p:cBhvr>
                                      <p:to x="100000" y="80000"/>
                                    </p:animScale>
                                    <p:animScale>
                                      <p:cBhvr>
                                        <p:cTn id="33" dur="41" decel="50000">
                                          <p:stCondLst>
                                            <p:cond delay="335"/>
                                          </p:stCondLst>
                                        </p:cTn>
                                        <p:tgtEl>
                                          <p:spTgt spid="11"/>
                                        </p:tgtEl>
                                      </p:cBhvr>
                                      <p:to x="100000" y="100000"/>
                                    </p:animScale>
                                    <p:animScale>
                                      <p:cBhvr>
                                        <p:cTn id="34" dur="7">
                                          <p:stCondLst>
                                            <p:cond delay="410"/>
                                          </p:stCondLst>
                                        </p:cTn>
                                        <p:tgtEl>
                                          <p:spTgt spid="11"/>
                                        </p:tgtEl>
                                      </p:cBhvr>
                                      <p:to x="100000" y="90000"/>
                                    </p:animScale>
                                    <p:animScale>
                                      <p:cBhvr>
                                        <p:cTn id="35" dur="41" decel="50000">
                                          <p:stCondLst>
                                            <p:cond delay="417"/>
                                          </p:stCondLst>
                                        </p:cTn>
                                        <p:tgtEl>
                                          <p:spTgt spid="11"/>
                                        </p:tgtEl>
                                      </p:cBhvr>
                                      <p:to x="100000" y="100000"/>
                                    </p:animScale>
                                    <p:animScale>
                                      <p:cBhvr>
                                        <p:cTn id="36" dur="7">
                                          <p:stCondLst>
                                            <p:cond delay="452"/>
                                          </p:stCondLst>
                                        </p:cTn>
                                        <p:tgtEl>
                                          <p:spTgt spid="11"/>
                                        </p:tgtEl>
                                      </p:cBhvr>
                                      <p:to x="100000" y="95000"/>
                                    </p:animScale>
                                    <p:animScale>
                                      <p:cBhvr>
                                        <p:cTn id="37" dur="41" decel="50000">
                                          <p:stCondLst>
                                            <p:cond delay="459"/>
                                          </p:stCondLst>
                                        </p:cTn>
                                        <p:tgtEl>
                                          <p:spTgt spid="11"/>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145">
                                          <p:stCondLst>
                                            <p:cond delay="0"/>
                                          </p:stCondLst>
                                        </p:cTn>
                                        <p:tgtEl>
                                          <p:spTgt spid="14"/>
                                        </p:tgtEl>
                                      </p:cBhvr>
                                    </p:animEffect>
                                    <p:anim calcmode="lin" valueType="num">
                                      <p:cBhvr>
                                        <p:cTn id="41"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46" dur="7">
                                          <p:stCondLst>
                                            <p:cond delay="162"/>
                                          </p:stCondLst>
                                        </p:cTn>
                                        <p:tgtEl>
                                          <p:spTgt spid="14"/>
                                        </p:tgtEl>
                                      </p:cBhvr>
                                      <p:to x="100000" y="60000"/>
                                    </p:animScale>
                                    <p:animScale>
                                      <p:cBhvr>
                                        <p:cTn id="47" dur="41" decel="50000">
                                          <p:stCondLst>
                                            <p:cond delay="169"/>
                                          </p:stCondLst>
                                        </p:cTn>
                                        <p:tgtEl>
                                          <p:spTgt spid="14"/>
                                        </p:tgtEl>
                                      </p:cBhvr>
                                      <p:to x="100000" y="100000"/>
                                    </p:animScale>
                                    <p:animScale>
                                      <p:cBhvr>
                                        <p:cTn id="48" dur="7">
                                          <p:stCondLst>
                                            <p:cond delay="328"/>
                                          </p:stCondLst>
                                        </p:cTn>
                                        <p:tgtEl>
                                          <p:spTgt spid="14"/>
                                        </p:tgtEl>
                                      </p:cBhvr>
                                      <p:to x="100000" y="80000"/>
                                    </p:animScale>
                                    <p:animScale>
                                      <p:cBhvr>
                                        <p:cTn id="49" dur="41" decel="50000">
                                          <p:stCondLst>
                                            <p:cond delay="335"/>
                                          </p:stCondLst>
                                        </p:cTn>
                                        <p:tgtEl>
                                          <p:spTgt spid="14"/>
                                        </p:tgtEl>
                                      </p:cBhvr>
                                      <p:to x="100000" y="100000"/>
                                    </p:animScale>
                                    <p:animScale>
                                      <p:cBhvr>
                                        <p:cTn id="50" dur="7">
                                          <p:stCondLst>
                                            <p:cond delay="410"/>
                                          </p:stCondLst>
                                        </p:cTn>
                                        <p:tgtEl>
                                          <p:spTgt spid="14"/>
                                        </p:tgtEl>
                                      </p:cBhvr>
                                      <p:to x="100000" y="90000"/>
                                    </p:animScale>
                                    <p:animScale>
                                      <p:cBhvr>
                                        <p:cTn id="51" dur="41" decel="50000">
                                          <p:stCondLst>
                                            <p:cond delay="417"/>
                                          </p:stCondLst>
                                        </p:cTn>
                                        <p:tgtEl>
                                          <p:spTgt spid="14"/>
                                        </p:tgtEl>
                                      </p:cBhvr>
                                      <p:to x="100000" y="100000"/>
                                    </p:animScale>
                                    <p:animScale>
                                      <p:cBhvr>
                                        <p:cTn id="52" dur="7">
                                          <p:stCondLst>
                                            <p:cond delay="452"/>
                                          </p:stCondLst>
                                        </p:cTn>
                                        <p:tgtEl>
                                          <p:spTgt spid="14"/>
                                        </p:tgtEl>
                                      </p:cBhvr>
                                      <p:to x="100000" y="95000"/>
                                    </p:animScale>
                                    <p:animScale>
                                      <p:cBhvr>
                                        <p:cTn id="53" dur="41" decel="50000">
                                          <p:stCondLst>
                                            <p:cond delay="459"/>
                                          </p:stCondLst>
                                        </p:cTn>
                                        <p:tgtEl>
                                          <p:spTgt spid="14"/>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145">
                                          <p:stCondLst>
                                            <p:cond delay="0"/>
                                          </p:stCondLst>
                                        </p:cTn>
                                        <p:tgtEl>
                                          <p:spTgt spid="15"/>
                                        </p:tgtEl>
                                      </p:cBhvr>
                                    </p:animEffect>
                                    <p:anim calcmode="lin" valueType="num">
                                      <p:cBhvr>
                                        <p:cTn id="57"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8"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9"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60"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61"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62" dur="7">
                                          <p:stCondLst>
                                            <p:cond delay="162"/>
                                          </p:stCondLst>
                                        </p:cTn>
                                        <p:tgtEl>
                                          <p:spTgt spid="15"/>
                                        </p:tgtEl>
                                      </p:cBhvr>
                                      <p:to x="100000" y="60000"/>
                                    </p:animScale>
                                    <p:animScale>
                                      <p:cBhvr>
                                        <p:cTn id="63" dur="41" decel="50000">
                                          <p:stCondLst>
                                            <p:cond delay="169"/>
                                          </p:stCondLst>
                                        </p:cTn>
                                        <p:tgtEl>
                                          <p:spTgt spid="15"/>
                                        </p:tgtEl>
                                      </p:cBhvr>
                                      <p:to x="100000" y="100000"/>
                                    </p:animScale>
                                    <p:animScale>
                                      <p:cBhvr>
                                        <p:cTn id="64" dur="7">
                                          <p:stCondLst>
                                            <p:cond delay="328"/>
                                          </p:stCondLst>
                                        </p:cTn>
                                        <p:tgtEl>
                                          <p:spTgt spid="15"/>
                                        </p:tgtEl>
                                      </p:cBhvr>
                                      <p:to x="100000" y="80000"/>
                                    </p:animScale>
                                    <p:animScale>
                                      <p:cBhvr>
                                        <p:cTn id="65" dur="41" decel="50000">
                                          <p:stCondLst>
                                            <p:cond delay="335"/>
                                          </p:stCondLst>
                                        </p:cTn>
                                        <p:tgtEl>
                                          <p:spTgt spid="15"/>
                                        </p:tgtEl>
                                      </p:cBhvr>
                                      <p:to x="100000" y="100000"/>
                                    </p:animScale>
                                    <p:animScale>
                                      <p:cBhvr>
                                        <p:cTn id="66" dur="7">
                                          <p:stCondLst>
                                            <p:cond delay="410"/>
                                          </p:stCondLst>
                                        </p:cTn>
                                        <p:tgtEl>
                                          <p:spTgt spid="15"/>
                                        </p:tgtEl>
                                      </p:cBhvr>
                                      <p:to x="100000" y="90000"/>
                                    </p:animScale>
                                    <p:animScale>
                                      <p:cBhvr>
                                        <p:cTn id="67" dur="41" decel="50000">
                                          <p:stCondLst>
                                            <p:cond delay="417"/>
                                          </p:stCondLst>
                                        </p:cTn>
                                        <p:tgtEl>
                                          <p:spTgt spid="15"/>
                                        </p:tgtEl>
                                      </p:cBhvr>
                                      <p:to x="100000" y="100000"/>
                                    </p:animScale>
                                    <p:animScale>
                                      <p:cBhvr>
                                        <p:cTn id="68" dur="7">
                                          <p:stCondLst>
                                            <p:cond delay="452"/>
                                          </p:stCondLst>
                                        </p:cTn>
                                        <p:tgtEl>
                                          <p:spTgt spid="15"/>
                                        </p:tgtEl>
                                      </p:cBhvr>
                                      <p:to x="100000" y="95000"/>
                                    </p:animScale>
                                    <p:animScale>
                                      <p:cBhvr>
                                        <p:cTn id="69" dur="41" decel="50000">
                                          <p:stCondLst>
                                            <p:cond delay="459"/>
                                          </p:stCondLst>
                                        </p:cTn>
                                        <p:tgtEl>
                                          <p:spTgt spid="15"/>
                                        </p:tgtEl>
                                      </p:cBhvr>
                                      <p:to x="100000" y="100000"/>
                                    </p:animScale>
                                  </p:childTnLst>
                                </p:cTn>
                              </p:par>
                            </p:childTnLst>
                          </p:cTn>
                        </p:par>
                        <p:par>
                          <p:cTn id="70" fill="hold">
                            <p:stCondLst>
                              <p:cond delay="1000"/>
                            </p:stCondLst>
                            <p:childTnLst>
                              <p:par>
                                <p:cTn id="71" presetID="26"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down)">
                                      <p:cBhvr>
                                        <p:cTn id="73" dur="145">
                                          <p:stCondLst>
                                            <p:cond delay="0"/>
                                          </p:stCondLst>
                                        </p:cTn>
                                        <p:tgtEl>
                                          <p:spTgt spid="18"/>
                                        </p:tgtEl>
                                      </p:cBhvr>
                                    </p:animEffect>
                                    <p:anim calcmode="lin" valueType="num">
                                      <p:cBhvr>
                                        <p:cTn id="7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7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7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79" dur="7">
                                          <p:stCondLst>
                                            <p:cond delay="162"/>
                                          </p:stCondLst>
                                        </p:cTn>
                                        <p:tgtEl>
                                          <p:spTgt spid="18"/>
                                        </p:tgtEl>
                                      </p:cBhvr>
                                      <p:to x="100000" y="60000"/>
                                    </p:animScale>
                                    <p:animScale>
                                      <p:cBhvr>
                                        <p:cTn id="80" dur="41" decel="50000">
                                          <p:stCondLst>
                                            <p:cond delay="169"/>
                                          </p:stCondLst>
                                        </p:cTn>
                                        <p:tgtEl>
                                          <p:spTgt spid="18"/>
                                        </p:tgtEl>
                                      </p:cBhvr>
                                      <p:to x="100000" y="100000"/>
                                    </p:animScale>
                                    <p:animScale>
                                      <p:cBhvr>
                                        <p:cTn id="81" dur="7">
                                          <p:stCondLst>
                                            <p:cond delay="328"/>
                                          </p:stCondLst>
                                        </p:cTn>
                                        <p:tgtEl>
                                          <p:spTgt spid="18"/>
                                        </p:tgtEl>
                                      </p:cBhvr>
                                      <p:to x="100000" y="80000"/>
                                    </p:animScale>
                                    <p:animScale>
                                      <p:cBhvr>
                                        <p:cTn id="82" dur="41" decel="50000">
                                          <p:stCondLst>
                                            <p:cond delay="335"/>
                                          </p:stCondLst>
                                        </p:cTn>
                                        <p:tgtEl>
                                          <p:spTgt spid="18"/>
                                        </p:tgtEl>
                                      </p:cBhvr>
                                      <p:to x="100000" y="100000"/>
                                    </p:animScale>
                                    <p:animScale>
                                      <p:cBhvr>
                                        <p:cTn id="83" dur="7">
                                          <p:stCondLst>
                                            <p:cond delay="410"/>
                                          </p:stCondLst>
                                        </p:cTn>
                                        <p:tgtEl>
                                          <p:spTgt spid="18"/>
                                        </p:tgtEl>
                                      </p:cBhvr>
                                      <p:to x="100000" y="90000"/>
                                    </p:animScale>
                                    <p:animScale>
                                      <p:cBhvr>
                                        <p:cTn id="84" dur="41" decel="50000">
                                          <p:stCondLst>
                                            <p:cond delay="417"/>
                                          </p:stCondLst>
                                        </p:cTn>
                                        <p:tgtEl>
                                          <p:spTgt spid="18"/>
                                        </p:tgtEl>
                                      </p:cBhvr>
                                      <p:to x="100000" y="100000"/>
                                    </p:animScale>
                                    <p:animScale>
                                      <p:cBhvr>
                                        <p:cTn id="85" dur="7">
                                          <p:stCondLst>
                                            <p:cond delay="452"/>
                                          </p:stCondLst>
                                        </p:cTn>
                                        <p:tgtEl>
                                          <p:spTgt spid="18"/>
                                        </p:tgtEl>
                                      </p:cBhvr>
                                      <p:to x="100000" y="95000"/>
                                    </p:animScale>
                                    <p:animScale>
                                      <p:cBhvr>
                                        <p:cTn id="86" dur="41" decel="50000">
                                          <p:stCondLst>
                                            <p:cond delay="459"/>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r>
              <a:rPr lang="en-US" altLang="en-US" dirty="0"/>
              <a:t>Business/Self-Employment Income</a:t>
            </a:r>
          </a:p>
        </p:txBody>
      </p:sp>
      <p:sp>
        <p:nvSpPr>
          <p:cNvPr id="62466" name="Content Placeholder 2"/>
          <p:cNvSpPr>
            <a:spLocks noGrp="1"/>
          </p:cNvSpPr>
          <p:nvPr>
            <p:ph idx="1"/>
          </p:nvPr>
        </p:nvSpPr>
        <p:spPr/>
        <p:txBody>
          <a:bodyPr/>
          <a:lstStyle/>
          <a:p>
            <a:pPr eaLnBrk="1" hangingPunct="1"/>
            <a:r>
              <a:rPr lang="en-US" altLang="en-US" dirty="0">
                <a:sym typeface="Wingdings" panose="05000000000000000000" pitchFamily="2" charset="2"/>
              </a:rPr>
              <a:t>Having a part-time business (even in addition to another job) may still be self-employment income and need to be reported</a:t>
            </a:r>
          </a:p>
          <a:p>
            <a:pPr eaLnBrk="1" hangingPunct="1"/>
            <a:r>
              <a:rPr lang="en-US" altLang="en-US" b="1" dirty="0">
                <a:sym typeface="Wingdings" panose="05000000000000000000" pitchFamily="2" charset="2"/>
              </a:rPr>
              <a:t>Remember</a:t>
            </a:r>
            <a:r>
              <a:rPr lang="en-US" altLang="en-US" dirty="0">
                <a:sym typeface="Wingdings" panose="05000000000000000000" pitchFamily="2" charset="2"/>
              </a:rPr>
              <a:t>: Income that was not reported on Form W-2, 1099-MISC or 1099-K still needs to be reported as cash payments.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96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Effect transition="in" filter="fade">
                                      <p:cBhvr>
                                        <p:cTn id="7" dur="500"/>
                                        <p:tgtEl>
                                          <p:spTgt spid="62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466">
                                            <p:txEl>
                                              <p:pRg st="1" end="1"/>
                                            </p:txEl>
                                          </p:spTgt>
                                        </p:tgtEl>
                                        <p:attrNameLst>
                                          <p:attrName>style.visibility</p:attrName>
                                        </p:attrNameLst>
                                      </p:cBhvr>
                                      <p:to>
                                        <p:strVal val="visible"/>
                                      </p:to>
                                    </p:set>
                                    <p:animEffect transition="in" filter="fade">
                                      <p:cBhvr>
                                        <p:cTn id="12" dur="500"/>
                                        <p:tgtEl>
                                          <p:spTgt spid="624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pPr eaLnBrk="1" hangingPunct="1"/>
            <a:r>
              <a:rPr lang="en-US" altLang="en-US"/>
              <a:t>Example</a:t>
            </a:r>
          </a:p>
        </p:txBody>
      </p:sp>
      <p:sp>
        <p:nvSpPr>
          <p:cNvPr id="3" name="Content Placeholder 2"/>
          <p:cNvSpPr>
            <a:spLocks noGrp="1"/>
          </p:cNvSpPr>
          <p:nvPr>
            <p:ph idx="1"/>
          </p:nvPr>
        </p:nvSpPr>
        <p:spPr/>
        <p:style>
          <a:lnRef idx="1">
            <a:schemeClr val="dk1"/>
          </a:lnRef>
          <a:fillRef idx="2">
            <a:schemeClr val="dk1"/>
          </a:fillRef>
          <a:effectRef idx="1">
            <a:schemeClr val="dk1"/>
          </a:effectRef>
          <a:fontRef idx="minor">
            <a:schemeClr val="dk1"/>
          </a:fontRef>
        </p:style>
        <p:txBody>
          <a:bodyPr anchor="ctr">
            <a:normAutofit lnSpcReduction="10000"/>
          </a:bodyPr>
          <a:lstStyle/>
          <a:p>
            <a:pPr marL="114300" indent="0" algn="ctr">
              <a:lnSpc>
                <a:spcPct val="80000"/>
              </a:lnSpc>
              <a:buNone/>
            </a:pPr>
            <a:r>
              <a:rPr lang="en-US" altLang="en-US" b="1" dirty="0"/>
              <a:t>Andy works as an independent contractor for a painting company.  He received a 1099-MISC from the company that shows he made $10,000.  He also received $2,000 in cash payments from a few different people for the work he completed, but he did not receive a 1099-MISC for the $2,000.</a:t>
            </a:r>
          </a:p>
          <a:p>
            <a:pPr marL="114300" indent="0" algn="ctr">
              <a:lnSpc>
                <a:spcPct val="80000"/>
              </a:lnSpc>
              <a:buNone/>
            </a:pPr>
            <a:endParaRPr lang="en-US" altLang="en-US" b="1" dirty="0"/>
          </a:p>
          <a:p>
            <a:pPr marL="114300" indent="0" algn="ctr">
              <a:lnSpc>
                <a:spcPct val="80000"/>
              </a:lnSpc>
              <a:buNone/>
            </a:pPr>
            <a:r>
              <a:rPr lang="en-US" altLang="en-US" b="1" dirty="0"/>
              <a:t>What is Andy’s total business/self-employment income that needs to be reported?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09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out)">
                                      <p:cBhvr>
                                        <p:cTn id="7" dur="500"/>
                                        <p:tgtEl>
                                          <p:spTgt spid="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out)">
                                      <p:cBhvr>
                                        <p:cTn id="10" dur="500"/>
                                        <p:tgtEl>
                                          <p:spTgt spid="3">
                                            <p:txEl>
                                              <p:pRg st="0" end="0"/>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ou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pPr eaLnBrk="1" hangingPunct="1"/>
            <a:r>
              <a:rPr lang="en-US" altLang="en-US" dirty="0"/>
              <a:t>Example – Answer</a:t>
            </a:r>
          </a:p>
        </p:txBody>
      </p:sp>
      <p:sp>
        <p:nvSpPr>
          <p:cNvPr id="64514" name="Content Placeholder 2"/>
          <p:cNvSpPr>
            <a:spLocks noGrp="1"/>
          </p:cNvSpPr>
          <p:nvPr>
            <p:ph idx="1"/>
          </p:nvPr>
        </p:nvSpPr>
        <p:spPr>
          <a:xfrm>
            <a:off x="609600" y="1600203"/>
            <a:ext cx="10972800" cy="2535699"/>
          </a:xfrm>
        </p:spPr>
        <p:style>
          <a:lnRef idx="1">
            <a:schemeClr val="accent1"/>
          </a:lnRef>
          <a:fillRef idx="2">
            <a:schemeClr val="accent1"/>
          </a:fillRef>
          <a:effectRef idx="1">
            <a:schemeClr val="accent1"/>
          </a:effectRef>
          <a:fontRef idx="minor">
            <a:schemeClr val="dk1"/>
          </a:fontRef>
        </p:style>
        <p:txBody>
          <a:bodyPr anchor="ctr"/>
          <a:lstStyle/>
          <a:p>
            <a:pPr marL="0" indent="0" algn="ctr">
              <a:buNone/>
            </a:pPr>
            <a:r>
              <a:rPr lang="en-US" altLang="en-US" b="1" dirty="0">
                <a:solidFill>
                  <a:schemeClr val="accent1">
                    <a:lumMod val="75000"/>
                  </a:schemeClr>
                </a:solidFill>
              </a:rPr>
              <a:t>Andy must include the amounts from both the 1099-MISC and cash payments.  His total business income that must be reported is $12,000.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854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4514">
                                            <p:bg/>
                                          </p:spTgt>
                                        </p:tgtEl>
                                        <p:attrNameLst>
                                          <p:attrName>style.visibility</p:attrName>
                                        </p:attrNameLst>
                                      </p:cBhvr>
                                      <p:to>
                                        <p:strVal val="visible"/>
                                      </p:to>
                                    </p:set>
                                    <p:animEffect transition="in" filter="box(in)">
                                      <p:cBhvr>
                                        <p:cTn id="7" dur="500"/>
                                        <p:tgtEl>
                                          <p:spTgt spid="64514">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4514">
                                            <p:txEl>
                                              <p:pRg st="0" end="0"/>
                                            </p:txEl>
                                          </p:spTgt>
                                        </p:tgtEl>
                                        <p:attrNameLst>
                                          <p:attrName>style.visibility</p:attrName>
                                        </p:attrNameLst>
                                      </p:cBhvr>
                                      <p:to>
                                        <p:strVal val="visible"/>
                                      </p:to>
                                    </p:set>
                                    <p:animEffect transition="in" filter="box(in)">
                                      <p:cBhvr>
                                        <p:cTn id="10" dur="500"/>
                                        <p:tgtEl>
                                          <p:spTgt spid="645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noAutofit/>
          </a:bodyPr>
          <a:lstStyle/>
          <a:p>
            <a:pPr eaLnBrk="1" hangingPunct="1"/>
            <a:r>
              <a:rPr lang="en-US" altLang="en-US" dirty="0"/>
              <a:t>Business/Self-Employment Income </a:t>
            </a:r>
            <a:br>
              <a:rPr lang="en-US" altLang="en-US" dirty="0"/>
            </a:br>
            <a:r>
              <a:rPr lang="en-US" altLang="en-US" dirty="0"/>
              <a:t>vs. Other Income</a:t>
            </a:r>
          </a:p>
        </p:txBody>
      </p:sp>
      <p:sp>
        <p:nvSpPr>
          <p:cNvPr id="3" name="Content Placeholder 2"/>
          <p:cNvSpPr>
            <a:spLocks noGrp="1"/>
          </p:cNvSpPr>
          <p:nvPr>
            <p:ph idx="1"/>
          </p:nvPr>
        </p:nvSpPr>
        <p:spPr/>
        <p:txBody>
          <a:bodyPr rtlCol="0">
            <a:normAutofit fontScale="85000" lnSpcReduction="10000"/>
          </a:bodyPr>
          <a:lstStyle/>
          <a:p>
            <a:pPr>
              <a:buFont typeface="Wingdings" charset="2"/>
              <a:buChar char="Ø"/>
              <a:defRPr/>
            </a:pPr>
            <a:r>
              <a:rPr lang="en-US" dirty="0">
                <a:ea typeface="+mn-ea"/>
                <a:cs typeface="+mn-cs"/>
              </a:rPr>
              <a:t>Business Income</a:t>
            </a:r>
          </a:p>
          <a:p>
            <a:pPr marL="640080" lvl="1">
              <a:buFont typeface="Arial" panose="020B0604020202020204" pitchFamily="34" charset="0"/>
              <a:buChar char="•"/>
              <a:defRPr/>
            </a:pPr>
            <a:r>
              <a:rPr lang="en-US" dirty="0">
                <a:ea typeface="+mn-ea"/>
              </a:rPr>
              <a:t>An activity qualifies as a business if:</a:t>
            </a:r>
          </a:p>
          <a:p>
            <a:pPr marL="1268730" lvl="2" indent="-457200">
              <a:defRPr/>
            </a:pPr>
            <a:r>
              <a:rPr lang="en-US" dirty="0"/>
              <a:t>T</a:t>
            </a:r>
            <a:r>
              <a:rPr lang="en-US" dirty="0">
                <a:ea typeface="+mn-ea"/>
              </a:rPr>
              <a:t>he primary purpose for engaging in the activity is for income or profit </a:t>
            </a:r>
          </a:p>
          <a:p>
            <a:pPr marL="1268730" lvl="2" indent="-457200">
              <a:defRPr/>
            </a:pPr>
            <a:r>
              <a:rPr lang="en-US" dirty="0"/>
              <a:t>The </a:t>
            </a:r>
            <a:r>
              <a:rPr lang="en-US" dirty="0">
                <a:ea typeface="+mn-ea"/>
              </a:rPr>
              <a:t>taxpayer is involved in the activity with continuity and regularity</a:t>
            </a:r>
          </a:p>
          <a:p>
            <a:pPr>
              <a:buFont typeface="Wingdings" charset="2"/>
              <a:buChar char="Ø"/>
              <a:defRPr/>
            </a:pPr>
            <a:r>
              <a:rPr lang="en-US" dirty="0">
                <a:ea typeface="+mn-ea"/>
                <a:cs typeface="+mn-cs"/>
              </a:rPr>
              <a:t>Other Income</a:t>
            </a:r>
          </a:p>
          <a:p>
            <a:pPr marL="640080" lvl="1">
              <a:buFont typeface="Arial" panose="020B0604020202020204" pitchFamily="34" charset="0"/>
              <a:buChar char="•"/>
              <a:defRPr/>
            </a:pPr>
            <a:r>
              <a:rPr lang="en-US" dirty="0">
                <a:ea typeface="+mn-ea"/>
              </a:rPr>
              <a:t>A sporadic activity or a hobby does not qualify as a business</a:t>
            </a:r>
          </a:p>
          <a:p>
            <a:pPr marL="640080" lvl="1">
              <a:buFont typeface="Arial" panose="020B0604020202020204" pitchFamily="34" charset="0"/>
              <a:buChar char="•"/>
              <a:defRPr/>
            </a:pPr>
            <a:r>
              <a:rPr lang="en-US" dirty="0">
                <a:ea typeface="+mn-ea"/>
              </a:rPr>
              <a:t>Hobby: undertaken for pleasure during leisure time (not for profit)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45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altLang="en-US" dirty="0"/>
              <a:t>Business/Self-Employment Income Terms</a:t>
            </a:r>
          </a:p>
        </p:txBody>
      </p:sp>
      <p:sp>
        <p:nvSpPr>
          <p:cNvPr id="3" name="Content Placeholder 2"/>
          <p:cNvSpPr>
            <a:spLocks noGrp="1"/>
          </p:cNvSpPr>
          <p:nvPr>
            <p:ph idx="1"/>
          </p:nvPr>
        </p:nvSpPr>
        <p:spPr/>
        <p:txBody>
          <a:bodyPr rtlCol="0">
            <a:normAutofit/>
          </a:bodyPr>
          <a:lstStyle/>
          <a:p>
            <a:pPr>
              <a:buFont typeface="Wingdings" charset="2"/>
              <a:buChar char="Ø"/>
              <a:defRPr/>
            </a:pPr>
            <a:r>
              <a:rPr lang="en-US" b="1" dirty="0">
                <a:ea typeface="+mn-ea"/>
                <a:cs typeface="+mn-cs"/>
              </a:rPr>
              <a:t>Business expenses</a:t>
            </a:r>
            <a:r>
              <a:rPr lang="en-US" dirty="0">
                <a:ea typeface="+mn-ea"/>
                <a:cs typeface="+mn-cs"/>
              </a:rPr>
              <a:t>: amounts that are ordinary and necessary to carry on the business</a:t>
            </a:r>
          </a:p>
          <a:p>
            <a:pPr lvl="1">
              <a:defRPr/>
            </a:pPr>
            <a:r>
              <a:rPr lang="en-US" dirty="0"/>
              <a:t>Business expenses are subtracted from gross receipts to obtain the net profit/loss </a:t>
            </a:r>
          </a:p>
          <a:p>
            <a:pPr lvl="1">
              <a:defRPr/>
            </a:pPr>
            <a:r>
              <a:rPr lang="en-US" b="1" dirty="0">
                <a:solidFill>
                  <a:schemeClr val="accent1"/>
                </a:solidFill>
              </a:rPr>
              <a:t>Net profit/Loss = Gross Receipts – Expenses</a:t>
            </a:r>
          </a:p>
          <a:p>
            <a:pPr>
              <a:buFont typeface="Wingdings" charset="2"/>
              <a:buChar char="Ø"/>
              <a:defRPr/>
            </a:pPr>
            <a:r>
              <a:rPr lang="en-US" b="1" dirty="0">
                <a:ea typeface="+mn-ea"/>
                <a:cs typeface="+mn-cs"/>
              </a:rPr>
              <a:t>Cash method of accounting</a:t>
            </a:r>
            <a:r>
              <a:rPr lang="en-US" dirty="0">
                <a:ea typeface="+mn-ea"/>
                <a:cs typeface="+mn-cs"/>
              </a:rPr>
              <a:t>: Reports all income when received and deducts all expenses when paid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87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altLang="en-US" dirty="0"/>
              <a:t>Business/Self-Employment Income Terms</a:t>
            </a:r>
          </a:p>
        </p:txBody>
      </p:sp>
      <p:sp>
        <p:nvSpPr>
          <p:cNvPr id="3" name="Content Placeholder 2"/>
          <p:cNvSpPr>
            <a:spLocks noGrp="1"/>
          </p:cNvSpPr>
          <p:nvPr>
            <p:ph idx="1"/>
          </p:nvPr>
        </p:nvSpPr>
        <p:spPr/>
        <p:txBody>
          <a:bodyPr rtlCol="0">
            <a:normAutofit/>
          </a:bodyPr>
          <a:lstStyle/>
          <a:p>
            <a:pPr>
              <a:defRPr/>
            </a:pPr>
            <a:r>
              <a:rPr lang="en-US" b="1" dirty="0">
                <a:ea typeface="+mn-ea"/>
                <a:cs typeface="+mn-cs"/>
              </a:rPr>
              <a:t>Inventory</a:t>
            </a:r>
            <a:r>
              <a:rPr lang="en-US" dirty="0">
                <a:ea typeface="+mn-ea"/>
                <a:cs typeface="+mn-cs"/>
              </a:rPr>
              <a:t>: the items the taxpayer buys or makes for resale for others</a:t>
            </a:r>
          </a:p>
          <a:p>
            <a:pPr>
              <a:buFont typeface="Wingdings" charset="2"/>
              <a:buChar char="Ø"/>
              <a:defRPr/>
            </a:pPr>
            <a:r>
              <a:rPr lang="en-US" b="1" dirty="0">
                <a:ea typeface="+mn-ea"/>
                <a:cs typeface="+mn-cs"/>
              </a:rPr>
              <a:t>Depreciation</a:t>
            </a:r>
            <a:r>
              <a:rPr lang="en-US" dirty="0">
                <a:ea typeface="+mn-ea"/>
                <a:cs typeface="+mn-cs"/>
              </a:rPr>
              <a:t>: the cost of items that are expected to last more than a year should be spread over a period of years, rather than deducted in the year of purchase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0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63633"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Basic Training Refresher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2866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noAutofit/>
          </a:bodyPr>
          <a:lstStyle/>
          <a:p>
            <a:pPr eaLnBrk="1" hangingPunct="1"/>
            <a:r>
              <a:rPr lang="en-US" altLang="en-US" dirty="0"/>
              <a:t>Business/Self-Employment Income </a:t>
            </a:r>
            <a:br>
              <a:rPr lang="en-US" altLang="en-US" dirty="0"/>
            </a:br>
            <a:r>
              <a:rPr lang="en-US" altLang="en-US" dirty="0"/>
              <a:t>VITA Filing Conditions</a:t>
            </a:r>
          </a:p>
        </p:txBody>
      </p:sp>
      <p:sp>
        <p:nvSpPr>
          <p:cNvPr id="3" name="Content Placeholder 2"/>
          <p:cNvSpPr>
            <a:spLocks noGrp="1"/>
          </p:cNvSpPr>
          <p:nvPr>
            <p:ph idx="1"/>
          </p:nvPr>
        </p:nvSpPr>
        <p:spPr>
          <a:xfrm>
            <a:off x="609600" y="1740880"/>
            <a:ext cx="10972800" cy="4525963"/>
          </a:xfrm>
        </p:spPr>
        <p:txBody>
          <a:bodyPr>
            <a:normAutofit/>
          </a:bodyPr>
          <a:lstStyle/>
          <a:p>
            <a:pPr marL="354013" indent="-457200">
              <a:lnSpc>
                <a:spcPct val="80000"/>
              </a:lnSpc>
            </a:pPr>
            <a:r>
              <a:rPr lang="en-US" altLang="en-US" dirty="0"/>
              <a:t>Less than $25,000 of business expenses</a:t>
            </a:r>
          </a:p>
          <a:p>
            <a:pPr marL="354013" indent="-457200">
              <a:lnSpc>
                <a:spcPct val="80000"/>
              </a:lnSpc>
            </a:pPr>
            <a:r>
              <a:rPr lang="en-US" altLang="en-US" dirty="0"/>
              <a:t>Cash method of accounting</a:t>
            </a:r>
          </a:p>
          <a:p>
            <a:pPr marL="354013" indent="-457200">
              <a:lnSpc>
                <a:spcPct val="80000"/>
              </a:lnSpc>
            </a:pPr>
            <a:r>
              <a:rPr lang="en-US" altLang="en-US" dirty="0"/>
              <a:t>No inventory</a:t>
            </a:r>
          </a:p>
          <a:p>
            <a:pPr marL="354013" indent="-457200">
              <a:lnSpc>
                <a:spcPct val="80000"/>
              </a:lnSpc>
            </a:pPr>
            <a:r>
              <a:rPr lang="en-US" altLang="en-US" dirty="0"/>
              <a:t>Does not want to depreciate assets</a:t>
            </a:r>
          </a:p>
          <a:p>
            <a:pPr marL="354013" indent="-457200">
              <a:lnSpc>
                <a:spcPct val="80000"/>
              </a:lnSpc>
            </a:pPr>
            <a:r>
              <a:rPr lang="en-US" altLang="en-US" dirty="0"/>
              <a:t>Must report a profit— </a:t>
            </a:r>
            <a:r>
              <a:rPr lang="en-US" altLang="en-US" dirty="0">
                <a:solidFill>
                  <a:srgbClr val="C00000"/>
                </a:solidFill>
              </a:rPr>
              <a:t>no net loss!</a:t>
            </a:r>
          </a:p>
          <a:p>
            <a:pPr marL="354013" indent="-457200">
              <a:lnSpc>
                <a:spcPct val="80000"/>
              </a:lnSpc>
            </a:pPr>
            <a:r>
              <a:rPr lang="en-US" altLang="en-US" dirty="0"/>
              <a:t>No employees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32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Business/Self-Employment Income</a:t>
            </a:r>
            <a:br>
              <a:rPr lang="en-US" dirty="0"/>
            </a:br>
            <a:r>
              <a:rPr lang="en-US"/>
              <a:t>Schedule C &amp; C-EZ</a:t>
            </a:r>
            <a:endParaRPr lang="en-US" dirty="0"/>
          </a:p>
        </p:txBody>
      </p:sp>
      <p:pic>
        <p:nvPicPr>
          <p:cNvPr id="5" name="Content Placeholder 4"/>
          <p:cNvPicPr>
            <a:picLocks noGrp="1" noChangeAspect="1"/>
          </p:cNvPicPr>
          <p:nvPr>
            <p:ph idx="1"/>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314259" y="2057400"/>
            <a:ext cx="5517198" cy="499038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399858" y="2027208"/>
            <a:ext cx="5498844" cy="4986068"/>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13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noAutofit/>
          </a:bodyPr>
          <a:lstStyle/>
          <a:p>
            <a:pPr eaLnBrk="1" hangingPunct="1"/>
            <a:r>
              <a:rPr lang="en-US" altLang="en-US" dirty="0"/>
              <a:t>Business/Self-Employment Income: </a:t>
            </a:r>
            <a:br>
              <a:rPr lang="en-US" altLang="en-US" dirty="0"/>
            </a:br>
            <a:r>
              <a:rPr lang="en-US" altLang="en-US" dirty="0"/>
              <a:t>Schedule C or C-EZ</a:t>
            </a:r>
          </a:p>
        </p:txBody>
      </p:sp>
      <p:sp>
        <p:nvSpPr>
          <p:cNvPr id="3" name="Content Placeholder 2"/>
          <p:cNvSpPr>
            <a:spLocks noGrp="1"/>
          </p:cNvSpPr>
          <p:nvPr>
            <p:ph idx="1"/>
          </p:nvPr>
        </p:nvSpPr>
        <p:spPr/>
        <p:txBody>
          <a:bodyPr rtlCol="0">
            <a:normAutofit lnSpcReduction="10000"/>
          </a:bodyPr>
          <a:lstStyle/>
          <a:p>
            <a:pPr>
              <a:buFont typeface="Wingdings" charset="2"/>
              <a:buChar char="Ø"/>
              <a:tabLst>
                <a:tab pos="1597025" algn="l"/>
              </a:tabLst>
              <a:defRPr/>
            </a:pPr>
            <a:r>
              <a:rPr lang="en-US" dirty="0">
                <a:ea typeface="+mn-ea"/>
                <a:cs typeface="+mn-cs"/>
              </a:rPr>
              <a:t>Schedule C-EZ is just the simplified version of the Schedule C</a:t>
            </a:r>
          </a:p>
          <a:p>
            <a:pPr marL="640080" lvl="1">
              <a:buFont typeface="Arial" panose="020B0604020202020204" pitchFamily="34" charset="0"/>
              <a:buChar char="•"/>
              <a:defRPr/>
            </a:pPr>
            <a:r>
              <a:rPr lang="en-US" dirty="0">
                <a:ea typeface="+mn-ea"/>
              </a:rPr>
              <a:t>Use the Schedule C-EZ if there are few business expenses and only one business</a:t>
            </a:r>
          </a:p>
          <a:p>
            <a:pPr marL="1154430" lvl="2" indent="-342900">
              <a:buFont typeface="Wingdings" charset="2"/>
              <a:buChar char="²"/>
              <a:defRPr/>
            </a:pPr>
            <a:r>
              <a:rPr lang="en-US" dirty="0">
                <a:ea typeface="+mn-ea"/>
              </a:rPr>
              <a:t>Less than $5,000</a:t>
            </a:r>
          </a:p>
          <a:p>
            <a:pPr marL="640080" lvl="1">
              <a:buFont typeface="Arial" panose="020B0604020202020204" pitchFamily="34" charset="0"/>
              <a:buChar char="•"/>
              <a:defRPr/>
            </a:pPr>
            <a:r>
              <a:rPr lang="en-US" dirty="0">
                <a:ea typeface="+mn-ea"/>
              </a:rPr>
              <a:t>Use the Schedule C if there are a lot of business expenses and/or more than one business</a:t>
            </a:r>
          </a:p>
          <a:p>
            <a:pPr marL="1154430" lvl="2" indent="-342900">
              <a:buFont typeface="Wingdings" charset="2"/>
              <a:buChar char="²"/>
              <a:defRPr/>
            </a:pPr>
            <a:r>
              <a:rPr lang="en-US" dirty="0">
                <a:ea typeface="+mn-ea"/>
              </a:rPr>
              <a:t>$5,000 to $25,000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553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noAutofit/>
          </a:bodyPr>
          <a:lstStyle/>
          <a:p>
            <a:pPr eaLnBrk="1" hangingPunct="1"/>
            <a:r>
              <a:rPr lang="en-US" altLang="en-US" dirty="0"/>
              <a:t>Deductible Business Expenses: </a:t>
            </a:r>
            <a:br>
              <a:rPr lang="en-US" altLang="en-US" dirty="0"/>
            </a:br>
            <a:r>
              <a:rPr lang="en-US" altLang="en-US" dirty="0"/>
              <a:t>Advertising</a:t>
            </a:r>
          </a:p>
        </p:txBody>
      </p:sp>
      <p:sp>
        <p:nvSpPr>
          <p:cNvPr id="77826" name="Content Placeholder 2"/>
          <p:cNvSpPr>
            <a:spLocks noGrp="1"/>
          </p:cNvSpPr>
          <p:nvPr>
            <p:ph idx="1"/>
          </p:nvPr>
        </p:nvSpPr>
        <p:spPr/>
        <p:txBody>
          <a:bodyPr>
            <a:normAutofit fontScale="92500" lnSpcReduction="10000"/>
          </a:bodyPr>
          <a:lstStyle/>
          <a:p>
            <a:pPr eaLnBrk="1" hangingPunct="1">
              <a:buFont typeface="Wingdings" panose="05000000000000000000" pitchFamily="2" charset="2"/>
              <a:buChar char="Ø"/>
            </a:pPr>
            <a:r>
              <a:rPr lang="en-US" altLang="en-US" dirty="0"/>
              <a:t>Costs associated with promoting the business through various means:</a:t>
            </a:r>
          </a:p>
          <a:p>
            <a:pPr lvl="1" eaLnBrk="1" hangingPunct="1">
              <a:buFont typeface="Arial" panose="020B0604020202020204" pitchFamily="34" charset="0"/>
              <a:buChar char="•"/>
            </a:pPr>
            <a:r>
              <a:rPr lang="en-US" altLang="en-US" dirty="0"/>
              <a:t>Yellow pages</a:t>
            </a:r>
          </a:p>
          <a:p>
            <a:pPr lvl="1" eaLnBrk="1" hangingPunct="1">
              <a:buFont typeface="Arial" panose="020B0604020202020204" pitchFamily="34" charset="0"/>
              <a:buChar char="•"/>
            </a:pPr>
            <a:r>
              <a:rPr lang="en-US" altLang="en-US" dirty="0"/>
              <a:t>Newspapers</a:t>
            </a:r>
          </a:p>
          <a:p>
            <a:pPr lvl="1" eaLnBrk="1" hangingPunct="1">
              <a:buFont typeface="Arial" panose="020B0604020202020204" pitchFamily="34" charset="0"/>
              <a:buChar char="•"/>
            </a:pPr>
            <a:r>
              <a:rPr lang="en-US" altLang="en-US" dirty="0"/>
              <a:t>Magazines</a:t>
            </a:r>
          </a:p>
          <a:p>
            <a:pPr lvl="1" eaLnBrk="1" hangingPunct="1">
              <a:buFont typeface="Arial" panose="020B0604020202020204" pitchFamily="34" charset="0"/>
              <a:buChar char="•"/>
            </a:pPr>
            <a:r>
              <a:rPr lang="en-US" altLang="en-US" dirty="0"/>
              <a:t>Billboards</a:t>
            </a:r>
          </a:p>
          <a:p>
            <a:pPr lvl="1" eaLnBrk="1" hangingPunct="1">
              <a:buFont typeface="Arial" panose="020B0604020202020204" pitchFamily="34" charset="0"/>
              <a:buChar char="•"/>
            </a:pPr>
            <a:r>
              <a:rPr lang="en-US" altLang="en-US" dirty="0"/>
              <a:t>Racing sponsors</a:t>
            </a:r>
          </a:p>
          <a:p>
            <a:pPr lvl="1" eaLnBrk="1" hangingPunct="1">
              <a:buFont typeface="Arial" panose="020B0604020202020204" pitchFamily="34" charset="0"/>
              <a:buChar char="•"/>
            </a:pPr>
            <a:r>
              <a:rPr lang="en-US" altLang="en-US" dirty="0"/>
              <a:t>Television spots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020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Effect transition="in" filter="fade">
                                      <p:cBhvr>
                                        <p:cTn id="7" dur="500"/>
                                        <p:tgtEl>
                                          <p:spTgt spid="778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826">
                                            <p:txEl>
                                              <p:pRg st="1" end="1"/>
                                            </p:txEl>
                                          </p:spTgt>
                                        </p:tgtEl>
                                        <p:attrNameLst>
                                          <p:attrName>style.visibility</p:attrName>
                                        </p:attrNameLst>
                                      </p:cBhvr>
                                      <p:to>
                                        <p:strVal val="visible"/>
                                      </p:to>
                                    </p:set>
                                    <p:animEffect transition="in" filter="fade">
                                      <p:cBhvr>
                                        <p:cTn id="10" dur="500"/>
                                        <p:tgtEl>
                                          <p:spTgt spid="7782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826">
                                            <p:txEl>
                                              <p:pRg st="2" end="2"/>
                                            </p:txEl>
                                          </p:spTgt>
                                        </p:tgtEl>
                                        <p:attrNameLst>
                                          <p:attrName>style.visibility</p:attrName>
                                        </p:attrNameLst>
                                      </p:cBhvr>
                                      <p:to>
                                        <p:strVal val="visible"/>
                                      </p:to>
                                    </p:set>
                                    <p:animEffect transition="in" filter="fade">
                                      <p:cBhvr>
                                        <p:cTn id="13" dur="500"/>
                                        <p:tgtEl>
                                          <p:spTgt spid="7782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826">
                                            <p:txEl>
                                              <p:pRg st="3" end="3"/>
                                            </p:txEl>
                                          </p:spTgt>
                                        </p:tgtEl>
                                        <p:attrNameLst>
                                          <p:attrName>style.visibility</p:attrName>
                                        </p:attrNameLst>
                                      </p:cBhvr>
                                      <p:to>
                                        <p:strVal val="visible"/>
                                      </p:to>
                                    </p:set>
                                    <p:animEffect transition="in" filter="fade">
                                      <p:cBhvr>
                                        <p:cTn id="16" dur="500"/>
                                        <p:tgtEl>
                                          <p:spTgt spid="7782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7826">
                                            <p:txEl>
                                              <p:pRg st="4" end="4"/>
                                            </p:txEl>
                                          </p:spTgt>
                                        </p:tgtEl>
                                        <p:attrNameLst>
                                          <p:attrName>style.visibility</p:attrName>
                                        </p:attrNameLst>
                                      </p:cBhvr>
                                      <p:to>
                                        <p:strVal val="visible"/>
                                      </p:to>
                                    </p:set>
                                    <p:animEffect transition="in" filter="fade">
                                      <p:cBhvr>
                                        <p:cTn id="19" dur="500"/>
                                        <p:tgtEl>
                                          <p:spTgt spid="7782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826">
                                            <p:txEl>
                                              <p:pRg st="5" end="5"/>
                                            </p:txEl>
                                          </p:spTgt>
                                        </p:tgtEl>
                                        <p:attrNameLst>
                                          <p:attrName>style.visibility</p:attrName>
                                        </p:attrNameLst>
                                      </p:cBhvr>
                                      <p:to>
                                        <p:strVal val="visible"/>
                                      </p:to>
                                    </p:set>
                                    <p:animEffect transition="in" filter="fade">
                                      <p:cBhvr>
                                        <p:cTn id="22" dur="500"/>
                                        <p:tgtEl>
                                          <p:spTgt spid="77826">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7826">
                                            <p:txEl>
                                              <p:pRg st="6" end="6"/>
                                            </p:txEl>
                                          </p:spTgt>
                                        </p:tgtEl>
                                        <p:attrNameLst>
                                          <p:attrName>style.visibility</p:attrName>
                                        </p:attrNameLst>
                                      </p:cBhvr>
                                      <p:to>
                                        <p:strVal val="visible"/>
                                      </p:to>
                                    </p:set>
                                    <p:animEffect transition="in" filter="fade">
                                      <p:cBhvr>
                                        <p:cTn id="25" dur="500"/>
                                        <p:tgtEl>
                                          <p:spTgt spid="778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noAutofit/>
          </a:bodyPr>
          <a:lstStyle/>
          <a:p>
            <a:r>
              <a:rPr lang="en-US" altLang="en-US"/>
              <a:t>Deductible Business Expenses: </a:t>
            </a:r>
            <a:br>
              <a:rPr lang="en-US" altLang="en-US"/>
            </a:br>
            <a:r>
              <a:rPr lang="en-US" altLang="en-US"/>
              <a:t>Car &amp; Truck Expenses</a:t>
            </a:r>
          </a:p>
        </p:txBody>
      </p:sp>
      <p:sp>
        <p:nvSpPr>
          <p:cNvPr id="78850" name="Content Placeholder 2"/>
          <p:cNvSpPr>
            <a:spLocks noGrp="1"/>
          </p:cNvSpPr>
          <p:nvPr>
            <p:ph idx="1"/>
          </p:nvPr>
        </p:nvSpPr>
        <p:spPr/>
        <p:txBody>
          <a:bodyPr>
            <a:normAutofit lnSpcReduction="10000"/>
          </a:bodyPr>
          <a:lstStyle/>
          <a:p>
            <a:pPr eaLnBrk="1" hangingPunct="1">
              <a:buFont typeface="Wingdings" panose="05000000000000000000" pitchFamily="2" charset="2"/>
              <a:buChar char="Ø"/>
            </a:pPr>
            <a:r>
              <a:rPr lang="en-US" altLang="en-US" dirty="0"/>
              <a:t>A taxpayer who uses a car/truck in a business may be able to deduct the costs of operating and maintaining the vehicle</a:t>
            </a:r>
          </a:p>
          <a:p>
            <a:pPr eaLnBrk="1" hangingPunct="1">
              <a:buFont typeface="Wingdings" panose="05000000000000000000" pitchFamily="2" charset="2"/>
              <a:buChar char="Ø"/>
            </a:pPr>
            <a:r>
              <a:rPr lang="en-US" altLang="en-US" dirty="0"/>
              <a:t>Vehicle expenses are calculated using the standard mileage rate</a:t>
            </a:r>
          </a:p>
          <a:p>
            <a:pPr eaLnBrk="1" hangingPunct="1">
              <a:buFont typeface="Wingdings" panose="05000000000000000000" pitchFamily="2" charset="2"/>
              <a:buChar char="Ø"/>
            </a:pPr>
            <a:r>
              <a:rPr lang="en-US" altLang="en-US" dirty="0"/>
              <a:t>Actual expenses include depreciation, which is out of our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825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Effect transition="in" filter="fade">
                                      <p:cBhvr>
                                        <p:cTn id="7" dur="500"/>
                                        <p:tgtEl>
                                          <p:spTgt spid="788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0">
                                            <p:txEl>
                                              <p:pRg st="1" end="1"/>
                                            </p:txEl>
                                          </p:spTgt>
                                        </p:tgtEl>
                                        <p:attrNameLst>
                                          <p:attrName>style.visibility</p:attrName>
                                        </p:attrNameLst>
                                      </p:cBhvr>
                                      <p:to>
                                        <p:strVal val="visible"/>
                                      </p:to>
                                    </p:set>
                                    <p:animEffect transition="in" filter="fade">
                                      <p:cBhvr>
                                        <p:cTn id="12" dur="500"/>
                                        <p:tgtEl>
                                          <p:spTgt spid="788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850">
                                            <p:txEl>
                                              <p:pRg st="2" end="2"/>
                                            </p:txEl>
                                          </p:spTgt>
                                        </p:tgtEl>
                                        <p:attrNameLst>
                                          <p:attrName>style.visibility</p:attrName>
                                        </p:attrNameLst>
                                      </p:cBhvr>
                                      <p:to>
                                        <p:strVal val="visible"/>
                                      </p:to>
                                    </p:set>
                                    <p:animEffect transition="in" filter="fade">
                                      <p:cBhvr>
                                        <p:cTn id="17" dur="500"/>
                                        <p:tgtEl>
                                          <p:spTgt spid="788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noAutofit/>
          </a:bodyPr>
          <a:lstStyle/>
          <a:p>
            <a:r>
              <a:rPr lang="en-US" altLang="en-US"/>
              <a:t>Deductible Business Expenses: </a:t>
            </a:r>
            <a:br>
              <a:rPr lang="en-US" altLang="en-US"/>
            </a:br>
            <a:r>
              <a:rPr lang="en-US" altLang="en-US"/>
              <a:t>Commissions and Fees	</a:t>
            </a:r>
          </a:p>
        </p:txBody>
      </p:sp>
      <p:sp>
        <p:nvSpPr>
          <p:cNvPr id="79874"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Commissions paid to both individuals and businesses</a:t>
            </a:r>
          </a:p>
          <a:p>
            <a:pPr eaLnBrk="1" hangingPunct="1">
              <a:buFont typeface="Wingdings" panose="05000000000000000000" pitchFamily="2" charset="2"/>
              <a:buChar char="Ø"/>
            </a:pPr>
            <a:r>
              <a:rPr lang="en-US" altLang="en-US" dirty="0"/>
              <a:t>Any kind of fee necessary to operate the business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1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Effect transition="in" filter="fade">
                                      <p:cBhvr>
                                        <p:cTn id="7" dur="500"/>
                                        <p:tgtEl>
                                          <p:spTgt spid="798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Effect transition="in" filter="fade">
                                      <p:cBhvr>
                                        <p:cTn id="12" dur="500"/>
                                        <p:tgtEl>
                                          <p:spTgt spid="798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noAutofit/>
          </a:bodyPr>
          <a:lstStyle/>
          <a:p>
            <a:r>
              <a:rPr lang="en-US" altLang="en-US"/>
              <a:t>Deductible Business Expenses: </a:t>
            </a:r>
            <a:br>
              <a:rPr lang="en-US" altLang="en-US"/>
            </a:br>
            <a:r>
              <a:rPr lang="en-US" altLang="en-US"/>
              <a:t>Insurance</a:t>
            </a:r>
          </a:p>
        </p:txBody>
      </p:sp>
      <p:sp>
        <p:nvSpPr>
          <p:cNvPr id="52227" name="Content Placeholder 2"/>
          <p:cNvSpPr>
            <a:spLocks noGrp="1"/>
          </p:cNvSpPr>
          <p:nvPr>
            <p:ph idx="1"/>
          </p:nvPr>
        </p:nvSpPr>
        <p:spPr/>
        <p:txBody>
          <a:bodyPr rtlCol="0">
            <a:normAutofit fontScale="92500" lnSpcReduction="10000"/>
          </a:bodyPr>
          <a:lstStyle/>
          <a:p>
            <a:pPr>
              <a:buFont typeface="Wingdings" charset="2"/>
              <a:buChar char="Ø"/>
              <a:defRPr/>
            </a:pPr>
            <a:r>
              <a:rPr lang="en-US" dirty="0">
                <a:ea typeface="+mn-ea"/>
                <a:cs typeface="+mn-cs"/>
              </a:rPr>
              <a:t>Insurance policies and coverage are deductible for the business operation</a:t>
            </a:r>
          </a:p>
          <a:p>
            <a:pPr lvl="1">
              <a:buFont typeface="Arial"/>
              <a:buChar char="•"/>
              <a:defRPr/>
            </a:pPr>
            <a:r>
              <a:rPr lang="en-US" dirty="0">
                <a:ea typeface="+mn-ea"/>
              </a:rPr>
              <a:t>Property</a:t>
            </a:r>
          </a:p>
          <a:p>
            <a:pPr lvl="1">
              <a:buFont typeface="Arial"/>
              <a:buChar char="•"/>
              <a:defRPr/>
            </a:pPr>
            <a:r>
              <a:rPr lang="en-US" dirty="0">
                <a:ea typeface="+mn-ea"/>
              </a:rPr>
              <a:t>Automobile (business vehicles only)</a:t>
            </a:r>
          </a:p>
          <a:p>
            <a:pPr lvl="1">
              <a:buFont typeface="Arial"/>
              <a:buChar char="•"/>
              <a:defRPr/>
            </a:pPr>
            <a:r>
              <a:rPr lang="en-US" dirty="0">
                <a:ea typeface="+mn-ea"/>
              </a:rPr>
              <a:t>Malpractice</a:t>
            </a:r>
          </a:p>
          <a:p>
            <a:pPr>
              <a:buFont typeface="Wingdings" charset="2"/>
              <a:buChar char="Ø"/>
              <a:defRPr/>
            </a:pPr>
            <a:r>
              <a:rPr lang="en-US" dirty="0">
                <a:ea typeface="+mn-ea"/>
                <a:cs typeface="+mn-cs"/>
              </a:rPr>
              <a:t>If the standard mileage rate is used, no deduction is allowed for automobile insurance premiums</a:t>
            </a:r>
          </a:p>
          <a:p>
            <a:pPr>
              <a:buFont typeface="Wingdings" charset="2"/>
              <a:buChar char="Ø"/>
              <a:defRPr/>
            </a:pPr>
            <a:r>
              <a:rPr lang="en-US" dirty="0">
                <a:ea typeface="+mn-ea"/>
                <a:cs typeface="+mn-cs"/>
              </a:rPr>
              <a:t>Health insurance is NOT deductible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293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500"/>
                                        <p:tgtEl>
                                          <p:spTgt spid="522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227">
                                            <p:txEl>
                                              <p:pRg st="1" end="1"/>
                                            </p:txEl>
                                          </p:spTgt>
                                        </p:tgtEl>
                                        <p:attrNameLst>
                                          <p:attrName>style.visibility</p:attrName>
                                        </p:attrNameLst>
                                      </p:cBhvr>
                                      <p:to>
                                        <p:strVal val="visible"/>
                                      </p:to>
                                    </p:set>
                                    <p:animEffect transition="in" filter="fade">
                                      <p:cBhvr>
                                        <p:cTn id="10" dur="500"/>
                                        <p:tgtEl>
                                          <p:spTgt spid="5222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227">
                                            <p:txEl>
                                              <p:pRg st="2" end="2"/>
                                            </p:txEl>
                                          </p:spTgt>
                                        </p:tgtEl>
                                        <p:attrNameLst>
                                          <p:attrName>style.visibility</p:attrName>
                                        </p:attrNameLst>
                                      </p:cBhvr>
                                      <p:to>
                                        <p:strVal val="visible"/>
                                      </p:to>
                                    </p:set>
                                    <p:animEffect transition="in" filter="fade">
                                      <p:cBhvr>
                                        <p:cTn id="13" dur="500"/>
                                        <p:tgtEl>
                                          <p:spTgt spid="5222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227">
                                            <p:txEl>
                                              <p:pRg st="3" end="3"/>
                                            </p:txEl>
                                          </p:spTgt>
                                        </p:tgtEl>
                                        <p:attrNameLst>
                                          <p:attrName>style.visibility</p:attrName>
                                        </p:attrNameLst>
                                      </p:cBhvr>
                                      <p:to>
                                        <p:strVal val="visible"/>
                                      </p:to>
                                    </p:set>
                                    <p:animEffect transition="in" filter="fade">
                                      <p:cBhvr>
                                        <p:cTn id="16" dur="500"/>
                                        <p:tgtEl>
                                          <p:spTgt spid="5222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2227">
                                            <p:txEl>
                                              <p:pRg st="4" end="4"/>
                                            </p:txEl>
                                          </p:spTgt>
                                        </p:tgtEl>
                                        <p:attrNameLst>
                                          <p:attrName>style.visibility</p:attrName>
                                        </p:attrNameLst>
                                      </p:cBhvr>
                                      <p:to>
                                        <p:strVal val="visible"/>
                                      </p:to>
                                    </p:set>
                                    <p:animEffect transition="in" filter="fade">
                                      <p:cBhvr>
                                        <p:cTn id="21" dur="500"/>
                                        <p:tgtEl>
                                          <p:spTgt spid="5222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7">
                                            <p:txEl>
                                              <p:pRg st="5" end="5"/>
                                            </p:txEl>
                                          </p:spTgt>
                                        </p:tgtEl>
                                        <p:attrNameLst>
                                          <p:attrName>style.visibility</p:attrName>
                                        </p:attrNameLst>
                                      </p:cBhvr>
                                      <p:to>
                                        <p:strVal val="visible"/>
                                      </p:to>
                                    </p:set>
                                    <p:animEffect transition="in" filter="fade">
                                      <p:cBhvr>
                                        <p:cTn id="26" dur="500"/>
                                        <p:tgtEl>
                                          <p:spTgt spid="522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noAutofit/>
          </a:bodyPr>
          <a:lstStyle/>
          <a:p>
            <a:r>
              <a:rPr lang="en-US" altLang="en-US" dirty="0"/>
              <a:t>Deductible Business Expenses: </a:t>
            </a:r>
            <a:br>
              <a:rPr lang="en-US" altLang="en-US" dirty="0"/>
            </a:br>
            <a:r>
              <a:rPr lang="en-US" altLang="en-US" dirty="0"/>
              <a:t>Interest</a:t>
            </a:r>
          </a:p>
        </p:txBody>
      </p:sp>
      <p:sp>
        <p:nvSpPr>
          <p:cNvPr id="81922"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Interest paid on operating loans </a:t>
            </a:r>
          </a:p>
          <a:p>
            <a:pPr eaLnBrk="1" hangingPunct="1">
              <a:buFont typeface="Wingdings" panose="05000000000000000000" pitchFamily="2" charset="2"/>
              <a:buChar char="Ø"/>
            </a:pPr>
            <a:r>
              <a:rPr lang="en-US" altLang="en-US" dirty="0"/>
              <a:t>NOT mortgage interest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172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Effect transition="in" filter="fade">
                                      <p:cBhvr>
                                        <p:cTn id="7" dur="500"/>
                                        <p:tgtEl>
                                          <p:spTgt spid="819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Effect transition="in" filter="fade">
                                      <p:cBhvr>
                                        <p:cTn id="12" dur="500"/>
                                        <p:tgtEl>
                                          <p:spTgt spid="819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noAutofit/>
          </a:bodyPr>
          <a:lstStyle/>
          <a:p>
            <a:r>
              <a:rPr lang="en-US" altLang="en-US"/>
              <a:t>Deductible Business Expenses: </a:t>
            </a:r>
            <a:br>
              <a:rPr lang="en-US" altLang="en-US"/>
            </a:br>
            <a:r>
              <a:rPr lang="en-US" altLang="en-US"/>
              <a:t>Legal and Professional Services</a:t>
            </a:r>
          </a:p>
        </p:txBody>
      </p:sp>
      <p:sp>
        <p:nvSpPr>
          <p:cNvPr id="82946"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Fees paid to professionals:</a:t>
            </a:r>
          </a:p>
          <a:p>
            <a:pPr lvl="1"/>
            <a:r>
              <a:rPr lang="en-US" altLang="en-US" dirty="0"/>
              <a:t>Attorneys</a:t>
            </a:r>
          </a:p>
          <a:p>
            <a:pPr lvl="1"/>
            <a:r>
              <a:rPr lang="en-US" altLang="en-US" dirty="0"/>
              <a:t>Accountants</a:t>
            </a:r>
          </a:p>
          <a:p>
            <a:pPr lvl="1"/>
            <a:r>
              <a:rPr lang="en-US" altLang="en-US" dirty="0"/>
              <a:t>Appraisers</a:t>
            </a:r>
          </a:p>
          <a:p>
            <a:pPr lvl="1"/>
            <a:r>
              <a:rPr lang="en-US" altLang="en-US" dirty="0"/>
              <a:t>Engineers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66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fade">
                                      <p:cBhvr>
                                        <p:cTn id="7" dur="500"/>
                                        <p:tgtEl>
                                          <p:spTgt spid="8294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946">
                                            <p:txEl>
                                              <p:pRg st="1" end="1"/>
                                            </p:txEl>
                                          </p:spTgt>
                                        </p:tgtEl>
                                        <p:attrNameLst>
                                          <p:attrName>style.visibility</p:attrName>
                                        </p:attrNameLst>
                                      </p:cBhvr>
                                      <p:to>
                                        <p:strVal val="visible"/>
                                      </p:to>
                                    </p:set>
                                    <p:animEffect transition="in" filter="fade">
                                      <p:cBhvr>
                                        <p:cTn id="10" dur="500"/>
                                        <p:tgtEl>
                                          <p:spTgt spid="8294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946">
                                            <p:txEl>
                                              <p:pRg st="2" end="2"/>
                                            </p:txEl>
                                          </p:spTgt>
                                        </p:tgtEl>
                                        <p:attrNameLst>
                                          <p:attrName>style.visibility</p:attrName>
                                        </p:attrNameLst>
                                      </p:cBhvr>
                                      <p:to>
                                        <p:strVal val="visible"/>
                                      </p:to>
                                    </p:set>
                                    <p:animEffect transition="in" filter="fade">
                                      <p:cBhvr>
                                        <p:cTn id="13" dur="500"/>
                                        <p:tgtEl>
                                          <p:spTgt spid="8294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2946">
                                            <p:txEl>
                                              <p:pRg st="3" end="3"/>
                                            </p:txEl>
                                          </p:spTgt>
                                        </p:tgtEl>
                                        <p:attrNameLst>
                                          <p:attrName>style.visibility</p:attrName>
                                        </p:attrNameLst>
                                      </p:cBhvr>
                                      <p:to>
                                        <p:strVal val="visible"/>
                                      </p:to>
                                    </p:set>
                                    <p:animEffect transition="in" filter="fade">
                                      <p:cBhvr>
                                        <p:cTn id="16" dur="500"/>
                                        <p:tgtEl>
                                          <p:spTgt spid="8294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2946">
                                            <p:txEl>
                                              <p:pRg st="4" end="4"/>
                                            </p:txEl>
                                          </p:spTgt>
                                        </p:tgtEl>
                                        <p:attrNameLst>
                                          <p:attrName>style.visibility</p:attrName>
                                        </p:attrNameLst>
                                      </p:cBhvr>
                                      <p:to>
                                        <p:strVal val="visible"/>
                                      </p:to>
                                    </p:set>
                                    <p:animEffect transition="in" filter="fade">
                                      <p:cBhvr>
                                        <p:cTn id="19" dur="500"/>
                                        <p:tgtEl>
                                          <p:spTgt spid="829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noAutofit/>
          </a:bodyPr>
          <a:lstStyle/>
          <a:p>
            <a:r>
              <a:rPr lang="en-US" altLang="en-US"/>
              <a:t>Deductible Business Expenses: </a:t>
            </a:r>
            <a:br>
              <a:rPr lang="en-US" altLang="en-US"/>
            </a:br>
            <a:r>
              <a:rPr lang="en-US" altLang="en-US"/>
              <a:t>Office Expense</a:t>
            </a:r>
          </a:p>
        </p:txBody>
      </p:sp>
      <p:sp>
        <p:nvSpPr>
          <p:cNvPr id="83970"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Supplies:</a:t>
            </a:r>
          </a:p>
          <a:p>
            <a:pPr lvl="1"/>
            <a:r>
              <a:rPr lang="en-US" altLang="en-US" dirty="0"/>
              <a:t>Pens</a:t>
            </a:r>
          </a:p>
          <a:p>
            <a:pPr lvl="1"/>
            <a:r>
              <a:rPr lang="en-US" altLang="en-US" dirty="0"/>
              <a:t>Paper</a:t>
            </a:r>
          </a:p>
          <a:p>
            <a:pPr lvl="1"/>
            <a:r>
              <a:rPr lang="en-US" altLang="en-US" dirty="0"/>
              <a:t>Postage</a:t>
            </a:r>
          </a:p>
          <a:p>
            <a:pPr lvl="1"/>
            <a:r>
              <a:rPr lang="en-US" altLang="en-US" dirty="0"/>
              <a:t>Other necessarily office supplies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32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animEffect transition="in" filter="fade">
                                      <p:cBhvr>
                                        <p:cTn id="7" dur="500"/>
                                        <p:tgtEl>
                                          <p:spTgt spid="8397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970">
                                            <p:txEl>
                                              <p:pRg st="1" end="1"/>
                                            </p:txEl>
                                          </p:spTgt>
                                        </p:tgtEl>
                                        <p:attrNameLst>
                                          <p:attrName>style.visibility</p:attrName>
                                        </p:attrNameLst>
                                      </p:cBhvr>
                                      <p:to>
                                        <p:strVal val="visible"/>
                                      </p:to>
                                    </p:set>
                                    <p:animEffect transition="in" filter="fade">
                                      <p:cBhvr>
                                        <p:cTn id="10" dur="500"/>
                                        <p:tgtEl>
                                          <p:spTgt spid="8397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970">
                                            <p:txEl>
                                              <p:pRg st="2" end="2"/>
                                            </p:txEl>
                                          </p:spTgt>
                                        </p:tgtEl>
                                        <p:attrNameLst>
                                          <p:attrName>style.visibility</p:attrName>
                                        </p:attrNameLst>
                                      </p:cBhvr>
                                      <p:to>
                                        <p:strVal val="visible"/>
                                      </p:to>
                                    </p:set>
                                    <p:animEffect transition="in" filter="fade">
                                      <p:cBhvr>
                                        <p:cTn id="13" dur="500"/>
                                        <p:tgtEl>
                                          <p:spTgt spid="8397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3970">
                                            <p:txEl>
                                              <p:pRg st="3" end="3"/>
                                            </p:txEl>
                                          </p:spTgt>
                                        </p:tgtEl>
                                        <p:attrNameLst>
                                          <p:attrName>style.visibility</p:attrName>
                                        </p:attrNameLst>
                                      </p:cBhvr>
                                      <p:to>
                                        <p:strVal val="visible"/>
                                      </p:to>
                                    </p:set>
                                    <p:animEffect transition="in" filter="fade">
                                      <p:cBhvr>
                                        <p:cTn id="16" dur="500"/>
                                        <p:tgtEl>
                                          <p:spTgt spid="8397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3970">
                                            <p:txEl>
                                              <p:pRg st="4" end="4"/>
                                            </p:txEl>
                                          </p:spTgt>
                                        </p:tgtEl>
                                        <p:attrNameLst>
                                          <p:attrName>style.visibility</p:attrName>
                                        </p:attrNameLst>
                                      </p:cBhvr>
                                      <p:to>
                                        <p:strVal val="visible"/>
                                      </p:to>
                                    </p:set>
                                    <p:animEffect transition="in" filter="fade">
                                      <p:cBhvr>
                                        <p:cTn id="19" dur="500"/>
                                        <p:tgtEl>
                                          <p:spTgt spid="839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Training Refresher</a:t>
            </a:r>
          </a:p>
        </p:txBody>
      </p:sp>
      <p:sp>
        <p:nvSpPr>
          <p:cNvPr id="3" name="Content Placeholder 2"/>
          <p:cNvSpPr>
            <a:spLocks noGrp="1"/>
          </p:cNvSpPr>
          <p:nvPr>
            <p:ph idx="1"/>
          </p:nvPr>
        </p:nvSpPr>
        <p:spPr/>
        <p:txBody>
          <a:bodyPr>
            <a:normAutofit fontScale="47500" lnSpcReduction="20000"/>
          </a:bodyPr>
          <a:lstStyle/>
          <a:p>
            <a:r>
              <a:rPr lang="en-US" dirty="0"/>
              <a:t>Kevin Kent Exercise</a:t>
            </a:r>
          </a:p>
          <a:p>
            <a:pPr lvl="1"/>
            <a:r>
              <a:rPr lang="en-US" dirty="0" smtClean="0"/>
              <a:t>Wages</a:t>
            </a:r>
          </a:p>
          <a:p>
            <a:pPr lvl="1"/>
            <a:r>
              <a:rPr lang="en-US" dirty="0" smtClean="0"/>
              <a:t>Interest</a:t>
            </a:r>
            <a:endParaRPr lang="en-US" dirty="0"/>
          </a:p>
          <a:p>
            <a:pPr lvl="1"/>
            <a:r>
              <a:rPr lang="en-US" dirty="0"/>
              <a:t>Unemployment</a:t>
            </a:r>
          </a:p>
          <a:p>
            <a:pPr lvl="1"/>
            <a:r>
              <a:rPr lang="en-US" dirty="0"/>
              <a:t>Social </a:t>
            </a:r>
            <a:r>
              <a:rPr lang="en-US" dirty="0" smtClean="0"/>
              <a:t>Security</a:t>
            </a:r>
          </a:p>
          <a:p>
            <a:pPr lvl="1"/>
            <a:r>
              <a:rPr lang="en-US" dirty="0" smtClean="0"/>
              <a:t>Other income </a:t>
            </a:r>
          </a:p>
          <a:p>
            <a:pPr lvl="2"/>
            <a:r>
              <a:rPr lang="en-US" dirty="0" smtClean="0"/>
              <a:t>1099-MISC with Box 3</a:t>
            </a:r>
          </a:p>
          <a:p>
            <a:pPr lvl="2"/>
            <a:r>
              <a:rPr lang="en-US" dirty="0" smtClean="0"/>
              <a:t>Lottery winnings</a:t>
            </a:r>
          </a:p>
          <a:p>
            <a:pPr lvl="1"/>
            <a:r>
              <a:rPr lang="en-US" dirty="0"/>
              <a:t>Child &amp; Dependent Care Credit</a:t>
            </a:r>
          </a:p>
          <a:p>
            <a:pPr lvl="1"/>
            <a:r>
              <a:rPr lang="en-US" dirty="0"/>
              <a:t>Earned Income Credit</a:t>
            </a:r>
          </a:p>
          <a:p>
            <a:pPr lvl="1"/>
            <a:r>
              <a:rPr lang="en-US" dirty="0"/>
              <a:t>Alabama </a:t>
            </a:r>
            <a:r>
              <a:rPr lang="en-US" dirty="0" smtClean="0"/>
              <a:t>Return (if applicable)</a:t>
            </a:r>
          </a:p>
          <a:p>
            <a:r>
              <a:rPr lang="en-US" dirty="0"/>
              <a:t>Login to TaxSlayer</a:t>
            </a:r>
          </a:p>
          <a:p>
            <a:pPr lvl="1"/>
            <a:r>
              <a:rPr lang="en-US" dirty="0"/>
              <a:t>Vita.taxslayerpro.com/IRSTRAINING </a:t>
            </a:r>
          </a:p>
          <a:p>
            <a:pPr lvl="1"/>
            <a:r>
              <a:rPr lang="en-US" dirty="0" err="1"/>
              <a:t>Password:TRAINPROWEB</a:t>
            </a:r>
            <a:endParaRPr lang="en-US" dirty="0"/>
          </a:p>
          <a:p>
            <a:pPr lvl="2"/>
            <a:r>
              <a:rPr lang="en-US" dirty="0"/>
              <a:t>Username: Last Name, First initial, “TRAIN” (e.g., </a:t>
            </a:r>
            <a:r>
              <a:rPr lang="en-US" b="1" dirty="0"/>
              <a:t>SMITHJTRAIN</a:t>
            </a:r>
            <a:r>
              <a:rPr lang="en-US" dirty="0"/>
              <a:t>)</a:t>
            </a:r>
          </a:p>
          <a:p>
            <a:pPr lvl="2"/>
            <a:r>
              <a:rPr lang="en-US" dirty="0"/>
              <a:t>Password: SAVEFIRST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3957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noAutofit/>
          </a:bodyPr>
          <a:lstStyle/>
          <a:p>
            <a:r>
              <a:rPr lang="en-US" altLang="en-US" dirty="0"/>
              <a:t>Deductible Business Expenses: </a:t>
            </a:r>
            <a:br>
              <a:rPr lang="en-US" altLang="en-US" dirty="0"/>
            </a:br>
            <a:r>
              <a:rPr lang="en-US" altLang="en-US" dirty="0"/>
              <a:t>Rent or Lease</a:t>
            </a:r>
          </a:p>
        </p:txBody>
      </p:sp>
      <p:sp>
        <p:nvSpPr>
          <p:cNvPr id="84994"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Rental fees for:</a:t>
            </a:r>
          </a:p>
          <a:p>
            <a:pPr lvl="1"/>
            <a:r>
              <a:rPr lang="en-US" altLang="en-US" dirty="0"/>
              <a:t>Cars</a:t>
            </a:r>
          </a:p>
          <a:p>
            <a:pPr lvl="1"/>
            <a:r>
              <a:rPr lang="en-US" altLang="en-US" dirty="0"/>
              <a:t>Trucks</a:t>
            </a:r>
          </a:p>
          <a:p>
            <a:pPr lvl="1"/>
            <a:r>
              <a:rPr lang="en-US" altLang="en-US" dirty="0"/>
              <a:t>Vans</a:t>
            </a:r>
          </a:p>
          <a:p>
            <a:pPr lvl="1"/>
            <a:r>
              <a:rPr lang="en-US" altLang="en-US" dirty="0"/>
              <a:t>Machinery, equipment and other personal property</a:t>
            </a:r>
          </a:p>
          <a:p>
            <a:pPr eaLnBrk="1" hangingPunct="1">
              <a:buFont typeface="Wingdings" panose="05000000000000000000" pitchFamily="2" charset="2"/>
              <a:buChar char="Ø"/>
            </a:pPr>
            <a:r>
              <a:rPr lang="en-US" altLang="en-US" dirty="0"/>
              <a:t>Leases of more than 30 days are out of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181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animEffect transition="in" filter="fade">
                                      <p:cBhvr>
                                        <p:cTn id="7" dur="500"/>
                                        <p:tgtEl>
                                          <p:spTgt spid="8499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994">
                                            <p:txEl>
                                              <p:pRg st="1" end="1"/>
                                            </p:txEl>
                                          </p:spTgt>
                                        </p:tgtEl>
                                        <p:attrNameLst>
                                          <p:attrName>style.visibility</p:attrName>
                                        </p:attrNameLst>
                                      </p:cBhvr>
                                      <p:to>
                                        <p:strVal val="visible"/>
                                      </p:to>
                                    </p:set>
                                    <p:animEffect transition="in" filter="fade">
                                      <p:cBhvr>
                                        <p:cTn id="10" dur="500"/>
                                        <p:tgtEl>
                                          <p:spTgt spid="8499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994">
                                            <p:txEl>
                                              <p:pRg st="2" end="2"/>
                                            </p:txEl>
                                          </p:spTgt>
                                        </p:tgtEl>
                                        <p:attrNameLst>
                                          <p:attrName>style.visibility</p:attrName>
                                        </p:attrNameLst>
                                      </p:cBhvr>
                                      <p:to>
                                        <p:strVal val="visible"/>
                                      </p:to>
                                    </p:set>
                                    <p:animEffect transition="in" filter="fade">
                                      <p:cBhvr>
                                        <p:cTn id="13" dur="500"/>
                                        <p:tgtEl>
                                          <p:spTgt spid="8499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4994">
                                            <p:txEl>
                                              <p:pRg st="3" end="3"/>
                                            </p:txEl>
                                          </p:spTgt>
                                        </p:tgtEl>
                                        <p:attrNameLst>
                                          <p:attrName>style.visibility</p:attrName>
                                        </p:attrNameLst>
                                      </p:cBhvr>
                                      <p:to>
                                        <p:strVal val="visible"/>
                                      </p:to>
                                    </p:set>
                                    <p:animEffect transition="in" filter="fade">
                                      <p:cBhvr>
                                        <p:cTn id="16" dur="500"/>
                                        <p:tgtEl>
                                          <p:spTgt spid="8499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994">
                                            <p:txEl>
                                              <p:pRg st="4" end="4"/>
                                            </p:txEl>
                                          </p:spTgt>
                                        </p:tgtEl>
                                        <p:attrNameLst>
                                          <p:attrName>style.visibility</p:attrName>
                                        </p:attrNameLst>
                                      </p:cBhvr>
                                      <p:to>
                                        <p:strVal val="visible"/>
                                      </p:to>
                                    </p:set>
                                    <p:animEffect transition="in" filter="fade">
                                      <p:cBhvr>
                                        <p:cTn id="19" dur="500"/>
                                        <p:tgtEl>
                                          <p:spTgt spid="8499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4994">
                                            <p:txEl>
                                              <p:pRg st="5" end="5"/>
                                            </p:txEl>
                                          </p:spTgt>
                                        </p:tgtEl>
                                        <p:attrNameLst>
                                          <p:attrName>style.visibility</p:attrName>
                                        </p:attrNameLst>
                                      </p:cBhvr>
                                      <p:to>
                                        <p:strVal val="visible"/>
                                      </p:to>
                                    </p:set>
                                    <p:animEffect transition="in" filter="fade">
                                      <p:cBhvr>
                                        <p:cTn id="24" dur="500"/>
                                        <p:tgtEl>
                                          <p:spTgt spid="8499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noAutofit/>
          </a:bodyPr>
          <a:lstStyle/>
          <a:p>
            <a:r>
              <a:rPr lang="en-US" altLang="en-US"/>
              <a:t>Deductible Business Expenses: </a:t>
            </a:r>
            <a:br>
              <a:rPr lang="en-US" altLang="en-US"/>
            </a:br>
            <a:r>
              <a:rPr lang="en-US" altLang="en-US"/>
              <a:t>Repairs and Maintenance</a:t>
            </a:r>
          </a:p>
        </p:txBody>
      </p:sp>
      <p:sp>
        <p:nvSpPr>
          <p:cNvPr id="86018"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Repairs on:</a:t>
            </a:r>
          </a:p>
          <a:p>
            <a:pPr lvl="1"/>
            <a:r>
              <a:rPr lang="en-US" altLang="en-US" dirty="0"/>
              <a:t>Equipment</a:t>
            </a:r>
          </a:p>
          <a:p>
            <a:pPr lvl="1"/>
            <a:r>
              <a:rPr lang="en-US" altLang="en-US" dirty="0"/>
              <a:t>Automobiles</a:t>
            </a:r>
          </a:p>
          <a:p>
            <a:pPr lvl="1"/>
            <a:r>
              <a:rPr lang="en-US" altLang="en-US" dirty="0"/>
              <a:t>Office space</a:t>
            </a:r>
          </a:p>
          <a:p>
            <a:pPr lvl="1"/>
            <a:r>
              <a:rPr lang="en-US" altLang="en-US" dirty="0"/>
              <a:t>Buildings</a:t>
            </a:r>
          </a:p>
          <a:p>
            <a:pPr lvl="1"/>
            <a:r>
              <a:rPr lang="en-US" altLang="en-US" dirty="0"/>
              <a:t>Etc.</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255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018">
                                            <p:txEl>
                                              <p:pRg st="0" end="0"/>
                                            </p:txEl>
                                          </p:spTgt>
                                        </p:tgtEl>
                                        <p:attrNameLst>
                                          <p:attrName>style.visibility</p:attrName>
                                        </p:attrNameLst>
                                      </p:cBhvr>
                                      <p:to>
                                        <p:strVal val="visible"/>
                                      </p:to>
                                    </p:set>
                                    <p:animEffect transition="in" filter="fade">
                                      <p:cBhvr>
                                        <p:cTn id="7" dur="500"/>
                                        <p:tgtEl>
                                          <p:spTgt spid="860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018">
                                            <p:txEl>
                                              <p:pRg st="1" end="1"/>
                                            </p:txEl>
                                          </p:spTgt>
                                        </p:tgtEl>
                                        <p:attrNameLst>
                                          <p:attrName>style.visibility</p:attrName>
                                        </p:attrNameLst>
                                      </p:cBhvr>
                                      <p:to>
                                        <p:strVal val="visible"/>
                                      </p:to>
                                    </p:set>
                                    <p:animEffect transition="in" filter="fade">
                                      <p:cBhvr>
                                        <p:cTn id="10" dur="500"/>
                                        <p:tgtEl>
                                          <p:spTgt spid="8601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018">
                                            <p:txEl>
                                              <p:pRg st="2" end="2"/>
                                            </p:txEl>
                                          </p:spTgt>
                                        </p:tgtEl>
                                        <p:attrNameLst>
                                          <p:attrName>style.visibility</p:attrName>
                                        </p:attrNameLst>
                                      </p:cBhvr>
                                      <p:to>
                                        <p:strVal val="visible"/>
                                      </p:to>
                                    </p:set>
                                    <p:animEffect transition="in" filter="fade">
                                      <p:cBhvr>
                                        <p:cTn id="13" dur="500"/>
                                        <p:tgtEl>
                                          <p:spTgt spid="8601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018">
                                            <p:txEl>
                                              <p:pRg st="3" end="3"/>
                                            </p:txEl>
                                          </p:spTgt>
                                        </p:tgtEl>
                                        <p:attrNameLst>
                                          <p:attrName>style.visibility</p:attrName>
                                        </p:attrNameLst>
                                      </p:cBhvr>
                                      <p:to>
                                        <p:strVal val="visible"/>
                                      </p:to>
                                    </p:set>
                                    <p:animEffect transition="in" filter="fade">
                                      <p:cBhvr>
                                        <p:cTn id="16" dur="500"/>
                                        <p:tgtEl>
                                          <p:spTgt spid="8601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6018">
                                            <p:txEl>
                                              <p:pRg st="4" end="4"/>
                                            </p:txEl>
                                          </p:spTgt>
                                        </p:tgtEl>
                                        <p:attrNameLst>
                                          <p:attrName>style.visibility</p:attrName>
                                        </p:attrNameLst>
                                      </p:cBhvr>
                                      <p:to>
                                        <p:strVal val="visible"/>
                                      </p:to>
                                    </p:set>
                                    <p:animEffect transition="in" filter="fade">
                                      <p:cBhvr>
                                        <p:cTn id="19" dur="500"/>
                                        <p:tgtEl>
                                          <p:spTgt spid="8601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018">
                                            <p:txEl>
                                              <p:pRg st="5" end="5"/>
                                            </p:txEl>
                                          </p:spTgt>
                                        </p:tgtEl>
                                        <p:attrNameLst>
                                          <p:attrName>style.visibility</p:attrName>
                                        </p:attrNameLst>
                                      </p:cBhvr>
                                      <p:to>
                                        <p:strVal val="visible"/>
                                      </p:to>
                                    </p:set>
                                    <p:animEffect transition="in" filter="fade">
                                      <p:cBhvr>
                                        <p:cTn id="22" dur="500"/>
                                        <p:tgtEl>
                                          <p:spTgt spid="860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build="p"/>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normAutofit fontScale="90000"/>
          </a:bodyPr>
          <a:lstStyle/>
          <a:p>
            <a:r>
              <a:rPr lang="en-US" altLang="en-US" dirty="0"/>
              <a:t>Deductible </a:t>
            </a:r>
            <a:r>
              <a:rPr lang="en-US" altLang="en-US" sz="5300" dirty="0"/>
              <a:t>Business</a:t>
            </a:r>
            <a:r>
              <a:rPr lang="en-US" altLang="en-US" dirty="0"/>
              <a:t> Expenses: </a:t>
            </a:r>
            <a:br>
              <a:rPr lang="en-US" altLang="en-US" dirty="0"/>
            </a:br>
            <a:r>
              <a:rPr lang="en-US" altLang="en-US" dirty="0"/>
              <a:t>Supplies</a:t>
            </a:r>
          </a:p>
        </p:txBody>
      </p:sp>
      <p:sp>
        <p:nvSpPr>
          <p:cNvPr id="87042"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Costs for general operating supplies not associated with the cost of goods sold</a:t>
            </a:r>
          </a:p>
          <a:p>
            <a:pPr eaLnBrk="1" hangingPunct="1">
              <a:buFont typeface="Wingdings" panose="05000000000000000000" pitchFamily="2" charset="2"/>
              <a:buChar char="Ø"/>
            </a:pPr>
            <a:r>
              <a:rPr lang="en-US" altLang="en-US" b="1" dirty="0"/>
              <a:t>Remember</a:t>
            </a:r>
            <a:r>
              <a:rPr lang="en-US" altLang="en-US" dirty="0"/>
              <a:t>: business/self-employment income involving inventory is </a:t>
            </a:r>
            <a:r>
              <a:rPr lang="en-US" altLang="en-US" dirty="0">
                <a:solidFill>
                  <a:srgbClr val="C00000"/>
                </a:solidFill>
              </a:rPr>
              <a:t>out of scope</a:t>
            </a:r>
            <a:endParaRPr lang="en-US" altLang="en-US" b="1" dirty="0">
              <a:solidFill>
                <a:srgbClr val="C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053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42">
                                            <p:txEl>
                                              <p:pRg st="0" end="0"/>
                                            </p:txEl>
                                          </p:spTgt>
                                        </p:tgtEl>
                                        <p:attrNameLst>
                                          <p:attrName>style.visibility</p:attrName>
                                        </p:attrNameLst>
                                      </p:cBhvr>
                                      <p:to>
                                        <p:strVal val="visible"/>
                                      </p:to>
                                    </p:set>
                                    <p:animEffect transition="in" filter="fade">
                                      <p:cBhvr>
                                        <p:cTn id="7" dur="500"/>
                                        <p:tgtEl>
                                          <p:spTgt spid="870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042">
                                            <p:txEl>
                                              <p:pRg st="1" end="1"/>
                                            </p:txEl>
                                          </p:spTgt>
                                        </p:tgtEl>
                                        <p:attrNameLst>
                                          <p:attrName>style.visibility</p:attrName>
                                        </p:attrNameLst>
                                      </p:cBhvr>
                                      <p:to>
                                        <p:strVal val="visible"/>
                                      </p:to>
                                    </p:set>
                                    <p:animEffect transition="in" filter="fade">
                                      <p:cBhvr>
                                        <p:cTn id="12" dur="500"/>
                                        <p:tgtEl>
                                          <p:spTgt spid="870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p"/>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noAutofit/>
          </a:bodyPr>
          <a:lstStyle/>
          <a:p>
            <a:r>
              <a:rPr lang="en-US" altLang="en-US"/>
              <a:t>Deductible Business Expenses: </a:t>
            </a:r>
            <a:br>
              <a:rPr lang="en-US" altLang="en-US"/>
            </a:br>
            <a:r>
              <a:rPr lang="en-US" altLang="en-US"/>
              <a:t>Taxes and Licenses</a:t>
            </a:r>
          </a:p>
        </p:txBody>
      </p:sp>
      <p:sp>
        <p:nvSpPr>
          <p:cNvPr id="88066"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Taxes and license fees paid in the operation of the business:</a:t>
            </a:r>
          </a:p>
          <a:p>
            <a:pPr lvl="1" eaLnBrk="1" hangingPunct="1">
              <a:buFont typeface="Arial" panose="020B0604020202020204" pitchFamily="34" charset="0"/>
              <a:buChar char="•"/>
            </a:pPr>
            <a:r>
              <a:rPr lang="en-US" altLang="en-US" dirty="0"/>
              <a:t>State and local sales taxes imposed on the taxpayer as the seller of services</a:t>
            </a:r>
          </a:p>
          <a:p>
            <a:pPr lvl="1" eaLnBrk="1" hangingPunct="1">
              <a:buFont typeface="Arial" panose="020B0604020202020204" pitchFamily="34" charset="0"/>
              <a:buChar char="•"/>
            </a:pPr>
            <a:r>
              <a:rPr lang="en-US" altLang="en-US" dirty="0"/>
              <a:t>Real estate and personal property taxes</a:t>
            </a:r>
          </a:p>
          <a:p>
            <a:pPr lvl="1" eaLnBrk="1" hangingPunct="1">
              <a:buFont typeface="Arial" panose="020B0604020202020204" pitchFamily="34" charset="0"/>
              <a:buChar char="•"/>
            </a:pPr>
            <a:r>
              <a:rPr lang="en-US" altLang="en-US" dirty="0"/>
              <a:t>Certain licenses and regulatory fees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767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6">
                                            <p:txEl>
                                              <p:pRg st="0" end="0"/>
                                            </p:txEl>
                                          </p:spTgt>
                                        </p:tgtEl>
                                        <p:attrNameLst>
                                          <p:attrName>style.visibility</p:attrName>
                                        </p:attrNameLst>
                                      </p:cBhvr>
                                      <p:to>
                                        <p:strVal val="visible"/>
                                      </p:to>
                                    </p:set>
                                    <p:animEffect transition="in" filter="fade">
                                      <p:cBhvr>
                                        <p:cTn id="7" dur="500"/>
                                        <p:tgtEl>
                                          <p:spTgt spid="8806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066">
                                            <p:txEl>
                                              <p:pRg st="1" end="1"/>
                                            </p:txEl>
                                          </p:spTgt>
                                        </p:tgtEl>
                                        <p:attrNameLst>
                                          <p:attrName>style.visibility</p:attrName>
                                        </p:attrNameLst>
                                      </p:cBhvr>
                                      <p:to>
                                        <p:strVal val="visible"/>
                                      </p:to>
                                    </p:set>
                                    <p:animEffect transition="in" filter="fade">
                                      <p:cBhvr>
                                        <p:cTn id="10" dur="500"/>
                                        <p:tgtEl>
                                          <p:spTgt spid="8806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8066">
                                            <p:txEl>
                                              <p:pRg st="2" end="2"/>
                                            </p:txEl>
                                          </p:spTgt>
                                        </p:tgtEl>
                                        <p:attrNameLst>
                                          <p:attrName>style.visibility</p:attrName>
                                        </p:attrNameLst>
                                      </p:cBhvr>
                                      <p:to>
                                        <p:strVal val="visible"/>
                                      </p:to>
                                    </p:set>
                                    <p:animEffect transition="in" filter="fade">
                                      <p:cBhvr>
                                        <p:cTn id="13" dur="500"/>
                                        <p:tgtEl>
                                          <p:spTgt spid="8806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8066">
                                            <p:txEl>
                                              <p:pRg st="3" end="3"/>
                                            </p:txEl>
                                          </p:spTgt>
                                        </p:tgtEl>
                                        <p:attrNameLst>
                                          <p:attrName>style.visibility</p:attrName>
                                        </p:attrNameLst>
                                      </p:cBhvr>
                                      <p:to>
                                        <p:strVal val="visible"/>
                                      </p:to>
                                    </p:set>
                                    <p:animEffect transition="in" filter="fade">
                                      <p:cBhvr>
                                        <p:cTn id="16" dur="500"/>
                                        <p:tgtEl>
                                          <p:spTgt spid="880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noAutofit/>
          </a:bodyPr>
          <a:lstStyle/>
          <a:p>
            <a:r>
              <a:rPr lang="en-US" altLang="en-US"/>
              <a:t>Deductible Business Expenses: Travel/Meals and Entertainment</a:t>
            </a:r>
          </a:p>
        </p:txBody>
      </p:sp>
      <p:sp>
        <p:nvSpPr>
          <p:cNvPr id="89090"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Ordinary and necessary expenses of traveling away from home for business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06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fade">
                                      <p:cBhvr>
                                        <p:cTn id="7" dur="500"/>
                                        <p:tgtEl>
                                          <p:spTgt spid="89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noAutofit/>
          </a:bodyPr>
          <a:lstStyle/>
          <a:p>
            <a:r>
              <a:rPr lang="en-US" altLang="en-US"/>
              <a:t>Deductible Business Expenses: </a:t>
            </a:r>
            <a:br>
              <a:rPr lang="en-US" altLang="en-US"/>
            </a:br>
            <a:r>
              <a:rPr lang="en-US" altLang="en-US"/>
              <a:t>Utilities</a:t>
            </a:r>
          </a:p>
        </p:txBody>
      </p:sp>
      <p:sp>
        <p:nvSpPr>
          <p:cNvPr id="90114" name="Content Placeholder 2"/>
          <p:cNvSpPr>
            <a:spLocks noGrp="1"/>
          </p:cNvSpPr>
          <p:nvPr>
            <p:ph idx="1"/>
          </p:nvPr>
        </p:nvSpPr>
        <p:spPr/>
        <p:txBody>
          <a:bodyPr/>
          <a:lstStyle/>
          <a:p>
            <a:pPr eaLnBrk="1" hangingPunct="1">
              <a:buFont typeface="Wingdings" panose="05000000000000000000" pitchFamily="2" charset="2"/>
              <a:buChar char="Ø"/>
            </a:pPr>
            <a:r>
              <a:rPr lang="en-US" altLang="en-US"/>
              <a:t>Normal electric, gas, water and telephone</a:t>
            </a:r>
          </a:p>
          <a:p>
            <a:pPr eaLnBrk="1" hangingPunct="1">
              <a:buFont typeface="Wingdings" panose="05000000000000000000" pitchFamily="2" charset="2"/>
              <a:buChar char="Ø"/>
            </a:pPr>
            <a:r>
              <a:rPr lang="en-US" altLang="en-US" dirty="0"/>
              <a:t>No deduction for personal expenses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054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4">
                                            <p:txEl>
                                              <p:pRg st="0" end="0"/>
                                            </p:txEl>
                                          </p:spTgt>
                                        </p:tgtEl>
                                        <p:attrNameLst>
                                          <p:attrName>style.visibility</p:attrName>
                                        </p:attrNameLst>
                                      </p:cBhvr>
                                      <p:to>
                                        <p:strVal val="visible"/>
                                      </p:to>
                                    </p:set>
                                    <p:animEffect transition="in" filter="fade">
                                      <p:cBhvr>
                                        <p:cTn id="7" dur="500"/>
                                        <p:tgtEl>
                                          <p:spTgt spid="901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4">
                                            <p:txEl>
                                              <p:pRg st="1" end="1"/>
                                            </p:txEl>
                                          </p:spTgt>
                                        </p:tgtEl>
                                        <p:attrNameLst>
                                          <p:attrName>style.visibility</p:attrName>
                                        </p:attrNameLst>
                                      </p:cBhvr>
                                      <p:to>
                                        <p:strVal val="visible"/>
                                      </p:to>
                                    </p:set>
                                    <p:animEffect transition="in" filter="fade">
                                      <p:cBhvr>
                                        <p:cTn id="12" dur="500"/>
                                        <p:tgtEl>
                                          <p:spTgt spid="901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build="p"/>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noAutofit/>
          </a:bodyPr>
          <a:lstStyle/>
          <a:p>
            <a:r>
              <a:rPr lang="en-US" altLang="en-US"/>
              <a:t>Deductible Business Expenses: </a:t>
            </a:r>
            <a:br>
              <a:rPr lang="en-US" altLang="en-US"/>
            </a:br>
            <a:r>
              <a:rPr lang="en-US" altLang="en-US"/>
              <a:t>Business Mileage Rates</a:t>
            </a:r>
          </a:p>
        </p:txBody>
      </p:sp>
      <p:sp>
        <p:nvSpPr>
          <p:cNvPr id="52227" name="Content Placeholder 2"/>
          <p:cNvSpPr>
            <a:spLocks noGrp="1"/>
          </p:cNvSpPr>
          <p:nvPr>
            <p:ph idx="1"/>
          </p:nvPr>
        </p:nvSpPr>
        <p:spPr/>
        <p:txBody>
          <a:bodyPr rtlCol="0">
            <a:normAutofit/>
          </a:bodyPr>
          <a:lstStyle/>
          <a:p>
            <a:pPr marL="457200" lvl="1" indent="-457200">
              <a:buFont typeface="Wingdings" charset="2"/>
              <a:buChar char="Ø"/>
              <a:defRPr/>
            </a:pPr>
            <a:r>
              <a:rPr lang="en-US" sz="4000" dirty="0">
                <a:ea typeface="+mn-ea"/>
                <a:cs typeface="Arial" charset="0"/>
              </a:rPr>
              <a:t>If used for business purposes, taxpayer can receive a mileage deduction at the federal rate</a:t>
            </a:r>
          </a:p>
          <a:p>
            <a:pPr marL="971550" lvl="2" indent="-571500">
              <a:buFont typeface="Arial" charset="0"/>
              <a:buChar char="•"/>
              <a:defRPr/>
            </a:pPr>
            <a:r>
              <a:rPr lang="en-US" sz="3600" dirty="0">
                <a:ea typeface="+mn-ea"/>
                <a:cs typeface="Arial" charset="0"/>
              </a:rPr>
              <a:t>Cannot deduct commuting miles</a:t>
            </a:r>
          </a:p>
          <a:p>
            <a:pPr>
              <a:buFont typeface="Wingdings" charset="2"/>
              <a:buChar char="Ø"/>
              <a:defRPr/>
            </a:pPr>
            <a:r>
              <a:rPr lang="en-US" dirty="0"/>
              <a:t>Cannot calculate depreciation </a:t>
            </a:r>
            <a:r>
              <a:rPr lang="en-US" dirty="0">
                <a:solidFill>
                  <a:srgbClr val="CC0000"/>
                </a:solidFill>
              </a:rPr>
              <a:t>(out of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245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500"/>
                                        <p:tgtEl>
                                          <p:spTgt spid="522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227">
                                            <p:txEl>
                                              <p:pRg st="1" end="1"/>
                                            </p:txEl>
                                          </p:spTgt>
                                        </p:tgtEl>
                                        <p:attrNameLst>
                                          <p:attrName>style.visibility</p:attrName>
                                        </p:attrNameLst>
                                      </p:cBhvr>
                                      <p:to>
                                        <p:strVal val="visible"/>
                                      </p:to>
                                    </p:set>
                                    <p:animEffect transition="in" filter="fade">
                                      <p:cBhvr>
                                        <p:cTn id="10" dur="500"/>
                                        <p:tgtEl>
                                          <p:spTgt spid="522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animEffect transition="in" filter="fade">
                                      <p:cBhvr>
                                        <p:cTn id="15" dur="5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Business/Self-Employment Income</a:t>
            </a:r>
          </a:p>
        </p:txBody>
      </p:sp>
      <p:sp>
        <p:nvSpPr>
          <p:cNvPr id="3" name="Content Placeholder 2"/>
          <p:cNvSpPr>
            <a:spLocks noGrp="1"/>
          </p:cNvSpPr>
          <p:nvPr>
            <p:ph idx="1"/>
          </p:nvPr>
        </p:nvSpPr>
        <p:spPr>
          <a:xfrm>
            <a:off x="179614" y="1600203"/>
            <a:ext cx="11402786" cy="4525963"/>
          </a:xfrm>
        </p:spPr>
        <p:txBody>
          <a:bodyPr/>
          <a:lstStyle/>
          <a:p>
            <a:r>
              <a:rPr lang="en-US" dirty="0"/>
              <a:t>Open up Kevin Kent in TaxSlayer</a:t>
            </a:r>
          </a:p>
          <a:p>
            <a:pPr lvl="1"/>
            <a:r>
              <a:rPr lang="en-US" dirty="0"/>
              <a:t>Enter Business/Self-Employment on Line 12</a:t>
            </a:r>
          </a:p>
          <a:p>
            <a:pPr lvl="1"/>
            <a:r>
              <a:rPr lang="en-US" dirty="0"/>
              <a:t>Federal Section</a:t>
            </a:r>
            <a:r>
              <a:rPr lang="en-US" dirty="0">
                <a:sym typeface="Wingdings" panose="05000000000000000000" pitchFamily="2" charset="2"/>
              </a:rPr>
              <a:t>Income</a:t>
            </a:r>
            <a:r>
              <a:rPr lang="en-US" dirty="0"/>
              <a:t>1099-MISC</a:t>
            </a:r>
            <a:r>
              <a:rPr lang="en-US" dirty="0">
                <a:sym typeface="Wingdings" panose="05000000000000000000" pitchFamily="2" charset="2"/>
              </a:rPr>
              <a:t></a:t>
            </a:r>
            <a:r>
              <a:rPr lang="en-US" i="1" dirty="0"/>
              <a:t>ADD TO SCH C</a:t>
            </a:r>
          </a:p>
          <a:p>
            <a:pPr marL="457200" lvl="1"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81354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Retirement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68735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7-Point Star 3"/>
          <p:cNvSpPr/>
          <p:nvPr/>
        </p:nvSpPr>
        <p:spPr>
          <a:xfrm>
            <a:off x="3784314" y="2239766"/>
            <a:ext cx="4623371" cy="2230634"/>
          </a:xfrm>
          <a:prstGeom prst="star7">
            <a:avLst/>
          </a:prstGeom>
          <a:ln>
            <a:solidFill>
              <a:schemeClr val="accent6">
                <a:lumMod val="2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3600" b="1" dirty="0"/>
              <a:t>Retirement Income</a:t>
            </a:r>
          </a:p>
        </p:txBody>
      </p:sp>
      <p:cxnSp>
        <p:nvCxnSpPr>
          <p:cNvPr id="18" name="Straight Connector 17"/>
          <p:cNvCxnSpPr>
            <a:stCxn id="19" idx="2"/>
            <a:endCxn id="4" idx="5"/>
          </p:cNvCxnSpPr>
          <p:nvPr/>
        </p:nvCxnSpPr>
        <p:spPr>
          <a:xfrm>
            <a:off x="2163972" y="1841352"/>
            <a:ext cx="2078198" cy="84022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19" name="Rectangle 18"/>
          <p:cNvSpPr/>
          <p:nvPr/>
        </p:nvSpPr>
        <p:spPr>
          <a:xfrm>
            <a:off x="754272" y="630286"/>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Defined Benefit Retirement Plans</a:t>
            </a:r>
          </a:p>
        </p:txBody>
      </p:sp>
      <p:cxnSp>
        <p:nvCxnSpPr>
          <p:cNvPr id="23" name="Straight Connector 22"/>
          <p:cNvCxnSpPr>
            <a:stCxn id="4" idx="0"/>
            <a:endCxn id="24" idx="2"/>
          </p:cNvCxnSpPr>
          <p:nvPr/>
        </p:nvCxnSpPr>
        <p:spPr>
          <a:xfrm flipV="1">
            <a:off x="7949829" y="1448602"/>
            <a:ext cx="800562" cy="123297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24" name="Rectangle 23"/>
          <p:cNvSpPr/>
          <p:nvPr/>
        </p:nvSpPr>
        <p:spPr>
          <a:xfrm>
            <a:off x="7124791" y="237536"/>
            <a:ext cx="3251199"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Defined Contribution Retirement Plans</a:t>
            </a:r>
          </a:p>
        </p:txBody>
      </p:sp>
      <p:cxnSp>
        <p:nvCxnSpPr>
          <p:cNvPr id="31" name="Straight Connector 30"/>
          <p:cNvCxnSpPr>
            <a:stCxn id="4" idx="3"/>
            <a:endCxn id="32" idx="0"/>
          </p:cNvCxnSpPr>
          <p:nvPr/>
        </p:nvCxnSpPr>
        <p:spPr>
          <a:xfrm flipH="1">
            <a:off x="4863993" y="4470412"/>
            <a:ext cx="203215" cy="753355"/>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32" name="Rectangle 31"/>
          <p:cNvSpPr/>
          <p:nvPr/>
        </p:nvSpPr>
        <p:spPr>
          <a:xfrm>
            <a:off x="3454293" y="5223767"/>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Individual Retirement Plans</a:t>
            </a:r>
          </a:p>
        </p:txBody>
      </p:sp>
      <p:sp>
        <p:nvSpPr>
          <p:cNvPr id="99" name="Cloud Callout 98"/>
          <p:cNvSpPr/>
          <p:nvPr/>
        </p:nvSpPr>
        <p:spPr>
          <a:xfrm>
            <a:off x="85774" y="0"/>
            <a:ext cx="1879685" cy="855211"/>
          </a:xfrm>
          <a:prstGeom prst="cloudCallout">
            <a:avLst>
              <a:gd name="adj1" fmla="val 51461"/>
              <a:gd name="adj2" fmla="val 4319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dirty="0"/>
              <a:t>Employer Controlled</a:t>
            </a:r>
          </a:p>
        </p:txBody>
      </p:sp>
      <p:sp>
        <p:nvSpPr>
          <p:cNvPr id="100" name="Cloud Callout 99"/>
          <p:cNvSpPr/>
          <p:nvPr/>
        </p:nvSpPr>
        <p:spPr>
          <a:xfrm>
            <a:off x="10230232" y="0"/>
            <a:ext cx="1879685" cy="855211"/>
          </a:xfrm>
          <a:prstGeom prst="cloudCallout">
            <a:avLst>
              <a:gd name="adj1" fmla="val -79614"/>
              <a:gd name="adj2" fmla="val -581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dirty="0"/>
              <a:t>Employer Sponsored</a:t>
            </a:r>
          </a:p>
        </p:txBody>
      </p:sp>
      <p:sp>
        <p:nvSpPr>
          <p:cNvPr id="102" name="Cloud Callout 101"/>
          <p:cNvSpPr/>
          <p:nvPr/>
        </p:nvSpPr>
        <p:spPr>
          <a:xfrm>
            <a:off x="2034907" y="5035524"/>
            <a:ext cx="1879685" cy="855211"/>
          </a:xfrm>
          <a:prstGeom prst="cloudCallout">
            <a:avLst>
              <a:gd name="adj1" fmla="val 77811"/>
              <a:gd name="adj2" fmla="val -1472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dirty="0"/>
              <a:t>Taxpayer Funded</a:t>
            </a:r>
          </a:p>
        </p:txBody>
      </p:sp>
      <p:sp>
        <p:nvSpPr>
          <p:cNvPr id="103" name="Decision 102"/>
          <p:cNvSpPr/>
          <p:nvPr/>
        </p:nvSpPr>
        <p:spPr>
          <a:xfrm>
            <a:off x="3826938" y="508683"/>
            <a:ext cx="1904367"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Pensions</a:t>
            </a:r>
          </a:p>
        </p:txBody>
      </p:sp>
      <p:sp>
        <p:nvSpPr>
          <p:cNvPr id="104" name="Decision 103"/>
          <p:cNvSpPr/>
          <p:nvPr/>
        </p:nvSpPr>
        <p:spPr>
          <a:xfrm>
            <a:off x="4919111" y="908730"/>
            <a:ext cx="2056570" cy="645942"/>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Civil Service</a:t>
            </a:r>
          </a:p>
        </p:txBody>
      </p:sp>
      <p:sp>
        <p:nvSpPr>
          <p:cNvPr id="105" name="Decision 104"/>
          <p:cNvSpPr/>
          <p:nvPr/>
        </p:nvSpPr>
        <p:spPr>
          <a:xfrm>
            <a:off x="3739708" y="1338456"/>
            <a:ext cx="2043538"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a:t>Annuities</a:t>
            </a:r>
            <a:endParaRPr lang="en-US" sz="1600" b="1" dirty="0"/>
          </a:p>
        </p:txBody>
      </p:sp>
      <p:sp>
        <p:nvSpPr>
          <p:cNvPr id="122" name="Decision 121"/>
          <p:cNvSpPr/>
          <p:nvPr/>
        </p:nvSpPr>
        <p:spPr>
          <a:xfrm>
            <a:off x="8796516" y="1724086"/>
            <a:ext cx="1904367"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401(k)</a:t>
            </a:r>
          </a:p>
        </p:txBody>
      </p:sp>
      <p:sp>
        <p:nvSpPr>
          <p:cNvPr id="123" name="Decision 122"/>
          <p:cNvSpPr/>
          <p:nvPr/>
        </p:nvSpPr>
        <p:spPr>
          <a:xfrm>
            <a:off x="9888689" y="2124133"/>
            <a:ext cx="2056570" cy="645942"/>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403(b)</a:t>
            </a:r>
          </a:p>
        </p:txBody>
      </p:sp>
      <p:sp>
        <p:nvSpPr>
          <p:cNvPr id="124" name="Decision 123"/>
          <p:cNvSpPr/>
          <p:nvPr/>
        </p:nvSpPr>
        <p:spPr>
          <a:xfrm>
            <a:off x="8709286" y="2553859"/>
            <a:ext cx="2043538"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Annuities</a:t>
            </a:r>
          </a:p>
        </p:txBody>
      </p:sp>
      <p:sp>
        <p:nvSpPr>
          <p:cNvPr id="125" name="Decision 124"/>
          <p:cNvSpPr/>
          <p:nvPr/>
        </p:nvSpPr>
        <p:spPr>
          <a:xfrm>
            <a:off x="6486594" y="5168571"/>
            <a:ext cx="2043538"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IRA</a:t>
            </a:r>
          </a:p>
        </p:txBody>
      </p:sp>
      <p:sp>
        <p:nvSpPr>
          <p:cNvPr id="127" name="Decision 126"/>
          <p:cNvSpPr/>
          <p:nvPr/>
        </p:nvSpPr>
        <p:spPr>
          <a:xfrm>
            <a:off x="6486594" y="5895785"/>
            <a:ext cx="2043538"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Roth IRA</a:t>
            </a:r>
          </a:p>
        </p:txBody>
      </p:sp>
      <p:sp>
        <p:nvSpPr>
          <p:cNvPr id="128" name="Right Arrow 127"/>
          <p:cNvSpPr/>
          <p:nvPr/>
        </p:nvSpPr>
        <p:spPr>
          <a:xfrm>
            <a:off x="3649333" y="1005615"/>
            <a:ext cx="757567" cy="434138"/>
          </a:xfrm>
          <a:prstGeom prst="rightArrow">
            <a:avLst/>
          </a:prstGeom>
          <a:solidFill>
            <a:schemeClr val="bg2"/>
          </a:solidFill>
          <a:ln w="28575">
            <a:solidFill>
              <a:schemeClr val="accent6">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ight Arrow 128"/>
          <p:cNvSpPr/>
          <p:nvPr/>
        </p:nvSpPr>
        <p:spPr>
          <a:xfrm rot="3717074">
            <a:off x="10338708" y="1318661"/>
            <a:ext cx="895792" cy="434138"/>
          </a:xfrm>
          <a:prstGeom prst="rightArrow">
            <a:avLst/>
          </a:prstGeom>
          <a:solidFill>
            <a:schemeClr val="bg2"/>
          </a:solidFill>
          <a:ln w="28575">
            <a:solidFill>
              <a:schemeClr val="accent6">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ight Arrow 129"/>
          <p:cNvSpPr/>
          <p:nvPr/>
        </p:nvSpPr>
        <p:spPr>
          <a:xfrm>
            <a:off x="6327113" y="5620365"/>
            <a:ext cx="648568" cy="434138"/>
          </a:xfrm>
          <a:prstGeom prst="rightArrow">
            <a:avLst/>
          </a:prstGeom>
          <a:solidFill>
            <a:schemeClr val="bg2"/>
          </a:solidFill>
          <a:ln w="28575">
            <a:solidFill>
              <a:schemeClr val="accent6">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947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 calcmode="lin" valueType="num">
                                      <p:cBhvr>
                                        <p:cTn id="29" dur="1000" fill="hold"/>
                                        <p:tgtEl>
                                          <p:spTgt spid="24"/>
                                        </p:tgtEl>
                                        <p:attrNameLst>
                                          <p:attrName>style.rotation</p:attrName>
                                        </p:attrNameLst>
                                      </p:cBhvr>
                                      <p:tavLst>
                                        <p:tav tm="0">
                                          <p:val>
                                            <p:fltVal val="90"/>
                                          </p:val>
                                        </p:tav>
                                        <p:tav tm="100000">
                                          <p:val>
                                            <p:fltVal val="0"/>
                                          </p:val>
                                        </p:tav>
                                      </p:tavLst>
                                    </p:anim>
                                    <p:animEffect transition="in" filter="fade">
                                      <p:cBhvr>
                                        <p:cTn id="30" dur="1000"/>
                                        <p:tgtEl>
                                          <p:spTgt spid="24"/>
                                        </p:tgtEl>
                                      </p:cBhvr>
                                    </p:animEffect>
                                  </p:childTnLst>
                                </p:cTn>
                              </p:par>
                              <p:par>
                                <p:cTn id="31" presetID="3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fltVal val="0"/>
                                          </p:val>
                                        </p:tav>
                                        <p:tav tm="100000">
                                          <p:val>
                                            <p:strVal val="#ppt_w"/>
                                          </p:val>
                                        </p:tav>
                                      </p:tavLst>
                                    </p:anim>
                                    <p:anim calcmode="lin" valueType="num">
                                      <p:cBhvr>
                                        <p:cTn id="34" dur="1000" fill="hold"/>
                                        <p:tgtEl>
                                          <p:spTgt spid="23"/>
                                        </p:tgtEl>
                                        <p:attrNameLst>
                                          <p:attrName>ppt_h</p:attrName>
                                        </p:attrNameLst>
                                      </p:cBhvr>
                                      <p:tavLst>
                                        <p:tav tm="0">
                                          <p:val>
                                            <p:fltVal val="0"/>
                                          </p:val>
                                        </p:tav>
                                        <p:tav tm="100000">
                                          <p:val>
                                            <p:strVal val="#ppt_h"/>
                                          </p:val>
                                        </p:tav>
                                      </p:tavLst>
                                    </p:anim>
                                    <p:anim calcmode="lin" valueType="num">
                                      <p:cBhvr>
                                        <p:cTn id="35" dur="1000" fill="hold"/>
                                        <p:tgtEl>
                                          <p:spTgt spid="23"/>
                                        </p:tgtEl>
                                        <p:attrNameLst>
                                          <p:attrName>style.rotation</p:attrName>
                                        </p:attrNameLst>
                                      </p:cBhvr>
                                      <p:tavLst>
                                        <p:tav tm="0">
                                          <p:val>
                                            <p:fltVal val="90"/>
                                          </p:val>
                                        </p:tav>
                                        <p:tav tm="100000">
                                          <p:val>
                                            <p:fltVal val="0"/>
                                          </p:val>
                                        </p:tav>
                                      </p:tavLst>
                                    </p:anim>
                                    <p:animEffect transition="in" filter="fade">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fltVal val="0"/>
                                          </p:val>
                                        </p:tav>
                                        <p:tav tm="100000">
                                          <p:val>
                                            <p:strVal val="#ppt_w"/>
                                          </p:val>
                                        </p:tav>
                                      </p:tavLst>
                                    </p:anim>
                                    <p:anim calcmode="lin" valueType="num">
                                      <p:cBhvr>
                                        <p:cTn id="42" dur="1000" fill="hold"/>
                                        <p:tgtEl>
                                          <p:spTgt spid="31"/>
                                        </p:tgtEl>
                                        <p:attrNameLst>
                                          <p:attrName>ppt_h</p:attrName>
                                        </p:attrNameLst>
                                      </p:cBhvr>
                                      <p:tavLst>
                                        <p:tav tm="0">
                                          <p:val>
                                            <p:fltVal val="0"/>
                                          </p:val>
                                        </p:tav>
                                        <p:tav tm="100000">
                                          <p:val>
                                            <p:strVal val="#ppt_h"/>
                                          </p:val>
                                        </p:tav>
                                      </p:tavLst>
                                    </p:anim>
                                    <p:anim calcmode="lin" valueType="num">
                                      <p:cBhvr>
                                        <p:cTn id="43" dur="1000" fill="hold"/>
                                        <p:tgtEl>
                                          <p:spTgt spid="31"/>
                                        </p:tgtEl>
                                        <p:attrNameLst>
                                          <p:attrName>style.rotation</p:attrName>
                                        </p:attrNameLst>
                                      </p:cBhvr>
                                      <p:tavLst>
                                        <p:tav tm="0">
                                          <p:val>
                                            <p:fltVal val="90"/>
                                          </p:val>
                                        </p:tav>
                                        <p:tav tm="100000">
                                          <p:val>
                                            <p:fltVal val="0"/>
                                          </p:val>
                                        </p:tav>
                                      </p:tavLst>
                                    </p:anim>
                                    <p:animEffect transition="in" filter="fade">
                                      <p:cBhvr>
                                        <p:cTn id="44" dur="1000"/>
                                        <p:tgtEl>
                                          <p:spTgt spid="31"/>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1000" fill="hold"/>
                                        <p:tgtEl>
                                          <p:spTgt spid="32"/>
                                        </p:tgtEl>
                                        <p:attrNameLst>
                                          <p:attrName>ppt_w</p:attrName>
                                        </p:attrNameLst>
                                      </p:cBhvr>
                                      <p:tavLst>
                                        <p:tav tm="0">
                                          <p:val>
                                            <p:fltVal val="0"/>
                                          </p:val>
                                        </p:tav>
                                        <p:tav tm="100000">
                                          <p:val>
                                            <p:strVal val="#ppt_w"/>
                                          </p:val>
                                        </p:tav>
                                      </p:tavLst>
                                    </p:anim>
                                    <p:anim calcmode="lin" valueType="num">
                                      <p:cBhvr>
                                        <p:cTn id="48" dur="1000" fill="hold"/>
                                        <p:tgtEl>
                                          <p:spTgt spid="32"/>
                                        </p:tgtEl>
                                        <p:attrNameLst>
                                          <p:attrName>ppt_h</p:attrName>
                                        </p:attrNameLst>
                                      </p:cBhvr>
                                      <p:tavLst>
                                        <p:tav tm="0">
                                          <p:val>
                                            <p:fltVal val="0"/>
                                          </p:val>
                                        </p:tav>
                                        <p:tav tm="100000">
                                          <p:val>
                                            <p:strVal val="#ppt_h"/>
                                          </p:val>
                                        </p:tav>
                                      </p:tavLst>
                                    </p:anim>
                                    <p:anim calcmode="lin" valueType="num">
                                      <p:cBhvr>
                                        <p:cTn id="49" dur="1000" fill="hold"/>
                                        <p:tgtEl>
                                          <p:spTgt spid="32"/>
                                        </p:tgtEl>
                                        <p:attrNameLst>
                                          <p:attrName>style.rotation</p:attrName>
                                        </p:attrNameLst>
                                      </p:cBhvr>
                                      <p:tavLst>
                                        <p:tav tm="0">
                                          <p:val>
                                            <p:fltVal val="90"/>
                                          </p:val>
                                        </p:tav>
                                        <p:tav tm="100000">
                                          <p:val>
                                            <p:fltVal val="0"/>
                                          </p:val>
                                        </p:tav>
                                      </p:tavLst>
                                    </p:anim>
                                    <p:animEffect transition="in" filter="fade">
                                      <p:cBhvr>
                                        <p:cTn id="50" dur="10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99"/>
                                        </p:tgtEl>
                                        <p:attrNameLst>
                                          <p:attrName>style.visibility</p:attrName>
                                        </p:attrNameLst>
                                      </p:cBhvr>
                                      <p:to>
                                        <p:strVal val="visible"/>
                                      </p:to>
                                    </p:set>
                                    <p:anim calcmode="lin" valueType="num">
                                      <p:cBhvr>
                                        <p:cTn id="55" dur="500" fill="hold"/>
                                        <p:tgtEl>
                                          <p:spTgt spid="99"/>
                                        </p:tgtEl>
                                        <p:attrNameLst>
                                          <p:attrName>ppt_w</p:attrName>
                                        </p:attrNameLst>
                                      </p:cBhvr>
                                      <p:tavLst>
                                        <p:tav tm="0">
                                          <p:val>
                                            <p:fltVal val="0"/>
                                          </p:val>
                                        </p:tav>
                                        <p:tav tm="100000">
                                          <p:val>
                                            <p:strVal val="#ppt_w"/>
                                          </p:val>
                                        </p:tav>
                                      </p:tavLst>
                                    </p:anim>
                                    <p:anim calcmode="lin" valueType="num">
                                      <p:cBhvr>
                                        <p:cTn id="56" dur="500" fill="hold"/>
                                        <p:tgtEl>
                                          <p:spTgt spid="99"/>
                                        </p:tgtEl>
                                        <p:attrNameLst>
                                          <p:attrName>ppt_h</p:attrName>
                                        </p:attrNameLst>
                                      </p:cBhvr>
                                      <p:tavLst>
                                        <p:tav tm="0">
                                          <p:val>
                                            <p:fltVal val="0"/>
                                          </p:val>
                                        </p:tav>
                                        <p:tav tm="100000">
                                          <p:val>
                                            <p:strVal val="#ppt_h"/>
                                          </p:val>
                                        </p:tav>
                                      </p:tavLst>
                                    </p:anim>
                                    <p:anim calcmode="lin" valueType="num">
                                      <p:cBhvr>
                                        <p:cTn id="57" dur="500" fill="hold"/>
                                        <p:tgtEl>
                                          <p:spTgt spid="99"/>
                                        </p:tgtEl>
                                        <p:attrNameLst>
                                          <p:attrName>style.rotation</p:attrName>
                                        </p:attrNameLst>
                                      </p:cBhvr>
                                      <p:tavLst>
                                        <p:tav tm="0">
                                          <p:val>
                                            <p:fltVal val="360"/>
                                          </p:val>
                                        </p:tav>
                                        <p:tav tm="100000">
                                          <p:val>
                                            <p:fltVal val="0"/>
                                          </p:val>
                                        </p:tav>
                                      </p:tavLst>
                                    </p:anim>
                                    <p:animEffect transition="in" filter="fade">
                                      <p:cBhvr>
                                        <p:cTn id="58" dur="500"/>
                                        <p:tgtEl>
                                          <p:spTgt spid="99"/>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100"/>
                                        </p:tgtEl>
                                        <p:attrNameLst>
                                          <p:attrName>style.visibility</p:attrName>
                                        </p:attrNameLst>
                                      </p:cBhvr>
                                      <p:to>
                                        <p:strVal val="visible"/>
                                      </p:to>
                                    </p:set>
                                    <p:anim calcmode="lin" valueType="num">
                                      <p:cBhvr>
                                        <p:cTn id="63" dur="500" fill="hold"/>
                                        <p:tgtEl>
                                          <p:spTgt spid="100"/>
                                        </p:tgtEl>
                                        <p:attrNameLst>
                                          <p:attrName>ppt_w</p:attrName>
                                        </p:attrNameLst>
                                      </p:cBhvr>
                                      <p:tavLst>
                                        <p:tav tm="0">
                                          <p:val>
                                            <p:fltVal val="0"/>
                                          </p:val>
                                        </p:tav>
                                        <p:tav tm="100000">
                                          <p:val>
                                            <p:strVal val="#ppt_w"/>
                                          </p:val>
                                        </p:tav>
                                      </p:tavLst>
                                    </p:anim>
                                    <p:anim calcmode="lin" valueType="num">
                                      <p:cBhvr>
                                        <p:cTn id="64" dur="500" fill="hold"/>
                                        <p:tgtEl>
                                          <p:spTgt spid="100"/>
                                        </p:tgtEl>
                                        <p:attrNameLst>
                                          <p:attrName>ppt_h</p:attrName>
                                        </p:attrNameLst>
                                      </p:cBhvr>
                                      <p:tavLst>
                                        <p:tav tm="0">
                                          <p:val>
                                            <p:fltVal val="0"/>
                                          </p:val>
                                        </p:tav>
                                        <p:tav tm="100000">
                                          <p:val>
                                            <p:strVal val="#ppt_h"/>
                                          </p:val>
                                        </p:tav>
                                      </p:tavLst>
                                    </p:anim>
                                    <p:anim calcmode="lin" valueType="num">
                                      <p:cBhvr>
                                        <p:cTn id="65" dur="500" fill="hold"/>
                                        <p:tgtEl>
                                          <p:spTgt spid="100"/>
                                        </p:tgtEl>
                                        <p:attrNameLst>
                                          <p:attrName>style.rotation</p:attrName>
                                        </p:attrNameLst>
                                      </p:cBhvr>
                                      <p:tavLst>
                                        <p:tav tm="0">
                                          <p:val>
                                            <p:fltVal val="360"/>
                                          </p:val>
                                        </p:tav>
                                        <p:tav tm="100000">
                                          <p:val>
                                            <p:fltVal val="0"/>
                                          </p:val>
                                        </p:tav>
                                      </p:tavLst>
                                    </p:anim>
                                    <p:animEffect transition="in" filter="fade">
                                      <p:cBhvr>
                                        <p:cTn id="66" dur="500"/>
                                        <p:tgtEl>
                                          <p:spTgt spid="100"/>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102"/>
                                        </p:tgtEl>
                                        <p:attrNameLst>
                                          <p:attrName>style.visibility</p:attrName>
                                        </p:attrNameLst>
                                      </p:cBhvr>
                                      <p:to>
                                        <p:strVal val="visible"/>
                                      </p:to>
                                    </p:set>
                                    <p:anim calcmode="lin" valueType="num">
                                      <p:cBhvr>
                                        <p:cTn id="71" dur="500" fill="hold"/>
                                        <p:tgtEl>
                                          <p:spTgt spid="102"/>
                                        </p:tgtEl>
                                        <p:attrNameLst>
                                          <p:attrName>ppt_w</p:attrName>
                                        </p:attrNameLst>
                                      </p:cBhvr>
                                      <p:tavLst>
                                        <p:tav tm="0">
                                          <p:val>
                                            <p:fltVal val="0"/>
                                          </p:val>
                                        </p:tav>
                                        <p:tav tm="100000">
                                          <p:val>
                                            <p:strVal val="#ppt_w"/>
                                          </p:val>
                                        </p:tav>
                                      </p:tavLst>
                                    </p:anim>
                                    <p:anim calcmode="lin" valueType="num">
                                      <p:cBhvr>
                                        <p:cTn id="72" dur="500" fill="hold"/>
                                        <p:tgtEl>
                                          <p:spTgt spid="102"/>
                                        </p:tgtEl>
                                        <p:attrNameLst>
                                          <p:attrName>ppt_h</p:attrName>
                                        </p:attrNameLst>
                                      </p:cBhvr>
                                      <p:tavLst>
                                        <p:tav tm="0">
                                          <p:val>
                                            <p:fltVal val="0"/>
                                          </p:val>
                                        </p:tav>
                                        <p:tav tm="100000">
                                          <p:val>
                                            <p:strVal val="#ppt_h"/>
                                          </p:val>
                                        </p:tav>
                                      </p:tavLst>
                                    </p:anim>
                                    <p:anim calcmode="lin" valueType="num">
                                      <p:cBhvr>
                                        <p:cTn id="73" dur="500" fill="hold"/>
                                        <p:tgtEl>
                                          <p:spTgt spid="102"/>
                                        </p:tgtEl>
                                        <p:attrNameLst>
                                          <p:attrName>style.rotation</p:attrName>
                                        </p:attrNameLst>
                                      </p:cBhvr>
                                      <p:tavLst>
                                        <p:tav tm="0">
                                          <p:val>
                                            <p:fltVal val="360"/>
                                          </p:val>
                                        </p:tav>
                                        <p:tav tm="100000">
                                          <p:val>
                                            <p:fltVal val="0"/>
                                          </p:val>
                                        </p:tav>
                                      </p:tavLst>
                                    </p:anim>
                                    <p:animEffect transition="in" filter="fade">
                                      <p:cBhvr>
                                        <p:cTn id="74" dur="500"/>
                                        <p:tgtEl>
                                          <p:spTgt spid="102"/>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128"/>
                                        </p:tgtEl>
                                        <p:attrNameLst>
                                          <p:attrName>style.visibility</p:attrName>
                                        </p:attrNameLst>
                                      </p:cBhvr>
                                      <p:to>
                                        <p:strVal val="visible"/>
                                      </p:to>
                                    </p:set>
                                    <p:anim calcmode="lin" valueType="num">
                                      <p:cBhvr>
                                        <p:cTn id="79" dur="1000" fill="hold"/>
                                        <p:tgtEl>
                                          <p:spTgt spid="128"/>
                                        </p:tgtEl>
                                        <p:attrNameLst>
                                          <p:attrName>ppt_w</p:attrName>
                                        </p:attrNameLst>
                                      </p:cBhvr>
                                      <p:tavLst>
                                        <p:tav tm="0">
                                          <p:val>
                                            <p:strVal val="#ppt_w*0.70"/>
                                          </p:val>
                                        </p:tav>
                                        <p:tav tm="100000">
                                          <p:val>
                                            <p:strVal val="#ppt_w"/>
                                          </p:val>
                                        </p:tav>
                                      </p:tavLst>
                                    </p:anim>
                                    <p:anim calcmode="lin" valueType="num">
                                      <p:cBhvr>
                                        <p:cTn id="80" dur="1000" fill="hold"/>
                                        <p:tgtEl>
                                          <p:spTgt spid="128"/>
                                        </p:tgtEl>
                                        <p:attrNameLst>
                                          <p:attrName>ppt_h</p:attrName>
                                        </p:attrNameLst>
                                      </p:cBhvr>
                                      <p:tavLst>
                                        <p:tav tm="0">
                                          <p:val>
                                            <p:strVal val="#ppt_h"/>
                                          </p:val>
                                        </p:tav>
                                        <p:tav tm="100000">
                                          <p:val>
                                            <p:strVal val="#ppt_h"/>
                                          </p:val>
                                        </p:tav>
                                      </p:tavLst>
                                    </p:anim>
                                    <p:animEffect transition="in" filter="fade">
                                      <p:cBhvr>
                                        <p:cTn id="81" dur="1000"/>
                                        <p:tgtEl>
                                          <p:spTgt spid="128"/>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103"/>
                                        </p:tgtEl>
                                        <p:attrNameLst>
                                          <p:attrName>style.visibility</p:attrName>
                                        </p:attrNameLst>
                                      </p:cBhvr>
                                      <p:to>
                                        <p:strVal val="visible"/>
                                      </p:to>
                                    </p:set>
                                    <p:anim calcmode="lin" valueType="num">
                                      <p:cBhvr>
                                        <p:cTn id="84" dur="1000" fill="hold"/>
                                        <p:tgtEl>
                                          <p:spTgt spid="103"/>
                                        </p:tgtEl>
                                        <p:attrNameLst>
                                          <p:attrName>ppt_w</p:attrName>
                                        </p:attrNameLst>
                                      </p:cBhvr>
                                      <p:tavLst>
                                        <p:tav tm="0">
                                          <p:val>
                                            <p:strVal val="#ppt_w*0.70"/>
                                          </p:val>
                                        </p:tav>
                                        <p:tav tm="100000">
                                          <p:val>
                                            <p:strVal val="#ppt_w"/>
                                          </p:val>
                                        </p:tav>
                                      </p:tavLst>
                                    </p:anim>
                                    <p:anim calcmode="lin" valueType="num">
                                      <p:cBhvr>
                                        <p:cTn id="85" dur="1000" fill="hold"/>
                                        <p:tgtEl>
                                          <p:spTgt spid="103"/>
                                        </p:tgtEl>
                                        <p:attrNameLst>
                                          <p:attrName>ppt_h</p:attrName>
                                        </p:attrNameLst>
                                      </p:cBhvr>
                                      <p:tavLst>
                                        <p:tav tm="0">
                                          <p:val>
                                            <p:strVal val="#ppt_h"/>
                                          </p:val>
                                        </p:tav>
                                        <p:tav tm="100000">
                                          <p:val>
                                            <p:strVal val="#ppt_h"/>
                                          </p:val>
                                        </p:tav>
                                      </p:tavLst>
                                    </p:anim>
                                    <p:animEffect transition="in" filter="fade">
                                      <p:cBhvr>
                                        <p:cTn id="86" dur="1000"/>
                                        <p:tgtEl>
                                          <p:spTgt spid="103"/>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104"/>
                                        </p:tgtEl>
                                        <p:attrNameLst>
                                          <p:attrName>style.visibility</p:attrName>
                                        </p:attrNameLst>
                                      </p:cBhvr>
                                      <p:to>
                                        <p:strVal val="visible"/>
                                      </p:to>
                                    </p:set>
                                    <p:anim calcmode="lin" valueType="num">
                                      <p:cBhvr>
                                        <p:cTn id="89" dur="1000" fill="hold"/>
                                        <p:tgtEl>
                                          <p:spTgt spid="104"/>
                                        </p:tgtEl>
                                        <p:attrNameLst>
                                          <p:attrName>ppt_w</p:attrName>
                                        </p:attrNameLst>
                                      </p:cBhvr>
                                      <p:tavLst>
                                        <p:tav tm="0">
                                          <p:val>
                                            <p:strVal val="#ppt_w*0.70"/>
                                          </p:val>
                                        </p:tav>
                                        <p:tav tm="100000">
                                          <p:val>
                                            <p:strVal val="#ppt_w"/>
                                          </p:val>
                                        </p:tav>
                                      </p:tavLst>
                                    </p:anim>
                                    <p:anim calcmode="lin" valueType="num">
                                      <p:cBhvr>
                                        <p:cTn id="90" dur="1000" fill="hold"/>
                                        <p:tgtEl>
                                          <p:spTgt spid="104"/>
                                        </p:tgtEl>
                                        <p:attrNameLst>
                                          <p:attrName>ppt_h</p:attrName>
                                        </p:attrNameLst>
                                      </p:cBhvr>
                                      <p:tavLst>
                                        <p:tav tm="0">
                                          <p:val>
                                            <p:strVal val="#ppt_h"/>
                                          </p:val>
                                        </p:tav>
                                        <p:tav tm="100000">
                                          <p:val>
                                            <p:strVal val="#ppt_h"/>
                                          </p:val>
                                        </p:tav>
                                      </p:tavLst>
                                    </p:anim>
                                    <p:animEffect transition="in" filter="fade">
                                      <p:cBhvr>
                                        <p:cTn id="91" dur="1000"/>
                                        <p:tgtEl>
                                          <p:spTgt spid="104"/>
                                        </p:tgtEl>
                                      </p:cBhvr>
                                    </p:animEffect>
                                  </p:childTnLst>
                                </p:cTn>
                              </p:par>
                              <p:par>
                                <p:cTn id="92" presetID="55" presetClass="entr" presetSubtype="0"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 calcmode="lin" valueType="num">
                                      <p:cBhvr>
                                        <p:cTn id="94" dur="1000" fill="hold"/>
                                        <p:tgtEl>
                                          <p:spTgt spid="105"/>
                                        </p:tgtEl>
                                        <p:attrNameLst>
                                          <p:attrName>ppt_w</p:attrName>
                                        </p:attrNameLst>
                                      </p:cBhvr>
                                      <p:tavLst>
                                        <p:tav tm="0">
                                          <p:val>
                                            <p:strVal val="#ppt_w*0.70"/>
                                          </p:val>
                                        </p:tav>
                                        <p:tav tm="100000">
                                          <p:val>
                                            <p:strVal val="#ppt_w"/>
                                          </p:val>
                                        </p:tav>
                                      </p:tavLst>
                                    </p:anim>
                                    <p:anim calcmode="lin" valueType="num">
                                      <p:cBhvr>
                                        <p:cTn id="95" dur="1000" fill="hold"/>
                                        <p:tgtEl>
                                          <p:spTgt spid="105"/>
                                        </p:tgtEl>
                                        <p:attrNameLst>
                                          <p:attrName>ppt_h</p:attrName>
                                        </p:attrNameLst>
                                      </p:cBhvr>
                                      <p:tavLst>
                                        <p:tav tm="0">
                                          <p:val>
                                            <p:strVal val="#ppt_h"/>
                                          </p:val>
                                        </p:tav>
                                        <p:tav tm="100000">
                                          <p:val>
                                            <p:strVal val="#ppt_h"/>
                                          </p:val>
                                        </p:tav>
                                      </p:tavLst>
                                    </p:anim>
                                    <p:animEffect transition="in" filter="fade">
                                      <p:cBhvr>
                                        <p:cTn id="96" dur="1000"/>
                                        <p:tgtEl>
                                          <p:spTgt spid="105"/>
                                        </p:tgtEl>
                                      </p:cBhvr>
                                    </p:animEffect>
                                  </p:childTnLst>
                                </p:cTn>
                              </p:par>
                            </p:childTnLst>
                          </p:cTn>
                        </p:par>
                      </p:childTnLst>
                    </p:cTn>
                  </p:par>
                  <p:par>
                    <p:cTn id="97" fill="hold">
                      <p:stCondLst>
                        <p:cond delay="indefinite"/>
                      </p:stCondLst>
                      <p:childTnLst>
                        <p:par>
                          <p:cTn id="98" fill="hold">
                            <p:stCondLst>
                              <p:cond delay="0"/>
                            </p:stCondLst>
                            <p:childTnLst>
                              <p:par>
                                <p:cTn id="99" presetID="55" presetClass="entr" presetSubtype="0" fill="hold" grpId="0" nodeType="clickEffect">
                                  <p:stCondLst>
                                    <p:cond delay="0"/>
                                  </p:stCondLst>
                                  <p:childTnLst>
                                    <p:set>
                                      <p:cBhvr>
                                        <p:cTn id="100" dur="1" fill="hold">
                                          <p:stCondLst>
                                            <p:cond delay="0"/>
                                          </p:stCondLst>
                                        </p:cTn>
                                        <p:tgtEl>
                                          <p:spTgt spid="129"/>
                                        </p:tgtEl>
                                        <p:attrNameLst>
                                          <p:attrName>style.visibility</p:attrName>
                                        </p:attrNameLst>
                                      </p:cBhvr>
                                      <p:to>
                                        <p:strVal val="visible"/>
                                      </p:to>
                                    </p:set>
                                    <p:anim calcmode="lin" valueType="num">
                                      <p:cBhvr>
                                        <p:cTn id="101" dur="1000" fill="hold"/>
                                        <p:tgtEl>
                                          <p:spTgt spid="129"/>
                                        </p:tgtEl>
                                        <p:attrNameLst>
                                          <p:attrName>ppt_w</p:attrName>
                                        </p:attrNameLst>
                                      </p:cBhvr>
                                      <p:tavLst>
                                        <p:tav tm="0">
                                          <p:val>
                                            <p:strVal val="#ppt_w*0.70"/>
                                          </p:val>
                                        </p:tav>
                                        <p:tav tm="100000">
                                          <p:val>
                                            <p:strVal val="#ppt_w"/>
                                          </p:val>
                                        </p:tav>
                                      </p:tavLst>
                                    </p:anim>
                                    <p:anim calcmode="lin" valueType="num">
                                      <p:cBhvr>
                                        <p:cTn id="102" dur="1000" fill="hold"/>
                                        <p:tgtEl>
                                          <p:spTgt spid="129"/>
                                        </p:tgtEl>
                                        <p:attrNameLst>
                                          <p:attrName>ppt_h</p:attrName>
                                        </p:attrNameLst>
                                      </p:cBhvr>
                                      <p:tavLst>
                                        <p:tav tm="0">
                                          <p:val>
                                            <p:strVal val="#ppt_h"/>
                                          </p:val>
                                        </p:tav>
                                        <p:tav tm="100000">
                                          <p:val>
                                            <p:strVal val="#ppt_h"/>
                                          </p:val>
                                        </p:tav>
                                      </p:tavLst>
                                    </p:anim>
                                    <p:animEffect transition="in" filter="fade">
                                      <p:cBhvr>
                                        <p:cTn id="103" dur="1000"/>
                                        <p:tgtEl>
                                          <p:spTgt spid="129"/>
                                        </p:tgtEl>
                                      </p:cBhvr>
                                    </p:animEffect>
                                  </p:childTnLst>
                                </p:cTn>
                              </p:par>
                              <p:par>
                                <p:cTn id="104" presetID="55" presetClass="entr" presetSubtype="0" fill="hold" grpId="0" nodeType="withEffect">
                                  <p:stCondLst>
                                    <p:cond delay="0"/>
                                  </p:stCondLst>
                                  <p:childTnLst>
                                    <p:set>
                                      <p:cBhvr>
                                        <p:cTn id="105" dur="1" fill="hold">
                                          <p:stCondLst>
                                            <p:cond delay="0"/>
                                          </p:stCondLst>
                                        </p:cTn>
                                        <p:tgtEl>
                                          <p:spTgt spid="122"/>
                                        </p:tgtEl>
                                        <p:attrNameLst>
                                          <p:attrName>style.visibility</p:attrName>
                                        </p:attrNameLst>
                                      </p:cBhvr>
                                      <p:to>
                                        <p:strVal val="visible"/>
                                      </p:to>
                                    </p:set>
                                    <p:anim calcmode="lin" valueType="num">
                                      <p:cBhvr>
                                        <p:cTn id="106" dur="1000" fill="hold"/>
                                        <p:tgtEl>
                                          <p:spTgt spid="122"/>
                                        </p:tgtEl>
                                        <p:attrNameLst>
                                          <p:attrName>ppt_w</p:attrName>
                                        </p:attrNameLst>
                                      </p:cBhvr>
                                      <p:tavLst>
                                        <p:tav tm="0">
                                          <p:val>
                                            <p:strVal val="#ppt_w*0.70"/>
                                          </p:val>
                                        </p:tav>
                                        <p:tav tm="100000">
                                          <p:val>
                                            <p:strVal val="#ppt_w"/>
                                          </p:val>
                                        </p:tav>
                                      </p:tavLst>
                                    </p:anim>
                                    <p:anim calcmode="lin" valueType="num">
                                      <p:cBhvr>
                                        <p:cTn id="107" dur="1000" fill="hold"/>
                                        <p:tgtEl>
                                          <p:spTgt spid="122"/>
                                        </p:tgtEl>
                                        <p:attrNameLst>
                                          <p:attrName>ppt_h</p:attrName>
                                        </p:attrNameLst>
                                      </p:cBhvr>
                                      <p:tavLst>
                                        <p:tav tm="0">
                                          <p:val>
                                            <p:strVal val="#ppt_h"/>
                                          </p:val>
                                        </p:tav>
                                        <p:tav tm="100000">
                                          <p:val>
                                            <p:strVal val="#ppt_h"/>
                                          </p:val>
                                        </p:tav>
                                      </p:tavLst>
                                    </p:anim>
                                    <p:animEffect transition="in" filter="fade">
                                      <p:cBhvr>
                                        <p:cTn id="108" dur="1000"/>
                                        <p:tgtEl>
                                          <p:spTgt spid="122"/>
                                        </p:tgtEl>
                                      </p:cBhvr>
                                    </p:animEffect>
                                  </p:childTnLst>
                                </p:cTn>
                              </p:par>
                              <p:par>
                                <p:cTn id="109" presetID="55" presetClass="entr" presetSubtype="0" fill="hold" grpId="0" nodeType="withEffect">
                                  <p:stCondLst>
                                    <p:cond delay="0"/>
                                  </p:stCondLst>
                                  <p:childTnLst>
                                    <p:set>
                                      <p:cBhvr>
                                        <p:cTn id="110" dur="1" fill="hold">
                                          <p:stCondLst>
                                            <p:cond delay="0"/>
                                          </p:stCondLst>
                                        </p:cTn>
                                        <p:tgtEl>
                                          <p:spTgt spid="123"/>
                                        </p:tgtEl>
                                        <p:attrNameLst>
                                          <p:attrName>style.visibility</p:attrName>
                                        </p:attrNameLst>
                                      </p:cBhvr>
                                      <p:to>
                                        <p:strVal val="visible"/>
                                      </p:to>
                                    </p:set>
                                    <p:anim calcmode="lin" valueType="num">
                                      <p:cBhvr>
                                        <p:cTn id="111" dur="1000" fill="hold"/>
                                        <p:tgtEl>
                                          <p:spTgt spid="123"/>
                                        </p:tgtEl>
                                        <p:attrNameLst>
                                          <p:attrName>ppt_w</p:attrName>
                                        </p:attrNameLst>
                                      </p:cBhvr>
                                      <p:tavLst>
                                        <p:tav tm="0">
                                          <p:val>
                                            <p:strVal val="#ppt_w*0.70"/>
                                          </p:val>
                                        </p:tav>
                                        <p:tav tm="100000">
                                          <p:val>
                                            <p:strVal val="#ppt_w"/>
                                          </p:val>
                                        </p:tav>
                                      </p:tavLst>
                                    </p:anim>
                                    <p:anim calcmode="lin" valueType="num">
                                      <p:cBhvr>
                                        <p:cTn id="112" dur="1000" fill="hold"/>
                                        <p:tgtEl>
                                          <p:spTgt spid="123"/>
                                        </p:tgtEl>
                                        <p:attrNameLst>
                                          <p:attrName>ppt_h</p:attrName>
                                        </p:attrNameLst>
                                      </p:cBhvr>
                                      <p:tavLst>
                                        <p:tav tm="0">
                                          <p:val>
                                            <p:strVal val="#ppt_h"/>
                                          </p:val>
                                        </p:tav>
                                        <p:tav tm="100000">
                                          <p:val>
                                            <p:strVal val="#ppt_h"/>
                                          </p:val>
                                        </p:tav>
                                      </p:tavLst>
                                    </p:anim>
                                    <p:animEffect transition="in" filter="fade">
                                      <p:cBhvr>
                                        <p:cTn id="113" dur="1000"/>
                                        <p:tgtEl>
                                          <p:spTgt spid="123"/>
                                        </p:tgtEl>
                                      </p:cBhvr>
                                    </p:animEffect>
                                  </p:childTnLst>
                                </p:cTn>
                              </p:par>
                              <p:par>
                                <p:cTn id="114" presetID="55" presetClass="entr" presetSubtype="0" fill="hold" grpId="0" nodeType="withEffect">
                                  <p:stCondLst>
                                    <p:cond delay="0"/>
                                  </p:stCondLst>
                                  <p:childTnLst>
                                    <p:set>
                                      <p:cBhvr>
                                        <p:cTn id="115" dur="1" fill="hold">
                                          <p:stCondLst>
                                            <p:cond delay="0"/>
                                          </p:stCondLst>
                                        </p:cTn>
                                        <p:tgtEl>
                                          <p:spTgt spid="124"/>
                                        </p:tgtEl>
                                        <p:attrNameLst>
                                          <p:attrName>style.visibility</p:attrName>
                                        </p:attrNameLst>
                                      </p:cBhvr>
                                      <p:to>
                                        <p:strVal val="visible"/>
                                      </p:to>
                                    </p:set>
                                    <p:anim calcmode="lin" valueType="num">
                                      <p:cBhvr>
                                        <p:cTn id="116" dur="1000" fill="hold"/>
                                        <p:tgtEl>
                                          <p:spTgt spid="124"/>
                                        </p:tgtEl>
                                        <p:attrNameLst>
                                          <p:attrName>ppt_w</p:attrName>
                                        </p:attrNameLst>
                                      </p:cBhvr>
                                      <p:tavLst>
                                        <p:tav tm="0">
                                          <p:val>
                                            <p:strVal val="#ppt_w*0.70"/>
                                          </p:val>
                                        </p:tav>
                                        <p:tav tm="100000">
                                          <p:val>
                                            <p:strVal val="#ppt_w"/>
                                          </p:val>
                                        </p:tav>
                                      </p:tavLst>
                                    </p:anim>
                                    <p:anim calcmode="lin" valueType="num">
                                      <p:cBhvr>
                                        <p:cTn id="117" dur="1000" fill="hold"/>
                                        <p:tgtEl>
                                          <p:spTgt spid="124"/>
                                        </p:tgtEl>
                                        <p:attrNameLst>
                                          <p:attrName>ppt_h</p:attrName>
                                        </p:attrNameLst>
                                      </p:cBhvr>
                                      <p:tavLst>
                                        <p:tav tm="0">
                                          <p:val>
                                            <p:strVal val="#ppt_h"/>
                                          </p:val>
                                        </p:tav>
                                        <p:tav tm="100000">
                                          <p:val>
                                            <p:strVal val="#ppt_h"/>
                                          </p:val>
                                        </p:tav>
                                      </p:tavLst>
                                    </p:anim>
                                    <p:animEffect transition="in" filter="fade">
                                      <p:cBhvr>
                                        <p:cTn id="118" dur="1000"/>
                                        <p:tgtEl>
                                          <p:spTgt spid="124"/>
                                        </p:tgtEl>
                                      </p:cBhvr>
                                    </p:animEffect>
                                  </p:childTnLst>
                                </p:cTn>
                              </p:par>
                            </p:childTnLst>
                          </p:cTn>
                        </p:par>
                      </p:childTnLst>
                    </p:cTn>
                  </p:par>
                  <p:par>
                    <p:cTn id="119" fill="hold">
                      <p:stCondLst>
                        <p:cond delay="indefinite"/>
                      </p:stCondLst>
                      <p:childTnLst>
                        <p:par>
                          <p:cTn id="120" fill="hold">
                            <p:stCondLst>
                              <p:cond delay="0"/>
                            </p:stCondLst>
                            <p:childTnLst>
                              <p:par>
                                <p:cTn id="121" presetID="55" presetClass="entr" presetSubtype="0" fill="hold" grpId="0" nodeType="clickEffect">
                                  <p:stCondLst>
                                    <p:cond delay="0"/>
                                  </p:stCondLst>
                                  <p:childTnLst>
                                    <p:set>
                                      <p:cBhvr>
                                        <p:cTn id="122" dur="1" fill="hold">
                                          <p:stCondLst>
                                            <p:cond delay="0"/>
                                          </p:stCondLst>
                                        </p:cTn>
                                        <p:tgtEl>
                                          <p:spTgt spid="130"/>
                                        </p:tgtEl>
                                        <p:attrNameLst>
                                          <p:attrName>style.visibility</p:attrName>
                                        </p:attrNameLst>
                                      </p:cBhvr>
                                      <p:to>
                                        <p:strVal val="visible"/>
                                      </p:to>
                                    </p:set>
                                    <p:anim calcmode="lin" valueType="num">
                                      <p:cBhvr>
                                        <p:cTn id="123" dur="1000" fill="hold"/>
                                        <p:tgtEl>
                                          <p:spTgt spid="130"/>
                                        </p:tgtEl>
                                        <p:attrNameLst>
                                          <p:attrName>ppt_w</p:attrName>
                                        </p:attrNameLst>
                                      </p:cBhvr>
                                      <p:tavLst>
                                        <p:tav tm="0">
                                          <p:val>
                                            <p:strVal val="#ppt_w*0.70"/>
                                          </p:val>
                                        </p:tav>
                                        <p:tav tm="100000">
                                          <p:val>
                                            <p:strVal val="#ppt_w"/>
                                          </p:val>
                                        </p:tav>
                                      </p:tavLst>
                                    </p:anim>
                                    <p:anim calcmode="lin" valueType="num">
                                      <p:cBhvr>
                                        <p:cTn id="124" dur="1000" fill="hold"/>
                                        <p:tgtEl>
                                          <p:spTgt spid="130"/>
                                        </p:tgtEl>
                                        <p:attrNameLst>
                                          <p:attrName>ppt_h</p:attrName>
                                        </p:attrNameLst>
                                      </p:cBhvr>
                                      <p:tavLst>
                                        <p:tav tm="0">
                                          <p:val>
                                            <p:strVal val="#ppt_h"/>
                                          </p:val>
                                        </p:tav>
                                        <p:tav tm="100000">
                                          <p:val>
                                            <p:strVal val="#ppt_h"/>
                                          </p:val>
                                        </p:tav>
                                      </p:tavLst>
                                    </p:anim>
                                    <p:animEffect transition="in" filter="fade">
                                      <p:cBhvr>
                                        <p:cTn id="125" dur="1000"/>
                                        <p:tgtEl>
                                          <p:spTgt spid="130"/>
                                        </p:tgtEl>
                                      </p:cBhvr>
                                    </p:animEffect>
                                  </p:childTnLst>
                                </p:cTn>
                              </p:par>
                              <p:par>
                                <p:cTn id="126" presetID="55" presetClass="entr" presetSubtype="0" fill="hold" grpId="0" nodeType="withEffect">
                                  <p:stCondLst>
                                    <p:cond delay="0"/>
                                  </p:stCondLst>
                                  <p:childTnLst>
                                    <p:set>
                                      <p:cBhvr>
                                        <p:cTn id="127" dur="1" fill="hold">
                                          <p:stCondLst>
                                            <p:cond delay="0"/>
                                          </p:stCondLst>
                                        </p:cTn>
                                        <p:tgtEl>
                                          <p:spTgt spid="125"/>
                                        </p:tgtEl>
                                        <p:attrNameLst>
                                          <p:attrName>style.visibility</p:attrName>
                                        </p:attrNameLst>
                                      </p:cBhvr>
                                      <p:to>
                                        <p:strVal val="visible"/>
                                      </p:to>
                                    </p:set>
                                    <p:anim calcmode="lin" valueType="num">
                                      <p:cBhvr>
                                        <p:cTn id="128" dur="1000" fill="hold"/>
                                        <p:tgtEl>
                                          <p:spTgt spid="125"/>
                                        </p:tgtEl>
                                        <p:attrNameLst>
                                          <p:attrName>ppt_w</p:attrName>
                                        </p:attrNameLst>
                                      </p:cBhvr>
                                      <p:tavLst>
                                        <p:tav tm="0">
                                          <p:val>
                                            <p:strVal val="#ppt_w*0.70"/>
                                          </p:val>
                                        </p:tav>
                                        <p:tav tm="100000">
                                          <p:val>
                                            <p:strVal val="#ppt_w"/>
                                          </p:val>
                                        </p:tav>
                                      </p:tavLst>
                                    </p:anim>
                                    <p:anim calcmode="lin" valueType="num">
                                      <p:cBhvr>
                                        <p:cTn id="129" dur="1000" fill="hold"/>
                                        <p:tgtEl>
                                          <p:spTgt spid="125"/>
                                        </p:tgtEl>
                                        <p:attrNameLst>
                                          <p:attrName>ppt_h</p:attrName>
                                        </p:attrNameLst>
                                      </p:cBhvr>
                                      <p:tavLst>
                                        <p:tav tm="0">
                                          <p:val>
                                            <p:strVal val="#ppt_h"/>
                                          </p:val>
                                        </p:tav>
                                        <p:tav tm="100000">
                                          <p:val>
                                            <p:strVal val="#ppt_h"/>
                                          </p:val>
                                        </p:tav>
                                      </p:tavLst>
                                    </p:anim>
                                    <p:animEffect transition="in" filter="fade">
                                      <p:cBhvr>
                                        <p:cTn id="130" dur="1000"/>
                                        <p:tgtEl>
                                          <p:spTgt spid="125"/>
                                        </p:tgtEl>
                                      </p:cBhvr>
                                    </p:animEffect>
                                  </p:childTnLst>
                                </p:cTn>
                              </p:par>
                              <p:par>
                                <p:cTn id="131" presetID="55" presetClass="entr" presetSubtype="0" fill="hold" grpId="0" nodeType="withEffect">
                                  <p:stCondLst>
                                    <p:cond delay="0"/>
                                  </p:stCondLst>
                                  <p:childTnLst>
                                    <p:set>
                                      <p:cBhvr>
                                        <p:cTn id="132" dur="1" fill="hold">
                                          <p:stCondLst>
                                            <p:cond delay="0"/>
                                          </p:stCondLst>
                                        </p:cTn>
                                        <p:tgtEl>
                                          <p:spTgt spid="127"/>
                                        </p:tgtEl>
                                        <p:attrNameLst>
                                          <p:attrName>style.visibility</p:attrName>
                                        </p:attrNameLst>
                                      </p:cBhvr>
                                      <p:to>
                                        <p:strVal val="visible"/>
                                      </p:to>
                                    </p:set>
                                    <p:anim calcmode="lin" valueType="num">
                                      <p:cBhvr>
                                        <p:cTn id="133" dur="1000" fill="hold"/>
                                        <p:tgtEl>
                                          <p:spTgt spid="127"/>
                                        </p:tgtEl>
                                        <p:attrNameLst>
                                          <p:attrName>ppt_w</p:attrName>
                                        </p:attrNameLst>
                                      </p:cBhvr>
                                      <p:tavLst>
                                        <p:tav tm="0">
                                          <p:val>
                                            <p:strVal val="#ppt_w*0.70"/>
                                          </p:val>
                                        </p:tav>
                                        <p:tav tm="100000">
                                          <p:val>
                                            <p:strVal val="#ppt_w"/>
                                          </p:val>
                                        </p:tav>
                                      </p:tavLst>
                                    </p:anim>
                                    <p:anim calcmode="lin" valueType="num">
                                      <p:cBhvr>
                                        <p:cTn id="134" dur="1000" fill="hold"/>
                                        <p:tgtEl>
                                          <p:spTgt spid="127"/>
                                        </p:tgtEl>
                                        <p:attrNameLst>
                                          <p:attrName>ppt_h</p:attrName>
                                        </p:attrNameLst>
                                      </p:cBhvr>
                                      <p:tavLst>
                                        <p:tav tm="0">
                                          <p:val>
                                            <p:strVal val="#ppt_h"/>
                                          </p:val>
                                        </p:tav>
                                        <p:tav tm="100000">
                                          <p:val>
                                            <p:strVal val="#ppt_h"/>
                                          </p:val>
                                        </p:tav>
                                      </p:tavLst>
                                    </p:anim>
                                    <p:animEffect transition="in" filter="fade">
                                      <p:cBhvr>
                                        <p:cTn id="135"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4" grpId="0" animBg="1"/>
      <p:bldP spid="32" grpId="0" animBg="1"/>
      <p:bldP spid="99" grpId="0" animBg="1"/>
      <p:bldP spid="100" grpId="0" animBg="1"/>
      <p:bldP spid="102" grpId="0" animBg="1"/>
      <p:bldP spid="103" grpId="0" animBg="1"/>
      <p:bldP spid="104" grpId="0" animBg="1"/>
      <p:bldP spid="105" grpId="0" animBg="1"/>
      <p:bldP spid="122" grpId="0" animBg="1"/>
      <p:bldP spid="123" grpId="0" animBg="1"/>
      <p:bldP spid="124" grpId="0" animBg="1"/>
      <p:bldP spid="125" grpId="0" animBg="1"/>
      <p:bldP spid="127" grpId="0" animBg="1"/>
      <p:bldP spid="128" grpId="0" animBg="1"/>
      <p:bldP spid="129" grpId="0" animBg="1"/>
      <p:bldP spid="130"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Alimony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2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Benefit Plans</a:t>
            </a:r>
          </a:p>
        </p:txBody>
      </p:sp>
      <p:sp>
        <p:nvSpPr>
          <p:cNvPr id="3" name="Content Placeholder 2"/>
          <p:cNvSpPr>
            <a:spLocks noGrp="1"/>
          </p:cNvSpPr>
          <p:nvPr>
            <p:ph idx="1"/>
          </p:nvPr>
        </p:nvSpPr>
        <p:spPr/>
        <p:txBody>
          <a:bodyPr/>
          <a:lstStyle/>
          <a:p>
            <a:r>
              <a:rPr lang="en-US" dirty="0"/>
              <a:t>An older, traditional type of pension plan</a:t>
            </a:r>
          </a:p>
          <a:p>
            <a:r>
              <a:rPr lang="en-US" dirty="0"/>
              <a:t>Workers’ retirement benefits are calculated (and thus “defined”) by a formula that takes into account</a:t>
            </a:r>
          </a:p>
          <a:p>
            <a:pPr lvl="1"/>
            <a:r>
              <a:rPr lang="en-US" dirty="0"/>
              <a:t>YEARS OF SERVICE</a:t>
            </a:r>
          </a:p>
          <a:p>
            <a:pPr lvl="1"/>
            <a:r>
              <a:rPr lang="en-US" dirty="0"/>
              <a:t>SALARY HISTORY</a:t>
            </a:r>
          </a:p>
          <a:p>
            <a:pPr marL="0" indent="0">
              <a:buNone/>
            </a:pPr>
            <a:r>
              <a:rPr lang="en-US" dirty="0"/>
              <a:t>	</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427857" y="4099002"/>
            <a:ext cx="1864628" cy="1833446"/>
          </a:xfrm>
          <a:prstGeom prst="rect">
            <a:avLst/>
          </a:prstGeom>
        </p:spPr>
      </p:pic>
      <p:pic>
        <p:nvPicPr>
          <p:cNvPr id="5" name="Content Placeholder 3" descr="Screen Shot 2014-09-05 at 12.03.11 PM.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82000" y="5162553"/>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6" name="Content Placeholder 3" descr="Screen Shot 2014-09-05 at 12.03.11 PM.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82000" y="4795837"/>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7" name="Content Placeholder 3" descr="Screen Shot 2014-09-05 at 12.03.11 PM.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82000" y="4376755"/>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8" name="Content Placeholder 3" descr="Screen Shot 2014-09-05 at 12.03.11 PM.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82000" y="4015582"/>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pic>
        <p:nvPicPr>
          <p:cNvPr id="9" name="Content Placeholder 3" descr="Screen Shot 2014-09-05 at 12.03.11 PM.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82000" y="3596500"/>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pic>
      <p:sp>
        <p:nvSpPr>
          <p:cNvPr id="10" name="Up Arrow 9"/>
          <p:cNvSpPr/>
          <p:nvPr/>
        </p:nvSpPr>
        <p:spPr>
          <a:xfrm>
            <a:off x="11391900" y="274638"/>
            <a:ext cx="609600" cy="6333980"/>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062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par>
                          <p:cTn id="33" fill="hold">
                            <p:stCondLst>
                              <p:cond delay="500"/>
                            </p:stCondLst>
                            <p:childTnLst>
                              <p:par>
                                <p:cTn id="34" presetID="37"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450" decel="100000" fill="hold"/>
                                        <p:tgtEl>
                                          <p:spTgt spid="6"/>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40" fill="hold">
                            <p:stCondLst>
                              <p:cond delay="1000"/>
                            </p:stCondLst>
                            <p:childTnLst>
                              <p:par>
                                <p:cTn id="41" presetID="37"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anim calcmode="lin" valueType="num">
                                      <p:cBhvr>
                                        <p:cTn id="44" dur="500" fill="hold"/>
                                        <p:tgtEl>
                                          <p:spTgt spid="7"/>
                                        </p:tgtEl>
                                        <p:attrNameLst>
                                          <p:attrName>ppt_x</p:attrName>
                                        </p:attrNameLst>
                                      </p:cBhvr>
                                      <p:tavLst>
                                        <p:tav tm="0">
                                          <p:val>
                                            <p:strVal val="#ppt_x"/>
                                          </p:val>
                                        </p:tav>
                                        <p:tav tm="100000">
                                          <p:val>
                                            <p:strVal val="#ppt_x"/>
                                          </p:val>
                                        </p:tav>
                                      </p:tavLst>
                                    </p:anim>
                                    <p:anim calcmode="lin" valueType="num">
                                      <p:cBhvr>
                                        <p:cTn id="45" dur="450" decel="100000" fill="hold"/>
                                        <p:tgtEl>
                                          <p:spTgt spid="7"/>
                                        </p:tgtEl>
                                        <p:attrNameLst>
                                          <p:attrName>ppt_y</p:attrName>
                                        </p:attrNameLst>
                                      </p:cBhvr>
                                      <p:tavLst>
                                        <p:tav tm="0">
                                          <p:val>
                                            <p:strVal val="#ppt_y+1"/>
                                          </p:val>
                                        </p:tav>
                                        <p:tav tm="100000">
                                          <p:val>
                                            <p:strVal val="#ppt_y-.03"/>
                                          </p:val>
                                        </p:tav>
                                      </p:tavLst>
                                    </p:anim>
                                    <p:anim calcmode="lin" valueType="num">
                                      <p:cBhvr>
                                        <p:cTn id="4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par>
                          <p:cTn id="47" fill="hold">
                            <p:stCondLst>
                              <p:cond delay="1500"/>
                            </p:stCondLst>
                            <p:childTnLst>
                              <p:par>
                                <p:cTn id="48" presetID="37"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450" decel="100000" fill="hold"/>
                                        <p:tgtEl>
                                          <p:spTgt spid="8"/>
                                        </p:tgtEl>
                                        <p:attrNameLst>
                                          <p:attrName>ppt_y</p:attrName>
                                        </p:attrNameLst>
                                      </p:cBhvr>
                                      <p:tavLst>
                                        <p:tav tm="0">
                                          <p:val>
                                            <p:strVal val="#ppt_y+1"/>
                                          </p:val>
                                        </p:tav>
                                        <p:tav tm="100000">
                                          <p:val>
                                            <p:strVal val="#ppt_y-.03"/>
                                          </p:val>
                                        </p:tav>
                                      </p:tavLst>
                                    </p:anim>
                                    <p:anim calcmode="lin" valueType="num">
                                      <p:cBhvr>
                                        <p:cTn id="5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54" fill="hold">
                            <p:stCondLst>
                              <p:cond delay="2000"/>
                            </p:stCondLst>
                            <p:childTnLst>
                              <p:par>
                                <p:cTn id="55" presetID="37" presetClass="entr" presetSubtype="0"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anim calcmode="lin" valueType="num">
                                      <p:cBhvr>
                                        <p:cTn id="58" dur="500" fill="hold"/>
                                        <p:tgtEl>
                                          <p:spTgt spid="9"/>
                                        </p:tgtEl>
                                        <p:attrNameLst>
                                          <p:attrName>ppt_x</p:attrName>
                                        </p:attrNameLst>
                                      </p:cBhvr>
                                      <p:tavLst>
                                        <p:tav tm="0">
                                          <p:val>
                                            <p:strVal val="#ppt_x"/>
                                          </p:val>
                                        </p:tav>
                                        <p:tav tm="100000">
                                          <p:val>
                                            <p:strVal val="#ppt_x"/>
                                          </p:val>
                                        </p:tav>
                                      </p:tavLst>
                                    </p:anim>
                                    <p:anim calcmode="lin" valueType="num">
                                      <p:cBhvr>
                                        <p:cTn id="59" dur="450" decel="100000" fill="hold"/>
                                        <p:tgtEl>
                                          <p:spTgt spid="9"/>
                                        </p:tgtEl>
                                        <p:attrNameLst>
                                          <p:attrName>ppt_y</p:attrName>
                                        </p:attrNameLst>
                                      </p:cBhvr>
                                      <p:tavLst>
                                        <p:tav tm="0">
                                          <p:val>
                                            <p:strVal val="#ppt_y+1"/>
                                          </p:val>
                                        </p:tav>
                                        <p:tav tm="100000">
                                          <p:val>
                                            <p:strVal val="#ppt_y-.03"/>
                                          </p:val>
                                        </p:tav>
                                      </p:tavLst>
                                    </p:anim>
                                    <p:anim calcmode="lin" valueType="num">
                                      <p:cBhvr>
                                        <p:cTn id="6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ppt_h/2"/>
                                          </p:val>
                                        </p:tav>
                                        <p:tav tm="100000">
                                          <p:val>
                                            <p:strVal val="#ppt_y"/>
                                          </p:val>
                                        </p:tav>
                                      </p:tavLst>
                                    </p:anim>
                                    <p:anim calcmode="lin" valueType="num">
                                      <p:cBhvr>
                                        <p:cTn id="67" dur="1000" fill="hold"/>
                                        <p:tgtEl>
                                          <p:spTgt spid="10"/>
                                        </p:tgtEl>
                                        <p:attrNameLst>
                                          <p:attrName>ppt_w</p:attrName>
                                        </p:attrNameLst>
                                      </p:cBhvr>
                                      <p:tavLst>
                                        <p:tav tm="0">
                                          <p:val>
                                            <p:strVal val="#ppt_w"/>
                                          </p:val>
                                        </p:tav>
                                        <p:tav tm="100000">
                                          <p:val>
                                            <p:strVal val="#ppt_w"/>
                                          </p:val>
                                        </p:tav>
                                      </p:tavLst>
                                    </p:anim>
                                    <p:anim calcmode="lin" valueType="num">
                                      <p:cBhvr>
                                        <p:cTn id="68"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Benefit Plans</a:t>
            </a:r>
          </a:p>
        </p:txBody>
      </p:sp>
      <p:sp>
        <p:nvSpPr>
          <p:cNvPr id="3" name="Content Placeholder 2"/>
          <p:cNvSpPr>
            <a:spLocks noGrp="1"/>
          </p:cNvSpPr>
          <p:nvPr>
            <p:ph idx="1"/>
          </p:nvPr>
        </p:nvSpPr>
        <p:spPr/>
        <p:txBody>
          <a:bodyPr>
            <a:normAutofit lnSpcReduction="10000"/>
          </a:bodyPr>
          <a:lstStyle/>
          <a:p>
            <a:r>
              <a:rPr lang="en-US" dirty="0"/>
              <a:t>Employer controls the plan and guarantees that the employee will receive a certain amount of retirement compensation</a:t>
            </a:r>
          </a:p>
          <a:p>
            <a:r>
              <a:rPr lang="en-US" dirty="0"/>
              <a:t>Most employees under a DB plan do not have to contribute any portion of their salary to the plan</a:t>
            </a:r>
          </a:p>
          <a:p>
            <a:r>
              <a:rPr lang="en-US" dirty="0"/>
              <a:t>Funded </a:t>
            </a:r>
            <a:r>
              <a:rPr lang="en-US" i="1" dirty="0"/>
              <a:t>mostly</a:t>
            </a:r>
            <a:r>
              <a:rPr lang="en-US" dirty="0"/>
              <a:t> by the employer</a:t>
            </a:r>
          </a:p>
          <a:p>
            <a:r>
              <a:rPr lang="en-US" dirty="0"/>
              <a:t>Can be referred to as a </a:t>
            </a:r>
            <a:r>
              <a:rPr lang="en-US" b="1" i="1" dirty="0"/>
              <a:t>pension </a:t>
            </a:r>
            <a:r>
              <a:rPr lang="en-US" dirty="0"/>
              <a:t>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86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Benefit Plans</a:t>
            </a:r>
          </a:p>
        </p:txBody>
      </p:sp>
      <p:sp>
        <p:nvSpPr>
          <p:cNvPr id="3" name="Content Placeholder 2"/>
          <p:cNvSpPr>
            <a:spLocks noGrp="1"/>
          </p:cNvSpPr>
          <p:nvPr>
            <p:ph idx="1"/>
          </p:nvPr>
        </p:nvSpPr>
        <p:spPr/>
        <p:txBody>
          <a:bodyPr>
            <a:normAutofit fontScale="92500"/>
          </a:bodyPr>
          <a:lstStyle/>
          <a:p>
            <a:r>
              <a:rPr lang="en-US" dirty="0"/>
              <a:t>Numerous rules governing when retirees can start drawing their pension benefits</a:t>
            </a:r>
          </a:p>
          <a:p>
            <a:r>
              <a:rPr lang="en-US" dirty="0"/>
              <a:t>DB plans not very “portable”</a:t>
            </a:r>
          </a:p>
          <a:p>
            <a:r>
              <a:rPr lang="en-US" dirty="0"/>
              <a:t>Who has a Defined Benefit plan?</a:t>
            </a:r>
          </a:p>
          <a:p>
            <a:pPr lvl="1"/>
            <a:r>
              <a:rPr lang="en-US" dirty="0"/>
              <a:t>Civil Servants (teachers, city employees, federal workers, soldiers, etc.)</a:t>
            </a:r>
          </a:p>
          <a:p>
            <a:pPr lvl="1"/>
            <a:r>
              <a:rPr lang="en-US" dirty="0"/>
              <a:t>Some older, mature corporations with stable workforces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545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Contribution Plans</a:t>
            </a:r>
          </a:p>
        </p:txBody>
      </p:sp>
      <p:sp>
        <p:nvSpPr>
          <p:cNvPr id="3" name="Content Placeholder 2"/>
          <p:cNvSpPr>
            <a:spLocks noGrp="1"/>
          </p:cNvSpPr>
          <p:nvPr>
            <p:ph idx="1"/>
          </p:nvPr>
        </p:nvSpPr>
        <p:spPr/>
        <p:txBody>
          <a:bodyPr>
            <a:normAutofit fontScale="92500"/>
          </a:bodyPr>
          <a:lstStyle/>
          <a:p>
            <a:r>
              <a:rPr lang="en-US" dirty="0"/>
              <a:t>More modern type of employer plan</a:t>
            </a:r>
          </a:p>
          <a:p>
            <a:r>
              <a:rPr lang="en-US" dirty="0"/>
              <a:t>Employee controls amount contributed to the plan as well as how the funds are invested</a:t>
            </a:r>
          </a:p>
          <a:p>
            <a:r>
              <a:rPr lang="en-US" dirty="0"/>
              <a:t>Retirement benefits depend on how the fund assets perform and grow</a:t>
            </a:r>
          </a:p>
          <a:p>
            <a:r>
              <a:rPr lang="en-US" dirty="0"/>
              <a:t>Funded primarily by the </a:t>
            </a:r>
            <a:r>
              <a:rPr lang="en-US" b="1" dirty="0">
                <a:solidFill>
                  <a:schemeClr val="accent3"/>
                </a:solidFill>
              </a:rPr>
              <a:t>employee</a:t>
            </a:r>
            <a:r>
              <a:rPr lang="en-US" dirty="0"/>
              <a:t>,</a:t>
            </a:r>
            <a:r>
              <a:rPr lang="en-US" dirty="0">
                <a:solidFill>
                  <a:schemeClr val="accent3"/>
                </a:solidFill>
              </a:rPr>
              <a:t> </a:t>
            </a:r>
            <a:r>
              <a:rPr lang="en-US" dirty="0"/>
              <a:t>with the employer often matching contributions to a certain amount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971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Contribution Plans</a:t>
            </a:r>
          </a:p>
        </p:txBody>
      </p:sp>
      <p:sp>
        <p:nvSpPr>
          <p:cNvPr id="3" name="Content Placeholder 2"/>
          <p:cNvSpPr>
            <a:spLocks noGrp="1"/>
          </p:cNvSpPr>
          <p:nvPr>
            <p:ph idx="1"/>
          </p:nvPr>
        </p:nvSpPr>
        <p:spPr/>
        <p:txBody>
          <a:bodyPr>
            <a:normAutofit lnSpcReduction="10000"/>
          </a:bodyPr>
          <a:lstStyle/>
          <a:p>
            <a:r>
              <a:rPr lang="en-US" dirty="0"/>
              <a:t>Most common type of DC plan is a 401(k)</a:t>
            </a:r>
          </a:p>
          <a:p>
            <a:r>
              <a:rPr lang="en-US" dirty="0"/>
              <a:t>Participants may elect to defer a portion of his/her gross salary via a pretax payroll deduction to the plan</a:t>
            </a:r>
          </a:p>
          <a:p>
            <a:r>
              <a:rPr lang="en-US" dirty="0"/>
              <a:t>Contributions can be invested, at the employee’s direction, in select mutual funds, money market funds, annuities, or stock offered by the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38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Contribution Plans</a:t>
            </a:r>
          </a:p>
        </p:txBody>
      </p:sp>
      <p:sp>
        <p:nvSpPr>
          <p:cNvPr id="3" name="Content Placeholder 2"/>
          <p:cNvSpPr>
            <a:spLocks noGrp="1"/>
          </p:cNvSpPr>
          <p:nvPr>
            <p:ph idx="1"/>
          </p:nvPr>
        </p:nvSpPr>
        <p:spPr/>
        <p:txBody>
          <a:bodyPr>
            <a:normAutofit lnSpcReduction="10000"/>
          </a:bodyPr>
          <a:lstStyle/>
          <a:p>
            <a:r>
              <a:rPr lang="en-US" dirty="0"/>
              <a:t>The employee must direct contributions and investments to grow the assets adequate for retirement</a:t>
            </a:r>
          </a:p>
          <a:p>
            <a:r>
              <a:rPr lang="en-US" dirty="0"/>
              <a:t>Examples:</a:t>
            </a:r>
          </a:p>
          <a:p>
            <a:pPr lvl="1"/>
            <a:r>
              <a:rPr lang="en-US" dirty="0"/>
              <a:t>401(k)</a:t>
            </a:r>
          </a:p>
          <a:p>
            <a:pPr lvl="1"/>
            <a:r>
              <a:rPr lang="en-US" dirty="0"/>
              <a:t>403(b)</a:t>
            </a:r>
          </a:p>
          <a:p>
            <a:pPr lvl="1"/>
            <a:r>
              <a:rPr lang="en-US" dirty="0"/>
              <a:t>Some Annuity Contracts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566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Retirement Plans</a:t>
            </a:r>
          </a:p>
        </p:txBody>
      </p:sp>
      <p:sp>
        <p:nvSpPr>
          <p:cNvPr id="3" name="Content Placeholder 2"/>
          <p:cNvSpPr>
            <a:spLocks noGrp="1"/>
          </p:cNvSpPr>
          <p:nvPr>
            <p:ph idx="1"/>
          </p:nvPr>
        </p:nvSpPr>
        <p:spPr/>
        <p:txBody>
          <a:bodyPr>
            <a:normAutofit fontScale="92500" lnSpcReduction="10000"/>
          </a:bodyPr>
          <a:lstStyle/>
          <a:p>
            <a:r>
              <a:rPr lang="en-US" dirty="0"/>
              <a:t>Investing tool used by individual taxpayers to earmark funds for retirement savings</a:t>
            </a:r>
          </a:p>
          <a:p>
            <a:r>
              <a:rPr lang="en-US" dirty="0"/>
              <a:t>Traditional IRA (in scope) and Roth IRA </a:t>
            </a:r>
            <a:r>
              <a:rPr lang="en-US" dirty="0">
                <a:solidFill>
                  <a:srgbClr val="C00000"/>
                </a:solidFill>
              </a:rPr>
              <a:t>(out of scope for Campus Fellows)</a:t>
            </a:r>
            <a:endParaRPr lang="en-US" dirty="0"/>
          </a:p>
          <a:p>
            <a:r>
              <a:rPr lang="en-US" dirty="0"/>
              <a:t>Established by individual taxpayers, who are allowed to contribute 100% of compensation (or self-employment income) up to a certain dollar amount each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86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Retirement Plans</a:t>
            </a:r>
          </a:p>
        </p:txBody>
      </p:sp>
      <p:sp>
        <p:nvSpPr>
          <p:cNvPr id="3" name="Content Placeholder 2"/>
          <p:cNvSpPr>
            <a:spLocks noGrp="1"/>
          </p:cNvSpPr>
          <p:nvPr>
            <p:ph idx="1"/>
          </p:nvPr>
        </p:nvSpPr>
        <p:spPr/>
        <p:txBody>
          <a:bodyPr/>
          <a:lstStyle/>
          <a:p>
            <a:r>
              <a:rPr lang="en-US" dirty="0"/>
              <a:t>Offers numerous tax benefits</a:t>
            </a:r>
          </a:p>
          <a:p>
            <a:pPr lvl="1"/>
            <a:r>
              <a:rPr lang="en-US" dirty="0"/>
              <a:t>Contributions to Traditional IRA can be taken as an adjustment to income (dependent on certain conditions)</a:t>
            </a:r>
          </a:p>
          <a:p>
            <a:pPr lvl="1"/>
            <a:r>
              <a:rPr lang="en-US" dirty="0"/>
              <a:t>In general, eventual withdrawal from an IRA is taxed as income; including capital gains on the investment</a:t>
            </a:r>
          </a:p>
          <a:p>
            <a:pPr lvl="1"/>
            <a:r>
              <a:rPr lang="en-US" dirty="0"/>
              <a:t>Because income is likely to be lower after retirement, the tax rate may be lower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03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Retirement Plans</a:t>
            </a:r>
          </a:p>
        </p:txBody>
      </p:sp>
      <p:sp>
        <p:nvSpPr>
          <p:cNvPr id="3" name="Content Placeholder 2"/>
          <p:cNvSpPr>
            <a:spLocks noGrp="1"/>
          </p:cNvSpPr>
          <p:nvPr>
            <p:ph idx="1"/>
          </p:nvPr>
        </p:nvSpPr>
        <p:spPr/>
        <p:txBody>
          <a:bodyPr>
            <a:normAutofit/>
          </a:bodyPr>
          <a:lstStyle/>
          <a:p>
            <a:r>
              <a:rPr lang="en-US" dirty="0"/>
              <a:t>Combined with potential tax savings at the time of contributions, IRAs can be a very valuable tax management tool for individuals</a:t>
            </a:r>
          </a:p>
          <a:p>
            <a:r>
              <a:rPr lang="en-US" dirty="0"/>
              <a:t>Also, depending on income, an individual may be able to fit into a lower tax bracket during his/her working years because of the adjustment to income from contributions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016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15"/>
          <p:cNvSpPr/>
          <p:nvPr/>
        </p:nvSpPr>
        <p:spPr>
          <a:xfrm>
            <a:off x="231969" y="2813049"/>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Defined Contribution Retirement Plans</a:t>
            </a:r>
          </a:p>
        </p:txBody>
      </p:sp>
      <p:sp>
        <p:nvSpPr>
          <p:cNvPr id="32" name="Rectangle 31"/>
          <p:cNvSpPr/>
          <p:nvPr/>
        </p:nvSpPr>
        <p:spPr>
          <a:xfrm>
            <a:off x="231969" y="4088273"/>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Individual Retirement Plans</a:t>
            </a:r>
          </a:p>
        </p:txBody>
      </p:sp>
      <p:sp>
        <p:nvSpPr>
          <p:cNvPr id="10" name="Rectangle 9"/>
          <p:cNvSpPr/>
          <p:nvPr/>
        </p:nvSpPr>
        <p:spPr>
          <a:xfrm>
            <a:off x="231969" y="1537825"/>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Defined Benefit Retirement Plans</a:t>
            </a:r>
          </a:p>
        </p:txBody>
      </p:sp>
      <p:sp>
        <p:nvSpPr>
          <p:cNvPr id="14" name="TextBox 13"/>
          <p:cNvSpPr txBox="1"/>
          <p:nvPr/>
        </p:nvSpPr>
        <p:spPr>
          <a:xfrm>
            <a:off x="3251200" y="1537825"/>
            <a:ext cx="8712198"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a:buFont typeface="Wingdings" charset="2"/>
              <a:buChar char="Ø"/>
            </a:pPr>
            <a:r>
              <a:rPr lang="en-US" sz="2400" b="1" dirty="0"/>
              <a:t>Funded by the employer</a:t>
            </a:r>
          </a:p>
          <a:p>
            <a:pPr marL="342900" indent="-342900">
              <a:buFont typeface="Wingdings" charset="2"/>
              <a:buChar char="Ø"/>
            </a:pPr>
            <a:r>
              <a:rPr lang="en-US" sz="2400" b="1" dirty="0"/>
              <a:t>Monthly set amount based on salary history, years of service  </a:t>
            </a:r>
          </a:p>
          <a:p>
            <a:pPr marL="342900" indent="-342900">
              <a:buFont typeface="Wingdings" charset="2"/>
              <a:buChar char="Ø"/>
            </a:pPr>
            <a:r>
              <a:rPr lang="en-US" sz="2400" b="1" dirty="0"/>
              <a:t>Employee pays taxes on payments received</a:t>
            </a:r>
          </a:p>
        </p:txBody>
      </p:sp>
      <p:sp>
        <p:nvSpPr>
          <p:cNvPr id="11" name="TextBox 10"/>
          <p:cNvSpPr txBox="1"/>
          <p:nvPr/>
        </p:nvSpPr>
        <p:spPr>
          <a:xfrm>
            <a:off x="3251200" y="2818417"/>
            <a:ext cx="8712198"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a:buFont typeface="Wingdings" charset="2"/>
              <a:buChar char="Ø"/>
            </a:pPr>
            <a:r>
              <a:rPr lang="en-US" sz="2400" b="1" dirty="0"/>
              <a:t>Employer-sponsored, employee contributes portion of gross salary pre-tax</a:t>
            </a:r>
          </a:p>
          <a:p>
            <a:pPr marL="342900" indent="-342900">
              <a:buFont typeface="Wingdings" charset="2"/>
              <a:buChar char="Ø"/>
            </a:pPr>
            <a:r>
              <a:rPr lang="en-US" sz="2400" b="1" dirty="0"/>
              <a:t>Offers benefits by allowing employee to defer taxes</a:t>
            </a:r>
          </a:p>
        </p:txBody>
      </p:sp>
      <p:sp>
        <p:nvSpPr>
          <p:cNvPr id="13" name="TextBox 12"/>
          <p:cNvSpPr txBox="1"/>
          <p:nvPr/>
        </p:nvSpPr>
        <p:spPr>
          <a:xfrm>
            <a:off x="3251200" y="4099010"/>
            <a:ext cx="8712198"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a:buFont typeface="Wingdings" charset="2"/>
              <a:buChar char="Ø"/>
            </a:pPr>
            <a:r>
              <a:rPr lang="en-US" sz="2400" b="1" dirty="0"/>
              <a:t>Funded by individual taxpayers </a:t>
            </a:r>
          </a:p>
          <a:p>
            <a:pPr marL="342900" indent="-342900">
              <a:buFont typeface="Wingdings" charset="2"/>
              <a:buChar char="Ø"/>
            </a:pPr>
            <a:r>
              <a:rPr lang="en-US" sz="2400" b="1" dirty="0"/>
              <a:t>Like DC plans, offers benefits by allowing employee to defer taxes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756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out)">
                                      <p:cBhvr>
                                        <p:cTn id="7" dur="500"/>
                                        <p:tgtEl>
                                          <p:spTgt spid="1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ox(out)">
                                      <p:cBhvr>
                                        <p:cTn id="10" dur="500"/>
                                        <p:tgtEl>
                                          <p:spTgt spid="32"/>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out)">
                                      <p:cBhvr>
                                        <p:cTn id="13" dur="500"/>
                                        <p:tgtEl>
                                          <p:spTgt spid="10"/>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out)">
                                      <p:cBhvr>
                                        <p:cTn id="16" dur="500"/>
                                        <p:tgtEl>
                                          <p:spTgt spid="14"/>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out)">
                                      <p:cBhvr>
                                        <p:cTn id="19" dur="500"/>
                                        <p:tgtEl>
                                          <p:spTgt spid="11"/>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ou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10" grpId="0" animBg="1"/>
      <p:bldP spid="14" grpId="0" animBg="1"/>
      <p:bldP spid="11" grpId="0" animBg="1"/>
      <p:bldP spid="13"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altLang="en-US" dirty="0"/>
              <a:t>Alimony</a:t>
            </a:r>
          </a:p>
        </p:txBody>
      </p:sp>
      <p:sp>
        <p:nvSpPr>
          <p:cNvPr id="40962" name="Content Placeholder 2"/>
          <p:cNvSpPr>
            <a:spLocks noGrp="1"/>
          </p:cNvSpPr>
          <p:nvPr>
            <p:ph idx="1"/>
          </p:nvPr>
        </p:nvSpPr>
        <p:spPr>
          <a:xfrm>
            <a:off x="609600" y="1600203"/>
            <a:ext cx="10972800" cy="4756352"/>
          </a:xfrm>
        </p:spPr>
        <p:txBody>
          <a:bodyPr>
            <a:normAutofit/>
          </a:bodyPr>
          <a:lstStyle/>
          <a:p>
            <a:pPr eaLnBrk="1" hangingPunct="1">
              <a:buFont typeface="Wingdings" panose="05000000000000000000" pitchFamily="2" charset="2"/>
              <a:buChar char="Ø"/>
            </a:pPr>
            <a:r>
              <a:rPr lang="en-US" altLang="en-US" dirty="0"/>
              <a:t>A payment to or for a spouse or former spouse under a separation or divorce instrument</a:t>
            </a:r>
          </a:p>
          <a:p>
            <a:pPr eaLnBrk="1" hangingPunct="1">
              <a:buFont typeface="Wingdings" panose="05000000000000000000" pitchFamily="2" charset="2"/>
              <a:buChar char="Ø"/>
            </a:pPr>
            <a:r>
              <a:rPr lang="en-US" altLang="en-US" dirty="0"/>
              <a:t>Person </a:t>
            </a:r>
            <a:r>
              <a:rPr lang="en-US" altLang="en-US" b="1" dirty="0"/>
              <a:t>RECEIVING</a:t>
            </a:r>
            <a:r>
              <a:rPr lang="en-US" altLang="en-US" dirty="0"/>
              <a:t> the alimony must report it as income</a:t>
            </a:r>
          </a:p>
          <a:p>
            <a:pPr lvl="1">
              <a:buFont typeface="Wingdings" panose="05000000000000000000" pitchFamily="2" charset="2"/>
              <a:buChar char="Ø"/>
            </a:pPr>
            <a:r>
              <a:rPr lang="en-US" altLang="en-US" dirty="0"/>
              <a:t>Note: person </a:t>
            </a:r>
            <a:r>
              <a:rPr lang="en-US" altLang="en-US" b="1" dirty="0"/>
              <a:t>PAYING</a:t>
            </a:r>
            <a:r>
              <a:rPr lang="en-US" altLang="en-US" dirty="0"/>
              <a:t> the alimony can take amount as an adjustment – we will cover later on in this training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691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fade">
                                      <p:cBhvr>
                                        <p:cTn id="7" dur="500"/>
                                        <p:tgtEl>
                                          <p:spTgt spid="409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2">
                                            <p:txEl>
                                              <p:pRg st="1" end="1"/>
                                            </p:txEl>
                                          </p:spTgt>
                                        </p:tgtEl>
                                        <p:attrNameLst>
                                          <p:attrName>style.visibility</p:attrName>
                                        </p:attrNameLst>
                                      </p:cBhvr>
                                      <p:to>
                                        <p:strVal val="visible"/>
                                      </p:to>
                                    </p:set>
                                    <p:animEffect transition="in" filter="fade">
                                      <p:cBhvr>
                                        <p:cTn id="12" dur="500"/>
                                        <p:tgtEl>
                                          <p:spTgt spid="4096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962">
                                            <p:txEl>
                                              <p:pRg st="2" end="2"/>
                                            </p:txEl>
                                          </p:spTgt>
                                        </p:tgtEl>
                                        <p:attrNameLst>
                                          <p:attrName>style.visibility</p:attrName>
                                        </p:attrNameLst>
                                      </p:cBhvr>
                                      <p:to>
                                        <p:strVal val="visible"/>
                                      </p:to>
                                    </p:set>
                                    <p:animEffect transition="in" filter="fade">
                                      <p:cBhvr>
                                        <p:cTn id="15" dur="500"/>
                                        <p:tgtEl>
                                          <p:spTgt spid="409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pPr eaLnBrk="1" hangingPunct="1"/>
            <a:r>
              <a:rPr lang="en-US" altLang="en-US" dirty="0">
                <a:ea typeface="ＭＳ Ｐゴシック" charset="-128"/>
              </a:rPr>
              <a:t>Common Types of Retirement Plans</a:t>
            </a:r>
          </a:p>
        </p:txBody>
      </p:sp>
      <p:sp>
        <p:nvSpPr>
          <p:cNvPr id="124930" name="Content Placeholder 2"/>
          <p:cNvSpPr>
            <a:spLocks noGrp="1"/>
          </p:cNvSpPr>
          <p:nvPr>
            <p:ph idx="1"/>
          </p:nvPr>
        </p:nvSpPr>
        <p:spPr>
          <a:xfrm>
            <a:off x="609600" y="1600203"/>
            <a:ext cx="10972800" cy="4690869"/>
          </a:xfrm>
        </p:spPr>
        <p:txBody>
          <a:bodyPr>
            <a:normAutofit fontScale="92500" lnSpcReduction="10000"/>
          </a:bodyPr>
          <a:lstStyle/>
          <a:p>
            <a:pPr eaLnBrk="1" hangingPunct="1">
              <a:buFont typeface="Wingdings" charset="2"/>
              <a:buChar char="Ø"/>
            </a:pPr>
            <a:r>
              <a:rPr lang="en-US" altLang="en-US" b="1" dirty="0">
                <a:ea typeface="ＭＳ Ｐゴシック" charset="-128"/>
              </a:rPr>
              <a:t>Pension</a:t>
            </a:r>
            <a:r>
              <a:rPr lang="en-US" altLang="en-US" dirty="0">
                <a:ea typeface="ＭＳ Ｐゴシック" charset="-128"/>
              </a:rPr>
              <a:t>: series of payments for past work (based on salary history and years of service)</a:t>
            </a:r>
          </a:p>
          <a:p>
            <a:pPr lvl="1">
              <a:buFont typeface="Wingdings" charset="2"/>
              <a:buChar char="Ø"/>
            </a:pPr>
            <a:r>
              <a:rPr lang="en-US" altLang="en-US" b="1" dirty="0">
                <a:solidFill>
                  <a:schemeClr val="accent1"/>
                </a:solidFill>
                <a:ea typeface="ＭＳ Ｐゴシック" charset="-128"/>
              </a:rPr>
              <a:t>Defined Benefit Plan</a:t>
            </a:r>
          </a:p>
          <a:p>
            <a:pPr eaLnBrk="1" hangingPunct="1">
              <a:buFont typeface="Wingdings" charset="2"/>
              <a:buChar char="Ø"/>
            </a:pPr>
            <a:r>
              <a:rPr lang="en-US" altLang="en-US" b="1" dirty="0">
                <a:ea typeface="ＭＳ Ｐゴシック" charset="-128"/>
              </a:rPr>
              <a:t>401(k) Plan</a:t>
            </a:r>
            <a:r>
              <a:rPr lang="en-US" altLang="en-US" dirty="0">
                <a:ea typeface="ＭＳ Ｐゴシック" charset="-128"/>
              </a:rPr>
              <a:t>: part of employee’s gross salary is placed in a retirement plan on a pre-tax basis (not subject to income tax until employee receives it</a:t>
            </a:r>
            <a:r>
              <a:rPr lang="fr-FR" altLang="en-US" dirty="0">
                <a:ea typeface="ＭＳ Ｐゴシック" charset="-128"/>
              </a:rPr>
              <a:t> as a distribution </a:t>
            </a:r>
            <a:r>
              <a:rPr lang="fr-FR" altLang="en-US" dirty="0" err="1">
                <a:ea typeface="ＭＳ Ｐゴシック" charset="-128"/>
              </a:rPr>
              <a:t>from</a:t>
            </a:r>
            <a:r>
              <a:rPr lang="fr-FR" altLang="en-US" dirty="0">
                <a:ea typeface="ＭＳ Ｐゴシック" charset="-128"/>
              </a:rPr>
              <a:t> retirement </a:t>
            </a:r>
            <a:r>
              <a:rPr lang="fr-FR" altLang="en-US" dirty="0" err="1">
                <a:ea typeface="ＭＳ Ｐゴシック" charset="-128"/>
              </a:rPr>
              <a:t>account</a:t>
            </a:r>
            <a:r>
              <a:rPr lang="en-US" altLang="en-US" dirty="0">
                <a:ea typeface="ＭＳ Ｐゴシック" charset="-128"/>
              </a:rPr>
              <a:t>)</a:t>
            </a:r>
          </a:p>
          <a:p>
            <a:pPr lvl="1">
              <a:buFont typeface="Wingdings" charset="2"/>
              <a:buChar char="Ø"/>
            </a:pPr>
            <a:r>
              <a:rPr lang="en-US" altLang="en-US" b="1" dirty="0">
                <a:solidFill>
                  <a:schemeClr val="accent1"/>
                </a:solidFill>
                <a:ea typeface="ＭＳ Ｐゴシック" charset="-128"/>
              </a:rPr>
              <a:t>Defined Contribution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09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30">
                                            <p:txEl>
                                              <p:pRg st="0" end="0"/>
                                            </p:txEl>
                                          </p:spTgt>
                                        </p:tgtEl>
                                        <p:attrNameLst>
                                          <p:attrName>style.visibility</p:attrName>
                                        </p:attrNameLst>
                                      </p:cBhvr>
                                      <p:to>
                                        <p:strVal val="visible"/>
                                      </p:to>
                                    </p:set>
                                    <p:animEffect transition="in" filter="fade">
                                      <p:cBhvr>
                                        <p:cTn id="7" dur="500"/>
                                        <p:tgtEl>
                                          <p:spTgt spid="12493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4930">
                                            <p:txEl>
                                              <p:pRg st="1" end="1"/>
                                            </p:txEl>
                                          </p:spTgt>
                                        </p:tgtEl>
                                        <p:attrNameLst>
                                          <p:attrName>style.visibility</p:attrName>
                                        </p:attrNameLst>
                                      </p:cBhvr>
                                      <p:to>
                                        <p:strVal val="visible"/>
                                      </p:to>
                                    </p:set>
                                    <p:animEffect transition="in" filter="fade">
                                      <p:cBhvr>
                                        <p:cTn id="10" dur="500"/>
                                        <p:tgtEl>
                                          <p:spTgt spid="12493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4930">
                                            <p:txEl>
                                              <p:pRg st="2" end="2"/>
                                            </p:txEl>
                                          </p:spTgt>
                                        </p:tgtEl>
                                        <p:attrNameLst>
                                          <p:attrName>style.visibility</p:attrName>
                                        </p:attrNameLst>
                                      </p:cBhvr>
                                      <p:to>
                                        <p:strVal val="visible"/>
                                      </p:to>
                                    </p:set>
                                    <p:animEffect transition="in" filter="fade">
                                      <p:cBhvr>
                                        <p:cTn id="15" dur="500"/>
                                        <p:tgtEl>
                                          <p:spTgt spid="12493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4930">
                                            <p:txEl>
                                              <p:pRg st="3" end="3"/>
                                            </p:txEl>
                                          </p:spTgt>
                                        </p:tgtEl>
                                        <p:attrNameLst>
                                          <p:attrName>style.visibility</p:attrName>
                                        </p:attrNameLst>
                                      </p:cBhvr>
                                      <p:to>
                                        <p:strVal val="visible"/>
                                      </p:to>
                                    </p:set>
                                    <p:animEffect transition="in" filter="fade">
                                      <p:cBhvr>
                                        <p:cTn id="18" dur="500"/>
                                        <p:tgtEl>
                                          <p:spTgt spid="1249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build="p"/>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pPr eaLnBrk="1" hangingPunct="1"/>
            <a:r>
              <a:rPr lang="en-US" altLang="en-US" dirty="0">
                <a:ea typeface="ＭＳ Ｐゴシック" charset="-128"/>
              </a:rPr>
              <a:t>Common Types of Retirement Plans</a:t>
            </a:r>
          </a:p>
        </p:txBody>
      </p:sp>
      <p:sp>
        <p:nvSpPr>
          <p:cNvPr id="118787" name="Content Placeholder 2"/>
          <p:cNvSpPr>
            <a:spLocks noGrp="1"/>
          </p:cNvSpPr>
          <p:nvPr>
            <p:ph idx="1"/>
          </p:nvPr>
        </p:nvSpPr>
        <p:spPr/>
        <p:txBody>
          <a:bodyPr>
            <a:normAutofit fontScale="92500" lnSpcReduction="20000"/>
          </a:bodyPr>
          <a:lstStyle/>
          <a:p>
            <a:pPr eaLnBrk="1" hangingPunct="1">
              <a:buFont typeface="Wingdings" charset="2"/>
              <a:buChar char="Ø"/>
            </a:pPr>
            <a:r>
              <a:rPr lang="en-US" altLang="en-US" b="1" dirty="0">
                <a:ea typeface="ＭＳ Ｐゴシック" charset="-128"/>
              </a:rPr>
              <a:t>Individual Retirement Arrangements:</a:t>
            </a:r>
            <a:r>
              <a:rPr lang="en-US" altLang="en-US" dirty="0">
                <a:ea typeface="ＭＳ Ｐゴシック" charset="-128"/>
              </a:rPr>
              <a:t> A personal savings plan that offers tax advantages to set aside money for retirement</a:t>
            </a:r>
            <a:endParaRPr lang="en-US" altLang="en-US" b="1" dirty="0">
              <a:ea typeface="ＭＳ Ｐゴシック" charset="-128"/>
            </a:endParaRPr>
          </a:p>
          <a:p>
            <a:pPr lvl="1" eaLnBrk="1" hangingPunct="1">
              <a:buFont typeface="Arial" charset="0"/>
              <a:buChar char="•"/>
            </a:pPr>
            <a:r>
              <a:rPr lang="en-US" altLang="en-US" sz="3500" dirty="0">
                <a:ea typeface="ＭＳ Ｐゴシック" charset="-128"/>
              </a:rPr>
              <a:t>Earnings generally accumulate tax free until withdrawn</a:t>
            </a:r>
          </a:p>
          <a:p>
            <a:pPr lvl="1" eaLnBrk="1" hangingPunct="1">
              <a:buFont typeface="Arial" charset="0"/>
              <a:buChar char="•"/>
            </a:pPr>
            <a:r>
              <a:rPr lang="en-US" altLang="en-US" sz="3500" dirty="0">
                <a:ea typeface="ＭＳ Ｐゴシック" charset="-128"/>
              </a:rPr>
              <a:t>Types:</a:t>
            </a:r>
          </a:p>
          <a:p>
            <a:pPr lvl="2" eaLnBrk="1" hangingPunct="1">
              <a:buFont typeface="Wingdings" charset="2"/>
              <a:buChar char="²"/>
            </a:pPr>
            <a:r>
              <a:rPr lang="en-US" altLang="en-US" sz="3000" dirty="0">
                <a:ea typeface="ＭＳ Ｐゴシック" charset="-128"/>
              </a:rPr>
              <a:t>Traditional</a:t>
            </a:r>
          </a:p>
          <a:p>
            <a:pPr lvl="2" eaLnBrk="1" hangingPunct="1">
              <a:buFont typeface="Wingdings" charset="2"/>
              <a:buChar char="²"/>
            </a:pPr>
            <a:r>
              <a:rPr lang="en-US" altLang="en-US" sz="3000" dirty="0">
                <a:ea typeface="ＭＳ Ｐゴシック" charset="-128"/>
              </a:rPr>
              <a:t>Roth: Usually Out of Scope (in scope under certain conditions)</a:t>
            </a:r>
          </a:p>
          <a:p>
            <a:pPr lvl="2" eaLnBrk="1" hangingPunct="1">
              <a:buFont typeface="Wingdings" charset="2"/>
              <a:buChar char="²"/>
            </a:pPr>
            <a:r>
              <a:rPr lang="en-US" altLang="en-US" sz="3000" dirty="0">
                <a:ea typeface="ＭＳ Ｐゴシック" charset="-128"/>
              </a:rPr>
              <a:t>SIMPLE: Out of Scope!</a:t>
            </a:r>
          </a:p>
          <a:p>
            <a:pPr lvl="2" eaLnBrk="1" hangingPunct="1">
              <a:buFont typeface="Wingdings" charset="2"/>
              <a:buChar char="²"/>
            </a:pPr>
            <a:r>
              <a:rPr lang="en-US" altLang="en-US" sz="3000" dirty="0">
                <a:ea typeface="ＭＳ Ｐゴシック" charset="-128"/>
              </a:rPr>
              <a:t>SEP: Out of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88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fade">
                                      <p:cBhvr>
                                        <p:cTn id="7" dur="500"/>
                                        <p:tgtEl>
                                          <p:spTgt spid="11878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8787">
                                            <p:txEl>
                                              <p:pRg st="1" end="1"/>
                                            </p:txEl>
                                          </p:spTgt>
                                        </p:tgtEl>
                                        <p:attrNameLst>
                                          <p:attrName>style.visibility</p:attrName>
                                        </p:attrNameLst>
                                      </p:cBhvr>
                                      <p:to>
                                        <p:strVal val="visible"/>
                                      </p:to>
                                    </p:set>
                                    <p:animEffect transition="in" filter="fade">
                                      <p:cBhvr>
                                        <p:cTn id="10" dur="500"/>
                                        <p:tgtEl>
                                          <p:spTgt spid="11878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8787">
                                            <p:txEl>
                                              <p:pRg st="2" end="2"/>
                                            </p:txEl>
                                          </p:spTgt>
                                        </p:tgtEl>
                                        <p:attrNameLst>
                                          <p:attrName>style.visibility</p:attrName>
                                        </p:attrNameLst>
                                      </p:cBhvr>
                                      <p:to>
                                        <p:strVal val="visible"/>
                                      </p:to>
                                    </p:set>
                                    <p:animEffect transition="in" filter="fade">
                                      <p:cBhvr>
                                        <p:cTn id="13" dur="500"/>
                                        <p:tgtEl>
                                          <p:spTgt spid="11878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8787">
                                            <p:txEl>
                                              <p:pRg st="3" end="3"/>
                                            </p:txEl>
                                          </p:spTgt>
                                        </p:tgtEl>
                                        <p:attrNameLst>
                                          <p:attrName>style.visibility</p:attrName>
                                        </p:attrNameLst>
                                      </p:cBhvr>
                                      <p:to>
                                        <p:strVal val="visible"/>
                                      </p:to>
                                    </p:set>
                                    <p:animEffect transition="in" filter="fade">
                                      <p:cBhvr>
                                        <p:cTn id="16" dur="500"/>
                                        <p:tgtEl>
                                          <p:spTgt spid="11878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8787">
                                            <p:txEl>
                                              <p:pRg st="4" end="4"/>
                                            </p:txEl>
                                          </p:spTgt>
                                        </p:tgtEl>
                                        <p:attrNameLst>
                                          <p:attrName>style.visibility</p:attrName>
                                        </p:attrNameLst>
                                      </p:cBhvr>
                                      <p:to>
                                        <p:strVal val="visible"/>
                                      </p:to>
                                    </p:set>
                                    <p:animEffect transition="in" filter="fade">
                                      <p:cBhvr>
                                        <p:cTn id="19" dur="500"/>
                                        <p:tgtEl>
                                          <p:spTgt spid="11878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8787">
                                            <p:txEl>
                                              <p:pRg st="5" end="5"/>
                                            </p:txEl>
                                          </p:spTgt>
                                        </p:tgtEl>
                                        <p:attrNameLst>
                                          <p:attrName>style.visibility</p:attrName>
                                        </p:attrNameLst>
                                      </p:cBhvr>
                                      <p:to>
                                        <p:strVal val="visible"/>
                                      </p:to>
                                    </p:set>
                                    <p:animEffect transition="in" filter="fade">
                                      <p:cBhvr>
                                        <p:cTn id="22" dur="500"/>
                                        <p:tgtEl>
                                          <p:spTgt spid="11878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8787">
                                            <p:txEl>
                                              <p:pRg st="6" end="6"/>
                                            </p:txEl>
                                          </p:spTgt>
                                        </p:tgtEl>
                                        <p:attrNameLst>
                                          <p:attrName>style.visibility</p:attrName>
                                        </p:attrNameLst>
                                      </p:cBhvr>
                                      <p:to>
                                        <p:strVal val="visible"/>
                                      </p:to>
                                    </p:set>
                                    <p:animEffect transition="in" filter="fade">
                                      <p:cBhvr>
                                        <p:cTn id="25" dur="500"/>
                                        <p:tgtEl>
                                          <p:spTgt spid="118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69" name="Title 1"/>
          <p:cNvSpPr>
            <a:spLocks noGrp="1"/>
          </p:cNvSpPr>
          <p:nvPr>
            <p:ph type="title"/>
          </p:nvPr>
        </p:nvSpPr>
        <p:spPr/>
        <p:txBody>
          <a:bodyPr/>
          <a:lstStyle/>
          <a:p>
            <a:pPr eaLnBrk="1" hangingPunct="1"/>
            <a:r>
              <a:rPr lang="en-US" altLang="en-US">
                <a:ea typeface="ＭＳ Ｐゴシック" charset="-128"/>
              </a:rPr>
              <a:t>Retirement Forms</a:t>
            </a:r>
          </a:p>
        </p:txBody>
      </p:sp>
      <p:sp>
        <p:nvSpPr>
          <p:cNvPr id="114691" name="Content Placeholder 2"/>
          <p:cNvSpPr>
            <a:spLocks noGrp="1"/>
          </p:cNvSpPr>
          <p:nvPr>
            <p:ph idx="1"/>
          </p:nvPr>
        </p:nvSpPr>
        <p:spPr/>
        <p:txBody>
          <a:bodyPr rtlCol="0">
            <a:normAutofit fontScale="85000" lnSpcReduction="10000"/>
          </a:bodyPr>
          <a:lstStyle/>
          <a:p>
            <a:pPr>
              <a:defRPr/>
            </a:pPr>
            <a:r>
              <a:rPr lang="en-US" dirty="0">
                <a:ea typeface="+mn-ea"/>
                <a:cs typeface="+mn-cs"/>
              </a:rPr>
              <a:t>Retirement income can be reported on:</a:t>
            </a:r>
          </a:p>
          <a:p>
            <a:pPr lvl="1">
              <a:buFont typeface="Arial"/>
              <a:buChar char="•"/>
              <a:defRPr/>
            </a:pPr>
            <a:r>
              <a:rPr lang="en-US" dirty="0">
                <a:ea typeface="+mn-ea"/>
              </a:rPr>
              <a:t>Form 1099-R </a:t>
            </a:r>
            <a:r>
              <a:rPr lang="en-US" dirty="0">
                <a:ea typeface="+mn-ea"/>
                <a:sym typeface="Wingdings"/>
              </a:rPr>
              <a:t></a:t>
            </a:r>
            <a:r>
              <a:rPr lang="en-US" dirty="0">
                <a:ea typeface="+mn-ea"/>
              </a:rPr>
              <a:t> </a:t>
            </a:r>
            <a:r>
              <a:rPr lang="en-US" b="1" dirty="0">
                <a:solidFill>
                  <a:schemeClr val="accent1"/>
                </a:solidFill>
                <a:ea typeface="+mn-ea"/>
              </a:rPr>
              <a:t>Distributions From Pensions, Annuities, Retirement or Profit-Sharing Plans, IRAs, Insurance Contracts, etc.</a:t>
            </a:r>
          </a:p>
          <a:p>
            <a:pPr lvl="1">
              <a:buFont typeface="Arial"/>
              <a:buChar char="•"/>
              <a:defRPr/>
            </a:pPr>
            <a:r>
              <a:rPr lang="en-US" dirty="0">
                <a:ea typeface="+mn-ea"/>
              </a:rPr>
              <a:t>Form CSA 1099-R </a:t>
            </a:r>
            <a:r>
              <a:rPr lang="en-US" dirty="0">
                <a:ea typeface="+mn-ea"/>
                <a:sym typeface="Wingdings"/>
              </a:rPr>
              <a:t> </a:t>
            </a:r>
            <a:r>
              <a:rPr lang="en-US" b="1" dirty="0">
                <a:solidFill>
                  <a:srgbClr val="F2B52C"/>
                </a:solidFill>
                <a:ea typeface="+mn-ea"/>
              </a:rPr>
              <a:t>Statement of Annuity Paid (civil service retirement payments)</a:t>
            </a:r>
          </a:p>
          <a:p>
            <a:pPr lvl="1">
              <a:buFont typeface="Arial"/>
              <a:buChar char="•"/>
              <a:defRPr/>
            </a:pPr>
            <a:r>
              <a:rPr lang="en-US" dirty="0">
                <a:ea typeface="+mn-ea"/>
              </a:rPr>
              <a:t>Form CSF 1099-R </a:t>
            </a:r>
            <a:r>
              <a:rPr lang="en-US" dirty="0">
                <a:ea typeface="+mn-ea"/>
                <a:sym typeface="Wingdings"/>
              </a:rPr>
              <a:t></a:t>
            </a:r>
            <a:r>
              <a:rPr lang="en-US" dirty="0">
                <a:ea typeface="+mn-ea"/>
              </a:rPr>
              <a:t> </a:t>
            </a:r>
            <a:r>
              <a:rPr lang="en-US" b="1" dirty="0">
                <a:solidFill>
                  <a:srgbClr val="F2B52C"/>
                </a:solidFill>
                <a:ea typeface="+mn-ea"/>
              </a:rPr>
              <a:t>Statement of Survivor Annuity Paid</a:t>
            </a:r>
          </a:p>
          <a:p>
            <a:pPr lvl="1">
              <a:buFont typeface="Arial"/>
              <a:buChar char="•"/>
              <a:defRPr/>
            </a:pPr>
            <a:r>
              <a:rPr lang="en-US" dirty="0">
                <a:ea typeface="+mn-ea"/>
              </a:rPr>
              <a:t>Form RRB1099R </a:t>
            </a:r>
            <a:r>
              <a:rPr lang="en-US" dirty="0">
                <a:ea typeface="+mn-ea"/>
                <a:sym typeface="Wingdings"/>
              </a:rPr>
              <a:t> </a:t>
            </a:r>
            <a:r>
              <a:rPr lang="en-US" b="1" dirty="0">
                <a:solidFill>
                  <a:srgbClr val="F2B52C"/>
                </a:solidFill>
                <a:ea typeface="+mn-ea"/>
              </a:rPr>
              <a:t>Annuities or Pensions by the Retirement Railroad Board </a:t>
            </a:r>
            <a:r>
              <a:rPr lang="en-US" b="1" i="1" dirty="0">
                <a:solidFill>
                  <a:srgbClr val="C00000"/>
                </a:solidFill>
                <a:ea typeface="+mn-ea"/>
              </a:rPr>
              <a:t>(out of scope for Campus Fellows)</a:t>
            </a:r>
            <a:endParaRPr lang="en-US" b="1" i="1" dirty="0">
              <a:solidFill>
                <a:srgbClr val="F2B52C"/>
              </a:solidFill>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371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fade">
                                      <p:cBhvr>
                                        <p:cTn id="7" dur="500"/>
                                        <p:tgtEl>
                                          <p:spTgt spid="11469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4691">
                                            <p:txEl>
                                              <p:pRg st="1" end="1"/>
                                            </p:txEl>
                                          </p:spTgt>
                                        </p:tgtEl>
                                        <p:attrNameLst>
                                          <p:attrName>style.visibility</p:attrName>
                                        </p:attrNameLst>
                                      </p:cBhvr>
                                      <p:to>
                                        <p:strVal val="visible"/>
                                      </p:to>
                                    </p:set>
                                    <p:animEffect transition="in" filter="fade">
                                      <p:cBhvr>
                                        <p:cTn id="10" dur="500"/>
                                        <p:tgtEl>
                                          <p:spTgt spid="11469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4691">
                                            <p:txEl>
                                              <p:pRg st="2" end="2"/>
                                            </p:txEl>
                                          </p:spTgt>
                                        </p:tgtEl>
                                        <p:attrNameLst>
                                          <p:attrName>style.visibility</p:attrName>
                                        </p:attrNameLst>
                                      </p:cBhvr>
                                      <p:to>
                                        <p:strVal val="visible"/>
                                      </p:to>
                                    </p:set>
                                    <p:animEffect transition="in" filter="fade">
                                      <p:cBhvr>
                                        <p:cTn id="13" dur="500"/>
                                        <p:tgtEl>
                                          <p:spTgt spid="11469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4691">
                                            <p:txEl>
                                              <p:pRg st="3" end="3"/>
                                            </p:txEl>
                                          </p:spTgt>
                                        </p:tgtEl>
                                        <p:attrNameLst>
                                          <p:attrName>style.visibility</p:attrName>
                                        </p:attrNameLst>
                                      </p:cBhvr>
                                      <p:to>
                                        <p:strVal val="visible"/>
                                      </p:to>
                                    </p:set>
                                    <p:animEffect transition="in" filter="fade">
                                      <p:cBhvr>
                                        <p:cTn id="16" dur="500"/>
                                        <p:tgtEl>
                                          <p:spTgt spid="11469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4691">
                                            <p:txEl>
                                              <p:pRg st="4" end="4"/>
                                            </p:txEl>
                                          </p:spTgt>
                                        </p:tgtEl>
                                        <p:attrNameLst>
                                          <p:attrName>style.visibility</p:attrName>
                                        </p:attrNameLst>
                                      </p:cBhvr>
                                      <p:to>
                                        <p:strVal val="visible"/>
                                      </p:to>
                                    </p:set>
                                    <p:animEffect transition="in" filter="fade">
                                      <p:cBhvr>
                                        <p:cTn id="19" dur="500"/>
                                        <p:tgtEl>
                                          <p:spTgt spid="114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 Distributions From Pensions, Annuities, Retirement</a:t>
            </a:r>
            <a:r>
              <a:rPr lang="is-IS" dirty="0"/>
              <a:t>…</a:t>
            </a:r>
            <a:endParaRPr lang="en-US" dirty="0"/>
          </a:p>
        </p:txBody>
      </p:sp>
      <p:pic>
        <p:nvPicPr>
          <p:cNvPr id="4" name="Picture 3"/>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150" t="1809" r="2019" b="2296"/>
          <a:stretch/>
        </p:blipFill>
        <p:spPr>
          <a:xfrm>
            <a:off x="2368550" y="1587501"/>
            <a:ext cx="7454900" cy="49657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41536" y="1776782"/>
            <a:ext cx="1390291" cy="489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48261" y="2304614"/>
            <a:ext cx="1402393" cy="503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50661" y="2792506"/>
            <a:ext cx="2768904" cy="298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58117" y="3120509"/>
            <a:ext cx="1379898" cy="637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44682" y="4448814"/>
            <a:ext cx="1383112" cy="488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68574" y="4931713"/>
            <a:ext cx="1407513" cy="332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36023" y="5288807"/>
            <a:ext cx="3919818" cy="490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13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6"/>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7"/>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8"/>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6" presetClass="emph" presetSubtype="0" fill="hold" nodeType="withEffect">
                                  <p:stCondLst>
                                    <p:cond delay="0"/>
                                  </p:stCondLst>
                                  <p:childTnLst>
                                    <p:animScale>
                                      <p:cBhvr>
                                        <p:cTn id="40" dur="2000" fill="hold"/>
                                        <p:tgtEl>
                                          <p:spTgt spid="9"/>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6" presetClass="emph" presetSubtype="0" fill="hold" nodeType="withEffect">
                                  <p:stCondLst>
                                    <p:cond delay="0"/>
                                  </p:stCondLst>
                                  <p:childTnLst>
                                    <p:animScale>
                                      <p:cBhvr>
                                        <p:cTn id="48" dur="2000" fill="hold"/>
                                        <p:tgtEl>
                                          <p:spTgt spid="10"/>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6" presetClass="emph" presetSubtype="0" fill="hold" nodeType="withEffect">
                                  <p:stCondLst>
                                    <p:cond delay="0"/>
                                  </p:stCondLst>
                                  <p:childTnLst>
                                    <p:animScale>
                                      <p:cBhvr>
                                        <p:cTn id="5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1099-R: Gross Distribution </a:t>
            </a:r>
          </a:p>
        </p:txBody>
      </p:sp>
      <p:sp>
        <p:nvSpPr>
          <p:cNvPr id="3" name="Content Placeholder 2"/>
          <p:cNvSpPr>
            <a:spLocks noGrp="1"/>
          </p:cNvSpPr>
          <p:nvPr>
            <p:ph idx="1"/>
          </p:nvPr>
        </p:nvSpPr>
        <p:spPr/>
        <p:txBody>
          <a:bodyPr/>
          <a:lstStyle/>
          <a:p>
            <a:r>
              <a:rPr lang="en-US" dirty="0"/>
              <a:t>Reported in box 1</a:t>
            </a:r>
          </a:p>
          <a:p>
            <a:r>
              <a:rPr lang="en-US" dirty="0"/>
              <a:t>Shows the total amount received during the tax year</a:t>
            </a:r>
          </a:p>
          <a:p>
            <a:r>
              <a:rPr lang="en-US" dirty="0"/>
              <a:t>Amount could be a rollover, or taxpayer may have received it as periodic payments, as non-periodic payments, or as a total distribution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17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1099-R: Taxable Amount</a:t>
            </a:r>
          </a:p>
        </p:txBody>
      </p:sp>
      <p:sp>
        <p:nvSpPr>
          <p:cNvPr id="3" name="Content Placeholder 2"/>
          <p:cNvSpPr>
            <a:spLocks noGrp="1"/>
          </p:cNvSpPr>
          <p:nvPr>
            <p:ph idx="1"/>
          </p:nvPr>
        </p:nvSpPr>
        <p:spPr/>
        <p:txBody>
          <a:bodyPr>
            <a:normAutofit/>
          </a:bodyPr>
          <a:lstStyle/>
          <a:p>
            <a:r>
              <a:rPr lang="en-US" dirty="0"/>
              <a:t>Reported in box 2a</a:t>
            </a:r>
          </a:p>
          <a:p>
            <a:r>
              <a:rPr lang="en-US" dirty="0"/>
              <a:t>Shows the total amount that is subject to federal income tax</a:t>
            </a:r>
          </a:p>
          <a:p>
            <a:r>
              <a:rPr lang="en-US" dirty="0"/>
              <a:t>The box MAY be blank and require additional computation to determine taxable amount</a:t>
            </a:r>
          </a:p>
          <a:p>
            <a:pPr lvl="1"/>
            <a:r>
              <a:rPr lang="en-US" i="1" dirty="0">
                <a:solidFill>
                  <a:srgbClr val="C00000"/>
                </a:solidFill>
              </a:rPr>
              <a:t>Out of scope for Campus Fellows </a:t>
            </a:r>
            <a:r>
              <a:rPr lang="en-US" i="1" dirty="0" smtClean="0">
                <a:solidFill>
                  <a:srgbClr val="C00000"/>
                </a:solidFill>
              </a:rPr>
              <a:t>if </a:t>
            </a:r>
            <a:r>
              <a:rPr lang="en-US" i="1" dirty="0">
                <a:solidFill>
                  <a:srgbClr val="C00000"/>
                </a:solidFill>
              </a:rPr>
              <a:t>box 2a is blank</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14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 Taxable Amount Not Determined &amp; Total Distribution</a:t>
            </a:r>
          </a:p>
        </p:txBody>
      </p:sp>
      <p:sp>
        <p:nvSpPr>
          <p:cNvPr id="3" name="Content Placeholder 2"/>
          <p:cNvSpPr>
            <a:spLocks noGrp="1"/>
          </p:cNvSpPr>
          <p:nvPr>
            <p:ph idx="1"/>
          </p:nvPr>
        </p:nvSpPr>
        <p:spPr/>
        <p:txBody>
          <a:bodyPr>
            <a:normAutofit/>
          </a:bodyPr>
          <a:lstStyle/>
          <a:p>
            <a:r>
              <a:rPr lang="en-US" dirty="0"/>
              <a:t>Reported in box 2b</a:t>
            </a:r>
          </a:p>
          <a:p>
            <a:r>
              <a:rPr lang="en-US" dirty="0"/>
              <a:t>❒</a:t>
            </a:r>
            <a:r>
              <a:rPr lang="en-US" b="1" dirty="0"/>
              <a:t>Taxable Amount Not Determined</a:t>
            </a:r>
            <a:r>
              <a:rPr lang="en-US" dirty="0"/>
              <a:t> indicates that the payer was unable to determine the taxable amount—box 2a should also be blank</a:t>
            </a:r>
          </a:p>
          <a:p>
            <a:r>
              <a:rPr lang="en-US" dirty="0"/>
              <a:t>❒</a:t>
            </a:r>
            <a:r>
              <a:rPr lang="en-US" b="1" dirty="0"/>
              <a:t>Total Distribution </a:t>
            </a:r>
            <a:r>
              <a:rPr lang="en-US" dirty="0"/>
              <a:t>indicates that the distribution was a total distribution that closed out the account</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250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a:t>
            </a:r>
            <a:r>
              <a:rPr lang="en-US"/>
              <a:t>: Federal Income Tax Withheld</a:t>
            </a:r>
            <a:endParaRPr lang="en-US" dirty="0"/>
          </a:p>
        </p:txBody>
      </p:sp>
      <p:sp>
        <p:nvSpPr>
          <p:cNvPr id="3" name="Content Placeholder 2"/>
          <p:cNvSpPr>
            <a:spLocks noGrp="1"/>
          </p:cNvSpPr>
          <p:nvPr>
            <p:ph idx="1"/>
          </p:nvPr>
        </p:nvSpPr>
        <p:spPr>
          <a:xfrm>
            <a:off x="609600" y="1600203"/>
            <a:ext cx="11125200" cy="2044697"/>
          </a:xfrm>
        </p:spPr>
        <p:txBody>
          <a:bodyPr>
            <a:normAutofit/>
          </a:bodyPr>
          <a:lstStyle/>
          <a:p>
            <a:r>
              <a:rPr lang="en-US" dirty="0"/>
              <a:t>Reported in box 4</a:t>
            </a:r>
          </a:p>
          <a:p>
            <a:r>
              <a:rPr lang="en-US" dirty="0"/>
              <a:t>Reports the amount of federal income tax withheld on the gross distribution</a:t>
            </a:r>
          </a:p>
        </p:txBody>
      </p:sp>
      <p:pic>
        <p:nvPicPr>
          <p:cNvPr id="4" name="Picture 3"/>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504"/>
          <a:stretch/>
        </p:blipFill>
        <p:spPr>
          <a:xfrm>
            <a:off x="5353910" y="3827465"/>
            <a:ext cx="6551480" cy="2808736"/>
          </a:xfrm>
          <a:prstGeom prst="rect">
            <a:avLst/>
          </a:prstGeom>
          <a:ln>
            <a:noFill/>
          </a:ln>
          <a:effectLst>
            <a:outerShdw blurRad="190500" algn="tl" rotWithShape="0">
              <a:srgbClr val="000000">
                <a:alpha val="70000"/>
              </a:srgbClr>
            </a:outerShdw>
          </a:effectLst>
        </p:spPr>
      </p:pic>
      <p:sp>
        <p:nvSpPr>
          <p:cNvPr id="6" name="Rectangle 5"/>
          <p:cNvSpPr/>
          <p:nvPr/>
        </p:nvSpPr>
        <p:spPr>
          <a:xfrm>
            <a:off x="609600" y="3553964"/>
            <a:ext cx="4914900" cy="2554545"/>
          </a:xfrm>
          <a:prstGeom prst="rect">
            <a:avLst/>
          </a:prstGeom>
        </p:spPr>
        <p:txBody>
          <a:bodyPr wrap="square">
            <a:spAutoFit/>
          </a:bodyPr>
          <a:lstStyle/>
          <a:p>
            <a:pPr marL="342900" lvl="0" indent="-342900" defTabSz="457200">
              <a:spcBef>
                <a:spcPct val="20000"/>
              </a:spcBef>
              <a:buFont typeface="Wingdings" charset="2"/>
              <a:buChar char="Ø"/>
            </a:pPr>
            <a:r>
              <a:rPr lang="en-US" sz="4000">
                <a:solidFill>
                  <a:srgbClr val="77A042"/>
                </a:solidFill>
              </a:rPr>
              <a:t>Similar to the Form W-2, this amount is determined by filling out a Form W-4P</a:t>
            </a:r>
            <a:endParaRPr lang="en-US" sz="4000" dirty="0">
              <a:solidFill>
                <a:srgbClr val="77A04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393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a:t>
            </a:r>
            <a:r>
              <a:rPr lang="en-US"/>
              <a:t>: Distribution Code(s) &amp; IRA/SEP/SIMPLE</a:t>
            </a:r>
            <a:endParaRPr lang="en-US" dirty="0"/>
          </a:p>
        </p:txBody>
      </p:sp>
      <p:sp>
        <p:nvSpPr>
          <p:cNvPr id="3" name="Content Placeholder 2"/>
          <p:cNvSpPr>
            <a:spLocks noGrp="1"/>
          </p:cNvSpPr>
          <p:nvPr>
            <p:ph idx="1"/>
          </p:nvPr>
        </p:nvSpPr>
        <p:spPr/>
        <p:txBody>
          <a:bodyPr>
            <a:normAutofit/>
          </a:bodyPr>
          <a:lstStyle/>
          <a:p>
            <a:r>
              <a:rPr lang="en-US" dirty="0"/>
              <a:t>Reported in box 7</a:t>
            </a:r>
          </a:p>
          <a:p>
            <a:r>
              <a:rPr lang="en-US" dirty="0"/>
              <a:t>Distribution Code(s) identify the type of distribution received</a:t>
            </a:r>
          </a:p>
          <a:p>
            <a:r>
              <a:rPr lang="en-US" dirty="0"/>
              <a:t>Only certain distribution types are in scope for VITA</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96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a:t>
            </a:r>
            <a:r>
              <a:rPr lang="en-US"/>
              <a:t>: Distribution Code(s) &amp; IRA/SEP/SIMPLE</a:t>
            </a:r>
            <a:endParaRPr lang="en-US" dirty="0"/>
          </a:p>
        </p:txBody>
      </p:sp>
      <p:sp>
        <p:nvSpPr>
          <p:cNvPr id="3" name="Content Placeholder 2"/>
          <p:cNvSpPr>
            <a:spLocks noGrp="1"/>
          </p:cNvSpPr>
          <p:nvPr>
            <p:ph idx="1"/>
          </p:nvPr>
        </p:nvSpPr>
        <p:spPr>
          <a:xfrm>
            <a:off x="609600" y="1600204"/>
            <a:ext cx="10972800" cy="4231474"/>
          </a:xfrm>
        </p:spPr>
        <p:txBody>
          <a:bodyPr>
            <a:normAutofit fontScale="85000" lnSpcReduction="10000"/>
          </a:bodyPr>
          <a:lstStyle/>
          <a:p>
            <a:pPr>
              <a:lnSpc>
                <a:spcPct val="120000"/>
              </a:lnSpc>
            </a:pPr>
            <a:r>
              <a:rPr lang="en-US" altLang="en-US" sz="3300" dirty="0">
                <a:ea typeface="ＭＳ Ｐゴシック" charset="-128"/>
              </a:rPr>
              <a:t>1: Early distribution, no known exception (in most cases, under age 59 ½)</a:t>
            </a:r>
          </a:p>
          <a:p>
            <a:pPr>
              <a:lnSpc>
                <a:spcPct val="120000"/>
              </a:lnSpc>
            </a:pPr>
            <a:r>
              <a:rPr lang="en-US" altLang="en-US" sz="3300" dirty="0">
                <a:ea typeface="ＭＳ Ｐゴシック" charset="-128"/>
              </a:rPr>
              <a:t>2: Early distribution, exception applies (under age 59 ½)</a:t>
            </a:r>
          </a:p>
          <a:p>
            <a:pPr>
              <a:lnSpc>
                <a:spcPct val="120000"/>
              </a:lnSpc>
            </a:pPr>
            <a:r>
              <a:rPr lang="en-US" altLang="en-US" sz="3300" dirty="0">
                <a:ea typeface="ＭＳ Ｐゴシック" charset="-128"/>
              </a:rPr>
              <a:t>3: Disability</a:t>
            </a:r>
          </a:p>
          <a:p>
            <a:pPr>
              <a:lnSpc>
                <a:spcPct val="120000"/>
              </a:lnSpc>
            </a:pPr>
            <a:r>
              <a:rPr lang="en-US" altLang="en-US" sz="3300" dirty="0">
                <a:ea typeface="ＭＳ Ｐゴシック" charset="-128"/>
              </a:rPr>
              <a:t>4: Death</a:t>
            </a:r>
          </a:p>
          <a:p>
            <a:pPr>
              <a:lnSpc>
                <a:spcPct val="120000"/>
              </a:lnSpc>
            </a:pPr>
            <a:r>
              <a:rPr lang="en-US" altLang="en-US" sz="3300" dirty="0">
                <a:solidFill>
                  <a:schemeClr val="accent1"/>
                </a:solidFill>
                <a:ea typeface="ＭＳ Ｐゴシック" charset="-128"/>
              </a:rPr>
              <a:t>7:</a:t>
            </a:r>
            <a:r>
              <a:rPr lang="en-US" altLang="en-US" sz="3300" dirty="0">
                <a:ea typeface="ＭＳ Ｐゴシック" charset="-128"/>
              </a:rPr>
              <a:t> </a:t>
            </a:r>
            <a:r>
              <a:rPr lang="en-US" altLang="en-US" sz="3300" dirty="0">
                <a:solidFill>
                  <a:schemeClr val="accent1"/>
                </a:solidFill>
                <a:ea typeface="ＭＳ Ｐゴシック" charset="-128"/>
              </a:rPr>
              <a:t>Normal distribution</a:t>
            </a:r>
          </a:p>
          <a:p>
            <a:pPr>
              <a:lnSpc>
                <a:spcPct val="120000"/>
              </a:lnSpc>
            </a:pPr>
            <a:r>
              <a:rPr lang="en-US" altLang="en-US" sz="3300" dirty="0">
                <a:ea typeface="ＭＳ Ｐゴシック" charset="-128"/>
              </a:rPr>
              <a:t>B: Designated Roth account distribution</a:t>
            </a:r>
          </a:p>
          <a:p>
            <a:pPr>
              <a:lnSpc>
                <a:spcPct val="120000"/>
              </a:lnSpc>
            </a:pPr>
            <a:r>
              <a:rPr lang="en-US" altLang="en-US" sz="3300" dirty="0">
                <a:ea typeface="ＭＳ Ｐゴシック" charset="-128"/>
              </a:rPr>
              <a:t>G: Direct rollover and rollover distribution</a:t>
            </a:r>
          </a:p>
          <a:p>
            <a:endParaRPr lang="en-US" dirty="0"/>
          </a:p>
          <a:p>
            <a:endParaRPr lang="en-US" dirty="0"/>
          </a:p>
        </p:txBody>
      </p:sp>
      <p:sp>
        <p:nvSpPr>
          <p:cNvPr id="4" name="TextBox 3"/>
          <p:cNvSpPr txBox="1"/>
          <p:nvPr/>
        </p:nvSpPr>
        <p:spPr>
          <a:xfrm>
            <a:off x="609600" y="5537190"/>
            <a:ext cx="10972800" cy="95410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t>See the Publication 4012, Income Tab for a full list of box 7 distribution codes (and which are </a:t>
            </a:r>
            <a:r>
              <a:rPr lang="en-US" sz="2800" b="1"/>
              <a:t>in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741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ox(out)">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US" altLang="en-US"/>
              <a:t>Alimony</a:t>
            </a:r>
          </a:p>
        </p:txBody>
      </p:sp>
      <p:sp>
        <p:nvSpPr>
          <p:cNvPr id="41986"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May include:</a:t>
            </a:r>
          </a:p>
          <a:p>
            <a:pPr lvl="1" eaLnBrk="1" hangingPunct="1">
              <a:buFont typeface="Arial" panose="020B0604020202020204" pitchFamily="34" charset="0"/>
              <a:buChar char="•"/>
            </a:pPr>
            <a:r>
              <a:rPr lang="en-US" altLang="en-US" dirty="0"/>
              <a:t>Medical bills, housing costs and other expenses</a:t>
            </a:r>
          </a:p>
          <a:p>
            <a:pPr eaLnBrk="1" hangingPunct="1">
              <a:buFont typeface="Wingdings" panose="05000000000000000000" pitchFamily="2" charset="2"/>
              <a:buChar char="Ø"/>
            </a:pPr>
            <a:r>
              <a:rPr lang="en-US" altLang="en-US" dirty="0"/>
              <a:t>Does NOT include:</a:t>
            </a:r>
          </a:p>
          <a:p>
            <a:pPr lvl="1" eaLnBrk="1" hangingPunct="1">
              <a:buFont typeface="Arial" panose="020B0604020202020204" pitchFamily="34" charset="0"/>
              <a:buChar char="•"/>
            </a:pPr>
            <a:r>
              <a:rPr lang="en-US" altLang="en-US" dirty="0"/>
              <a:t>Child support or voluntary payments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51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fade">
                                      <p:cBhvr>
                                        <p:cTn id="7" dur="500"/>
                                        <p:tgtEl>
                                          <p:spTgt spid="4198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986">
                                            <p:txEl>
                                              <p:pRg st="1" end="1"/>
                                            </p:txEl>
                                          </p:spTgt>
                                        </p:tgtEl>
                                        <p:attrNameLst>
                                          <p:attrName>style.visibility</p:attrName>
                                        </p:attrNameLst>
                                      </p:cBhvr>
                                      <p:to>
                                        <p:strVal val="visible"/>
                                      </p:to>
                                    </p:set>
                                    <p:animEffect transition="in" filter="fade">
                                      <p:cBhvr>
                                        <p:cTn id="10" dur="500"/>
                                        <p:tgtEl>
                                          <p:spTgt spid="4198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986">
                                            <p:txEl>
                                              <p:pRg st="2" end="2"/>
                                            </p:txEl>
                                          </p:spTgt>
                                        </p:tgtEl>
                                        <p:attrNameLst>
                                          <p:attrName>style.visibility</p:attrName>
                                        </p:attrNameLst>
                                      </p:cBhvr>
                                      <p:to>
                                        <p:strVal val="visible"/>
                                      </p:to>
                                    </p:set>
                                    <p:animEffect transition="in" filter="fade">
                                      <p:cBhvr>
                                        <p:cTn id="15" dur="500"/>
                                        <p:tgtEl>
                                          <p:spTgt spid="4198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986">
                                            <p:txEl>
                                              <p:pRg st="3" end="3"/>
                                            </p:txEl>
                                          </p:spTgt>
                                        </p:tgtEl>
                                        <p:attrNameLst>
                                          <p:attrName>style.visibility</p:attrName>
                                        </p:attrNameLst>
                                      </p:cBhvr>
                                      <p:to>
                                        <p:strVal val="visible"/>
                                      </p:to>
                                    </p:set>
                                    <p:animEffect transition="in" filter="fade">
                                      <p:cBhvr>
                                        <p:cTn id="18" dur="500"/>
                                        <p:tgtEl>
                                          <p:spTgt spid="419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a:t>
            </a:r>
            <a:r>
              <a:rPr lang="en-US"/>
              <a:t>: Distribution Code(s) &amp; IRA/SEP/SIMPLE</a:t>
            </a:r>
            <a:endParaRPr lang="en-US" dirty="0"/>
          </a:p>
        </p:txBody>
      </p:sp>
      <p:sp>
        <p:nvSpPr>
          <p:cNvPr id="3" name="Content Placeholder 2"/>
          <p:cNvSpPr>
            <a:spLocks noGrp="1"/>
          </p:cNvSpPr>
          <p:nvPr>
            <p:ph idx="1"/>
          </p:nvPr>
        </p:nvSpPr>
        <p:spPr/>
        <p:txBody>
          <a:bodyPr>
            <a:normAutofit lnSpcReduction="10000"/>
          </a:bodyPr>
          <a:lstStyle/>
          <a:p>
            <a:r>
              <a:rPr lang="en-US" dirty="0"/>
              <a:t>❒</a:t>
            </a:r>
            <a:r>
              <a:rPr lang="en-US" b="1" dirty="0"/>
              <a:t>IRA/SEP/SIMPLE </a:t>
            </a:r>
            <a:r>
              <a:rPr lang="en-US" dirty="0"/>
              <a:t>indicates that the distribution was from a traditional IRA, SEP, or SIMPLE retirement account</a:t>
            </a:r>
          </a:p>
          <a:p>
            <a:r>
              <a:rPr lang="en-US" dirty="0"/>
              <a:t>ONLY traditional IRAs are in scope for Campus Fellows!</a:t>
            </a:r>
          </a:p>
          <a:p>
            <a:r>
              <a:rPr lang="en-US" dirty="0"/>
              <a:t>Verify with the taxpayer that the amount distributed was from a traditional IRA</a:t>
            </a:r>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448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a:t>Form 1099-R: </a:t>
            </a:r>
            <a:r>
              <a:rPr lang="en-US" sz="5400"/>
              <a:t>Total Employee Contributions</a:t>
            </a:r>
          </a:p>
        </p:txBody>
      </p:sp>
      <p:sp>
        <p:nvSpPr>
          <p:cNvPr id="3" name="Content Placeholder 2"/>
          <p:cNvSpPr>
            <a:spLocks noGrp="1"/>
          </p:cNvSpPr>
          <p:nvPr>
            <p:ph idx="1"/>
          </p:nvPr>
        </p:nvSpPr>
        <p:spPr/>
        <p:txBody>
          <a:bodyPr>
            <a:normAutofit/>
          </a:bodyPr>
          <a:lstStyle/>
          <a:p>
            <a:r>
              <a:rPr lang="en-US" dirty="0"/>
              <a:t>Reported in box 9b</a:t>
            </a:r>
          </a:p>
          <a:p>
            <a:r>
              <a:rPr lang="en-US" dirty="0"/>
              <a:t>For certain plans, an amount may be listed here showing the taxpayer’s contributions to the plan</a:t>
            </a:r>
          </a:p>
          <a:p>
            <a:r>
              <a:rPr lang="en-US" dirty="0"/>
              <a:t>This amount is used to help determine the taxable amount if box 2a is blank (however, this is </a:t>
            </a:r>
            <a:r>
              <a:rPr lang="en-US" dirty="0">
                <a:solidFill>
                  <a:srgbClr val="C00000"/>
                </a:solidFill>
              </a:rPr>
              <a:t>out of scope for Campus Fellows</a:t>
            </a:r>
            <a:r>
              <a:rPr lang="en-US" dirty="0"/>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12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CSA 1099-R: Statement of Annuity Paid</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66800" y="1736475"/>
            <a:ext cx="10058400" cy="3788474"/>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995453" y="2578100"/>
            <a:ext cx="1965476" cy="1254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682678" y="3030876"/>
            <a:ext cx="2149582" cy="1702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97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Form CSA 1099-R: Statement of Annuity Paid</a:t>
            </a:r>
            <a:endParaRPr lang="en-US" dirty="0"/>
          </a:p>
        </p:txBody>
      </p:sp>
      <p:sp>
        <p:nvSpPr>
          <p:cNvPr id="3" name="Content Placeholder 2"/>
          <p:cNvSpPr>
            <a:spLocks noGrp="1"/>
          </p:cNvSpPr>
          <p:nvPr>
            <p:ph idx="1"/>
          </p:nvPr>
        </p:nvSpPr>
        <p:spPr/>
        <p:txBody>
          <a:bodyPr/>
          <a:lstStyle/>
          <a:p>
            <a:r>
              <a:rPr lang="en-US" dirty="0"/>
              <a:t>Provides the same information as the Form 1099-R</a:t>
            </a:r>
          </a:p>
          <a:p>
            <a:r>
              <a:rPr lang="en-US" dirty="0"/>
              <a:t>Issued to civil service employees</a:t>
            </a:r>
          </a:p>
          <a:p>
            <a:r>
              <a:rPr lang="en-US" dirty="0"/>
              <a:t>Remember, civil service employees have </a:t>
            </a:r>
            <a:r>
              <a:rPr lang="en-US" b="1" i="1" dirty="0"/>
              <a:t>Defined Benefit </a:t>
            </a:r>
            <a:r>
              <a:rPr lang="en-US" dirty="0"/>
              <a:t>retirement plans</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537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CSF 1099-R: Statement of Survivor Annuity Paid</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54205" y="1892300"/>
            <a:ext cx="10483590" cy="3949700"/>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83064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CSF 1099-R: Statement of Survivor Annuity Paid</a:t>
            </a:r>
          </a:p>
        </p:txBody>
      </p:sp>
      <p:sp>
        <p:nvSpPr>
          <p:cNvPr id="3" name="Content Placeholder 2"/>
          <p:cNvSpPr>
            <a:spLocks noGrp="1"/>
          </p:cNvSpPr>
          <p:nvPr>
            <p:ph idx="1"/>
          </p:nvPr>
        </p:nvSpPr>
        <p:spPr/>
        <p:txBody>
          <a:bodyPr/>
          <a:lstStyle/>
          <a:p>
            <a:r>
              <a:rPr lang="en-US" dirty="0"/>
              <a:t>Provides the same information as the Form 1099-R</a:t>
            </a:r>
          </a:p>
          <a:p>
            <a:r>
              <a:rPr lang="en-US" dirty="0"/>
              <a:t>Issued to survivors of civil service employees (if the employee elected to have a survivor annuity for spouse and/or children)</a:t>
            </a:r>
          </a:p>
          <a:p>
            <a:r>
              <a:rPr lang="en-US" dirty="0"/>
              <a:t>Remember, civil service employees have </a:t>
            </a:r>
            <a:r>
              <a:rPr lang="en-US" b="1" i="1" dirty="0"/>
              <a:t>Defined Benefit </a:t>
            </a:r>
            <a:r>
              <a:rPr lang="en-US" dirty="0"/>
              <a:t>retirement plans</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95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23279"/>
            <a:ext cx="10363200" cy="2811442"/>
          </a:xfrm>
        </p:spPr>
        <p:style>
          <a:lnRef idx="1">
            <a:schemeClr val="accent5"/>
          </a:lnRef>
          <a:fillRef idx="2">
            <a:schemeClr val="accent5"/>
          </a:fillRef>
          <a:effectRef idx="1">
            <a:schemeClr val="accent5"/>
          </a:effectRef>
          <a:fontRef idx="minor">
            <a:schemeClr val="dk1"/>
          </a:fontRef>
        </p:style>
        <p:txBody>
          <a:bodyPr>
            <a:normAutofit/>
          </a:bodyPr>
          <a:lstStyle/>
          <a:p>
            <a:r>
              <a:rPr lang="en-US" dirty="0"/>
              <a:t>Why is it important to determine what category of retirement plan a taxpayer has?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808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it Important</a:t>
            </a:r>
            <a:r>
              <a:rPr lang="is-IS" dirty="0"/>
              <a:t>…?</a:t>
            </a:r>
            <a:endParaRPr lang="en-US" dirty="0"/>
          </a:p>
        </p:txBody>
      </p:sp>
      <p:sp>
        <p:nvSpPr>
          <p:cNvPr id="3" name="Content Placeholder 2"/>
          <p:cNvSpPr>
            <a:spLocks noGrp="1"/>
          </p:cNvSpPr>
          <p:nvPr>
            <p:ph idx="1"/>
          </p:nvPr>
        </p:nvSpPr>
        <p:spPr>
          <a:xfrm>
            <a:off x="1276350" y="1417638"/>
            <a:ext cx="9639300" cy="1612897"/>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lgn="ctr">
              <a:buNone/>
            </a:pPr>
            <a:r>
              <a:rPr lang="en-US" sz="5400" b="1" dirty="0">
                <a:solidFill>
                  <a:schemeClr val="accent3"/>
                </a:solidFill>
              </a:rPr>
              <a:t>Some retirement plans are not taxable on the state level</a:t>
            </a:r>
          </a:p>
        </p:txBody>
      </p:sp>
      <p:sp>
        <p:nvSpPr>
          <p:cNvPr id="4" name="Rectangle 3"/>
          <p:cNvSpPr/>
          <p:nvPr/>
        </p:nvSpPr>
        <p:spPr>
          <a:xfrm>
            <a:off x="1276350" y="3429000"/>
            <a:ext cx="9639300"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ctr" defTabSz="457200">
              <a:spcBef>
                <a:spcPct val="20000"/>
              </a:spcBef>
            </a:pPr>
            <a:r>
              <a:rPr lang="en-US" sz="4000" b="1" dirty="0">
                <a:solidFill>
                  <a:schemeClr val="accent2"/>
                </a:solidFill>
              </a:rPr>
              <a:t>It is extremely important to determine what type of retirement plan a taxpayer has because it will change how the AL return is completed in TaxSlayer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2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out)">
                                      <p:cBhvr>
                                        <p:cTn id="7" dur="500"/>
                                        <p:tgtEl>
                                          <p:spTgt spid="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ou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strVal val="4*#ppt_w"/>
                                          </p:val>
                                        </p:tav>
                                        <p:tav tm="100000">
                                          <p:val>
                                            <p:strVal val="#ppt_w"/>
                                          </p:val>
                                        </p:tav>
                                      </p:tavLst>
                                    </p:anim>
                                    <p:anim calcmode="lin" valueType="num">
                                      <p:cBhvr>
                                        <p:cTn id="16"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it Important</a:t>
            </a:r>
            <a:r>
              <a:rPr lang="is-IS" dirty="0"/>
              <a:t>…?</a:t>
            </a:r>
            <a:endParaRPr lang="en-US" dirty="0"/>
          </a:p>
        </p:txBody>
      </p:sp>
      <p:pic>
        <p:nvPicPr>
          <p:cNvPr id="6" name="Content Placeholder 5"/>
          <p:cNvPicPr>
            <a:picLocks noGrp="1" noChangeAspect="1"/>
          </p:cNvPicPr>
          <p:nvPr>
            <p:ph idx="1"/>
          </p:nvPr>
        </p:nvPicPr>
        <p:blipFill rotWithShape="1">
          <a:blip r:embed="rId3" cstate="email">
            <a:duotone>
              <a:prstClr val="black"/>
              <a:srgbClr val="C00000">
                <a:tint val="45000"/>
                <a:satMod val="400000"/>
              </a:srgb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711200" y="1557636"/>
            <a:ext cx="1628775" cy="23559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2758326" y="2073869"/>
            <a:ext cx="8077200" cy="132343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4000" b="1" dirty="0"/>
              <a:t>Defined Benefit Plans </a:t>
            </a:r>
          </a:p>
          <a:p>
            <a:pPr algn="r"/>
            <a:r>
              <a:rPr lang="is-IS" sz="4000" b="1" dirty="0"/>
              <a:t>…</a:t>
            </a:r>
            <a:r>
              <a:rPr lang="en-US" sz="4000" b="1" dirty="0"/>
              <a:t>are NOT taxable in Alabama</a:t>
            </a:r>
          </a:p>
        </p:txBody>
      </p:sp>
      <p:sp>
        <p:nvSpPr>
          <p:cNvPr id="18" name="TextBox 17"/>
          <p:cNvSpPr txBox="1"/>
          <p:nvPr/>
        </p:nvSpPr>
        <p:spPr>
          <a:xfrm>
            <a:off x="2057400" y="3623994"/>
            <a:ext cx="8077200" cy="255454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4000" b="1" dirty="0"/>
              <a:t>TaxSlayer does not know the difference between Defined Benefits and Defined Contributions; it thinks all are Defined Benefits.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80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ou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Determine the Plan Type</a:t>
            </a:r>
          </a:p>
        </p:txBody>
      </p:sp>
      <p:sp>
        <p:nvSpPr>
          <p:cNvPr id="3" name="Content Placeholder 2"/>
          <p:cNvSpPr>
            <a:spLocks noGrp="1"/>
          </p:cNvSpPr>
          <p:nvPr>
            <p:ph idx="1"/>
          </p:nvPr>
        </p:nvSpPr>
        <p:spPr/>
        <p:txBody>
          <a:bodyPr/>
          <a:lstStyle/>
          <a:p>
            <a:r>
              <a:rPr lang="en-US" dirty="0"/>
              <a:t>What if the taxpayer doesn’t know what type of plan they have?</a:t>
            </a:r>
          </a:p>
          <a:p>
            <a:r>
              <a:rPr lang="en-US" dirty="0"/>
              <a:t>Unfortunately, the Form 1099-R often doesn’t make clear what type of plan the distribution is from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325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altLang="en-US"/>
              <a:t>Alimony vs. Child Support</a:t>
            </a:r>
          </a:p>
        </p:txBody>
      </p:sp>
      <p:sp>
        <p:nvSpPr>
          <p:cNvPr id="43010"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Child support payments from a separation or divorce instrument will stop once the child is 18.</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49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fade">
                                      <p:cBhvr>
                                        <p:cTn id="7" dur="500"/>
                                        <p:tgtEl>
                                          <p:spTgt spid="430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15"/>
          <p:cNvSpPr/>
          <p:nvPr/>
        </p:nvSpPr>
        <p:spPr>
          <a:xfrm>
            <a:off x="231969" y="2813049"/>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Defined Contribution Retirement Plans</a:t>
            </a:r>
          </a:p>
        </p:txBody>
      </p:sp>
      <p:sp>
        <p:nvSpPr>
          <p:cNvPr id="32" name="Rectangle 31"/>
          <p:cNvSpPr/>
          <p:nvPr/>
        </p:nvSpPr>
        <p:spPr>
          <a:xfrm>
            <a:off x="231969" y="4093642"/>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Individual Retirement Plans</a:t>
            </a:r>
          </a:p>
        </p:txBody>
      </p:sp>
      <p:sp>
        <p:nvSpPr>
          <p:cNvPr id="10" name="Rectangle 9"/>
          <p:cNvSpPr/>
          <p:nvPr/>
        </p:nvSpPr>
        <p:spPr>
          <a:xfrm>
            <a:off x="231969" y="1537825"/>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Defined Benefit Retirement Plans</a:t>
            </a:r>
          </a:p>
        </p:txBody>
      </p:sp>
      <p:sp>
        <p:nvSpPr>
          <p:cNvPr id="14" name="TextBox 13"/>
          <p:cNvSpPr txBox="1"/>
          <p:nvPr/>
        </p:nvSpPr>
        <p:spPr>
          <a:xfrm>
            <a:off x="3251200" y="1727859"/>
            <a:ext cx="8712198"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a:buFont typeface="Wingdings" charset="2"/>
              <a:buChar char="Ø"/>
            </a:pPr>
            <a:r>
              <a:rPr lang="en-US" sz="2400" b="1" dirty="0"/>
              <a:t>Not clearly evident from the 1099-R</a:t>
            </a:r>
          </a:p>
          <a:p>
            <a:pPr marL="342900" indent="-342900">
              <a:buFont typeface="Wingdings" charset="2"/>
              <a:buChar char="Ø"/>
            </a:pPr>
            <a:r>
              <a:rPr lang="en-US" sz="2400" b="1" dirty="0"/>
              <a:t>Will require asking taxpayer questions, consulting resources</a:t>
            </a:r>
          </a:p>
        </p:txBody>
      </p:sp>
      <p:sp>
        <p:nvSpPr>
          <p:cNvPr id="11" name="TextBox 10"/>
          <p:cNvSpPr txBox="1"/>
          <p:nvPr/>
        </p:nvSpPr>
        <p:spPr>
          <a:xfrm>
            <a:off x="3251200" y="3003083"/>
            <a:ext cx="8712198"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a:buFont typeface="Wingdings" charset="2"/>
              <a:buChar char="Ø"/>
            </a:pPr>
            <a:r>
              <a:rPr lang="en-US" sz="2400" b="1" dirty="0"/>
              <a:t>Not clearly evident from the 1099-R</a:t>
            </a:r>
          </a:p>
          <a:p>
            <a:pPr marL="342900" indent="-342900">
              <a:buFont typeface="Wingdings" charset="2"/>
              <a:buChar char="Ø"/>
            </a:pPr>
            <a:r>
              <a:rPr lang="en-US" sz="2400" b="1" dirty="0"/>
              <a:t>Will require asking taxpayer questions, consulting resources</a:t>
            </a:r>
          </a:p>
        </p:txBody>
      </p:sp>
      <p:sp>
        <p:nvSpPr>
          <p:cNvPr id="13" name="TextBox 12"/>
          <p:cNvSpPr txBox="1"/>
          <p:nvPr/>
        </p:nvSpPr>
        <p:spPr>
          <a:xfrm>
            <a:off x="3251200" y="4468342"/>
            <a:ext cx="8712198"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a:buFont typeface="Wingdings" charset="2"/>
              <a:buChar char="Ø"/>
            </a:pPr>
            <a:r>
              <a:rPr lang="en-US" sz="2400" dirty="0"/>
              <a:t>❒</a:t>
            </a:r>
            <a:r>
              <a:rPr lang="en-US" sz="2400" b="1" dirty="0"/>
              <a:t>IRA/SEP/SIMPLE box will </a:t>
            </a:r>
            <a:r>
              <a:rPr lang="en-US" sz="2400" b="1"/>
              <a:t>be checked on the Form 1099-R</a:t>
            </a:r>
            <a:endParaRPr lang="en-US" sz="2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568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4*#ppt_w"/>
                                          </p:val>
                                        </p:tav>
                                        <p:tav tm="100000">
                                          <p:val>
                                            <p:strVal val="#ppt_w"/>
                                          </p:val>
                                        </p:tav>
                                      </p:tavLst>
                                    </p:anim>
                                    <p:anim calcmode="lin" valueType="num">
                                      <p:cBhvr>
                                        <p:cTn id="8" dur="500" fill="hold"/>
                                        <p:tgtEl>
                                          <p:spTgt spid="1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strVal val="4*#ppt_w"/>
                                          </p:val>
                                        </p:tav>
                                        <p:tav tm="100000">
                                          <p:val>
                                            <p:strVal val="#ppt_w"/>
                                          </p:val>
                                        </p:tav>
                                      </p:tavLst>
                                    </p:anim>
                                    <p:anim calcmode="lin" valueType="num">
                                      <p:cBhvr>
                                        <p:cTn id="14" dur="500" fill="hold"/>
                                        <p:tgtEl>
                                          <p:spTgt spid="11"/>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4*#ppt_w"/>
                                          </p:val>
                                        </p:tav>
                                        <p:tav tm="100000">
                                          <p:val>
                                            <p:strVal val="#ppt_w"/>
                                          </p:val>
                                        </p:tav>
                                      </p:tavLst>
                                    </p:anim>
                                    <p:anim calcmode="lin" valueType="num">
                                      <p:cBhvr>
                                        <p:cTn id="20"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3" grpId="0" animBg="1"/>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normAutofit/>
          </a:bodyPr>
          <a:lstStyle/>
          <a:p>
            <a:pPr eaLnBrk="1" hangingPunct="1"/>
            <a:r>
              <a:rPr lang="en-US" altLang="en-US" dirty="0">
                <a:ea typeface="ＭＳ Ｐゴシック" charset="-128"/>
              </a:rPr>
              <a:t>Defined Benefits vs. Defined Contributions</a:t>
            </a:r>
          </a:p>
        </p:txBody>
      </p:sp>
      <p:sp>
        <p:nvSpPr>
          <p:cNvPr id="41987" name="Rectangle 3"/>
          <p:cNvSpPr>
            <a:spLocks noGrp="1" noChangeArrowheads="1"/>
          </p:cNvSpPr>
          <p:nvPr>
            <p:ph idx="1"/>
          </p:nvPr>
        </p:nvSpPr>
        <p:spPr>
          <a:xfrm>
            <a:off x="609600" y="1600203"/>
            <a:ext cx="10972800" cy="4698997"/>
          </a:xfrm>
        </p:spPr>
        <p:txBody>
          <a:bodyPr>
            <a:normAutofit/>
          </a:bodyPr>
          <a:lstStyle/>
          <a:p>
            <a:pPr eaLnBrk="1" hangingPunct="1">
              <a:buFont typeface="Wingdings" charset="2"/>
              <a:buChar char="Ø"/>
            </a:pPr>
            <a:r>
              <a:rPr lang="en-US" altLang="en-US" dirty="0">
                <a:ea typeface="ＭＳ Ｐゴシック" charset="-128"/>
              </a:rPr>
              <a:t>To find out if a retirement plan is</a:t>
            </a:r>
            <a:r>
              <a:rPr lang="en-US" altLang="en-US" i="1" dirty="0">
                <a:ea typeface="ＭＳ Ｐゴシック" charset="-128"/>
              </a:rPr>
              <a:t> </a:t>
            </a:r>
            <a:r>
              <a:rPr lang="en-US" altLang="en-US" b="1" i="1" dirty="0">
                <a:ea typeface="ＭＳ Ｐゴシック" charset="-128"/>
              </a:rPr>
              <a:t>Defined Benefits</a:t>
            </a:r>
            <a:r>
              <a:rPr lang="en-US" altLang="en-US" b="1" dirty="0">
                <a:ea typeface="ＭＳ Ｐゴシック" charset="-128"/>
              </a:rPr>
              <a:t> </a:t>
            </a:r>
            <a:r>
              <a:rPr lang="en-US" altLang="en-US" dirty="0">
                <a:ea typeface="ＭＳ Ｐゴシック" charset="-128"/>
              </a:rPr>
              <a:t>or </a:t>
            </a:r>
            <a:r>
              <a:rPr lang="en-US" altLang="en-US" b="1" i="1" dirty="0">
                <a:ea typeface="ＭＳ Ｐゴシック" charset="-128"/>
              </a:rPr>
              <a:t>Defined Contributions</a:t>
            </a:r>
          </a:p>
          <a:p>
            <a:pPr lvl="1" eaLnBrk="1" hangingPunct="1">
              <a:buFont typeface="Arial" charset="0"/>
              <a:buChar char="•"/>
            </a:pPr>
            <a:r>
              <a:rPr lang="en-US" altLang="en-US" dirty="0">
                <a:ea typeface="ＭＳ Ｐゴシック" charset="-128"/>
              </a:rPr>
              <a:t>Consult the DB list in the Campus Fellow Manual</a:t>
            </a:r>
          </a:p>
          <a:p>
            <a:pPr lvl="1" eaLnBrk="1" hangingPunct="1">
              <a:buFont typeface="Arial" charset="0"/>
              <a:buChar char="•"/>
            </a:pPr>
            <a:r>
              <a:rPr lang="en-US" altLang="en-US" dirty="0">
                <a:ea typeface="ＭＳ Ｐゴシック" charset="-128"/>
              </a:rPr>
              <a:t>Call the company that administers the plan</a:t>
            </a:r>
          </a:p>
          <a:p>
            <a:pPr lvl="1" eaLnBrk="1" hangingPunct="1">
              <a:buFont typeface="Arial" charset="0"/>
              <a:buChar char="•"/>
            </a:pPr>
            <a:r>
              <a:rPr lang="en-US" altLang="en-US" dirty="0">
                <a:ea typeface="ＭＳ Ｐゴシック" charset="-128"/>
              </a:rPr>
              <a:t>Call the state Department of Revenue</a:t>
            </a:r>
          </a:p>
          <a:p>
            <a:pPr lvl="1" eaLnBrk="1" hangingPunct="1">
              <a:buFont typeface="Arial" charset="0"/>
              <a:buChar char="•"/>
            </a:pPr>
            <a:r>
              <a:rPr lang="en-US" altLang="en-US" dirty="0">
                <a:ea typeface="ＭＳ Ｐゴシック" charset="-128"/>
              </a:rPr>
              <a:t>Call the IRS</a:t>
            </a:r>
          </a:p>
          <a:p>
            <a:pPr lvl="1" eaLnBrk="1" hangingPunct="1">
              <a:buFont typeface="Arial" charset="0"/>
              <a:buChar char="•"/>
            </a:pPr>
            <a:r>
              <a:rPr lang="en-US" altLang="en-US" dirty="0">
                <a:ea typeface="ＭＳ Ｐゴシック" charset="-128"/>
              </a:rPr>
              <a:t>Ask for a Summary Plan Description</a:t>
            </a:r>
          </a:p>
          <a:p>
            <a:pPr eaLnBrk="1" hangingPunct="1"/>
            <a:endParaRPr lang="en-US" altLang="en-US" sz="3600" dirty="0">
              <a:effectLst>
                <a:outerShdw blurRad="38100" dist="38100" dir="2700000" algn="tl">
                  <a:srgbClr val="C0C0C0"/>
                </a:outerShdw>
              </a:effectLst>
              <a:ea typeface="ＭＳ Ｐゴシック" charset="-128"/>
            </a:endParaRPr>
          </a:p>
          <a:p>
            <a:pPr eaLnBrk="1" hangingPunct="1"/>
            <a:endParaRPr lang="en-US" altLang="en-US" sz="3600"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753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987">
                                            <p:txEl>
                                              <p:pRg st="1" end="1"/>
                                            </p:txEl>
                                          </p:spTgt>
                                        </p:tgtEl>
                                        <p:attrNameLst>
                                          <p:attrName>style.visibility</p:attrName>
                                        </p:attrNameLst>
                                      </p:cBhvr>
                                      <p:to>
                                        <p:strVal val="visible"/>
                                      </p:to>
                                    </p:set>
                                    <p:animEffect transition="in" filter="fade">
                                      <p:cBhvr>
                                        <p:cTn id="10" dur="500"/>
                                        <p:tgtEl>
                                          <p:spTgt spid="4198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animEffect transition="in" filter="fade">
                                      <p:cBhvr>
                                        <p:cTn id="13" dur="500"/>
                                        <p:tgtEl>
                                          <p:spTgt spid="4198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987">
                                            <p:txEl>
                                              <p:pRg st="3" end="3"/>
                                            </p:txEl>
                                          </p:spTgt>
                                        </p:tgtEl>
                                        <p:attrNameLst>
                                          <p:attrName>style.visibility</p:attrName>
                                        </p:attrNameLst>
                                      </p:cBhvr>
                                      <p:to>
                                        <p:strVal val="visible"/>
                                      </p:to>
                                    </p:set>
                                    <p:animEffect transition="in" filter="fade">
                                      <p:cBhvr>
                                        <p:cTn id="16" dur="500"/>
                                        <p:tgtEl>
                                          <p:spTgt spid="4198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500"/>
                                        <p:tgtEl>
                                          <p:spTgt spid="4198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987">
                                            <p:txEl>
                                              <p:pRg st="5" end="5"/>
                                            </p:txEl>
                                          </p:spTgt>
                                        </p:tgtEl>
                                        <p:attrNameLst>
                                          <p:attrName>style.visibility</p:attrName>
                                        </p:attrNameLst>
                                      </p:cBhvr>
                                      <p:to>
                                        <p:strVal val="visible"/>
                                      </p:to>
                                    </p:set>
                                    <p:animEffect transition="in" filter="fade">
                                      <p:cBhvr>
                                        <p:cTn id="22" dur="500"/>
                                        <p:tgtEl>
                                          <p:spTgt spid="419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normAutofit/>
          </a:bodyPr>
          <a:lstStyle/>
          <a:p>
            <a:pPr eaLnBrk="1" hangingPunct="1"/>
            <a:r>
              <a:rPr lang="en-US" altLang="en-US">
                <a:ea typeface="ＭＳ Ｐゴシック" charset="-128"/>
              </a:rPr>
              <a:t>Defined Benefits vs. </a:t>
            </a:r>
            <a:r>
              <a:rPr lang="en-US" altLang="en-US" dirty="0">
                <a:ea typeface="ＭＳ Ｐゴシック" charset="-128"/>
              </a:rPr>
              <a:t>Defined Contributions</a:t>
            </a:r>
          </a:p>
        </p:txBody>
      </p:sp>
      <p:sp>
        <p:nvSpPr>
          <p:cNvPr id="83970"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lstStyle/>
          <a:p>
            <a:pPr algn="ctr">
              <a:buClr>
                <a:srgbClr val="000000"/>
              </a:buClr>
              <a:buFont typeface="Times New Roman" charset="0"/>
              <a:buNone/>
              <a:defRPr/>
            </a:pPr>
            <a:r>
              <a:rPr lang="en-US" sz="4400" b="1" dirty="0">
                <a:solidFill>
                  <a:srgbClr val="F2B52C"/>
                </a:solidFill>
                <a:cs typeface="Arial" charset="0"/>
              </a:rPr>
              <a:t>All retired civil servants (teachers, city employees, soldiers, etc.) have </a:t>
            </a:r>
            <a:r>
              <a:rPr lang="en-US" sz="4400" b="1" dirty="0">
                <a:cs typeface="Arial" charset="0"/>
              </a:rPr>
              <a:t>Defined Benefits</a:t>
            </a:r>
            <a:r>
              <a:rPr lang="en-US" sz="4400" b="1" dirty="0">
                <a:solidFill>
                  <a:srgbClr val="F2B52C"/>
                </a:solidFill>
                <a:cs typeface="Arial" charset="0"/>
              </a:rPr>
              <a:t> plans  </a:t>
            </a:r>
          </a:p>
          <a:p>
            <a:pPr algn="ctr">
              <a:buClr>
                <a:srgbClr val="000000"/>
              </a:buClr>
              <a:buFont typeface="Times New Roman" charset="0"/>
              <a:buNone/>
              <a:defRPr/>
            </a:pPr>
            <a:endParaRPr lang="en-US" sz="4400" b="1" dirty="0">
              <a:solidFill>
                <a:srgbClr val="F2B52C"/>
              </a:solidFill>
              <a:cs typeface="Arial" charset="0"/>
            </a:endParaRPr>
          </a:p>
        </p:txBody>
      </p:sp>
      <p:sp>
        <p:nvSpPr>
          <p:cNvPr id="2" name="TextBox 1"/>
          <p:cNvSpPr txBox="1"/>
          <p:nvPr/>
        </p:nvSpPr>
        <p:spPr>
          <a:xfrm>
            <a:off x="1903413" y="4387851"/>
            <a:ext cx="8458200" cy="10461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342900" indent="-342900" algn="ctr">
              <a:spcBef>
                <a:spcPct val="20000"/>
              </a:spcBef>
              <a:buClr>
                <a:srgbClr val="000000"/>
              </a:buClr>
              <a:defRPr/>
            </a:pPr>
            <a:r>
              <a:rPr lang="en-US" sz="4400" b="1" dirty="0">
                <a:solidFill>
                  <a:srgbClr val="F2B52C"/>
                </a:solidFill>
                <a:cs typeface="Arial" charset="0"/>
              </a:rPr>
              <a:t>401(k)s are </a:t>
            </a:r>
            <a:r>
              <a:rPr lang="en-US" sz="4400" b="1" dirty="0">
                <a:solidFill>
                  <a:srgbClr val="800000"/>
                </a:solidFill>
                <a:cs typeface="Arial" charset="0"/>
              </a:rPr>
              <a:t>NOT</a:t>
            </a:r>
            <a:r>
              <a:rPr lang="en-US" sz="4400" b="1" dirty="0">
                <a:solidFill>
                  <a:srgbClr val="F2B52C"/>
                </a:solidFill>
                <a:cs typeface="Arial" charset="0"/>
              </a:rPr>
              <a:t> Defined Benefits</a:t>
            </a:r>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292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970">
                                            <p:bg/>
                                          </p:spTgt>
                                        </p:tgtEl>
                                        <p:attrNameLst>
                                          <p:attrName>style.visibility</p:attrName>
                                        </p:attrNameLst>
                                      </p:cBhvr>
                                      <p:to>
                                        <p:strVal val="visible"/>
                                      </p:to>
                                    </p:set>
                                    <p:animEffect transition="in" filter="box(out)">
                                      <p:cBhvr>
                                        <p:cTn id="7" dur="500"/>
                                        <p:tgtEl>
                                          <p:spTgt spid="83970">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3970">
                                            <p:txEl>
                                              <p:pRg st="0" end="0"/>
                                            </p:txEl>
                                          </p:spTgt>
                                        </p:tgtEl>
                                        <p:attrNameLst>
                                          <p:attrName>style.visibility</p:attrName>
                                        </p:attrNameLst>
                                      </p:cBhvr>
                                      <p:to>
                                        <p:strVal val="visible"/>
                                      </p:to>
                                    </p:set>
                                    <p:animEffect transition="in" filter="box(out)">
                                      <p:cBhvr>
                                        <p:cTn id="10" dur="500"/>
                                        <p:tgtEl>
                                          <p:spTgt spid="839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strVal val="4*#ppt_w"/>
                                          </p:val>
                                        </p:tav>
                                        <p:tav tm="100000">
                                          <p:val>
                                            <p:strVal val="#ppt_w"/>
                                          </p:val>
                                        </p:tav>
                                      </p:tavLst>
                                    </p:anim>
                                    <p:anim calcmode="lin" valueType="num">
                                      <p:cBhvr>
                                        <p:cTn id="16"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animBg="1"/>
      <p:bldP spid="2" grpId="0" animBg="1"/>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it Important</a:t>
            </a:r>
            <a:r>
              <a:rPr lang="is-IS" dirty="0"/>
              <a:t>…?</a:t>
            </a:r>
            <a:endParaRPr lang="en-US" dirty="0"/>
          </a:p>
        </p:txBody>
      </p:sp>
      <p:pic>
        <p:nvPicPr>
          <p:cNvPr id="6" name="Content Placeholder 5"/>
          <p:cNvPicPr>
            <a:picLocks noGrp="1" noChangeAspect="1"/>
          </p:cNvPicPr>
          <p:nvPr>
            <p:ph idx="1"/>
          </p:nvPr>
        </p:nvPicPr>
        <p:blipFill rotWithShape="1">
          <a:blip r:embed="rId3" cstate="email">
            <a:duotone>
              <a:prstClr val="black"/>
              <a:srgbClr val="C00000">
                <a:tint val="45000"/>
                <a:satMod val="400000"/>
              </a:srgb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711200" y="1557636"/>
            <a:ext cx="1628775" cy="23559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2758326" y="2073869"/>
            <a:ext cx="8077200" cy="132343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4000" b="1" dirty="0"/>
              <a:t>Defined Benefit Plans </a:t>
            </a:r>
          </a:p>
          <a:p>
            <a:pPr algn="r"/>
            <a:r>
              <a:rPr lang="is-IS" sz="4000" b="1" dirty="0"/>
              <a:t>…</a:t>
            </a:r>
            <a:r>
              <a:rPr lang="en-US" sz="4000" b="1" dirty="0"/>
              <a:t>are NOT taxable in Alabama</a:t>
            </a:r>
          </a:p>
        </p:txBody>
      </p:sp>
      <p:sp>
        <p:nvSpPr>
          <p:cNvPr id="18" name="TextBox 17"/>
          <p:cNvSpPr txBox="1"/>
          <p:nvPr/>
        </p:nvSpPr>
        <p:spPr>
          <a:xfrm>
            <a:off x="2057400" y="3623994"/>
            <a:ext cx="8077200" cy="255454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4000" b="1" dirty="0"/>
              <a:t>TaxSlayer does not know the difference between Defined Benefits and Defined Contributions; it thinks all are Defined Benefits.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30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ou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5" name="Title 1"/>
          <p:cNvSpPr>
            <a:spLocks noGrp="1"/>
          </p:cNvSpPr>
          <p:nvPr>
            <p:ph type="title"/>
          </p:nvPr>
        </p:nvSpPr>
        <p:spPr/>
        <p:txBody>
          <a:bodyPr>
            <a:normAutofit/>
          </a:bodyPr>
          <a:lstStyle/>
          <a:p>
            <a:pPr eaLnBrk="1" hangingPunct="1"/>
            <a:r>
              <a:rPr lang="en-US" altLang="en-US">
                <a:ea typeface="ＭＳ Ｐゴシック" charset="-128"/>
              </a:rPr>
              <a:t>Defined Benefits or Defined Contributions?</a:t>
            </a:r>
          </a:p>
        </p:txBody>
      </p:sp>
      <p:sp>
        <p:nvSpPr>
          <p:cNvPr id="159746" name="Content Placeholder 2"/>
          <p:cNvSpPr>
            <a:spLocks noGrp="1"/>
          </p:cNvSpPr>
          <p:nvPr>
            <p:ph idx="1"/>
          </p:nvPr>
        </p:nvSpPr>
        <p:spPr/>
        <p:txBody>
          <a:bodyPr>
            <a:normAutofit fontScale="92500" lnSpcReduction="10000"/>
          </a:bodyPr>
          <a:lstStyle/>
          <a:p>
            <a:pPr eaLnBrk="1" hangingPunct="1">
              <a:buFont typeface="Wingdings" charset="2"/>
              <a:buChar char="Ø"/>
            </a:pPr>
            <a:r>
              <a:rPr lang="en-US" altLang="en-US" dirty="0">
                <a:ea typeface="MS PGothic" charset="-128"/>
              </a:rPr>
              <a:t>You can also ask the taxpayer the following questions to help you reach a decision:</a:t>
            </a:r>
          </a:p>
          <a:p>
            <a:pPr lvl="1" eaLnBrk="1" hangingPunct="1">
              <a:buFont typeface="Arial" charset="0"/>
              <a:buChar char="•"/>
            </a:pPr>
            <a:r>
              <a:rPr lang="en-US" altLang="en-US" dirty="0">
                <a:ea typeface="ＭＳ Ｐゴシック" charset="-128"/>
              </a:rPr>
              <a:t>Do you receive the same amount every pay period? (If yes </a:t>
            </a:r>
            <a:r>
              <a:rPr lang="en-US" altLang="en-US" dirty="0">
                <a:ea typeface="ＭＳ Ｐゴシック" charset="-128"/>
                <a:sym typeface="Wingdings" charset="2"/>
              </a:rPr>
              <a:t> </a:t>
            </a:r>
            <a:r>
              <a:rPr lang="en-US" altLang="en-US" b="1" dirty="0">
                <a:solidFill>
                  <a:schemeClr val="accent1"/>
                </a:solidFill>
                <a:ea typeface="ＭＳ Ｐゴシック" charset="-128"/>
                <a:sym typeface="Wingdings" charset="2"/>
              </a:rPr>
              <a:t>likely D</a:t>
            </a:r>
            <a:r>
              <a:rPr lang="en-US" altLang="en-US" b="1" dirty="0">
                <a:solidFill>
                  <a:schemeClr val="accent1"/>
                </a:solidFill>
                <a:ea typeface="ＭＳ Ｐゴシック" charset="-128"/>
              </a:rPr>
              <a:t>efined Benefits, but not guaranteed!</a:t>
            </a:r>
            <a:r>
              <a:rPr lang="en-US" altLang="en-US" dirty="0">
                <a:ea typeface="ＭＳ Ｐゴシック" charset="-128"/>
              </a:rPr>
              <a:t>)</a:t>
            </a:r>
            <a:endParaRPr lang="en-US" altLang="en-US" b="1" dirty="0">
              <a:solidFill>
                <a:srgbClr val="800000"/>
              </a:solidFill>
              <a:ea typeface="ＭＳ Ｐゴシック" charset="-128"/>
            </a:endParaRPr>
          </a:p>
          <a:p>
            <a:pPr lvl="1" eaLnBrk="1" hangingPunct="1">
              <a:buFont typeface="Arial" charset="0"/>
              <a:buChar char="•"/>
            </a:pPr>
            <a:r>
              <a:rPr lang="en-US" altLang="en-US" dirty="0">
                <a:ea typeface="ＭＳ Ｐゴシック" charset="-128"/>
              </a:rPr>
              <a:t>Did your employer match your retirement contributions? (If yes </a:t>
            </a:r>
            <a:r>
              <a:rPr lang="en-US" altLang="en-US" dirty="0">
                <a:ea typeface="ＭＳ Ｐゴシック" charset="-128"/>
                <a:sym typeface="Wingdings" charset="2"/>
              </a:rPr>
              <a:t> </a:t>
            </a:r>
            <a:r>
              <a:rPr lang="en-US" altLang="en-US" b="1" dirty="0">
                <a:solidFill>
                  <a:srgbClr val="F2B52C"/>
                </a:solidFill>
                <a:ea typeface="ＭＳ Ｐゴシック" charset="-128"/>
                <a:sym typeface="Wingdings" charset="2"/>
              </a:rPr>
              <a:t>likely D</a:t>
            </a:r>
            <a:r>
              <a:rPr lang="en-US" altLang="en-US" b="1" dirty="0">
                <a:solidFill>
                  <a:srgbClr val="F2B52C"/>
                </a:solidFill>
                <a:ea typeface="ＭＳ Ｐゴシック" charset="-128"/>
              </a:rPr>
              <a:t>efined Contributions</a:t>
            </a:r>
            <a:r>
              <a:rPr lang="en-US" altLang="en-US" dirty="0">
                <a:ea typeface="ＭＳ Ｐゴシック" charset="-128"/>
              </a:rPr>
              <a:t>)</a:t>
            </a:r>
            <a:endParaRPr lang="en-US" altLang="en-US" dirty="0">
              <a:solidFill>
                <a:srgbClr val="C00000"/>
              </a:solidFill>
              <a:ea typeface="ＭＳ Ｐゴシック" charset="-128"/>
            </a:endParaRPr>
          </a:p>
          <a:p>
            <a:pPr lvl="1" eaLnBrk="1" hangingPunct="1">
              <a:buFont typeface="Arial" charset="0"/>
              <a:buChar char="•"/>
            </a:pPr>
            <a:r>
              <a:rPr lang="en-US" altLang="en-US" dirty="0">
                <a:ea typeface="ＭＳ Ｐゴシック" charset="-128"/>
              </a:rPr>
              <a:t>Were your contributions placed into an investment account? (If yes </a:t>
            </a:r>
            <a:r>
              <a:rPr lang="en-US" altLang="en-US" dirty="0">
                <a:ea typeface="ＭＳ Ｐゴシック" charset="-128"/>
                <a:sym typeface="Wingdings" charset="2"/>
              </a:rPr>
              <a:t> </a:t>
            </a:r>
            <a:r>
              <a:rPr lang="en-US" altLang="en-US" b="1" dirty="0">
                <a:solidFill>
                  <a:srgbClr val="F2B52C"/>
                </a:solidFill>
                <a:ea typeface="ＭＳ Ｐゴシック" charset="-128"/>
              </a:rPr>
              <a:t>Defined Contributions</a:t>
            </a:r>
            <a:r>
              <a:rPr lang="en-US" altLang="en-US" dirty="0">
                <a:ea typeface="ＭＳ Ｐゴシック" charset="-128"/>
              </a:rPr>
              <a:t>)</a:t>
            </a:r>
            <a:endParaRPr lang="en-US" altLang="en-US" sz="3200"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181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46">
                                            <p:txEl>
                                              <p:pRg st="0" end="0"/>
                                            </p:txEl>
                                          </p:spTgt>
                                        </p:tgtEl>
                                        <p:attrNameLst>
                                          <p:attrName>style.visibility</p:attrName>
                                        </p:attrNameLst>
                                      </p:cBhvr>
                                      <p:to>
                                        <p:strVal val="visible"/>
                                      </p:to>
                                    </p:set>
                                    <p:animEffect transition="in" filter="fade">
                                      <p:cBhvr>
                                        <p:cTn id="7" dur="500"/>
                                        <p:tgtEl>
                                          <p:spTgt spid="15974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9746">
                                            <p:txEl>
                                              <p:pRg st="1" end="1"/>
                                            </p:txEl>
                                          </p:spTgt>
                                        </p:tgtEl>
                                        <p:attrNameLst>
                                          <p:attrName>style.visibility</p:attrName>
                                        </p:attrNameLst>
                                      </p:cBhvr>
                                      <p:to>
                                        <p:strVal val="visible"/>
                                      </p:to>
                                    </p:set>
                                    <p:animEffect transition="in" filter="fade">
                                      <p:cBhvr>
                                        <p:cTn id="10" dur="500"/>
                                        <p:tgtEl>
                                          <p:spTgt spid="15974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9746">
                                            <p:txEl>
                                              <p:pRg st="2" end="2"/>
                                            </p:txEl>
                                          </p:spTgt>
                                        </p:tgtEl>
                                        <p:attrNameLst>
                                          <p:attrName>style.visibility</p:attrName>
                                        </p:attrNameLst>
                                      </p:cBhvr>
                                      <p:to>
                                        <p:strVal val="visible"/>
                                      </p:to>
                                    </p:set>
                                    <p:animEffect transition="in" filter="fade">
                                      <p:cBhvr>
                                        <p:cTn id="13" dur="500"/>
                                        <p:tgtEl>
                                          <p:spTgt spid="15974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9746">
                                            <p:txEl>
                                              <p:pRg st="3" end="3"/>
                                            </p:txEl>
                                          </p:spTgt>
                                        </p:tgtEl>
                                        <p:attrNameLst>
                                          <p:attrName>style.visibility</p:attrName>
                                        </p:attrNameLst>
                                      </p:cBhvr>
                                      <p:to>
                                        <p:strVal val="visible"/>
                                      </p:to>
                                    </p:set>
                                    <p:animEffect transition="in" filter="fade">
                                      <p:cBhvr>
                                        <p:cTn id="16" dur="500"/>
                                        <p:tgtEl>
                                          <p:spTgt spid="1597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build="p"/>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Plan Description</a:t>
            </a:r>
          </a:p>
        </p:txBody>
      </p:sp>
      <p:sp>
        <p:nvSpPr>
          <p:cNvPr id="3" name="Content Placeholder 2"/>
          <p:cNvSpPr>
            <a:spLocks noGrp="1"/>
          </p:cNvSpPr>
          <p:nvPr>
            <p:ph idx="1"/>
          </p:nvPr>
        </p:nvSpPr>
        <p:spPr/>
        <p:txBody>
          <a:bodyPr/>
          <a:lstStyle/>
          <a:p>
            <a:r>
              <a:rPr lang="en-US" dirty="0"/>
              <a:t>A document provided by the plan administrator that includes a plain language description of important features of the plan, e.g., when employees begin to participate in the plan, how service and benefits are calculated, when benefits become vested, when payment is received and in what form, and how to file a claim for benefits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974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7" name="Title 1"/>
          <p:cNvSpPr>
            <a:spLocks noGrp="1"/>
          </p:cNvSpPr>
          <p:nvPr>
            <p:ph type="title"/>
          </p:nvPr>
        </p:nvSpPr>
        <p:spPr/>
        <p:txBody>
          <a:bodyPr/>
          <a:lstStyle/>
          <a:p>
            <a:pPr eaLnBrk="1" hangingPunct="1"/>
            <a:r>
              <a:rPr lang="en-US" altLang="en-US">
                <a:ea typeface="ＭＳ Ｐゴシック" charset="-128"/>
              </a:rPr>
              <a:t>Example</a:t>
            </a:r>
          </a:p>
        </p:txBody>
      </p:sp>
      <p:sp>
        <p:nvSpPr>
          <p:cNvPr id="89090" name="Content Placeholder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chor="ctr">
            <a:normAutofit/>
          </a:bodyPr>
          <a:lstStyle/>
          <a:p>
            <a:pPr marL="0" indent="0" algn="ctr">
              <a:buNone/>
            </a:pPr>
            <a:r>
              <a:rPr lang="en-US" altLang="en-US" b="1" dirty="0">
                <a:solidFill>
                  <a:srgbClr val="77A042"/>
                </a:solidFill>
                <a:ea typeface="MS PGothic" charset="-128"/>
              </a:rPr>
              <a:t>Joe has been receiving his retirement payments for several years and has received a 1099-R.  When you ask him if he knows what kind of plan it is, he says he has no idea but he knows it is from his employment as a teacher.  Is this a defined benefits or defined contributions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05693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1" name="Title 1"/>
          <p:cNvSpPr>
            <a:spLocks noGrp="1"/>
          </p:cNvSpPr>
          <p:nvPr>
            <p:ph type="title"/>
          </p:nvPr>
        </p:nvSpPr>
        <p:spPr/>
        <p:txBody>
          <a:bodyPr/>
          <a:lstStyle/>
          <a:p>
            <a:pPr eaLnBrk="1" hangingPunct="1"/>
            <a:r>
              <a:rPr lang="en-US" altLang="en-US">
                <a:ea typeface="ＭＳ Ｐゴシック" charset="-128"/>
              </a:rPr>
              <a:t>Example – Answer</a:t>
            </a:r>
          </a:p>
        </p:txBody>
      </p:sp>
      <p:sp>
        <p:nvSpPr>
          <p:cNvPr id="90114" name="Content Placeholder 2"/>
          <p:cNvSpPr>
            <a:spLocks noGrp="1"/>
          </p:cNvSpPr>
          <p:nvPr>
            <p:ph idx="1"/>
          </p:nvPr>
        </p:nvSpPr>
        <p:spPr>
          <a:xfrm>
            <a:off x="609600" y="1600204"/>
            <a:ext cx="10972800" cy="2134256"/>
          </a:xfrm>
        </p:spPr>
        <p:style>
          <a:lnRef idx="1">
            <a:schemeClr val="accent1"/>
          </a:lnRef>
          <a:fillRef idx="2">
            <a:schemeClr val="accent1"/>
          </a:fillRef>
          <a:effectRef idx="1">
            <a:schemeClr val="accent1"/>
          </a:effectRef>
          <a:fontRef idx="minor">
            <a:schemeClr val="dk1"/>
          </a:fontRef>
        </p:style>
        <p:txBody>
          <a:bodyPr anchor="ctr">
            <a:normAutofit/>
          </a:bodyPr>
          <a:lstStyle/>
          <a:p>
            <a:pPr marL="0" indent="0" algn="ctr">
              <a:buNone/>
            </a:pPr>
            <a:r>
              <a:rPr lang="en-US" altLang="en-US" b="1" dirty="0">
                <a:solidFill>
                  <a:schemeClr val="accent1">
                    <a:lumMod val="75000"/>
                  </a:schemeClr>
                </a:solidFill>
                <a:ea typeface="MS PGothic" charset="-128"/>
              </a:rPr>
              <a:t>Defined benefits plan </a:t>
            </a:r>
          </a:p>
          <a:p>
            <a:pPr marL="0" indent="0" algn="ctr">
              <a:buNone/>
            </a:pPr>
            <a:r>
              <a:rPr lang="en-US" altLang="en-US" b="1" dirty="0">
                <a:solidFill>
                  <a:schemeClr val="accent1">
                    <a:lumMod val="75000"/>
                  </a:schemeClr>
                </a:solidFill>
                <a:ea typeface="MS PGothic" charset="-128"/>
              </a:rPr>
              <a:t>Remember, all civil servants will have a DB plan</a:t>
            </a:r>
          </a:p>
        </p:txBody>
      </p:sp>
      <p:sp>
        <p:nvSpPr>
          <p:cNvPr id="17" name="Content Placeholder 2"/>
          <p:cNvSpPr txBox="1">
            <a:spLocks/>
          </p:cNvSpPr>
          <p:nvPr/>
        </p:nvSpPr>
        <p:spPr>
          <a:xfrm>
            <a:off x="5268686" y="4708076"/>
            <a:ext cx="6765471" cy="144779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buFont typeface="Wingdings" charset="2"/>
              <a:buChar char="Ø"/>
              <a:defRPr sz="4000" kern="1200">
                <a:solidFill>
                  <a:schemeClr val="dk1"/>
                </a:solidFill>
                <a:latin typeface="+mn-lt"/>
                <a:ea typeface="+mn-ea"/>
                <a:cs typeface="+mn-cs"/>
              </a:defRPr>
            </a:lvl1pPr>
            <a:lvl2pPr marL="742950" indent="-285750" algn="l" defTabSz="457200" rtl="0" eaLnBrk="1" latinLnBrk="0" hangingPunct="1">
              <a:spcBef>
                <a:spcPct val="20000"/>
              </a:spcBef>
              <a:buFont typeface="Arial" charset="0"/>
              <a:buChar char="•"/>
              <a:defRPr sz="3600" kern="120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sz="32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Wingdings" charset="2"/>
              <a:buNone/>
            </a:pPr>
            <a:r>
              <a:rPr lang="en-US" altLang="en-US" b="1" i="1" dirty="0">
                <a:solidFill>
                  <a:schemeClr val="accent1">
                    <a:lumMod val="75000"/>
                  </a:schemeClr>
                </a:solidFill>
                <a:ea typeface="MS PGothic" charset="-128"/>
              </a:rPr>
              <a:t>Defined benefits plans are NOT taxable in AL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71293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5" name="Title 1"/>
          <p:cNvSpPr>
            <a:spLocks noGrp="1"/>
          </p:cNvSpPr>
          <p:nvPr>
            <p:ph type="title"/>
          </p:nvPr>
        </p:nvSpPr>
        <p:spPr/>
        <p:txBody>
          <a:bodyPr/>
          <a:lstStyle/>
          <a:p>
            <a:pPr eaLnBrk="1" hangingPunct="1"/>
            <a:r>
              <a:rPr lang="en-US" altLang="en-US">
                <a:ea typeface="ＭＳ Ｐゴシック" charset="-128"/>
              </a:rPr>
              <a:t>Example</a:t>
            </a:r>
          </a:p>
        </p:txBody>
      </p:sp>
      <p:sp>
        <p:nvSpPr>
          <p:cNvPr id="91138" name="Content Placeholder 2"/>
          <p:cNvSpPr>
            <a:spLocks noGrp="1"/>
          </p:cNvSpPr>
          <p:nvPr>
            <p:ph idx="1"/>
          </p:nvPr>
        </p:nvSpPr>
        <p:spPr/>
        <p:style>
          <a:lnRef idx="1">
            <a:schemeClr val="dk1"/>
          </a:lnRef>
          <a:fillRef idx="2">
            <a:schemeClr val="dk1"/>
          </a:fillRef>
          <a:effectRef idx="1">
            <a:schemeClr val="dk1"/>
          </a:effectRef>
          <a:fontRef idx="minor">
            <a:schemeClr val="dk1"/>
          </a:fontRef>
        </p:style>
        <p:txBody>
          <a:bodyPr anchor="ctr"/>
          <a:lstStyle/>
          <a:p>
            <a:pPr marL="0" indent="0" algn="ctr">
              <a:buNone/>
            </a:pPr>
            <a:r>
              <a:rPr lang="en-US" altLang="en-US" b="1">
                <a:solidFill>
                  <a:srgbClr val="77A042"/>
                </a:solidFill>
                <a:ea typeface="MS PGothic" charset="-128"/>
              </a:rPr>
              <a:t>Maria began receiving her retirement payments this year and was issued a 1099-R.  She tells you that this is being drawn from an investment account that she would contribute to and her former employer would match that contribution.  Is this a defined benefits plan or defined contributions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06716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lstStyle/>
          <a:p>
            <a:pPr eaLnBrk="1" hangingPunct="1"/>
            <a:r>
              <a:rPr lang="en-US" altLang="en-US">
                <a:ea typeface="ＭＳ Ｐゴシック" charset="-128"/>
              </a:rPr>
              <a:t>Example – Answer</a:t>
            </a:r>
          </a:p>
        </p:txBody>
      </p:sp>
      <p:sp>
        <p:nvSpPr>
          <p:cNvPr id="92162" name="Content Placeholder 2"/>
          <p:cNvSpPr>
            <a:spLocks noGrp="1"/>
          </p:cNvSpPr>
          <p:nvPr>
            <p:ph idx="1"/>
          </p:nvPr>
        </p:nvSpPr>
        <p:spPr>
          <a:xfrm>
            <a:off x="609600" y="1600203"/>
            <a:ext cx="10972800" cy="2000247"/>
          </a:xfrm>
        </p:spPr>
        <p:style>
          <a:lnRef idx="1">
            <a:schemeClr val="accent1"/>
          </a:lnRef>
          <a:fillRef idx="2">
            <a:schemeClr val="accent1"/>
          </a:fillRef>
          <a:effectRef idx="1">
            <a:schemeClr val="accent1"/>
          </a:effectRef>
          <a:fontRef idx="minor">
            <a:schemeClr val="dk1"/>
          </a:fontRef>
        </p:style>
        <p:txBody>
          <a:bodyPr anchor="ctr">
            <a:normAutofit/>
          </a:bodyPr>
          <a:lstStyle/>
          <a:p>
            <a:pPr marL="0" indent="0" algn="ctr">
              <a:buNone/>
              <a:defRPr/>
            </a:pPr>
            <a:r>
              <a:rPr lang="en-US" b="1" dirty="0">
                <a:solidFill>
                  <a:schemeClr val="accent1">
                    <a:lumMod val="75000"/>
                  </a:schemeClr>
                </a:solidFill>
                <a:ea typeface="MS PGothic" charset="0"/>
                <a:cs typeface="MS PGothic" charset="0"/>
              </a:rPr>
              <a:t>Defined contributions plan</a:t>
            </a:r>
          </a:p>
        </p:txBody>
      </p:sp>
      <p:sp>
        <p:nvSpPr>
          <p:cNvPr id="17" name="Content Placeholder 2"/>
          <p:cNvSpPr txBox="1">
            <a:spLocks/>
          </p:cNvSpPr>
          <p:nvPr/>
        </p:nvSpPr>
        <p:spPr>
          <a:xfrm>
            <a:off x="5268686" y="4708076"/>
            <a:ext cx="6765471" cy="144779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buFont typeface="Wingdings" charset="2"/>
              <a:buChar char="Ø"/>
              <a:defRPr sz="4000" kern="1200">
                <a:solidFill>
                  <a:schemeClr val="dk1"/>
                </a:solidFill>
                <a:latin typeface="+mn-lt"/>
                <a:ea typeface="+mn-ea"/>
                <a:cs typeface="+mn-cs"/>
              </a:defRPr>
            </a:lvl1pPr>
            <a:lvl2pPr marL="742950" indent="-285750" algn="l" defTabSz="457200" rtl="0" eaLnBrk="1" latinLnBrk="0" hangingPunct="1">
              <a:spcBef>
                <a:spcPct val="20000"/>
              </a:spcBef>
              <a:buFont typeface="Arial" charset="0"/>
              <a:buChar char="•"/>
              <a:defRPr sz="3600" kern="120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sz="32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Wingdings" charset="2"/>
              <a:buNone/>
            </a:pPr>
            <a:r>
              <a:rPr lang="en-US" altLang="en-US" b="1" i="1" dirty="0">
                <a:solidFill>
                  <a:schemeClr val="accent1">
                    <a:lumMod val="75000"/>
                  </a:schemeClr>
                </a:solidFill>
                <a:ea typeface="MS PGothic" charset="-128"/>
              </a:rPr>
              <a:t>Defined contributions plans ARE taxable in AL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9173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a="http://schemas.openxmlformats.org/drawingml/2006/main" xmlns="" name="SaveFirst" id="{3E4D7A8F-3229-8147-8C0C-D26B911B5587}" vid="{98B40475-7560-7343-B580-1EF26F8441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SaveFirst</Template>
  <TotalTime>11445</TotalTime>
  <Words>26168</Words>
  <Application>Microsoft Macintosh PowerPoint</Application>
  <PresentationFormat>Custom</PresentationFormat>
  <Paragraphs>2649</Paragraphs>
  <Slides>328</Slides>
  <Notes>303</Notes>
  <HiddenSlides>0</HiddenSlides>
  <MMClips>0</MMClips>
  <ScaleCrop>false</ScaleCrop>
  <HeadingPairs>
    <vt:vector size="4" baseType="variant">
      <vt:variant>
        <vt:lpstr>Design Template</vt:lpstr>
      </vt:variant>
      <vt:variant>
        <vt:i4>1</vt:i4>
      </vt:variant>
      <vt:variant>
        <vt:lpstr>Slide Titles</vt:lpstr>
      </vt:variant>
      <vt:variant>
        <vt:i4>328</vt:i4>
      </vt:variant>
    </vt:vector>
  </HeadingPairs>
  <TitlesOfParts>
    <vt:vector size="329" baseType="lpstr">
      <vt:lpstr>SaveFirst</vt:lpstr>
      <vt:lpstr>Slide 1</vt:lpstr>
      <vt:lpstr>Welcome!</vt:lpstr>
      <vt:lpstr>Training Agenda: A Session</vt:lpstr>
      <vt:lpstr>Slide 4</vt:lpstr>
      <vt:lpstr>Basic Training Refresher</vt:lpstr>
      <vt:lpstr>Slide 6</vt:lpstr>
      <vt:lpstr>Alimony</vt:lpstr>
      <vt:lpstr>Alimony</vt:lpstr>
      <vt:lpstr>Alimony vs. Child Support</vt:lpstr>
      <vt:lpstr>Alimony Information</vt:lpstr>
      <vt:lpstr>Alimony</vt:lpstr>
      <vt:lpstr>Slide 12</vt:lpstr>
      <vt:lpstr>State Tax Refund</vt:lpstr>
      <vt:lpstr>Form 1099-G: Certain Government Payments</vt:lpstr>
      <vt:lpstr>State Tax Refund</vt:lpstr>
      <vt:lpstr>State Tax Refund</vt:lpstr>
      <vt:lpstr>State Tax Refund</vt:lpstr>
      <vt:lpstr>PTY State Tax Refund</vt:lpstr>
      <vt:lpstr>Info Needed from PTY Return</vt:lpstr>
      <vt:lpstr>State Tax Refund</vt:lpstr>
      <vt:lpstr>Slide 21</vt:lpstr>
      <vt:lpstr>Form 1099-MISC</vt:lpstr>
      <vt:lpstr>Form 1099-MISC: Other Income </vt:lpstr>
      <vt:lpstr>Form 1099-MISC: Federal Income Tax Withheld</vt:lpstr>
      <vt:lpstr>Form 1099-MISC:  Nonemployee Compensation</vt:lpstr>
      <vt:lpstr>Form 1099-MISC:  Nonemployee Compensation</vt:lpstr>
      <vt:lpstr>Business/Self-Employment Income</vt:lpstr>
      <vt:lpstr>Business/Self-Employment Income</vt:lpstr>
      <vt:lpstr>Business/Self-Employment Income</vt:lpstr>
      <vt:lpstr>Form 1099-MISC</vt:lpstr>
      <vt:lpstr>Form W-2: Wage and Tax Statement</vt:lpstr>
      <vt:lpstr>Form 1099-K</vt:lpstr>
      <vt:lpstr>Cash Payments</vt:lpstr>
      <vt:lpstr>Business/Self-Employment Income</vt:lpstr>
      <vt:lpstr>Example</vt:lpstr>
      <vt:lpstr>Example – Answer</vt:lpstr>
      <vt:lpstr>Business/Self-Employment Income  vs. Other Income</vt:lpstr>
      <vt:lpstr>Business/Self-Employment Income Terms</vt:lpstr>
      <vt:lpstr>Business/Self-Employment Income Terms</vt:lpstr>
      <vt:lpstr>Business/Self-Employment Income  VITA Filing Conditions</vt:lpstr>
      <vt:lpstr>Business/Self-Employment Income Schedule C &amp; C-EZ</vt:lpstr>
      <vt:lpstr>Business/Self-Employment Income:  Schedule C or C-EZ</vt:lpstr>
      <vt:lpstr>Deductible Business Expenses:  Advertising</vt:lpstr>
      <vt:lpstr>Deductible Business Expenses:  Car &amp; Truck Expenses</vt:lpstr>
      <vt:lpstr>Deductible Business Expenses:  Commissions and Fees </vt:lpstr>
      <vt:lpstr>Deductible Business Expenses:  Insurance</vt:lpstr>
      <vt:lpstr>Deductible Business Expenses:  Interest</vt:lpstr>
      <vt:lpstr>Deductible Business Expenses:  Legal and Professional Services</vt:lpstr>
      <vt:lpstr>Deductible Business Expenses:  Office Expense</vt:lpstr>
      <vt:lpstr>Deductible Business Expenses:  Rent or Lease</vt:lpstr>
      <vt:lpstr>Deductible Business Expenses:  Repairs and Maintenance</vt:lpstr>
      <vt:lpstr>Deductible Business Expenses:  Supplies</vt:lpstr>
      <vt:lpstr>Deductible Business Expenses:  Taxes and Licenses</vt:lpstr>
      <vt:lpstr>Deductible Business Expenses: Travel/Meals and Entertainment</vt:lpstr>
      <vt:lpstr>Deductible Business Expenses:  Utilities</vt:lpstr>
      <vt:lpstr>Deductible Business Expenses:  Business Mileage Rates</vt:lpstr>
      <vt:lpstr>Business/Self-Employment Income</vt:lpstr>
      <vt:lpstr>Slide 58</vt:lpstr>
      <vt:lpstr>Slide 59</vt:lpstr>
      <vt:lpstr>Defined Benefit Plans</vt:lpstr>
      <vt:lpstr>Defined Benefit Plans</vt:lpstr>
      <vt:lpstr>Defined Benefit Plans</vt:lpstr>
      <vt:lpstr>Defined Contribution Plans</vt:lpstr>
      <vt:lpstr>Defined Contribution Plans</vt:lpstr>
      <vt:lpstr>Defined Contribution Plans</vt:lpstr>
      <vt:lpstr>Individual Retirement Plans</vt:lpstr>
      <vt:lpstr>Individual Retirement Plans</vt:lpstr>
      <vt:lpstr>Individual Retirement Plans</vt:lpstr>
      <vt:lpstr>Slide 69</vt:lpstr>
      <vt:lpstr>Common Types of Retirement Plans</vt:lpstr>
      <vt:lpstr>Common Types of Retirement Plans</vt:lpstr>
      <vt:lpstr>Retirement Forms</vt:lpstr>
      <vt:lpstr>Form 1099-R: Distributions From Pensions, Annuities, Retirement…</vt:lpstr>
      <vt:lpstr>Form 1099-R: Gross Distribution </vt:lpstr>
      <vt:lpstr>Form 1099-R: Taxable Amount</vt:lpstr>
      <vt:lpstr>Form 1099-R: Taxable Amount Not Determined &amp; Total Distribution</vt:lpstr>
      <vt:lpstr>Form 1099-R: Federal Income Tax Withheld</vt:lpstr>
      <vt:lpstr>Form 1099-R: Distribution Code(s) &amp; IRA/SEP/SIMPLE</vt:lpstr>
      <vt:lpstr>Form 1099-R: Distribution Code(s) &amp; IRA/SEP/SIMPLE</vt:lpstr>
      <vt:lpstr>Form 1099-R: Distribution Code(s) &amp; IRA/SEP/SIMPLE</vt:lpstr>
      <vt:lpstr>Form 1099-R: Total Employee Contributions</vt:lpstr>
      <vt:lpstr>Form CSA 1099-R: Statement of Annuity Paid</vt:lpstr>
      <vt:lpstr>Form CSA 1099-R: Statement of Annuity Paid</vt:lpstr>
      <vt:lpstr>Form CSF 1099-R: Statement of Survivor Annuity Paid</vt:lpstr>
      <vt:lpstr>Form CSF 1099-R: Statement of Survivor Annuity Paid</vt:lpstr>
      <vt:lpstr>Why is it important to determine what category of retirement plan a taxpayer has?</vt:lpstr>
      <vt:lpstr>Why is it Important…?</vt:lpstr>
      <vt:lpstr>Why is it Important…?</vt:lpstr>
      <vt:lpstr>How to Determine the Plan Type</vt:lpstr>
      <vt:lpstr>Slide 90</vt:lpstr>
      <vt:lpstr>Defined Benefits vs. Defined Contributions</vt:lpstr>
      <vt:lpstr>Defined Benefits vs. Defined Contributions</vt:lpstr>
      <vt:lpstr>Why is it Important…?</vt:lpstr>
      <vt:lpstr>Defined Benefits or Defined Contributions?</vt:lpstr>
      <vt:lpstr>Summary Plan Description</vt:lpstr>
      <vt:lpstr>Example</vt:lpstr>
      <vt:lpstr>Example – Answer</vt:lpstr>
      <vt:lpstr>Example</vt:lpstr>
      <vt:lpstr>Example – Answer</vt:lpstr>
      <vt:lpstr>Example</vt:lpstr>
      <vt:lpstr>Example – Answer</vt:lpstr>
      <vt:lpstr>Everybody Together Now… Why is this important?</vt:lpstr>
      <vt:lpstr>Rollover</vt:lpstr>
      <vt:lpstr>Rollover</vt:lpstr>
      <vt:lpstr>Disability Pension Income</vt:lpstr>
      <vt:lpstr>Disability Pension Income</vt:lpstr>
      <vt:lpstr>Disability Pension Income</vt:lpstr>
      <vt:lpstr>Disability Pension Income</vt:lpstr>
      <vt:lpstr>Retirement Income</vt:lpstr>
      <vt:lpstr>Slide 110</vt:lpstr>
      <vt:lpstr>Slide 111</vt:lpstr>
      <vt:lpstr>Adjustments to Income</vt:lpstr>
      <vt:lpstr>Educator Expenses</vt:lpstr>
      <vt:lpstr>Educator Expenses</vt:lpstr>
      <vt:lpstr>Half of Self-Employment Tax</vt:lpstr>
      <vt:lpstr>Half of Self-Employment Tax</vt:lpstr>
      <vt:lpstr>Penalty on Early Withdrawal of Savings</vt:lpstr>
      <vt:lpstr>Form 1099-INT: Interest Income</vt:lpstr>
      <vt:lpstr>Alimony Paid</vt:lpstr>
      <vt:lpstr>IRA Contributions Deduction</vt:lpstr>
      <vt:lpstr>IRA Contributions Deduction</vt:lpstr>
      <vt:lpstr>IRA Contributions Deduction: Joint Returns</vt:lpstr>
      <vt:lpstr>Student Loan Interest</vt:lpstr>
      <vt:lpstr>Student Loan Interest</vt:lpstr>
      <vt:lpstr>Student Loan Interest</vt:lpstr>
      <vt:lpstr>Student Loan Interest</vt:lpstr>
      <vt:lpstr>Form 1098-E: Student Loan Interest Statement</vt:lpstr>
      <vt:lpstr>Tuition and Fees Deduction</vt:lpstr>
      <vt:lpstr>Tuition and Fees Deduction</vt:lpstr>
      <vt:lpstr>Form 1098-T: Tuition Statement</vt:lpstr>
      <vt:lpstr>Tuition and Fees Deduction</vt:lpstr>
      <vt:lpstr>Jury Duty Pay Given to Employer</vt:lpstr>
      <vt:lpstr>Adjustments to Income</vt:lpstr>
      <vt:lpstr>Slide 134</vt:lpstr>
      <vt:lpstr>Nonrefundable Credits</vt:lpstr>
      <vt:lpstr>Foreign Tax Credit</vt:lpstr>
      <vt:lpstr>Form 1099-DIV: Dividends and Distributions</vt:lpstr>
      <vt:lpstr>Residential Energy Credit</vt:lpstr>
      <vt:lpstr>Nonbusiness Energy Property Credit</vt:lpstr>
      <vt:lpstr>Eligibility Requirements</vt:lpstr>
      <vt:lpstr>Eligible Expenses</vt:lpstr>
      <vt:lpstr>Eligible Expenses</vt:lpstr>
      <vt:lpstr>Eligible Expenses</vt:lpstr>
      <vt:lpstr>Credit Dollar Limits</vt:lpstr>
      <vt:lpstr>Miscellaneous Nonrefundable Credits</vt:lpstr>
      <vt:lpstr>End of A Session</vt:lpstr>
      <vt:lpstr>Slide 147</vt:lpstr>
      <vt:lpstr>Training Agenda: B Session</vt:lpstr>
      <vt:lpstr>Slide 149</vt:lpstr>
      <vt:lpstr>Itemized Deductions</vt:lpstr>
      <vt:lpstr>When to Itemize Deductions</vt:lpstr>
      <vt:lpstr>Qualifying Expenses</vt:lpstr>
      <vt:lpstr>Unreimbursed Medical Expenses</vt:lpstr>
      <vt:lpstr>Unreimbursed Medical Expenses</vt:lpstr>
      <vt:lpstr>Unreimbursed Medical Expenses</vt:lpstr>
      <vt:lpstr>Unreimbursed Medical Expenses</vt:lpstr>
      <vt:lpstr>Unreimbursed Medical Expenses</vt:lpstr>
      <vt:lpstr>Unreimbursed Medical Expenses</vt:lpstr>
      <vt:lpstr>Charitable Contributions</vt:lpstr>
      <vt:lpstr>Charitable Contributions</vt:lpstr>
      <vt:lpstr>Charitable Contributions</vt:lpstr>
      <vt:lpstr>Charitable Contributions</vt:lpstr>
      <vt:lpstr>Charitable Contributions</vt:lpstr>
      <vt:lpstr>Charitable Contributions</vt:lpstr>
      <vt:lpstr>Charitable Contributions</vt:lpstr>
      <vt:lpstr>Taxes</vt:lpstr>
      <vt:lpstr>Taxes</vt:lpstr>
      <vt:lpstr>State and Local Taxes</vt:lpstr>
      <vt:lpstr>Home Mortgage Interest</vt:lpstr>
      <vt:lpstr>Home Mortgage Interest</vt:lpstr>
      <vt:lpstr>Form 1098: Mortgage Interest Statement</vt:lpstr>
      <vt:lpstr>Form 1098: Mortgage Interest Statement</vt:lpstr>
      <vt:lpstr>Nondeductible Interest</vt:lpstr>
      <vt:lpstr>Casualty and Theft Losses</vt:lpstr>
      <vt:lpstr>Miscellaneous Deductions</vt:lpstr>
      <vt:lpstr>Miscellaneous Deductions</vt:lpstr>
      <vt:lpstr>Nondeductible Expenses</vt:lpstr>
      <vt:lpstr>Example</vt:lpstr>
      <vt:lpstr>Example – Answer</vt:lpstr>
      <vt:lpstr>Example – Answer</vt:lpstr>
      <vt:lpstr>Example – Answer</vt:lpstr>
      <vt:lpstr>Example – Answer</vt:lpstr>
      <vt:lpstr>Example – Answer</vt:lpstr>
      <vt:lpstr>Example – Answer</vt:lpstr>
      <vt:lpstr>Itemized Deductions (Alabama Return)</vt:lpstr>
      <vt:lpstr>Itemized Deductions</vt:lpstr>
      <vt:lpstr>Slide 187</vt:lpstr>
      <vt:lpstr>Education Credits</vt:lpstr>
      <vt:lpstr>General Eligibility</vt:lpstr>
      <vt:lpstr>Dependents</vt:lpstr>
      <vt:lpstr>Slide 191</vt:lpstr>
      <vt:lpstr>Form 1098-T: Tuition Statement</vt:lpstr>
      <vt:lpstr>Form 1098-T: Payments Received For Qualified Tuition and Related Expenses</vt:lpstr>
      <vt:lpstr>Form 1098-T: Amounts Billed for Qualified Tuition and Related Expenses</vt:lpstr>
      <vt:lpstr>Form 1098-T: Scholarships or Grants</vt:lpstr>
      <vt:lpstr>Form 1098-T: Amounts for an Academic Period Beginning Jan – March 20XX</vt:lpstr>
      <vt:lpstr>Form 1098-T: Amounts for an Academic Period Beginning Jan – March 20XX</vt:lpstr>
      <vt:lpstr>Form 1098-T: Check if At Least Half-time Student</vt:lpstr>
      <vt:lpstr>Qualified Expenses for Credit</vt:lpstr>
      <vt:lpstr>Qualified Expenses for Credit</vt:lpstr>
      <vt:lpstr>Expenses That Do Not Qualify</vt:lpstr>
      <vt:lpstr>No Double Benefits</vt:lpstr>
      <vt:lpstr>No Double Benefits</vt:lpstr>
      <vt:lpstr>Qualified Expenses</vt:lpstr>
      <vt:lpstr>Payments for the Next Academic Year</vt:lpstr>
      <vt:lpstr>Payments for the Next Academic Year</vt:lpstr>
      <vt:lpstr>Form 8863: Education Credits</vt:lpstr>
      <vt:lpstr>Determining the Amount of the Credit</vt:lpstr>
      <vt:lpstr>Nonrefundable vs. Refundable</vt:lpstr>
      <vt:lpstr>Refundable American Opportunity Credit for Taxpayers under the age of 24</vt:lpstr>
      <vt:lpstr>Example</vt:lpstr>
      <vt:lpstr>Example – Answer</vt:lpstr>
      <vt:lpstr>Example</vt:lpstr>
      <vt:lpstr>Example – Answer</vt:lpstr>
      <vt:lpstr>Education Credits</vt:lpstr>
      <vt:lpstr>Slide 216</vt:lpstr>
      <vt:lpstr>What is the Affordable Care Act (ACA)?</vt:lpstr>
      <vt:lpstr>Healthcare.gov</vt:lpstr>
      <vt:lpstr>Shared Responsibility Provision</vt:lpstr>
      <vt:lpstr>Use Your Resources!</vt:lpstr>
      <vt:lpstr>What is Minimum Essential Coverage?</vt:lpstr>
      <vt:lpstr>Who Needs MEC?</vt:lpstr>
      <vt:lpstr>How Many Months Do Taxpayers Need to Have MEC?</vt:lpstr>
      <vt:lpstr>Types of Minimum Essential Coverage</vt:lpstr>
      <vt:lpstr>Types of Minimum Essential Coverage</vt:lpstr>
      <vt:lpstr>Types of Minimum Essential Coverage</vt:lpstr>
      <vt:lpstr>Types of Minimum Essential Coverage</vt:lpstr>
      <vt:lpstr>Types of Minimum Essential Coverage</vt:lpstr>
      <vt:lpstr>Does NOT Qualify as MEC</vt:lpstr>
      <vt:lpstr>Tax Forms That Show Evidence of Coverage: Form W-2, Form SSA-1099 </vt:lpstr>
      <vt:lpstr>Tax Forms That Show Evidence of Coverage: Form 1095-A </vt:lpstr>
      <vt:lpstr>Tax Forms That Show Evidence of Coverage: Form 1095-C </vt:lpstr>
      <vt:lpstr>What is a Health Coverage Exemption?</vt:lpstr>
      <vt:lpstr>Who Needs a Health Coverage Exemption?</vt:lpstr>
      <vt:lpstr>Exemptions: Where Do I Start?</vt:lpstr>
      <vt:lpstr>Exemptions: Where Do I Start?</vt:lpstr>
      <vt:lpstr>Exemptions: Where Do I Start?</vt:lpstr>
      <vt:lpstr>Exemptions: Where Do I Start?</vt:lpstr>
      <vt:lpstr>Exemptions: Granted By Healthcare.gov</vt:lpstr>
      <vt:lpstr>Exemptions: Granted By Healthcare.gov</vt:lpstr>
      <vt:lpstr>Exemptions: Granted By Healthcare.gov</vt:lpstr>
      <vt:lpstr>Exemptions: Household/Gross Income Below Filing Threshold</vt:lpstr>
      <vt:lpstr>Exemptions: Claimed on the Tax Return</vt:lpstr>
      <vt:lpstr>Exemptions: Claimed on the Tax Return</vt:lpstr>
      <vt:lpstr>What is a Premium Tax Credit?</vt:lpstr>
      <vt:lpstr>Premium Tax Credits: Where Do I Start?</vt:lpstr>
      <vt:lpstr>Premium Tax Credits: Where Do I Start?</vt:lpstr>
      <vt:lpstr>Form 1095-A: Health Insurance Marketplace Statement</vt:lpstr>
      <vt:lpstr>Affordable Care Act</vt:lpstr>
      <vt:lpstr>Slide 250</vt:lpstr>
      <vt:lpstr>Additional Topics – Out of Scope at Tax Site</vt:lpstr>
      <vt:lpstr>Additional Topics for 2016 VITA Advanced Exam – Out of Scope at Tax Site</vt:lpstr>
      <vt:lpstr>Additional Topics – Out of Scope at Tax Site  Sale of Stock</vt:lpstr>
      <vt:lpstr>Additional Topics – Out of Scope at Tax Site  Sale of Stock</vt:lpstr>
      <vt:lpstr>Additional Topics – Out of Scope at Tax Site  Sale of Stock</vt:lpstr>
      <vt:lpstr>Additional Topics – Out of Scope at Tax Site  Sale of Stock</vt:lpstr>
      <vt:lpstr>Additional Topics – Out of Scope at Tax Site  Sale of Stock</vt:lpstr>
      <vt:lpstr>Additional Topics for 2016 VITA Advanced Exam – Out of Scope at Tax Site</vt:lpstr>
      <vt:lpstr>Additional Topics – Out of Scope at Tax Site  Capital Loss Carryover</vt:lpstr>
      <vt:lpstr>Additional Topics – Out of Scope at Tax Site  Capital Loss Carryover</vt:lpstr>
      <vt:lpstr>Additional Topics – Out of Scope at Tax Site  Capital Loss Carryover</vt:lpstr>
      <vt:lpstr>Additional Topics for 2016 VITA Advanced Exam – Out of Scope at Tax Site</vt:lpstr>
      <vt:lpstr>Additional Topics – Out of Scope at Tax Site  Retirement Income – The Simplified Method</vt:lpstr>
      <vt:lpstr>Additional Topics – Out of Scope at Tax Site  Retirement Income – The Simplified Method</vt:lpstr>
      <vt:lpstr>Additional Topics – Out of Scope at Tax Site  Retirement Income – The Simplified Method</vt:lpstr>
      <vt:lpstr>Additional Topics – Out of Scope at Tax Site  Retirement Income – Code Q on 1099-R</vt:lpstr>
      <vt:lpstr>Additional Topics for 2015 VITA Advanced Exam – Out of Scope at Tax Site</vt:lpstr>
      <vt:lpstr>Additional Topics – Out of Scope at Tax Site  Retirement Income – Additional Tax on IRAs</vt:lpstr>
      <vt:lpstr>Additional Topics – Out of Scope at Tax Site  Retirement Income – Additional Tax on IRAs</vt:lpstr>
      <vt:lpstr>Additional Topics – Out of Scope at Tax Site  Retirement Income – Additional Tax on IRAs</vt:lpstr>
      <vt:lpstr>Additional Topics – Out of Scope at Tax Site  Retirement Income – Additional Tax on IRAs</vt:lpstr>
      <vt:lpstr>Additional Topics for 2016 VITA Advanced Exam – Out of Scope at Tax Site</vt:lpstr>
      <vt:lpstr>Additional Topics – Out of Scope at Tax Site  Cancellation of Debt</vt:lpstr>
      <vt:lpstr>Additional Topics – Out of Scope at Tax Site  Cancellation of Debt-Nonbusiness Credit Card Debt</vt:lpstr>
      <vt:lpstr>Additional Topics – Out of Scope at Tax Site  Cancellation of Debt-Home Mortgage</vt:lpstr>
      <vt:lpstr>Additional Topics – Out of Scope at Tax Site   Helpful Tips For Out of Scope Topics… Practice Exercise #1: Frodo Baggins</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Slide 289</vt:lpstr>
      <vt:lpstr>Your Role as a Campus Fellow</vt:lpstr>
      <vt:lpstr>Intake/Interview &amp; Quality Review Sheet</vt:lpstr>
      <vt:lpstr>Assuring a Quality Service and Accurate Return</vt:lpstr>
      <vt:lpstr>Using this Form Completely and Appropriately</vt:lpstr>
      <vt:lpstr>Required for Use by IRS VITA Sites</vt:lpstr>
      <vt:lpstr>Intake/Interview Form is a Huge Asset to You</vt:lpstr>
      <vt:lpstr>The Intake Process: Completing Form 13614-C</vt:lpstr>
      <vt:lpstr>Complete an Intake/Interview Form  for EVERY Return</vt:lpstr>
      <vt:lpstr>The Intake Process: Tax Return and Volunteer Certification Levels</vt:lpstr>
      <vt:lpstr>Slide 299</vt:lpstr>
      <vt:lpstr>Slide 300</vt:lpstr>
      <vt:lpstr>Slide 301</vt:lpstr>
      <vt:lpstr>Slide 302</vt:lpstr>
      <vt:lpstr>Slide 303</vt:lpstr>
      <vt:lpstr>Slide 304</vt:lpstr>
      <vt:lpstr>Slide 305</vt:lpstr>
      <vt:lpstr>Slide 306</vt:lpstr>
      <vt:lpstr>Slide 307</vt:lpstr>
      <vt:lpstr>Slide 308</vt:lpstr>
      <vt:lpstr>Slide 309</vt:lpstr>
      <vt:lpstr>Slide 310</vt:lpstr>
      <vt:lpstr>Slide 311</vt:lpstr>
      <vt:lpstr>Slide 312</vt:lpstr>
      <vt:lpstr>Slide 313</vt:lpstr>
      <vt:lpstr>Slide 314</vt:lpstr>
      <vt:lpstr>Slide 315</vt:lpstr>
      <vt:lpstr>Slide 316</vt:lpstr>
      <vt:lpstr>Slide 317</vt:lpstr>
      <vt:lpstr>Slide 318</vt:lpstr>
      <vt:lpstr>Slide 319</vt:lpstr>
      <vt:lpstr>Slide 320</vt:lpstr>
      <vt:lpstr>Slide 321</vt:lpstr>
      <vt:lpstr>Slide 322</vt:lpstr>
      <vt:lpstr>Slide 323</vt:lpstr>
      <vt:lpstr>Slide 324</vt:lpstr>
      <vt:lpstr>Take the Quizzes!</vt:lpstr>
      <vt:lpstr>Congratulations!</vt:lpstr>
      <vt:lpstr>Next Steps</vt:lpstr>
      <vt:lpstr>Slide 328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Nelson</dc:creator>
  <cp:lastModifiedBy>Dina Kostrow</cp:lastModifiedBy>
  <cp:revision>198</cp:revision>
  <cp:lastPrinted>2015-10-13T16:18:22Z</cp:lastPrinted>
  <dcterms:created xsi:type="dcterms:W3CDTF">2017-01-05T19:52:52Z</dcterms:created>
  <dcterms:modified xsi:type="dcterms:W3CDTF">2017-01-05T19:53:15Z</dcterms:modified>
</cp:coreProperties>
</file>