
<file path=[Content_Types].xml><?xml version="1.0" encoding="utf-8"?>
<Types xmlns="http://schemas.openxmlformats.org/package/2006/content-types">
  <Override PartName="/ppt/slides/slide190.xml" ContentType="application/vnd.openxmlformats-officedocument.presentationml.slide+xml"/>
  <Override PartName="/ppt/slides/slide124.xml" ContentType="application/vnd.openxmlformats-officedocument.presentationml.slide+xml"/>
  <Override PartName="/ppt/slides/slide220.xml" ContentType="application/vnd.openxmlformats-officedocument.presentationml.slide+xml"/>
  <Override PartName="/ppt/theme/themeOverride1.xml" ContentType="application/vnd.openxmlformats-officedocument.themeOverride+xml"/>
  <Override PartName="/ppt/slides/slide376.xml" ContentType="application/vnd.openxmlformats-officedocument.presentationml.slide+xml"/>
  <Override PartName="/ppt/slides/slide26.xml" ContentType="application/vnd.openxmlformats-officedocument.presentationml.slide+xml"/>
  <Override PartName="/ppt/diagrams/drawing1.xml" ContentType="application/vnd.ms-office.drawingml.diagramDrawing+xml"/>
  <Override PartName="/ppt/slides/slide92.xml" ContentType="application/vnd.openxmlformats-officedocument.presentationml.slide+xml"/>
  <Override PartName="/ppt/slides/slide152.xml" ContentType="application/vnd.openxmlformats-officedocument.presentationml.slide+xml"/>
  <Override PartName="/ppt/notesSlides/notesSlide49.xml" ContentType="application/vnd.openxmlformats-officedocument.presentationml.notesSlide+xml"/>
  <Override PartName="/ppt/slides/slide169.xml" ContentType="application/vnd.openxmlformats-officedocument.presentationml.slide+xml"/>
  <Override PartName="/ppt/slides/slide54.xml" ContentType="application/vnd.openxmlformats-officedocument.presentationml.slide+xml"/>
  <Override PartName="/ppt/notesSlides/notesSlide156.xml" ContentType="application/vnd.openxmlformats-officedocument.presentationml.notesSlide+xml"/>
  <Override PartName="/ppt/slides/slide265.xml" ContentType="application/vnd.openxmlformats-officedocument.presentationml.slide+xml"/>
  <Override PartName="/ppt/slides/slide361.xml" ContentType="application/vnd.openxmlformats-officedocument.presentationml.slide+xml"/>
  <Override PartName="/ppt/slides/slide197.xml" ContentType="application/vnd.openxmlformats-officedocument.presentationml.slide+xml"/>
  <Override PartName="/ppt/notesSlides/notesSlide34.xml" ContentType="application/vnd.openxmlformats-officedocument.presentationml.notesSlide+xml"/>
  <Override PartName="/ppt/notesSlides/notesSlide184.xml" ContentType="application/vnd.openxmlformats-officedocument.presentationml.notesSlide+xml"/>
  <Override PartName="/ppt/notesSlides/notesSlide118.xml" ContentType="application/vnd.openxmlformats-officedocument.presentationml.notesSlide+xml"/>
  <Override PartName="/ppt/slides/slide293.xml" ContentType="application/vnd.openxmlformats-officedocument.presentationml.slide+xml"/>
  <Override PartName="/ppt/slides/slide227.xml" ContentType="application/vnd.openxmlformats-officedocument.presentationml.slide+xml"/>
  <Override PartName="/ppt/tags/tag1.xml" ContentType="application/vnd.openxmlformats-officedocument.presentationml.tags+xml"/>
  <Override PartName="/ppt/notesSlides/notesSlide214.xml" ContentType="application/vnd.openxmlformats-officedocument.presentationml.notesSlide+xml"/>
  <Override PartName="/ppt/slides/slide323.xml" ContentType="application/vnd.openxmlformats-officedocument.presentationml.slide+xml"/>
  <Override PartName="/ppt/slides/slide99.xml" ContentType="application/vnd.openxmlformats-officedocument.presentationml.slide+xml"/>
  <Override PartName="/ppt/notesSlides/notesSlide62.xml" ContentType="application/vnd.openxmlformats-officedocument.presentationml.notesSlide+xml"/>
  <Override PartName="/ppt/slides/slide182.xml" ContentType="application/vnd.openxmlformats-officedocument.presentationml.slide+xml"/>
  <Override PartName="/ppt/slides/slide116.xml" ContentType="application/vnd.openxmlformats-officedocument.presentationml.slide+xml"/>
  <Override PartName="/ppt/notesSlides/notesSlide79.xml" ContentType="application/vnd.openxmlformats-officedocument.presentationml.notesSlide+xml"/>
  <Override PartName="/ppt/notesSlides/notesSlide103.xml" ContentType="application/vnd.openxmlformats-officedocument.presentationml.notesSlide+xml"/>
  <Override PartName="/ppt/slides/slide212.xml" ContentType="application/vnd.openxmlformats-officedocument.presentationml.slide+xml"/>
  <Override PartName="/ppt/slides/slide84.xml" ContentType="application/vnd.openxmlformats-officedocument.presentationml.slide+xml"/>
  <Override PartName="/ppt/slides/slide18.xml" ContentType="application/vnd.openxmlformats-officedocument.presentationml.slide+xml"/>
  <Override PartName="/ppt/slides/slide368.xml" ContentType="application/vnd.openxmlformats-officedocument.presentationml.slide+xml"/>
  <Override PartName="/ppt/slides/slide101.xml" ContentType="application/vnd.openxmlformats-officedocument.presentationml.slide+xml"/>
  <Override PartName="/ppt/notesSlides/notesSlide148.xml" ContentType="application/vnd.openxmlformats-officedocument.presentationml.notesSlide+xml"/>
  <Override PartName="/ppt/slides/slide257.xml" ContentType="application/vnd.openxmlformats-officedocument.presentationml.slide+xml"/>
  <Override PartName="/ppt/notesSlides/notesSlide244.xml" ContentType="application/vnd.openxmlformats-officedocument.presentationml.notesSlide+xml"/>
  <Override PartName="/ppt/slides/slide353.xml" ContentType="application/vnd.openxmlformats-officedocument.presentationml.slide+xml"/>
  <Override PartName="/ppt/notesSlides/notesSlide92.xml" ContentType="application/vnd.openxmlformats-officedocument.presentationml.notesSlide+xml"/>
  <Override PartName="/ppt/notesSlides/notesSlide26.xml" ContentType="application/vnd.openxmlformats-officedocument.presentationml.notesSlide+xml"/>
  <Override PartName="/ppt/slides/slide146.xml" ContentType="application/vnd.openxmlformats-officedocument.presentationml.slide+xml"/>
  <Override PartName="/ppt/slides/slide31.xml" ContentType="application/vnd.openxmlformats-officedocument.presentationml.slide+xml"/>
  <Override PartName="/ppt/slides/slide242.xml" ContentType="application/vnd.openxmlformats-officedocument.presentationml.slide+xml"/>
  <Override PartName="/ppt/slides/slide398.xml" ContentType="application/vnd.openxmlformats-officedocument.presentationml.slide+xml"/>
  <Override PartName="/ppt/slides/slide48.xml" ContentType="application/vnd.openxmlformats-officedocument.presentationml.slide+xml"/>
  <Default Extension="emf" ContentType="image/x-emf"/>
  <Override PartName="/ppt/slides/slide174.xml" ContentType="application/vnd.openxmlformats-officedocument.presentationml.slide+xml"/>
  <Override PartName="/ppt/slides/slide108.xml" ContentType="application/vnd.openxmlformats-officedocument.presentationml.slide+xml"/>
  <Override PartName="/ppt/notesSlides/notesSlide161.xml" ContentType="application/vnd.openxmlformats-officedocument.presentationml.notesSlide+xml"/>
  <Override PartName="/ppt/slides/slide270.xml" ContentType="application/vnd.openxmlformats-officedocument.presentationml.slide+xml"/>
  <Override PartName="/ppt/slides/slide204.xml" ContentType="application/vnd.openxmlformats-officedocument.presentationml.slide+xml"/>
  <Override PartName="/ppt/slides/slide300.xml" ContentType="application/vnd.openxmlformats-officedocument.presentationml.slide+xml"/>
  <Override PartName="/ppt/notesSlides/notesSlide178.xml" ContentType="application/vnd.openxmlformats-officedocument.presentationml.notesSlide+xml"/>
  <Override PartName="/ppt/slides/slide4.xml" ContentType="application/vnd.openxmlformats-officedocument.presentationml.slide+xml"/>
  <Override PartName="/ppt/slides/slide287.xml" ContentType="application/vnd.openxmlformats-officedocument.presentationml.slide+xml"/>
  <Override PartName="/ppt/slides/slide76.xml" ContentType="application/vnd.openxmlformats-officedocument.presentationml.slide+xml"/>
  <Default Extension="bin" ContentType="application/vnd.openxmlformats-officedocument.presentationml.printerSettings"/>
  <Override PartName="/ppt/notesSlides/notesSlide208.xml" ContentType="application/vnd.openxmlformats-officedocument.presentationml.notesSlide+xml"/>
  <Override PartName="/ppt/slides/slide383.xml" ContentType="application/vnd.openxmlformats-officedocument.presentationml.slide+xml"/>
  <Override PartName="/ppt/slides/slide317.xml" ContentType="application/vnd.openxmlformats-officedocument.presentationml.slide+xml"/>
  <Override PartName="/ppt/notesSlides/notesSlide56.xml" ContentType="application/vnd.openxmlformats-officedocument.presentationml.notesSlide+xml"/>
  <Override PartName="/ppt/slides/slide249.xml" ContentType="application/vnd.openxmlformats-officedocument.presentationml.slide+xml"/>
  <Override PartName="/ppt/notesSlides/notesSlide236.xml" ContentType="application/vnd.openxmlformats-officedocument.presentationml.notesSlide+xml"/>
  <Override PartName="/ppt/slides/slide61.xml" ContentType="application/vnd.openxmlformats-officedocument.presentationml.slide+xml"/>
  <Override PartName="/ppt/slides/slide345.xml" ContentType="application/vnd.openxmlformats-officedocument.presentationml.slide+xml"/>
  <Override PartName="/ppt/notesSlides/notesSlide84.xml" ContentType="application/vnd.openxmlformats-officedocument.presentationml.notes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slides/slide138.xml" ContentType="application/vnd.openxmlformats-officedocument.presentationml.slide+xml"/>
  <Override PartName="/ppt/notesSlides/notesSlide191.xml" ContentType="application/vnd.openxmlformats-officedocument.presentationml.notesSlide+xml"/>
  <Override PartName="/ppt/notesSlides/notesSlide125.xml" ContentType="application/vnd.openxmlformats-officedocument.presentationml.notesSlide+xml"/>
  <Override PartName="/ppt/slides/slide234.xml" ContentType="application/vnd.openxmlformats-officedocument.presentationml.slide+xml"/>
  <Override PartName="/ppt/notesSlides/notesSlide221.xml" ContentType="application/vnd.openxmlformats-officedocument.presentationml.notesSlide+xml"/>
  <Override PartName="/ppt/slides/slide330.xml" ContentType="application/vnd.openxmlformats-officedocument.presentationml.slide+xml"/>
  <Override PartName="/ppt/slides/slide123.xml" ContentType="application/vnd.openxmlformats-officedocument.presentationml.slide+xml"/>
  <Override PartName="/ppt/slides/slide279.xml" ContentType="application/vnd.openxmlformats-officedocument.presentationml.slide+xml"/>
  <Override PartName="/ppt/slides/slide91.xml" ContentType="application/vnd.openxmlformats-officedocument.presentationml.slide+xml"/>
  <Override PartName="/ppt/slides/slide309.xml" ContentType="application/vnd.openxmlformats-officedocument.presentationml.slide+xml"/>
  <Override PartName="/ppt/slides/slide375.xml" ContentType="application/vnd.openxmlformats-officedocument.presentationml.slide+xml"/>
  <Override PartName="/ppt/slides/slide25.xml" ContentType="application/vnd.openxmlformats-officedocument.presentationml.slide+xml"/>
  <Default Extension="wdp" ContentType="image/vnd.ms-photo"/>
  <Override PartName="/ppt/notesSlides/notesSlide48.xml" ContentType="application/vnd.openxmlformats-officedocument.presentationml.notesSlide+xml"/>
  <Override PartName="/ppt/slideLayouts/slideLayout4.xml" ContentType="application/vnd.openxmlformats-officedocument.presentationml.slideLayout+xml"/>
  <Override PartName="/ppt/slides/slide151.xml" ContentType="application/vnd.openxmlformats-officedocument.presentationml.slide+xml"/>
  <Override PartName="/ppt/slides/slide168.xml" ContentType="application/vnd.openxmlformats-officedocument.presentationml.slide+xml"/>
  <Override PartName="/ppt/slides/slide53.xml" ContentType="application/vnd.openxmlformats-officedocument.presentationml.slide+xml"/>
  <Override PartName="/ppt/notesSlides/notesSlide155.xml" ContentType="application/vnd.openxmlformats-officedocument.presentationml.notesSlide+xml"/>
  <Override PartName="/ppt/slides/slide264.xml" ContentType="application/vnd.openxmlformats-officedocument.presentationml.slide+xml"/>
  <Override PartName="/ppt/slides/slide360.xml" ContentType="application/vnd.openxmlformats-officedocument.presentationml.slide+xml"/>
  <Override PartName="/ppt/notesSlides/notesSlide33.xml" ContentType="application/vnd.openxmlformats-officedocument.presentationml.notesSlide+xml"/>
  <Override PartName="/ppt/slides/slide196.xml" ContentType="application/vnd.openxmlformats-officedocument.presentationml.slide+xml"/>
  <Override PartName="/ppt/notesSlides/notesSlide183.xml" ContentType="application/vnd.openxmlformats-officedocument.presentationml.notesSlide+xml"/>
  <Override PartName="/ppt/notesSlides/notesSlide117.xml" ContentType="application/vnd.openxmlformats-officedocument.presentationml.notesSlide+xml"/>
  <Override PartName="/ppt/slides/slide292.xml" ContentType="application/vnd.openxmlformats-officedocument.presentationml.slide+xml"/>
  <Override PartName="/ppt/slides/slide226.xml" ContentType="application/vnd.openxmlformats-officedocument.presentationml.slide+xml"/>
  <Override PartName="/ppt/notesSlides/notesSlide213.xml" ContentType="application/vnd.openxmlformats-officedocument.presentationml.notesSlide+xml"/>
  <Override PartName="/ppt/slides/slide322.xml" ContentType="application/vnd.openxmlformats-officedocument.presentationml.slide+xml"/>
  <Override PartName="/ppt/slides/slide98.xml" ContentType="application/vnd.openxmlformats-officedocument.presentationml.slide+xml"/>
  <Override PartName="/ppt/notesSlides/notesSlide61.xml" ContentType="application/vnd.openxmlformats-officedocument.presentationml.notesSlide+xml"/>
  <Override PartName="/ppt/slides/slide339.xml" ContentType="application/vnd.openxmlformats-officedocument.presentationml.slide+xml"/>
  <Override PartName="/ppt/slides/slide181.xml" ContentType="application/vnd.openxmlformats-officedocument.presentationml.slide+xml"/>
  <Override PartName="/ppt/notesSlides/notesSlide78.xml" ContentType="application/vnd.openxmlformats-officedocument.presentationml.notesSlide+xml"/>
  <Override PartName="/ppt/slides/slide115.xml" ContentType="application/vnd.openxmlformats-officedocument.presentationml.slide+xml"/>
  <Override PartName="/ppt/notesSlides/notesSlide102.xml" ContentType="application/vnd.openxmlformats-officedocument.presentationml.notesSlide+xml"/>
  <Override PartName="/ppt/slides/slide211.xml" ContentType="application/vnd.openxmlformats-officedocument.presentationml.slide+xml"/>
  <Override PartName="/ppt/slides/slide367.xml" ContentType="application/vnd.openxmlformats-officedocument.presentationml.slide+xml"/>
  <Override PartName="/ppt/slides/slide17.xml" ContentType="application/vnd.openxmlformats-officedocument.presentationml.slide+xml"/>
  <Override PartName="/ppt/slides/slide83.xml" ContentType="application/vnd.openxmlformats-officedocument.presentationml.slide+xml"/>
  <Override PartName="/ppt/slides/slide100.xml" ContentType="application/vnd.openxmlformats-officedocument.presentationml.slide+xml"/>
  <Override PartName="/ppt/notesSlides/notesSlide147.xml" ContentType="application/vnd.openxmlformats-officedocument.presentationml.notesSlide+xml"/>
  <Override PartName="/ppt/slides/slide256.xml" ContentType="application/vnd.openxmlformats-officedocument.presentationml.slide+xml"/>
  <Override PartName="/ppt/notesSlides/notesSlide243.xml" ContentType="application/vnd.openxmlformats-officedocument.presentationml.notesSlide+xml"/>
  <Override PartName="/ppt/slides/slide352.xml" ContentType="application/vnd.openxmlformats-officedocument.presentationml.slide+xml"/>
  <Override PartName="/ppt/notesSlides/notesSlide91.xml" ContentType="application/vnd.openxmlformats-officedocument.presentationml.notesSlide+xml"/>
  <Override PartName="/ppt/notesSlides/notesSlide25.xml" ContentType="application/vnd.openxmlformats-officedocument.presentationml.notesSlide+xml"/>
  <Override PartName="/ppt/slides/slide145.xml" ContentType="application/vnd.openxmlformats-officedocument.presentationml.slide+xml"/>
  <Override PartName="/ppt/slides/slide30.xml" ContentType="application/vnd.openxmlformats-officedocument.presentationml.slide+xml"/>
  <Override PartName="/ppt/notesSlides/notesSlide132.xml" ContentType="application/vnd.openxmlformats-officedocument.presentationml.notesSlide+xml"/>
  <Override PartName="/ppt/slides/slide241.xml" ContentType="application/vnd.openxmlformats-officedocument.presentationml.slide+xml"/>
  <Override PartName="/ppt/slides/slide397.xml" ContentType="application/vnd.openxmlformats-officedocument.presentationml.slide+xml"/>
  <Override PartName="/ppt/slides/slide47.xml" ContentType="application/vnd.openxmlformats-officedocument.presentationml.slide+xml"/>
  <Override PartName="/ppt/slides/slide173.xml" ContentType="application/vnd.openxmlformats-officedocument.presentationml.slide+xml"/>
  <Override PartName="/ppt/slides/slide107.xml" ContentType="application/vnd.openxmlformats-officedocument.presentationml.slide+xml"/>
  <Override PartName="/ppt/notesSlides/notesSlide10.xml" ContentType="application/vnd.openxmlformats-officedocument.presentationml.notesSlide+xml"/>
  <Override PartName="/ppt/notesSlides/notesSlide160.xml" ContentType="application/vnd.openxmlformats-officedocument.presentationml.notesSlide+xml"/>
  <Override PartName="/ppt/slides/slide203.xml" ContentType="application/vnd.openxmlformats-officedocument.presentationml.slide+xml"/>
  <Override PartName="/ppt/slides/slide75.xml" ContentType="application/vnd.openxmlformats-officedocument.presentationml.slide+xml"/>
  <Override PartName="/ppt/notesSlides/notesSlide177.xml" ContentType="application/vnd.openxmlformats-officedocument.presentationml.notesSlide+xml"/>
  <Override PartName="/ppt/slides/slide3.xml" ContentType="application/vnd.openxmlformats-officedocument.presentationml.slide+xml"/>
  <Override PartName="/ppt/slides/slide286.xml" ContentType="application/vnd.openxmlformats-officedocument.presentationml.slide+xml"/>
  <Override PartName="/ppt/notesSlides/notesSlide207.xml" ContentType="application/vnd.openxmlformats-officedocument.presentationml.notesSlide+xml"/>
  <Override PartName="/ppt/slides/slide382.xml" ContentType="application/vnd.openxmlformats-officedocument.presentationml.slide+xml"/>
  <Override PartName="/ppt/slides/slide316.xml" ContentType="application/vnd.openxmlformats-officedocument.presentationml.slide+xml"/>
  <Override PartName="/ppt/notesSlides/notesSlide55.xml" ContentType="application/vnd.openxmlformats-officedocument.presentationml.notesSlide+xml"/>
  <Override PartName="/ppt/notesSlides/notesSlide139.xml" ContentType="application/vnd.openxmlformats-officedocument.presentationml.notesSlide+xml"/>
  <Override PartName="/ppt/slides/slide248.xml" ContentType="application/vnd.openxmlformats-officedocument.presentationml.slide+xml"/>
  <Override PartName="/ppt/notesSlides/notesSlide235.xml" ContentType="application/vnd.openxmlformats-officedocument.presentationml.notesSlide+xml"/>
  <Override PartName="/ppt/slides/slide60.xml" ContentType="application/vnd.openxmlformats-officedocument.presentationml.slide+xml"/>
  <Override PartName="/ppt/slides/slide344.xml" ContentType="application/vnd.openxmlformats-officedocument.presentationml.slide+xml"/>
  <Override PartName="/ppt/notesSlides/notesSlide8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slides/slide137.xml" ContentType="application/vnd.openxmlformats-officedocument.presentationml.slide+xml"/>
  <Override PartName="/ppt/notesSlides/notesSlide190.xml" ContentType="application/vnd.openxmlformats-officedocument.presentationml.notesSlide+xml"/>
  <Override PartName="/ppt/notesSlides/notesSlide124.xml" ContentType="application/vnd.openxmlformats-officedocument.presentationml.notesSlide+xml"/>
  <Override PartName="/ppt/slides/slide233.xml" ContentType="application/vnd.openxmlformats-officedocument.presentationml.slide+xml"/>
  <Override PartName="/ppt/notesSlides/notesSlide220.xml" ContentType="application/vnd.openxmlformats-officedocument.presentationml.notesSlide+xml"/>
  <Override PartName="/ppt/slides/slide389.xml" ContentType="application/vnd.openxmlformats-officedocument.presentationml.slide+xml"/>
  <Override PartName="/ppt/slides/slide39.xml" ContentType="application/vnd.openxmlformats-officedocument.presentationml.slide+xml"/>
  <Override PartName="/ppt/slides/slide122.xml" ContentType="application/vnd.openxmlformats-officedocument.presentationml.slide+xml"/>
  <Override PartName="/ppt/notesSlides/notesSlide169.xml" ContentType="application/vnd.openxmlformats-officedocument.presentationml.notesSlide+xml"/>
  <Override PartName="/ppt/slides/slide278.xml" ContentType="application/vnd.openxmlformats-officedocument.presentationml.slide+xml"/>
  <Override PartName="/ppt/slides/slide90.xml" ContentType="application/vnd.openxmlformats-officedocument.presentationml.slide+xml"/>
  <Override PartName="/ppt/slides/slide24.xml" ContentType="application/vnd.openxmlformats-officedocument.presentationml.slide+xml"/>
  <Override PartName="/ppt/slides/slide308.xml" ContentType="application/vnd.openxmlformats-officedocument.presentationml.slide+xml"/>
  <Override PartName="/ppt/slides/slide374.xml" ContentType="application/vnd.openxmlformats-officedocument.presentationml.slide+xml"/>
  <Override PartName="/ppt/slides/slide150.xml" ContentType="application/vnd.openxmlformats-officedocument.presentationml.slide+xml"/>
  <Override PartName="/ppt/notesSlides/notesSlide47.xml" ContentType="application/vnd.openxmlformats-officedocument.presentationml.notesSlide+xml"/>
  <Override PartName="/ppt/slideLayouts/slideLayout3.xml" ContentType="application/vnd.openxmlformats-officedocument.presentationml.slideLayout+xml"/>
  <Override PartName="/ppt/slides/slide167.xml" ContentType="application/vnd.openxmlformats-officedocument.presentationml.slide+xml"/>
  <Override PartName="/ppt/slides/slide52.xml" ContentType="application/vnd.openxmlformats-officedocument.presentationml.slide+xml"/>
  <Override PartName="/ppt/notesSlides/notesSlide154.xml" ContentType="application/vnd.openxmlformats-officedocument.presentationml.notesSlide+xml"/>
  <Override PartName="/ppt/slides/slide263.xml" ContentType="application/vnd.openxmlformats-officedocument.presentationml.slide+xml"/>
  <Override PartName="/ppt/slides/slide69.xml" ContentType="application/vnd.openxmlformats-officedocument.presentationml.slide+xml"/>
  <Override PartName="/ppt/slides/slide195.xml" ContentType="application/vnd.openxmlformats-officedocument.presentationml.slide+xml"/>
  <Override PartName="/ppt/notesSlides/notesSlide32.xml" ContentType="application/vnd.openxmlformats-officedocument.presentationml.notesSlide+xml"/>
  <Override PartName="/ppt/notesSlides/notesSlide182.xml" ContentType="application/vnd.openxmlformats-officedocument.presentationml.notesSlide+xml"/>
  <Override PartName="/ppt/notesSlides/notesSlide116.xml" ContentType="application/vnd.openxmlformats-officedocument.presentationml.notesSlide+xml"/>
  <Override PartName="/ppt/slides/slide129.xml" ContentType="application/vnd.openxmlformats-officedocument.presentationml.slide+xml"/>
  <Override PartName="/ppt/slides/slide225.xml" ContentType="application/vnd.openxmlformats-officedocument.presentationml.slide+xml"/>
  <Override PartName="/ppt/slides/slide291.xml" ContentType="application/vnd.openxmlformats-officedocument.presentationml.slide+xml"/>
  <Override PartName="/ppt/notesSlides/notesSlide212.xml" ContentType="application/vnd.openxmlformats-officedocument.presentationml.notesSlide+xml"/>
  <Override PartName="/ppt/slides/slide321.xml" ContentType="application/vnd.openxmlformats-officedocument.presentationml.slide+xml"/>
  <Override PartName="/ppt/notesSlides/notesSlide199.xml" ContentType="application/vnd.openxmlformats-officedocument.presentationml.notesSlide+xml"/>
  <Override PartName="/ppt/slides/slide97.xml" ContentType="application/vnd.openxmlformats-officedocument.presentationml.slide+xml"/>
  <Override PartName="/ppt/notesSlides/notesSlide60.xml" ContentType="application/vnd.openxmlformats-officedocument.presentationml.notesSlide+xml"/>
  <Override PartName="/ppt/notesSlides/notesSlide229.xml" ContentType="application/vnd.openxmlformats-officedocument.presentationml.notesSlide+xml"/>
  <Override PartName="/ppt/slides/slide338.xml" ContentType="application/vnd.openxmlformats-officedocument.presentationml.slide+xml"/>
  <Override PartName="/ppt/slides/slide180.xml" ContentType="application/vnd.openxmlformats-officedocument.presentationml.slide+xml"/>
  <Override PartName="/ppt/slides/slide114.xml" ContentType="application/vnd.openxmlformats-officedocument.presentationml.slide+xml"/>
  <Override PartName="/ppt/notesSlides/notesSlide77.xml" ContentType="application/vnd.openxmlformats-officedocument.presentationml.notesSlide+xml"/>
  <Override PartName="/ppt/notesSlides/notesSlide101.xml" ContentType="application/vnd.openxmlformats-officedocument.presentationml.notesSlide+xml"/>
  <Override PartName="/ppt/slides/slide210.xml" ContentType="application/vnd.openxmlformats-officedocument.presentationml.slide+xml"/>
  <Default Extension="png" ContentType="image/png"/>
  <Override PartName="/ppt/slides/slide366.xml" ContentType="application/vnd.openxmlformats-officedocument.presentationml.slide+xml"/>
  <Override PartName="/ppt/slides/slide16.xml" ContentType="application/vnd.openxmlformats-officedocument.presentationml.slide+xml"/>
  <Override PartName="/ppt/slides/slide82.xml" ContentType="application/vnd.openxmlformats-officedocument.presentationml.slide+xml"/>
  <Override PartName="/ppt/notesSlides/notesSlide39.xml" ContentType="application/vnd.openxmlformats-officedocument.presentationml.notesSlide+xml"/>
  <Override PartName="/ppt/slides/slide159.xml" ContentType="application/vnd.openxmlformats-officedocument.presentationml.slide+xml"/>
  <Override PartName="/ppt/notesSlides/notesSlide146.xml" ContentType="application/vnd.openxmlformats-officedocument.presentationml.notesSlide+xml"/>
  <Override PartName="/ppt/slides/slide255.xml" ContentType="application/vnd.openxmlformats-officedocument.presentationml.slide+xml"/>
  <Override PartName="/ppt/notesSlides/notesSlide242.xml" ContentType="application/vnd.openxmlformats-officedocument.presentationml.notesSlide+xml"/>
  <Override PartName="/ppt/slides/slide351.xml" ContentType="application/vnd.openxmlformats-officedocument.presentationml.slide+xml"/>
  <Override PartName="/ppt/notesSlides/notesSlide90.xml" ContentType="application/vnd.openxmlformats-officedocument.presentationml.notesSlide+xml"/>
  <Override PartName="/ppt/notesSlides/notesSlide24.xml" ContentType="application/vnd.openxmlformats-officedocument.presentationml.notesSlide+xml"/>
  <Override PartName="/ppt/slides/slide144.xml" ContentType="application/vnd.openxmlformats-officedocument.presentationml.slide+xml"/>
  <Override PartName="/ppt/notesSlides/notesSlide131.xml" ContentType="application/vnd.openxmlformats-officedocument.presentationml.notesSlide+xml"/>
  <Override PartName="/ppt/slides/slide240.xml" ContentType="application/vnd.openxmlformats-officedocument.presentationml.slide+xml"/>
  <Override PartName="/ppt/slides/slide396.xml" ContentType="application/vnd.openxmlformats-officedocument.presentationml.slide+xml"/>
  <Override PartName="/ppt/slides/slide46.xml" ContentType="application/vnd.openxmlformats-officedocument.presentationml.slide+xml"/>
  <Override PartName="/ppt/slides/slide172.xml" ContentType="application/vnd.openxmlformats-officedocument.presentationml.slide+xml"/>
  <Override PartName="/ppt/slides/slide106.xml" ContentType="application/vnd.openxmlformats-officedocument.presentationml.slide+xml"/>
  <Override PartName="/ppt/notesSlides/notesSlide69.xml" ContentType="application/vnd.openxmlformats-officedocument.presentationml.notesSlide+xml"/>
  <Override PartName="/ppt/slides/slide202.xml" ContentType="application/vnd.openxmlformats-officedocument.presentationml.slide+xml"/>
  <Override PartName="/ppt/slides/slide189.xml" ContentType="application/vnd.openxmlformats-officedocument.presentationml.slide+xml"/>
  <Override PartName="/ppt/slides/slide74.xml" ContentType="application/vnd.openxmlformats-officedocument.presentationml.slide+xml"/>
  <Override PartName="/ppt/notesSlides/notesSlide176.xml" ContentType="application/vnd.openxmlformats-officedocument.presentationml.notesSlide+xml"/>
  <Override PartName="/ppt/slides/slide2.xml" ContentType="application/vnd.openxmlformats-officedocument.presentationml.slide+xml"/>
  <Override PartName="/ppt/slides/slide285.xml" ContentType="application/vnd.openxmlformats-officedocument.presentationml.slide+xml"/>
  <Override PartName="/ppt/slides/slide219.xml" ContentType="application/vnd.openxmlformats-officedocument.presentationml.slide+xml"/>
  <Override PartName="/ppt/notesSlides/notesSlide206.xml" ContentType="application/vnd.openxmlformats-officedocument.presentationml.notesSlide+xml"/>
  <Override PartName="/ppt/slides/slide381.xml" ContentType="application/vnd.openxmlformats-officedocument.presentationml.slide+xml"/>
  <Override PartName="/ppt/slides/slide315.xml" ContentType="application/vnd.openxmlformats-officedocument.presentationml.slide+xml"/>
  <Override PartName="/ppt/notesSlides/notesSlide54.xml" ContentType="application/vnd.openxmlformats-officedocument.presentationml.notesSlide+xml"/>
  <Override PartName="/ppt/notesSlides/notesSlide138.xml" ContentType="application/vnd.openxmlformats-officedocument.presentationml.notesSlide+xml"/>
  <Override PartName="/ppt/slides/slide247.xml" ContentType="application/vnd.openxmlformats-officedocument.presentationml.slide+xml"/>
  <Override PartName="/ppt/notesSlides/notesSlide234.xml" ContentType="application/vnd.openxmlformats-officedocument.presentationml.notesSlide+xml"/>
  <Override PartName="/ppt/slides/slide343.xml" ContentType="application/vnd.openxmlformats-officedocument.presentationml.slide+xml"/>
  <Override PartName="/ppt/notesSlides/notesSlide82.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99.xml" ContentType="application/vnd.openxmlformats-officedocument.presentationml.notesSlide+xml"/>
  <Override PartName="/ppt/slides/slide136.xml" ContentType="application/vnd.openxmlformats-officedocument.presentationml.slide+xml"/>
  <Override PartName="/ppt/notesSlides/notesSlide123.xml" ContentType="application/vnd.openxmlformats-officedocument.presentationml.notesSlide+xml"/>
  <Override PartName="/ppt/handoutMasters/handoutMaster1.xml" ContentType="application/vnd.openxmlformats-officedocument.presentationml.handoutMaster+xml"/>
  <Override PartName="/ppt/slides/slide232.xml" ContentType="application/vnd.openxmlformats-officedocument.presentationml.slide+xml"/>
  <Override PartName="/ppt/slides/slide38.xml" ContentType="application/vnd.openxmlformats-officedocument.presentationml.slide+xml"/>
  <Override PartName="/ppt/slides/slide121.xml" ContentType="application/vnd.openxmlformats-officedocument.presentationml.slide+xml"/>
  <Override PartName="/ppt/notesSlides/notesSlide168.xml" ContentType="application/vnd.openxmlformats-officedocument.presentationml.notesSlide+xml"/>
  <Override PartName="/ppt/slides/slide277.xml" ContentType="application/vnd.openxmlformats-officedocument.presentationml.slide+xml"/>
  <Override PartName="/ppt/slides/slide373.xml" ContentType="application/vnd.openxmlformats-officedocument.presentationml.slide+xml"/>
  <Override PartName="/ppt/slides/slide23.xml" ContentType="application/vnd.openxmlformats-officedocument.presentationml.slide+xml"/>
  <Override PartName="/ppt/slides/slide307.xml" ContentType="application/vnd.openxmlformats-officedocument.presentationml.slide+xml"/>
  <Override PartName="/ppt/notesSlides/notesSlide46.xml" ContentType="application/vnd.openxmlformats-officedocument.presentationml.notesSlide+xml"/>
  <Override PartName="/ppt/slideLayouts/slideLayout2.xml" ContentType="application/vnd.openxmlformats-officedocument.presentationml.slideLayout+xml"/>
  <Override PartName="/ppt/slides/slide166.xml" ContentType="application/vnd.openxmlformats-officedocument.presentationml.slide+xml"/>
  <Override PartName="/ppt/slides/slide51.xml" ContentType="application/vnd.openxmlformats-officedocument.presentationml.slide+xml"/>
  <Override PartName="/ppt/notesSlides/notesSlide153.xml" ContentType="application/vnd.openxmlformats-officedocument.presentationml.notesSlide+xml"/>
  <Override PartName="/ppt/slides/slide262.xml" ContentType="application/vnd.openxmlformats-officedocument.presentationml.slide+xml"/>
  <Override PartName="/ppt/slides/slide68.xml" ContentType="application/vnd.openxmlformats-officedocument.presentationml.slide+xml"/>
  <Override PartName="/ppt/slides/slide194.xml" ContentType="application/vnd.openxmlformats-officedocument.presentationml.slide+xml"/>
  <Override PartName="/ppt/notesSlides/notesSlide31.xml" ContentType="application/vnd.openxmlformats-officedocument.presentationml.notesSlide+xml"/>
  <Override PartName="/ppt/notesSlides/notesSlide181.xml" ContentType="application/vnd.openxmlformats-officedocument.presentationml.notesSlide+xml"/>
  <Override PartName="/ppt/notesSlides/notesSlide115.xml" ContentType="application/vnd.openxmlformats-officedocument.presentationml.notesSlide+xml"/>
  <Override PartName="/ppt/slides/slide290.xml" ContentType="application/vnd.openxmlformats-officedocument.presentationml.slide+xml"/>
  <Override PartName="/ppt/slides/slide224.xml" ContentType="application/vnd.openxmlformats-officedocument.presentationml.slide+xml"/>
  <Override PartName="/ppt/notesSlides/notesSlide211.xml" ContentType="application/vnd.openxmlformats-officedocument.presentationml.notesSlide+xml"/>
  <Override PartName="/ppt/slides/slide96.xml" ContentType="application/vnd.openxmlformats-officedocument.presentationml.slide+xml"/>
  <Override PartName="/ppt/slides/slide320.xml" ContentType="application/vnd.openxmlformats-officedocument.presentationml.slide+xml"/>
  <Override PartName="/ppt/notesSlides/notesSlide198.xml" ContentType="application/vnd.openxmlformats-officedocument.presentationml.notesSlide+xml"/>
  <Override PartName="/ppt/notesSlides/notesSlide228.xml" ContentType="application/vnd.openxmlformats-officedocument.presentationml.notesSlide+xml"/>
  <Override PartName="/ppt/slides/slide337.xml" ContentType="application/vnd.openxmlformats-officedocument.presentationml.slide+xml"/>
  <Override PartName="/ppt/notesSlides/notesSlide76.xml" ContentType="application/vnd.openxmlformats-officedocument.presentationml.notesSlide+xml"/>
  <Override PartName="/ppt/slides/slide113.xml" ContentType="application/vnd.openxmlformats-officedocument.presentationml.slide+xml"/>
  <Override PartName="/ppt/notesSlides/notesSlide100.xml" ContentType="application/vnd.openxmlformats-officedocument.presentationml.notesSlide+xml"/>
  <Override PartName="/ppt/slides/slide81.xml" ContentType="application/vnd.openxmlformats-officedocument.presentationml.slide+xml"/>
  <Override PartName="/ppt/slides/slide365.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158.xml" ContentType="application/vnd.openxmlformats-officedocument.presentationml.slide+xml"/>
  <Override PartName="/ppt/notesSlides/notesSlide145.xml" ContentType="application/vnd.openxmlformats-officedocument.presentationml.notesSlide+xml"/>
  <Override PartName="/ppt/slides/slide254.xml" ContentType="application/vnd.openxmlformats-officedocument.presentationml.slide+xml"/>
  <Override PartName="/ppt/notesSlides/notesSlide241.xml" ContentType="application/vnd.openxmlformats-officedocument.presentationml.notesSlide+xml"/>
  <Override PartName="/ppt/slides/slide350.xml" ContentType="application/vnd.openxmlformats-officedocument.presentationml.slide+xml"/>
  <Override PartName="/ppt/notesSlides/notesSlide23.xml" ContentType="application/vnd.openxmlformats-officedocument.presentationml.notesSlide+xml"/>
  <Override PartName="/ppt/slides/slide143.xml" ContentType="application/vnd.openxmlformats-officedocument.presentationml.slide+xml"/>
  <Override PartName="/ppt/notesSlides/notesSlide130.xml" ContentType="application/vnd.openxmlformats-officedocument.presentationml.notesSlide+xml"/>
  <Override PartName="/ppt/slides/slide299.xml" ContentType="application/vnd.openxmlformats-officedocument.presentationml.slide+xml"/>
  <Override PartName="/ppt/slides/slide395.xml" ContentType="application/vnd.openxmlformats-officedocument.presentationml.slide+xml"/>
  <Override PartName="/ppt/slides/slide45.xml" ContentType="application/vnd.openxmlformats-officedocument.presentationml.slide+xml"/>
  <Override PartName="/ppt/slides/slide329.xml" ContentType="application/vnd.openxmlformats-officedocument.presentationml.slide+xml"/>
  <Override PartName="/ppt/slides/slide171.xml" ContentType="application/vnd.openxmlformats-officedocument.presentationml.slide+xml"/>
  <Override PartName="/ppt/notesSlides/notesSlide68.xml" ContentType="application/vnd.openxmlformats-officedocument.presentationml.notesSlide+xml"/>
  <Override PartName="/ppt/slides/slide105.xml" ContentType="application/vnd.openxmlformats-officedocument.presentationml.slide+xml"/>
  <Override PartName="/ppt/slides/slide201.xml" ContentType="application/vnd.openxmlformats-officedocument.presentationml.slide+xml"/>
  <Override PartName="/ppt/slides/slide188.xml" ContentType="application/vnd.openxmlformats-officedocument.presentationml.slide+xml"/>
  <Override PartName="/ppt/slides/slide73.xml" ContentType="application/vnd.openxmlformats-officedocument.presentationml.slide+xml"/>
  <Override PartName="/ppt/notesSlides/notesSlide175.xml" ContentType="application/vnd.openxmlformats-officedocument.presentationml.notesSlide+xml"/>
  <Override PartName="/ppt/notesSlides/notesSlide109.xml" ContentType="application/vnd.openxmlformats-officedocument.presentationml.notesSlide+xml"/>
  <Override PartName="/ppt/slides/slide284.xml" ContentType="application/vnd.openxmlformats-officedocument.presentationml.slide+xml"/>
  <Override PartName="/ppt/slides/slide1.xml" ContentType="application/vnd.openxmlformats-officedocument.presentationml.slide+xml"/>
  <Override PartName="/ppt/slides/slide218.xml" ContentType="application/vnd.openxmlformats-officedocument.presentationml.slide+xml"/>
  <Override PartName="/ppt/notesSlides/notesSlide205.xml" ContentType="application/vnd.openxmlformats-officedocument.presentationml.notesSlide+xml"/>
  <Override PartName="/ppt/slides/slide380.xml" ContentType="application/vnd.openxmlformats-officedocument.presentationml.slide+xml"/>
  <Override PartName="/ppt/slides/slide314.xml" ContentType="application/vnd.openxmlformats-officedocument.presentationml.slide+xml"/>
  <Override PartName="/ppt/notesSlides/notesSlide53.xml" ContentType="application/vnd.openxmlformats-officedocument.presentationml.notesSlide+xml"/>
  <Override PartName="/ppt/notesSlides/notesSlide137.xml" ContentType="application/vnd.openxmlformats-officedocument.presentationml.notesSlide+xml"/>
  <Override PartName="/ppt/notesSlides/notesSlide233.xml" ContentType="application/vnd.openxmlformats-officedocument.presentationml.notesSlide+xml"/>
  <Override PartName="/ppt/slides/slide342.xml" ContentType="application/vnd.openxmlformats-officedocument.presentationml.slide+xml"/>
  <Override PartName="/ppt/notesSlides/notesSlide8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s/slide359.xml" ContentType="application/vnd.openxmlformats-officedocument.presentationml.slide+xml"/>
  <Override PartName="/ppt/notesSlides/notesSlide98.xml" ContentType="application/vnd.openxmlformats-officedocument.presentationml.notesSlide+xml"/>
  <Override PartName="/ppt/slides/slide135.xml" ContentType="application/vnd.openxmlformats-officedocument.presentationml.slide+xml"/>
  <Override PartName="/ppt/notesSlides/notesSlide122.xml" ContentType="application/vnd.openxmlformats-officedocument.presentationml.notesSlide+xml"/>
  <Override PartName="/ppt/slides/slide231.xml" ContentType="application/vnd.openxmlformats-officedocument.presentationml.slide+xml"/>
  <Override PartName="/ppt/slides/slide37.xml" ContentType="application/vnd.openxmlformats-officedocument.presentationml.slide+xml"/>
  <Override PartName="/ppt/theme/theme3.xml" ContentType="application/vnd.openxmlformats-officedocument.theme+xml"/>
  <Override PartName="/ppt/slides/slide120.xml" ContentType="application/vnd.openxmlformats-officedocument.presentationml.slide+xml"/>
  <Override PartName="/ppt/notesSlides/notesSlide167.xml" ContentType="application/vnd.openxmlformats-officedocument.presentationml.notesSlide+xml"/>
  <Override PartName="/ppt/slides/slide276.xml" ContentType="application/vnd.openxmlformats-officedocument.presentationml.slide+xml"/>
  <Override PartName="/ppt/slides/slide372.xml" ContentType="application/vnd.openxmlformats-officedocument.presentationml.slide+xml"/>
  <Override PartName="/ppt/slides/slide306.xml" ContentType="application/vnd.openxmlformats-officedocument.presentationml.slide+xml"/>
  <Override PartName="/ppt/slides/slide22.xml" ContentType="application/vnd.openxmlformats-officedocument.presentationml.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notesSlides/notesSlide45.xml" ContentType="application/vnd.openxmlformats-officedocument.presentationml.notesSlide+xml"/>
  <Override PartName="/ppt/slides/slide165.xml" ContentType="application/vnd.openxmlformats-officedocument.presentationml.slide+xml"/>
  <Override PartName="/ppt/slides/slide50.xml" ContentType="application/vnd.openxmlformats-officedocument.presentationml.slide+xml"/>
  <Override PartName="/ppt/notesSlides/notesSlide152.xml" ContentType="application/vnd.openxmlformats-officedocument.presentationml.notesSlide+xml"/>
  <Override PartName="/ppt/slides/slide261.xml" ContentType="application/vnd.openxmlformats-officedocument.presentationml.slide+xml"/>
  <Override PartName="/ppt/slides/slide67.xml" ContentType="application/vnd.openxmlformats-officedocument.presentationml.slide+xml"/>
  <Default Extension="jpeg" ContentType="image/jpeg"/>
  <Override PartName="/ppt/slides/slide193.xml" ContentType="application/vnd.openxmlformats-officedocument.presentationml.slide+xml"/>
  <Override PartName="/ppt/notesSlides/notesSlide180.xml" ContentType="application/vnd.openxmlformats-officedocument.presentationml.notesSlide+xml"/>
  <Override PartName="/ppt/notesSlides/notesSlide114.xml" ContentType="application/vnd.openxmlformats-officedocument.presentationml.notesSlide+xml"/>
  <Override PartName="/ppt/notesSlides/notesSlide30.xml" ContentType="application/vnd.openxmlformats-officedocument.presentationml.notesSlide+xml"/>
  <Override PartName="/ppt/slides/slide223.xml" ContentType="application/vnd.openxmlformats-officedocument.presentationml.slide+xml"/>
  <Override PartName="/ppt/notesSlides/notesSlide210.xml" ContentType="application/vnd.openxmlformats-officedocument.presentationml.notesSlide+xml"/>
  <Override PartName="/ppt/notesSlides/notesSlide197.xml" ContentType="application/vnd.openxmlformats-officedocument.presentationml.notesSlide+xml"/>
  <Override PartName="/ppt/notesSlides/notesSlide227.xml" ContentType="application/vnd.openxmlformats-officedocument.presentationml.notesSlide+xml"/>
  <Override PartName="/ppt/slides/slide336.xml" ContentType="application/vnd.openxmlformats-officedocument.presentationml.slide+xml"/>
  <Override PartName="/ppt/notesSlides/notesSlide75.xml" ContentType="application/vnd.openxmlformats-officedocument.presentationml.notesSlide+xml"/>
  <Override PartName="/ppt/slides/slide112.xml" ContentType="application/vnd.openxmlformats-officedocument.presentationml.slide+xml"/>
  <Override PartName="/ppt/notesSlides/notesSlide159.xml" ContentType="application/vnd.openxmlformats-officedocument.presentationml.notesSlide+xml"/>
  <Override PartName="/ppt/slides/slide80.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157.xml" ContentType="application/vnd.openxmlformats-officedocument.presentationml.slide+xml"/>
  <Override PartName="/ppt/notesSlides/notesSlide144.xml" ContentType="application/vnd.openxmlformats-officedocument.presentationml.notesSlide+xml"/>
  <Override PartName="/ppt/slides/slide253.xml" ContentType="application/vnd.openxmlformats-officedocument.presentationml.slide+xml"/>
  <Override PartName="/ppt/notesSlides/notesSlide240.xml" ContentType="application/vnd.openxmlformats-officedocument.presentationml.notesSlide+xml"/>
  <Override PartName="/ppt/slides/slide59.xml" ContentType="application/vnd.openxmlformats-officedocument.presentationml.slide+xml"/>
  <Override PartName="/ppt/notesSlides/notesSlide22.xml" ContentType="application/vnd.openxmlformats-officedocument.presentationml.notesSlide+xml"/>
  <Override PartName="/ppt/slides/slide142.xml" ContentType="application/vnd.openxmlformats-officedocument.presentationml.slide+xml"/>
  <Override PartName="/ppt/notesSlides/notesSlide189.xml" ContentType="application/vnd.openxmlformats-officedocument.presentationml.notesSlide+xml"/>
  <Override PartName="/ppt/slides/slide298.xml" ContentType="application/vnd.openxmlformats-officedocument.presentationml.slide+xml"/>
  <Override PartName="/ppt/notesSlides/notesSlide219.xml" ContentType="application/vnd.openxmlformats-officedocument.presentationml.notesSlide+xml"/>
  <Override PartName="/ppt/slides/slide394.xml" ContentType="application/vnd.openxmlformats-officedocument.presentationml.slide+xml"/>
  <Override PartName="/ppt/slides/slide44.xml" ContentType="application/vnd.openxmlformats-officedocument.presentationml.slide+xml"/>
  <Override PartName="/ppt/slides/slide328.xml" ContentType="application/vnd.openxmlformats-officedocument.presentationml.slide+xml"/>
  <Default Extension="rels" ContentType="application/vnd.openxmlformats-package.relationships+xml"/>
  <Override PartName="/ppt/slides/slide170.xml" ContentType="application/vnd.openxmlformats-officedocument.presentationml.slide+xml"/>
  <Override PartName="/ppt/slides/slide104.xml" ContentType="application/vnd.openxmlformats-officedocument.presentationml.slide+xml"/>
  <Override PartName="/ppt/notesSlides/notesSlide67.xml" ContentType="application/vnd.openxmlformats-officedocument.presentationml.notesSlide+xml"/>
  <Override PartName="/ppt/slides/slide200.xml" ContentType="application/vnd.openxmlformats-officedocument.presentationml.slide+xml"/>
  <Override PartName="/ppt/slides/slide187.xml" ContentType="application/vnd.openxmlformats-officedocument.presentationml.slide+xml"/>
  <Override PartName="/ppt/slides/slide72.xml" ContentType="application/vnd.openxmlformats-officedocument.presentationml.slide+xml"/>
  <Override PartName="/ppt/notesSlides/notesSlide174.xml" ContentType="application/vnd.openxmlformats-officedocument.presentationml.notesSlide+xml"/>
  <Override PartName="/ppt/notesSlides/notesSlide108.xml" ContentType="application/vnd.openxmlformats-officedocument.presentationml.notesSlide+xml"/>
  <Override PartName="/ppt/slides/slide283.xml" ContentType="application/vnd.openxmlformats-officedocument.presentationml.slide+xml"/>
  <Override PartName="/ppt/slides/slide217.xml" ContentType="application/vnd.openxmlformats-officedocument.presentationml.slide+xml"/>
  <Override PartName="/ppt/notesSlides/notesSlide204.xml" ContentType="application/vnd.openxmlformats-officedocument.presentationml.notesSlide+xml"/>
  <Override PartName="/ppt/slides/slide89.xml" ContentType="application/vnd.openxmlformats-officedocument.presentationml.slide+xml"/>
  <Override PartName="/ppt/slides/slide313.xml" ContentType="application/vnd.openxmlformats-officedocument.presentationml.slide+xml"/>
  <Override PartName="/ppt/notesSlides/notesSlide52.xml" ContentType="application/vnd.openxmlformats-officedocument.presentationml.notesSlide+xml"/>
  <Override PartName="/ppt/notesSlides/notesSlide136.xml" ContentType="application/vnd.openxmlformats-officedocument.presentationml.notesSlide+xml"/>
  <Override PartName="/ppt/notesSlides/notesSlide232.xml" ContentType="application/vnd.openxmlformats-officedocument.presentationml.notesSlide+xml"/>
  <Override PartName="/ppt/slides/slide341.xml" ContentType="application/vnd.openxmlformats-officedocument.presentationml.slide+xml"/>
  <Override PartName="/ppt/notesSlides/notesSlide80.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slides/slide358.xml" ContentType="application/vnd.openxmlformats-officedocument.presentationml.slide+xml"/>
  <Override PartName="/ppt/diagrams/layout1.xml" ContentType="application/vnd.openxmlformats-officedocument.drawingml.diagramLayout+xml"/>
  <Override PartName="/ppt/notesSlides/notesSlide97.xml" ContentType="application/vnd.openxmlformats-officedocument.presentationml.notesSlide+xml"/>
  <Override PartName="/ppt/slides/slide134.xml" ContentType="application/vnd.openxmlformats-officedocument.presentationml.slide+xml"/>
  <Override PartName="/ppt/notesSlides/notesSlide121.xml" ContentType="application/vnd.openxmlformats-officedocument.presentationml.notesSlide+xml"/>
  <Override PartName="/ppt/slides/slide230.xml" ContentType="application/vnd.openxmlformats-officedocument.presentationml.slide+xml"/>
  <Override PartName="/ppt/slides/slide36.xml" ContentType="application/vnd.openxmlformats-officedocument.presentationml.slide+xml"/>
  <Override PartName="/ppt/theme/theme2.xml" ContentType="application/vnd.openxmlformats-officedocument.theme+xml"/>
  <Override PartName="/ppt/slides/slide179.xml" ContentType="application/vnd.openxmlformats-officedocument.presentationml.slide+xml"/>
  <Override PartName="/ppt/notesSlides/notesSlide166.xml" ContentType="application/vnd.openxmlformats-officedocument.presentationml.notesSlide+xml"/>
  <Override PartName="/ppt/slides/slide275.xml" ContentType="application/vnd.openxmlformats-officedocument.presentationml.slide+xml"/>
  <Override PartName="/ppt/slides/slide209.xml" ContentType="application/vnd.openxmlformats-officedocument.presentationml.slide+xml"/>
  <Override PartName="/ppt/notesSlides/notesSlide8.xml" ContentType="application/vnd.openxmlformats-officedocument.presentationml.notesSlide+xml"/>
  <Override PartName="/ppt/slides/slide305.xml" ContentType="application/vnd.openxmlformats-officedocument.presentationml.slide+xml"/>
  <Override PartName="/ppt/slides/slide371.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notesSlides/notesSlide44.xml" ContentType="application/vnd.openxmlformats-officedocument.presentationml.notesSlide+xml"/>
  <Override PartName="/ppt/slides/slide388.xml" ContentType="application/vnd.openxmlformats-officedocument.presentationml.slide+xml"/>
  <Override PartName="/ppt/slides/slide164.xml" ContentType="application/vnd.openxmlformats-officedocument.presentationml.slide+xml"/>
  <Override PartName="/ppt/notesSlides/notesSlide151.xml" ContentType="application/vnd.openxmlformats-officedocument.presentationml.notesSlide+xml"/>
  <Override PartName="/ppt/slides/slide260.xml" ContentType="application/vnd.openxmlformats-officedocument.presentationml.slide+xml"/>
  <Override PartName="/ppt/slides/slide66.xml" ContentType="application/vnd.openxmlformats-officedocument.presentationml.slide+xml"/>
  <Override PartName="/ppt/notesSlides/notesSlide89.xml" ContentType="application/vnd.openxmlformats-officedocument.presentationml.notesSlide+xml"/>
  <Override PartName="/ppt/notesSlides/notesSlide113.xml" ContentType="application/vnd.openxmlformats-officedocument.presentationml.notesSlide+xml"/>
  <Override PartName="/ppt/slides/slide222.xml" ContentType="application/vnd.openxmlformats-officedocument.presentationml.slide+xml"/>
  <Default Extension="xml" ContentType="application/xml"/>
  <Override PartName="/ppt/notesSlides/notesSlide196.xml" ContentType="application/vnd.openxmlformats-officedocument.presentationml.notesSlide+xml"/>
  <Override PartName="/ppt/slides/slide239.xml" ContentType="application/vnd.openxmlformats-officedocument.presentationml.slide+xml"/>
  <Override PartName="/ppt/notesSlides/notesSlide226.xml" ContentType="application/vnd.openxmlformats-officedocument.presentationml.notesSlide+xml"/>
  <Override PartName="/ppt/slides/slide335.xml" ContentType="application/vnd.openxmlformats-officedocument.presentationml.slide+xml"/>
  <Override PartName="/ppt/notesSlides/notesSlide74.xml" ContentType="application/vnd.openxmlformats-officedocument.presentationml.notesSlide+xml"/>
  <Override PartName="/ppt/slides/slide111.xml" ContentType="application/vnd.openxmlformats-officedocument.presentationml.slide+xml"/>
  <Override PartName="/ppt/notesSlides/notesSlide158.xml" ContentType="application/vnd.openxmlformats-officedocument.presentationml.notesSlide+xml"/>
  <Override PartName="/ppt/slides/slide128.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56.xml" ContentType="application/vnd.openxmlformats-officedocument.presentationml.slide+xml"/>
  <Override PartName="/ppt/notesSlides/notesSlide143.xml" ContentType="application/vnd.openxmlformats-officedocument.presentationml.notesSlide+xml"/>
  <Override PartName="/ppt/slides/slide252.xml" ContentType="application/vnd.openxmlformats-officedocument.presentationml.slide+xml"/>
  <Override PartName="/ppt/slides/slide58.xml" ContentType="application/vnd.openxmlformats-officedocument.presentationml.slide+xml"/>
  <Override PartName="/ppt/slides/slide269.xml" ContentType="application/vnd.openxmlformats-officedocument.presentationml.slide+xml"/>
  <Override PartName="/ppt/notesSlides/notesSlide21.xml" ContentType="application/vnd.openxmlformats-officedocument.presentationml.notesSlide+xml"/>
  <Override PartName="/ppt/slides/slide141.xml" ContentType="application/vnd.openxmlformats-officedocument.presentationml.slide+xml"/>
  <Override PartName="/ppt/notesSlides/notesSlide188.xml" ContentType="application/vnd.openxmlformats-officedocument.presentationml.notesSlide+xml"/>
  <Override PartName="/ppt/slides/slide297.xml" ContentType="application/vnd.openxmlformats-officedocument.presentationml.slide+xml"/>
  <Override PartName="/ppt/notesSlides/notesSlide218.xml" ContentType="application/vnd.openxmlformats-officedocument.presentationml.notesSlide+xml"/>
  <Override PartName="/ppt/slides/slide393.xml" ContentType="application/vnd.openxmlformats-officedocument.presentationml.slide+xml"/>
  <Override PartName="/ppt/slides/slide43.xml" ContentType="application/vnd.openxmlformats-officedocument.presentationml.slide+xml"/>
  <Override PartName="/ppt/slides/slide327.xml" ContentType="application/vnd.openxmlformats-officedocument.presentationml.slide+xml"/>
  <Override PartName="/ppt/notesSlides/notesSlide66.xml" ContentType="application/vnd.openxmlformats-officedocument.presentationml.notesSlide+xml"/>
  <Override PartName="/ppt/diagrams/colors1.xml" ContentType="application/vnd.openxmlformats-officedocument.drawingml.diagramColors+xml"/>
  <Override PartName="/ppt/slides/slide186.xml" ContentType="application/vnd.openxmlformats-officedocument.presentationml.slide+xml"/>
  <Override PartName="/ppt/notesSlides/notesSlide173.xml" ContentType="application/vnd.openxmlformats-officedocument.presentationml.notesSlide+xml"/>
  <Override PartName="/ppt/notesSlides/notesSlide107.xml" ContentType="application/vnd.openxmlformats-officedocument.presentationml.notesSlide+xml"/>
  <Override PartName="/ppt/slides/slide282.xml" ContentType="application/vnd.openxmlformats-officedocument.presentationml.slide+xml"/>
  <Override PartName="/ppt/slides/slide216.xml" ContentType="application/vnd.openxmlformats-officedocument.presentationml.slide+xml"/>
  <Override PartName="/ppt/notesSlides/notesSlide203.xml" ContentType="application/vnd.openxmlformats-officedocument.presentationml.notesSlide+xml"/>
  <Override PartName="/ppt/slides/slide312.xml" ContentType="application/vnd.openxmlformats-officedocument.presentationml.slide+xml"/>
  <Override PartName="/ppt/slides/slide88.xml" ContentType="application/vnd.openxmlformats-officedocument.presentationml.slide+xml"/>
  <Override PartName="/ppt/notesSlides/notesSlide51.xml" ContentType="application/vnd.openxmlformats-officedocument.presentationml.notesSlide+xml"/>
  <Override PartName="/ppt/notesSlides/notesSlide135.xml" ContentType="application/vnd.openxmlformats-officedocument.presentationml.notesSlide+xml"/>
  <Override PartName="/ppt/notesSlides/notesSlide231.xml" ContentType="application/vnd.openxmlformats-officedocument.presentationml.notesSlide+xml"/>
  <Override PartName="/ppt/slides/slide340.xml" ContentType="application/vnd.openxmlformats-officedocument.presentationml.slide+xml"/>
  <Override PartName="/ppt/notesSlides/notesSlide13.xml" ContentType="application/vnd.openxmlformats-officedocument.presentationml.notesSlide+xml"/>
  <Override PartName="/ppt/slides/slide357.xml" ContentType="application/vnd.openxmlformats-officedocument.presentationml.slide+xml"/>
  <Override PartName="/ppt/notesSlides/notesSlide96.xml" ContentType="application/vnd.openxmlformats-officedocument.presentationml.notesSlide+xml"/>
  <Override PartName="/ppt/slides/slide133.xml" ContentType="application/vnd.openxmlformats-officedocument.presentationml.slide+xml"/>
  <Override PartName="/ppt/notesSlides/notesSlide120.xml" ContentType="application/vnd.openxmlformats-officedocument.presentationml.notesSlide+xml"/>
  <Override PartName="/ppt/slides/slide35.xml" ContentType="application/vnd.openxmlformats-officedocument.presentationml.slide+xml"/>
  <Override PartName="/ppt/theme/theme1.xml" ContentType="application/vnd.openxmlformats-officedocument.theme+xml"/>
  <Override PartName="/ppt/slides/slide246.xml" ContentType="application/vnd.openxmlformats-officedocument.presentationml.slide+xml"/>
  <Override PartName="/ppt/slides/slide178.xml" ContentType="application/vnd.openxmlformats-officedocument.presentationml.slide+xml"/>
  <Override PartName="/ppt/notesSlides/notesSlide165.xml" ContentType="application/vnd.openxmlformats-officedocument.presentationml.notesSlide+xml"/>
  <Override PartName="/ppt/slides/slide274.xml" ContentType="application/vnd.openxmlformats-officedocument.presentationml.slide+xml"/>
  <Override PartName="/ppt/slides/slide208.xml" ContentType="application/vnd.openxmlformats-officedocument.presentationml.slide+xml"/>
  <Override PartName="/ppt/slides/slide370.xml" ContentType="application/vnd.openxmlformats-officedocument.presentationml.slide+xml"/>
  <Override PartName="/ppt/slides/slide20.xml" ContentType="application/vnd.openxmlformats-officedocument.presentationml.slide+xml"/>
  <Override PartName="/ppt/slides/slide304.xml" ContentType="application/vnd.openxmlformats-officedocument.presentationml.slide+xml"/>
  <Override PartName="/ppt/slides/slide8.xml" ContentType="application/vnd.openxmlformats-officedocument.presentationml.slide+xml"/>
  <Override PartName="/ppt/notesSlides/notesSlide43.xml" ContentType="application/vnd.openxmlformats-officedocument.presentationml.notesSlide+xml"/>
  <Override PartName="/ppt/slides/slide387.xml" ContentType="application/vnd.openxmlformats-officedocument.presentationml.slide+xml"/>
  <Override PartName="/ppt/slides/slide163.xml" ContentType="application/vnd.openxmlformats-officedocument.presentationml.slide+xml"/>
  <Override PartName="/ppt/notesSlides/notesSlide150.xml" ContentType="application/vnd.openxmlformats-officedocument.presentationml.notesSlide+xml"/>
  <Override PartName="/docProps/app.xml" ContentType="application/vnd.openxmlformats-officedocument.extended-properties+xml"/>
  <Override PartName="/ppt/slides/slide65.xml" ContentType="application/vnd.openxmlformats-officedocument.presentationml.slide+xml"/>
  <Override PartName="/ppt/slides/slide349.xml" ContentType="application/vnd.openxmlformats-officedocument.presentationml.slide+xml"/>
  <Override PartName="/ppt/notesSlides/notesSlide88.xml" ContentType="application/vnd.openxmlformats-officedocument.presentationml.notesSlide+xml"/>
  <Override PartName="/ppt/notesSlides/notesSlide112.xml" ContentType="application/vnd.openxmlformats-officedocument.presentationml.notesSlide+xml"/>
  <Override PartName="/ppt/notesSlides/notesSlide195.xml" ContentType="application/vnd.openxmlformats-officedocument.presentationml.notesSlide+xml"/>
  <Override PartName="/ppt/notesSlides/notesSlide129.xml" ContentType="application/vnd.openxmlformats-officedocument.presentationml.notesSlide+xml"/>
  <Override PartName="/ppt/slides/slide238.xml" ContentType="application/vnd.openxmlformats-officedocument.presentationml.slide+xml"/>
  <Override PartName="/ppt/notesSlides/notesSlide225.xml" ContentType="application/vnd.openxmlformats-officedocument.presentationml.notesSlide+xml"/>
  <Override PartName="/ppt/slides/slide334.xml" ContentType="application/vnd.openxmlformats-officedocument.presentationml.slide+xml"/>
  <Default Extension="gif" ContentType="image/gif"/>
  <Override PartName="/ppt/notesSlides/notesSlide73.xml" ContentType="application/vnd.openxmlformats-officedocument.presentationml.notesSlide+xml"/>
  <Override PartName="/ppt/slides/slide110.xml" ContentType="application/vnd.openxmlformats-officedocument.presentationml.slide+xml"/>
  <Override PartName="/ppt/slides/slide127.xml" ContentType="application/vnd.openxmlformats-officedocument.presentationml.slide+xml"/>
  <Override PartName="/ppt/slides/slide12.xml" ContentType="application/vnd.openxmlformats-officedocument.presentationml.slide+xml"/>
  <Override PartName="/ppt/slides/slide95.xml" ContentType="application/vnd.openxmlformats-officedocument.presentationml.slide+xml"/>
  <Override PartName="/ppt/slides/slide379.xml" ContentType="application/vnd.openxmlformats-officedocument.presentationml.slide+xml"/>
  <Override PartName="/ppt/slides/slide29.xml" ContentType="application/vnd.openxmlformats-officedocument.presentationml.slide+xml"/>
  <Override PartName="/ppt/slides/slide155.xml" ContentType="application/vnd.openxmlformats-officedocument.presentationml.slide+xml"/>
  <Override PartName="/ppt/notesSlides/notesSlide142.xml" ContentType="application/vnd.openxmlformats-officedocument.presentationml.notesSlide+xml"/>
  <Override PartName="/ppt/slides/slide251.xml" ContentType="application/vnd.openxmlformats-officedocument.presentationml.slide+xml"/>
  <Override PartName="/ppt/slides/slide57.xml" ContentType="application/vnd.openxmlformats-officedocument.presentationml.slide+xml"/>
  <Override PartName="/ppt/slides/slide268.xml" ContentType="application/vnd.openxmlformats-officedocument.presentationml.slide+xml"/>
  <Override PartName="/ppt/notesSlides/notesSlide20.xml" ContentType="application/vnd.openxmlformats-officedocument.presentationml.notesSlide+xml"/>
  <Override PartName="/ppt/slides/slide364.xml" ContentType="application/vnd.openxmlformats-officedocument.presentationml.slide+xml"/>
  <Override PartName="/ppt/slides/slide140.xml" ContentType="application/vnd.openxmlformats-officedocument.presentationml.slide+xml"/>
  <Override PartName="/ppt/notesSlides/notesSlide187.xml" ContentType="application/vnd.openxmlformats-officedocument.presentationml.notesSlide+xml"/>
  <Override PartName="/ppt/slides/slide296.xml" ContentType="application/vnd.openxmlformats-officedocument.presentationml.slide+xml"/>
  <Override PartName="/ppt/tags/tag4.xml" ContentType="application/vnd.openxmlformats-officedocument.presentationml.tags+xml"/>
  <Override PartName="/ppt/notesSlides/notesSlide217.xml" ContentType="application/vnd.openxmlformats-officedocument.presentationml.notesSlide+xml"/>
  <Override PartName="/ppt/slides/slide392.xml" ContentType="application/vnd.openxmlformats-officedocument.presentationml.slide+xml"/>
  <Override PartName="/ppt/slides/slide326.xml" ContentType="application/vnd.openxmlformats-officedocument.presentationml.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185.xml" ContentType="application/vnd.openxmlformats-officedocument.presentationml.slide+xml"/>
  <Override PartName="/ppt/slides/slide119.xml" ContentType="application/vnd.openxmlformats-officedocument.presentationml.slide+xml"/>
  <Override PartName="/ppt/notesSlides/notesSlide172.xml" ContentType="application/vnd.openxmlformats-officedocument.presentationml.notesSlide+xml"/>
  <Override PartName="/ppt/notesSlides/notesSlide106.xml" ContentType="application/vnd.openxmlformats-officedocument.presentationml.notesSlide+xml"/>
  <Override PartName="/ppt/slides/slide281.xml" ContentType="application/vnd.openxmlformats-officedocument.presentationml.slide+xml"/>
  <Override PartName="/ppt/slides/slide215.xml" ContentType="application/vnd.openxmlformats-officedocument.presentationml.slide+xml"/>
  <Override PartName="/ppt/notesSlides/notesSlide202.xml" ContentType="application/vnd.openxmlformats-officedocument.presentationml.notesSlide+xml"/>
  <Override PartName="/ppt/slides/slide311.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notesSlides/notesSlide50.xml" ContentType="application/vnd.openxmlformats-officedocument.presentationml.notesSlide+xml"/>
  <Override PartName="/ppt/notesSlides/notesSlide134.xml" ContentType="application/vnd.openxmlformats-officedocument.presentationml.notesSlide+xml"/>
  <Override PartName="/ppt/notesSlides/notesSlide230.xml" ContentType="application/vnd.openxmlformats-officedocument.presentationml.notesSlide+xml"/>
  <Override PartName="/docProps/core.xml" ContentType="application/vnd.openxmlformats-package.core-properties+xml"/>
  <Override PartName="/ppt/notesSlides/notesSlide12.xml" ContentType="application/vnd.openxmlformats-officedocument.presentationml.notesSlide+xml"/>
  <Override PartName="/ppt/slides/slide356.xml" ContentType="application/vnd.openxmlformats-officedocument.presentationml.slide+xml"/>
  <Override PartName="/ppt/notesSlides/notesSlide95.xml" ContentType="application/vnd.openxmlformats-officedocument.presentationml.notesSlide+xml"/>
  <Override PartName="/ppt/slides/slide132.xml" ContentType="application/vnd.openxmlformats-officedocument.presentationml.slide+xml"/>
  <Override PartName="/ppt/notesSlides/notesSlide29.xml" ContentType="application/vnd.openxmlformats-officedocument.presentationml.notesSlide+xml"/>
  <Override PartName="/ppt/slides/slide149.xml" ContentType="application/vnd.openxmlformats-officedocument.presentationml.slide+xml"/>
  <Override PartName="/ppt/slides/slide34.xml" ContentType="application/vnd.openxmlformats-officedocument.presentationml.slide+xml"/>
  <Override PartName="/ppt/slides/slide245.xml" ContentType="application/vnd.openxmlformats-officedocument.presentationml.slide+xml"/>
  <Override PartName="/ppt/diagrams/quickStyle1.xml" ContentType="application/vnd.openxmlformats-officedocument.drawingml.diagramStyle+xml"/>
  <Override PartName="/ppt/slides/slide177.xml" ContentType="application/vnd.openxmlformats-officedocument.presentationml.slide+xml"/>
  <Override PartName="/ppt/notesSlides/notesSlide164.xml" ContentType="application/vnd.openxmlformats-officedocument.presentationml.notesSlide+xml"/>
  <Override PartName="/ppt/slides/slide273.xml" ContentType="application/vnd.openxmlformats-officedocument.presentationml.slide+xml"/>
  <Override PartName="/ppt/slides/slide207.xml" ContentType="application/vnd.openxmlformats-officedocument.presentationml.slide+xml"/>
  <Override PartName="/ppt/slides/slide79.xml" ContentType="application/vnd.openxmlformats-officedocument.presentationml.slide+xml"/>
  <Override PartName="/ppt/slides/slide303.xml" ContentType="application/vnd.openxmlformats-officedocument.presentationml.slide+xml"/>
  <Override PartName="/ppt/slides/slide7.xml" ContentType="application/vnd.openxmlformats-officedocument.presentationml.slide+xml"/>
  <Override PartName="/ppt/notesSlides/notesSlide42.xml" ContentType="application/vnd.openxmlformats-officedocument.presentationml.notesSlide+xml"/>
  <Override PartName="/ppt/slides/slide386.xml" ContentType="application/vnd.openxmlformats-officedocument.presentationml.slide+xml"/>
  <Override PartName="/ppt/slides/slide162.xml" ContentType="application/vnd.openxmlformats-officedocument.presentationml.slide+xml"/>
  <Override PartName="/ppt/notesSlides/notesSlide59.xml" ContentType="application/vnd.openxmlformats-officedocument.presentationml.notesSlide+xml"/>
  <Override PartName="/ppt/notesSlides/notesSlide239.xml" ContentType="application/vnd.openxmlformats-officedocument.presentationml.notesSlide+xml"/>
  <Override PartName="/ppt/slides/slide64.xml" ContentType="application/vnd.openxmlformats-officedocument.presentationml.slide+xml"/>
  <Override PartName="/ppt/slides/slide348.xml" ContentType="application/vnd.openxmlformats-officedocument.presentationml.slide+xml"/>
  <Override PartName="/ppt/notesSlides/notesSlide87.xml" ContentType="application/vnd.openxmlformats-officedocument.presentationml.notesSlide+xml"/>
  <Override PartName="/ppt/notesSlides/notesSlide111.xml" ContentType="application/vnd.openxmlformats-officedocument.presentationml.notesSlide+xml"/>
  <Override PartName="/ppt/notesSlides/notesSlide194.xml" ContentType="application/vnd.openxmlformats-officedocument.presentationml.notesSlide+xml"/>
  <Override PartName="/ppt/notesSlides/notesSlide128.xml" ContentType="application/vnd.openxmlformats-officedocument.presentationml.notesSlide+xml"/>
  <Override PartName="/ppt/slides/slide237.xml" ContentType="application/vnd.openxmlformats-officedocument.presentationml.slide+xml"/>
  <Override PartName="/ppt/notesSlides/notesSlide224.xml" ContentType="application/vnd.openxmlformats-officedocument.presentationml.notesSlide+xml"/>
  <Override PartName="/ppt/slides/slide333.xml" ContentType="application/vnd.openxmlformats-officedocument.presentationml.slide+xml"/>
  <Override PartName="/ppt/tableStyles.xml" ContentType="application/vnd.openxmlformats-officedocument.presentationml.tableStyles+xml"/>
  <Override PartName="/ppt/notesSlides/notesSlide72.xml" ContentType="application/vnd.openxmlformats-officedocument.presentationml.notesSlide+xml"/>
  <Override PartName="/ppt/slides/slide192.xml" ContentType="application/vnd.openxmlformats-officedocument.presentationml.slide+xml"/>
  <Override PartName="/ppt/slides/slide126.xml" ContentType="application/vnd.openxmlformats-officedocument.presentationml.slide+xml"/>
  <Override PartName="/ppt/slides/slide11.xml" ContentType="application/vnd.openxmlformats-officedocument.presentationml.slide+xml"/>
  <Override PartName="/ppt/slides/slide94.xml" ContentType="application/vnd.openxmlformats-officedocument.presentationml.slide+xml"/>
  <Override PartName="/ppt/slides/slide28.xml" ContentType="application/vnd.openxmlformats-officedocument.presentationml.slide+xml"/>
  <Override PartName="/ppt/slides/slide378.xml" ContentType="application/vnd.openxmlformats-officedocument.presentationml.slide+xml"/>
  <Override PartName="/ppt/slides/slide154.xml" ContentType="application/vnd.openxmlformats-officedocument.presentationml.slide+xml"/>
  <Override PartName="/ppt/notesSlides/notesSlide141.xml" ContentType="application/vnd.openxmlformats-officedocument.presentationml.notesSlide+xml"/>
  <Override PartName="/ppt/slides/slide250.xml" ContentType="application/vnd.openxmlformats-officedocument.presentationml.slide+xml"/>
  <Override PartName="/ppt/slides/slide56.xml" ContentType="application/vnd.openxmlformats-officedocument.presentationml.slide+xml"/>
  <Override PartName="/ppt/slides/slide267.xml" ContentType="application/vnd.openxmlformats-officedocument.presentationml.slide+xml"/>
  <Override PartName="/ppt/slides/slide363.xml" ContentType="application/vnd.openxmlformats-officedocument.presentationml.slide+xml"/>
  <Override PartName="/ppt/slides/slide199.xml" ContentType="application/vnd.openxmlformats-officedocument.presentationml.slide+xml"/>
  <Override PartName="/ppt/notesSlides/notesSlide186.xml" ContentType="application/vnd.openxmlformats-officedocument.presentationml.notesSlide+xml"/>
  <Override PartName="/ppt/slides/slide295.xml" ContentType="application/vnd.openxmlformats-officedocument.presentationml.slide+xml"/>
  <Override PartName="/ppt/slides/slide229.xml" ContentType="application/vnd.openxmlformats-officedocument.presentationml.slide+xml"/>
  <Override PartName="/ppt/tags/tag3.xml" ContentType="application/vnd.openxmlformats-officedocument.presentationml.tags+xml"/>
  <Override PartName="/ppt/notesSlides/notesSlide216.xml" ContentType="application/vnd.openxmlformats-officedocument.presentationml.notesSlide+xml"/>
  <Override PartName="/ppt/slides/slide391.xml" ContentType="application/vnd.openxmlformats-officedocument.presentationml.slide+xml"/>
  <Override PartName="/ppt/slides/slide41.xml" ContentType="application/vnd.openxmlformats-officedocument.presentationml.slide+xml"/>
  <Override PartName="/ppt/slides/slide325.xml" ContentType="application/vnd.openxmlformats-officedocument.presentationml.slide+xml"/>
  <Override PartName="/ppt/notesSlides/notesSlide64.xml" ContentType="application/vnd.openxmlformats-officedocument.presentationml.notesSlide+xml"/>
  <Override PartName="/ppt/slides/slide184.xml" ContentType="application/vnd.openxmlformats-officedocument.presentationml.slide+xml"/>
  <Override PartName="/ppt/slides/slide118.xml" ContentType="application/vnd.openxmlformats-officedocument.presentationml.slide+xml"/>
  <Override PartName="/ppt/notesSlides/notesSlide171.xml" ContentType="application/vnd.openxmlformats-officedocument.presentationml.notesSlide+xml"/>
  <Override PartName="/ppt/notesSlides/notesSlide105.xml" ContentType="application/vnd.openxmlformats-officedocument.presentationml.notesSlide+xml"/>
  <Override PartName="/ppt/slides/slide280.xml" ContentType="application/vnd.openxmlformats-officedocument.presentationml.slide+xml"/>
  <Override PartName="/ppt/slideMasters/slideMaster1.xml" ContentType="application/vnd.openxmlformats-officedocument.presentationml.slideMaster+xml"/>
  <Override PartName="/ppt/slides/slide214.xml" ContentType="application/vnd.openxmlformats-officedocument.presentationml.slide+xml"/>
  <Override PartName="/ppt/notesSlides/notesSlide201.xml" ContentType="application/vnd.openxmlformats-officedocument.presentationml.notesSlide+xml"/>
  <Override PartName="/ppt/slides/slide310.xml" ContentType="application/vnd.openxmlformats-officedocument.presentationml.slide+xml"/>
  <Override PartName="/ppt/slides/slide86.xml" ContentType="application/vnd.openxmlformats-officedocument.presentationml.slide+xml"/>
  <Override PartName="/ppt/notesSlides/notesSlide133.xml" ContentType="application/vnd.openxmlformats-officedocument.presentationml.notesSlide+xml"/>
  <Override PartName="/ppt/slides/slide103.xml" ContentType="application/vnd.openxmlformats-officedocument.presentationml.slide+xml"/>
  <Override PartName="/ppt/slides/slide259.xml" ContentType="application/vnd.openxmlformats-officedocument.presentationml.slide+xml"/>
  <Override PartName="/ppt/notesSlides/notesSlide11.xml" ContentType="application/vnd.openxmlformats-officedocument.presentationml.notesSlide+xml"/>
  <Override PartName="/ppt/notesSlides/notesSlide246.xml" ContentType="application/vnd.openxmlformats-officedocument.presentationml.notesSlide+xml"/>
  <Override PartName="/ppt/slides/slide71.xml" ContentType="application/vnd.openxmlformats-officedocument.presentationml.slide+xml"/>
  <Override PartName="/ppt/slides/slide355.xml" ContentType="application/vnd.openxmlformats-officedocument.presentationml.slide+xml"/>
  <Override PartName="/ppt/notesSlides/notesSlide94.xml" ContentType="application/vnd.openxmlformats-officedocument.presentationml.notesSlide+xml"/>
  <Override PartName="/ppt/slides/slide131.xml" ContentType="application/vnd.openxmlformats-officedocument.presentationml.slide+xml"/>
  <Override PartName="/ppt/notesSlides/notesSlide28.xml" ContentType="application/vnd.openxmlformats-officedocument.presentationml.notesSlide+xml"/>
  <Override PartName="/ppt/slides/slide148.xml" ContentType="application/vnd.openxmlformats-officedocument.presentationml.slide+xml"/>
  <Override PartName="/ppt/slides/slide33.xml" ContentType="application/vnd.openxmlformats-officedocument.presentationml.slide+xml"/>
  <Override PartName="/ppt/slides/slide244.xml" ContentType="application/vnd.openxmlformats-officedocument.presentationml.slide+xml"/>
  <Override PartName="/ppt/presentation.xml" ContentType="application/vnd.openxmlformats-officedocument.presentationml.presentation.main+xml"/>
  <Override PartName="/ppt/slides/slide176.xml" ContentType="application/vnd.openxmlformats-officedocument.presentationml.slide+xml"/>
  <Override PartName="/ppt/notesSlides/notesSlide163.xml" ContentType="application/vnd.openxmlformats-officedocument.presentationml.notesSlide+xml"/>
  <Override PartName="/ppt/slides/slide272.xml" ContentType="application/vnd.openxmlformats-officedocument.presentationml.slide+xml"/>
  <Override PartName="/ppt/slides/slide206.xml" ContentType="application/vnd.openxmlformats-officedocument.presentationml.slide+xml"/>
  <Override PartName="/ppt/slides/slide302.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s/slide289.xml" ContentType="application/vnd.openxmlformats-officedocument.presentationml.slide+xml"/>
  <Override PartName="/ppt/notesSlides/notesSlide41.xml" ContentType="application/vnd.openxmlformats-officedocument.presentationml.notesSlide+xml"/>
  <Override PartName="/ppt/slides/slide385.xml" ContentType="application/vnd.openxmlformats-officedocument.presentationml.slide+xml"/>
  <Override PartName="/ppt/slides/slide319.xml" ContentType="application/vnd.openxmlformats-officedocument.presentationml.slide+xml"/>
  <Override PartName="/ppt/viewProps.xml" ContentType="application/vnd.openxmlformats-officedocument.presentationml.viewProps+xml"/>
  <Override PartName="/ppt/slides/slide161.xml" ContentType="application/vnd.openxmlformats-officedocument.presentationml.slide+xml"/>
  <Override PartName="/ppt/notesSlides/notesSlide58.xml" ContentType="application/vnd.openxmlformats-officedocument.presentationml.notesSlide+xml"/>
  <Override PartName="/ppt/notesSlides/notesSlide238.xml" ContentType="application/vnd.openxmlformats-officedocument.presentationml.notesSlide+xml"/>
  <Override PartName="/ppt/slides/slide347.xml" ContentType="application/vnd.openxmlformats-officedocument.presentationml.slide+xml"/>
  <Override PartName="/ppt/slides/slide63.xml" ContentType="application/vnd.openxmlformats-officedocument.presentationml.slide+xml"/>
  <Override PartName="/ppt/notesSlides/notesSlide86.xml" ContentType="application/vnd.openxmlformats-officedocument.presentationml.notesSlide+xml"/>
  <Override PartName="/ppt/presProps.xml" ContentType="application/vnd.openxmlformats-officedocument.presentationml.presProps+xml"/>
  <Override PartName="/ppt/notesSlides/notesSlide7.xml" ContentType="application/vnd.openxmlformats-officedocument.presentationml.notesSlide+xml"/>
  <Override PartName="/ppt/notesSlides/notesSlide110.xml" ContentType="application/vnd.openxmlformats-officedocument.presentationml.notesSlide+xml"/>
  <Override PartName="/ppt/notesSlides/notesSlide193.xml" ContentType="application/vnd.openxmlformats-officedocument.presentationml.notesSlide+xml"/>
  <Override PartName="/ppt/notesSlides/notesSlide127.xml" ContentType="application/vnd.openxmlformats-officedocument.presentationml.notesSlide+xml"/>
  <Override PartName="/ppt/slides/slide236.xml" ContentType="application/vnd.openxmlformats-officedocument.presentationml.slide+xml"/>
  <Override PartName="/ppt/notesSlides/notesSlide223.xml" ContentType="application/vnd.openxmlformats-officedocument.presentationml.notesSlide+xml"/>
  <Override PartName="/ppt/slides/slide332.xml" ContentType="application/vnd.openxmlformats-officedocument.presentationml.slide+xml"/>
  <Override PartName="/ppt/notesSlides/notesSlide71.xml" ContentType="application/vnd.openxmlformats-officedocument.presentationml.notesSlide+xml"/>
  <Override PartName="/ppt/slides/slide191.xml" ContentType="application/vnd.openxmlformats-officedocument.presentationml.slide+xml"/>
  <Override PartName="/ppt/slides/slide125.xml" ContentType="application/vnd.openxmlformats-officedocument.presentationml.slide+xml"/>
  <Override PartName="/ppt/slides/slide10.xml" ContentType="application/vnd.openxmlformats-officedocument.presentationml.slide+xml"/>
  <Override PartName="/ppt/slides/slide221.xml" ContentType="application/vnd.openxmlformats-officedocument.presentationml.slide+xml"/>
  <Override PartName="/ppt/slides/slide377.xml" ContentType="application/vnd.openxmlformats-officedocument.presentationml.slide+xml"/>
  <Override PartName="/ppt/slides/slide27.xml" ContentType="application/vnd.openxmlformats-officedocument.presentationml.slide+xml"/>
  <Override PartName="/ppt/slides/slide93.xml" ContentType="application/vnd.openxmlformats-officedocument.presentationml.slide+xml"/>
  <Override PartName="/ppt/slides/slide153.xml" ContentType="application/vnd.openxmlformats-officedocument.presentationml.slide+xml"/>
  <Override PartName="/ppt/notesSlides/notesSlide140.xml" ContentType="application/vnd.openxmlformats-officedocument.presentationml.notesSlide+xml"/>
  <Override PartName="/ppt/slides/slide55.xml" ContentType="application/vnd.openxmlformats-officedocument.presentationml.slide+xml"/>
  <Override PartName="/ppt/notesSlides/notesSlide157.xml" ContentType="application/vnd.openxmlformats-officedocument.presentationml.notesSlide+xml"/>
  <Override PartName="/ppt/slides/slide266.xml" ContentType="application/vnd.openxmlformats-officedocument.presentationml.slide+xml"/>
  <Override PartName="/ppt/slides/slide362.xml" ContentType="application/vnd.openxmlformats-officedocument.presentationml.slide+xml"/>
  <Override PartName="/ppt/slides/slide198.xml" ContentType="application/vnd.openxmlformats-officedocument.presentationml.slide+xml"/>
  <Override PartName="/ppt/notesSlides/notesSlide35.xml" ContentType="application/vnd.openxmlformats-officedocument.presentationml.notesSlide+xml"/>
  <Override PartName="/ppt/notesSlides/notesSlide185.xml" ContentType="application/vnd.openxmlformats-officedocument.presentationml.notesSlide+xml"/>
  <Override PartName="/ppt/notesSlides/notesSlide119.xml" ContentType="application/vnd.openxmlformats-officedocument.presentationml.notesSlide+xml"/>
  <Override PartName="/ppt/slides/slide294.xml" ContentType="application/vnd.openxmlformats-officedocument.presentationml.slide+xml"/>
  <Override PartName="/ppt/slides/slide228.xml" ContentType="application/vnd.openxmlformats-officedocument.presentationml.slide+xml"/>
  <Override PartName="/ppt/tags/tag2.xml" ContentType="application/vnd.openxmlformats-officedocument.presentationml.tags+xml"/>
  <Override PartName="/ppt/notesSlides/notesSlide215.xml" ContentType="application/vnd.openxmlformats-officedocument.presentationml.notesSlide+xml"/>
  <Override PartName="/ppt/slides/slide390.xml" ContentType="application/vnd.openxmlformats-officedocument.presentationml.slide+xml"/>
  <Override PartName="/ppt/slides/slide40.xml" ContentType="application/vnd.openxmlformats-officedocument.presentationml.slide+xml"/>
  <Override PartName="/ppt/slides/slide324.xml" ContentType="application/vnd.openxmlformats-officedocument.presentationml.slide+xml"/>
  <Override PartName="/ppt/notesSlides/notesSlide63.xml" ContentType="application/vnd.openxmlformats-officedocument.presentationml.notesSlide+xml"/>
  <Override PartName="/ppt/slides/slide183.xml" ContentType="application/vnd.openxmlformats-officedocument.presentationml.slide+xml"/>
  <Override PartName="/ppt/slides/slide117.xml" ContentType="application/vnd.openxmlformats-officedocument.presentationml.slide+xml"/>
  <Override PartName="/ppt/notesSlides/notesSlide170.xml" ContentType="application/vnd.openxmlformats-officedocument.presentationml.notesSlide+xml"/>
  <Override PartName="/ppt/notesSlides/notesSlide104.xml" ContentType="application/vnd.openxmlformats-officedocument.presentationml.notesSlide+xml"/>
  <Override PartName="/ppt/slides/slide213.xml" ContentType="application/vnd.openxmlformats-officedocument.presentationml.slide+xml"/>
  <Override PartName="/ppt/notesSlides/notesSlide200.xml" ContentType="application/vnd.openxmlformats-officedocument.presentationml.notesSlide+xml"/>
  <Override PartName="/ppt/slides/slide85.xml" ContentType="application/vnd.openxmlformats-officedocument.presentationml.slide+xml"/>
  <Override PartName="/ppt/slides/slide369.xml" ContentType="application/vnd.openxmlformats-officedocument.presentationml.slide+xml"/>
  <Override PartName="/ppt/slides/slide19.xml" ContentType="application/vnd.openxmlformats-officedocument.presentationml.slide+xml"/>
  <Override PartName="/ppt/slides/slide102.xml" ContentType="application/vnd.openxmlformats-officedocument.presentationml.slide+xml"/>
  <Override PartName="/ppt/notesSlides/notesSlide149.xml" ContentType="application/vnd.openxmlformats-officedocument.presentationml.notesSlide+xml"/>
  <Override PartName="/ppt/slides/slide258.xml" ContentType="application/vnd.openxmlformats-officedocument.presentationml.slide+xml"/>
  <Override PartName="/ppt/notesSlides/notesSlide245.xml" ContentType="application/vnd.openxmlformats-officedocument.presentationml.notesSlide+xml"/>
  <Override PartName="/ppt/slides/slide70.xml" ContentType="application/vnd.openxmlformats-officedocument.presentationml.slide+xml"/>
  <Override PartName="/ppt/slides/slide354.xml" ContentType="application/vnd.openxmlformats-officedocument.presentationml.slide+xml"/>
  <Override PartName="/ppt/diagrams/data1.xml" ContentType="application/vnd.openxmlformats-officedocument.drawingml.diagramData+xml"/>
  <Override PartName="/ppt/slides/slide130.xml" ContentType="application/vnd.openxmlformats-officedocument.presentationml.slide+xml"/>
  <Override PartName="/ppt/notesSlides/notesSlide27.xml" ContentType="application/vnd.openxmlformats-officedocument.presentationml.notesSlide+xml"/>
  <Override PartName="/ppt/notesSlides/notesSlide93.xml" ContentType="application/vnd.openxmlformats-officedocument.presentationml.notesSlide+xml"/>
  <Override PartName="/ppt/slides/slide147.xml" ContentType="application/vnd.openxmlformats-officedocument.presentationml.slide+xml"/>
  <Override PartName="/ppt/slides/slide32.xml" ContentType="application/vnd.openxmlformats-officedocument.presentationml.slide+xml"/>
  <Override PartName="/ppt/slides/slide243.xml" ContentType="application/vnd.openxmlformats-officedocument.presentationml.slide+xml"/>
  <Override PartName="/ppt/slides/slide49.xml" ContentType="application/vnd.openxmlformats-officedocument.presentationml.slide+xml"/>
  <Override PartName="/ppt/slides/slide175.xml" ContentType="application/vnd.openxmlformats-officedocument.presentationml.slide+xml"/>
  <Override PartName="/ppt/slides/slide109.xml" ContentType="application/vnd.openxmlformats-officedocument.presentationml.slide+xml"/>
  <Override PartName="/ppt/notesSlides/notesSlide162.xml" ContentType="application/vnd.openxmlformats-officedocument.presentationml.notesSlide+xml"/>
  <Override PartName="/ppt/slides/slide271.xml" ContentType="application/vnd.openxmlformats-officedocument.presentationml.slide+xml"/>
  <Override PartName="/ppt/slides/slide205.xml" ContentType="application/vnd.openxmlformats-officedocument.presentationml.slide+xml"/>
  <Override PartName="/ppt/slides/slide301.xml" ContentType="application/vnd.openxmlformats-officedocument.presentationml.slide+xml"/>
  <Override PartName="/ppt/notesSlides/notesSlide179.xml" ContentType="application/vnd.openxmlformats-officedocument.presentationml.notesSlide+xml"/>
  <Override PartName="/ppt/slides/slide5.xml" ContentType="application/vnd.openxmlformats-officedocument.presentationml.slide+xml"/>
  <Override PartName="/ppt/slides/slide288.xml" ContentType="application/vnd.openxmlformats-officedocument.presentationml.slide+xml"/>
  <Override PartName="/ppt/slides/slide77.xml" ContentType="application/vnd.openxmlformats-officedocument.presentationml.slide+xml"/>
  <Override PartName="/ppt/notesSlides/notesSlide40.xml" ContentType="application/vnd.openxmlformats-officedocument.presentationml.notesSlide+xml"/>
  <Override PartName="/ppt/notesSlides/notesSlide209.xml" ContentType="application/vnd.openxmlformats-officedocument.presentationml.notesSlide+xml"/>
  <Override PartName="/ppt/slides/slide384.xml" ContentType="application/vnd.openxmlformats-officedocument.presentationml.slide+xml"/>
  <Override PartName="/ppt/slides/slide318.xml" ContentType="application/vnd.openxmlformats-officedocument.presentationml.slide+xml"/>
  <Override PartName="/ppt/slides/slide160.xml" ContentType="application/vnd.openxmlformats-officedocument.presentationml.slide+xml"/>
  <Override PartName="/ppt/notesSlides/notesSlide57.xml" ContentType="application/vnd.openxmlformats-officedocument.presentationml.notesSlide+xml"/>
  <Override PartName="/ppt/notesSlides/notesSlide237.xml" ContentType="application/vnd.openxmlformats-officedocument.presentationml.notesSlide+xml"/>
  <Override PartName="/ppt/slides/slide346.xml" ContentType="application/vnd.openxmlformats-officedocument.presentationml.slide+xml"/>
  <Override PartName="/ppt/slides/slide62.xml" ContentType="application/vnd.openxmlformats-officedocument.presentationml.slide+xml"/>
  <Override PartName="/ppt/notesSlides/notesSlide8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slides/slide139.xml" ContentType="application/vnd.openxmlformats-officedocument.presentationml.slide+xml"/>
  <Override PartName="/ppt/notesSlides/notesSlide192.xml" ContentType="application/vnd.openxmlformats-officedocument.presentationml.notesSlide+xml"/>
  <Override PartName="/ppt/notesSlides/notesSlide126.xml" ContentType="application/vnd.openxmlformats-officedocument.presentationml.notesSlide+xml"/>
  <Override PartName="/ppt/slides/slide235.xml" ContentType="application/vnd.openxmlformats-officedocument.presentationml.slide+xml"/>
  <Override PartName="/ppt/notesSlides/notesSlide222.xml" ContentType="application/vnd.openxmlformats-officedocument.presentationml.notesSlide+xml"/>
  <Override PartName="/ppt/slides/slide331.xml" ContentType="application/vnd.openxmlformats-officedocument.presentationml.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400"/>
  </p:notesMasterIdLst>
  <p:handoutMasterIdLst>
    <p:handoutMasterId r:id="rId401"/>
  </p:handoutMasterIdLst>
  <p:sldIdLst>
    <p:sldId id="284" r:id="rId2"/>
    <p:sldId id="572" r:id="rId3"/>
    <p:sldId id="786" r:id="rId4"/>
    <p:sldId id="573" r:id="rId5"/>
    <p:sldId id="574" r:id="rId6"/>
    <p:sldId id="576" r:id="rId7"/>
    <p:sldId id="577" r:id="rId8"/>
    <p:sldId id="587" r:id="rId9"/>
    <p:sldId id="586" r:id="rId10"/>
    <p:sldId id="285"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578" r:id="rId33"/>
    <p:sldId id="579" r:id="rId34"/>
    <p:sldId id="580" r:id="rId35"/>
    <p:sldId id="581" r:id="rId36"/>
    <p:sldId id="582" r:id="rId37"/>
    <p:sldId id="583" r:id="rId38"/>
    <p:sldId id="584" r:id="rId39"/>
    <p:sldId id="5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588" r:id="rId53"/>
    <p:sldId id="298" r:id="rId54"/>
    <p:sldId id="299" r:id="rId55"/>
    <p:sldId id="300" r:id="rId56"/>
    <p:sldId id="301" r:id="rId57"/>
    <p:sldId id="302" r:id="rId58"/>
    <p:sldId id="303" r:id="rId59"/>
    <p:sldId id="304" r:id="rId60"/>
    <p:sldId id="589" r:id="rId61"/>
    <p:sldId id="590" r:id="rId62"/>
    <p:sldId id="591" r:id="rId63"/>
    <p:sldId id="592" r:id="rId64"/>
    <p:sldId id="593" r:id="rId65"/>
    <p:sldId id="594" r:id="rId66"/>
    <p:sldId id="305" r:id="rId67"/>
    <p:sldId id="306" r:id="rId68"/>
    <p:sldId id="762" r:id="rId69"/>
    <p:sldId id="312" r:id="rId70"/>
    <p:sldId id="313" r:id="rId71"/>
    <p:sldId id="317" r:id="rId72"/>
    <p:sldId id="318" r:id="rId73"/>
    <p:sldId id="319" r:id="rId74"/>
    <p:sldId id="320" r:id="rId75"/>
    <p:sldId id="321" r:id="rId76"/>
    <p:sldId id="322" r:id="rId77"/>
    <p:sldId id="323" r:id="rId78"/>
    <p:sldId id="324" r:id="rId79"/>
    <p:sldId id="325" r:id="rId80"/>
    <p:sldId id="599" r:id="rId81"/>
    <p:sldId id="600" r:id="rId82"/>
    <p:sldId id="601" r:id="rId83"/>
    <p:sldId id="602" r:id="rId84"/>
    <p:sldId id="327" r:id="rId85"/>
    <p:sldId id="328" r:id="rId86"/>
    <p:sldId id="329" r:id="rId87"/>
    <p:sldId id="330" r:id="rId88"/>
    <p:sldId id="331" r:id="rId89"/>
    <p:sldId id="332" r:id="rId90"/>
    <p:sldId id="333" r:id="rId91"/>
    <p:sldId id="334" r:id="rId92"/>
    <p:sldId id="775" r:id="rId93"/>
    <p:sldId id="335" r:id="rId94"/>
    <p:sldId id="336" r:id="rId95"/>
    <p:sldId id="337" r:id="rId96"/>
    <p:sldId id="338" r:id="rId97"/>
    <p:sldId id="339" r:id="rId98"/>
    <p:sldId id="340" r:id="rId99"/>
    <p:sldId id="341" r:id="rId100"/>
    <p:sldId id="342" r:id="rId101"/>
    <p:sldId id="344" r:id="rId102"/>
    <p:sldId id="345" r:id="rId103"/>
    <p:sldId id="346" r:id="rId104"/>
    <p:sldId id="603" r:id="rId105"/>
    <p:sldId id="604" r:id="rId106"/>
    <p:sldId id="605" r:id="rId107"/>
    <p:sldId id="606" r:id="rId108"/>
    <p:sldId id="607" r:id="rId109"/>
    <p:sldId id="608" r:id="rId110"/>
    <p:sldId id="609" r:id="rId111"/>
    <p:sldId id="610" r:id="rId112"/>
    <p:sldId id="347" r:id="rId113"/>
    <p:sldId id="348" r:id="rId114"/>
    <p:sldId id="349" r:id="rId115"/>
    <p:sldId id="350" r:id="rId116"/>
    <p:sldId id="611" r:id="rId117"/>
    <p:sldId id="351" r:id="rId118"/>
    <p:sldId id="352" r:id="rId119"/>
    <p:sldId id="612" r:id="rId120"/>
    <p:sldId id="764"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6" r:id="rId137"/>
    <p:sldId id="377" r:id="rId138"/>
    <p:sldId id="378" r:id="rId139"/>
    <p:sldId id="383" r:id="rId140"/>
    <p:sldId id="384" r:id="rId141"/>
    <p:sldId id="385" r:id="rId142"/>
    <p:sldId id="386" r:id="rId143"/>
    <p:sldId id="387" r:id="rId144"/>
    <p:sldId id="388" r:id="rId145"/>
    <p:sldId id="389" r:id="rId146"/>
    <p:sldId id="390" r:id="rId147"/>
    <p:sldId id="392" r:id="rId148"/>
    <p:sldId id="393" r:id="rId149"/>
    <p:sldId id="395" r:id="rId150"/>
    <p:sldId id="766" r:id="rId151"/>
    <p:sldId id="403" r:id="rId152"/>
    <p:sldId id="404" r:id="rId153"/>
    <p:sldId id="405" r:id="rId154"/>
    <p:sldId id="406" r:id="rId155"/>
    <p:sldId id="407" r:id="rId156"/>
    <p:sldId id="410" r:id="rId157"/>
    <p:sldId id="411" r:id="rId158"/>
    <p:sldId id="412" r:id="rId159"/>
    <p:sldId id="413" r:id="rId160"/>
    <p:sldId id="419" r:id="rId161"/>
    <p:sldId id="420" r:id="rId162"/>
    <p:sldId id="421" r:id="rId163"/>
    <p:sldId id="621" r:id="rId164"/>
    <p:sldId id="425" r:id="rId165"/>
    <p:sldId id="427" r:id="rId166"/>
    <p:sldId id="622" r:id="rId167"/>
    <p:sldId id="620" r:id="rId168"/>
    <p:sldId id="625" r:id="rId169"/>
    <p:sldId id="613" r:id="rId170"/>
    <p:sldId id="614" r:id="rId171"/>
    <p:sldId id="615" r:id="rId172"/>
    <p:sldId id="616" r:id="rId173"/>
    <p:sldId id="618" r:id="rId174"/>
    <p:sldId id="619" r:id="rId175"/>
    <p:sldId id="428" r:id="rId176"/>
    <p:sldId id="429" r:id="rId177"/>
    <p:sldId id="431" r:id="rId178"/>
    <p:sldId id="432" r:id="rId179"/>
    <p:sldId id="433" r:id="rId180"/>
    <p:sldId id="434" r:id="rId181"/>
    <p:sldId id="435" r:id="rId182"/>
    <p:sldId id="436" r:id="rId183"/>
    <p:sldId id="437" r:id="rId184"/>
    <p:sldId id="438" r:id="rId185"/>
    <p:sldId id="439" r:id="rId186"/>
    <p:sldId id="440" r:id="rId187"/>
    <p:sldId id="441" r:id="rId188"/>
    <p:sldId id="444" r:id="rId189"/>
    <p:sldId id="445" r:id="rId190"/>
    <p:sldId id="446" r:id="rId191"/>
    <p:sldId id="447" r:id="rId192"/>
    <p:sldId id="448" r:id="rId193"/>
    <p:sldId id="449" r:id="rId194"/>
    <p:sldId id="450" r:id="rId195"/>
    <p:sldId id="453" r:id="rId196"/>
    <p:sldId id="454" r:id="rId197"/>
    <p:sldId id="456" r:id="rId198"/>
    <p:sldId id="459" r:id="rId199"/>
    <p:sldId id="461" r:id="rId200"/>
    <p:sldId id="462" r:id="rId201"/>
    <p:sldId id="758" r:id="rId202"/>
    <p:sldId id="787" r:id="rId203"/>
    <p:sldId id="777" r:id="rId204"/>
    <p:sldId id="753" r:id="rId205"/>
    <p:sldId id="755" r:id="rId206"/>
    <p:sldId id="756" r:id="rId207"/>
    <p:sldId id="757" r:id="rId208"/>
    <p:sldId id="464" r:id="rId209"/>
    <p:sldId id="465" r:id="rId210"/>
    <p:sldId id="467" r:id="rId211"/>
    <p:sldId id="468" r:id="rId212"/>
    <p:sldId id="469" r:id="rId213"/>
    <p:sldId id="470" r:id="rId214"/>
    <p:sldId id="471" r:id="rId215"/>
    <p:sldId id="472" r:id="rId216"/>
    <p:sldId id="473" r:id="rId217"/>
    <p:sldId id="623" r:id="rId218"/>
    <p:sldId id="624"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767"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763" r:id="rId256"/>
    <p:sldId id="510" r:id="rId257"/>
    <p:sldId id="626" r:id="rId258"/>
    <p:sldId id="627" r:id="rId259"/>
    <p:sldId id="628" r:id="rId260"/>
    <p:sldId id="629" r:id="rId261"/>
    <p:sldId id="630" r:id="rId262"/>
    <p:sldId id="631" r:id="rId263"/>
    <p:sldId id="632" r:id="rId264"/>
    <p:sldId id="633" r:id="rId265"/>
    <p:sldId id="768" r:id="rId266"/>
    <p:sldId id="634" r:id="rId267"/>
    <p:sldId id="511" r:id="rId268"/>
    <p:sldId id="512" r:id="rId269"/>
    <p:sldId id="769" r:id="rId270"/>
    <p:sldId id="514" r:id="rId271"/>
    <p:sldId id="516" r:id="rId272"/>
    <p:sldId id="517" r:id="rId273"/>
    <p:sldId id="518" r:id="rId274"/>
    <p:sldId id="519" r:id="rId275"/>
    <p:sldId id="520" r:id="rId276"/>
    <p:sldId id="521" r:id="rId277"/>
    <p:sldId id="522" r:id="rId278"/>
    <p:sldId id="523" r:id="rId279"/>
    <p:sldId id="524" r:id="rId280"/>
    <p:sldId id="525" r:id="rId281"/>
    <p:sldId id="526" r:id="rId282"/>
    <p:sldId id="527" r:id="rId283"/>
    <p:sldId id="528" r:id="rId284"/>
    <p:sldId id="529" r:id="rId285"/>
    <p:sldId id="530" r:id="rId286"/>
    <p:sldId id="531" r:id="rId287"/>
    <p:sldId id="532" r:id="rId288"/>
    <p:sldId id="533" r:id="rId289"/>
    <p:sldId id="534" r:id="rId290"/>
    <p:sldId id="535" r:id="rId291"/>
    <p:sldId id="536" r:id="rId292"/>
    <p:sldId id="537" r:id="rId293"/>
    <p:sldId id="761" r:id="rId294"/>
    <p:sldId id="538" r:id="rId295"/>
    <p:sldId id="545" r:id="rId296"/>
    <p:sldId id="546" r:id="rId297"/>
    <p:sldId id="547" r:id="rId298"/>
    <p:sldId id="770" r:id="rId299"/>
    <p:sldId id="548" r:id="rId300"/>
    <p:sldId id="549" r:id="rId301"/>
    <p:sldId id="550" r:id="rId302"/>
    <p:sldId id="635" r:id="rId303"/>
    <p:sldId id="551" r:id="rId304"/>
    <p:sldId id="636" r:id="rId305"/>
    <p:sldId id="561" r:id="rId306"/>
    <p:sldId id="637" r:id="rId307"/>
    <p:sldId id="564" r:id="rId308"/>
    <p:sldId id="647" r:id="rId309"/>
    <p:sldId id="640" r:id="rId310"/>
    <p:sldId id="641" r:id="rId311"/>
    <p:sldId id="648" r:id="rId312"/>
    <p:sldId id="649" r:id="rId313"/>
    <p:sldId id="650" r:id="rId314"/>
    <p:sldId id="651" r:id="rId315"/>
    <p:sldId id="653" r:id="rId316"/>
    <p:sldId id="654" r:id="rId317"/>
    <p:sldId id="656" r:id="rId318"/>
    <p:sldId id="676" r:id="rId319"/>
    <p:sldId id="642" r:id="rId320"/>
    <p:sldId id="658" r:id="rId321"/>
    <p:sldId id="643" r:id="rId322"/>
    <p:sldId id="659" r:id="rId323"/>
    <p:sldId id="660" r:id="rId324"/>
    <p:sldId id="661" r:id="rId325"/>
    <p:sldId id="662" r:id="rId326"/>
    <p:sldId id="677" r:id="rId327"/>
    <p:sldId id="665" r:id="rId328"/>
    <p:sldId id="671" r:id="rId329"/>
    <p:sldId id="670" r:id="rId330"/>
    <p:sldId id="672" r:id="rId331"/>
    <p:sldId id="678" r:id="rId332"/>
    <p:sldId id="663" r:id="rId333"/>
    <p:sldId id="664" r:id="rId334"/>
    <p:sldId id="666" r:id="rId335"/>
    <p:sldId id="667" r:id="rId336"/>
    <p:sldId id="669" r:id="rId337"/>
    <p:sldId id="673" r:id="rId338"/>
    <p:sldId id="674" r:id="rId339"/>
    <p:sldId id="679" r:id="rId340"/>
    <p:sldId id="675" r:id="rId341"/>
    <p:sldId id="680" r:id="rId342"/>
    <p:sldId id="681" r:id="rId343"/>
    <p:sldId id="683" r:id="rId344"/>
    <p:sldId id="687" r:id="rId345"/>
    <p:sldId id="688" r:id="rId346"/>
    <p:sldId id="689" r:id="rId347"/>
    <p:sldId id="684" r:id="rId348"/>
    <p:sldId id="685" r:id="rId349"/>
    <p:sldId id="686" r:id="rId350"/>
    <p:sldId id="708" r:id="rId351"/>
    <p:sldId id="710" r:id="rId352"/>
    <p:sldId id="711" r:id="rId353"/>
    <p:sldId id="712" r:id="rId354"/>
    <p:sldId id="713" r:id="rId355"/>
    <p:sldId id="714" r:id="rId356"/>
    <p:sldId id="715" r:id="rId357"/>
    <p:sldId id="716" r:id="rId358"/>
    <p:sldId id="717" r:id="rId359"/>
    <p:sldId id="743" r:id="rId360"/>
    <p:sldId id="744" r:id="rId361"/>
    <p:sldId id="718" r:id="rId362"/>
    <p:sldId id="719" r:id="rId363"/>
    <p:sldId id="721" r:id="rId364"/>
    <p:sldId id="720" r:id="rId365"/>
    <p:sldId id="722" r:id="rId366"/>
    <p:sldId id="723" r:id="rId367"/>
    <p:sldId id="724" r:id="rId368"/>
    <p:sldId id="725" r:id="rId369"/>
    <p:sldId id="726" r:id="rId370"/>
    <p:sldId id="727" r:id="rId371"/>
    <p:sldId id="728" r:id="rId372"/>
    <p:sldId id="730" r:id="rId373"/>
    <p:sldId id="731" r:id="rId374"/>
    <p:sldId id="732" r:id="rId375"/>
    <p:sldId id="733" r:id="rId376"/>
    <p:sldId id="734" r:id="rId377"/>
    <p:sldId id="735" r:id="rId378"/>
    <p:sldId id="736" r:id="rId379"/>
    <p:sldId id="745" r:id="rId380"/>
    <p:sldId id="773" r:id="rId381"/>
    <p:sldId id="690" r:id="rId382"/>
    <p:sldId id="698" r:id="rId383"/>
    <p:sldId id="699" r:id="rId384"/>
    <p:sldId id="700" r:id="rId385"/>
    <p:sldId id="701" r:id="rId386"/>
    <p:sldId id="702" r:id="rId387"/>
    <p:sldId id="703" r:id="rId388"/>
    <p:sldId id="704" r:id="rId389"/>
    <p:sldId id="705" r:id="rId390"/>
    <p:sldId id="706" r:id="rId391"/>
    <p:sldId id="784" r:id="rId392"/>
    <p:sldId id="779" r:id="rId393"/>
    <p:sldId id="780" r:id="rId394"/>
    <p:sldId id="748" r:id="rId395"/>
    <p:sldId id="778" r:id="rId396"/>
    <p:sldId id="750" r:id="rId397"/>
    <p:sldId id="751" r:id="rId398"/>
    <p:sldId id="785" r:id="rId3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0035" autoAdjust="0"/>
    <p:restoredTop sz="86654" autoAdjust="0"/>
  </p:normalViewPr>
  <p:slideViewPr>
    <p:cSldViewPr snapToGrid="0">
      <p:cViewPr varScale="1">
        <p:scale>
          <a:sx n="87" d="100"/>
          <a:sy n="87" d="100"/>
        </p:scale>
        <p:origin x="-360" y="-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016" y="192"/>
      </p:cViewPr>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260" Type="http://schemas.openxmlformats.org/officeDocument/2006/relationships/slide" Target="slides/slide259.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70" Type="http://schemas.openxmlformats.org/officeDocument/2006/relationships/slide" Target="slides/slide269.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80" Type="http://schemas.openxmlformats.org/officeDocument/2006/relationships/slide" Target="slides/slide279.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400" Type="http://schemas.openxmlformats.org/officeDocument/2006/relationships/notesMaster" Target="notesMasters/notesMaster1.xml"/><Relationship Id="rId401" Type="http://schemas.openxmlformats.org/officeDocument/2006/relationships/handoutMaster" Target="handoutMasters/handoutMaster1.xml"/><Relationship Id="rId402" Type="http://schemas.openxmlformats.org/officeDocument/2006/relationships/printerSettings" Target="printerSettings/printerSettings1.bin"/><Relationship Id="rId403" Type="http://schemas.openxmlformats.org/officeDocument/2006/relationships/presProps" Target="presProps.xml"/><Relationship Id="rId404" Type="http://schemas.openxmlformats.org/officeDocument/2006/relationships/viewProps" Target="viewProps.xml"/><Relationship Id="rId405" Type="http://schemas.openxmlformats.org/officeDocument/2006/relationships/theme" Target="theme/theme1.xml"/><Relationship Id="rId406" Type="http://schemas.openxmlformats.org/officeDocument/2006/relationships/tableStyles" Target="tableStyles.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359" Type="http://schemas.openxmlformats.org/officeDocument/2006/relationships/slide" Target="slides/slide35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slide" Target="slides/slide36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370" Type="http://schemas.openxmlformats.org/officeDocument/2006/relationships/slide" Target="slides/slide369.xml"/><Relationship Id="rId371" Type="http://schemas.openxmlformats.org/officeDocument/2006/relationships/slide" Target="slides/slide370.xml"/><Relationship Id="rId372" Type="http://schemas.openxmlformats.org/officeDocument/2006/relationships/slide" Target="slides/slide371.xml"/><Relationship Id="rId373" Type="http://schemas.openxmlformats.org/officeDocument/2006/relationships/slide" Target="slides/slide372.xml"/><Relationship Id="rId374" Type="http://schemas.openxmlformats.org/officeDocument/2006/relationships/slide" Target="slides/slide373.xml"/><Relationship Id="rId375" Type="http://schemas.openxmlformats.org/officeDocument/2006/relationships/slide" Target="slides/slide374.xml"/><Relationship Id="rId376" Type="http://schemas.openxmlformats.org/officeDocument/2006/relationships/slide" Target="slides/slide375.xml"/><Relationship Id="rId377" Type="http://schemas.openxmlformats.org/officeDocument/2006/relationships/slide" Target="slides/slide376.xml"/><Relationship Id="rId378" Type="http://schemas.openxmlformats.org/officeDocument/2006/relationships/slide" Target="slides/slide377.xml"/><Relationship Id="rId379" Type="http://schemas.openxmlformats.org/officeDocument/2006/relationships/slide" Target="slides/slide37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380" Type="http://schemas.openxmlformats.org/officeDocument/2006/relationships/slide" Target="slides/slide379.xml"/><Relationship Id="rId381" Type="http://schemas.openxmlformats.org/officeDocument/2006/relationships/slide" Target="slides/slide380.xml"/><Relationship Id="rId382" Type="http://schemas.openxmlformats.org/officeDocument/2006/relationships/slide" Target="slides/slide381.xml"/><Relationship Id="rId383" Type="http://schemas.openxmlformats.org/officeDocument/2006/relationships/slide" Target="slides/slide382.xml"/><Relationship Id="rId384" Type="http://schemas.openxmlformats.org/officeDocument/2006/relationships/slide" Target="slides/slide383.xml"/><Relationship Id="rId385" Type="http://schemas.openxmlformats.org/officeDocument/2006/relationships/slide" Target="slides/slide384.xml"/><Relationship Id="rId386" Type="http://schemas.openxmlformats.org/officeDocument/2006/relationships/slide" Target="slides/slide385.xml"/><Relationship Id="rId387" Type="http://schemas.openxmlformats.org/officeDocument/2006/relationships/slide" Target="slides/slide386.xml"/><Relationship Id="rId388" Type="http://schemas.openxmlformats.org/officeDocument/2006/relationships/slide" Target="slides/slide387.xml"/><Relationship Id="rId389" Type="http://schemas.openxmlformats.org/officeDocument/2006/relationships/slide" Target="slides/slide38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390" Type="http://schemas.openxmlformats.org/officeDocument/2006/relationships/slide" Target="slides/slide389.xml"/><Relationship Id="rId391" Type="http://schemas.openxmlformats.org/officeDocument/2006/relationships/slide" Target="slides/slide390.xml"/><Relationship Id="rId392" Type="http://schemas.openxmlformats.org/officeDocument/2006/relationships/slide" Target="slides/slide391.xml"/><Relationship Id="rId393" Type="http://schemas.openxmlformats.org/officeDocument/2006/relationships/slide" Target="slides/slide392.xml"/><Relationship Id="rId394" Type="http://schemas.openxmlformats.org/officeDocument/2006/relationships/slide" Target="slides/slide393.xml"/><Relationship Id="rId395" Type="http://schemas.openxmlformats.org/officeDocument/2006/relationships/slide" Target="slides/slide394.xml"/><Relationship Id="rId396" Type="http://schemas.openxmlformats.org/officeDocument/2006/relationships/slide" Target="slides/slide395.xml"/><Relationship Id="rId397" Type="http://schemas.openxmlformats.org/officeDocument/2006/relationships/slide" Target="slides/slide396.xml"/><Relationship Id="rId398" Type="http://schemas.openxmlformats.org/officeDocument/2006/relationships/slide" Target="slides/slide397.xml"/><Relationship Id="rId399" Type="http://schemas.openxmlformats.org/officeDocument/2006/relationships/slide" Target="slides/slide39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33A24-E461-834B-84EE-8D3BDA73A35A}" type="doc">
      <dgm:prSet loTypeId="urn:microsoft.com/office/officeart/2009/3/layout/DescendingProcess" loCatId="" qsTypeId="urn:microsoft.com/office/officeart/2005/8/quickstyle/simple2" qsCatId="simple" csTypeId="urn:microsoft.com/office/officeart/2005/8/colors/accent1_2" csCatId="accent1" phldr="1"/>
      <dgm:spPr/>
      <dgm:t>
        <a:bodyPr/>
        <a:lstStyle/>
        <a:p>
          <a:endParaRPr lang="en-US"/>
        </a:p>
      </dgm:t>
    </dgm:pt>
    <dgm:pt modelId="{7F49833E-C718-F346-9994-6B7D20F162FA}">
      <dgm:prSet phldrT="[Text]" custT="1"/>
      <dgm:spPr/>
      <dgm:t>
        <a:bodyPr/>
        <a:lstStyle/>
        <a:p>
          <a:r>
            <a:rPr lang="en-US" sz="3600" b="1" dirty="0"/>
            <a:t>Married Filing Jointly &amp; Qualifying Widow(</a:t>
          </a:r>
          <a:r>
            <a:rPr lang="en-US" sz="3600" b="1" dirty="0" err="1"/>
            <a:t>er</a:t>
          </a:r>
          <a:r>
            <a:rPr lang="en-US" sz="3600" b="1" dirty="0"/>
            <a:t>)</a:t>
          </a:r>
        </a:p>
      </dgm:t>
    </dgm:pt>
    <dgm:pt modelId="{688B090F-7888-7B43-A157-F514BFD4252C}" type="parTrans" cxnId="{1F180EE5-E664-1246-82D8-2D7749862786}">
      <dgm:prSet/>
      <dgm:spPr/>
      <dgm:t>
        <a:bodyPr/>
        <a:lstStyle/>
        <a:p>
          <a:endParaRPr lang="en-US"/>
        </a:p>
      </dgm:t>
    </dgm:pt>
    <dgm:pt modelId="{E089597B-13D5-0940-B427-A0B37CBEAC1C}" type="sibTrans" cxnId="{1F180EE5-E664-1246-82D8-2D7749862786}">
      <dgm:prSet/>
      <dgm:spPr/>
      <dgm:t>
        <a:bodyPr/>
        <a:lstStyle/>
        <a:p>
          <a:endParaRPr lang="en-US"/>
        </a:p>
      </dgm:t>
    </dgm:pt>
    <dgm:pt modelId="{7062A5EB-BF16-6648-A3EC-5C50E55D78AD}">
      <dgm:prSet phldrT="[Text]" custT="1"/>
      <dgm:spPr/>
      <dgm:t>
        <a:bodyPr/>
        <a:lstStyle/>
        <a:p>
          <a:r>
            <a:rPr lang="en-US" sz="3600" b="1" dirty="0"/>
            <a:t>Head of Household</a:t>
          </a:r>
        </a:p>
      </dgm:t>
    </dgm:pt>
    <dgm:pt modelId="{A01E2DD5-A1F0-5E4F-BB36-7F584AA5A7A2}" type="parTrans" cxnId="{1834F075-5666-C546-936D-E6949FF8FD68}">
      <dgm:prSet/>
      <dgm:spPr/>
      <dgm:t>
        <a:bodyPr/>
        <a:lstStyle/>
        <a:p>
          <a:endParaRPr lang="en-US"/>
        </a:p>
      </dgm:t>
    </dgm:pt>
    <dgm:pt modelId="{06AAF5C5-35CE-C743-B58B-84ACFB3665C2}" type="sibTrans" cxnId="{1834F075-5666-C546-936D-E6949FF8FD68}">
      <dgm:prSet/>
      <dgm:spPr/>
      <dgm:t>
        <a:bodyPr/>
        <a:lstStyle/>
        <a:p>
          <a:endParaRPr lang="en-US"/>
        </a:p>
      </dgm:t>
    </dgm:pt>
    <dgm:pt modelId="{5726F930-3367-0C4B-9492-D3FB407D4F15}">
      <dgm:prSet phldrT="[Text]" custT="1"/>
      <dgm:spPr/>
      <dgm:t>
        <a:bodyPr/>
        <a:lstStyle/>
        <a:p>
          <a:r>
            <a:rPr lang="en-US" sz="3600" b="1" dirty="0"/>
            <a:t>Single</a:t>
          </a:r>
        </a:p>
      </dgm:t>
    </dgm:pt>
    <dgm:pt modelId="{2C8ACE17-AD35-7F48-A630-D5664BDBE6C1}" type="parTrans" cxnId="{76104A60-C888-264A-AC8F-4017F1ABE9AF}">
      <dgm:prSet/>
      <dgm:spPr/>
      <dgm:t>
        <a:bodyPr/>
        <a:lstStyle/>
        <a:p>
          <a:endParaRPr lang="en-US"/>
        </a:p>
      </dgm:t>
    </dgm:pt>
    <dgm:pt modelId="{C8440522-A61A-4E48-B51C-EE09ABB58478}" type="sibTrans" cxnId="{76104A60-C888-264A-AC8F-4017F1ABE9AF}">
      <dgm:prSet/>
      <dgm:spPr/>
      <dgm:t>
        <a:bodyPr/>
        <a:lstStyle/>
        <a:p>
          <a:endParaRPr lang="en-US"/>
        </a:p>
      </dgm:t>
    </dgm:pt>
    <dgm:pt modelId="{6E85E1B0-2AFA-824D-8FF7-413D0647681E}">
      <dgm:prSet phldrT="[Text]" custT="1"/>
      <dgm:spPr/>
      <dgm:t>
        <a:bodyPr/>
        <a:lstStyle/>
        <a:p>
          <a:r>
            <a:rPr lang="en-US" sz="3600" b="1" dirty="0">
              <a:solidFill>
                <a:srgbClr val="FF0000"/>
              </a:solidFill>
            </a:rPr>
            <a:t>Married Filing Separately</a:t>
          </a:r>
        </a:p>
      </dgm:t>
    </dgm:pt>
    <dgm:pt modelId="{EE400887-17F9-6942-872D-684DCB582CE1}" type="parTrans" cxnId="{99F88698-6F7B-F14F-BE57-F5EC63267357}">
      <dgm:prSet/>
      <dgm:spPr/>
      <dgm:t>
        <a:bodyPr/>
        <a:lstStyle/>
        <a:p>
          <a:endParaRPr lang="en-US"/>
        </a:p>
      </dgm:t>
    </dgm:pt>
    <dgm:pt modelId="{3226E806-5576-854A-9863-4A37C360183B}" type="sibTrans" cxnId="{99F88698-6F7B-F14F-BE57-F5EC63267357}">
      <dgm:prSet/>
      <dgm:spPr/>
      <dgm:t>
        <a:bodyPr/>
        <a:lstStyle/>
        <a:p>
          <a:endParaRPr lang="en-US"/>
        </a:p>
      </dgm:t>
    </dgm:pt>
    <dgm:pt modelId="{8C7B831A-1458-6C44-9E89-1F8EE2FC675D}" type="pres">
      <dgm:prSet presAssocID="{D3F33A24-E461-834B-84EE-8D3BDA73A35A}" presName="Name0" presStyleCnt="0">
        <dgm:presLayoutVars>
          <dgm:chMax val="7"/>
          <dgm:chPref val="5"/>
        </dgm:presLayoutVars>
      </dgm:prSet>
      <dgm:spPr/>
      <dgm:t>
        <a:bodyPr/>
        <a:lstStyle/>
        <a:p>
          <a:endParaRPr lang="en-US"/>
        </a:p>
      </dgm:t>
    </dgm:pt>
    <dgm:pt modelId="{59BD8F8F-67E7-2E46-9587-2D72160B1E7E}" type="pres">
      <dgm:prSet presAssocID="{D3F33A24-E461-834B-84EE-8D3BDA73A35A}" presName="arrowNode" presStyleLbl="node1" presStyleIdx="0" presStyleCnt="1"/>
      <dgm:spPr/>
    </dgm:pt>
    <dgm:pt modelId="{4838B2C1-1F54-C24D-9612-D5112162E075}" type="pres">
      <dgm:prSet presAssocID="{7F49833E-C718-F346-9994-6B7D20F162FA}" presName="txNode1" presStyleLbl="revTx" presStyleIdx="0" presStyleCnt="4" custScaleX="446768">
        <dgm:presLayoutVars>
          <dgm:bulletEnabled val="1"/>
        </dgm:presLayoutVars>
      </dgm:prSet>
      <dgm:spPr/>
      <dgm:t>
        <a:bodyPr/>
        <a:lstStyle/>
        <a:p>
          <a:endParaRPr lang="en-US"/>
        </a:p>
      </dgm:t>
    </dgm:pt>
    <dgm:pt modelId="{2FBFCE09-EFA6-684C-940D-7369D4422154}" type="pres">
      <dgm:prSet presAssocID="{7062A5EB-BF16-6648-A3EC-5C50E55D78AD}" presName="txNode2" presStyleLbl="revTx" presStyleIdx="1" presStyleCnt="4" custScaleX="131900" custLinFactNeighborX="30670">
        <dgm:presLayoutVars>
          <dgm:bulletEnabled val="1"/>
        </dgm:presLayoutVars>
      </dgm:prSet>
      <dgm:spPr/>
      <dgm:t>
        <a:bodyPr/>
        <a:lstStyle/>
        <a:p>
          <a:endParaRPr lang="en-US"/>
        </a:p>
      </dgm:t>
    </dgm:pt>
    <dgm:pt modelId="{17C262CB-ECF4-0343-955F-83C59E78416D}" type="pres">
      <dgm:prSet presAssocID="{06AAF5C5-35CE-C743-B58B-84ACFB3665C2}" presName="dotNode2" presStyleCnt="0"/>
      <dgm:spPr/>
    </dgm:pt>
    <dgm:pt modelId="{C844227A-195A-EA4E-9C61-0F4039D38399}" type="pres">
      <dgm:prSet presAssocID="{06AAF5C5-35CE-C743-B58B-84ACFB3665C2}" presName="dotRepeatNode" presStyleLbl="fgShp" presStyleIdx="0" presStyleCnt="2"/>
      <dgm:spPr/>
      <dgm:t>
        <a:bodyPr/>
        <a:lstStyle/>
        <a:p>
          <a:endParaRPr lang="en-US"/>
        </a:p>
      </dgm:t>
    </dgm:pt>
    <dgm:pt modelId="{5FCD3857-2715-8441-B898-2917A0C0A1EB}" type="pres">
      <dgm:prSet presAssocID="{5726F930-3367-0C4B-9492-D3FB407D4F15}" presName="txNode3" presStyleLbl="revTx" presStyleIdx="2" presStyleCnt="4">
        <dgm:presLayoutVars>
          <dgm:bulletEnabled val="1"/>
        </dgm:presLayoutVars>
      </dgm:prSet>
      <dgm:spPr/>
      <dgm:t>
        <a:bodyPr/>
        <a:lstStyle/>
        <a:p>
          <a:endParaRPr lang="en-US"/>
        </a:p>
      </dgm:t>
    </dgm:pt>
    <dgm:pt modelId="{89C740B8-5ECA-A143-830B-4EE5B7E1A146}" type="pres">
      <dgm:prSet presAssocID="{C8440522-A61A-4E48-B51C-EE09ABB58478}" presName="dotNode3" presStyleCnt="0"/>
      <dgm:spPr/>
    </dgm:pt>
    <dgm:pt modelId="{55A39392-A2F1-8740-A635-5B07BB404D68}" type="pres">
      <dgm:prSet presAssocID="{C8440522-A61A-4E48-B51C-EE09ABB58478}" presName="dotRepeatNode" presStyleLbl="fgShp" presStyleIdx="1" presStyleCnt="2"/>
      <dgm:spPr/>
      <dgm:t>
        <a:bodyPr/>
        <a:lstStyle/>
        <a:p>
          <a:endParaRPr lang="en-US"/>
        </a:p>
      </dgm:t>
    </dgm:pt>
    <dgm:pt modelId="{68F0B125-8F15-DA49-8E4E-D46010A62DFA}" type="pres">
      <dgm:prSet presAssocID="{6E85E1B0-2AFA-824D-8FF7-413D0647681E}" presName="txNode4" presStyleLbl="revTx" presStyleIdx="3" presStyleCnt="4" custScaleX="262907" custScaleY="58985">
        <dgm:presLayoutVars>
          <dgm:bulletEnabled val="1"/>
        </dgm:presLayoutVars>
      </dgm:prSet>
      <dgm:spPr/>
      <dgm:t>
        <a:bodyPr/>
        <a:lstStyle/>
        <a:p>
          <a:endParaRPr lang="en-US"/>
        </a:p>
      </dgm:t>
    </dgm:pt>
  </dgm:ptLst>
  <dgm:cxnLst>
    <dgm:cxn modelId="{C06DCAB4-A6B9-5949-B119-6956737451F9}" type="presOf" srcId="{06AAF5C5-35CE-C743-B58B-84ACFB3665C2}" destId="{C844227A-195A-EA4E-9C61-0F4039D38399}" srcOrd="0" destOrd="0" presId="urn:microsoft.com/office/officeart/2009/3/layout/DescendingProcess"/>
    <dgm:cxn modelId="{8E81C36A-F168-D249-861D-0208F14CF54D}" type="presOf" srcId="{6E85E1B0-2AFA-824D-8FF7-413D0647681E}" destId="{68F0B125-8F15-DA49-8E4E-D46010A62DFA}" srcOrd="0" destOrd="0" presId="urn:microsoft.com/office/officeart/2009/3/layout/DescendingProcess"/>
    <dgm:cxn modelId="{6AD724D1-C132-BE41-9CCF-E2D4D22125D8}" type="presOf" srcId="{7062A5EB-BF16-6648-A3EC-5C50E55D78AD}" destId="{2FBFCE09-EFA6-684C-940D-7369D4422154}" srcOrd="0" destOrd="0" presId="urn:microsoft.com/office/officeart/2009/3/layout/DescendingProcess"/>
    <dgm:cxn modelId="{1F180EE5-E664-1246-82D8-2D7749862786}" srcId="{D3F33A24-E461-834B-84EE-8D3BDA73A35A}" destId="{7F49833E-C718-F346-9994-6B7D20F162FA}" srcOrd="0" destOrd="0" parTransId="{688B090F-7888-7B43-A157-F514BFD4252C}" sibTransId="{E089597B-13D5-0940-B427-A0B37CBEAC1C}"/>
    <dgm:cxn modelId="{76104A60-C888-264A-AC8F-4017F1ABE9AF}" srcId="{D3F33A24-E461-834B-84EE-8D3BDA73A35A}" destId="{5726F930-3367-0C4B-9492-D3FB407D4F15}" srcOrd="2" destOrd="0" parTransId="{2C8ACE17-AD35-7F48-A630-D5664BDBE6C1}" sibTransId="{C8440522-A61A-4E48-B51C-EE09ABB58478}"/>
    <dgm:cxn modelId="{E1AB8A6A-A0BC-584B-84B4-2EE019809ADA}" type="presOf" srcId="{D3F33A24-E461-834B-84EE-8D3BDA73A35A}" destId="{8C7B831A-1458-6C44-9E89-1F8EE2FC675D}" srcOrd="0" destOrd="0" presId="urn:microsoft.com/office/officeart/2009/3/layout/DescendingProcess"/>
    <dgm:cxn modelId="{36375F4F-248D-A14B-B0C1-B103B27FF84E}" type="presOf" srcId="{7F49833E-C718-F346-9994-6B7D20F162FA}" destId="{4838B2C1-1F54-C24D-9612-D5112162E075}" srcOrd="0" destOrd="0" presId="urn:microsoft.com/office/officeart/2009/3/layout/DescendingProcess"/>
    <dgm:cxn modelId="{99F88698-6F7B-F14F-BE57-F5EC63267357}" srcId="{D3F33A24-E461-834B-84EE-8D3BDA73A35A}" destId="{6E85E1B0-2AFA-824D-8FF7-413D0647681E}" srcOrd="3" destOrd="0" parTransId="{EE400887-17F9-6942-872D-684DCB582CE1}" sibTransId="{3226E806-5576-854A-9863-4A37C360183B}"/>
    <dgm:cxn modelId="{D4BB57C0-4537-CF47-A850-C3B6FD67B643}" type="presOf" srcId="{C8440522-A61A-4E48-B51C-EE09ABB58478}" destId="{55A39392-A2F1-8740-A635-5B07BB404D68}" srcOrd="0" destOrd="0" presId="urn:microsoft.com/office/officeart/2009/3/layout/DescendingProcess"/>
    <dgm:cxn modelId="{E120C733-9BA2-9543-9F83-877C20FDADA3}" type="presOf" srcId="{5726F930-3367-0C4B-9492-D3FB407D4F15}" destId="{5FCD3857-2715-8441-B898-2917A0C0A1EB}" srcOrd="0" destOrd="0" presId="urn:microsoft.com/office/officeart/2009/3/layout/DescendingProcess"/>
    <dgm:cxn modelId="{1834F075-5666-C546-936D-E6949FF8FD68}" srcId="{D3F33A24-E461-834B-84EE-8D3BDA73A35A}" destId="{7062A5EB-BF16-6648-A3EC-5C50E55D78AD}" srcOrd="1" destOrd="0" parTransId="{A01E2DD5-A1F0-5E4F-BB36-7F584AA5A7A2}" sibTransId="{06AAF5C5-35CE-C743-B58B-84ACFB3665C2}"/>
    <dgm:cxn modelId="{837C7ADA-E24A-8746-A9DE-D5FA4DFE2183}" type="presParOf" srcId="{8C7B831A-1458-6C44-9E89-1F8EE2FC675D}" destId="{59BD8F8F-67E7-2E46-9587-2D72160B1E7E}" srcOrd="0" destOrd="0" presId="urn:microsoft.com/office/officeart/2009/3/layout/DescendingProcess"/>
    <dgm:cxn modelId="{ECF30162-1BCC-914C-8E9A-8BCF3B2B0F37}" type="presParOf" srcId="{8C7B831A-1458-6C44-9E89-1F8EE2FC675D}" destId="{4838B2C1-1F54-C24D-9612-D5112162E075}" srcOrd="1" destOrd="0" presId="urn:microsoft.com/office/officeart/2009/3/layout/DescendingProcess"/>
    <dgm:cxn modelId="{9682D0FF-73EA-9C4D-A1F3-693562BF3423}" type="presParOf" srcId="{8C7B831A-1458-6C44-9E89-1F8EE2FC675D}" destId="{2FBFCE09-EFA6-684C-940D-7369D4422154}" srcOrd="2" destOrd="0" presId="urn:microsoft.com/office/officeart/2009/3/layout/DescendingProcess"/>
    <dgm:cxn modelId="{63F91261-72CB-1444-883A-30C01EEE8B99}" type="presParOf" srcId="{8C7B831A-1458-6C44-9E89-1F8EE2FC675D}" destId="{17C262CB-ECF4-0343-955F-83C59E78416D}" srcOrd="3" destOrd="0" presId="urn:microsoft.com/office/officeart/2009/3/layout/DescendingProcess"/>
    <dgm:cxn modelId="{859FC63A-6241-7340-81C9-F1DD3E4AF138}" type="presParOf" srcId="{17C262CB-ECF4-0343-955F-83C59E78416D}" destId="{C844227A-195A-EA4E-9C61-0F4039D38399}" srcOrd="0" destOrd="0" presId="urn:microsoft.com/office/officeart/2009/3/layout/DescendingProcess"/>
    <dgm:cxn modelId="{4CC44948-B230-B54A-8C20-C6B67E15BB05}" type="presParOf" srcId="{8C7B831A-1458-6C44-9E89-1F8EE2FC675D}" destId="{5FCD3857-2715-8441-B898-2917A0C0A1EB}" srcOrd="4" destOrd="0" presId="urn:microsoft.com/office/officeart/2009/3/layout/DescendingProcess"/>
    <dgm:cxn modelId="{F61A9037-75BC-0A4E-9F6F-40AC48BF9323}" type="presParOf" srcId="{8C7B831A-1458-6C44-9E89-1F8EE2FC675D}" destId="{89C740B8-5ECA-A143-830B-4EE5B7E1A146}" srcOrd="5" destOrd="0" presId="urn:microsoft.com/office/officeart/2009/3/layout/DescendingProcess"/>
    <dgm:cxn modelId="{4FB87DDF-5316-F94B-887F-A7205BB1AE1A}" type="presParOf" srcId="{89C740B8-5ECA-A143-830B-4EE5B7E1A146}" destId="{55A39392-A2F1-8740-A635-5B07BB404D68}" srcOrd="0" destOrd="0" presId="urn:microsoft.com/office/officeart/2009/3/layout/DescendingProcess"/>
    <dgm:cxn modelId="{D55BDEE6-522A-F04E-8789-EE5D4A307747}" type="presParOf" srcId="{8C7B831A-1458-6C44-9E89-1F8EE2FC675D}" destId="{68F0B125-8F15-DA49-8E4E-D46010A62DFA}" srcOrd="6" destOrd="0" presId="urn:microsoft.com/office/officeart/2009/3/layout/Descending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884613" cy="458788"/>
          </a:xfrm>
          <a:prstGeom prst="rect">
            <a:avLst/>
          </a:prstGeom>
        </p:spPr>
        <p:txBody>
          <a:bodyPr vert="horz" lIns="91440" tIns="45720" rIns="91440" bIns="45720" rtlCol="0"/>
          <a:lstStyle>
            <a:lvl1pPr algn="l">
              <a:defRPr sz="1200"/>
            </a:lvl1pPr>
          </a:lstStyle>
          <a:p>
            <a:r>
              <a:rPr lang="en-US" b="1" dirty="0">
                <a:latin typeface="Tw Cen MT" charset="0"/>
                <a:ea typeface="Tw Cen MT" charset="0"/>
                <a:cs typeface="Tw Cen MT" charset="0"/>
              </a:rPr>
              <a:t>Unit I Training – Tax Terminology &amp; Form </a:t>
            </a:r>
            <a:r>
              <a:rPr lang="en-US" b="1">
                <a:latin typeface="Tw Cen MT" charset="0"/>
                <a:ea typeface="Tw Cen MT" charset="0"/>
                <a:cs typeface="Tw Cen MT" charset="0"/>
              </a:rPr>
              <a:t>1040 Overview</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b="1" dirty="0">
                <a:latin typeface="Tw Cen MT" charset="0"/>
                <a:ea typeface="Tw Cen MT" charset="0"/>
                <a:cs typeface="Tw Cen MT" charset="0"/>
              </a:rPr>
              <a:t>Impact America: </a:t>
            </a:r>
            <a:r>
              <a:rPr lang="en-US" b="1" dirty="0" err="1">
                <a:latin typeface="Tw Cen MT" charset="0"/>
                <a:ea typeface="Tw Cen MT" charset="0"/>
                <a:cs typeface="Tw Cen MT" charset="0"/>
              </a:rPr>
              <a:t>SaveFirst</a:t>
            </a:r>
            <a:endParaRPr lang="en-US" b="1" dirty="0">
              <a:latin typeface="Tw Cen MT" charset="0"/>
              <a:ea typeface="Tw Cen MT" charset="0"/>
              <a:cs typeface="Tw Cen M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4F6618-F13B-A542-A217-0E86A6A1ED1A}" type="slidenum">
              <a:rPr lang="en-US" b="1" smtClean="0">
                <a:latin typeface="Tw Cen MT" charset="0"/>
                <a:ea typeface="Tw Cen MT" charset="0"/>
                <a:cs typeface="Tw Cen MT" charset="0"/>
              </a:rPr>
              <a:pPr/>
              <a:t>‹#›</a:t>
            </a:fld>
            <a:endParaRPr lang="en-US" b="1">
              <a:latin typeface="Tw Cen MT" charset="0"/>
              <a:ea typeface="Tw Cen MT" charset="0"/>
              <a:cs typeface="Tw Cen MT"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297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E13A3-1BA9-4546-8B2F-B4A2AF11951C}" type="datetimeFigureOut">
              <a:rPr lang="en-US" smtClean="0"/>
              <a:pPr/>
              <a:t>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021C6-F6BD-4021-8184-A5555DE3CE32}"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376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 Id="rId3" Type="http://schemas.openxmlformats.org/officeDocument/2006/relationships/hyperlink" Target="http://www.impactamerica.com/taxprep" TargetMode="Externa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 Id="rId3" Type="http://schemas.openxmlformats.org/officeDocument/2006/relationships/hyperlink" Target="http://www.healthcare.gov/" TargetMode="Externa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impactamerica.com/taxprep"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9.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3.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4.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6.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7.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8.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9.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0.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4.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6.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7.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8.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9.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6.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7.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8.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2.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484404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A55048-F908-469C-A3C9-332F767444DD}" type="slidenum">
              <a:rPr lang="en-US" smtClean="0">
                <a:solidFill>
                  <a:prstClr val="black"/>
                </a:solidFill>
              </a:rPr>
              <a:pPr eaLnBrk="1" hangingPunct="1"/>
              <a:t>27</a:t>
            </a:fld>
            <a:endParaRPr lang="en-US">
              <a:solidFill>
                <a:prstClr val="black"/>
              </a:solidFill>
            </a:endParaRPr>
          </a:p>
        </p:txBody>
      </p:sp>
      <p:sp>
        <p:nvSpPr>
          <p:cNvPr id="312323" name="Rectangle 2"/>
          <p:cNvSpPr>
            <a:spLocks noGrp="1" noRot="1" noChangeAspect="1" noChangeArrowheads="1" noTextEdit="1"/>
          </p:cNvSpPr>
          <p:nvPr>
            <p:ph type="sldImg"/>
          </p:nvPr>
        </p:nvSpPr>
        <p:spPr>
          <a:xfrm>
            <a:off x="685800" y="1143000"/>
            <a:ext cx="5486400" cy="3086100"/>
          </a:xfrm>
          <a:ln/>
        </p:spPr>
      </p:sp>
      <p:sp>
        <p:nvSpPr>
          <p:cNvPr id="312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Arial Unicode MS" pitchFamily="34" charset="-128"/>
                <a:cs typeface="Arial Unicode MS" pitchFamily="34" charset="-128"/>
              </a:rPr>
              <a:t>Total income is made up of earned income and…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6833165"/>
      </p:ext>
    </p:extLst>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5577705"/>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F673CBB-6571-48D3-8296-E1D553CC9328}" type="slidenum">
              <a:rPr lang="en-US" smtClean="0">
                <a:solidFill>
                  <a:prstClr val="black"/>
                </a:solidFill>
              </a:rPr>
              <a:pPr eaLnBrk="1" hangingPunct="1"/>
              <a:t>143</a:t>
            </a:fld>
            <a:endParaRPr lang="en-US">
              <a:solidFill>
                <a:prstClr val="black"/>
              </a:solidFill>
            </a:endParaRPr>
          </a:p>
        </p:txBody>
      </p:sp>
      <p:sp>
        <p:nvSpPr>
          <p:cNvPr id="379907" name="Rectangle 2"/>
          <p:cNvSpPr>
            <a:spLocks noGrp="1" noRot="1" noChangeAspect="1" noChangeArrowheads="1" noTextEdit="1"/>
          </p:cNvSpPr>
          <p:nvPr>
            <p:ph type="sldImg"/>
          </p:nvPr>
        </p:nvSpPr>
        <p:spPr>
          <a:xfrm>
            <a:off x="685800" y="1143000"/>
            <a:ext cx="5486400" cy="3086100"/>
          </a:xfrm>
          <a:ln/>
        </p:spPr>
      </p:sp>
      <p:sp>
        <p:nvSpPr>
          <p:cNvPr id="37990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dirty="0">
                <a:latin typeface="Arial" pitchFamily="34" charset="0"/>
                <a:ea typeface="Arial Unicode MS" pitchFamily="34" charset="-128"/>
                <a:cs typeface="Arial Unicode MS" pitchFamily="34" charset="-128"/>
              </a:rPr>
              <a:t>Part of social security benefits may be taxable.  The first thing you need to look at is what type of benefit it is.</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spcBef>
                <a:spcPts val="450"/>
              </a:spcBef>
            </a:pPr>
            <a:r>
              <a:rPr lang="en-US" dirty="0">
                <a:latin typeface="Arial" pitchFamily="34" charset="0"/>
                <a:ea typeface="Arial Unicode MS" pitchFamily="34" charset="-128"/>
                <a:cs typeface="Arial Unicode MS" pitchFamily="34" charset="-128"/>
              </a:rPr>
              <a:t>Supplemental Security Income (SSI) it is not taxable.  This benefit is for low-income elderly, disabled, or blind individuals.</a:t>
            </a: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3483493"/>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F673CBB-6571-48D3-8296-E1D553CC9328}" type="slidenum">
              <a:rPr lang="en-US" smtClean="0">
                <a:solidFill>
                  <a:prstClr val="black"/>
                </a:solidFill>
              </a:rPr>
              <a:pPr eaLnBrk="1" hangingPunct="1"/>
              <a:t>144</a:t>
            </a:fld>
            <a:endParaRPr lang="en-US">
              <a:solidFill>
                <a:prstClr val="black"/>
              </a:solidFill>
            </a:endParaRPr>
          </a:p>
        </p:txBody>
      </p:sp>
      <p:sp>
        <p:nvSpPr>
          <p:cNvPr id="379907" name="Rectangle 2"/>
          <p:cNvSpPr>
            <a:spLocks noGrp="1" noRot="1" noChangeAspect="1" noChangeArrowheads="1" noTextEdit="1"/>
          </p:cNvSpPr>
          <p:nvPr>
            <p:ph type="sldImg"/>
          </p:nvPr>
        </p:nvSpPr>
        <p:spPr>
          <a:xfrm>
            <a:off x="685800" y="1143000"/>
            <a:ext cx="5486400" cy="3086100"/>
          </a:xfrm>
          <a:ln/>
        </p:spPr>
      </p:sp>
      <p:sp>
        <p:nvSpPr>
          <p:cNvPr id="37990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2449385"/>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F673CBB-6571-48D3-8296-E1D553CC9328}" type="slidenum">
              <a:rPr lang="en-US" smtClean="0">
                <a:solidFill>
                  <a:prstClr val="black"/>
                </a:solidFill>
              </a:rPr>
              <a:pPr eaLnBrk="1" hangingPunct="1"/>
              <a:t>145</a:t>
            </a:fld>
            <a:endParaRPr lang="en-US">
              <a:solidFill>
                <a:prstClr val="black"/>
              </a:solidFill>
            </a:endParaRPr>
          </a:p>
        </p:txBody>
      </p:sp>
      <p:sp>
        <p:nvSpPr>
          <p:cNvPr id="379907" name="Rectangle 2"/>
          <p:cNvSpPr>
            <a:spLocks noGrp="1" noRot="1" noChangeAspect="1" noChangeArrowheads="1" noTextEdit="1"/>
          </p:cNvSpPr>
          <p:nvPr>
            <p:ph type="sldImg"/>
          </p:nvPr>
        </p:nvSpPr>
        <p:spPr>
          <a:xfrm>
            <a:off x="685800" y="1143000"/>
            <a:ext cx="5486400" cy="3086100"/>
          </a:xfrm>
          <a:ln/>
        </p:spPr>
      </p:sp>
      <p:sp>
        <p:nvSpPr>
          <p:cNvPr id="37990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ea typeface="ＭＳ Ｐゴシック" pitchFamily="34" charset="-128"/>
                <a:cs typeface="Arial" pitchFamily="34" charset="0"/>
              </a:rPr>
              <a:t>Most taxpayers will have no federal income</a:t>
            </a:r>
            <a:r>
              <a:rPr lang="en-US" baseline="0" dirty="0">
                <a:latin typeface="Arial" pitchFamily="34" charset="0"/>
                <a:ea typeface="ＭＳ Ｐゴシック" pitchFamily="34" charset="-128"/>
                <a:cs typeface="Arial" pitchFamily="34" charset="0"/>
              </a:rPr>
              <a:t> tax withheld from SS benefits because it won’t be taxable. However, make sure you are looking to make sure, because this number can be easy to miss if you aren’t looking for it!</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6778716"/>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rarely, a taxpayer’s SS benefit statement may report that the taxpayer was paid a lump-sum amount</a:t>
            </a:r>
            <a:r>
              <a:rPr lang="en-US" baseline="0" dirty="0"/>
              <a:t> for the current tax year as well as a prior tax year or years.</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3780218"/>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6F4248A-77A3-4125-86B9-C5F86B4ECDBD}" type="slidenum">
              <a:rPr lang="en-US" smtClean="0">
                <a:solidFill>
                  <a:prstClr val="black"/>
                </a:solidFill>
              </a:rPr>
              <a:pPr eaLnBrk="1" hangingPunct="1"/>
              <a:t>147</a:t>
            </a:fld>
            <a:endParaRPr lang="en-US">
              <a:solidFill>
                <a:prstClr val="black"/>
              </a:solidFill>
            </a:endParaRPr>
          </a:p>
        </p:txBody>
      </p:sp>
      <p:sp>
        <p:nvSpPr>
          <p:cNvPr id="378883" name="Rectangle 2"/>
          <p:cNvSpPr>
            <a:spLocks noGrp="1" noRot="1" noChangeAspect="1" noChangeArrowheads="1" noTextEdit="1"/>
          </p:cNvSpPr>
          <p:nvPr>
            <p:ph type="sldImg"/>
          </p:nvPr>
        </p:nvSpPr>
        <p:spPr>
          <a:xfrm>
            <a:off x="685800" y="1143000"/>
            <a:ext cx="5486400" cy="3086100"/>
          </a:xfrm>
          <a:ln/>
        </p:spPr>
      </p:sp>
      <p:sp>
        <p:nvSpPr>
          <p:cNvPr id="339972" name="Rectangle 3"/>
          <p:cNvSpPr>
            <a:spLocks noGrp="1" noChangeArrowheads="1"/>
          </p:cNvSpPr>
          <p:nvPr>
            <p:ph type="body" idx="1"/>
          </p:nvPr>
        </p:nvSpPr>
        <p:spPr>
          <a:ln/>
          <a:extLst/>
        </p:spPr>
        <p:txBody>
          <a:bodyPr/>
          <a:lstStyle/>
          <a:p>
            <a:pPr eaLnBrk="1" hangingPunct="1">
              <a:spcBef>
                <a:spcPts val="450"/>
              </a:spcBef>
              <a:defRPr/>
            </a:pPr>
            <a:r>
              <a:rPr lang="en-US" dirty="0">
                <a:cs typeface="Arial Unicode MS" charset="0"/>
              </a:rPr>
              <a:t>All unemployment compensation is considered taxable income on the federal level and must be reported. </a:t>
            </a:r>
          </a:p>
          <a:p>
            <a:pPr eaLnBrk="1" hangingPunct="1">
              <a:spcBef>
                <a:spcPts val="450"/>
              </a:spcBef>
              <a:defRPr/>
            </a:pPr>
            <a:endParaRPr lang="en-US" dirty="0">
              <a:cs typeface="Arial Unicode MS" charset="0"/>
            </a:endParaRPr>
          </a:p>
          <a:p>
            <a:pPr eaLnBrk="1" hangingPunct="1">
              <a:spcBef>
                <a:spcPts val="450"/>
              </a:spcBef>
              <a:defRPr/>
            </a:pPr>
            <a:r>
              <a:rPr lang="en-US" dirty="0">
                <a:cs typeface="Arial Unicode MS" charset="0"/>
              </a:rPr>
              <a:t>Unemployment Compensation</a:t>
            </a:r>
            <a:r>
              <a:rPr lang="en-US" b="1" dirty="0">
                <a:cs typeface="Arial Unicode MS" charset="0"/>
              </a:rPr>
              <a:t> </a:t>
            </a:r>
            <a:r>
              <a:rPr lang="en-US" dirty="0">
                <a:cs typeface="Arial Unicode MS" charset="0"/>
              </a:rPr>
              <a:t>is reported on a 1099-G.  Unemployment compensation is not taxable in many states, including Alabama.</a:t>
            </a:r>
          </a:p>
          <a:p>
            <a:pPr eaLnBrk="1" hangingPunct="1">
              <a:spcBef>
                <a:spcPts val="450"/>
              </a:spcBef>
              <a:defRPr/>
            </a:pPr>
            <a:endParaRPr lang="en-US" dirty="0">
              <a:cs typeface="Arial Unicode MS" charset="0"/>
            </a:endParaRPr>
          </a:p>
          <a:p>
            <a:pPr eaLnBrk="1" hangingPunct="1">
              <a:spcBef>
                <a:spcPts val="450"/>
              </a:spcBef>
              <a:defRPr/>
            </a:pPr>
            <a:r>
              <a:rPr lang="en-US" dirty="0">
                <a:cs typeface="Arial Unicode MS" charset="0"/>
              </a:rPr>
              <a:t>How to look up the 1099-G online:</a:t>
            </a:r>
          </a:p>
          <a:p>
            <a:pPr eaLnBrk="1" hangingPunct="1">
              <a:spcBef>
                <a:spcPts val="450"/>
              </a:spcBef>
              <a:defRPr/>
            </a:pPr>
            <a:endParaRPr lang="en-US" dirty="0">
              <a:cs typeface="Arial Unicode MS" charset="0"/>
            </a:endParaRPr>
          </a:p>
          <a:p>
            <a:pPr eaLnBrk="1" hangingPunct="1">
              <a:spcBef>
                <a:spcPts val="450"/>
              </a:spcBef>
              <a:defRPr/>
            </a:pPr>
            <a:r>
              <a:rPr lang="en-US" dirty="0">
                <a:cs typeface="Arial Unicode MS" charset="0"/>
              </a:rPr>
              <a:t>A taxpayer might report she has unemployment compensation but does have a copy of her 1099-G. You can pull up the 1099-G online. </a:t>
            </a:r>
          </a:p>
          <a:p>
            <a:pPr eaLnBrk="1" hangingPunct="1">
              <a:spcBef>
                <a:spcPts val="450"/>
              </a:spcBef>
              <a:defRPr/>
            </a:pPr>
            <a:endParaRPr lang="en-US" dirty="0">
              <a:cs typeface="Arial Unicode MS" charset="0"/>
            </a:endParaRPr>
          </a:p>
          <a:p>
            <a:pPr marL="228600" indent="-228600" eaLnBrk="1" hangingPunct="1">
              <a:spcBef>
                <a:spcPts val="450"/>
              </a:spcBef>
              <a:buFontTx/>
              <a:buAutoNum type="arabicPeriod"/>
              <a:defRPr/>
            </a:pPr>
            <a:r>
              <a:rPr lang="en-US" dirty="0">
                <a:cs typeface="Arial Unicode MS" charset="0"/>
              </a:rPr>
              <a:t>http://</a:t>
            </a:r>
            <a:r>
              <a:rPr lang="en-US" dirty="0" err="1">
                <a:cs typeface="Arial Unicode MS" charset="0"/>
              </a:rPr>
              <a:t>dir.alabama.gov</a:t>
            </a:r>
            <a:r>
              <a:rPr lang="en-US" dirty="0">
                <a:cs typeface="Arial Unicode MS" charset="0"/>
              </a:rPr>
              <a:t>/</a:t>
            </a:r>
            <a:r>
              <a:rPr lang="en-US" dirty="0" err="1">
                <a:cs typeface="Arial Unicode MS" charset="0"/>
              </a:rPr>
              <a:t>uc</a:t>
            </a:r>
            <a:r>
              <a:rPr lang="en-US" dirty="0">
                <a:cs typeface="Arial Unicode MS" charset="0"/>
              </a:rPr>
              <a:t>/</a:t>
            </a:r>
          </a:p>
          <a:p>
            <a:pPr marL="228600" indent="-228600" eaLnBrk="1" hangingPunct="1">
              <a:spcBef>
                <a:spcPts val="450"/>
              </a:spcBef>
              <a:buFontTx/>
              <a:buAutoNum type="arabicPeriod"/>
              <a:defRPr/>
            </a:pPr>
            <a:r>
              <a:rPr lang="en-US" dirty="0">
                <a:cs typeface="Arial Unicode MS" charset="0"/>
              </a:rPr>
              <a:t>File UC Claim</a:t>
            </a:r>
          </a:p>
          <a:p>
            <a:pPr marL="228600" indent="-228600" eaLnBrk="1" hangingPunct="1">
              <a:spcBef>
                <a:spcPts val="450"/>
              </a:spcBef>
              <a:buFontTx/>
              <a:buAutoNum type="arabicPeriod"/>
              <a:defRPr/>
            </a:pPr>
            <a:r>
              <a:rPr lang="en-US" dirty="0">
                <a:cs typeface="Arial Unicode MS" charset="0"/>
              </a:rPr>
              <a:t>View 1099-G Tax Document Information</a:t>
            </a:r>
          </a:p>
          <a:p>
            <a:pPr marL="228600" indent="-228600" eaLnBrk="1" hangingPunct="1">
              <a:spcBef>
                <a:spcPts val="450"/>
              </a:spcBef>
              <a:buFontTx/>
              <a:buAutoNum type="arabicPeriod"/>
              <a:defRPr/>
            </a:pPr>
            <a:r>
              <a:rPr lang="en-US" dirty="0">
                <a:cs typeface="Arial Unicode MS" charset="0"/>
              </a:rPr>
              <a:t>Enter DOB, SS #, and Zip</a:t>
            </a:r>
          </a:p>
          <a:p>
            <a:pPr eaLnBrk="1" hangingPunct="1">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1430033"/>
      </p:ext>
    </p:extLst>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8E5AEE3-A1B9-4102-B6C6-6D7CCBCB8394}" type="slidenum">
              <a:rPr lang="en-US" smtClean="0">
                <a:solidFill>
                  <a:prstClr val="black"/>
                </a:solidFill>
              </a:rPr>
              <a:pPr eaLnBrk="1" hangingPunct="1"/>
              <a:t>150</a:t>
            </a:fld>
            <a:endParaRPr lang="en-US">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2012 State Tax Refund may be taxable and need to be reported as income.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All you need to do is ask the taxpayer the question in the box under line 9: Did you itemize deductions last year and receive state or local tax refunds, credits or offsets?  Answer no if you deducted state sales tax instead of state income tax.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the answer is NO, simply check NO.</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the answer is YES or the taxpayer is unsure, see your supervisor.</a:t>
            </a:r>
            <a:endParaRPr lang="en-US" sz="1400" dirty="0">
              <a:effectLst/>
              <a:latin typeface="Cambria"/>
              <a:ea typeface="ＭＳ 明朝"/>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5229875"/>
      </p:ext>
    </p:extLst>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household employee earns less than a</a:t>
            </a:r>
            <a:r>
              <a:rPr lang="en-US" sz="1200" baseline="0" dirty="0">
                <a:effectLst/>
                <a:latin typeface="Tw Cen MT" charset="0"/>
                <a:ea typeface="ＭＳ 明朝" charset="-128"/>
                <a:cs typeface="Times New Roman" charset="0"/>
              </a:rPr>
              <a:t> certain amount each</a:t>
            </a:r>
            <a:r>
              <a:rPr lang="en-US" sz="1200" dirty="0">
                <a:effectLst/>
                <a:latin typeface="Tw Cen MT" charset="0"/>
                <a:ea typeface="ＭＳ 明朝" charset="-128"/>
                <a:cs typeface="Times New Roman" charset="0"/>
              </a:rPr>
              <a:t> year, the employer is not required to issue a W2.</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2015,</a:t>
            </a:r>
            <a:r>
              <a:rPr lang="en-US" sz="1200" baseline="0" dirty="0">
                <a:effectLst/>
                <a:latin typeface="Tw Cen MT" charset="0"/>
                <a:ea typeface="ＭＳ 明朝" charset="-128"/>
                <a:cs typeface="Times New Roman" charset="0"/>
              </a:rPr>
              <a:t> this amount was $1,900, however, this amount is subject to change from year to year. Publication 926 will offer the most up-to-date number for the current tax year)</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Federal income tax and FICA taxes aren’t required to be withheld on this income, however, household employee income must still be reported on the taxpayer’s income tax return.</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This will be classified as earned income</a:t>
            </a:r>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652200"/>
      </p:ext>
    </p:extLst>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DEC8D1-1C3B-4240-81B4-3E093C23BB2A}" type="slidenum">
              <a:rPr lang="en-US" smtClean="0">
                <a:solidFill>
                  <a:prstClr val="black"/>
                </a:solidFill>
              </a:rPr>
              <a:pPr eaLnBrk="1" hangingPunct="1"/>
              <a:t>152</a:t>
            </a:fld>
            <a:endParaRPr lang="en-US">
              <a:solidFill>
                <a:prstClr val="black"/>
              </a:solidFill>
            </a:endParaRPr>
          </a:p>
        </p:txBody>
      </p:sp>
      <p:sp>
        <p:nvSpPr>
          <p:cNvPr id="372739" name="Rectangle 2"/>
          <p:cNvSpPr>
            <a:spLocks noGrp="1" noRot="1" noChangeAspect="1" noChangeArrowheads="1" noTextEdit="1"/>
          </p:cNvSpPr>
          <p:nvPr>
            <p:ph type="sldImg"/>
          </p:nvPr>
        </p:nvSpPr>
        <p:spPr>
          <a:xfrm>
            <a:off x="685800" y="1143000"/>
            <a:ext cx="5486400" cy="3086100"/>
          </a:xfrm>
          <a:ln/>
        </p:spPr>
      </p:sp>
      <p:sp>
        <p:nvSpPr>
          <p:cNvPr id="37274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Interest income</a:t>
            </a:r>
            <a:r>
              <a:rPr lang="en-US" sz="1200" baseline="0" dirty="0">
                <a:effectLst/>
                <a:latin typeface="Tw Cen MT" charset="0"/>
                <a:ea typeface="ＭＳ 明朝" charset="-128"/>
                <a:cs typeface="Times New Roman" charset="0"/>
              </a:rPr>
              <a:t> will most often be reported to a taxpayer on a Form 1099-INT. Let’s briefly take a look at each of the boxes we will take a look at on this form</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1 – Reports taxable interest paid to the taxpayer during the tax year</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2 – this amount reports the interest or principal forfeited as a result of an early withdrawal</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3 – Shows interest on U.S. Savings Bonds, Treasury Bills, bonds, and notes</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4 – Shows any federal income tax withheld on taxable interest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257175"/>
      </p:ext>
    </p:extLst>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B07B41-0432-4883-AB8C-CE147C8C117B}" type="slidenum">
              <a:rPr lang="en-US" smtClean="0">
                <a:solidFill>
                  <a:prstClr val="black"/>
                </a:solidFill>
              </a:rPr>
              <a:pPr eaLnBrk="1" hangingPunct="1"/>
              <a:t>153</a:t>
            </a:fld>
            <a:endParaRPr lang="en-US">
              <a:solidFill>
                <a:prstClr val="black"/>
              </a:solidFill>
            </a:endParaRPr>
          </a:p>
        </p:txBody>
      </p:sp>
      <p:sp>
        <p:nvSpPr>
          <p:cNvPr id="370691" name="Rectangle 2"/>
          <p:cNvSpPr>
            <a:spLocks noGrp="1" noRot="1" noChangeAspect="1" noChangeArrowheads="1" noTextEdit="1"/>
          </p:cNvSpPr>
          <p:nvPr>
            <p:ph type="sldImg"/>
          </p:nvPr>
        </p:nvSpPr>
        <p:spPr>
          <a:xfrm>
            <a:off x="685800" y="1143000"/>
            <a:ext cx="5486400" cy="3086100"/>
          </a:xfrm>
          <a:ln/>
        </p:spPr>
      </p:sp>
      <p:sp>
        <p:nvSpPr>
          <p:cNvPr id="3706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Money earns interest when it is deposited into accounts or used to buy CDs (certificates of deposit) or bonds.</a:t>
            </a:r>
            <a:endParaRPr lang="en-US" sz="1400" dirty="0">
              <a:effectLst/>
              <a:latin typeface="Cambria" charset="0"/>
              <a:ea typeface="ＭＳ 明朝" charset="-128"/>
              <a:cs typeface="Times New Roman" charset="0"/>
            </a:endParaRPr>
          </a:p>
          <a:p>
            <a:pPr marL="0" marR="0" lvl="0" indent="0">
              <a:spcBef>
                <a:spcPts val="0"/>
              </a:spcBef>
              <a:spcAft>
                <a:spcPts val="0"/>
              </a:spcAft>
              <a:buFont typeface="Wingdings" charset="2"/>
              <a:buNone/>
            </a:pPr>
            <a:endParaRPr lang="en-US" sz="16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400" dirty="0">
                <a:effectLst/>
                <a:latin typeface="Tw Cen MT" charset="0"/>
                <a:ea typeface="ＭＳ 明朝" charset="-128"/>
                <a:cs typeface="Times New Roman" charset="0"/>
              </a:rPr>
              <a:t>Interest is earned in the year and is credited to a taxpayer’s account.</a:t>
            </a:r>
            <a:endParaRPr lang="en-US" sz="1600" dirty="0">
              <a:effectLst/>
              <a:latin typeface="Cambria" charset="0"/>
              <a:ea typeface="ＭＳ 明朝" charset="-128"/>
              <a:cs typeface="Times New Roman" charset="0"/>
            </a:endParaRPr>
          </a:p>
          <a:p>
            <a:pPr marL="0" marR="0">
              <a:spcBef>
                <a:spcPts val="0"/>
              </a:spcBef>
              <a:spcAft>
                <a:spcPts val="0"/>
              </a:spcAft>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Interest income is classified as </a:t>
            </a:r>
            <a:r>
              <a:rPr lang="en-US" sz="1200" i="1" dirty="0">
                <a:effectLst/>
                <a:latin typeface="Tw Cen MT" charset="0"/>
                <a:ea typeface="ＭＳ 明朝" charset="-128"/>
                <a:cs typeface="Times New Roman" charset="0"/>
              </a:rPr>
              <a:t>unearned</a:t>
            </a:r>
            <a:r>
              <a:rPr lang="en-US" sz="1200" dirty="0">
                <a:effectLst/>
                <a:latin typeface="Tw Cen MT" charset="0"/>
                <a:ea typeface="ＭＳ 明朝" charset="-128"/>
                <a:cs typeface="Times New Roman" charset="0"/>
              </a:rPr>
              <a:t> income.</a:t>
            </a:r>
          </a:p>
          <a:p>
            <a:pPr marL="0" marR="0">
              <a:spcBef>
                <a:spcPts val="0"/>
              </a:spcBef>
              <a:spcAft>
                <a:spcPts val="0"/>
              </a:spcAft>
            </a:pP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640254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A55048-F908-469C-A3C9-332F767444DD}" type="slidenum">
              <a:rPr lang="en-US" smtClean="0">
                <a:solidFill>
                  <a:prstClr val="black"/>
                </a:solidFill>
              </a:rPr>
              <a:pPr eaLnBrk="1" hangingPunct="1"/>
              <a:t>28</a:t>
            </a:fld>
            <a:endParaRPr lang="en-US">
              <a:solidFill>
                <a:prstClr val="black"/>
              </a:solidFill>
            </a:endParaRPr>
          </a:p>
        </p:txBody>
      </p:sp>
      <p:sp>
        <p:nvSpPr>
          <p:cNvPr id="312323" name="Rectangle 2"/>
          <p:cNvSpPr>
            <a:spLocks noGrp="1" noRot="1" noChangeAspect="1" noChangeArrowheads="1" noTextEdit="1"/>
          </p:cNvSpPr>
          <p:nvPr>
            <p:ph type="sldImg"/>
          </p:nvPr>
        </p:nvSpPr>
        <p:spPr>
          <a:xfrm>
            <a:off x="685800" y="1143000"/>
            <a:ext cx="5486400" cy="3086100"/>
          </a:xfrm>
          <a:ln/>
        </p:spPr>
      </p:sp>
      <p:sp>
        <p:nvSpPr>
          <p:cNvPr id="312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Arial Unicode MS" pitchFamily="34" charset="-128"/>
                <a:cs typeface="Arial Unicode MS" pitchFamily="34" charset="-128"/>
              </a:rPr>
              <a:t>Total income is made up of earned income and…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6942743"/>
      </p:ext>
    </p:extLst>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B07B41-0432-4883-AB8C-CE147C8C117B}" type="slidenum">
              <a:rPr lang="en-US" smtClean="0">
                <a:solidFill>
                  <a:prstClr val="black"/>
                </a:solidFill>
              </a:rPr>
              <a:pPr eaLnBrk="1" hangingPunct="1"/>
              <a:t>154</a:t>
            </a:fld>
            <a:endParaRPr lang="en-US">
              <a:solidFill>
                <a:prstClr val="black"/>
              </a:solidFill>
            </a:endParaRPr>
          </a:p>
        </p:txBody>
      </p:sp>
      <p:sp>
        <p:nvSpPr>
          <p:cNvPr id="370691" name="Rectangle 2"/>
          <p:cNvSpPr>
            <a:spLocks noGrp="1" noRot="1" noChangeAspect="1" noChangeArrowheads="1" noTextEdit="1"/>
          </p:cNvSpPr>
          <p:nvPr>
            <p:ph type="sldImg"/>
          </p:nvPr>
        </p:nvSpPr>
        <p:spPr>
          <a:xfrm>
            <a:off x="685800" y="1143000"/>
            <a:ext cx="5486400" cy="3086100"/>
          </a:xfrm>
          <a:ln/>
        </p:spPr>
      </p:sp>
      <p:sp>
        <p:nvSpPr>
          <p:cNvPr id="3706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an early withdrawal penalty is incurred, this will be indicated on the taxpayer’s tax statement.</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265403"/>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B07B41-0432-4883-AB8C-CE147C8C117B}" type="slidenum">
              <a:rPr lang="en-US" smtClean="0">
                <a:solidFill>
                  <a:prstClr val="black"/>
                </a:solidFill>
              </a:rPr>
              <a:pPr eaLnBrk="1" hangingPunct="1"/>
              <a:t>155</a:t>
            </a:fld>
            <a:endParaRPr lang="en-US">
              <a:solidFill>
                <a:prstClr val="black"/>
              </a:solidFill>
            </a:endParaRPr>
          </a:p>
        </p:txBody>
      </p:sp>
      <p:sp>
        <p:nvSpPr>
          <p:cNvPr id="370691" name="Rectangle 2"/>
          <p:cNvSpPr>
            <a:spLocks noGrp="1" noRot="1" noChangeAspect="1" noChangeArrowheads="1" noTextEdit="1"/>
          </p:cNvSpPr>
          <p:nvPr>
            <p:ph type="sldImg"/>
          </p:nvPr>
        </p:nvSpPr>
        <p:spPr>
          <a:xfrm>
            <a:off x="685800" y="1143000"/>
            <a:ext cx="5486400" cy="3086100"/>
          </a:xfrm>
          <a:ln/>
        </p:spPr>
      </p:sp>
      <p:sp>
        <p:nvSpPr>
          <p:cNvPr id="3706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have had federal</a:t>
            </a:r>
            <a:r>
              <a:rPr lang="en-US" sz="1200" baseline="0" dirty="0">
                <a:effectLst/>
                <a:latin typeface="Tw Cen MT" charset="0"/>
                <a:ea typeface="ＭＳ 明朝" charset="-128"/>
                <a:cs typeface="Times New Roman" charset="0"/>
              </a:rPr>
              <a:t> income tax withheld on their taxable interest in some circumstances, which will need to be included when reporting this income on the federal income tax return.</a:t>
            </a:r>
            <a:endParaRPr lang="en-US" sz="1400" dirty="0">
              <a:effectLst/>
              <a:latin typeface="Cambria" charset="0"/>
              <a:ea typeface="ＭＳ 明朝" charset="-128"/>
              <a:cs typeface="Times New Roman" charset="0"/>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0248808"/>
      </p:ext>
    </p:extLst>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Dividend income</a:t>
            </a:r>
            <a:r>
              <a:rPr lang="en-US" sz="1200" baseline="0" dirty="0">
                <a:effectLst/>
                <a:latin typeface="Tw Cen MT" charset="0"/>
                <a:ea typeface="ＭＳ 明朝" charset="-128"/>
                <a:cs typeface="Times New Roman" charset="0"/>
              </a:rPr>
              <a:t> will most often be reported to a taxpayer on a Form 1099-INT. Let’s briefly take a look at each of the boxes we will take a look at on this form</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1a &amp; 1b – Reports taxable dividends paid to the taxpayer during the tax year</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2a – Reports taxable capital gains distributions the taxpayer received</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4 – Shows any federal income tax withheld on taxable interest</a:t>
            </a: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Box 6 – Reports any foreign tax that was paid</a:t>
            </a: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5790246"/>
      </p:ext>
    </p:extLst>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7342FEF-42BC-460D-B04C-7D9CDDEA3A0A}" type="slidenum">
              <a:rPr lang="en-US" smtClean="0">
                <a:solidFill>
                  <a:prstClr val="black"/>
                </a:solidFill>
              </a:rPr>
              <a:pPr eaLnBrk="1" hangingPunct="1"/>
              <a:t>157</a:t>
            </a:fld>
            <a:endParaRPr lang="en-US">
              <a:solidFill>
                <a:prstClr val="black"/>
              </a:solidFill>
            </a:endParaRPr>
          </a:p>
        </p:txBody>
      </p:sp>
      <p:sp>
        <p:nvSpPr>
          <p:cNvPr id="374787" name="Rectangle 2"/>
          <p:cNvSpPr>
            <a:spLocks noGrp="1" noRot="1" noChangeAspect="1" noChangeArrowheads="1" noTextEdit="1"/>
          </p:cNvSpPr>
          <p:nvPr>
            <p:ph type="sldImg"/>
          </p:nvPr>
        </p:nvSpPr>
        <p:spPr>
          <a:xfrm>
            <a:off x="685800" y="1143000"/>
            <a:ext cx="5486400" cy="3086100"/>
          </a:xfrm>
          <a:ln/>
        </p:spPr>
      </p:sp>
      <p:sp>
        <p:nvSpPr>
          <p:cNvPr id="37478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1200" dirty="0">
                <a:effectLst/>
                <a:latin typeface="Tw Cen MT" charset="0"/>
                <a:ea typeface="ＭＳ 明朝" charset="-128"/>
                <a:cs typeface="Times New Roman" charset="0"/>
              </a:rPr>
              <a:t>They are payments made by corporations to shareholders.  For example, if a taxpayer has investments in a stock, then the dividends paid by the corporation are taxable. They are reported to the federal government annually.</a:t>
            </a:r>
          </a:p>
          <a:p>
            <a:pPr marL="342900" marR="0" lvl="0" indent="-342900">
              <a:spcBef>
                <a:spcPts val="0"/>
              </a:spcBef>
              <a:spcAft>
                <a:spcPts val="0"/>
              </a:spcAft>
              <a:buFont typeface="Wingdings" charset="2"/>
              <a:buChar char=""/>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Dividends are also unearned income.</a:t>
            </a:r>
            <a:endParaRPr lang="en-US" sz="1400" dirty="0">
              <a:effectLst/>
              <a:latin typeface="Cambria" charset="0"/>
              <a:ea typeface="ＭＳ 明朝" charset="-128"/>
              <a:cs typeface="Times New Roman" charset="0"/>
            </a:endParaRPr>
          </a:p>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716585"/>
      </p:ext>
    </p:extLst>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7342FEF-42BC-460D-B04C-7D9CDDEA3A0A}" type="slidenum">
              <a:rPr lang="en-US" smtClean="0">
                <a:solidFill>
                  <a:prstClr val="black"/>
                </a:solidFill>
              </a:rPr>
              <a:pPr eaLnBrk="1" hangingPunct="1"/>
              <a:t>158</a:t>
            </a:fld>
            <a:endParaRPr lang="en-US">
              <a:solidFill>
                <a:prstClr val="black"/>
              </a:solidFill>
            </a:endParaRPr>
          </a:p>
        </p:txBody>
      </p:sp>
      <p:sp>
        <p:nvSpPr>
          <p:cNvPr id="374787" name="Rectangle 2"/>
          <p:cNvSpPr>
            <a:spLocks noGrp="1" noRot="1" noChangeAspect="1" noChangeArrowheads="1" noTextEdit="1"/>
          </p:cNvSpPr>
          <p:nvPr>
            <p:ph type="sldImg"/>
          </p:nvPr>
        </p:nvSpPr>
        <p:spPr>
          <a:xfrm>
            <a:off x="685800" y="1143000"/>
            <a:ext cx="5486400" cy="3086100"/>
          </a:xfrm>
          <a:ln/>
        </p:spPr>
      </p:sp>
      <p:sp>
        <p:nvSpPr>
          <p:cNvPr id="37478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Capital gains distributions</a:t>
            </a:r>
            <a:r>
              <a:rPr lang="en-US" sz="1200" baseline="0" dirty="0">
                <a:effectLst/>
                <a:latin typeface="Tw Cen MT" charset="0"/>
                <a:ea typeface="ＭＳ 明朝" charset="-128"/>
                <a:cs typeface="Times New Roman" charset="0"/>
              </a:rPr>
              <a:t> are the income a taxpayer receives when selling stocks and securities in a mutual fund.</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These amounts are taxable, but we will discuss stock, securities, and capital gains in a later training!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685360"/>
      </p:ext>
    </p:extLst>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B07B41-0432-4883-AB8C-CE147C8C117B}" type="slidenum">
              <a:rPr lang="en-US" smtClean="0">
                <a:solidFill>
                  <a:prstClr val="black"/>
                </a:solidFill>
              </a:rPr>
              <a:pPr eaLnBrk="1" hangingPunct="1"/>
              <a:t>159</a:t>
            </a:fld>
            <a:endParaRPr lang="en-US">
              <a:solidFill>
                <a:prstClr val="black"/>
              </a:solidFill>
            </a:endParaRPr>
          </a:p>
        </p:txBody>
      </p:sp>
      <p:sp>
        <p:nvSpPr>
          <p:cNvPr id="370691" name="Rectangle 2"/>
          <p:cNvSpPr>
            <a:spLocks noGrp="1" noRot="1" noChangeAspect="1" noChangeArrowheads="1" noTextEdit="1"/>
          </p:cNvSpPr>
          <p:nvPr>
            <p:ph type="sldImg"/>
          </p:nvPr>
        </p:nvSpPr>
        <p:spPr>
          <a:xfrm>
            <a:off x="685800" y="1143000"/>
            <a:ext cx="5486400" cy="3086100"/>
          </a:xfrm>
          <a:ln/>
        </p:spPr>
      </p:sp>
      <p:sp>
        <p:nvSpPr>
          <p:cNvPr id="3706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have had federal</a:t>
            </a:r>
            <a:r>
              <a:rPr lang="en-US" sz="1200" baseline="0" dirty="0">
                <a:effectLst/>
                <a:latin typeface="Tw Cen MT" charset="0"/>
                <a:ea typeface="ＭＳ 明朝" charset="-128"/>
                <a:cs typeface="Times New Roman" charset="0"/>
              </a:rPr>
              <a:t> income tax withheld on their taxable interest in some circumstances, which will need to be included when reporting this income on the federal income tax return.</a:t>
            </a:r>
            <a:endParaRPr lang="en-US" sz="1400" dirty="0">
              <a:effectLst/>
              <a:latin typeface="Cambria" charset="0"/>
              <a:ea typeface="ＭＳ 明朝" charset="-128"/>
              <a:cs typeface="Times New Roman" charset="0"/>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892794"/>
      </p:ext>
    </p:extLst>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Gambling winnings are taxable and are typically reported on a W-2G. </a:t>
            </a:r>
          </a:p>
          <a:p>
            <a:pPr marL="0" marR="0" lvl="0" indent="0">
              <a:spcBef>
                <a:spcPts val="0"/>
              </a:spcBef>
              <a:spcAft>
                <a:spcPts val="0"/>
              </a:spcAft>
              <a:buFont typeface="Wingdings" charset="2"/>
              <a:buNone/>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B082508-8138-4BCC-B255-91FD553AF929}" type="slidenum">
              <a:rPr lang="en-US" smtClean="0"/>
              <a:pPr/>
              <a:t>160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9943644"/>
      </p:ext>
    </p:extLst>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9412474"/>
      </p:ext>
    </p:extLst>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dirty="0"/>
              <a:t>This form</a:t>
            </a:r>
            <a:r>
              <a:rPr lang="en-US" baseline="0" dirty="0"/>
              <a:t> has a lot of miscellaneous information that can be reported on it, and is often incorrectly reported on a taxpayer’s income tax return</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baseline="0" dirty="0"/>
              <a:t>For our purposes, we will only focus on three boxes:</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dirty="0"/>
              <a:t>Box 3: Other</a:t>
            </a:r>
            <a:r>
              <a:rPr lang="en-US" baseline="0" dirty="0"/>
              <a:t> income – various types of income can be reported in this box, and often it is unclear how this information should be reported on the tax return</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4: Federal income tax withheld – this box will most likely be empty, but it is possible you may see an amount listed here</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7: Nonemployee compensation – this is money paid to an nonemployee independent contractor of a company</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163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2148800"/>
      </p:ext>
    </p:extLst>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amounts reported in box 3 are called “other income”</a:t>
            </a:r>
          </a:p>
          <a:p>
            <a:endParaRPr lang="en-US" dirty="0"/>
          </a:p>
          <a:p>
            <a:r>
              <a:rPr lang="en-US" dirty="0"/>
              <a:t>These can include……prizes, awards, taxable damages (from a lawsuit settlement),</a:t>
            </a:r>
            <a:r>
              <a:rPr lang="en-US" baseline="0" dirty="0"/>
              <a:t> as well as other taxable income</a:t>
            </a:r>
          </a:p>
          <a:p>
            <a:endParaRPr lang="en-US" baseline="0" dirty="0"/>
          </a:p>
          <a:p>
            <a:r>
              <a:rPr lang="en-US" baseline="0" dirty="0"/>
              <a:t>The majority of the time, the income listed in this box is classified as unearned income</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164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80946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A55048-F908-469C-A3C9-332F767444DD}" type="slidenum">
              <a:rPr lang="en-US" smtClean="0">
                <a:solidFill>
                  <a:prstClr val="black"/>
                </a:solidFill>
              </a:rPr>
              <a:pPr eaLnBrk="1" hangingPunct="1"/>
              <a:t>29</a:t>
            </a:fld>
            <a:endParaRPr lang="en-US">
              <a:solidFill>
                <a:prstClr val="black"/>
              </a:solidFill>
            </a:endParaRPr>
          </a:p>
        </p:txBody>
      </p:sp>
      <p:sp>
        <p:nvSpPr>
          <p:cNvPr id="312323" name="Rectangle 2"/>
          <p:cNvSpPr>
            <a:spLocks noGrp="1" noRot="1" noChangeAspect="1" noChangeArrowheads="1" noTextEdit="1"/>
          </p:cNvSpPr>
          <p:nvPr>
            <p:ph type="sldImg"/>
          </p:nvPr>
        </p:nvSpPr>
        <p:spPr>
          <a:xfrm>
            <a:off x="685800" y="1143000"/>
            <a:ext cx="5486400" cy="3086100"/>
          </a:xfrm>
          <a:ln/>
        </p:spPr>
      </p:sp>
      <p:sp>
        <p:nvSpPr>
          <p:cNvPr id="312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Arial Unicode MS" pitchFamily="34" charset="-128"/>
                <a:cs typeface="Arial Unicode MS" pitchFamily="34" charset="-128"/>
              </a:rPr>
              <a:t>Total income is made up of earned income and…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6642858"/>
      </p:ext>
    </p:extLst>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a:t>
            </a:r>
            <a:r>
              <a:rPr lang="en-US" baseline="0" dirty="0"/>
              <a:t> may choose to have federal income tax withheld on other income in box 3, however, most of the time this box will be blank. However, you should always double-check.</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165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6190621"/>
      </p:ext>
    </p:extLst>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a:t>
            </a:r>
            <a:r>
              <a:rPr lang="en-US" baseline="0" dirty="0"/>
              <a:t> may choose to have federal income tax withheld on other income in box 3, however, most of the time this box will be blank. However, you should always double-check.</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166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3179852"/>
      </p:ext>
    </p:extLst>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35B4851-54C7-4348-85FE-F5E5706CE73B}" type="slidenum">
              <a:rPr lang="en-US" smtClean="0">
                <a:solidFill>
                  <a:prstClr val="black"/>
                </a:solidFill>
              </a:rPr>
              <a:pPr eaLnBrk="1" hangingPunct="1"/>
              <a:t>171</a:t>
            </a:fld>
            <a:endParaRPr lang="en-US">
              <a:solidFill>
                <a:prstClr val="black"/>
              </a:solidFill>
            </a:endParaRPr>
          </a:p>
        </p:txBody>
      </p:sp>
      <p:sp>
        <p:nvSpPr>
          <p:cNvPr id="386051" name="Rectangle 2"/>
          <p:cNvSpPr>
            <a:spLocks noGrp="1" noRot="1" noChangeAspect="1" noChangeArrowheads="1" noTextEdit="1"/>
          </p:cNvSpPr>
          <p:nvPr>
            <p:ph type="sldImg"/>
          </p:nvPr>
        </p:nvSpPr>
        <p:spPr>
          <a:xfrm>
            <a:off x="685800" y="1143000"/>
            <a:ext cx="5486400" cy="3086100"/>
          </a:xfrm>
          <a:ln/>
        </p:spPr>
      </p:sp>
      <p:sp>
        <p:nvSpPr>
          <p:cNvPr id="38605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As we discussed when we reviewed the terminology, the standard deduction reduces the amount of income that is taxed.</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of the standard deductions depends on filing status, whether the taxpayer or spouse is 65 or older and/or blind, whether the taxpayer can be claimed as a dependent on someone else’s return.</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171450" indent="-171450">
              <a:buFont typeface="Wingdings" charset="2"/>
              <a:buChar char="Ø"/>
            </a:pPr>
            <a:r>
              <a:rPr lang="en-US" sz="1200" dirty="0">
                <a:effectLst/>
                <a:latin typeface="Tw Cen MT" charset="0"/>
                <a:ea typeface="ＭＳ 明朝" charset="-128"/>
                <a:cs typeface="Times New Roman" charset="0"/>
              </a:rPr>
              <a:t>TaxSlayer will automatically calculate the standard deduction based on the information that you have given during the interview.</a:t>
            </a:r>
            <a:r>
              <a:rPr lang="en-US" dirty="0">
                <a:effectLst/>
              </a:rPr>
              <a:t> </a:t>
            </a:r>
            <a:endParaRPr lang="en-US" dirty="0">
              <a:latin typeface="Arial" pitchFamily="34" charset="0"/>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544327"/>
      </p:ext>
    </p:extLst>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will open up your Publication 4012 to ____________, this page will provide the most up-to-date</a:t>
            </a:r>
            <a:r>
              <a:rPr lang="en-US" baseline="0" dirty="0"/>
              <a:t> standard deduction amounts for the current tax year.</a:t>
            </a:r>
          </a:p>
          <a:p>
            <a:endParaRPr lang="en-US" baseline="0" dirty="0"/>
          </a:p>
          <a:p>
            <a:r>
              <a:rPr lang="en-US" baseline="0" dirty="0"/>
              <a:t>These amounts vary from year to year, but as you can see, Single and MFS have the lowest standard deduction, </a:t>
            </a:r>
            <a:r>
              <a:rPr lang="en-US" baseline="0" dirty="0" err="1"/>
              <a:t>HoH</a:t>
            </a:r>
            <a:r>
              <a:rPr lang="en-US" baseline="0" dirty="0"/>
              <a:t> has a standard deduction around $2,500 or so higher, and MFJ and QW have the highest standard deduction, usually double of the S/MFS amount</a:t>
            </a:r>
          </a:p>
          <a:p>
            <a:endParaRPr lang="en-US" baseline="0" dirty="0"/>
          </a:p>
          <a:p>
            <a:r>
              <a:rPr lang="en-US" baseline="0" dirty="0"/>
              <a:t>These amounts will be what the majority of taxpayers will receive when filing their tax return</a:t>
            </a:r>
            <a:endParaRPr lang="en-US" dirty="0"/>
          </a:p>
        </p:txBody>
      </p:sp>
      <p:sp>
        <p:nvSpPr>
          <p:cNvPr id="4" name="Slide Number Placeholder 3"/>
          <p:cNvSpPr>
            <a:spLocks noGrp="1"/>
          </p:cNvSpPr>
          <p:nvPr>
            <p:ph type="sldNum" sz="quarter" idx="10"/>
          </p:nvPr>
        </p:nvSpPr>
        <p:spPr/>
        <p:txBody>
          <a:bodyPr/>
          <a:lstStyle/>
          <a:p>
            <a:fld id="{E295CF91-8184-48A6-9454-044630504A31}" type="slidenum">
              <a:rPr lang="en-US" smtClean="0"/>
              <a:pPr/>
              <a:t>172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8675075"/>
      </p:ext>
    </p:extLst>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Every taxpayer can take a "standard deduction" to reduce his taxable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there are certain designated expenses that a taxpayer can choose to list out separately, and if they total more than the standard deduction, the taxpayer will “itemize” his deductions, which reduces his taxable income by a greater amount.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295CF91-8184-48A6-9454-044630504A31}" type="slidenum">
              <a:rPr lang="en-US" smtClean="0"/>
              <a:pPr/>
              <a:t>173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117177"/>
      </p:ext>
    </p:extLst>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27BB743-5B72-4D61-8B76-6E112832B7FF}" type="slidenum">
              <a:rPr lang="en-US" smtClean="0">
                <a:solidFill>
                  <a:prstClr val="black"/>
                </a:solidFill>
              </a:rPr>
              <a:pPr eaLnBrk="1" hangingPunct="1"/>
              <a:t>174</a:t>
            </a:fld>
            <a:endParaRPr lang="en-US">
              <a:solidFill>
                <a:prstClr val="black"/>
              </a:solidFill>
            </a:endParaRPr>
          </a:p>
        </p:txBody>
      </p:sp>
      <p:sp>
        <p:nvSpPr>
          <p:cNvPr id="389123" name="Rectangle 2"/>
          <p:cNvSpPr>
            <a:spLocks noGrp="1" noRot="1" noChangeAspect="1" noChangeArrowheads="1" noTextEdit="1"/>
          </p:cNvSpPr>
          <p:nvPr>
            <p:ph type="sldImg"/>
          </p:nvPr>
        </p:nvSpPr>
        <p:spPr>
          <a:xfrm>
            <a:off x="685800" y="1143000"/>
            <a:ext cx="5486400" cy="3086100"/>
          </a:xfrm>
          <a:ln/>
        </p:spPr>
      </p:sp>
      <p:sp>
        <p:nvSpPr>
          <p:cNvPr id="3891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cs typeface="Arial" pitchFamily="34" charset="0"/>
              </a:rPr>
              <a:t>Itemized deductions include (but are not limited to): (a) un-reimbursed medical expenses; (b) charitable contributions; (c) home mortgage payments.  </a:t>
            </a:r>
          </a:p>
          <a:p>
            <a:pPr eaLnBrk="1" hangingPunct="1"/>
            <a:r>
              <a:rPr lang="en-US" dirty="0">
                <a:latin typeface="Arial" pitchFamily="34" charset="0"/>
                <a:cs typeface="Arial" pitchFamily="34" charset="0"/>
              </a:rPr>
              <a:t> </a:t>
            </a:r>
          </a:p>
          <a:p>
            <a:pPr eaLnBrk="1" hangingPunct="1"/>
            <a:r>
              <a:rPr lang="en-US" dirty="0">
                <a:latin typeface="Arial" pitchFamily="34" charset="0"/>
                <a:cs typeface="Arial" pitchFamily="34" charset="0"/>
              </a:rPr>
              <a:t>We will discuss this very thoroughly</a:t>
            </a:r>
            <a:r>
              <a:rPr lang="en-US" baseline="0" dirty="0">
                <a:latin typeface="Arial" pitchFamily="34" charset="0"/>
                <a:cs typeface="Arial" pitchFamily="34" charset="0"/>
              </a:rPr>
              <a:t> in Unit II, but just be aware that many taxpayers will have these expenses and will want to try and itemize their deductions.</a:t>
            </a:r>
          </a:p>
          <a:p>
            <a:pPr eaLnBrk="1" hangingPunct="1"/>
            <a:endParaRPr lang="en-US" baseline="0" dirty="0">
              <a:latin typeface="Arial" pitchFamily="34" charset="0"/>
              <a:cs typeface="Arial" pitchFamily="34" charset="0"/>
            </a:endParaRPr>
          </a:p>
          <a:p>
            <a:pPr eaLnBrk="1" hangingPunct="1"/>
            <a:r>
              <a:rPr lang="en-US" baseline="0" dirty="0">
                <a:latin typeface="Arial" pitchFamily="34" charset="0"/>
                <a:cs typeface="Arial" pitchFamily="34" charset="0"/>
              </a:rPr>
              <a:t>It’s rare that a taxpayer will have enough itemized deductions to be greater than the standard deduction on the federal income tax return, however, many will have enough to make a difference on their state tax returns (because often state tax returns have much lower standard deductions than the federal level)</a:t>
            </a:r>
          </a:p>
          <a:p>
            <a:pPr eaLnBrk="1" hangingPunct="1"/>
            <a:endParaRPr lang="en-US" baseline="0" dirty="0">
              <a:latin typeface="Arial" pitchFamily="34" charset="0"/>
              <a:cs typeface="Arial" pitchFamily="34" charset="0"/>
            </a:endParaRPr>
          </a:p>
          <a:p>
            <a:pPr eaLnBrk="1" hangingPunct="1"/>
            <a:r>
              <a:rPr lang="en-US" baseline="0" dirty="0">
                <a:latin typeface="Arial" pitchFamily="34" charset="0"/>
                <a:cs typeface="Arial" pitchFamily="34" charset="0"/>
              </a:rPr>
              <a:t>Again, we will discuss itemized deductions more thoroughly later on.</a:t>
            </a:r>
            <a:endParaRPr lang="en-US" dirty="0">
              <a:latin typeface="Arial" pitchFamily="34" charset="0"/>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703567"/>
      </p:ext>
    </p:extLst>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7238450"/>
      </p:ext>
    </p:extLst>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495355"/>
      </p:ext>
    </p:extLst>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1362924-BE67-44D5-BECF-6C191984C04D}" type="slidenum">
              <a:rPr lang="en-US" smtClean="0">
                <a:solidFill>
                  <a:prstClr val="black"/>
                </a:solidFill>
              </a:rPr>
              <a:pPr eaLnBrk="1" hangingPunct="1"/>
              <a:t>177</a:t>
            </a:fld>
            <a:endParaRPr lang="en-US">
              <a:solidFill>
                <a:prstClr val="black"/>
              </a:solidFill>
            </a:endParaRPr>
          </a:p>
        </p:txBody>
      </p:sp>
      <p:sp>
        <p:nvSpPr>
          <p:cNvPr id="309251" name="Rectangle 2"/>
          <p:cNvSpPr>
            <a:spLocks noGrp="1" noRot="1" noChangeAspect="1" noChangeArrowheads="1" noTextEdit="1"/>
          </p:cNvSpPr>
          <p:nvPr>
            <p:ph type="sldImg"/>
          </p:nvPr>
        </p:nvSpPr>
        <p:spPr>
          <a:xfrm>
            <a:off x="685800" y="1143000"/>
            <a:ext cx="5486400" cy="3086100"/>
          </a:xfrm>
          <a:ln/>
        </p:spPr>
      </p:sp>
      <p:sp>
        <p:nvSpPr>
          <p:cNvPr id="30925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Nonrefundable tax credit:</a:t>
            </a:r>
            <a:r>
              <a:rPr lang="en-US" dirty="0">
                <a:latin typeface="Arial" pitchFamily="34" charset="0"/>
                <a:ea typeface="Arial Unicode MS" pitchFamily="34" charset="-128"/>
                <a:cs typeface="Arial Unicode MS" pitchFamily="34" charset="-128"/>
              </a:rPr>
              <a:t>  A nonrefundable tax credit allows the taxpayer to reduce his tax liability to zero, but not to receive any refund if there is any credit left over. </a:t>
            </a:r>
            <a:r>
              <a:rPr lang="en-US" dirty="0">
                <a:latin typeface="Arial" pitchFamily="34" charset="0"/>
                <a:ea typeface="ＭＳ Ｐゴシック" pitchFamily="34" charset="-128"/>
                <a:cs typeface="Arial" pitchFamily="34" charset="0"/>
              </a:rPr>
              <a:t>So, if you have $1500 of tax liability and $2000 in nonrefundable credits, you can take $1500 of nonrefundable credits.  That</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s it.</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1395540"/>
      </p:ext>
    </p:extLst>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189631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A55048-F908-469C-A3C9-332F767444DD}" type="slidenum">
              <a:rPr lang="en-US" smtClean="0">
                <a:solidFill>
                  <a:prstClr val="black"/>
                </a:solidFill>
              </a:rPr>
              <a:pPr eaLnBrk="1" hangingPunct="1"/>
              <a:t>30</a:t>
            </a:fld>
            <a:endParaRPr lang="en-US">
              <a:solidFill>
                <a:prstClr val="black"/>
              </a:solidFill>
            </a:endParaRPr>
          </a:p>
        </p:txBody>
      </p:sp>
      <p:sp>
        <p:nvSpPr>
          <p:cNvPr id="312323" name="Rectangle 2"/>
          <p:cNvSpPr>
            <a:spLocks noGrp="1" noRot="1" noChangeAspect="1" noChangeArrowheads="1" noTextEdit="1"/>
          </p:cNvSpPr>
          <p:nvPr>
            <p:ph type="sldImg"/>
          </p:nvPr>
        </p:nvSpPr>
        <p:spPr>
          <a:xfrm>
            <a:off x="685800" y="1143000"/>
            <a:ext cx="5486400" cy="3086100"/>
          </a:xfrm>
          <a:ln/>
        </p:spPr>
      </p:sp>
      <p:sp>
        <p:nvSpPr>
          <p:cNvPr id="312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Arial Unicode MS" pitchFamily="34" charset="-128"/>
                <a:cs typeface="Arial Unicode MS" pitchFamily="34" charset="-128"/>
              </a:rPr>
              <a:t>Total income is made up of earned income and…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5705682"/>
      </p:ext>
    </p:extLst>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child and dependent care credit</a:t>
            </a:r>
            <a:r>
              <a:rPr lang="en-US" sz="1200" b="1"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is a nonrefundable credit that is applied to offset expenses paid so the taxpayer can work or look for work.</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child must be under 13 and claimed as a dependent, but care can also be for a person (including a spouse) who cannot take care of him/herself.</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97F61B5-D3CD-47BB-BC80-979C9008C0F7}" type="slidenum">
              <a:rPr lang="en-US" smtClean="0"/>
              <a:pPr/>
              <a:t>179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8976129"/>
      </p:ext>
    </p:extLst>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care had to be for qualifying persons.</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had to have earned income (since the credit is for taxpayers who paid for child or dependent care while they were working).</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97F61B5-D3CD-47BB-BC80-979C9008C0F7}" type="slidenum">
              <a:rPr lang="en-US" smtClean="0"/>
              <a:pPr/>
              <a:t>180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5031186"/>
      </p:ext>
    </p:extLst>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expenses must have been for during a time when the taxpayer worked or was looking for work.</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payments can’t have been made to the taxpayer’s spouse, dependent or child under 19</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must have the care provider’s name, address and SSN or EIN (employee identification number).</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97F61B5-D3CD-47BB-BC80-979C9008C0F7}" type="slidenum">
              <a:rPr lang="en-US" smtClean="0"/>
              <a:pPr/>
              <a:t>181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3162351"/>
      </p:ext>
    </p:extLst>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Expenses must be paid for the care of the qualifying person to allow the taxpayer (and spouse) to work or look for work</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Care includes the costs of services for the qualifying person’s well-being and protection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97F61B5-D3CD-47BB-BC80-979C9008C0F7}" type="slidenum">
              <a:rPr lang="en-US" smtClean="0"/>
              <a:pPr/>
              <a:t>182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5370286"/>
      </p:ext>
    </p:extLst>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Expenses to attend Kindergarten or a higher grade: NOT A QUALIFYING EXPENSE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Expenses for summer day-camp do qualify, but those for over-night camp do not!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$3,000 limit for one qualifying person or $6,000 for two or more qualifying persons.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D97F61B5-D3CD-47BB-BC80-979C9008C0F7}" type="slidenum">
              <a:rPr lang="en-US" smtClean="0"/>
              <a:pPr/>
              <a:t>183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8300234"/>
      </p:ext>
    </p:extLst>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couple of things you should note.  If you had expenses that met the requirements for 2014, except that you did not pay them until 2015, you may be able to claim them in 2015. Talk to your supervisor if this comes up.</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who cannot provide all of the provider’s information or who have incorrect information may still be able to take the credit if they can show they used due diligence in trying to obtain the info. However, you should always talk to your supervisor if you cannot get the needed information.</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will not usually have a document for this credit – all they need is the name, address and EIN or SSN of the childcare provider. The taxpayer will need to call their provider or come back with this information if they do not have 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97F61B5-D3CD-47BB-BC80-979C9008C0F7}" type="slidenum">
              <a:rPr lang="en-US" smtClean="0"/>
              <a:pPr/>
              <a:t>184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5343172"/>
      </p:ext>
    </p:extLst>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Sometimes, and employer provides dependent care benefits paid</a:t>
            </a:r>
            <a:r>
              <a:rPr lang="en-US" baseline="0" dirty="0"/>
              <a:t> directly to the employee or on the employee’s behalf for dependent care expenses—usually to a daycare.</a:t>
            </a:r>
          </a:p>
          <a:p>
            <a:pPr marL="171450" indent="-171450">
              <a:buFont typeface="Wingdings" charset="2"/>
              <a:buChar char="Ø"/>
            </a:pPr>
            <a:endParaRPr lang="en-US" baseline="0" dirty="0"/>
          </a:p>
          <a:p>
            <a:pPr marL="171450" indent="-171450">
              <a:buFont typeface="Wingdings" charset="2"/>
              <a:buChar char="Ø"/>
            </a:pPr>
            <a:r>
              <a:rPr lang="en-US" baseline="0" dirty="0"/>
              <a:t>If there is ever an amount listed in box, an additional form must be completed—Form 2441. This form is for the Child and Dependent Care Expenses Tax Credit</a:t>
            </a:r>
          </a:p>
          <a:p>
            <a:pPr marL="171450" indent="-171450">
              <a:buFont typeface="Wingdings" charset="2"/>
              <a:buChar char="Ø"/>
            </a:pPr>
            <a:endParaRPr lang="en-US" baseline="0" dirty="0"/>
          </a:p>
          <a:p>
            <a:pPr marL="171450" indent="-171450">
              <a:buFont typeface="Wingdings" charset="2"/>
              <a:buChar char="Ø"/>
            </a:pPr>
            <a:r>
              <a:rPr lang="en-US" baseline="0" dirty="0"/>
              <a:t>Jus know that an amount in this box will require additional action outside of the W-2.</a:t>
            </a:r>
          </a:p>
        </p:txBody>
      </p:sp>
      <p:sp>
        <p:nvSpPr>
          <p:cNvPr id="4" name="Slide Number Placeholder 3"/>
          <p:cNvSpPr>
            <a:spLocks noGrp="1"/>
          </p:cNvSpPr>
          <p:nvPr>
            <p:ph type="sldNum" sz="quarter" idx="10"/>
          </p:nvPr>
        </p:nvSpPr>
        <p:spPr/>
        <p:txBody>
          <a:bodyPr/>
          <a:lstStyle/>
          <a:p>
            <a:fld id="{0AAF3B1F-AC38-4989-8980-0C5BCC6498F0}" type="slidenum">
              <a:rPr lang="en-US" smtClean="0"/>
              <a:pPr/>
              <a:t>186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004535"/>
      </p:ext>
    </p:extLst>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Child and Dependent Care Expenses Credit is another benefit that always belongs to the custodial parent, even if he/she did not claim the dependency exemption.</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r>
              <a:rPr lang="en-US" sz="1200" dirty="0">
                <a:effectLst/>
                <a:latin typeface="Tw Cen MT" charset="0"/>
                <a:ea typeface="ＭＳ 明朝" charset="-128"/>
                <a:cs typeface="Times New Roman" charset="0"/>
              </a:rPr>
              <a:t>Reminder: This occurs with the Division of Benefits when a taxpayer signs a Form 8332.</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97F61B5-D3CD-47BB-BC80-979C9008C0F7}" type="slidenum">
              <a:rPr lang="en-US" smtClean="0"/>
              <a:pPr/>
              <a:t>187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0872156"/>
      </p:ext>
    </p:extLst>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188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767438"/>
      </p:ext>
    </p:extLst>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Taxpayers can claim the Child Tax Credit when they have kids </a:t>
            </a:r>
            <a:r>
              <a:rPr lang="en-US" sz="1200" i="1" u="sng" dirty="0">
                <a:effectLst/>
                <a:latin typeface="Times New Roman"/>
                <a:ea typeface="ＭＳ 明朝"/>
                <a:cs typeface="Times New Roman"/>
              </a:rPr>
              <a:t>under</a:t>
            </a:r>
            <a:r>
              <a:rPr lang="en-US" sz="1200" i="1" dirty="0">
                <a:effectLst/>
                <a:latin typeface="Times New Roman"/>
                <a:ea typeface="ＭＳ 明朝"/>
                <a:cs typeface="Times New Roman"/>
              </a:rPr>
              <a:t> age 17</a:t>
            </a:r>
            <a:r>
              <a:rPr lang="en-US" sz="1200" dirty="0">
                <a:effectLst/>
                <a:latin typeface="Times New Roman"/>
                <a:ea typeface="ＭＳ 明朝"/>
                <a:cs typeface="Times New Roman"/>
              </a:rPr>
              <a:t>.</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Child Tax Credit is nonrefundable, with a maximum of $1,000 per child.</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E30AB493-B700-B540-9B9B-8E9B5D7B0055}" type="slidenum">
              <a:rPr lang="en-US" smtClean="0"/>
              <a:pPr/>
              <a:t>193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02627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A55048-F908-469C-A3C9-332F767444DD}" type="slidenum">
              <a:rPr lang="en-US" smtClean="0">
                <a:solidFill>
                  <a:prstClr val="black"/>
                </a:solidFill>
              </a:rPr>
              <a:pPr eaLnBrk="1" hangingPunct="1"/>
              <a:t>31</a:t>
            </a:fld>
            <a:endParaRPr lang="en-US">
              <a:solidFill>
                <a:prstClr val="black"/>
              </a:solidFill>
            </a:endParaRPr>
          </a:p>
        </p:txBody>
      </p:sp>
      <p:sp>
        <p:nvSpPr>
          <p:cNvPr id="312323" name="Rectangle 2"/>
          <p:cNvSpPr>
            <a:spLocks noGrp="1" noRot="1" noChangeAspect="1" noChangeArrowheads="1" noTextEdit="1"/>
          </p:cNvSpPr>
          <p:nvPr>
            <p:ph type="sldImg"/>
          </p:nvPr>
        </p:nvSpPr>
        <p:spPr>
          <a:xfrm>
            <a:off x="685800" y="1143000"/>
            <a:ext cx="5486400" cy="3086100"/>
          </a:xfrm>
          <a:ln/>
        </p:spPr>
      </p:sp>
      <p:sp>
        <p:nvSpPr>
          <p:cNvPr id="312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Arial Unicode MS" pitchFamily="34" charset="-128"/>
                <a:cs typeface="Arial Unicode MS" pitchFamily="34" charset="-128"/>
              </a:rPr>
              <a:t>Total income is made up of earned income and…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9563033"/>
      </p:ext>
    </p:extLst>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who meet certain eligibility requirements may be able to claim the Retirement Savings Contributions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must have contributed to a retirement or IRA plan, meet certain AGI and age limitations, cannot be claimed as dependents and are not full-time students.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97F61B5-D3CD-47BB-BC80-979C9008C0F7}" type="slidenum">
              <a:rPr lang="en-US" smtClean="0"/>
              <a:pPr/>
              <a:t>195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9410478"/>
      </p:ext>
    </p:extLst>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7094132"/>
      </p:ext>
    </p:extLst>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Indicators to look for to see if a taxpayer made a qualifying retirement contribution can be found 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W-2, Box 12 and one of the codes: D, E, F, G, H, S, AA or BB</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W-2, Box 14 and codes for military personnel: Q or 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97F61B5-D3CD-47BB-BC80-979C9008C0F7}" type="slidenum">
              <a:rPr lang="en-US" smtClean="0"/>
              <a:pPr/>
              <a:t>197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127907"/>
      </p:ext>
    </p:extLst>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w Cen MT" charset="0"/>
                <a:ea typeface="ＭＳ 明朝" charset="-128"/>
                <a:cs typeface="Times New Roman" charset="0"/>
              </a:rPr>
              <a:t>Since this credit is meant to encourage retirement saving, the credit must be reduced by any amount that the taxpayer withdrew during the tax</a:t>
            </a:r>
            <a:r>
              <a:rPr lang="en-US" sz="1200" baseline="0" dirty="0">
                <a:effectLst/>
                <a:latin typeface="Tw Cen MT" charset="0"/>
                <a:ea typeface="ＭＳ 明朝" charset="-128"/>
                <a:cs typeface="Times New Roman" charset="0"/>
              </a:rPr>
              <a:t> year and the two </a:t>
            </a:r>
            <a:r>
              <a:rPr lang="en-US" sz="1200" dirty="0">
                <a:effectLst/>
                <a:latin typeface="Tw Cen MT" charset="0"/>
                <a:ea typeface="ＭＳ 明朝" charset="-128"/>
                <a:cs typeface="Times New Roman" charset="0"/>
              </a:rPr>
              <a:t>preceding years.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97F61B5-D3CD-47BB-BC80-979C9008C0F7}" type="slidenum">
              <a:rPr lang="en-US" smtClean="0"/>
              <a:pPr/>
              <a:t>198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7619774"/>
      </p:ext>
    </p:extLst>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All materials can be downloaded on our website at </a:t>
            </a:r>
            <a:r>
              <a:rPr lang="en-US" sz="1200" i="1" u="sng" dirty="0">
                <a:solidFill>
                  <a:srgbClr val="0000FF"/>
                </a:solidFill>
                <a:effectLst/>
                <a:latin typeface="Tw Cen MT" charset="0"/>
                <a:ea typeface="ＭＳ 明朝" charset="-128"/>
                <a:cs typeface="Times New Roman" charset="0"/>
                <a:hlinkClick r:id="rId3"/>
              </a:rPr>
              <a:t>www.impactamerica.com/taxprep</a:t>
            </a:r>
          </a:p>
        </p:txBody>
      </p:sp>
      <p:sp>
        <p:nvSpPr>
          <p:cNvPr id="4" name="Slide Number Placeholder 3"/>
          <p:cNvSpPr>
            <a:spLocks noGrp="1"/>
          </p:cNvSpPr>
          <p:nvPr>
            <p:ph type="sldNum" sz="quarter" idx="10"/>
          </p:nvPr>
        </p:nvSpPr>
        <p:spPr/>
        <p:txBody>
          <a:bodyPr/>
          <a:lstStyle/>
          <a:p>
            <a:fld id="{6EDF7060-D4C3-104C-8BFC-0730F3954319}" type="slidenum">
              <a:rPr lang="en-US" smtClean="0"/>
              <a:pPr/>
              <a:t>202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466907"/>
      </p:ext>
    </p:extLst>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204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6135541"/>
      </p:ext>
    </p:extLst>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to Unit I Training.</a:t>
            </a:r>
          </a:p>
          <a:p>
            <a:endParaRPr lang="en-US" dirty="0"/>
          </a:p>
          <a:p>
            <a:r>
              <a:rPr lang="en-US" dirty="0"/>
              <a:t>In this lesson, we will discuss</a:t>
            </a:r>
            <a:r>
              <a:rPr lang="en-US" baseline="0" dirty="0"/>
              <a:t> Exemptions.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04140"/>
      </p:ext>
    </p:extLst>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209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2858162"/>
      </p:ext>
    </p:extLst>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4B03B24-10BB-491F-9956-27F00C3E88F5}" type="slidenum">
              <a:rPr lang="en-US" smtClean="0">
                <a:solidFill>
                  <a:prstClr val="black"/>
                </a:solidFill>
              </a:rPr>
              <a:pPr eaLnBrk="1" hangingPunct="1"/>
              <a:t>210</a:t>
            </a:fld>
            <a:endParaRPr lang="en-US">
              <a:solidFill>
                <a:prstClr val="black"/>
              </a:solidFill>
            </a:endParaRPr>
          </a:p>
        </p:txBody>
      </p:sp>
      <p:sp>
        <p:nvSpPr>
          <p:cNvPr id="310275" name="Rectangle 2"/>
          <p:cNvSpPr>
            <a:spLocks noGrp="1" noRot="1" noChangeAspect="1" noChangeArrowheads="1" noTextEdit="1"/>
          </p:cNvSpPr>
          <p:nvPr>
            <p:ph type="sldImg"/>
          </p:nvPr>
        </p:nvSpPr>
        <p:spPr>
          <a:xfrm>
            <a:off x="685800" y="1143000"/>
            <a:ext cx="5486400" cy="3086100"/>
          </a:xfrm>
          <a:ln/>
        </p:spPr>
      </p:sp>
      <p:sp>
        <p:nvSpPr>
          <p:cNvPr id="3102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Refundable tax credit:</a:t>
            </a:r>
            <a:r>
              <a:rPr lang="en-US" dirty="0">
                <a:latin typeface="Arial" pitchFamily="34" charset="0"/>
                <a:ea typeface="Arial Unicode MS" pitchFamily="34" charset="-128"/>
                <a:cs typeface="Arial Unicode MS" pitchFamily="34" charset="-128"/>
              </a:rPr>
              <a:t>  A refundable tax credit allows the taxpayer to reduce his tax liability to zero and then get a refund for the remainder of the credit value. </a:t>
            </a:r>
            <a:r>
              <a:rPr lang="en-US" dirty="0">
                <a:latin typeface="Arial" pitchFamily="34" charset="0"/>
                <a:ea typeface="ＭＳ Ｐゴシック" pitchFamily="34" charset="-128"/>
                <a:cs typeface="Arial" pitchFamily="34" charset="0"/>
              </a:rPr>
              <a:t>.  So, if you have $1500 of tax liability and $2000 in nonrefundable credits, you can take $1500 of credits to reduce your tax liability to $0 and then take the last $500 as a refund.</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2787061"/>
      </p:ext>
    </p:extLst>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has too little liability to claim the full nonrefundable Child Tax Credit, he can claim the remaining amount as an Additional Child Tax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dirty="0"/>
          </a:p>
        </p:txBody>
      </p:sp>
      <p:sp>
        <p:nvSpPr>
          <p:cNvPr id="4" name="Slide Number Placeholder 3"/>
          <p:cNvSpPr>
            <a:spLocks noGrp="1"/>
          </p:cNvSpPr>
          <p:nvPr>
            <p:ph type="sldNum" sz="quarter" idx="10"/>
          </p:nvPr>
        </p:nvSpPr>
        <p:spPr/>
        <p:txBody>
          <a:bodyPr/>
          <a:lstStyle/>
          <a:p>
            <a:fld id="{F6C9E173-5EFA-4F06-B767-111775E3A7A9}" type="slidenum">
              <a:rPr lang="en-US" smtClean="0"/>
              <a:pPr/>
              <a:t>212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6578188"/>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to Unit I Training.</a:t>
            </a:r>
          </a:p>
          <a:p>
            <a:endParaRPr lang="en-US" dirty="0"/>
          </a:p>
          <a:p>
            <a:r>
              <a:rPr lang="en-US" dirty="0"/>
              <a:t>In this lesson, we will discuss</a:t>
            </a:r>
            <a:r>
              <a:rPr lang="en-US" baseline="0" dirty="0"/>
              <a:t> Exemptions.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266298"/>
      </p:ext>
    </p:extLst>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receive this credit, the child in question</a:t>
            </a:r>
            <a:r>
              <a:rPr lang="en-US" sz="1200" baseline="0" dirty="0">
                <a:effectLst/>
                <a:latin typeface="Tw Cen MT" charset="0"/>
                <a:ea typeface="ＭＳ 明朝" charset="-128"/>
                <a:cs typeface="Times New Roman" charset="0"/>
              </a:rPr>
              <a:t> must meet all of the same requirements for the Child Tax Credit</a:t>
            </a:r>
          </a:p>
          <a:p>
            <a:pPr marL="342900" marR="0" lvl="0" indent="-342900">
              <a:spcBef>
                <a:spcPts val="0"/>
              </a:spcBef>
              <a:spcAft>
                <a:spcPts val="0"/>
              </a:spcAft>
              <a:buFont typeface="Wingdings" charset="2"/>
              <a:buChar char=""/>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must have to have at least $3000 of earned income.</a:t>
            </a:r>
          </a:p>
          <a:p>
            <a:pPr marL="342900" marR="0" lvl="0" indent="-342900">
              <a:spcBef>
                <a:spcPts val="0"/>
              </a:spcBef>
              <a:spcAft>
                <a:spcPts val="0"/>
              </a:spcAft>
              <a:buFont typeface="Wingdings" charset="2"/>
              <a:buChar char=""/>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is an exception to this rule—taxpayers will three or more children may be eligible</a:t>
            </a:r>
            <a:r>
              <a:rPr lang="en-US" sz="1200" baseline="0" dirty="0">
                <a:effectLst/>
                <a:latin typeface="Tw Cen MT" charset="0"/>
                <a:ea typeface="ＭＳ 明朝" charset="-128"/>
                <a:cs typeface="Times New Roman" charset="0"/>
              </a:rPr>
              <a:t> regardless of their income</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You may have taxpayers who don’t understand why they aren’t receiving $1000 for their child even though they are under 17—this would be the reason why. If they don’t have $3,000 worth of earned income, they don’t qualify for the refundable portion.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F6C9E173-5EFA-4F06-B767-111775E3A7A9}" type="slidenum">
              <a:rPr lang="en-US" smtClean="0"/>
              <a:pPr/>
              <a:t>213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0034064"/>
      </p:ext>
    </p:extLst>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BE99C15-1CB3-4FC6-94CC-7052833E5D70}" type="slidenum">
              <a:rPr lang="en-US" smtClean="0">
                <a:solidFill>
                  <a:prstClr val="black"/>
                </a:solidFill>
              </a:rPr>
              <a:pPr eaLnBrk="1" hangingPunct="1"/>
              <a:t>214</a:t>
            </a:fld>
            <a:endParaRPr lang="en-US">
              <a:solidFill>
                <a:prstClr val="black"/>
              </a:solidFill>
            </a:endParaRPr>
          </a:p>
        </p:txBody>
      </p:sp>
      <p:sp>
        <p:nvSpPr>
          <p:cNvPr id="133123" name="Rectangle 2"/>
          <p:cNvSpPr>
            <a:spLocks noGrp="1" noRot="1" noChangeAspect="1" noChangeArrowheads="1" noTextEdit="1"/>
          </p:cNvSpPr>
          <p:nvPr>
            <p:ph type="sldImg"/>
          </p:nvPr>
        </p:nvSpPr>
        <p:spPr>
          <a:xfrm>
            <a:off x="685800" y="1143000"/>
            <a:ext cx="5486400" cy="3086100"/>
          </a:xfrm>
          <a:ln/>
        </p:spPr>
      </p:sp>
      <p:sp>
        <p:nvSpPr>
          <p:cNvPr id="1331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ea typeface="ＭＳ Ｐゴシック" pitchFamily="34" charset="-128"/>
                <a:cs typeface="Arial" pitchFamily="34" charset="0"/>
              </a:rPr>
              <a:t>The Earned Income Tax Credit is a refundable tax credit that applies to individuals who work but make very low incomes.  </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Refundable</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 means that even if the taxpayer does not owe any taxes, he can get the full credit back as a refund.</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The Earned Income Tax Credit is really the reason that we are here.  The EITC is the largest federal anti-poverty program and has been one of the most successful programs to lift individuals and children out of poverty.  But, every year in Alabama, about 75% of EITC recipients pay an average of $200 each to commercial tax preparers, eroding the benefit of the EITC.  </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 </a:t>
            </a:r>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672742"/>
      </p:ext>
    </p:extLst>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BE99C15-1CB3-4FC6-94CC-7052833E5D70}" type="slidenum">
              <a:rPr lang="en-US" smtClean="0">
                <a:solidFill>
                  <a:prstClr val="black"/>
                </a:solidFill>
              </a:rPr>
              <a:pPr eaLnBrk="1" hangingPunct="1"/>
              <a:t>215</a:t>
            </a:fld>
            <a:endParaRPr lang="en-US">
              <a:solidFill>
                <a:prstClr val="black"/>
              </a:solidFill>
            </a:endParaRPr>
          </a:p>
        </p:txBody>
      </p:sp>
      <p:sp>
        <p:nvSpPr>
          <p:cNvPr id="133123" name="Rectangle 2"/>
          <p:cNvSpPr>
            <a:spLocks noGrp="1" noRot="1" noChangeAspect="1" noChangeArrowheads="1" noTextEdit="1"/>
          </p:cNvSpPr>
          <p:nvPr>
            <p:ph type="sldImg"/>
          </p:nvPr>
        </p:nvSpPr>
        <p:spPr>
          <a:xfrm>
            <a:off x="685800" y="1143000"/>
            <a:ext cx="5486400" cy="3086100"/>
          </a:xfrm>
          <a:ln/>
        </p:spPr>
      </p:sp>
      <p:sp>
        <p:nvSpPr>
          <p:cNvPr id="1331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mn-lt"/>
                <a:ea typeface="+mn-ea"/>
                <a:cs typeface="+mn-cs"/>
              </a:rPr>
              <a:t>After the Supplemental Nutritional Assistance Program (SNAP), the EITC is the largest cash or near cash assistance program targeted at low-income families. </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Tax</a:t>
            </a:r>
            <a:r>
              <a:rPr lang="en-US" sz="1200" b="0" i="0" kern="1200" baseline="0" dirty="0">
                <a:solidFill>
                  <a:schemeClr val="tx1"/>
                </a:solidFill>
                <a:effectLst/>
                <a:latin typeface="+mn-lt"/>
                <a:ea typeface="+mn-ea"/>
                <a:cs typeface="+mn-cs"/>
              </a:rPr>
              <a:t> Policy Center, a joint project of the Urban Institute and Brookings </a:t>
            </a:r>
            <a:r>
              <a:rPr lang="en-US" sz="1200" b="0" i="0" kern="1200" baseline="0" dirty="0" err="1">
                <a:solidFill>
                  <a:schemeClr val="tx1"/>
                </a:solidFill>
                <a:effectLst/>
                <a:latin typeface="+mn-lt"/>
                <a:ea typeface="+mn-ea"/>
                <a:cs typeface="+mn-cs"/>
              </a:rPr>
              <a:t>Institutution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more than 26 million households will receive a total of $60 billion in reduced taxes and refunds in the tax year 2015. </a:t>
            </a:r>
          </a:p>
          <a:p>
            <a:pPr eaLnBrk="1" hangingPunct="1"/>
            <a:endParaRPr lang="en-US" sz="1200" b="0" i="0" kern="1200" dirty="0">
              <a:solidFill>
                <a:schemeClr val="tx1"/>
              </a:solidFill>
              <a:effectLst/>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8854900"/>
      </p:ext>
    </p:extLst>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BE99C15-1CB3-4FC6-94CC-7052833E5D70}" type="slidenum">
              <a:rPr lang="en-US" smtClean="0">
                <a:solidFill>
                  <a:prstClr val="black"/>
                </a:solidFill>
              </a:rPr>
              <a:pPr eaLnBrk="1" hangingPunct="1"/>
              <a:t>216</a:t>
            </a:fld>
            <a:endParaRPr lang="en-US">
              <a:solidFill>
                <a:prstClr val="black"/>
              </a:solidFill>
            </a:endParaRPr>
          </a:p>
        </p:txBody>
      </p:sp>
      <p:sp>
        <p:nvSpPr>
          <p:cNvPr id="133123" name="Rectangle 2"/>
          <p:cNvSpPr>
            <a:spLocks noGrp="1" noRot="1" noChangeAspect="1" noChangeArrowheads="1" noTextEdit="1"/>
          </p:cNvSpPr>
          <p:nvPr>
            <p:ph type="sldImg"/>
          </p:nvPr>
        </p:nvSpPr>
        <p:spPr>
          <a:xfrm>
            <a:off x="685800" y="1143000"/>
            <a:ext cx="5486400" cy="3086100"/>
          </a:xfrm>
          <a:ln/>
        </p:spPr>
      </p:sp>
      <p:sp>
        <p:nvSpPr>
          <p:cNvPr id="1331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mn-lt"/>
                <a:ea typeface="+mn-ea"/>
                <a:cs typeface="+mn-cs"/>
              </a:rPr>
              <a:t>The Center for Budget and Policy Priorities, using Census Bureau data estimated that in 2012, "the credit lifted 6.5 million people out of poverty, including over 3 million children.”</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 The IRS reports that more than three-fourths of eligible families claimed the Earned Income Tax Credit in 2005, a much higher take-up rate than that for Temporary Assistance to Needy Families (32 percent in 2009) or for SNAP (72 percent in 2009).</a:t>
            </a:r>
            <a:endParaRPr lang="en-US" dirty="0">
              <a:latin typeface="Arial" pitchFamily="34" charset="0"/>
              <a:ea typeface="Arial Unicode MS" pitchFamily="34" charset="-128"/>
              <a:cs typeface="Arial Unicode MS" pitchFamily="34" charset="-128"/>
            </a:endParaRPr>
          </a:p>
          <a:p>
            <a:pPr eaLnBrk="1" hangingPunct="1"/>
            <a:r>
              <a:rPr lang="en-US" dirty="0">
                <a:latin typeface="Arial" pitchFamily="34" charset="0"/>
                <a:ea typeface="ＭＳ Ｐゴシック" pitchFamily="34" charset="-128"/>
                <a:cs typeface="Arial" pitchFamily="34" charset="0"/>
              </a:rPr>
              <a:t> </a:t>
            </a:r>
          </a:p>
          <a:p>
            <a:pPr eaLnBrk="1" hangingPunct="1"/>
            <a:r>
              <a:rPr lang="en-US" u="sng" dirty="0">
                <a:latin typeface="Arial" pitchFamily="34" charset="0"/>
                <a:ea typeface="ＭＳ Ｐゴシック" pitchFamily="34" charset="-128"/>
                <a:cs typeface="Arial" pitchFamily="34" charset="0"/>
              </a:rPr>
              <a:t>The EIC has been especially successful in providing an incentive for single mothers with children to find work</a:t>
            </a:r>
            <a:r>
              <a:rPr lang="en-US" dirty="0">
                <a:latin typeface="Arial" pitchFamily="34" charset="0"/>
                <a:ea typeface="ＭＳ Ｐゴシック" pitchFamily="34" charset="-128"/>
                <a:cs typeface="Arial" pitchFamily="34" charset="0"/>
              </a:rPr>
              <a:t> </a:t>
            </a:r>
            <a:r>
              <a:rPr lang="en-US" u="sng" dirty="0">
                <a:latin typeface="Arial" pitchFamily="34" charset="0"/>
                <a:ea typeface="ＭＳ Ｐゴシック" pitchFamily="34" charset="-128"/>
                <a:cs typeface="Arial" pitchFamily="34" charset="0"/>
              </a:rPr>
              <a:t>.:</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7653230"/>
      </p:ext>
    </p:extLst>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BE99C15-1CB3-4FC6-94CC-7052833E5D70}" type="slidenum">
              <a:rPr lang="en-US" smtClean="0">
                <a:solidFill>
                  <a:prstClr val="black"/>
                </a:solidFill>
              </a:rPr>
              <a:pPr eaLnBrk="1" hangingPunct="1"/>
              <a:t>219</a:t>
            </a:fld>
            <a:endParaRPr lang="en-US">
              <a:solidFill>
                <a:prstClr val="black"/>
              </a:solidFill>
            </a:endParaRPr>
          </a:p>
        </p:txBody>
      </p:sp>
      <p:sp>
        <p:nvSpPr>
          <p:cNvPr id="133123" name="Rectangle 2"/>
          <p:cNvSpPr>
            <a:spLocks noGrp="1" noRot="1" noChangeAspect="1" noChangeArrowheads="1" noTextEdit="1"/>
          </p:cNvSpPr>
          <p:nvPr>
            <p:ph type="sldImg"/>
          </p:nvPr>
        </p:nvSpPr>
        <p:spPr>
          <a:xfrm>
            <a:off x="685800" y="1143000"/>
            <a:ext cx="5486400" cy="3086100"/>
          </a:xfrm>
          <a:ln/>
        </p:spPr>
      </p:sp>
      <p:sp>
        <p:nvSpPr>
          <p:cNvPr id="1331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Critics complain that the EITC is too complex, forcing potential recipients to seek help filing their federal tax return: two-thirds of low-income parents get such assistance, typically from paid tax preparers.</a:t>
            </a:r>
          </a:p>
          <a:p>
            <a:pPr eaLnBrk="1" hangingPunct="1"/>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3116256"/>
      </p:ext>
    </p:extLst>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2DBB43-6DCA-4F47-97F8-E6F36555146D}" type="slidenum">
              <a:rPr lang="en-US" smtClean="0">
                <a:solidFill>
                  <a:prstClr val="black"/>
                </a:solidFill>
              </a:rPr>
              <a:pPr eaLnBrk="1" hangingPunct="1"/>
              <a:t>220</a:t>
            </a:fld>
            <a:endParaRPr lang="en-US">
              <a:solidFill>
                <a:prstClr val="black"/>
              </a:solidFill>
            </a:endParaRPr>
          </a:p>
        </p:txBody>
      </p:sp>
      <p:sp>
        <p:nvSpPr>
          <p:cNvPr id="134147" name="Rectangle 2"/>
          <p:cNvSpPr>
            <a:spLocks noGrp="1" noRot="1" noChangeAspect="1" noChangeArrowheads="1" noTextEdit="1"/>
          </p:cNvSpPr>
          <p:nvPr>
            <p:ph type="sldImg"/>
          </p:nvPr>
        </p:nvSpPr>
        <p:spPr>
          <a:xfrm>
            <a:off x="685800" y="1143000"/>
            <a:ext cx="5486400" cy="3086100"/>
          </a:xfrm>
          <a:ln/>
        </p:spPr>
      </p:sp>
      <p:sp>
        <p:nvSpPr>
          <p:cNvPr id="13414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ea typeface="ＭＳ Ｐゴシック" pitchFamily="34" charset="-128"/>
                <a:cs typeface="Arial" pitchFamily="34" charset="0"/>
              </a:rPr>
              <a:t>This chart shows the amount of the credit based on amount of income and number of children.  As earned income increases, the amount of the credit increases up to a point, and then, as earned income further increases, the amount of the credit decreases to a phase out point. </a:t>
            </a:r>
          </a:p>
          <a:p>
            <a:pPr eaLnBrk="1" hangingPunct="1"/>
            <a:r>
              <a:rPr lang="en-US" i="1" dirty="0">
                <a:latin typeface="Arial" pitchFamily="34" charset="0"/>
                <a:ea typeface="ＭＳ Ｐゴシック" pitchFamily="34" charset="-128"/>
                <a:cs typeface="Arial" pitchFamily="34" charset="0"/>
              </a:rPr>
              <a:t> </a:t>
            </a:r>
            <a:endParaRPr lang="en-US" dirty="0">
              <a:latin typeface="Arial" pitchFamily="34" charset="0"/>
              <a:ea typeface="ＭＳ Ｐゴシック" pitchFamily="34" charset="-128"/>
              <a:cs typeface="Arial" pitchFamily="34" charset="0"/>
            </a:endParaRPr>
          </a:p>
          <a:p>
            <a:pPr eaLnBrk="1" hangingPunct="1"/>
            <a:r>
              <a:rPr lang="en-US" dirty="0">
                <a:latin typeface="Arial" pitchFamily="34" charset="0"/>
                <a:ea typeface="ＭＳ Ｐゴシック" pitchFamily="34" charset="-128"/>
                <a:cs typeface="Arial" pitchFamily="34" charset="0"/>
              </a:rPr>
              <a:t>The credit begins to phase out for married taxpayers filing a joint return with children in</a:t>
            </a:r>
            <a:r>
              <a:rPr lang="en-US" baseline="0" dirty="0">
                <a:latin typeface="Arial" pitchFamily="34" charset="0"/>
                <a:ea typeface="ＭＳ Ｐゴシック" pitchFamily="34" charset="-128"/>
                <a:cs typeface="Arial" pitchFamily="34" charset="0"/>
              </a:rPr>
              <a:t> the $20-25k range</a:t>
            </a:r>
            <a:r>
              <a:rPr lang="en-US" dirty="0">
                <a:latin typeface="Arial" pitchFamily="34" charset="0"/>
                <a:ea typeface="ＭＳ Ｐゴシック" pitchFamily="34" charset="-128"/>
                <a:cs typeface="Arial" pitchFamily="34" charset="0"/>
              </a:rPr>
              <a:t>. For married taxpayers filing a joint return with no children, the credit begins to phase out and completely phases out at $18,470.</a:t>
            </a:r>
          </a:p>
          <a:p>
            <a:pPr eaLnBrk="1" hangingPunct="1"/>
            <a:r>
              <a:rPr lang="en-US" dirty="0">
                <a:latin typeface="Arial" pitchFamily="34" charset="0"/>
                <a:ea typeface="ＭＳ Ｐゴシック" pitchFamily="34" charset="-128"/>
                <a:cs typeface="Arial" pitchFamily="34" charset="0"/>
              </a:rPr>
              <a:t> </a:t>
            </a:r>
          </a:p>
          <a:p>
            <a:pPr eaLnBrk="1" hangingPunct="1">
              <a:lnSpc>
                <a:spcPct val="80000"/>
              </a:lnSpc>
            </a:pPr>
            <a:endParaRPr lang="en-US" sz="800" dirty="0">
              <a:latin typeface="Arial" pitchFamily="34" charset="0"/>
              <a:ea typeface="ＭＳ Ｐゴシック" pitchFamily="34" charset="-128"/>
              <a:cs typeface="Arial" pitchFamily="34" charset="0"/>
            </a:endParaRPr>
          </a:p>
          <a:p>
            <a:pPr eaLnBrk="1" hangingPunct="1">
              <a:lnSpc>
                <a:spcPct val="80000"/>
              </a:lnSpc>
              <a:spcBef>
                <a:spcPts val="450"/>
              </a:spcBef>
            </a:pPr>
            <a:r>
              <a:rPr lang="en-US" sz="800" b="1" dirty="0">
                <a:solidFill>
                  <a:srgbClr val="FFFFFF"/>
                </a:solidFill>
                <a:latin typeface="Arial" pitchFamily="34" charset="0"/>
                <a:ea typeface="Arial Unicode MS" pitchFamily="34" charset="-128"/>
                <a:cs typeface="Arial Unicode MS" pitchFamily="34" charset="-128"/>
              </a:rPr>
              <a:t>Picture thanks to</a:t>
            </a:r>
          </a:p>
          <a:p>
            <a:pPr eaLnBrk="1" hangingPunct="1">
              <a:lnSpc>
                <a:spcPct val="80000"/>
              </a:lnSpc>
              <a:spcBef>
                <a:spcPts val="450"/>
              </a:spcBef>
            </a:pPr>
            <a:r>
              <a:rPr lang="en-US" sz="800" b="1" dirty="0">
                <a:solidFill>
                  <a:srgbClr val="FFFFFF"/>
                </a:solidFill>
                <a:latin typeface="Arial" pitchFamily="34" charset="0"/>
                <a:ea typeface="Arial Unicode MS" pitchFamily="34" charset="-128"/>
                <a:cs typeface="Arial Unicode MS" pitchFamily="34" charset="-128"/>
              </a:rPr>
              <a:t>Tax Policy Center, a joint project</a:t>
            </a:r>
            <a:r>
              <a:rPr lang="en-US" sz="800" b="1" baseline="0" dirty="0">
                <a:solidFill>
                  <a:srgbClr val="FFFFFF"/>
                </a:solidFill>
                <a:latin typeface="Arial" pitchFamily="34" charset="0"/>
                <a:ea typeface="Arial Unicode MS" pitchFamily="34" charset="-128"/>
                <a:cs typeface="Arial Unicode MS" pitchFamily="34" charset="-128"/>
              </a:rPr>
              <a:t> of the Urban Institute and Brookings Institution, </a:t>
            </a:r>
            <a:r>
              <a:rPr lang="en-US" sz="800" b="1" dirty="0">
                <a:solidFill>
                  <a:srgbClr val="FFFFFF"/>
                </a:solidFill>
                <a:latin typeface="Arial" pitchFamily="34" charset="0"/>
                <a:ea typeface="Arial Unicode MS" pitchFamily="34" charset="-128"/>
                <a:cs typeface="Arial Unicode MS" pitchFamily="34" charset="-128"/>
              </a:rPr>
              <a:t>posted February 12, 2014; accessed July 20, 2015; web; http://</a:t>
            </a:r>
            <a:r>
              <a:rPr lang="en-US" sz="800" b="1" dirty="0" err="1">
                <a:solidFill>
                  <a:srgbClr val="FFFFFF"/>
                </a:solidFill>
                <a:latin typeface="Arial" pitchFamily="34" charset="0"/>
                <a:ea typeface="Arial Unicode MS" pitchFamily="34" charset="-128"/>
                <a:cs typeface="Arial Unicode MS" pitchFamily="34" charset="-128"/>
              </a:rPr>
              <a:t>www.taxpolicycenter.org</a:t>
            </a:r>
            <a:r>
              <a:rPr lang="en-US" sz="800" b="1" dirty="0">
                <a:solidFill>
                  <a:srgbClr val="FFFFFF"/>
                </a:solidFill>
                <a:latin typeface="Arial" pitchFamily="34" charset="0"/>
                <a:ea typeface="Arial Unicode MS" pitchFamily="34" charset="-128"/>
                <a:cs typeface="Arial Unicode MS" pitchFamily="34" charset="-128"/>
              </a:rPr>
              <a:t>/briefing-book/key-elements/family/</a:t>
            </a:r>
            <a:r>
              <a:rPr lang="en-US" sz="800" b="1" dirty="0" err="1">
                <a:solidFill>
                  <a:srgbClr val="FFFFFF"/>
                </a:solidFill>
                <a:latin typeface="Arial" pitchFamily="34" charset="0"/>
                <a:ea typeface="Arial Unicode MS" pitchFamily="34" charset="-128"/>
                <a:cs typeface="Arial Unicode MS" pitchFamily="34" charset="-128"/>
              </a:rPr>
              <a:t>eitc.cfm</a:t>
            </a:r>
            <a:endParaRPr lang="en-US" sz="800" b="1" dirty="0">
              <a:solidFill>
                <a:srgbClr val="FFFFFF"/>
              </a:solidFill>
              <a:latin typeface="Arial" pitchFamily="34" charset="0"/>
              <a:ea typeface="Arial Unicode MS" pitchFamily="34" charset="-128"/>
              <a:cs typeface="Arial Unicode MS" pitchFamily="34" charset="-128"/>
            </a:endParaRPr>
          </a:p>
          <a:p>
            <a:pPr eaLnBrk="1" hangingPunct="1">
              <a:lnSpc>
                <a:spcPct val="80000"/>
              </a:lnSpc>
            </a:pPr>
            <a:endParaRPr lang="en-US" sz="800" i="1" dirty="0">
              <a:latin typeface="Arial" pitchFamily="34" charset="0"/>
              <a:ea typeface="ＭＳ Ｐゴシック" pitchFamily="34" charset="-128"/>
              <a:cs typeface="Arial" pitchFamily="34" charset="0"/>
            </a:endParaRPr>
          </a:p>
          <a:p>
            <a:pPr eaLnBrk="1" hangingPunct="1">
              <a:lnSpc>
                <a:spcPct val="80000"/>
              </a:lnSpc>
            </a:pPr>
            <a:endParaRPr lang="en-US" sz="800"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6632325"/>
      </p:ext>
    </p:extLst>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5463359"/>
      </p:ext>
    </p:extLst>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EBF472C-0D8A-4CFD-B649-8B7BFF614F46}" type="slidenum">
              <a:rPr lang="en-US" smtClean="0">
                <a:solidFill>
                  <a:prstClr val="black"/>
                </a:solidFill>
              </a:rPr>
              <a:pPr eaLnBrk="1" hangingPunct="1"/>
              <a:t>228</a:t>
            </a:fld>
            <a:endParaRPr lang="en-US">
              <a:solidFill>
                <a:prstClr val="black"/>
              </a:solidFill>
            </a:endParaRPr>
          </a:p>
        </p:txBody>
      </p:sp>
      <p:sp>
        <p:nvSpPr>
          <p:cNvPr id="136195" name="Rectangle 2"/>
          <p:cNvSpPr>
            <a:spLocks noGrp="1" noRot="1" noChangeAspect="1" noChangeArrowheads="1" noTextEdit="1"/>
          </p:cNvSpPr>
          <p:nvPr>
            <p:ph type="sldImg"/>
          </p:nvPr>
        </p:nvSpPr>
        <p:spPr>
          <a:xfrm>
            <a:off x="685800" y="1143000"/>
            <a:ext cx="5486400" cy="3086100"/>
          </a:xfrm>
          <a:ln/>
        </p:spPr>
      </p:sp>
      <p:sp>
        <p:nvSpPr>
          <p:cNvPr id="13619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dirty="0">
                <a:latin typeface="Arial" pitchFamily="34" charset="0"/>
                <a:ea typeface="Arial Unicode MS" pitchFamily="34" charset="-128"/>
                <a:cs typeface="Arial Unicode MS" pitchFamily="34" charset="-128"/>
              </a:rPr>
              <a:t>As we saw when we discussed the dependency exemption, sometimes an individual is a qualifying child for more than one person.</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spcBef>
                <a:spcPts val="450"/>
              </a:spcBef>
            </a:pPr>
            <a:r>
              <a:rPr lang="en-US" dirty="0">
                <a:latin typeface="Arial" pitchFamily="34" charset="0"/>
                <a:ea typeface="Arial Unicode MS" pitchFamily="34" charset="-128"/>
                <a:cs typeface="Arial Unicode MS" pitchFamily="34" charset="-128"/>
              </a:rPr>
              <a:t>When this is the case, the IRS implements a set of </a:t>
            </a:r>
            <a:r>
              <a:rPr lang="ja-JP" altLang="en-US" dirty="0">
                <a:latin typeface="Arial" pitchFamily="34" charset="0"/>
                <a:ea typeface="Arial Unicode MS" pitchFamily="34" charset="-128"/>
                <a:cs typeface="Arial Unicode MS" pitchFamily="34" charset="-128"/>
              </a:rPr>
              <a:t>“</a:t>
            </a:r>
            <a:r>
              <a:rPr lang="en-US" altLang="ja-JP" dirty="0">
                <a:latin typeface="Arial" pitchFamily="34" charset="0"/>
                <a:ea typeface="Arial Unicode MS" pitchFamily="34" charset="-128"/>
                <a:cs typeface="Arial Unicode MS" pitchFamily="34" charset="-128"/>
              </a:rPr>
              <a:t>tie-breaker</a:t>
            </a:r>
            <a:r>
              <a:rPr lang="ja-JP" altLang="en-US" dirty="0">
                <a:latin typeface="Arial" pitchFamily="34" charset="0"/>
                <a:ea typeface="Arial Unicode MS" pitchFamily="34" charset="-128"/>
                <a:cs typeface="Arial Unicode MS" pitchFamily="34" charset="-128"/>
              </a:rPr>
              <a:t>”</a:t>
            </a:r>
            <a:r>
              <a:rPr lang="en-US" altLang="ja-JP" dirty="0">
                <a:latin typeface="Arial" pitchFamily="34" charset="0"/>
                <a:ea typeface="Arial Unicode MS" pitchFamily="34" charset="-128"/>
                <a:cs typeface="Arial Unicode MS" pitchFamily="34" charset="-128"/>
              </a:rPr>
              <a:t> rules.</a:t>
            </a: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9958092"/>
      </p:ext>
    </p:extLst>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F25C4C0-47F5-434A-8CC0-C18F66612E13}" type="slidenum">
              <a:rPr lang="en-US" smtClean="0">
                <a:solidFill>
                  <a:prstClr val="black"/>
                </a:solidFill>
              </a:rPr>
              <a:pPr eaLnBrk="1" hangingPunct="1"/>
              <a:t>229</a:t>
            </a:fld>
            <a:endParaRPr lang="en-US">
              <a:solidFill>
                <a:prstClr val="black"/>
              </a:solidFill>
            </a:endParaRPr>
          </a:p>
        </p:txBody>
      </p:sp>
      <p:sp>
        <p:nvSpPr>
          <p:cNvPr id="139267" name="Rectangle 2"/>
          <p:cNvSpPr>
            <a:spLocks noGrp="1" noRot="1" noChangeAspect="1" noChangeArrowheads="1" noTextEdit="1"/>
          </p:cNvSpPr>
          <p:nvPr>
            <p:ph type="sldImg"/>
          </p:nvPr>
        </p:nvSpPr>
        <p:spPr>
          <a:xfrm>
            <a:off x="685800" y="1143000"/>
            <a:ext cx="5486400" cy="3086100"/>
          </a:xfrm>
          <a:ln/>
        </p:spPr>
      </p:sp>
      <p:sp>
        <p:nvSpPr>
          <p:cNvPr id="13926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ea typeface="ＭＳ Ｐゴシック" pitchFamily="34" charset="-128"/>
                <a:cs typeface="Arial" pitchFamily="34" charset="0"/>
              </a:rPr>
              <a:t>If the EIC has been disallowed for any reason (except for a mathematical error) in any year after 1996, the taxpayer cannot claim the EIC again without submitting Form 8862.</a:t>
            </a:r>
          </a:p>
          <a:p>
            <a:pPr eaLnBrk="1" hangingPunct="1"/>
            <a:r>
              <a:rPr lang="en-US" dirty="0">
                <a:latin typeface="Arial" pitchFamily="34" charset="0"/>
                <a:ea typeface="ＭＳ Ｐゴシック" pitchFamily="34" charset="-128"/>
                <a:cs typeface="Arial" pitchFamily="34" charset="0"/>
              </a:rPr>
              <a:t> </a:t>
            </a:r>
          </a:p>
          <a:p>
            <a:pPr eaLnBrk="1" hangingPunct="1"/>
            <a:r>
              <a:rPr lang="en-US" u="sng" dirty="0">
                <a:latin typeface="Arial" pitchFamily="34" charset="0"/>
                <a:ea typeface="ＭＳ Ｐゴシック" pitchFamily="34" charset="-128"/>
                <a:cs typeface="Arial" pitchFamily="34" charset="0"/>
              </a:rPr>
              <a:t>EIC disallowed for:</a:t>
            </a:r>
            <a:endParaRPr lang="en-US" dirty="0">
              <a:latin typeface="Arial" pitchFamily="34" charset="0"/>
              <a:ea typeface="ＭＳ Ｐゴシック" pitchFamily="34" charset="-128"/>
              <a:cs typeface="Arial" pitchFamily="34" charset="0"/>
            </a:endParaRP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If credit was disallowed due to reckless or intentional disregard, the taxpayer is ineligible to claim the credit for the next two years.  </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If credit is claimed fraudulently, taxpayer is ineligible for 10 years.  The IRS determines the difference between the two types of disallowance  For the most part, an Individual  who</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fudges,</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 </a:t>
            </a:r>
            <a:r>
              <a:rPr lang="en-US" altLang="ja-JP" dirty="0" err="1">
                <a:latin typeface="Arial" pitchFamily="34" charset="0"/>
                <a:ea typeface="ＭＳ Ｐゴシック" pitchFamily="34" charset="-128"/>
                <a:cs typeface="Arial" pitchFamily="34" charset="0"/>
              </a:rPr>
              <a:t>i.e</a:t>
            </a:r>
            <a:r>
              <a:rPr lang="en-US" altLang="ja-JP" dirty="0">
                <a:latin typeface="Arial" pitchFamily="34" charset="0"/>
                <a:ea typeface="ＭＳ Ｐゴシック" pitchFamily="34" charset="-128"/>
                <a:cs typeface="Arial" pitchFamily="34" charset="0"/>
              </a:rPr>
              <a:t> claims a boyfriend's child, </a:t>
            </a:r>
            <a:r>
              <a:rPr lang="en-US" altLang="ja-JP" dirty="0" err="1">
                <a:latin typeface="Arial" pitchFamily="34" charset="0"/>
                <a:ea typeface="ＭＳ Ｐゴシック" pitchFamily="34" charset="-128"/>
                <a:cs typeface="Arial" pitchFamily="34" charset="0"/>
              </a:rPr>
              <a:t>etc</a:t>
            </a:r>
            <a:r>
              <a:rPr lang="en-US" altLang="ja-JP" dirty="0">
                <a:latin typeface="Arial" pitchFamily="34" charset="0"/>
                <a:ea typeface="ＭＳ Ｐゴシック" pitchFamily="34" charset="-128"/>
                <a:cs typeface="Arial" pitchFamily="34" charset="0"/>
              </a:rPr>
              <a:t> will suffer a two- year punishment, whereas someone who steals/creates as SSN, changes income, </a:t>
            </a:r>
            <a:r>
              <a:rPr lang="en-US" altLang="ja-JP" dirty="0" err="1">
                <a:latin typeface="Arial" pitchFamily="34" charset="0"/>
                <a:ea typeface="ＭＳ Ｐゴシック" pitchFamily="34" charset="-128"/>
                <a:cs typeface="Arial" pitchFamily="34" charset="0"/>
              </a:rPr>
              <a:t>etc</a:t>
            </a:r>
            <a:r>
              <a:rPr lang="en-US" altLang="ja-JP" dirty="0">
                <a:latin typeface="Arial" pitchFamily="34" charset="0"/>
                <a:ea typeface="ＭＳ Ｐゴシック" pitchFamily="34" charset="-128"/>
                <a:cs typeface="Arial" pitchFamily="34" charset="0"/>
              </a:rPr>
              <a:t> will suffer a 10-year disallowance. </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Exception: If the credit was disallowed solely b/c the child listed on the return was determined not to be a qualifying child, and the taxpayer is claiming the credit this year without claiming a qualifying child.</a:t>
            </a:r>
          </a:p>
          <a:p>
            <a:pPr eaLnBrk="1" hangingPunct="1"/>
            <a:r>
              <a:rPr lang="en-US" dirty="0">
                <a:latin typeface="Arial" pitchFamily="34" charset="0"/>
                <a:ea typeface="ＭＳ Ｐゴシック" pitchFamily="34" charset="-128"/>
                <a:cs typeface="Arial" pitchFamily="34" charset="0"/>
              </a:rPr>
              <a:t> </a:t>
            </a:r>
          </a:p>
          <a:p>
            <a:pPr eaLnBrk="1" hangingPunct="1"/>
            <a:r>
              <a:rPr lang="en-US" u="sng" dirty="0">
                <a:latin typeface="Arial" pitchFamily="34" charset="0"/>
                <a:ea typeface="ＭＳ Ｐゴシック" pitchFamily="34" charset="-128"/>
                <a:cs typeface="Arial" pitchFamily="34" charset="0"/>
              </a:rPr>
              <a:t>To claim EIC again, a taxpayer must:</a:t>
            </a:r>
            <a:endParaRPr lang="en-US" dirty="0">
              <a:latin typeface="Arial" pitchFamily="34" charset="0"/>
              <a:ea typeface="ＭＳ Ｐゴシック" pitchFamily="34" charset="-128"/>
              <a:cs typeface="Arial" pitchFamily="34" charset="0"/>
            </a:endParaRP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In order to claim EIC again, the taxpayer must wait the entire period of disallowance and submit a Form 8862.</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IMPORTANT NOTE: Mathematical and clerical errors are NOT bases for disallowance.</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3543340"/>
      </p:ext>
    </p:extLst>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F007B6D-B378-4292-BDA6-DAF99EBF1AA4}" type="slidenum">
              <a:rPr lang="en-US" smtClean="0">
                <a:solidFill>
                  <a:prstClr val="black"/>
                </a:solidFill>
              </a:rPr>
              <a:pPr eaLnBrk="1" hangingPunct="1"/>
              <a:t>231</a:t>
            </a:fld>
            <a:endParaRPr lang="en-US">
              <a:solidFill>
                <a:prstClr val="black"/>
              </a:solidFill>
            </a:endParaRPr>
          </a:p>
        </p:txBody>
      </p:sp>
      <p:sp>
        <p:nvSpPr>
          <p:cNvPr id="141315" name="Rectangle 2"/>
          <p:cNvSpPr>
            <a:spLocks noGrp="1" noRot="1" noChangeAspect="1" noChangeArrowheads="1" noTextEdit="1"/>
          </p:cNvSpPr>
          <p:nvPr>
            <p:ph type="sldImg"/>
          </p:nvPr>
        </p:nvSpPr>
        <p:spPr>
          <a:xfrm>
            <a:off x="685800" y="1143000"/>
            <a:ext cx="5486400" cy="3086100"/>
          </a:xfrm>
          <a:ln/>
        </p:spPr>
      </p:sp>
      <p:sp>
        <p:nvSpPr>
          <p:cNvPr id="14131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a:latin typeface="Arial" pitchFamily="34" charset="0"/>
                <a:ea typeface="Arial Unicode MS" pitchFamily="34" charset="-128"/>
                <a:cs typeface="Arial Unicode MS" pitchFamily="34" charset="-128"/>
              </a:rPr>
              <a:t>Eric is not her qualifying child for EIC because he did not live with her for over half the year.  She cannot claim the EIC without a qualifying child because her income is too great.</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207151"/>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charset="2"/>
              <a:buChar char="Ø"/>
            </a:pPr>
            <a:r>
              <a:rPr lang="en-US" sz="1200" kern="1200" dirty="0">
                <a:solidFill>
                  <a:schemeClr val="tx1"/>
                </a:solidFill>
                <a:effectLst/>
                <a:latin typeface="+mn-lt"/>
                <a:ea typeface="+mn-ea"/>
                <a:cs typeface="+mn-cs"/>
              </a:rPr>
              <a:t>Before sitting down with you at the station, the taxpayer will complete pages 1,2, and 3 of the Intake/Interview form (typically in the waiting room). There is a sample Intake/Interview form in your training materials. Please bring that out and review it with me now.</a:t>
            </a:r>
            <a:endParaRPr lang="en-US" sz="1400" kern="1200" dirty="0">
              <a:solidFill>
                <a:schemeClr val="tx1"/>
              </a:solidFill>
              <a:effectLst/>
              <a:latin typeface="+mn-lt"/>
              <a:ea typeface="+mn-ea"/>
              <a:cs typeface="+mn-cs"/>
            </a:endParaRPr>
          </a:p>
          <a:p>
            <a:pPr marL="0" indent="0">
              <a:buFont typeface="Wingdings" charset="2"/>
              <a:buNone/>
            </a:pPr>
            <a:endParaRPr lang="en-US" sz="1400" kern="1200" dirty="0">
              <a:solidFill>
                <a:schemeClr val="tx1"/>
              </a:solidFill>
              <a:effectLst/>
              <a:latin typeface="+mn-lt"/>
              <a:ea typeface="+mn-ea"/>
              <a:cs typeface="+mn-cs"/>
            </a:endParaRPr>
          </a:p>
          <a:p>
            <a:pPr marL="171450" lvl="0" indent="-171450">
              <a:buFont typeface="Wingdings" charset="2"/>
              <a:buChar char="Ø"/>
            </a:pPr>
            <a:r>
              <a:rPr lang="en-US" sz="1200" kern="1200" dirty="0">
                <a:solidFill>
                  <a:schemeClr val="tx1"/>
                </a:solidFill>
                <a:effectLst/>
                <a:latin typeface="+mn-lt"/>
                <a:ea typeface="+mn-ea"/>
                <a:cs typeface="+mn-cs"/>
              </a:rPr>
              <a:t>When the taxpayer sits down with you, you must:</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Verify photo ID </a:t>
            </a:r>
            <a:r>
              <a:rPr lang="en-US" sz="1200" u="sng"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Social Security card(s) </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Ensure taxpayer cannot be a dependent of anyone else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Determine dependencies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Complete Section II at the bottom of Page 1 marked “To be completed by a Certified Volunteer Preparer”</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Determine filing status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Confirm all information has been completed on the Intake/Interview form (all questions on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2 should have “yes” or “no” marked – if unsure is marked, clarify with the taxpayer and call your supervisor as needed)</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Fill in your </a:t>
            </a:r>
            <a:r>
              <a:rPr lang="en-US" sz="1200" u="sng" kern="1200" dirty="0">
                <a:solidFill>
                  <a:schemeClr val="tx1"/>
                </a:solidFill>
                <a:effectLst/>
                <a:latin typeface="+mn-lt"/>
                <a:ea typeface="+mn-ea"/>
                <a:cs typeface="+mn-cs"/>
              </a:rPr>
              <a:t>full name</a:t>
            </a:r>
            <a:r>
              <a:rPr lang="en-US" sz="1200" kern="1200" dirty="0">
                <a:solidFill>
                  <a:schemeClr val="tx1"/>
                </a:solidFill>
                <a:effectLst/>
                <a:latin typeface="+mn-lt"/>
                <a:ea typeface="+mn-ea"/>
                <a:cs typeface="+mn-cs"/>
              </a:rPr>
              <a:t> at the bottom of page 4 where asked for the “Certified Volunteer Preparer’s name” </a:t>
            </a:r>
            <a:endParaRPr lang="en-US" sz="1400" kern="1200" dirty="0">
              <a:solidFill>
                <a:schemeClr val="tx1"/>
              </a:solidFill>
              <a:effectLst/>
              <a:latin typeface="+mn-lt"/>
              <a:ea typeface="+mn-ea"/>
              <a:cs typeface="+mn-cs"/>
            </a:endParaRPr>
          </a:p>
          <a:p>
            <a:pPr marL="171450" indent="-171450">
              <a:buFont typeface="Wingdings" charset="2"/>
              <a:buChar char="Ø"/>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4827968"/>
      </p:ext>
    </p:extLst>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8707673"/>
      </p:ext>
    </p:extLst>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sections</a:t>
            </a:r>
            <a:r>
              <a:rPr lang="en-US" baseline="0" dirty="0"/>
              <a:t> contains a lot of information – it’s one of the more difficult concepts to grasp, and also one of the most important.</a:t>
            </a:r>
          </a:p>
          <a:p>
            <a:endParaRPr lang="en-US" baseline="0" dirty="0"/>
          </a:p>
          <a:p>
            <a:r>
              <a:rPr lang="en-US" baseline="0" dirty="0"/>
              <a:t>Make sure you follow along closely, and if there’s something you don’t understand—pause the video, rewind, and watch it again!</a:t>
            </a:r>
          </a:p>
        </p:txBody>
      </p:sp>
      <p:sp>
        <p:nvSpPr>
          <p:cNvPr id="4" name="Slide Number Placeholder 3"/>
          <p:cNvSpPr>
            <a:spLocks noGrp="1"/>
          </p:cNvSpPr>
          <p:nvPr>
            <p:ph type="sldNum" sz="quarter" idx="10"/>
          </p:nvPr>
        </p:nvSpPr>
        <p:spPr/>
        <p:txBody>
          <a:bodyPr/>
          <a:lstStyle/>
          <a:p>
            <a:fld id="{8C07993E-A593-4B10-B132-AA94E31DEB7C}" type="slidenum">
              <a:rPr lang="en-US" smtClean="0"/>
              <a:pPr/>
              <a:t>240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5099220"/>
      </p:ext>
    </p:extLst>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6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813F0C46-755B-43A1-8E49-97B8CA8DDAA9}" type="slidenum">
              <a:rPr lang="en-US" sz="1200">
                <a:solidFill>
                  <a:prstClr val="black"/>
                </a:solidFill>
              </a:rPr>
              <a:pPr algn="r" eaLnBrk="1" hangingPunct="1"/>
              <a:t>241</a:t>
            </a:fld>
            <a:endParaRPr lang="en-US" sz="1200">
              <a:solidFill>
                <a:prstClr val="black"/>
              </a:solidFill>
            </a:endParaRPr>
          </a:p>
        </p:txBody>
      </p:sp>
      <p:sp>
        <p:nvSpPr>
          <p:cNvPr id="436227" name="Rectangle 2"/>
          <p:cNvSpPr>
            <a:spLocks noGrp="1" noRot="1" noChangeAspect="1" noChangeArrowheads="1" noTextEdit="1"/>
          </p:cNvSpPr>
          <p:nvPr>
            <p:ph type="sldImg"/>
          </p:nvPr>
        </p:nvSpPr>
        <p:spPr>
          <a:xfrm>
            <a:off x="685800" y="1143000"/>
            <a:ext cx="5486400" cy="3086100"/>
          </a:xfrm>
          <a:ln/>
        </p:spPr>
      </p:sp>
      <p:sp>
        <p:nvSpPr>
          <p:cNvPr id="43622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dirty="0">
                <a:latin typeface="Arial" pitchFamily="34" charset="0"/>
                <a:ea typeface="Arial Unicode MS" pitchFamily="34" charset="-128"/>
                <a:cs typeface="Arial Unicode MS" pitchFamily="34" charset="-128"/>
              </a:rPr>
              <a:t>Talk to the taxpayer about their refund or payment.</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spcBef>
                <a:spcPts val="450"/>
              </a:spcBef>
            </a:pPr>
            <a:r>
              <a:rPr lang="en-US" dirty="0">
                <a:latin typeface="Arial" pitchFamily="34" charset="0"/>
                <a:ea typeface="Arial Unicode MS" pitchFamily="34" charset="-128"/>
                <a:cs typeface="Arial Unicode MS" pitchFamily="34" charset="-128"/>
              </a:rPr>
              <a:t>The taxpayer can choose to have all or part of her refund contributed to the next year’s tax return.  Most of our clients will want the refund.</a:t>
            </a:r>
          </a:p>
          <a:p>
            <a:pPr eaLnBrk="1" hangingPunct="1">
              <a:spcBef>
                <a:spcPts val="450"/>
              </a:spcBef>
            </a:pPr>
            <a:r>
              <a:rPr lang="en-US" dirty="0">
                <a:latin typeface="Arial" pitchFamily="34" charset="0"/>
                <a:ea typeface="Arial Unicode MS" pitchFamily="34" charset="-128"/>
                <a:cs typeface="Arial Unicode MS" pitchFamily="34" charset="-128"/>
              </a:rPr>
              <a:t>If taxpayers want a paper check mailed to them, it will take 6-8 weeks.</a:t>
            </a:r>
          </a:p>
          <a:p>
            <a:pPr eaLnBrk="1" hangingPunct="1">
              <a:spcBef>
                <a:spcPts val="450"/>
              </a:spcBef>
            </a:pPr>
            <a:r>
              <a:rPr lang="en-US" dirty="0">
                <a:latin typeface="Arial" pitchFamily="34" charset="0"/>
                <a:ea typeface="Arial Unicode MS" pitchFamily="34" charset="-128"/>
                <a:cs typeface="Arial Unicode MS" pitchFamily="34" charset="-128"/>
              </a:rPr>
              <a:t>A refund that is directly deposited will be credited to the account within 1-2 weeks.</a:t>
            </a: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1700711"/>
      </p:ext>
    </p:extLst>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want to encourage taxpayers to use direct deposit because refunds will be received much faster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Make sure verify the routing and account number be valid or else refunds will be delayed 4-6 weeks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Refunds may only be deposited into their own accounts, but refunds can be deposited in up to three accounts</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F96CA4FB-9F89-4FEF-BDB6-F4A2B095452D}" type="slidenum">
              <a:rPr lang="en-US" smtClean="0"/>
              <a:pPr/>
              <a:t>242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393291"/>
      </p:ext>
    </p:extLst>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Routing numbers are 9 digits long.  If a taxpayer does not know their routing number, we can look this up online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also need to input an account number for a direct deposit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slides gives an example of a check where you can locate the routing and account numbers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96CA4FB-9F89-4FEF-BDB6-F4A2B095452D}" type="slidenum">
              <a:rPr lang="en-US" smtClean="0"/>
              <a:pPr/>
              <a:t>243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104973"/>
      </p:ext>
    </p:extLst>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1F23A6D-54C6-438A-903C-9710EE4C9439}" type="slidenum">
              <a:rPr lang="en-US" sz="1200">
                <a:solidFill>
                  <a:prstClr val="black"/>
                </a:solidFill>
              </a:rPr>
              <a:pPr algn="r" eaLnBrk="1" hangingPunct="1"/>
              <a:t>244</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685800" y="1143000"/>
            <a:ext cx="5486400" cy="3086100"/>
          </a:xfrm>
          <a:ln/>
        </p:spPr>
      </p:sp>
      <p:sp>
        <p:nvSpPr>
          <p:cNvPr id="1126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can have their refunds deposited into up to three accounts (e.g., if they want to put a portion in a checking account and a portion in a savings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Use Form 8888. If you use Form 8888, enter bank account information here – not on Form 1040!</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6379966"/>
      </p:ext>
    </p:extLst>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685800" y="1143000"/>
            <a:ext cx="5486400" cy="3086100"/>
          </a:xfrm>
          <a:ln/>
        </p:spPr>
      </p:sp>
      <p:sp>
        <p:nvSpPr>
          <p:cNvPr id="96259"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cs typeface="Arial" pitchFamily="34" charset="0"/>
            </a:endParaRPr>
          </a:p>
        </p:txBody>
      </p:sp>
      <p:sp>
        <p:nvSpPr>
          <p:cNvPr id="96260"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06A327A-BD10-4F95-870E-195A323B7CAD}" type="slidenum">
              <a:rPr lang="en-US" smtClean="0">
                <a:solidFill>
                  <a:prstClr val="black"/>
                </a:solidFill>
              </a:rPr>
              <a:pPr eaLnBrk="1" hangingPunct="1"/>
              <a:t>245</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9397316"/>
      </p:ext>
    </p:extLst>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685800" y="1143000"/>
            <a:ext cx="5486400" cy="3086100"/>
          </a:xfrm>
          <a:ln/>
        </p:spPr>
      </p:sp>
      <p:sp>
        <p:nvSpPr>
          <p:cNvPr id="9830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Taxpayers can buy bonds for themselves and/or 2 other people.  The taxpayer needs only the name of the gift recipient.  You don’t even have to have their SSN.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Client and gift recipient will be listed on bond as co-owners.  Either of them may redeem the bond.</a:t>
            </a:r>
          </a:p>
        </p:txBody>
      </p:sp>
      <p:sp>
        <p:nvSpPr>
          <p:cNvPr id="98308"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E2157B2-1EBD-45D1-BFF7-E61C33403120}" type="slidenum">
              <a:rPr lang="en-US" smtClean="0">
                <a:solidFill>
                  <a:prstClr val="black"/>
                </a:solidFill>
              </a:rPr>
              <a:pPr eaLnBrk="1" hangingPunct="1"/>
              <a:t>246</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7583301"/>
      </p:ext>
    </p:extLst>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54B34A8-907B-4250-AEE2-FCFE2302C396}" type="slidenum">
              <a:rPr lang="en-US" smtClean="0">
                <a:solidFill>
                  <a:prstClr val="black"/>
                </a:solidFill>
              </a:rPr>
              <a:pPr eaLnBrk="1" hangingPunct="1"/>
              <a:t>247</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685800" y="1143000"/>
            <a:ext cx="5486400" cy="3086100"/>
          </a:xfrm>
          <a:ln/>
        </p:spPr>
      </p:sp>
      <p:sp>
        <p:nvSpPr>
          <p:cNvPr id="9933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This shows a comparison between Series 1 Savings Bonds and other common avenues to save.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You can clearly see the benefits of this. Better rate of return.  No fees.  Very low minimum to open.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They don’t have to go through </a:t>
            </a:r>
            <a:r>
              <a:rPr lang="en-US" sz="1200" kern="1200" dirty="0" err="1">
                <a:solidFill>
                  <a:schemeClr val="tx1"/>
                </a:solidFill>
                <a:effectLst/>
                <a:latin typeface="+mn-lt"/>
                <a:ea typeface="+mn-ea"/>
                <a:cs typeface="+mn-cs"/>
              </a:rPr>
              <a:t>ChexSystems</a:t>
            </a:r>
            <a:r>
              <a:rPr lang="en-US" sz="1200" kern="1200" dirty="0">
                <a:solidFill>
                  <a:schemeClr val="tx1"/>
                </a:solidFill>
                <a:effectLst/>
                <a:latin typeface="+mn-lt"/>
                <a:ea typeface="+mn-ea"/>
                <a:cs typeface="+mn-cs"/>
              </a:rPr>
              <a:t> Review.  This is huge.  If a taxpayer is on this list for having mishandled bank accounts, they don’t have access to a lot of traditional banking options.  So, this is perfect.  And this is the perfect opportunity to let taxpayers know about the opportunity to save with Savings Bonds because they may not know that they have this option to save even if they don’t have a bank account.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They can buy savings bonds as a gift.  Again, a big selling point, especially for parents and grandparents.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7262028"/>
      </p:ext>
    </p:extLst>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information in locating a savings bond, taxpayers can visit the IRS website or call this 1-800 number.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F96CA4FB-9F89-4FEF-BDB6-F4A2B095452D}" type="slidenum">
              <a:rPr lang="en-US" smtClean="0"/>
              <a:pPr/>
              <a:t>248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015621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charset="2"/>
              <a:buChar char="Ø"/>
            </a:pPr>
            <a:r>
              <a:rPr lang="en-US" sz="1200" kern="1200" dirty="0">
                <a:solidFill>
                  <a:schemeClr val="tx1"/>
                </a:solidFill>
                <a:effectLst/>
                <a:latin typeface="+mn-lt"/>
                <a:ea typeface="+mn-ea"/>
                <a:cs typeface="+mn-cs"/>
              </a:rPr>
              <a:t>Before sitting down with you at the station, the taxpayer will complete pages 1,2, and 3 of the Intake/Interview form (typically in the waiting room). There is a sample Intake/Interview form in your training materials. Please bring that out and review it with me now.</a:t>
            </a:r>
            <a:endParaRPr lang="en-US" sz="1400" kern="1200" dirty="0">
              <a:solidFill>
                <a:schemeClr val="tx1"/>
              </a:solidFill>
              <a:effectLst/>
              <a:latin typeface="+mn-lt"/>
              <a:ea typeface="+mn-ea"/>
              <a:cs typeface="+mn-cs"/>
            </a:endParaRPr>
          </a:p>
          <a:p>
            <a:pPr marL="0" indent="0">
              <a:buFont typeface="Wingdings" charset="2"/>
              <a:buNone/>
            </a:pPr>
            <a:endParaRPr lang="en-US" sz="1400" kern="1200" dirty="0">
              <a:solidFill>
                <a:schemeClr val="tx1"/>
              </a:solidFill>
              <a:effectLst/>
              <a:latin typeface="+mn-lt"/>
              <a:ea typeface="+mn-ea"/>
              <a:cs typeface="+mn-cs"/>
            </a:endParaRPr>
          </a:p>
          <a:p>
            <a:pPr marL="171450" lvl="0" indent="-171450">
              <a:buFont typeface="Wingdings" charset="2"/>
              <a:buChar char="Ø"/>
            </a:pPr>
            <a:r>
              <a:rPr lang="en-US" sz="1200" kern="1200" dirty="0">
                <a:solidFill>
                  <a:schemeClr val="tx1"/>
                </a:solidFill>
                <a:effectLst/>
                <a:latin typeface="+mn-lt"/>
                <a:ea typeface="+mn-ea"/>
                <a:cs typeface="+mn-cs"/>
              </a:rPr>
              <a:t>When the taxpayer sits down with you, you must:</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Verify photo ID </a:t>
            </a:r>
            <a:r>
              <a:rPr lang="en-US" sz="1200" u="sng"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Social Security card(s) </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Ensure taxpayer cannot be a dependent of anyone else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Determine dependencies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Complete Section II at the bottom of Page 1 marked “To be completed by a Certified Volunteer Preparer”</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Determine filing status using Pub 4012 charts</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Confirm all information has been completed on the Intake/Interview form (all questions on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2 should have “yes” or “no” marked – if unsure is marked, clarify with the taxpayer and call your supervisor as needed)</a:t>
            </a:r>
            <a:endParaRPr lang="en-US" sz="14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Fill in your </a:t>
            </a:r>
            <a:r>
              <a:rPr lang="en-US" sz="1200" u="sng" kern="1200" dirty="0">
                <a:solidFill>
                  <a:schemeClr val="tx1"/>
                </a:solidFill>
                <a:effectLst/>
                <a:latin typeface="+mn-lt"/>
                <a:ea typeface="+mn-ea"/>
                <a:cs typeface="+mn-cs"/>
              </a:rPr>
              <a:t>full name</a:t>
            </a:r>
            <a:r>
              <a:rPr lang="en-US" sz="1200" kern="1200" dirty="0">
                <a:solidFill>
                  <a:schemeClr val="tx1"/>
                </a:solidFill>
                <a:effectLst/>
                <a:latin typeface="+mn-lt"/>
                <a:ea typeface="+mn-ea"/>
                <a:cs typeface="+mn-cs"/>
              </a:rPr>
              <a:t> at the bottom of page 4 where asked for the “Certified Volunteer Preparer’s name” </a:t>
            </a:r>
            <a:endParaRPr lang="en-US" sz="1400" kern="1200" dirty="0">
              <a:solidFill>
                <a:schemeClr val="tx1"/>
              </a:solidFill>
              <a:effectLst/>
              <a:latin typeface="+mn-lt"/>
              <a:ea typeface="+mn-ea"/>
              <a:cs typeface="+mn-cs"/>
            </a:endParaRPr>
          </a:p>
          <a:p>
            <a:pPr marL="171450" indent="-171450">
              <a:buFont typeface="Wingdings" charset="2"/>
              <a:buChar char="Ø"/>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400260"/>
      </p:ext>
    </p:extLst>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avoid a penalty, taxpayers with an amount owed must file their return by the due date even if they cannot pay the full amount with the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eaLnBrk="1" hangingPunct="1">
              <a:spcBef>
                <a:spcPts val="450"/>
              </a:spcBef>
            </a:pPr>
            <a:endParaRPr lang="en-US" dirty="0">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96CA4FB-9F89-4FEF-BDB6-F4A2B095452D}" type="slidenum">
              <a:rPr lang="en-US" smtClean="0"/>
              <a:pPr/>
              <a:t>249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2489942"/>
      </p:ext>
    </p:extLst>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Advise taxpayers to pay as much as possible by the due date.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Once taxpayers receive a notice, they can pay the remaining amount in full or choose another payment option if needed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F96CA4FB-9F89-4FEF-BDB6-F4A2B095452D}" type="slidenum">
              <a:rPr lang="en-US" smtClean="0"/>
              <a:pPr/>
              <a:t>250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4324111"/>
      </p:ext>
    </p:extLst>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EB2DDEC-9A1F-41B2-869E-F3FC7EBA0ADE}" type="slidenum">
              <a:rPr lang="en-US" sz="1200">
                <a:solidFill>
                  <a:prstClr val="black"/>
                </a:solidFill>
              </a:rPr>
              <a:pPr algn="r" eaLnBrk="1" hangingPunct="1"/>
              <a:t>251</a:t>
            </a:fld>
            <a:endParaRPr lang="en-US" sz="1200">
              <a:solidFill>
                <a:prstClr val="black"/>
              </a:solidFill>
            </a:endParaRPr>
          </a:p>
        </p:txBody>
      </p:sp>
      <p:sp>
        <p:nvSpPr>
          <p:cNvPr id="438275" name="Rectangle 2"/>
          <p:cNvSpPr>
            <a:spLocks noGrp="1" noRot="1" noChangeAspect="1" noChangeArrowheads="1" noTextEdit="1"/>
          </p:cNvSpPr>
          <p:nvPr>
            <p:ph type="sldImg"/>
          </p:nvPr>
        </p:nvSpPr>
        <p:spPr>
          <a:xfrm>
            <a:off x="685800" y="1143000"/>
            <a:ext cx="5486400" cy="3086100"/>
          </a:xfrm>
          <a:ln/>
        </p:spPr>
      </p:sp>
      <p:sp>
        <p:nvSpPr>
          <p:cNvPr id="4382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endParaRPr lang="en-US" dirty="0">
              <a:latin typeface="Arial" pitchFamily="34" charset="0"/>
              <a:ea typeface="Arial Unicode MS" pitchFamily="34" charset="-128"/>
              <a:cs typeface="Arial Unicode MS" pitchFamily="34" charset="-128"/>
            </a:endParaRPr>
          </a:p>
          <a:p>
            <a:pPr lvl="0"/>
            <a:r>
              <a:rPr lang="en-US" sz="1200" kern="1200" dirty="0">
                <a:solidFill>
                  <a:schemeClr val="tx1"/>
                </a:solidFill>
                <a:effectLst/>
                <a:latin typeface="+mn-lt"/>
                <a:ea typeface="+mn-ea"/>
                <a:cs typeface="+mn-cs"/>
              </a:rPr>
              <a:t>The most common is to pay by check or money order.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most convenient for the taxpayer is to input bank account information on the return for a direct debit.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5409494"/>
      </p:ext>
    </p:extLst>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EB2DDEC-9A1F-41B2-869E-F3FC7EBA0ADE}" type="slidenum">
              <a:rPr lang="en-US" sz="1200">
                <a:solidFill>
                  <a:prstClr val="black"/>
                </a:solidFill>
              </a:rPr>
              <a:pPr algn="r" eaLnBrk="1" hangingPunct="1"/>
              <a:t>252</a:t>
            </a:fld>
            <a:endParaRPr lang="en-US" sz="1200">
              <a:solidFill>
                <a:prstClr val="black"/>
              </a:solidFill>
            </a:endParaRPr>
          </a:p>
        </p:txBody>
      </p:sp>
      <p:sp>
        <p:nvSpPr>
          <p:cNvPr id="438275" name="Rectangle 2"/>
          <p:cNvSpPr>
            <a:spLocks noGrp="1" noRot="1" noChangeAspect="1" noChangeArrowheads="1" noTextEdit="1"/>
          </p:cNvSpPr>
          <p:nvPr>
            <p:ph type="sldImg"/>
          </p:nvPr>
        </p:nvSpPr>
        <p:spPr>
          <a:xfrm>
            <a:off x="685800" y="1143000"/>
            <a:ext cx="5486400" cy="3086100"/>
          </a:xfrm>
          <a:ln/>
        </p:spPr>
      </p:sp>
      <p:sp>
        <p:nvSpPr>
          <p:cNvPr id="4382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endParaRPr lang="en-US" dirty="0">
              <a:latin typeface="Arial" pitchFamily="34" charset="0"/>
              <a:ea typeface="Arial Unicode MS" pitchFamily="34" charset="-128"/>
              <a:cs typeface="Arial Unicode MS" pitchFamily="34" charset="-128"/>
            </a:endParaRPr>
          </a:p>
          <a:p>
            <a:pPr lvl="0"/>
            <a:r>
              <a:rPr lang="en-US" sz="1200" kern="1200" dirty="0">
                <a:solidFill>
                  <a:schemeClr val="tx1"/>
                </a:solidFill>
                <a:effectLst/>
                <a:latin typeface="+mn-lt"/>
                <a:ea typeface="+mn-ea"/>
                <a:cs typeface="+mn-cs"/>
              </a:rPr>
              <a:t>It can also be paid with a credit or debit card.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Taxpayer</a:t>
            </a:r>
            <a:r>
              <a:rPr lang="en-US" sz="1200" kern="1200" baseline="0" dirty="0">
                <a:solidFill>
                  <a:schemeClr val="tx1"/>
                </a:solidFill>
                <a:effectLst/>
                <a:latin typeface="+mn-lt"/>
                <a:ea typeface="+mn-ea"/>
                <a:cs typeface="+mn-cs"/>
              </a:rPr>
              <a:t> can go online to </a:t>
            </a:r>
            <a:r>
              <a:rPr lang="en-US" sz="1200" kern="1200" baseline="0" dirty="0" err="1">
                <a:solidFill>
                  <a:schemeClr val="tx1"/>
                </a:solidFill>
                <a:effectLst/>
                <a:latin typeface="+mn-lt"/>
                <a:ea typeface="+mn-ea"/>
                <a:cs typeface="+mn-cs"/>
              </a:rPr>
              <a:t>www.irs.gov</a:t>
            </a:r>
            <a:r>
              <a:rPr lang="en-US" sz="1200" kern="1200" baseline="0" dirty="0">
                <a:solidFill>
                  <a:schemeClr val="tx1"/>
                </a:solidFill>
                <a:effectLst/>
                <a:latin typeface="+mn-lt"/>
                <a:ea typeface="+mn-ea"/>
                <a:cs typeface="+mn-cs"/>
              </a:rPr>
              <a:t>/e-pay to use the Electronic Federal Tax Payment System, provided by the United States Treasury to make tax payments to the IRS.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Taxpayers can also use a free, one-time payment system offered through </a:t>
            </a:r>
            <a:r>
              <a:rPr lang="en-US" sz="1200" kern="1200" baseline="0" dirty="0" err="1">
                <a:solidFill>
                  <a:schemeClr val="tx1"/>
                </a:solidFill>
                <a:effectLst/>
                <a:latin typeface="+mn-lt"/>
                <a:ea typeface="+mn-ea"/>
                <a:cs typeface="+mn-cs"/>
              </a:rPr>
              <a:t>IRS.gov</a:t>
            </a:r>
            <a:r>
              <a:rPr lang="en-US" sz="1200" kern="1200" baseline="0" dirty="0">
                <a:solidFill>
                  <a:schemeClr val="tx1"/>
                </a:solidFill>
                <a:effectLst/>
                <a:latin typeface="+mn-lt"/>
                <a:ea typeface="+mn-ea"/>
                <a:cs typeface="+mn-cs"/>
              </a:rPr>
              <a:t> called IRS Direct Pay</a:t>
            </a:r>
            <a:endParaRPr lang="en-US" sz="1200" kern="1200" dirty="0">
              <a:solidFill>
                <a:schemeClr val="tx1"/>
              </a:solidFill>
              <a:effectLst/>
              <a:latin typeface="+mn-lt"/>
              <a:ea typeface="+mn-ea"/>
              <a:cs typeface="+mn-cs"/>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338537"/>
      </p:ext>
    </p:extLst>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They can also request an extension to pay in full within 60 to 120 days of deadline.</a:t>
            </a:r>
            <a:r>
              <a:rPr lang="en-US" dirty="0">
                <a:effectLst/>
              </a:rPr>
              <a:t> </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Taxpayers can also file an Online Payment Agreement. This allows an authorized representative or Power of Attorney to apply for an installment agreement if taxes cannot be paid in full.</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6CA4FB-9F89-4FEF-BDB6-F4A2B095452D}" type="slidenum">
              <a:rPr lang="en-US" smtClean="0"/>
              <a:pPr/>
              <a:t>253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520356"/>
      </p:ext>
    </p:extLst>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who can show they will have a substantial financial difficultly if they pay their tax on the due date are considered to have </a:t>
            </a:r>
            <a:r>
              <a:rPr lang="en-US" sz="1200" i="1" dirty="0">
                <a:effectLst/>
                <a:latin typeface="Tw Cen MT" charset="0"/>
                <a:ea typeface="ＭＳ 明朝" charset="-128"/>
                <a:cs typeface="Times New Roman" charset="0"/>
              </a:rPr>
              <a:t>unique</a:t>
            </a:r>
            <a:r>
              <a:rPr lang="en-US" sz="1200" dirty="0">
                <a:effectLst/>
                <a:latin typeface="Tw Cen MT" charset="0"/>
                <a:ea typeface="ＭＳ 明朝" charset="-128"/>
                <a:cs typeface="Times New Roman" charset="0"/>
              </a:rPr>
              <a:t> hardship.</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Can request an extension by filing Form 1127 by the due date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Advise them to visit or call the local IRS office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Undue hardship is MORE than inconvenience!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F96CA4FB-9F89-4FEF-BDB6-F4A2B095452D}" type="slidenum">
              <a:rPr lang="en-US" smtClean="0"/>
              <a:pPr/>
              <a:t>254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0420287"/>
      </p:ext>
    </p:extLst>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8D7ED3DA-A3C4-4A6E-80B8-4F8F5576DD07}" type="slidenum">
              <a:rPr lang="en-US" sz="1200">
                <a:solidFill>
                  <a:prstClr val="black"/>
                </a:solidFill>
              </a:rPr>
              <a:pPr algn="r" eaLnBrk="1" hangingPunct="1"/>
              <a:t>256</a:t>
            </a:fld>
            <a:endParaRPr lang="en-US" sz="1200">
              <a:solidFill>
                <a:prstClr val="black"/>
              </a:solidFill>
            </a:endParaRPr>
          </a:p>
        </p:txBody>
      </p:sp>
      <p:sp>
        <p:nvSpPr>
          <p:cNvPr id="439299" name="Rectangle 2"/>
          <p:cNvSpPr>
            <a:spLocks noGrp="1" noRot="1" noChangeAspect="1" noChangeArrowheads="1" noTextEdit="1"/>
          </p:cNvSpPr>
          <p:nvPr>
            <p:ph type="sldImg"/>
          </p:nvPr>
        </p:nvSpPr>
        <p:spPr>
          <a:xfrm>
            <a:off x="685800" y="1143000"/>
            <a:ext cx="5486400" cy="3086100"/>
          </a:xfrm>
          <a:ln/>
        </p:spPr>
      </p:sp>
      <p:sp>
        <p:nvSpPr>
          <p:cNvPr id="4393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a:latin typeface="Arial" pitchFamily="34" charset="0"/>
                <a:ea typeface="Arial Unicode MS" pitchFamily="34" charset="-128"/>
                <a:cs typeface="Arial Unicode MS" pitchFamily="34" charset="-128"/>
              </a:rPr>
              <a:t>If a taxpayer wants to know how they can avoid having a tax due next year, tell them to fill out another W-4 with their employer or submit a form 1040-ES to make quarterly payments.</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4960600"/>
      </p:ext>
    </p:extLst>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1219896"/>
      </p:ext>
    </p:extLst>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federal government, state governments, insurers, employers, and individuals share responsibility for improving the quality and availability of health insurance coverage in the United States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reforms the existing health insurance market by prohibiting insurers from denying coverage or charging higher premiums because of an individuals pre-existing conditions.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also created the Health Insurance Marketplace (also known as </a:t>
            </a:r>
            <a:r>
              <a:rPr lang="en-US" sz="1200" u="sng" dirty="0">
                <a:solidFill>
                  <a:srgbClr val="0000FF"/>
                </a:solidFill>
                <a:effectLst/>
                <a:latin typeface="Tw Cen MT" charset="0"/>
                <a:ea typeface="ＭＳ 明朝" charset="-128"/>
                <a:cs typeface="Times New Roman" charset="0"/>
                <a:hlinkClick r:id="rId3"/>
              </a:rPr>
              <a:t>www.healthcare.gov</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799016"/>
      </p:ext>
    </p:extLst>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5246377"/>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to Unit I Training.</a:t>
            </a:r>
          </a:p>
          <a:p>
            <a:endParaRPr lang="en-US" dirty="0"/>
          </a:p>
          <a:p>
            <a:r>
              <a:rPr lang="en-US" dirty="0"/>
              <a:t>In this lesson, we will discuss</a:t>
            </a:r>
            <a:r>
              <a:rPr lang="en-US" baseline="0" dirty="0"/>
              <a:t> Exemptions.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9855792"/>
      </p:ext>
    </p:extLst>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Minimum essential coverage (MEC) is health coverage that satisfies the individual shared responsibility requirement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health insurance is considered MEC – we will discuss specific types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No proof of coverage is needed. Oral statement from the taxpayer is acceptable, unless normal due diligence leads you to believe the taxpayer’s statement is incorrect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2762793"/>
      </p:ext>
    </p:extLst>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Everyone needs MEC for every month</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is considered covered for the whole month if they had coverage for at least one day</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who was born or died during the year is required to have coverage for every </a:t>
            </a:r>
            <a:r>
              <a:rPr lang="en-US" sz="1200" u="sng" dirty="0">
                <a:effectLst/>
                <a:latin typeface="Tw Cen MT" charset="0"/>
                <a:ea typeface="ＭＳ 明朝" charset="-128"/>
                <a:cs typeface="Times New Roman" charset="0"/>
              </a:rPr>
              <a:t>full</a:t>
            </a:r>
            <a:r>
              <a:rPr lang="en-US" sz="1200" dirty="0">
                <a:effectLst/>
                <a:latin typeface="Tw Cen MT" charset="0"/>
                <a:ea typeface="ＭＳ 明朝" charset="-128"/>
                <a:cs typeface="Times New Roman" charset="0"/>
              </a:rPr>
              <a:t> month alive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776324"/>
      </p:ext>
    </p:extLst>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a:buChar char=""/>
            </a:pPr>
            <a:r>
              <a:rPr lang="en-US" sz="1200" dirty="0">
                <a:effectLst/>
                <a:latin typeface="Tw Cen MT"/>
                <a:ea typeface="ＭＳ 明朝"/>
                <a:cs typeface="Times New Roman"/>
              </a:rPr>
              <a:t>There are several types of health insurance plans that qualify as minimum essential coverage.</a:t>
            </a:r>
            <a:endParaRPr lang="en-US" sz="1400" dirty="0">
              <a:effectLst/>
              <a:latin typeface="Cambria"/>
              <a:ea typeface="ＭＳ 明朝"/>
              <a:cs typeface="Times New Roman"/>
            </a:endParaRPr>
          </a:p>
          <a:p>
            <a:pPr marL="0" marR="0">
              <a:spcBef>
                <a:spcPts val="0"/>
              </a:spcBef>
              <a:spcAft>
                <a:spcPts val="0"/>
              </a:spcAft>
            </a:pPr>
            <a:r>
              <a:rPr lang="en-US" sz="1200" dirty="0">
                <a:effectLst/>
                <a:latin typeface="Tw Cen MT"/>
                <a:ea typeface="ＭＳ 明朝"/>
                <a:cs typeface="Times New Roman"/>
              </a:rPr>
              <a:t> </a:t>
            </a:r>
            <a:endParaRPr lang="en-US" sz="1400" dirty="0">
              <a:effectLst/>
              <a:latin typeface="Cambria"/>
              <a:ea typeface="ＭＳ 明朝"/>
              <a:cs typeface="Times New Roman"/>
            </a:endParaRPr>
          </a:p>
          <a:p>
            <a:pPr marL="342900" marR="0" lvl="0" indent="-342900">
              <a:spcBef>
                <a:spcPts val="0"/>
              </a:spcBef>
              <a:spcAft>
                <a:spcPts val="0"/>
              </a:spcAft>
              <a:buFont typeface="Wingdings"/>
              <a:buChar char=""/>
            </a:pPr>
            <a:r>
              <a:rPr lang="en-US" sz="1200" dirty="0">
                <a:effectLst/>
                <a:latin typeface="Tw Cen MT"/>
                <a:ea typeface="ＭＳ 明朝"/>
                <a:cs typeface="Times New Roman"/>
              </a:rPr>
              <a:t>Most employer sponsored health insurance will qualify</a:t>
            </a:r>
            <a:endParaRPr lang="en-US" sz="1400" dirty="0">
              <a:effectLst/>
              <a:latin typeface="Cambria"/>
              <a:ea typeface="ＭＳ 明朝"/>
              <a:cs typeface="Times New Roman"/>
            </a:endParaRPr>
          </a:p>
          <a:p>
            <a:pPr marL="0" marR="0">
              <a:spcBef>
                <a:spcPts val="0"/>
              </a:spcBef>
              <a:spcAft>
                <a:spcPts val="0"/>
              </a:spcAft>
            </a:pPr>
            <a:r>
              <a:rPr lang="en-US" sz="1200" dirty="0">
                <a:effectLst/>
                <a:latin typeface="Tw Cen MT"/>
                <a:ea typeface="ＭＳ 明朝"/>
                <a:cs typeface="Times New Roman"/>
              </a:rPr>
              <a:t> </a:t>
            </a:r>
            <a:endParaRPr lang="en-US" sz="1400" dirty="0">
              <a:effectLst/>
              <a:latin typeface="Cambria"/>
              <a:ea typeface="ＭＳ 明朝"/>
              <a:cs typeface="Times New Roman"/>
            </a:endParaRPr>
          </a:p>
          <a:p>
            <a:pPr marL="342900" marR="0" lvl="0" indent="-342900">
              <a:spcBef>
                <a:spcPts val="0"/>
              </a:spcBef>
              <a:spcAft>
                <a:spcPts val="0"/>
              </a:spcAft>
              <a:buFont typeface="Wingdings"/>
              <a:buChar char=""/>
            </a:pPr>
            <a:r>
              <a:rPr lang="en-US" sz="1200" dirty="0">
                <a:effectLst/>
                <a:latin typeface="Tw Cen MT"/>
                <a:ea typeface="ＭＳ 明朝"/>
                <a:cs typeface="Times New Roman"/>
              </a:rPr>
              <a:t>Individual health insurance purchased from a health insurance company, as well as insurance purchased through the newly created Affordable Care Act Marketplace will qualify</a:t>
            </a:r>
            <a:endParaRPr lang="en-US" sz="1400" dirty="0">
              <a:effectLst/>
              <a:latin typeface="Cambria"/>
              <a:ea typeface="ＭＳ 明朝"/>
              <a:cs typeface="Times New Roman"/>
            </a:endParaRPr>
          </a:p>
          <a:p>
            <a:pPr marL="0" marR="0">
              <a:spcBef>
                <a:spcPts val="0"/>
              </a:spcBef>
              <a:spcAft>
                <a:spcPts val="0"/>
              </a:spcAft>
            </a:pPr>
            <a:r>
              <a:rPr lang="en-US" sz="1200" dirty="0">
                <a:effectLst/>
                <a:latin typeface="Tw Cen MT"/>
                <a:ea typeface="ＭＳ 明朝"/>
                <a:cs typeface="Times New Roman"/>
              </a:rPr>
              <a:t> </a:t>
            </a:r>
            <a:endParaRPr lang="en-US" sz="1400" dirty="0">
              <a:effectLst/>
              <a:latin typeface="Cambria"/>
              <a:ea typeface="ＭＳ 明朝"/>
              <a:cs typeface="Times New Roman"/>
            </a:endParaRPr>
          </a:p>
          <a:p>
            <a:pPr marL="342900" marR="0" lvl="0" indent="-342900">
              <a:spcBef>
                <a:spcPts val="0"/>
              </a:spcBef>
              <a:spcAft>
                <a:spcPts val="0"/>
              </a:spcAft>
              <a:buFont typeface="Wingdings"/>
              <a:buChar char=""/>
            </a:pPr>
            <a:r>
              <a:rPr lang="en-US" sz="1200" dirty="0">
                <a:effectLst/>
                <a:latin typeface="Tw Cen MT"/>
                <a:ea typeface="ＭＳ 明朝"/>
                <a:cs typeface="Times New Roman"/>
              </a:rPr>
              <a:t>Most Government sponsored health insurance plans, including Medicare, most Medicaid, and ALL Kids (which is Alabama’s low-cost children’s healthcare program) will also qualify</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E30AB493-B700-B540-9B9B-8E9B5D7B0055}" type="slidenum">
              <a:rPr lang="en-US" smtClean="0"/>
              <a:pPr/>
              <a:t>263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0622856"/>
      </p:ext>
    </p:extLst>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a:buChar char=""/>
            </a:pPr>
            <a:r>
              <a:rPr lang="en-US" sz="1200" dirty="0">
                <a:effectLst/>
                <a:latin typeface="Tw Cen MT"/>
                <a:ea typeface="ＭＳ 明朝"/>
                <a:cs typeface="Times New Roman"/>
              </a:rPr>
              <a:t>At our tax sites this year, we will be providing taxpayers with a Affordable Care Act minimum essential coverage checklist, which they will complete indicating what type of health insurance plan they had (if they had one). </a:t>
            </a:r>
            <a:endParaRPr lang="en-US" sz="1400" dirty="0">
              <a:effectLst/>
              <a:latin typeface="Cambria"/>
              <a:ea typeface="ＭＳ 明朝"/>
              <a:cs typeface="Times New Roman"/>
            </a:endParaRPr>
          </a:p>
          <a:p>
            <a:pPr marL="0" marR="0">
              <a:spcBef>
                <a:spcPts val="0"/>
              </a:spcBef>
              <a:spcAft>
                <a:spcPts val="0"/>
              </a:spcAft>
            </a:pPr>
            <a:r>
              <a:rPr lang="en-US" sz="1200" dirty="0">
                <a:effectLst/>
                <a:latin typeface="Tw Cen MT"/>
                <a:ea typeface="ＭＳ 明朝"/>
                <a:cs typeface="Times New Roman"/>
              </a:rPr>
              <a:t> </a:t>
            </a:r>
            <a:endParaRPr lang="en-US" sz="1400" dirty="0">
              <a:effectLst/>
              <a:latin typeface="Cambria"/>
              <a:ea typeface="ＭＳ 明朝"/>
              <a:cs typeface="Times New Roman"/>
            </a:endParaRPr>
          </a:p>
          <a:p>
            <a:pPr marL="342900" marR="0" lvl="0" indent="-342900">
              <a:spcBef>
                <a:spcPts val="0"/>
              </a:spcBef>
              <a:spcAft>
                <a:spcPts val="0"/>
              </a:spcAft>
              <a:buFont typeface="Wingdings"/>
              <a:buChar char=""/>
            </a:pPr>
            <a:r>
              <a:rPr lang="en-US" sz="1200" dirty="0">
                <a:effectLst/>
                <a:latin typeface="Tw Cen MT"/>
                <a:ea typeface="ＭＳ 明朝"/>
                <a:cs typeface="Times New Roman"/>
              </a:rPr>
              <a:t> If they did not have one of the plans indicated on this checklist, or did not have coverage at all, </a:t>
            </a:r>
            <a:r>
              <a:rPr lang="en-US" sz="1200" b="1" i="1" dirty="0">
                <a:effectLst/>
                <a:latin typeface="Tw Cen MT"/>
                <a:ea typeface="ＭＳ 明朝"/>
                <a:cs typeface="Times New Roman"/>
              </a:rPr>
              <a:t>a more advanced volunteer will have to complete the next steps.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7441059"/>
      </p:ext>
    </p:extLst>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EE86B31-4ED3-479D-827B-672B4815F2AE}" type="slidenum">
              <a:rPr lang="en-US" smtClean="0">
                <a:solidFill>
                  <a:prstClr val="black"/>
                </a:solidFill>
              </a:rPr>
              <a:pPr eaLnBrk="1" hangingPunct="1"/>
              <a:t>270</a:t>
            </a:fld>
            <a:endParaRPr lang="en-US">
              <a:solidFill>
                <a:prstClr val="black"/>
              </a:solidFill>
            </a:endParaRPr>
          </a:p>
        </p:txBody>
      </p:sp>
      <p:sp>
        <p:nvSpPr>
          <p:cNvPr id="433155" name="Rectangle 2"/>
          <p:cNvSpPr>
            <a:spLocks noGrp="1" noRot="1" noChangeAspect="1" noChangeArrowheads="1" noTextEdit="1"/>
          </p:cNvSpPr>
          <p:nvPr>
            <p:ph type="sldImg"/>
          </p:nvPr>
        </p:nvSpPr>
        <p:spPr>
          <a:xfrm>
            <a:off x="685800" y="1143000"/>
            <a:ext cx="5486400" cy="3086100"/>
          </a:xfrm>
          <a:ln/>
        </p:spPr>
      </p:sp>
      <p:sp>
        <p:nvSpPr>
          <p:cNvPr id="43315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8221230"/>
      </p:ext>
    </p:extLst>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772E80-1A0D-412F-AA6B-50624929805F}" type="slidenum">
              <a:rPr lang="en-US" smtClean="0">
                <a:solidFill>
                  <a:prstClr val="black"/>
                </a:solidFill>
              </a:rPr>
              <a:pPr eaLnBrk="1" hangingPunct="1"/>
              <a:t>273</a:t>
            </a:fld>
            <a:endParaRPr lang="en-US">
              <a:solidFill>
                <a:prstClr val="black"/>
              </a:solidFill>
            </a:endParaRPr>
          </a:p>
        </p:txBody>
      </p:sp>
      <p:sp>
        <p:nvSpPr>
          <p:cNvPr id="320515" name="Rectangle 2"/>
          <p:cNvSpPr>
            <a:spLocks noGrp="1" noRot="1" noChangeAspect="1" noChangeArrowheads="1" noTextEdit="1"/>
          </p:cNvSpPr>
          <p:nvPr>
            <p:ph type="sldImg"/>
          </p:nvPr>
        </p:nvSpPr>
        <p:spPr>
          <a:xfrm>
            <a:off x="685800" y="1143000"/>
            <a:ext cx="5486400" cy="3086100"/>
          </a:xfrm>
          <a:ln/>
        </p:spPr>
      </p:sp>
      <p:sp>
        <p:nvSpPr>
          <p:cNvPr id="32051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endParaRPr lang="en-US" b="1"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437135"/>
      </p:ext>
    </p:extLst>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DF36AE0-8670-459E-9F51-44C7837C53FE}" type="slidenum">
              <a:rPr lang="en-US" smtClean="0">
                <a:solidFill>
                  <a:prstClr val="black"/>
                </a:solidFill>
              </a:rPr>
              <a:pPr eaLnBrk="1" hangingPunct="1"/>
              <a:t>274</a:t>
            </a:fld>
            <a:endParaRPr lang="en-US">
              <a:solidFill>
                <a:prstClr val="black"/>
              </a:solidFill>
            </a:endParaRPr>
          </a:p>
        </p:txBody>
      </p:sp>
      <p:sp>
        <p:nvSpPr>
          <p:cNvPr id="321539" name="Rectangle 2"/>
          <p:cNvSpPr>
            <a:spLocks noGrp="1" noRot="1" noChangeAspect="1" noChangeArrowheads="1" noTextEdit="1"/>
          </p:cNvSpPr>
          <p:nvPr>
            <p:ph type="sldImg"/>
          </p:nvPr>
        </p:nvSpPr>
        <p:spPr>
          <a:xfrm>
            <a:off x="685800" y="1143000"/>
            <a:ext cx="5486400" cy="3086100"/>
          </a:xfrm>
          <a:ln/>
        </p:spPr>
      </p:sp>
      <p:sp>
        <p:nvSpPr>
          <p:cNvPr id="32154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8166908"/>
      </p:ext>
    </p:extLst>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8EBDC3B-1DC1-4619-A64E-FF81FA47BAE4}" type="slidenum">
              <a:rPr lang="en-US" smtClean="0">
                <a:solidFill>
                  <a:prstClr val="black"/>
                </a:solidFill>
              </a:rPr>
              <a:pPr eaLnBrk="1" hangingPunct="1"/>
              <a:t>275</a:t>
            </a:fld>
            <a:endParaRPr lang="en-US">
              <a:solidFill>
                <a:prstClr val="black"/>
              </a:solidFill>
            </a:endParaRPr>
          </a:p>
        </p:txBody>
      </p:sp>
      <p:sp>
        <p:nvSpPr>
          <p:cNvPr id="322563" name="Rectangle 2"/>
          <p:cNvSpPr>
            <a:spLocks noGrp="1" noRot="1" noChangeAspect="1" noChangeArrowheads="1" noTextEdit="1"/>
          </p:cNvSpPr>
          <p:nvPr>
            <p:ph type="sldImg"/>
          </p:nvPr>
        </p:nvSpPr>
        <p:spPr>
          <a:xfrm>
            <a:off x="685800" y="1143000"/>
            <a:ext cx="5486400" cy="3086100"/>
          </a:xfrm>
          <a:ln/>
        </p:spPr>
      </p:sp>
      <p:sp>
        <p:nvSpPr>
          <p:cNvPr id="32256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093784"/>
      </p:ext>
    </p:extLst>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B8A8073-CF08-4731-89EF-60C0E5C89F30}" type="slidenum">
              <a:rPr lang="en-US" smtClean="0">
                <a:solidFill>
                  <a:prstClr val="black"/>
                </a:solidFill>
              </a:rPr>
              <a:pPr eaLnBrk="1" hangingPunct="1"/>
              <a:t>276</a:t>
            </a:fld>
            <a:endParaRPr lang="en-US">
              <a:solidFill>
                <a:prstClr val="black"/>
              </a:solidFill>
            </a:endParaRPr>
          </a:p>
        </p:txBody>
      </p:sp>
      <p:sp>
        <p:nvSpPr>
          <p:cNvPr id="323587" name="Rectangle 2"/>
          <p:cNvSpPr>
            <a:spLocks noGrp="1" noRot="1" noChangeAspect="1" noChangeArrowheads="1" noTextEdit="1"/>
          </p:cNvSpPr>
          <p:nvPr>
            <p:ph type="sldImg"/>
          </p:nvPr>
        </p:nvSpPr>
        <p:spPr>
          <a:xfrm>
            <a:off x="685800" y="1143000"/>
            <a:ext cx="5486400" cy="3086100"/>
          </a:xfrm>
          <a:ln/>
        </p:spPr>
      </p:sp>
      <p:sp>
        <p:nvSpPr>
          <p:cNvPr id="32358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4734169"/>
      </p:ext>
    </p:extLst>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294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99096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sections</a:t>
            </a:r>
            <a:r>
              <a:rPr lang="en-US" baseline="0" dirty="0"/>
              <a:t> contains a lot of information – it’s one of the more difficult concepts to grasp, and also one of the most important.</a:t>
            </a:r>
          </a:p>
          <a:p>
            <a:endParaRPr lang="en-US" baseline="0" dirty="0"/>
          </a:p>
          <a:p>
            <a:r>
              <a:rPr lang="en-US" baseline="0" dirty="0"/>
              <a:t>Make sure you follow along closely, and if there’s something you don’t understand—pause the video, rewind, and watch it again!</a:t>
            </a:r>
          </a:p>
        </p:txBody>
      </p:sp>
      <p:sp>
        <p:nvSpPr>
          <p:cNvPr id="4" name="Slide Number Placeholder 3"/>
          <p:cNvSpPr>
            <a:spLocks noGrp="1"/>
          </p:cNvSpPr>
          <p:nvPr>
            <p:ph type="sldNum" sz="quarter" idx="10"/>
          </p:nvPr>
        </p:nvSpPr>
        <p:spPr/>
        <p:txBody>
          <a:bodyPr/>
          <a:lstStyle/>
          <a:p>
            <a:fld id="{8C07993E-A593-4B10-B132-AA94E31DEB7C}"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068601"/>
      </p:ext>
    </p:extLst>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a taxpayer is a victim of identity theft, they can receive an identity protection pin.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This pin number given by the IRS will protect the return from being duplicated.</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You will enter this protection pin on the bottom of the main information sheet on the taxpayer’s return.</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E30AB493-B700-B540-9B9B-8E9B5D7B0055}" type="slidenum">
              <a:rPr lang="en-US" smtClean="0"/>
              <a:pPr/>
              <a:t>302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7330111"/>
      </p:ext>
    </p:extLst>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BC97192-07D0-45CA-B0AA-B3DFBB01C96D}" type="slidenum">
              <a:rPr lang="en-US" sz="1200"/>
              <a:pPr algn="r" eaLnBrk="1" hangingPunct="1"/>
              <a:t>304</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third part of the tax preparation process is a quality review</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Each return will need to be reviewed by a supervisor before it is printed and given to the taxpayer to sign</a:t>
            </a:r>
            <a:endParaRPr lang="en-US" sz="1400" dirty="0">
              <a:effectLst/>
              <a:latin typeface="Cambria"/>
              <a:ea typeface="ＭＳ 明朝"/>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4036796"/>
      </p:ext>
    </p:extLst>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306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980797"/>
      </p:ext>
    </p:extLst>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308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6514127"/>
      </p:ext>
    </p:extLst>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has changed the certification levels for the coming tax season and has included new topics on the basic certification exam. We will briefly discuss those topics now. However, these topics will remain out of scope for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basic volunteers. Given our time limits with just these two short training sessions, we do not have enough time to thoroughly cover these topics to prepare you to handle them at the tax sites. These topics are not particularly common and will not apply to most taxpayers you serve at the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absolutely welcome you to return as a volunteer next year and certify at a higher level if you are interested in attending additional training to prepare these topics for taxpayers at the sites.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309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9382071"/>
      </p:ext>
    </p:extLst>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6957036"/>
      </p:ext>
    </p:extLst>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3904907"/>
      </p:ext>
    </p:extLst>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0422993"/>
      </p:ext>
    </p:extLst>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546385"/>
      </p:ext>
    </p:extLst>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777725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All materials can be downloaded on our website at </a:t>
            </a:r>
            <a:r>
              <a:rPr lang="en-US" sz="1200" i="1" u="sng" dirty="0">
                <a:solidFill>
                  <a:srgbClr val="0000FF"/>
                </a:solidFill>
                <a:effectLst/>
                <a:latin typeface="Tw Cen MT" charset="0"/>
                <a:ea typeface="ＭＳ 明朝" charset="-128"/>
                <a:cs typeface="Times New Roman" charset="0"/>
                <a:hlinkClick r:id="rId3"/>
              </a:rPr>
              <a:t>www.impactamerica.com/taxprep</a:t>
            </a:r>
          </a:p>
        </p:txBody>
      </p:sp>
      <p:sp>
        <p:nvSpPr>
          <p:cNvPr id="4" name="Slide Number Placeholder 3"/>
          <p:cNvSpPr>
            <a:spLocks noGrp="1"/>
          </p:cNvSpPr>
          <p:nvPr>
            <p:ph type="sldNum" sz="quarter" idx="10"/>
          </p:nvPr>
        </p:nvSpPr>
        <p:spPr/>
        <p:txBody>
          <a:bodyPr/>
          <a:lstStyle/>
          <a:p>
            <a:fld id="{6EDF7060-D4C3-104C-8BFC-0730F3954319}"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46690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Remember that there are two types of exemptions: personal and dependency.</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Each personal exemption decreases the taxable income by _______.</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 claim a </a:t>
            </a:r>
            <a:r>
              <a:rPr lang="en-US" sz="1200" b="1" dirty="0">
                <a:effectLst/>
                <a:latin typeface="Tw Cen MT" charset="0"/>
                <a:ea typeface="ＭＳ 明朝" charset="-128"/>
                <a:cs typeface="Times New Roman" charset="0"/>
              </a:rPr>
              <a:t>personal exemption </a:t>
            </a:r>
            <a:r>
              <a:rPr lang="en-US" sz="1200" dirty="0">
                <a:effectLst/>
                <a:latin typeface="Tw Cen MT" charset="0"/>
                <a:ea typeface="ＭＳ 明朝" charset="-128"/>
                <a:cs typeface="Times New Roman" charset="0"/>
              </a:rPr>
              <a:t>for himself if he </a:t>
            </a:r>
            <a:r>
              <a:rPr lang="en-US" sz="1200" u="sng" dirty="0">
                <a:effectLst/>
                <a:latin typeface="Tw Cen MT" charset="0"/>
                <a:ea typeface="ＭＳ 明朝" charset="-128"/>
                <a:cs typeface="Times New Roman" charset="0"/>
              </a:rPr>
              <a:t>cannot</a:t>
            </a:r>
            <a:r>
              <a:rPr lang="en-US" sz="1200" dirty="0">
                <a:effectLst/>
                <a:latin typeface="Tw Cen MT" charset="0"/>
                <a:ea typeface="ＭＳ 明朝" charset="-128"/>
                <a:cs typeface="Times New Roman" charset="0"/>
              </a:rPr>
              <a:t> be claimed as a dependent by anyone else.</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171450" indent="-171450">
              <a:buFont typeface="Wingdings" charset="2"/>
              <a:buChar char="Ø"/>
            </a:pPr>
            <a:r>
              <a:rPr lang="en-US" sz="1200" dirty="0">
                <a:effectLst/>
                <a:latin typeface="Tw Cen MT" charset="0"/>
                <a:ea typeface="ＭＳ 明朝" charset="-128"/>
                <a:cs typeface="Times New Roman" charset="0"/>
              </a:rPr>
              <a:t>The taxpayer can claim a </a:t>
            </a:r>
            <a:r>
              <a:rPr lang="en-US" sz="1200" b="1" dirty="0">
                <a:effectLst/>
                <a:latin typeface="Tw Cen MT" charset="0"/>
                <a:ea typeface="ＭＳ 明朝" charset="-128"/>
                <a:cs typeface="Times New Roman" charset="0"/>
              </a:rPr>
              <a:t>personal exemption </a:t>
            </a:r>
            <a:r>
              <a:rPr lang="en-US" sz="1200" dirty="0">
                <a:effectLst/>
                <a:latin typeface="Tw Cen MT" charset="0"/>
                <a:ea typeface="ＭＳ 明朝" charset="-128"/>
                <a:cs typeface="Times New Roman" charset="0"/>
              </a:rPr>
              <a:t>for his spouse, if they are married at the end of the year. The spouse cannot be claimed as a dependent by someone else if they are filing jointly.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9769367"/>
      </p:ext>
    </p:extLst>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4020520"/>
      </p:ext>
    </p:extLst>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7133568"/>
      </p:ext>
    </p:extLst>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5265637"/>
      </p:ext>
    </p:extLst>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5050982"/>
      </p:ext>
    </p:extLst>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9944030"/>
      </p:ext>
    </p:extLst>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2015375"/>
      </p:ext>
    </p:extLst>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Instruct volunteers to create a new return in TaxSlayer. They do not need to complete the interview section of the return. They should just go directly to the tax forms. This exercise is merely to practice entering the 1099-R retirement income form.</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On your screen, enter the 1099-R for Sarah Brown from the “Helpful Tips…” document. Have volunteers look at the 1099-R and enter the information in their own return as you go.</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Show your volunteers where the retirement income you just entered pulls through on Line 15/16 on the 1040 page 1.</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Show your volunteers where the additional tax on IRAs, Other Qualified Retirement Plans, etc. on the 1040 page 2 Other Taxes section on line 58.</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a taxpayer asks about having more taxes withheld from their retirement payments each month, they can file a Form W4-P on their own to adjust their withholding.</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1616980"/>
      </p:ext>
    </p:extLst>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130030"/>
      </p:ext>
    </p:extLst>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6522987"/>
      </p:ext>
    </p:extLst>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a:t>
            </a:r>
            <a:r>
              <a:rPr lang="en-US" sz="1200" b="1" u="none" dirty="0">
                <a:effectLst/>
                <a:latin typeface="Times New Roman"/>
                <a:ea typeface="ＭＳ 明朝"/>
                <a:cs typeface="Times New Roman"/>
              </a:rPr>
              <a:t>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054088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474C92-4E71-4584-AEA4-494963E9B4C2}" type="slidenum">
              <a:rPr lang="en-US" smtClean="0">
                <a:solidFill>
                  <a:prstClr val="black"/>
                </a:solidFill>
              </a:rPr>
              <a:pPr eaLnBrk="1" hangingPunct="1"/>
              <a:t>43</a:t>
            </a:fld>
            <a:endParaRPr lang="en-US">
              <a:solidFill>
                <a:prstClr val="black"/>
              </a:solidFill>
            </a:endParaRPr>
          </a:p>
        </p:txBody>
      </p:sp>
      <p:sp>
        <p:nvSpPr>
          <p:cNvPr id="318467" name="Rectangle 2"/>
          <p:cNvSpPr>
            <a:spLocks noGrp="1" noRot="1" noChangeAspect="1" noChangeArrowheads="1" noTextEdit="1"/>
          </p:cNvSpPr>
          <p:nvPr>
            <p:ph type="sldImg"/>
          </p:nvPr>
        </p:nvSpPr>
        <p:spPr>
          <a:xfrm>
            <a:off x="685800" y="1143000"/>
            <a:ext cx="5486400" cy="3086100"/>
          </a:xfrm>
          <a:ln/>
        </p:spPr>
      </p:sp>
      <p:sp>
        <p:nvSpPr>
          <p:cNvPr id="31846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Taxpayers may not claim personal exemptions if they </a:t>
            </a:r>
            <a:r>
              <a:rPr lang="en-US" sz="1200" i="1" kern="1200" dirty="0">
                <a:solidFill>
                  <a:schemeClr val="tx1"/>
                </a:solidFill>
                <a:effectLst/>
                <a:latin typeface="+mn-lt"/>
                <a:ea typeface="+mn-ea"/>
                <a:cs typeface="+mn-cs"/>
              </a:rPr>
              <a:t>can be claimed as a dependent </a:t>
            </a:r>
            <a:r>
              <a:rPr lang="en-US" sz="1200" kern="1200" dirty="0">
                <a:solidFill>
                  <a:schemeClr val="tx1"/>
                </a:solidFill>
                <a:effectLst/>
                <a:latin typeface="+mn-lt"/>
                <a:ea typeface="+mn-ea"/>
                <a:cs typeface="+mn-cs"/>
              </a:rPr>
              <a:t>by anyone else.  It doesn't matter whether or not they </a:t>
            </a:r>
            <a:r>
              <a:rPr lang="en-US" sz="1200" i="1" kern="1200" dirty="0">
                <a:solidFill>
                  <a:schemeClr val="tx1"/>
                </a:solidFill>
                <a:effectLst/>
                <a:latin typeface="+mn-lt"/>
                <a:ea typeface="+mn-ea"/>
                <a:cs typeface="+mn-cs"/>
              </a:rPr>
              <a:t>actually are </a:t>
            </a:r>
            <a:r>
              <a:rPr lang="en-US" sz="1200" kern="1200" dirty="0">
                <a:solidFill>
                  <a:schemeClr val="tx1"/>
                </a:solidFill>
                <a:effectLst/>
                <a:latin typeface="+mn-lt"/>
                <a:ea typeface="+mn-ea"/>
                <a:cs typeface="+mn-cs"/>
              </a:rPr>
              <a:t>claimed.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Even if the taxpayer (or spouse) is not actually claimed, BUT could be claimed, he still cannot claim a personal exemption.</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TaxSlayer automatically marks personal exemptions within the software—but only if you mark whether or not the taxpayer and spouse can be claimed as a dependent by someone else.  Again, </a:t>
            </a:r>
            <a:r>
              <a:rPr lang="en-US" sz="1200" kern="1200" dirty="0">
                <a:solidFill>
                  <a:schemeClr val="tx1"/>
                </a:solidFill>
                <a:effectLst/>
                <a:latin typeface="+mn-lt"/>
                <a:ea typeface="+mn-ea"/>
                <a:cs typeface="+mn-cs"/>
              </a:rPr>
              <a:t>not that they </a:t>
            </a:r>
            <a:r>
              <a:rPr lang="en-US" sz="1200" i="1" kern="1200" dirty="0">
                <a:solidFill>
                  <a:schemeClr val="tx1"/>
                </a:solidFill>
                <a:effectLst/>
                <a:latin typeface="+mn-lt"/>
                <a:ea typeface="+mn-ea"/>
                <a:cs typeface="+mn-cs"/>
              </a:rPr>
              <a:t>are </a:t>
            </a:r>
            <a:r>
              <a:rPr lang="en-US" sz="1200" kern="1200" dirty="0">
                <a:solidFill>
                  <a:schemeClr val="tx1"/>
                </a:solidFill>
                <a:effectLst/>
                <a:latin typeface="+mn-lt"/>
                <a:ea typeface="+mn-ea"/>
                <a:cs typeface="+mn-cs"/>
              </a:rPr>
              <a:t>being claimed, but rather </a:t>
            </a:r>
            <a:r>
              <a:rPr lang="en-US" sz="1200" i="1" kern="1200" dirty="0">
                <a:solidFill>
                  <a:schemeClr val="tx1"/>
                </a:solidFill>
                <a:effectLst/>
                <a:latin typeface="+mn-lt"/>
                <a:ea typeface="+mn-ea"/>
                <a:cs typeface="+mn-cs"/>
              </a:rPr>
              <a:t>if </a:t>
            </a:r>
            <a:r>
              <a:rPr lang="en-US" sz="1200" kern="1200" dirty="0">
                <a:solidFill>
                  <a:schemeClr val="tx1"/>
                </a:solidFill>
                <a:effectLst/>
                <a:latin typeface="+mn-lt"/>
                <a:ea typeface="+mn-ea"/>
                <a:cs typeface="+mn-cs"/>
              </a:rPr>
              <a:t>they could be claimed.</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1605377"/>
      </p:ext>
    </p:extLst>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a:effectLst/>
                <a:latin typeface="Times New Roman"/>
                <a:ea typeface="ＭＳ 明朝"/>
                <a:cs typeface="Times New Roman"/>
              </a:rPr>
              <a:t>IRAs/Pensions</a:t>
            </a:r>
            <a:endParaRPr lang="en-US" sz="140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a:effectLst/>
                <a:latin typeface="Times New Roman"/>
                <a:ea typeface="ＭＳ 明朝"/>
                <a:cs typeface="Times New Roman"/>
              </a:rPr>
              <a:t>Retirement income from an Individual Retirement Account (IRA) or Pension reported on 1099-R</a:t>
            </a:r>
            <a:endParaRPr lang="en-US" sz="140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a:effectLst/>
                <a:latin typeface="Times New Roman"/>
                <a:ea typeface="ＭＳ 明朝"/>
                <a:cs typeface="Times New Roman"/>
              </a:rPr>
              <a:t>From Form 1040, </a:t>
            </a:r>
            <a:r>
              <a:rPr lang="en-US" sz="1200" b="1" u="sng">
                <a:effectLst/>
                <a:latin typeface="Times New Roman"/>
                <a:ea typeface="ＭＳ 明朝"/>
                <a:cs typeface="Times New Roman"/>
              </a:rPr>
              <a:t>link from Line 16 </a:t>
            </a:r>
            <a:r>
              <a:rPr lang="en-US" sz="1200" b="1">
                <a:effectLst/>
                <a:latin typeface="Times New Roman"/>
                <a:ea typeface="ＭＳ 明朝"/>
                <a:cs typeface="Times New Roman"/>
              </a:rPr>
              <a:t>Pension to a </a:t>
            </a:r>
            <a:r>
              <a:rPr lang="en-US" sz="1200" b="1" u="sng">
                <a:effectLst/>
                <a:latin typeface="Times New Roman"/>
                <a:ea typeface="ＭＳ 明朝"/>
                <a:cs typeface="Times New Roman"/>
              </a:rPr>
              <a:t>Form 1099-R</a:t>
            </a:r>
            <a:endParaRPr lang="en-US" sz="140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a:effectLst/>
                <a:latin typeface="Times New Roman"/>
                <a:ea typeface="ＭＳ 明朝"/>
                <a:cs typeface="Times New Roman"/>
              </a:rPr>
              <a:t>Gross Distribution</a:t>
            </a:r>
            <a:endParaRPr lang="en-US" sz="140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a:effectLst/>
                <a:latin typeface="Times New Roman"/>
                <a:ea typeface="ＭＳ 明朝"/>
                <a:cs typeface="Times New Roman"/>
              </a:rPr>
              <a:t>Taxable Amount</a:t>
            </a:r>
            <a:endParaRPr lang="en-US" sz="140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a:effectLst/>
                <a:latin typeface="Times New Roman"/>
                <a:ea typeface="ＭＳ 明朝"/>
                <a:cs typeface="Times New Roman"/>
              </a:rPr>
              <a:t>Boxes in line 2b</a:t>
            </a:r>
            <a:endParaRPr lang="en-US" sz="140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a:effectLst/>
                <a:latin typeface="Times New Roman"/>
                <a:ea typeface="ＭＳ 明朝"/>
                <a:cs typeface="Times New Roman"/>
              </a:rPr>
              <a:t>Taxable Amount Not Determined</a:t>
            </a:r>
            <a:endParaRPr lang="en-US" sz="140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a:effectLst/>
                <a:latin typeface="Times New Roman"/>
                <a:ea typeface="ＭＳ 明朝"/>
                <a:cs typeface="Times New Roman"/>
              </a:rPr>
              <a:t>Total Distribution</a:t>
            </a:r>
            <a:endParaRPr lang="en-US" sz="140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a:effectLst/>
                <a:latin typeface="Times New Roman"/>
                <a:ea typeface="ＭＳ 明朝"/>
                <a:cs typeface="Times New Roman"/>
              </a:rPr>
              <a:t>Federal Income Tax Withheld</a:t>
            </a:r>
            <a:endParaRPr lang="en-US" sz="140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a:effectLst/>
                <a:latin typeface="Times New Roman"/>
                <a:ea typeface="ＭＳ 明朝"/>
                <a:cs typeface="Times New Roman"/>
              </a:rPr>
              <a:t>Distribution Code(s)</a:t>
            </a:r>
            <a:endParaRPr lang="en-US" sz="140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a:effectLst/>
                <a:latin typeface="Times New Roman"/>
                <a:ea typeface="ＭＳ 明朝"/>
                <a:cs typeface="Times New Roman"/>
              </a:rPr>
              <a:t>Total Employee Contributions</a:t>
            </a:r>
            <a:endParaRPr lang="en-US" sz="140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6998325"/>
      </p:ext>
    </p:extLst>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256831"/>
      </p:ext>
    </p:extLst>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2497904"/>
      </p:ext>
    </p:extLst>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8837797"/>
      </p:ext>
    </p:extLst>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659724"/>
      </p:ext>
    </p:extLst>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80872"/>
      </p:ext>
    </p:extLst>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You will use this chart, which appears in your “Helpful Tips” packet on page 4.</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Quickly review the information in the Tuition and Fees Deduction column, the American Opportunity Credit column, and the Lifetime Learning Credit column</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697436"/>
      </p:ext>
    </p:extLst>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661709"/>
      </p:ext>
    </p:extLst>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a taxpayer will have tuition amounts reported on a Form 1098-T.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see amounts in box 1, 2, or 5, and box 7 or 8 may be checked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334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0404121"/>
      </p:ext>
    </p:extLst>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DD9DE-8AFB-46DB-8781-C2F34A961806}" type="slidenum">
              <a:rPr lang="en-US" smtClean="0"/>
              <a:pPr/>
              <a:t>335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888766"/>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6370072-2986-466B-B12A-B194F412630E}" type="slidenum">
              <a:rPr lang="en-US" smtClean="0">
                <a:solidFill>
                  <a:prstClr val="black"/>
                </a:solidFill>
              </a:rPr>
              <a:pPr eaLnBrk="1" hangingPunct="1"/>
              <a:t>44</a:t>
            </a:fld>
            <a:endParaRPr lang="en-US">
              <a:solidFill>
                <a:prstClr val="black"/>
              </a:solidFill>
            </a:endParaRPr>
          </a:p>
        </p:txBody>
      </p:sp>
      <p:sp>
        <p:nvSpPr>
          <p:cNvPr id="319491" name="Rectangle 2"/>
          <p:cNvSpPr>
            <a:spLocks noGrp="1" noRot="1" noChangeAspect="1" noChangeArrowheads="1" noTextEdit="1"/>
          </p:cNvSpPr>
          <p:nvPr>
            <p:ph type="sldImg"/>
          </p:nvPr>
        </p:nvSpPr>
        <p:spPr>
          <a:xfrm>
            <a:off x="685800" y="1143000"/>
            <a:ext cx="5486400" cy="3086100"/>
          </a:xfrm>
          <a:ln/>
        </p:spPr>
      </p:sp>
      <p:sp>
        <p:nvSpPr>
          <p:cNvPr id="3194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Each dependency exemption also decreases the taxable income by _______.</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Dependents can either be qualifying children or qualifying relatives.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Dependents are typically persons living in the household with the taxpayer or whom the taxpayer supports.  There are very specific requirements for who can be claimed as a dependent on the tax return.</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014891"/>
      </p:ext>
    </p:extLst>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336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3328943"/>
      </p:ext>
    </p:extLst>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347067"/>
      </p:ext>
    </p:extLst>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661587"/>
      </p:ext>
    </p:extLst>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4019468"/>
      </p:ext>
    </p:extLst>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3278492"/>
      </p:ext>
    </p:extLst>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189618"/>
      </p:ext>
    </p:extLst>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5404830"/>
      </p:ext>
    </p:extLst>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9567304"/>
      </p:ext>
    </p:extLst>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5760526"/>
      </p:ext>
    </p:extLst>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530645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very important to always use the chart in the Pub 4012 to determine the number of qualifying persons. The IRS requires that we use this chart to determine dependency status for all of the taxpayer’s dependents. These questions will help you accurately determine the taxpayer’s dependents for tax purposes.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4847323"/>
      </p:ext>
    </p:extLst>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7002501"/>
      </p:ext>
    </p:extLst>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3577140"/>
      </p:ext>
    </p:extLst>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254230"/>
      </p:ext>
    </p:extLst>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a:buNone/>
            </a:pP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349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3996320"/>
      </p:ext>
    </p:extLst>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350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6960559"/>
      </p:ext>
    </p:extLst>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you’re familiar</a:t>
            </a:r>
            <a:r>
              <a:rPr lang="en-US" baseline="0" dirty="0"/>
              <a:t> with this form from your practice exercise. However, we want to spend some time just going through this form and taking the time to really look more closely at every part of it. </a:t>
            </a:r>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351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7074625"/>
      </p:ext>
    </p:extLst>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Taxpayers using services offered through the Volunteer Tax Assistance (VITA) and Tax Counseling for the Elderly (TCE) Programs </a:t>
            </a:r>
            <a:r>
              <a:rPr lang="en-US" sz="1200" b="1" dirty="0">
                <a:effectLst/>
                <a:latin typeface="Times New Roman"/>
                <a:ea typeface="ＭＳ 明朝"/>
                <a:cs typeface="Times New Roman"/>
              </a:rPr>
              <a:t>should be confident they receive quality service</a:t>
            </a:r>
            <a:r>
              <a:rPr lang="en-US" sz="1200" dirty="0">
                <a:effectLst/>
                <a:latin typeface="Times New Roman"/>
                <a:ea typeface="ＭＳ 明朝"/>
                <a:cs typeface="Times New Roman"/>
              </a:rPr>
              <a:t>. This includes having an accurate tax return prepared.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 basic component of preparing an accurate return begins with listening to the taxpayer and asking the right questions.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Form 13614-C, Intake/Interview &amp; Quality Review Sheet, is a tool designed to help the volunteer ask the right questions. When used properly, this form effectively contributes to accurate tax return preparation.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352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0450066"/>
      </p:ext>
    </p:extLst>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conducts oversight to ensure that EVERY part of the form is being used appropriately and completely during the interview with the taxpayer and while preparing their return.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requires compliance with use of this form to ensure high quality tax returns for our VITA program.</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353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0576712"/>
      </p:ext>
    </p:extLst>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An important tool for accuracy and due diligence!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must be completed by (or with) the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will be used by your Site Coordinator or a more advanced trained volunteer to conduct the Quality Review process, which further ensures the accuracy of the returns filed for families at our sites.</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Must be kept at tax site for site records. If the taxpayer has finished their return and the return is ready to be filed, do not let the taxpayer take the form with them. You will be instructed by your Site Coordinator where to file this form at the tax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Note that NO records that the taxpayer </a:t>
            </a:r>
            <a:r>
              <a:rPr lang="en-US" sz="1200" i="1" dirty="0">
                <a:effectLst/>
                <a:latin typeface="Times New Roman"/>
                <a:ea typeface="ＭＳ 明朝"/>
                <a:cs typeface="Times New Roman"/>
              </a:rPr>
              <a:t>brings in</a:t>
            </a:r>
            <a:r>
              <a:rPr lang="en-US" sz="1200" dirty="0">
                <a:effectLst/>
                <a:latin typeface="Times New Roman"/>
                <a:ea typeface="ＭＳ 明朝"/>
                <a:cs typeface="Times New Roman"/>
              </a:rPr>
              <a:t> to the site should be kept on file at the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 privacy and identity protection purposes SSNs should not be printed on the Intake/Interview form.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354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804846"/>
      </p:ext>
    </p:extLst>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provides an extra record for you to double-check information on the tax return in TaxSlayer and note things the taxpayer forgets to mention when speaking with you. Since the taxpayer typically fills this out on their own, it’s like an extra set of ears listening to the taxpayer about information they may need to include on the return.</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355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37464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no one else can claim the taxpayer or spouse as a dependent, you need to determine if the taxpayer’s possible dependents can be Qualifying Children and, if not, see if they can be Qualifying Relatives.</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Ask the volunteers:</a:t>
            </a:r>
            <a:r>
              <a:rPr lang="en-US" sz="1200" kern="1200" dirty="0">
                <a:solidFill>
                  <a:schemeClr val="tx1"/>
                </a:solidFill>
                <a:effectLst/>
                <a:latin typeface="+mn-lt"/>
                <a:ea typeface="+mn-ea"/>
                <a:cs typeface="+mn-cs"/>
              </a:rPr>
              <a:t> Why is it important to know if there are Qualifying Children or Qualifying Relatives?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Each one decreases the taxable income by _______.</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8973657"/>
      </p:ext>
    </p:extLst>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When the taxpayer arrives at the site, he or she will sign in and pick up a clipboard, pen, and Intake/Interview form to complete while they wait for their name to be called to be waited 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 taxpayers may need assistance with completing the form due to disability or blindness. It’s important to be sensitive and perceptive to the needs of the taxpayers at your tax site. It is also important to encourage your volunteers to be sensitive and perceptive to the taxpayers’ needs as well.</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Always offer assistance to taxpayers completing their Intake/Interview Forms in the waiting room if you are not busy with another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a taxpayer has not completed the Intake/Interview form before their name is called, they can go with you to the tax preparation station and finish completing the intake/interview form with you at the station.</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356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4501918"/>
      </p:ext>
    </p:extLst>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MUST have an intake/interview form on file for EVERY return filed at our tax sites.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357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6767488"/>
      </p:ext>
    </p:extLst>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It is a violation of our VITA Grant and IRS Compliance and your Volunteer Standards of Conduct Agreement to file a tax return that is out of scope of the VITA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At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sites, to ensure all returns are in-scope for VITA:</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Consult the Scope of Service Chart – at every tax station, in the Pub 4012 Volunteer Resource Guide, and in your Site Coordinator Handbook</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If a topic seems complicated or unfamiliar to you, double-check the Scope of Service Chart to be sure it is listed in scope.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Sometimes this determination may be unclear. If you are unsure, talk to your Site Coordinator.</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358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8169274"/>
      </p:ext>
    </p:extLst>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i="1" dirty="0">
                <a:effectLst/>
                <a:latin typeface="Times New Roman"/>
                <a:ea typeface="ＭＳ 明朝"/>
                <a:cs typeface="Times New Roman"/>
              </a:rPr>
              <a:t>Instruct your volunteers to pull out their </a:t>
            </a:r>
            <a:r>
              <a:rPr lang="en-US" sz="1200" i="1" dirty="0" err="1">
                <a:effectLst/>
                <a:latin typeface="Times New Roman"/>
                <a:ea typeface="ＭＳ 明朝"/>
                <a:cs typeface="Times New Roman"/>
              </a:rPr>
              <a:t>SaveFirst</a:t>
            </a:r>
            <a:r>
              <a:rPr lang="en-US" sz="1200" i="1" dirty="0">
                <a:effectLst/>
                <a:latin typeface="Times New Roman"/>
                <a:ea typeface="ＭＳ 明朝"/>
                <a:cs typeface="Times New Roman"/>
              </a:rPr>
              <a:t> Volunteer Scope of Service Chart in their training materials. Remind them to consult this if they are ever unsure of which topics are in scope for them to prepare at the tax site, or to consult their Site Coordinator if they have questions.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something is not listed on this chart, it is likely out of scope. Always talk to your Site Coordinator if you have questions!</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E30AB493-B700-B540-9B9B-8E9B5D7B0055}" type="slidenum">
              <a:rPr lang="en-US" smtClean="0"/>
              <a:pPr/>
              <a:t>359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7673862"/>
      </p:ext>
    </p:extLst>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Quality Reviewer will be one of our most experienced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Most reviews will be conducted by Site Coordinators, and some will also be conducted by Campus Fellows, who are returning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who have attended additional training and acquired a higher level of IRS certification.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Keep in mind that you could apply to be a returning volunteer Campus Fellow next year!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378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0668185"/>
      </p:ext>
    </p:extLst>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392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3427564"/>
      </p:ext>
    </p:extLst>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398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4844049"/>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order to determine the number of exemptions and if a person is a qualifying child or relative, always begin with the chart in the Pub 4012 to see if the person is a qualifying child.  You will work through each step of the chart, asking the taxpayer questions and following the directions based on his/her answers.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When determining if a person is a qualifying child or qualifying relative, four different scenarios can result when you begin with the chart : qualifying child, qualifying child of more than one person, qualifying child of divorced/separated parents and qualifying relative.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going to start with the first scenario, which occurs when you follow the chart on all the way to Step 9, and the answer is NO in Step 9.  In this situation, the person can be claimed as a qualifying child for the dependency exemption.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1371647"/>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772E80-1A0D-412F-AA6B-50624929805F}" type="slidenum">
              <a:rPr lang="en-US" smtClean="0">
                <a:solidFill>
                  <a:prstClr val="black"/>
                </a:solidFill>
              </a:rPr>
              <a:pPr eaLnBrk="1" hangingPunct="1"/>
              <a:t>48</a:t>
            </a:fld>
            <a:endParaRPr lang="en-US">
              <a:solidFill>
                <a:prstClr val="black"/>
              </a:solidFill>
            </a:endParaRPr>
          </a:p>
        </p:txBody>
      </p:sp>
      <p:sp>
        <p:nvSpPr>
          <p:cNvPr id="320515" name="Rectangle 2"/>
          <p:cNvSpPr>
            <a:spLocks noGrp="1" noRot="1" noChangeAspect="1" noChangeArrowheads="1" noTextEdit="1"/>
          </p:cNvSpPr>
          <p:nvPr>
            <p:ph type="sldImg"/>
          </p:nvPr>
        </p:nvSpPr>
        <p:spPr>
          <a:xfrm>
            <a:off x="685800" y="1143000"/>
            <a:ext cx="5486400" cy="3086100"/>
          </a:xfrm>
          <a:ln/>
        </p:spPr>
      </p:sp>
      <p:sp>
        <p:nvSpPr>
          <p:cNvPr id="32051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Remember: it is required that you ask the taxpayer these questions.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Step 1 is the Taxpayer Eligibility Test.  If the taxpayer can be claimed as a dependent, then he/she will not be able to claim any dependents.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the answer is NO, then continue on to Step 2.</a:t>
            </a:r>
          </a:p>
          <a:p>
            <a:pPr eaLnBrk="1" hangingPunct="1">
              <a:spcBef>
                <a:spcPts val="450"/>
              </a:spcBef>
            </a:pPr>
            <a:endParaRPr lang="en-US" b="1"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5598065"/>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DF36AE0-8670-459E-9F51-44C7837C53FE}" type="slidenum">
              <a:rPr lang="en-US" smtClean="0">
                <a:solidFill>
                  <a:prstClr val="black"/>
                </a:solidFill>
              </a:rPr>
              <a:pPr eaLnBrk="1" hangingPunct="1"/>
              <a:t>49</a:t>
            </a:fld>
            <a:endParaRPr lang="en-US">
              <a:solidFill>
                <a:prstClr val="black"/>
              </a:solidFill>
            </a:endParaRPr>
          </a:p>
        </p:txBody>
      </p:sp>
      <p:sp>
        <p:nvSpPr>
          <p:cNvPr id="321539" name="Rectangle 2"/>
          <p:cNvSpPr>
            <a:spLocks noGrp="1" noRot="1" noChangeAspect="1" noChangeArrowheads="1" noTextEdit="1"/>
          </p:cNvSpPr>
          <p:nvPr>
            <p:ph type="sldImg"/>
          </p:nvPr>
        </p:nvSpPr>
        <p:spPr>
          <a:xfrm>
            <a:off x="685800" y="1143000"/>
            <a:ext cx="5486400" cy="3086100"/>
          </a:xfrm>
          <a:ln/>
        </p:spPr>
      </p:sp>
      <p:sp>
        <p:nvSpPr>
          <p:cNvPr id="32154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2 is the marital status test and asks about whether the child is married.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answer is YES, then move to Step 3 and if the answer is NO, then move to Step 4.  We are going to move to Step 3 now.</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1247306"/>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8EBDC3B-1DC1-4619-A64E-FF81FA47BAE4}" type="slidenum">
              <a:rPr lang="en-US" smtClean="0">
                <a:solidFill>
                  <a:prstClr val="black"/>
                </a:solidFill>
              </a:rPr>
              <a:pPr eaLnBrk="1" hangingPunct="1"/>
              <a:t>50</a:t>
            </a:fld>
            <a:endParaRPr lang="en-US">
              <a:solidFill>
                <a:prstClr val="black"/>
              </a:solidFill>
            </a:endParaRPr>
          </a:p>
        </p:txBody>
      </p:sp>
      <p:sp>
        <p:nvSpPr>
          <p:cNvPr id="322563" name="Rectangle 2"/>
          <p:cNvSpPr>
            <a:spLocks noGrp="1" noRot="1" noChangeAspect="1" noChangeArrowheads="1" noTextEdit="1"/>
          </p:cNvSpPr>
          <p:nvPr>
            <p:ph type="sldImg"/>
          </p:nvPr>
        </p:nvSpPr>
        <p:spPr>
          <a:xfrm>
            <a:off x="685800" y="1143000"/>
            <a:ext cx="5486400" cy="3086100"/>
          </a:xfrm>
          <a:ln/>
        </p:spPr>
      </p:sp>
      <p:sp>
        <p:nvSpPr>
          <p:cNvPr id="32256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3 is the joint return test and is also asking about whether the child is married.</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child can be married and still be a qualifying child as long as</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the child is not filing a joint return; OR</a:t>
            </a:r>
            <a:endParaRPr lang="en-US" sz="14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 </a:t>
            </a:r>
            <a:r>
              <a:rPr lang="en-US" sz="1200" b="1" kern="1200" dirty="0">
                <a:solidFill>
                  <a:schemeClr val="tx1"/>
                </a:solidFill>
                <a:effectLst/>
                <a:latin typeface="+mn-lt"/>
                <a:ea typeface="+mn-ea"/>
                <a:cs typeface="+mn-cs"/>
              </a:rPr>
              <a:t>the child is filing a joint return ONLY for the purpose of claiming of refund</a:t>
            </a:r>
            <a:r>
              <a:rPr lang="en-US" sz="1200" kern="1200" dirty="0">
                <a:solidFill>
                  <a:schemeClr val="tx1"/>
                </a:solidFill>
                <a:effectLst/>
                <a:latin typeface="+mn-lt"/>
                <a:ea typeface="+mn-ea"/>
                <a:cs typeface="+mn-cs"/>
              </a:rPr>
              <a:t>.</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635107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B8A8073-CF08-4731-89EF-60C0E5C89F30}" type="slidenum">
              <a:rPr lang="en-US" smtClean="0">
                <a:solidFill>
                  <a:prstClr val="black"/>
                </a:solidFill>
              </a:rPr>
              <a:pPr eaLnBrk="1" hangingPunct="1"/>
              <a:t>51</a:t>
            </a:fld>
            <a:endParaRPr lang="en-US">
              <a:solidFill>
                <a:prstClr val="black"/>
              </a:solidFill>
            </a:endParaRPr>
          </a:p>
        </p:txBody>
      </p:sp>
      <p:sp>
        <p:nvSpPr>
          <p:cNvPr id="323587" name="Rectangle 2"/>
          <p:cNvSpPr>
            <a:spLocks noGrp="1" noRot="1" noChangeAspect="1" noChangeArrowheads="1" noTextEdit="1"/>
          </p:cNvSpPr>
          <p:nvPr>
            <p:ph type="sldImg"/>
          </p:nvPr>
        </p:nvSpPr>
        <p:spPr>
          <a:xfrm>
            <a:off x="685800" y="1143000"/>
            <a:ext cx="5486400" cy="3086100"/>
          </a:xfrm>
          <a:ln/>
        </p:spPr>
      </p:sp>
      <p:sp>
        <p:nvSpPr>
          <p:cNvPr id="32358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4 is the citizenship/residency test. In order to be a qualifying child, the child must be a U.S. citizen, resident alien, U.S. national, or a resident of Canada, or Mexico.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answer is YES, continue to Step 5.</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75536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dirty="0" err="1"/>
              <a:t>SaveFirst</a:t>
            </a:r>
            <a:r>
              <a:rPr lang="en-US" dirty="0"/>
              <a:t> Unit I</a:t>
            </a:r>
            <a:r>
              <a:rPr lang="en-US" baseline="0" dirty="0"/>
              <a:t> Training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 are going to do in this first training video is take a look at basic tax terminology and introduce you to the Form 1040.</a:t>
            </a:r>
          </a:p>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82471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Every taxpayer will begin their tax preparation process with a preliminary interview</a:t>
            </a:r>
          </a:p>
        </p:txBody>
      </p:sp>
      <p:sp>
        <p:nvSpPr>
          <p:cNvPr id="4" name="Slide Number Placeholder 3"/>
          <p:cNvSpPr>
            <a:spLocks noGrp="1"/>
          </p:cNvSpPr>
          <p:nvPr>
            <p:ph type="sldNum" sz="quarter" idx="10"/>
          </p:nvPr>
        </p:nvSpPr>
        <p:spPr/>
        <p:txBody>
          <a:bodyPr/>
          <a:lstStyle/>
          <a:p>
            <a:fld id="{E30AB493-B700-B540-9B9B-8E9B5D7B0055}" type="slidenum">
              <a:rPr lang="en-US" smtClean="0"/>
              <a:pPr/>
              <a:t>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673557"/>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DA90A39-E8F4-444F-AC55-571753D0CD45}" type="slidenum">
              <a:rPr lang="en-US" smtClean="0">
                <a:solidFill>
                  <a:prstClr val="black"/>
                </a:solidFill>
              </a:rPr>
              <a:pPr eaLnBrk="1" hangingPunct="1"/>
              <a:t>53</a:t>
            </a:fld>
            <a:endParaRPr lang="en-US">
              <a:solidFill>
                <a:prstClr val="black"/>
              </a:solidFill>
            </a:endParaRPr>
          </a:p>
        </p:txBody>
      </p:sp>
      <p:sp>
        <p:nvSpPr>
          <p:cNvPr id="324611" name="Rectangle 2"/>
          <p:cNvSpPr>
            <a:spLocks noGrp="1" noRot="1" noChangeAspect="1" noChangeArrowheads="1" noTextEdit="1"/>
          </p:cNvSpPr>
          <p:nvPr>
            <p:ph type="sldImg"/>
          </p:nvPr>
        </p:nvSpPr>
        <p:spPr>
          <a:xfrm>
            <a:off x="685800" y="1143000"/>
            <a:ext cx="5486400" cy="3086100"/>
          </a:xfrm>
          <a:ln/>
        </p:spPr>
      </p:sp>
      <p:sp>
        <p:nvSpPr>
          <p:cNvPr id="32461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5 shows the relationship test. The child must be one of the following relationships to be a qualifying child: son, daughter, stepchild, eligible foster child, brother, sister, half-brother, half-sister, stepbrother, stepsister, or a descendent of any of these.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answer is YES, continue to Step 6.</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354174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BB7FC6-64F2-4E15-8932-317A01A32D60}" type="slidenum">
              <a:rPr lang="en-US" smtClean="0">
                <a:solidFill>
                  <a:prstClr val="black"/>
                </a:solidFill>
              </a:rPr>
              <a:pPr eaLnBrk="1" hangingPunct="1"/>
              <a:t>54</a:t>
            </a:fld>
            <a:endParaRPr lang="en-US">
              <a:solidFill>
                <a:prstClr val="black"/>
              </a:solidFill>
            </a:endParaRPr>
          </a:p>
        </p:txBody>
      </p:sp>
      <p:sp>
        <p:nvSpPr>
          <p:cNvPr id="325635" name="Rectangle 2"/>
          <p:cNvSpPr>
            <a:spLocks noGrp="1" noRot="1" noChangeAspect="1" noChangeArrowheads="1" noTextEdit="1"/>
          </p:cNvSpPr>
          <p:nvPr>
            <p:ph type="sldImg"/>
          </p:nvPr>
        </p:nvSpPr>
        <p:spPr>
          <a:xfrm>
            <a:off x="685800" y="1143000"/>
            <a:ext cx="5486400" cy="3086100"/>
          </a:xfrm>
          <a:ln/>
        </p:spPr>
      </p:sp>
      <p:sp>
        <p:nvSpPr>
          <p:cNvPr id="32563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6 asks the age test.  Was the child:</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Under age 19 at the end of the year and younger than you (or spouse if MFJ)? OR</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full-time student under age 24 at the end of the year and younger than you (or spouse if MFJ)? OR</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Permanently and totally disabled* at any time during the year?</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 person is permanently and totally disabled if he or she cannot engage in any substantial gainful activity because of physical or mental condition, AND a doctor determines the condition has lasted or can be expected to last continuously for a least a year or can lead to death.</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answer is YES, move on to Step 7.  Remember, in this first scenario we are learning about what occurs when we work all the way through the chart and answer NO in Step 9.  We will deal with the other situations later.</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673246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3921427-D0D9-4735-BB13-6A4AB7D75F4A}" type="slidenum">
              <a:rPr lang="en-US" smtClean="0">
                <a:solidFill>
                  <a:prstClr val="black"/>
                </a:solidFill>
              </a:rPr>
              <a:pPr eaLnBrk="1" hangingPunct="1"/>
              <a:t>56</a:t>
            </a:fld>
            <a:endParaRPr lang="en-US">
              <a:solidFill>
                <a:prstClr val="black"/>
              </a:solidFill>
            </a:endParaRPr>
          </a:p>
        </p:txBody>
      </p:sp>
      <p:sp>
        <p:nvSpPr>
          <p:cNvPr id="326659" name="Rectangle 2"/>
          <p:cNvSpPr>
            <a:spLocks noGrp="1" noRot="1" noChangeAspect="1" noChangeArrowheads="1" noTextEdit="1"/>
          </p:cNvSpPr>
          <p:nvPr>
            <p:ph type="sldImg"/>
          </p:nvPr>
        </p:nvSpPr>
        <p:spPr>
          <a:xfrm>
            <a:off x="685800" y="1143000"/>
            <a:ext cx="5486400" cy="3086100"/>
          </a:xfrm>
          <a:ln/>
        </p:spPr>
      </p:sp>
      <p:sp>
        <p:nvSpPr>
          <p:cNvPr id="32666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7 is the residency test. In order to be a qualifying child, the child must have lived with the taxpayer for over half the year, except for temporary absences.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Another exception to this rule occurs in the case of divorced parents, separated parents, or parents who did not live with each other during the last six months of the year. Again, we will deal with this scenario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if the answer is YES, move on to Step 8.</a:t>
            </a:r>
            <a:r>
              <a:rPr lang="en-US" dirty="0">
                <a:effectLst/>
              </a:rPr>
              <a:t> </a:t>
            </a:r>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83547"/>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 is important to note that a child is considered to have lived with you during periods of time when one of you or both are temporarily absent due to illness, education, business, </a:t>
            </a:r>
            <a:r>
              <a:rPr lang="en-US" sz="1200" kern="1200" dirty="0" smtClean="0">
                <a:solidFill>
                  <a:schemeClr val="tx1"/>
                </a:solidFill>
                <a:effectLst/>
                <a:latin typeface="+mn-lt"/>
                <a:ea typeface="+mn-ea"/>
                <a:cs typeface="+mn-cs"/>
              </a:rPr>
              <a:t>vacation,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military service, or detention</a:t>
            </a:r>
            <a:r>
              <a:rPr lang="en-US" sz="1200" kern="1200" baseline="0" dirty="0" smtClean="0">
                <a:solidFill>
                  <a:schemeClr val="tx1"/>
                </a:solidFill>
                <a:effectLst/>
                <a:latin typeface="+mn-lt"/>
                <a:ea typeface="+mn-ea"/>
                <a:cs typeface="+mn-cs"/>
              </a:rPr>
              <a:t> in a juvenile facility</a:t>
            </a:r>
            <a:r>
              <a:rPr lang="en-US" sz="1200"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2067092"/>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D9EB466-194B-4D05-B7B1-A02B72828E56}" type="slidenum">
              <a:rPr lang="en-US" smtClean="0">
                <a:solidFill>
                  <a:prstClr val="black"/>
                </a:solidFill>
              </a:rPr>
              <a:pPr eaLnBrk="1" hangingPunct="1"/>
              <a:t>58</a:t>
            </a:fld>
            <a:endParaRPr lang="en-US">
              <a:solidFill>
                <a:prstClr val="black"/>
              </a:solidFill>
            </a:endParaRPr>
          </a:p>
        </p:txBody>
      </p:sp>
      <p:sp>
        <p:nvSpPr>
          <p:cNvPr id="327683" name="Rectangle 2"/>
          <p:cNvSpPr>
            <a:spLocks noGrp="1" noRot="1" noChangeAspect="1" noChangeArrowheads="1" noTextEdit="1"/>
          </p:cNvSpPr>
          <p:nvPr>
            <p:ph type="sldImg"/>
          </p:nvPr>
        </p:nvSpPr>
        <p:spPr>
          <a:xfrm>
            <a:off x="685800" y="1143000"/>
            <a:ext cx="5486400" cy="3086100"/>
          </a:xfrm>
          <a:ln/>
        </p:spPr>
      </p:sp>
      <p:sp>
        <p:nvSpPr>
          <p:cNvPr id="32768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Step 8 is the support test.  In order to be a qualifying child, the child cannot have provided over half of his/her support during the year.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That's not asking about how much support the taxpayer is providing for the child.  It is just asking whether or not the </a:t>
            </a:r>
            <a:r>
              <a:rPr lang="en-US" sz="1200" i="1" kern="1200" dirty="0">
                <a:solidFill>
                  <a:schemeClr val="tx1"/>
                </a:solidFill>
                <a:effectLst/>
                <a:latin typeface="+mn-lt"/>
                <a:ea typeface="+mn-ea"/>
                <a:cs typeface="+mn-cs"/>
              </a:rPr>
              <a:t>child </a:t>
            </a:r>
            <a:r>
              <a:rPr lang="en-US" sz="1200" kern="1200" dirty="0">
                <a:solidFill>
                  <a:schemeClr val="tx1"/>
                </a:solidFill>
                <a:effectLst/>
                <a:latin typeface="+mn-lt"/>
                <a:ea typeface="+mn-ea"/>
                <a:cs typeface="+mn-cs"/>
              </a:rPr>
              <a:t>provided over half of his own support.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the answer is NO, then continue to Step 9.</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8500428"/>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F02B7BC-DF3B-47D1-964D-C28A5D5D5D12}" type="slidenum">
              <a:rPr lang="en-US" smtClean="0">
                <a:solidFill>
                  <a:prstClr val="black"/>
                </a:solidFill>
              </a:rPr>
              <a:pPr eaLnBrk="1" hangingPunct="1"/>
              <a:t>59</a:t>
            </a:fld>
            <a:endParaRPr lang="en-US">
              <a:solidFill>
                <a:prstClr val="black"/>
              </a:solidFill>
            </a:endParaRPr>
          </a:p>
        </p:txBody>
      </p:sp>
      <p:sp>
        <p:nvSpPr>
          <p:cNvPr id="328707" name="Rectangle 2"/>
          <p:cNvSpPr>
            <a:spLocks noGrp="1" noRot="1" noChangeAspect="1" noChangeArrowheads="1" noTextEdit="1"/>
          </p:cNvSpPr>
          <p:nvPr>
            <p:ph type="sldImg"/>
          </p:nvPr>
        </p:nvSpPr>
        <p:spPr>
          <a:xfrm>
            <a:off x="685800" y="1143000"/>
            <a:ext cx="5486400" cy="3086100"/>
          </a:xfrm>
          <a:ln/>
        </p:spPr>
      </p:sp>
      <p:sp>
        <p:nvSpPr>
          <p:cNvPr id="32870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sz="1200" kern="1200" dirty="0">
                <a:solidFill>
                  <a:schemeClr val="tx1"/>
                </a:solidFill>
                <a:effectLst/>
                <a:latin typeface="+mn-lt"/>
                <a:ea typeface="+mn-ea"/>
                <a:cs typeface="+mn-cs"/>
              </a:rPr>
              <a:t>Step 9 is asking whether the child can be claimed as a qualifying child by anyone else.  This can be a difficult thing to determine, and it's not enough to just ask the taxpayer whether someone else can claim the child – the taxpayer may not necessarily know or understand all the specific qualifications for children to be considered dependents (see next slide).</a:t>
            </a:r>
            <a:r>
              <a:rPr lang="en-US" dirty="0">
                <a:effectLst/>
              </a:rPr>
              <a:t> </a:t>
            </a:r>
            <a:endParaRPr lang="en-US" b="1"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923663"/>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a volunteer read the scenario and then walk through the chart together as a group (C-5).</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9144418"/>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914400" eaLnBrk="1" hangingPunct="1"/>
            <a:fld id="{3DC8643F-6814-4EC2-A239-6E30FCD833B7}" type="slidenum">
              <a:rPr lang="en-US" sz="1200">
                <a:solidFill>
                  <a:prstClr val="black"/>
                </a:solidFill>
              </a:rPr>
              <a:pPr algn="r" defTabSz="914400" eaLnBrk="1" hangingPunct="1"/>
              <a:t>64</a:t>
            </a:fld>
            <a:endParaRPr lang="en-US" sz="1200">
              <a:solidFill>
                <a:prstClr val="black"/>
              </a:solidFill>
            </a:endParaRP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545284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in order to determine the number of exemptions and if a person is a qualifying child or relative, always begin with the chart to see if the person is a qualifying child.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are now going to go through the second scenario, which occurs when you follow the chart all the way to Step 9 and the answer is YES in Step 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situation, the child is a qualifying child of more than one person.  You need to determine who can claim the child using the chart</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977888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sz="1200" dirty="0">
                <a:effectLst/>
                <a:latin typeface="TwCenMT" charset="0"/>
              </a:rPr>
              <a:t>This is the form that we will use to file taxes. We will use an electronic version of the Form 1040 in TaxSlayer. You will find a copy of the Form 1040 in your training materials. Since TaxSlayer will calculate many of the blanks for you, you will not have to make the mathematical calculations as you would if completing the return by hand. </a:t>
            </a:r>
          </a:p>
          <a:p>
            <a:pPr marL="0" indent="0">
              <a:buFont typeface="Wingdings" charset="2"/>
              <a:buNone/>
            </a:pPr>
            <a:endParaRPr lang="en-US" dirty="0">
              <a:effectLst/>
            </a:endParaRPr>
          </a:p>
          <a:p>
            <a:pPr marL="171450" indent="-171450">
              <a:buFont typeface="Wingdings" charset="2"/>
              <a:buChar char="Ø"/>
            </a:pPr>
            <a:r>
              <a:rPr lang="en-US" sz="1200" dirty="0">
                <a:effectLst/>
                <a:latin typeface="TwCenMT" charset="0"/>
              </a:rPr>
              <a:t>After we go through the rest of the tax terminology, we will return to look more closely and see where all of that information appears on this form.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5097051"/>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905247D-AD6C-44B9-9EB9-AD2C972826ED}" type="slidenum">
              <a:rPr lang="en-US" smtClean="0">
                <a:solidFill>
                  <a:prstClr val="black"/>
                </a:solidFill>
              </a:rPr>
              <a:pPr eaLnBrk="1" hangingPunct="1"/>
              <a:t>67</a:t>
            </a:fld>
            <a:endParaRPr lang="en-US">
              <a:solidFill>
                <a:prstClr val="black"/>
              </a:solidFill>
            </a:endParaRPr>
          </a:p>
        </p:txBody>
      </p:sp>
      <p:sp>
        <p:nvSpPr>
          <p:cNvPr id="329731" name="Rectangle 2"/>
          <p:cNvSpPr>
            <a:spLocks noGrp="1" noRot="1" noChangeAspect="1" noChangeArrowheads="1" noTextEdit="1"/>
          </p:cNvSpPr>
          <p:nvPr>
            <p:ph type="sldImg"/>
          </p:nvPr>
        </p:nvSpPr>
        <p:spPr>
          <a:xfrm>
            <a:off x="685800" y="1143000"/>
            <a:ext cx="5486400" cy="3086100"/>
          </a:xfrm>
          <a:ln/>
        </p:spPr>
      </p:sp>
      <p:sp>
        <p:nvSpPr>
          <p:cNvPr id="32973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There are several questions you need to be asking in step 9 to determine if the answer is YES or NO (you should </a:t>
            </a:r>
            <a:r>
              <a:rPr lang="en-US" sz="1200" b="1" kern="1200" dirty="0">
                <a:solidFill>
                  <a:schemeClr val="tx1"/>
                </a:solidFill>
                <a:effectLst/>
                <a:latin typeface="+mn-lt"/>
                <a:ea typeface="+mn-ea"/>
                <a:cs typeface="+mn-cs"/>
              </a:rPr>
              <a:t>write these on the chart under Step 9</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Did any other adult live in the home?  (If another adult lived in the home, he or she may be able to claim the child.)</a:t>
            </a:r>
          </a:p>
          <a:p>
            <a:pPr lvl="0"/>
            <a:r>
              <a:rPr lang="en-US" sz="1200" kern="1200" dirty="0">
                <a:solidFill>
                  <a:schemeClr val="tx1"/>
                </a:solidFill>
                <a:effectLst/>
                <a:latin typeface="+mn-lt"/>
                <a:ea typeface="+mn-ea"/>
                <a:cs typeface="+mn-cs"/>
              </a:rPr>
              <a:t>What was that adult's relationship to the child?  (If the other adult is related to the child, then he or she may be able to claim the child.)</a:t>
            </a:r>
          </a:p>
          <a:p>
            <a:pPr lvl="0"/>
            <a:r>
              <a:rPr lang="en-US" sz="1200" kern="1200" dirty="0">
                <a:solidFill>
                  <a:schemeClr val="tx1"/>
                </a:solidFill>
                <a:effectLst/>
                <a:latin typeface="+mn-lt"/>
                <a:ea typeface="+mn-ea"/>
                <a:cs typeface="+mn-cs"/>
              </a:rPr>
              <a:t>Could the other adult be claimed as a dependent by someone else?  (If the other adult could be claimed as a dependent, he or she will not be able to claim any dependents.)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time you reach Step 9, make sure to ask the taxpayer these questions.</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8172540"/>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AC8B876-E007-4ED1-869A-F66B9436BE61}" type="slidenum">
              <a:rPr lang="en-US" smtClean="0">
                <a:solidFill>
                  <a:prstClr val="black"/>
                </a:solidFill>
              </a:rPr>
              <a:pPr eaLnBrk="1" hangingPunct="1"/>
              <a:t>68</a:t>
            </a:fld>
            <a:endParaRPr lang="en-US">
              <a:solidFill>
                <a:prstClr val="black"/>
              </a:solidFill>
            </a:endParaRPr>
          </a:p>
        </p:txBody>
      </p:sp>
      <p:sp>
        <p:nvSpPr>
          <p:cNvPr id="330755" name="Rectangle 2"/>
          <p:cNvSpPr>
            <a:spLocks noGrp="1" noRot="1" noChangeAspect="1" noChangeArrowheads="1" noTextEdit="1"/>
          </p:cNvSpPr>
          <p:nvPr>
            <p:ph type="sldImg"/>
          </p:nvPr>
        </p:nvSpPr>
        <p:spPr>
          <a:xfrm>
            <a:off x="685800" y="1143000"/>
            <a:ext cx="5486400" cy="3086100"/>
          </a:xfrm>
          <a:ln/>
        </p:spPr>
      </p:sp>
      <p:sp>
        <p:nvSpPr>
          <p:cNvPr id="33075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This scenario occurs because sometimes, a child meets all of the tests to be claimed by more than one taxpayer, such as a mother and grandmother.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Both parental status and Adjusted Gross Income (AGI) play an important role in the decision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Turn to chart on C-4 so we can review the four rules for determining who can claim the child.  These rules may be difficult to remember, so just make sure to turn to this chart to review the rules when you are working with a taxpayer.</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6342881"/>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Again, in order to determine the number of exemptions and if a person is a qualifying child or relative, always begin with the chart on C-5 to see if the person is a qualifying child.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are now going to go through the third scenario, which occurs when you follow the chart on C-5 to Step 7, the answer is YES in Step 7 AND the parents are divorced, separated or live apart.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situation, the child is a qualifying child of divorced or separated parents.  You need to determine who can claim the child using the charts on C-4 or C-8.</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3822189"/>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Because of the residency test, the child of divorced or separated parents will typically be considered the qualifying child of the custodial parent, which is the parent the child lived with for the longest.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noncustodial parent can claim the dependency exemption ONLY if there is an agreement made by the parents to that effect – generally, this is a signed Form 8332.</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4199584"/>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there are two types of dependency exemptions: qualifying children and qualifying relatives.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And, you always begin with the chart on C-5 to determine the dependency exemptions.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are now going to go through the final scenario, which occurs when you follow the chart on C-5 and the answer is NO in Steps 5-7.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situation, the person is a NOT a qualifying child, so you need to determine if he/she can be a qualifying relative by turning to the charts on C-6 and C-7.  Turn to C-6 now.</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1619421"/>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9382A53-511A-46DD-812C-9B16FBDE35B6}" type="slidenum">
              <a:rPr lang="en-US" smtClean="0">
                <a:solidFill>
                  <a:prstClr val="black"/>
                </a:solidFill>
              </a:rPr>
              <a:pPr eaLnBrk="1" hangingPunct="1"/>
              <a:t>72</a:t>
            </a:fld>
            <a:endParaRPr lang="en-US">
              <a:solidFill>
                <a:prstClr val="black"/>
              </a:solidFill>
            </a:endParaRPr>
          </a:p>
        </p:txBody>
      </p:sp>
      <p:sp>
        <p:nvSpPr>
          <p:cNvPr id="339971" name="Rectangle 2"/>
          <p:cNvSpPr>
            <a:spLocks noGrp="1" noRot="1" noChangeAspect="1" noChangeArrowheads="1" noTextEdit="1"/>
          </p:cNvSpPr>
          <p:nvPr>
            <p:ph type="sldImg"/>
          </p:nvPr>
        </p:nvSpPr>
        <p:spPr>
          <a:xfrm>
            <a:off x="685800" y="1143000"/>
            <a:ext cx="5486400" cy="3086100"/>
          </a:xfrm>
          <a:ln/>
        </p:spPr>
      </p:sp>
      <p:sp>
        <p:nvSpPr>
          <p:cNvPr id="33997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dirty="0">
                <a:latin typeface="Arial" pitchFamily="34" charset="0"/>
                <a:ea typeface="ＭＳ Ｐゴシック" pitchFamily="34" charset="-128"/>
                <a:cs typeface="Arial" pitchFamily="34" charset="0"/>
              </a:rPr>
              <a:t>Let</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s begin looking at what the Qualifying Relative tests include.</a:t>
            </a:r>
          </a:p>
          <a:p>
            <a:pPr eaLnBrk="1" hangingPunct="1"/>
            <a:r>
              <a:rPr lang="en-US" dirty="0">
                <a:latin typeface="Arial" pitchFamily="34" charset="0"/>
                <a:ea typeface="ＭＳ Ｐゴシック" pitchFamily="34" charset="-128"/>
                <a:cs typeface="Arial" pitchFamily="34" charset="0"/>
              </a:rPr>
              <a:t> </a:t>
            </a:r>
          </a:p>
          <a:p>
            <a:pPr eaLnBrk="1" hangingPunct="1"/>
            <a:r>
              <a:rPr lang="en-US" b="1" dirty="0">
                <a:latin typeface="Arial" pitchFamily="34" charset="0"/>
                <a:ea typeface="ＭＳ Ｐゴシック" pitchFamily="34" charset="-128"/>
                <a:cs typeface="Arial" pitchFamily="34" charset="0"/>
              </a:rPr>
              <a:t>Step 1 </a:t>
            </a:r>
            <a:r>
              <a:rPr lang="en-US" dirty="0">
                <a:latin typeface="Arial" pitchFamily="34" charset="0"/>
                <a:ea typeface="ＭＳ Ｐゴシック" pitchFamily="34" charset="-128"/>
                <a:cs typeface="Arial" pitchFamily="34" charset="0"/>
              </a:rPr>
              <a:t>asks if the person is a qualifying child of the taxpayer or any other taxpayer.  If the person is a qualifying child of someone else, he or she cannot be a qualifying relative (because he or she should be claimed as a qualifying child).  </a:t>
            </a:r>
          </a:p>
          <a:p>
            <a:pPr eaLnBrk="1" hangingPunct="1"/>
            <a:r>
              <a:rPr lang="en-US" dirty="0">
                <a:latin typeface="Arial" pitchFamily="34" charset="0"/>
                <a:ea typeface="ＭＳ Ｐゴシック" pitchFamily="34" charset="-128"/>
                <a:cs typeface="Arial" pitchFamily="34" charset="0"/>
              </a:rPr>
              <a:t> </a:t>
            </a:r>
          </a:p>
          <a:p>
            <a:pPr eaLnBrk="1" hangingPunct="1"/>
            <a:r>
              <a:rPr lang="en-US" dirty="0">
                <a:latin typeface="Arial" pitchFamily="34" charset="0"/>
                <a:ea typeface="ＭＳ Ｐゴシック" pitchFamily="34" charset="-128"/>
                <a:cs typeface="Arial" pitchFamily="34" charset="0"/>
              </a:rPr>
              <a:t>Notice the question asks if the person is a qualifying child of </a:t>
            </a:r>
            <a:r>
              <a:rPr lang="en-US" i="1" dirty="0">
                <a:latin typeface="Arial" pitchFamily="34" charset="0"/>
                <a:ea typeface="ＭＳ Ｐゴシック" pitchFamily="34" charset="-128"/>
                <a:cs typeface="Arial" pitchFamily="34" charset="0"/>
              </a:rPr>
              <a:t>any other taxpayer</a:t>
            </a:r>
            <a:r>
              <a:rPr lang="en-US" dirty="0">
                <a:latin typeface="Arial" pitchFamily="34" charset="0"/>
                <a:ea typeface="ＭＳ Ｐゴシック" pitchFamily="34" charset="-128"/>
                <a:cs typeface="Arial" pitchFamily="34" charset="0"/>
              </a:rPr>
              <a:t>.  If the child lives with some other adult who is not required to file a tax return (e.g., because he or she does not make enough money), then the child will not be a qualifying child of that person.  Think about two parents who do not live together.  The child lives with the mother, but the father wants to claim the child.  If the child meets all of the requirements to be a qualifying relative of the father, then he may claim the child UNLESS the mother must file taxes and therefore is eligible to claim the child as her qualifying child.  They cannot decide between themselves who will claim the child if the mother has the right to claim the child as a qualifying child and the father can only claim the child as a qualifying relative.</a:t>
            </a:r>
            <a:r>
              <a:rPr lang="en-US" b="1" dirty="0">
                <a:latin typeface="Arial" pitchFamily="34" charset="0"/>
                <a:ea typeface="ＭＳ Ｐゴシック" pitchFamily="34" charset="-128"/>
                <a:cs typeface="Arial" pitchFamily="34" charset="0"/>
              </a:rPr>
              <a:t> </a:t>
            </a:r>
            <a:endParaRPr lang="en-US" dirty="0">
              <a:latin typeface="Arial" pitchFamily="34" charset="0"/>
              <a:ea typeface="ＭＳ Ｐゴシック" pitchFamily="34" charset="-128"/>
              <a:cs typeface="Arial" pitchFamily="34" charset="0"/>
            </a:endParaRPr>
          </a:p>
          <a:p>
            <a:pPr eaLnBrk="1" hangingPunct="1">
              <a:spcBef>
                <a:spcPts val="450"/>
              </a:spcBef>
            </a:pPr>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3048359"/>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94E213-C91A-4889-AC7A-DFFF0DDA3217}" type="slidenum">
              <a:rPr lang="en-US" smtClean="0">
                <a:solidFill>
                  <a:prstClr val="black"/>
                </a:solidFill>
              </a:rPr>
              <a:pPr eaLnBrk="1" hangingPunct="1"/>
              <a:t>73</a:t>
            </a:fld>
            <a:endParaRPr lang="en-US">
              <a:solidFill>
                <a:prstClr val="black"/>
              </a:solidFill>
            </a:endParaRPr>
          </a:p>
        </p:txBody>
      </p:sp>
      <p:sp>
        <p:nvSpPr>
          <p:cNvPr id="340995" name="Rectangle 2"/>
          <p:cNvSpPr>
            <a:spLocks noGrp="1" noRot="1" noChangeAspect="1" noChangeArrowheads="1" noTextEdit="1"/>
          </p:cNvSpPr>
          <p:nvPr>
            <p:ph type="sldImg"/>
          </p:nvPr>
        </p:nvSpPr>
        <p:spPr>
          <a:xfrm>
            <a:off x="685800" y="1143000"/>
            <a:ext cx="5486400" cy="3086100"/>
          </a:xfrm>
          <a:ln/>
        </p:spPr>
      </p:sp>
      <p:sp>
        <p:nvSpPr>
          <p:cNvPr id="34099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a:latin typeface="Arial" pitchFamily="34" charset="0"/>
                <a:ea typeface="Arial Unicode MS" pitchFamily="34" charset="-128"/>
                <a:cs typeface="Arial Unicode MS" pitchFamily="34" charset="-128"/>
              </a:rPr>
              <a:t>Step 2</a:t>
            </a:r>
            <a:r>
              <a:rPr lang="en-US">
                <a:latin typeface="Arial" pitchFamily="34" charset="0"/>
                <a:ea typeface="Arial Unicode MS" pitchFamily="34" charset="-128"/>
                <a:cs typeface="Arial Unicode MS" pitchFamily="34" charset="-128"/>
              </a:rPr>
              <a:t> lists all of the relationships that a person can be to be considered a taxpayer's qualifying relative: son, daughter, foster child, brother, sister, niece, nephew, parent, grandparent, in-laws, etc.  These individuals do </a:t>
            </a:r>
            <a:r>
              <a:rPr lang="en-US" i="1">
                <a:latin typeface="Arial" pitchFamily="34" charset="0"/>
                <a:ea typeface="Arial Unicode MS" pitchFamily="34" charset="-128"/>
                <a:cs typeface="Arial Unicode MS" pitchFamily="34" charset="-128"/>
              </a:rPr>
              <a:t>not</a:t>
            </a:r>
            <a:r>
              <a:rPr lang="en-US">
                <a:latin typeface="Arial" pitchFamily="34" charset="0"/>
                <a:ea typeface="Arial Unicode MS" pitchFamily="34" charset="-128"/>
                <a:cs typeface="Arial Unicode MS" pitchFamily="34" charset="-128"/>
              </a:rPr>
              <a:t> have to live with the taxpayer to be considered qualifying relatives.</a:t>
            </a:r>
          </a:p>
          <a:p>
            <a:pPr eaLnBrk="1" hangingPunct="1">
              <a:spcBef>
                <a:spcPts val="450"/>
              </a:spcBef>
            </a:pPr>
            <a:endParaRPr lang="en-US">
              <a:latin typeface="Arial" pitchFamily="34" charset="0"/>
              <a:ea typeface="Arial Unicode MS" pitchFamily="34" charset="-128"/>
              <a:cs typeface="Arial Unicode MS" pitchFamily="34" charset="-128"/>
            </a:endParaRPr>
          </a:p>
          <a:p>
            <a:pPr eaLnBrk="1" hangingPunct="1">
              <a:spcBef>
                <a:spcPts val="450"/>
              </a:spcBef>
            </a:pPr>
            <a:r>
              <a:rPr lang="en-US">
                <a:latin typeface="Arial" pitchFamily="34" charset="0"/>
                <a:ea typeface="Arial Unicode MS" pitchFamily="34" charset="-128"/>
                <a:cs typeface="Arial Unicode MS" pitchFamily="34" charset="-128"/>
              </a:rPr>
              <a:t>Note that</a:t>
            </a:r>
            <a:r>
              <a:rPr lang="en-US" i="1">
                <a:latin typeface="Arial" pitchFamily="34" charset="0"/>
                <a:ea typeface="Arial Unicode MS" pitchFamily="34" charset="-128"/>
                <a:cs typeface="Arial Unicode MS" pitchFamily="34" charset="-128"/>
              </a:rPr>
              <a:t> cousin</a:t>
            </a:r>
            <a:r>
              <a:rPr lang="en-US">
                <a:latin typeface="Arial" pitchFamily="34" charset="0"/>
                <a:ea typeface="Arial Unicode MS" pitchFamily="34" charset="-128"/>
                <a:cs typeface="Arial Unicode MS" pitchFamily="34" charset="-128"/>
              </a:rPr>
              <a:t> does not pass the relationship test for qualifying relative. </a:t>
            </a:r>
          </a:p>
          <a:p>
            <a:pPr eaLnBrk="1" hangingPunct="1">
              <a:spcBef>
                <a:spcPts val="450"/>
              </a:spcBef>
            </a:pPr>
            <a:endParaRPr lang="en-US" b="1">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0369840"/>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individuals do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have to live with the taxpayer to be considered qualifying relatives.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4434123"/>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CDFF58D-6E05-47E6-9B26-611F56A76D96}" type="slidenum">
              <a:rPr lang="en-US" smtClean="0">
                <a:solidFill>
                  <a:prstClr val="black"/>
                </a:solidFill>
              </a:rPr>
              <a:pPr eaLnBrk="1" hangingPunct="1"/>
              <a:t>75</a:t>
            </a:fld>
            <a:endParaRPr lang="en-US">
              <a:solidFill>
                <a:prstClr val="black"/>
              </a:solidFill>
            </a:endParaRPr>
          </a:p>
        </p:txBody>
      </p:sp>
      <p:sp>
        <p:nvSpPr>
          <p:cNvPr id="342019" name="Rectangle 2"/>
          <p:cNvSpPr>
            <a:spLocks noGrp="1" noRot="1" noChangeAspect="1" noChangeArrowheads="1" noTextEdit="1"/>
          </p:cNvSpPr>
          <p:nvPr>
            <p:ph type="sldImg"/>
          </p:nvPr>
        </p:nvSpPr>
        <p:spPr>
          <a:xfrm>
            <a:off x="685800" y="1143000"/>
            <a:ext cx="5486400" cy="3086100"/>
          </a:xfrm>
          <a:ln/>
        </p:spPr>
      </p:sp>
      <p:sp>
        <p:nvSpPr>
          <p:cNvPr id="34202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a:latin typeface="Arial" pitchFamily="34" charset="0"/>
                <a:ea typeface="Arial Unicode MS" pitchFamily="34" charset="-128"/>
                <a:cs typeface="Arial Unicode MS" pitchFamily="34" charset="-128"/>
              </a:rPr>
              <a:t>Step 3</a:t>
            </a:r>
            <a:r>
              <a:rPr lang="en-US">
                <a:latin typeface="Arial" pitchFamily="34" charset="0"/>
                <a:ea typeface="Arial Unicode MS" pitchFamily="34" charset="-128"/>
                <a:cs typeface="Arial Unicode MS" pitchFamily="34" charset="-128"/>
              </a:rPr>
              <a:t> states that a person can be considered a qualifying relative even if he is not related to the taxpayer </a:t>
            </a:r>
            <a:r>
              <a:rPr lang="en-US" i="1">
                <a:latin typeface="Arial" pitchFamily="34" charset="0"/>
                <a:ea typeface="Arial Unicode MS" pitchFamily="34" charset="-128"/>
                <a:cs typeface="Arial Unicode MS" pitchFamily="34" charset="-128"/>
              </a:rPr>
              <a:t>if he lived with the taxpayer as a member of the household for the entire year.</a:t>
            </a:r>
            <a:r>
              <a:rPr lang="en-US">
                <a:latin typeface="Arial" pitchFamily="34" charset="0"/>
                <a:ea typeface="Arial Unicode MS" pitchFamily="34" charset="-128"/>
                <a:cs typeface="Arial Unicode MS" pitchFamily="34" charset="-128"/>
              </a:rPr>
              <a:t>  </a:t>
            </a:r>
            <a:r>
              <a:rPr lang="en-US" b="1">
                <a:latin typeface="Arial" pitchFamily="34" charset="0"/>
                <a:ea typeface="Arial Unicode MS" pitchFamily="34" charset="-128"/>
                <a:cs typeface="Arial Unicode MS" pitchFamily="34" charset="-128"/>
              </a:rPr>
              <a:t>So, to be a qualifying relative, the person must either be related to the taxpayer OR live with the taxpayer</a:t>
            </a:r>
            <a:r>
              <a:rPr lang="en-US">
                <a:latin typeface="Arial" pitchFamily="34" charset="0"/>
                <a:ea typeface="Arial Unicode MS" pitchFamily="34" charset="-128"/>
                <a:cs typeface="Arial Unicode MS" pitchFamily="34" charset="-128"/>
              </a:rPr>
              <a:t>.</a:t>
            </a:r>
          </a:p>
          <a:p>
            <a:pPr eaLnBrk="1" hangingPunct="1">
              <a:spcBef>
                <a:spcPts val="450"/>
              </a:spcBef>
            </a:pPr>
            <a:endParaRPr lang="en-US">
              <a:latin typeface="Arial" pitchFamily="34" charset="0"/>
              <a:ea typeface="Arial Unicode MS" pitchFamily="34" charset="-128"/>
              <a:cs typeface="Arial Unicode MS" pitchFamily="34" charset="-128"/>
            </a:endParaRPr>
          </a:p>
          <a:p>
            <a:pPr eaLnBrk="1" hangingPunct="1">
              <a:spcBef>
                <a:spcPts val="450"/>
              </a:spcBef>
            </a:pPr>
            <a:endParaRPr lang="en-US">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159678"/>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exceptions for kidnapped children; a child who was born or died during the year; certain temporary absences – school, vacation, medical care, etc.</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247951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Impacts the rate at which the taxpayer’s income is taxed and which credits and adjustments the taxpayer may be eligible for </a:t>
            </a:r>
          </a:p>
          <a:p>
            <a:pPr marL="171450" indent="-171450">
              <a:buFont typeface="Wingdings" charset="2"/>
              <a:buChar char="Ø"/>
            </a:pPr>
            <a:r>
              <a:rPr lang="en-US" dirty="0"/>
              <a:t>Based on marital status and family situation </a:t>
            </a:r>
          </a:p>
          <a:p>
            <a:pPr marL="171450" indent="-171450">
              <a:buFont typeface="Wingdings" charset="2"/>
              <a:buChar char="Ø"/>
            </a:pPr>
            <a:r>
              <a:rPr lang="en-US" dirty="0"/>
              <a:t>There are five options to choose from, and they are found on lines 1-5 on the Form 1040 </a:t>
            </a:r>
          </a:p>
          <a:p>
            <a:endParaRPr lang="en-US" dirty="0"/>
          </a:p>
          <a:p>
            <a:r>
              <a:rPr lang="en-US" dirty="0"/>
              <a:t>It’s important to note that the</a:t>
            </a:r>
            <a:r>
              <a:rPr lang="en-US" baseline="0" dirty="0"/>
              <a:t> line numbers listed here may change slightly from year to year, but if you follow along with the Form 1040 in your material, you can find the line descriptions to match what we are discussing here.</a:t>
            </a:r>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5320512"/>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D20D29F-0C12-4425-A2E7-34698C102E31}" type="slidenum">
              <a:rPr lang="en-US" smtClean="0">
                <a:solidFill>
                  <a:prstClr val="black"/>
                </a:solidFill>
              </a:rPr>
              <a:pPr eaLnBrk="1" hangingPunct="1"/>
              <a:t>77</a:t>
            </a:fld>
            <a:endParaRPr lang="en-US">
              <a:solidFill>
                <a:prstClr val="black"/>
              </a:solidFill>
            </a:endParaRPr>
          </a:p>
        </p:txBody>
      </p:sp>
      <p:sp>
        <p:nvSpPr>
          <p:cNvPr id="343043" name="Rectangle 2"/>
          <p:cNvSpPr>
            <a:spLocks noGrp="1" noRot="1" noChangeAspect="1" noChangeArrowheads="1" noTextEdit="1"/>
          </p:cNvSpPr>
          <p:nvPr>
            <p:ph type="sldImg"/>
          </p:nvPr>
        </p:nvSpPr>
        <p:spPr>
          <a:xfrm>
            <a:off x="685800" y="1143000"/>
            <a:ext cx="5486400" cy="3086100"/>
          </a:xfrm>
          <a:ln/>
        </p:spPr>
      </p:sp>
      <p:sp>
        <p:nvSpPr>
          <p:cNvPr id="3430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Step 4</a:t>
            </a:r>
            <a:r>
              <a:rPr lang="en-US" dirty="0">
                <a:latin typeface="Arial" pitchFamily="34" charset="0"/>
                <a:ea typeface="Arial Unicode MS" pitchFamily="34" charset="-128"/>
                <a:cs typeface="Arial Unicode MS" pitchFamily="34" charset="-128"/>
              </a:rPr>
              <a:t> gives us the gross income test. For a person to be claimed as a qualifying relative of a taxpayer, he cannot have made over _______ in taxable income.  You'll notice that this is the same amount as the exemption amount that the taxpayer would be able to claim if he is able to claim the dependency.  You</a:t>
            </a:r>
            <a:r>
              <a:rPr lang="ja-JP" altLang="en-US" dirty="0">
                <a:latin typeface="Arial" pitchFamily="34" charset="0"/>
                <a:ea typeface="Arial Unicode MS" pitchFamily="34" charset="-128"/>
                <a:cs typeface="Arial Unicode MS" pitchFamily="34" charset="-128"/>
              </a:rPr>
              <a:t>’</a:t>
            </a:r>
            <a:r>
              <a:rPr lang="en-US" altLang="ja-JP" dirty="0" err="1">
                <a:latin typeface="Arial" pitchFamily="34" charset="0"/>
                <a:ea typeface="Arial Unicode MS" pitchFamily="34" charset="-128"/>
                <a:cs typeface="Arial Unicode MS" pitchFamily="34" charset="-128"/>
              </a:rPr>
              <a:t>ll</a:t>
            </a:r>
            <a:r>
              <a:rPr lang="en-US" altLang="ja-JP" dirty="0">
                <a:latin typeface="Arial" pitchFamily="34" charset="0"/>
                <a:ea typeface="Arial Unicode MS" pitchFamily="34" charset="-128"/>
                <a:cs typeface="Arial Unicode MS" pitchFamily="34" charset="-128"/>
              </a:rPr>
              <a:t> also notice that qualifying children do not have this same requirement.</a:t>
            </a:r>
          </a:p>
          <a:p>
            <a:pPr eaLnBrk="1" hangingPunct="1">
              <a:spcBef>
                <a:spcPts val="450"/>
              </a:spcBef>
            </a:pPr>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3881954"/>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4375B3E-04A2-43C7-88F6-E6AC60496412}" type="slidenum">
              <a:rPr lang="en-US" smtClean="0">
                <a:solidFill>
                  <a:prstClr val="black"/>
                </a:solidFill>
              </a:rPr>
              <a:pPr eaLnBrk="1" hangingPunct="1"/>
              <a:t>78</a:t>
            </a:fld>
            <a:endParaRPr lang="en-US">
              <a:solidFill>
                <a:prstClr val="black"/>
              </a:solidFill>
            </a:endParaRPr>
          </a:p>
        </p:txBody>
      </p:sp>
      <p:sp>
        <p:nvSpPr>
          <p:cNvPr id="344067" name="Rectangle 2"/>
          <p:cNvSpPr>
            <a:spLocks noGrp="1" noRot="1" noChangeAspect="1" noChangeArrowheads="1" noTextEdit="1"/>
          </p:cNvSpPr>
          <p:nvPr>
            <p:ph type="sldImg"/>
          </p:nvPr>
        </p:nvSpPr>
        <p:spPr>
          <a:xfrm>
            <a:off x="685800" y="1143000"/>
            <a:ext cx="5486400" cy="3086100"/>
          </a:xfrm>
          <a:ln/>
        </p:spPr>
      </p:sp>
      <p:sp>
        <p:nvSpPr>
          <p:cNvPr id="34406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b="1">
                <a:latin typeface="Arial" pitchFamily="34" charset="0"/>
                <a:ea typeface="Arial Unicode MS" pitchFamily="34" charset="-128"/>
                <a:cs typeface="Arial Unicode MS" pitchFamily="34" charset="-128"/>
              </a:rPr>
              <a:t>Step 5</a:t>
            </a:r>
            <a:r>
              <a:rPr lang="en-US">
                <a:latin typeface="Arial" pitchFamily="34" charset="0"/>
                <a:ea typeface="Arial Unicode MS" pitchFamily="34" charset="-128"/>
                <a:cs typeface="Arial Unicode MS" pitchFamily="34" charset="-128"/>
              </a:rPr>
              <a:t> gives us the support test.  In order to claim a person as a qualifying relative, the </a:t>
            </a:r>
            <a:r>
              <a:rPr lang="en-US" i="1">
                <a:latin typeface="Arial" pitchFamily="34" charset="0"/>
                <a:ea typeface="Arial Unicode MS" pitchFamily="34" charset="-128"/>
                <a:cs typeface="Arial Unicode MS" pitchFamily="34" charset="-128"/>
              </a:rPr>
              <a:t>taxpayer </a:t>
            </a:r>
            <a:r>
              <a:rPr lang="en-US">
                <a:latin typeface="Arial" pitchFamily="34" charset="0"/>
                <a:ea typeface="Arial Unicode MS" pitchFamily="34" charset="-128"/>
                <a:cs typeface="Arial Unicode MS" pitchFamily="34" charset="-128"/>
              </a:rPr>
              <a:t>must have provided over half of the person's total support for the year.  This test is different than the support test for qualifying children.  The support test for qualifying children stated that </a:t>
            </a:r>
            <a:r>
              <a:rPr lang="en-US" i="1">
                <a:latin typeface="Arial" pitchFamily="34" charset="0"/>
                <a:ea typeface="Arial Unicode MS" pitchFamily="34" charset="-128"/>
                <a:cs typeface="Arial Unicode MS" pitchFamily="34" charset="-128"/>
              </a:rPr>
              <a:t>the child cannot have provided over half of his own support</a:t>
            </a:r>
            <a:r>
              <a:rPr lang="en-US">
                <a:latin typeface="Arial" pitchFamily="34" charset="0"/>
                <a:ea typeface="Arial Unicode MS" pitchFamily="34" charset="-128"/>
                <a:cs typeface="Arial Unicode MS" pitchFamily="34" charset="-128"/>
              </a:rPr>
              <a:t>.  The support test for qualifying relatives states that the </a:t>
            </a:r>
            <a:r>
              <a:rPr lang="en-US" i="1">
                <a:latin typeface="Arial" pitchFamily="34" charset="0"/>
                <a:ea typeface="Arial Unicode MS" pitchFamily="34" charset="-128"/>
                <a:cs typeface="Arial Unicode MS" pitchFamily="34" charset="-128"/>
              </a:rPr>
              <a:t>taxpayer must provide over half of the person's total support</a:t>
            </a:r>
            <a:r>
              <a:rPr lang="en-US">
                <a:latin typeface="Arial" pitchFamily="34" charset="0"/>
                <a:ea typeface="Arial Unicode MS" pitchFamily="34" charset="-128"/>
                <a:cs typeface="Arial Unicode MS" pitchFamily="34" charset="-128"/>
              </a:rPr>
              <a:t>. </a:t>
            </a:r>
            <a:r>
              <a:rPr lang="en-US">
                <a:latin typeface="Arial" pitchFamily="34" charset="0"/>
                <a:ea typeface="ＭＳ Ｐゴシック" pitchFamily="34" charset="-128"/>
                <a:cs typeface="Arial" pitchFamily="34" charset="0"/>
              </a:rPr>
              <a:t>If yes, you are done, and the taxpayer can claim the person as a qualifying relative.</a:t>
            </a:r>
          </a:p>
          <a:p>
            <a:pPr eaLnBrk="1" hangingPunct="1"/>
            <a:endParaRPr lang="en-US">
              <a:latin typeface="Arial" pitchFamily="34" charset="0"/>
              <a:ea typeface="ＭＳ Ｐゴシック" pitchFamily="34" charset="-128"/>
              <a:cs typeface="Arial" pitchFamily="34" charset="0"/>
            </a:endParaRPr>
          </a:p>
          <a:p>
            <a:pPr eaLnBrk="1" hangingPunct="1"/>
            <a:r>
              <a:rPr lang="en-US">
                <a:latin typeface="Arial" pitchFamily="34" charset="0"/>
                <a:ea typeface="ＭＳ Ｐゴシック" pitchFamily="34" charset="-128"/>
                <a:cs typeface="Arial" pitchFamily="34" charset="0"/>
              </a:rPr>
              <a:t>If a child receives Social Security Benefits uses them toward his or her own support, those benefits are considered as provided by the child. </a:t>
            </a:r>
          </a:p>
          <a:p>
            <a:pPr eaLnBrk="1" hangingPunct="1">
              <a:spcBef>
                <a:spcPts val="450"/>
              </a:spcBef>
            </a:pPr>
            <a:endParaRPr lang="en-US">
              <a:latin typeface="Arial" pitchFamily="34" charset="0"/>
              <a:ea typeface="Arial Unicode MS" pitchFamily="34" charset="-128"/>
              <a:cs typeface="Arial Unicode MS" pitchFamily="34" charset="-128"/>
            </a:endParaRPr>
          </a:p>
          <a:p>
            <a:pPr eaLnBrk="1" hangingPunct="1">
              <a:spcBef>
                <a:spcPts val="450"/>
              </a:spcBef>
            </a:pPr>
            <a:endParaRPr lang="en-US">
              <a:latin typeface="Arial" pitchFamily="34" charset="0"/>
              <a:ea typeface="Arial Unicode MS" pitchFamily="34" charset="-128"/>
              <a:cs typeface="Arial Unicode MS" pitchFamily="34" charset="-128"/>
            </a:endParaRPr>
          </a:p>
          <a:p>
            <a:pPr eaLnBrk="1" hangingPunct="1">
              <a:spcBef>
                <a:spcPts val="450"/>
              </a:spcBef>
            </a:pPr>
            <a:endParaRPr lang="en-US">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2140330"/>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64248AB-FE5F-49D8-A479-76130EED0DEC}" type="slidenum">
              <a:rPr lang="en-US" smtClean="0">
                <a:solidFill>
                  <a:prstClr val="black"/>
                </a:solidFill>
              </a:rPr>
              <a:pPr eaLnBrk="1" hangingPunct="1"/>
              <a:t>79</a:t>
            </a:fld>
            <a:endParaRPr lang="en-US">
              <a:solidFill>
                <a:prstClr val="black"/>
              </a:solidFill>
            </a:endParaRPr>
          </a:p>
        </p:txBody>
      </p:sp>
      <p:sp>
        <p:nvSpPr>
          <p:cNvPr id="345091" name="Rectangle 2"/>
          <p:cNvSpPr>
            <a:spLocks noGrp="1" noRot="1" noChangeAspect="1" noChangeArrowheads="1" noTextEdit="1"/>
          </p:cNvSpPr>
          <p:nvPr>
            <p:ph type="sldImg"/>
          </p:nvPr>
        </p:nvSpPr>
        <p:spPr>
          <a:xfrm>
            <a:off x="685800" y="1143000"/>
            <a:ext cx="5486400" cy="3086100"/>
          </a:xfrm>
          <a:ln/>
        </p:spPr>
      </p:sp>
      <p:sp>
        <p:nvSpPr>
          <p:cNvPr id="34509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dirty="0">
                <a:latin typeface="Arial" pitchFamily="34" charset="0"/>
                <a:ea typeface="Arial Unicode MS" pitchFamily="34" charset="-128"/>
                <a:cs typeface="Arial Unicode MS" pitchFamily="34" charset="-128"/>
              </a:rPr>
              <a:t>There is an exception to the support test, and it involves two or more individuals contributing to the support of some person.  This is what is known as the multiple support agreement.  Tests 7-10 deal with this situation and are broken down more thoroughly on the next slide.</a:t>
            </a:r>
          </a:p>
          <a:p>
            <a:pPr eaLnBrk="1" hangingPunct="1">
              <a:spcBef>
                <a:spcPts val="450"/>
              </a:spcBef>
            </a:pPr>
            <a:endParaRPr lang="en-US" dirty="0">
              <a:latin typeface="Arial" pitchFamily="34" charset="0"/>
              <a:ea typeface="Arial Unicode MS" pitchFamily="34" charset="-128"/>
              <a:cs typeface="Arial Unicode MS"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146183"/>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A40A847-9D16-4BD7-855D-D72D5AA92ABC}" type="slidenum">
              <a:rPr lang="en-US" smtClean="0">
                <a:solidFill>
                  <a:prstClr val="black"/>
                </a:solidFill>
              </a:rPr>
              <a:pPr eaLnBrk="1" hangingPunct="1"/>
              <a:t>80</a:t>
            </a:fld>
            <a:endParaRPr lang="en-US">
              <a:solidFill>
                <a:prstClr val="black"/>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sz="1200" i="1" kern="1200" dirty="0">
                <a:solidFill>
                  <a:schemeClr val="tx1"/>
                </a:solidFill>
                <a:effectLst/>
                <a:latin typeface="+mn-lt"/>
                <a:ea typeface="+mn-ea"/>
                <a:cs typeface="+mn-cs"/>
              </a:rPr>
              <a:t>Have a volunteer read the scenario and then walk through the charts together as a group (C-5 then C-6 and C-7).</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5006931"/>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1F670FF-E19F-47D3-9A36-999E4B27C907}" type="slidenum">
              <a:rPr lang="en-US" smtClean="0">
                <a:solidFill>
                  <a:prstClr val="black"/>
                </a:solidFill>
              </a:rPr>
              <a:pPr eaLnBrk="1" hangingPunct="1"/>
              <a:t>82</a:t>
            </a:fld>
            <a:endParaRPr lang="en-US">
              <a:solidFill>
                <a:prstClr val="black"/>
              </a:solidFill>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sz="1200" i="1" kern="1200" dirty="0">
                <a:solidFill>
                  <a:schemeClr val="tx1"/>
                </a:solidFill>
                <a:effectLst/>
                <a:latin typeface="+mn-lt"/>
                <a:ea typeface="+mn-ea"/>
                <a:cs typeface="+mn-cs"/>
              </a:rPr>
              <a:t>Have a volunteer read the scenario and then walk through the charts together as a group (C-5 then C-6 and C-7).</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0636426"/>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B019AEA-FA86-419B-B7D4-85CF6042CC8C}" type="slidenum">
              <a:rPr lang="en-US" smtClean="0">
                <a:solidFill>
                  <a:prstClr val="black"/>
                </a:solidFill>
              </a:rPr>
              <a:pPr eaLnBrk="1" hangingPunct="1"/>
              <a:t>83</a:t>
            </a:fld>
            <a:endParaRPr lang="en-US">
              <a:solidFill>
                <a:prstClr val="black"/>
              </a:solidFill>
            </a:endParaRPr>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480505"/>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980FA02-D682-405D-B21C-7379270D92F2}" type="slidenum">
              <a:rPr lang="en-US" smtClean="0">
                <a:solidFill>
                  <a:prstClr val="black"/>
                </a:solidFill>
              </a:rPr>
              <a:pPr eaLnBrk="1" hangingPunct="1"/>
              <a:t>86</a:t>
            </a:fld>
            <a:endParaRPr lang="en-US">
              <a:solidFill>
                <a:prstClr val="black"/>
              </a:solidFill>
            </a:endParaRPr>
          </a:p>
        </p:txBody>
      </p:sp>
      <p:sp>
        <p:nvSpPr>
          <p:cNvPr id="351235" name="Rectangle 2"/>
          <p:cNvSpPr>
            <a:spLocks noGrp="1" noRot="1" noChangeAspect="1" noChangeArrowheads="1" noTextEdit="1"/>
          </p:cNvSpPr>
          <p:nvPr>
            <p:ph type="sldImg"/>
          </p:nvPr>
        </p:nvSpPr>
        <p:spPr>
          <a:xfrm>
            <a:off x="685800" y="1143000"/>
            <a:ext cx="5486400" cy="3086100"/>
          </a:xfrm>
          <a:ln/>
        </p:spPr>
      </p:sp>
      <p:sp>
        <p:nvSpPr>
          <p:cNvPr id="35123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a:latin typeface="Arial" pitchFamily="34" charset="0"/>
                <a:ea typeface="Arial Unicode MS" pitchFamily="34" charset="-128"/>
                <a:cs typeface="Arial Unicode MS" pitchFamily="34" charset="-128"/>
              </a:rPr>
              <a:t>There are five filing statuses:</a:t>
            </a:r>
          </a:p>
          <a:p>
            <a:pPr eaLnBrk="1" hangingPunct="1">
              <a:spcBef>
                <a:spcPts val="450"/>
              </a:spcBef>
            </a:pPr>
            <a:r>
              <a:rPr lang="en-US">
                <a:latin typeface="Arial" pitchFamily="34" charset="0"/>
                <a:ea typeface="Arial Unicode MS" pitchFamily="34" charset="-128"/>
                <a:cs typeface="Arial Unicode MS" pitchFamily="34" charset="-128"/>
              </a:rPr>
              <a:t>Single</a:t>
            </a:r>
          </a:p>
          <a:p>
            <a:pPr eaLnBrk="1" hangingPunct="1">
              <a:spcBef>
                <a:spcPts val="450"/>
              </a:spcBef>
            </a:pPr>
            <a:r>
              <a:rPr lang="en-US">
                <a:latin typeface="Arial" pitchFamily="34" charset="0"/>
                <a:ea typeface="Arial Unicode MS" pitchFamily="34" charset="-128"/>
                <a:cs typeface="Arial Unicode MS" pitchFamily="34" charset="-128"/>
              </a:rPr>
              <a:t>Married Filing Jointly</a:t>
            </a:r>
          </a:p>
          <a:p>
            <a:pPr eaLnBrk="1" hangingPunct="1">
              <a:spcBef>
                <a:spcPts val="450"/>
              </a:spcBef>
            </a:pPr>
            <a:r>
              <a:rPr lang="en-US">
                <a:latin typeface="Arial" pitchFamily="34" charset="0"/>
                <a:ea typeface="Arial Unicode MS" pitchFamily="34" charset="-128"/>
                <a:cs typeface="Arial Unicode MS" pitchFamily="34" charset="-128"/>
              </a:rPr>
              <a:t>Married Filing Separately</a:t>
            </a:r>
          </a:p>
          <a:p>
            <a:pPr eaLnBrk="1" hangingPunct="1">
              <a:spcBef>
                <a:spcPts val="450"/>
              </a:spcBef>
            </a:pPr>
            <a:r>
              <a:rPr lang="en-US">
                <a:latin typeface="Arial" pitchFamily="34" charset="0"/>
                <a:ea typeface="Arial Unicode MS" pitchFamily="34" charset="-128"/>
                <a:cs typeface="Arial Unicode MS" pitchFamily="34" charset="-128"/>
              </a:rPr>
              <a:t>Head of Household (meaning that an individual is considered unmarried and provides support for a child/relative and keeps up a home)</a:t>
            </a:r>
          </a:p>
          <a:p>
            <a:pPr eaLnBrk="1" hangingPunct="1">
              <a:spcBef>
                <a:spcPts val="450"/>
              </a:spcBef>
            </a:pPr>
            <a:r>
              <a:rPr lang="en-US">
                <a:latin typeface="Arial" pitchFamily="34" charset="0"/>
                <a:ea typeface="Arial Unicode MS" pitchFamily="34" charset="-128"/>
                <a:cs typeface="Arial Unicode MS" pitchFamily="34" charset="-128"/>
              </a:rPr>
              <a:t>Qualifying Widow/er with dependent child</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2098938"/>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very important to always use the chart in the Pub 4012 to determine the number of qualifying persons. The IRS requires that we use these charts to determine filing. A taxpayer may think</a:t>
            </a:r>
            <a:r>
              <a:rPr lang="en-US" sz="1200" kern="1200" baseline="0" dirty="0">
                <a:solidFill>
                  <a:schemeClr val="tx1"/>
                </a:solidFill>
                <a:effectLst/>
                <a:latin typeface="+mn-lt"/>
                <a:ea typeface="+mn-ea"/>
                <a:cs typeface="+mn-cs"/>
              </a:rPr>
              <a:t> they already know what filing status they should use, but t</a:t>
            </a:r>
            <a:r>
              <a:rPr lang="en-US" sz="1200" kern="1200" dirty="0">
                <a:solidFill>
                  <a:schemeClr val="tx1"/>
                </a:solidFill>
                <a:effectLst/>
                <a:latin typeface="+mn-lt"/>
                <a:ea typeface="+mn-ea"/>
                <a:cs typeface="+mn-cs"/>
              </a:rPr>
              <a:t>hese questions will help you accurately determine the most</a:t>
            </a:r>
            <a:r>
              <a:rPr lang="en-US" sz="1200" kern="1200" baseline="0" dirty="0">
                <a:solidFill>
                  <a:schemeClr val="tx1"/>
                </a:solidFill>
                <a:effectLst/>
                <a:latin typeface="+mn-lt"/>
                <a:ea typeface="+mn-ea"/>
                <a:cs typeface="+mn-cs"/>
              </a:rPr>
              <a:t> advantageous allowable</a:t>
            </a:r>
            <a:r>
              <a:rPr lang="en-US" sz="1200" kern="1200" dirty="0">
                <a:solidFill>
                  <a:schemeClr val="tx1"/>
                </a:solidFill>
                <a:effectLst/>
                <a:latin typeface="+mn-lt"/>
                <a:ea typeface="+mn-ea"/>
                <a:cs typeface="+mn-cs"/>
              </a:rPr>
              <a:t> filing status for the taxpayer.</a:t>
            </a:r>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7530786"/>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8A7C395-FA40-45A6-A1FC-5D3674F5FF9C}" type="slidenum">
              <a:rPr lang="en-US" smtClean="0">
                <a:solidFill>
                  <a:prstClr val="black"/>
                </a:solidFill>
              </a:rPr>
              <a:pPr eaLnBrk="1" hangingPunct="1"/>
              <a:t>88</a:t>
            </a:fld>
            <a:endParaRPr lang="en-US">
              <a:solidFill>
                <a:prstClr val="black"/>
              </a:solidFill>
            </a:endParaRPr>
          </a:p>
        </p:txBody>
      </p:sp>
      <p:sp>
        <p:nvSpPr>
          <p:cNvPr id="352259" name="Rectangle 2"/>
          <p:cNvSpPr>
            <a:spLocks noGrp="1" noRot="1" noChangeAspect="1" noChangeArrowheads="1" noTextEdit="1"/>
          </p:cNvSpPr>
          <p:nvPr>
            <p:ph type="sldImg"/>
          </p:nvPr>
        </p:nvSpPr>
        <p:spPr>
          <a:xfrm>
            <a:off x="685800" y="1143000"/>
            <a:ext cx="5486400" cy="3086100"/>
          </a:xfrm>
          <a:ln/>
        </p:spPr>
      </p:sp>
      <p:sp>
        <p:nvSpPr>
          <p:cNvPr id="35226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is considered single if, on the last day of the tax year (Dec 31), he or she was</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not married;</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legally separated/divorced (not simply living apart from spouse);</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widowed.</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r>
              <a:rPr lang="en-US" sz="1200" dirty="0">
                <a:effectLst/>
                <a:latin typeface="Tw Cen MT" charset="0"/>
                <a:ea typeface="ＭＳ 明朝" charset="-128"/>
                <a:cs typeface="Times New Roman" charset="0"/>
              </a:rPr>
              <a:t>However, it is important to note that some taxpayers who have a </a:t>
            </a:r>
            <a:r>
              <a:rPr lang="en-US" sz="1200" i="1" dirty="0">
                <a:effectLst/>
                <a:latin typeface="Tw Cen MT" charset="0"/>
                <a:ea typeface="ＭＳ 明朝" charset="-128"/>
                <a:cs typeface="Times New Roman" charset="0"/>
              </a:rPr>
              <a:t>marital</a:t>
            </a:r>
            <a:r>
              <a:rPr lang="en-US" sz="1200" dirty="0">
                <a:effectLst/>
                <a:latin typeface="Tw Cen MT" charset="0"/>
                <a:ea typeface="ＭＳ 明朝" charset="-128"/>
                <a:cs typeface="Times New Roman" charset="0"/>
              </a:rPr>
              <a:t> status as SINGLE may also be eligible to file under a more advantageous status such as </a:t>
            </a:r>
            <a:r>
              <a:rPr lang="en-US" sz="1200" dirty="0" err="1">
                <a:effectLst/>
                <a:latin typeface="Tw Cen MT" charset="0"/>
                <a:ea typeface="ＭＳ 明朝" charset="-128"/>
                <a:cs typeface="Times New Roman" charset="0"/>
              </a:rPr>
              <a:t>HoH</a:t>
            </a:r>
            <a:r>
              <a:rPr lang="en-US" sz="1200" dirty="0">
                <a:effectLst/>
                <a:latin typeface="Tw Cen MT" charset="0"/>
                <a:ea typeface="ＭＳ 明朝" charset="-128"/>
                <a:cs typeface="Times New Roman" charset="0"/>
              </a:rPr>
              <a:t> or QW.  So be sure to check all of the filing status options!</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1565838"/>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7C87B62-DECC-488B-89FE-2F89812508B6}" type="slidenum">
              <a:rPr lang="en-US" smtClean="0">
                <a:solidFill>
                  <a:prstClr val="black"/>
                </a:solidFill>
              </a:rPr>
              <a:pPr eaLnBrk="1" hangingPunct="1"/>
              <a:t>89</a:t>
            </a:fld>
            <a:endParaRPr lang="en-US">
              <a:solidFill>
                <a:prstClr val="black"/>
              </a:solidFill>
            </a:endParaRPr>
          </a:p>
        </p:txBody>
      </p:sp>
      <p:sp>
        <p:nvSpPr>
          <p:cNvPr id="353283" name="Rectangle 2"/>
          <p:cNvSpPr>
            <a:spLocks noGrp="1" noRot="1" noChangeAspect="1" noChangeArrowheads="1" noTextEdit="1"/>
          </p:cNvSpPr>
          <p:nvPr>
            <p:ph type="sldImg"/>
          </p:nvPr>
        </p:nvSpPr>
        <p:spPr>
          <a:xfrm>
            <a:off x="685800" y="1143000"/>
            <a:ext cx="5486400" cy="3086100"/>
          </a:xfrm>
          <a:ln/>
        </p:spPr>
      </p:sp>
      <p:sp>
        <p:nvSpPr>
          <p:cNvPr id="35328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is married on the last day of the year, then he/she can choose to file jointly with the spouse. Taxpayers can be MFJ if, on the last day of the year, they</a:t>
            </a:r>
            <a:endParaRPr lang="en-US" sz="1400" dirty="0">
              <a:effectLst/>
              <a:latin typeface="Cambria" charset="0"/>
              <a:ea typeface="ＭＳ 明朝" charset="-128"/>
              <a:cs typeface="Times New Roman" charset="0"/>
            </a:endParaRPr>
          </a:p>
          <a:p>
            <a:pPr marL="228600" marR="0" algn="l">
              <a:spcBef>
                <a:spcPts val="0"/>
              </a:spcBef>
              <a:spcAft>
                <a:spcPts val="0"/>
              </a:spcAft>
            </a:pPr>
            <a:r>
              <a:rPr lang="en-US" sz="1200" dirty="0">
                <a:effectLst/>
                <a:latin typeface="Tw Cen MT" charset="0"/>
                <a:ea typeface="ＭＳ 明朝" charset="-128"/>
                <a:cs typeface="Times New Roman" charset="0"/>
              </a:rPr>
              <a:t>	(a) live together as a married couple OR</a:t>
            </a:r>
            <a:endParaRPr lang="en-US" sz="1400" dirty="0">
              <a:effectLst/>
              <a:latin typeface="Cambria" charset="0"/>
              <a:ea typeface="ＭＳ 明朝" charset="-128"/>
              <a:cs typeface="Times New Roman" charset="0"/>
            </a:endParaRPr>
          </a:p>
          <a:p>
            <a:pPr marL="228600" marR="0" algn="l">
              <a:spcBef>
                <a:spcPts val="0"/>
              </a:spcBef>
              <a:spcAft>
                <a:spcPts val="0"/>
              </a:spcAft>
            </a:pPr>
            <a:r>
              <a:rPr lang="en-US" sz="1200" dirty="0">
                <a:effectLst/>
                <a:latin typeface="Tw Cen MT" charset="0"/>
                <a:ea typeface="ＭＳ 明朝" charset="-128"/>
                <a:cs typeface="Times New Roman" charset="0"/>
              </a:rPr>
              <a:t>	(b) live apart but are not legally separated/divorced OR</a:t>
            </a:r>
            <a:endParaRPr lang="en-US" sz="1400" dirty="0">
              <a:effectLst/>
              <a:latin typeface="Cambria" charset="0"/>
              <a:ea typeface="ＭＳ 明朝" charset="-128"/>
              <a:cs typeface="Times New Roman" charset="0"/>
            </a:endParaRPr>
          </a:p>
          <a:p>
            <a:r>
              <a:rPr lang="en-US" sz="1200" dirty="0">
                <a:effectLst/>
                <a:latin typeface="Tw Cen MT" charset="0"/>
                <a:ea typeface="ＭＳ 明朝" charset="-128"/>
                <a:cs typeface="Times New Roman" charset="0"/>
              </a:rPr>
              <a:t>	(c) the spouse died during the year and the taxpayer has not remarried.</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593987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2DD26D7-A6C2-4577-A9BC-91DB25524801}" type="slidenum">
              <a:rPr lang="en-US" smtClean="0">
                <a:solidFill>
                  <a:prstClr val="black"/>
                </a:solidFill>
              </a:rPr>
              <a:pPr eaLnBrk="1" hangingPunct="1"/>
              <a:t>13</a:t>
            </a:fld>
            <a:endParaRPr lang="en-US">
              <a:solidFill>
                <a:prstClr val="black"/>
              </a:solidFill>
            </a:endParaRPr>
          </a:p>
        </p:txBody>
      </p:sp>
      <p:sp>
        <p:nvSpPr>
          <p:cNvPr id="300035" name="Rectangle 2"/>
          <p:cNvSpPr>
            <a:spLocks noGrp="1" noRot="1" noChangeAspect="1" noChangeArrowheads="1" noTextEdit="1"/>
          </p:cNvSpPr>
          <p:nvPr>
            <p:ph type="sldImg"/>
          </p:nvPr>
        </p:nvSpPr>
        <p:spPr>
          <a:xfrm>
            <a:off x="685800" y="1143000"/>
            <a:ext cx="5486400" cy="3086100"/>
          </a:xfrm>
          <a:ln/>
        </p:spPr>
      </p:sp>
      <p:sp>
        <p:nvSpPr>
          <p:cNvPr id="30003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may claim an exemption for himself, his spouse, and his dependents</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Each exemption decreases the amount of taxpayer’s income that will be taxed</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171450" indent="-171450">
              <a:buFont typeface="Wingdings" charset="2"/>
              <a:buChar char="Ø"/>
            </a:pPr>
            <a:r>
              <a:rPr lang="en-US" sz="1200" dirty="0">
                <a:effectLst/>
                <a:latin typeface="Tw Cen MT" charset="0"/>
                <a:ea typeface="ＭＳ 明朝" charset="-128"/>
                <a:cs typeface="Times New Roman" charset="0"/>
              </a:rPr>
              <a:t>    The total number of exemptions is found on line 6d.</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9809605"/>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C6FB2E9-3185-4C46-A17C-05747273AB59}" type="slidenum">
              <a:rPr lang="en-US" smtClean="0">
                <a:solidFill>
                  <a:prstClr val="black"/>
                </a:solidFill>
              </a:rPr>
              <a:pPr eaLnBrk="1" hangingPunct="1"/>
              <a:t>90</a:t>
            </a:fld>
            <a:endParaRPr lang="en-US">
              <a:solidFill>
                <a:prstClr val="black"/>
              </a:solidFill>
            </a:endParaRPr>
          </a:p>
        </p:txBody>
      </p:sp>
      <p:sp>
        <p:nvSpPr>
          <p:cNvPr id="354307" name="Rectangle 2"/>
          <p:cNvSpPr>
            <a:spLocks noGrp="1" noRot="1" noChangeAspect="1" noChangeArrowheads="1" noTextEdit="1"/>
          </p:cNvSpPr>
          <p:nvPr>
            <p:ph type="sldImg"/>
          </p:nvPr>
        </p:nvSpPr>
        <p:spPr>
          <a:xfrm>
            <a:off x="685800" y="1143000"/>
            <a:ext cx="5486400" cy="3086100"/>
          </a:xfrm>
          <a:ln/>
        </p:spPr>
      </p:sp>
      <p:sp>
        <p:nvSpPr>
          <p:cNvPr id="35430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Married taxpayers can also choose to file separately.</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if a married couple files separately and one spouse itemizes, then the other spouse must itemize.  This could ultimately increase their taxable income, but we will talk more about what itemization means later.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Typically, this will result in a higher tax and loss of some tax credits.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encounter a taxpayer who has previously filed as MFS or wants to because his/her spouse has a lot of debt and has not been making the payments (such as student loan debt).  Make sure to explain to them the disadvantages of filing as MFS. </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745451"/>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Sometimes MFS is chosen when one spouse does not want to be responsible for the other spouse’s tax obligations or filing separately may result in a lower total tax. But this rarely happens!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Sometimes to avoid an offset of their refund against their spouse’s outstanding debts (child support, student loans…)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may be a more advantageous way for the taxpayer to file (with the Injured Spouse Form),</a:t>
            </a:r>
            <a:r>
              <a:rPr lang="en-US" sz="1200" baseline="0" dirty="0">
                <a:effectLst/>
                <a:latin typeface="Tw Cen MT" charset="0"/>
                <a:ea typeface="ＭＳ 明朝" charset="-128"/>
                <a:cs typeface="Times New Roman" charset="0"/>
              </a:rPr>
              <a:t> which can be filed with a joint return but relieve the “injured spouse” of the debts from other spouse, allowing them to keep their portion of the refund</a:t>
            </a:r>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7308481"/>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Sometimes MFS is chosen when one spouse does not want to be responsible for the other spouse’s tax obligations or filing separately may result in a lower total tax. But this rarely happens!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Sometimes to avoid an offset of their refund against their spouse’s outstanding debts (child support, student loans…)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may be a more advantageous way for the taxpayer to file (with the Injured Spouse Form),</a:t>
            </a:r>
            <a:r>
              <a:rPr lang="en-US" sz="1200" baseline="0" dirty="0">
                <a:effectLst/>
                <a:latin typeface="Tw Cen MT" charset="0"/>
                <a:ea typeface="ＭＳ 明朝" charset="-128"/>
                <a:cs typeface="Times New Roman" charset="0"/>
              </a:rPr>
              <a:t> which can be filed with a joint return but relieve the “injured spouse” of the debts from other spouse, allowing them to keep their portion of the refund</a:t>
            </a:r>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0147561"/>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spouse died during the tax year,</a:t>
            </a:r>
            <a:r>
              <a:rPr lang="en-US" sz="1200" baseline="0"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and the taxpayer did not remarry, they are considered married for the entire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surviving spouse is eligible to file as MFJ or MFS.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Surviving spouses that remarry must file with the new spouse, as MFJ or MFS. The deceased spouse’s filing status becomes MFS.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4181515"/>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40F2D3C-6EEA-48DD-B361-4A0BCF75F6F9}" type="slidenum">
              <a:rPr lang="en-US" smtClean="0">
                <a:solidFill>
                  <a:prstClr val="black"/>
                </a:solidFill>
              </a:rPr>
              <a:pPr eaLnBrk="1" hangingPunct="1"/>
              <a:t>94</a:t>
            </a:fld>
            <a:endParaRPr lang="en-US">
              <a:solidFill>
                <a:prstClr val="black"/>
              </a:solidFill>
            </a:endParaRPr>
          </a:p>
        </p:txBody>
      </p:sp>
      <p:sp>
        <p:nvSpPr>
          <p:cNvPr id="355331" name="Rectangle 2"/>
          <p:cNvSpPr>
            <a:spLocks noGrp="1" noRot="1" noChangeAspect="1" noChangeArrowheads="1" noTextEdit="1"/>
          </p:cNvSpPr>
          <p:nvPr>
            <p:ph type="sldImg"/>
          </p:nvPr>
        </p:nvSpPr>
        <p:spPr>
          <a:xfrm>
            <a:off x="685800" y="1143000"/>
            <a:ext cx="5486400" cy="3086100"/>
          </a:xfrm>
          <a:ln/>
        </p:spPr>
      </p:sp>
      <p:sp>
        <p:nvSpPr>
          <p:cNvPr id="35533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a:t>
            </a:r>
            <a:r>
              <a:rPr lang="en-US" sz="1200" baseline="0" dirty="0">
                <a:effectLst/>
                <a:latin typeface="Tw Cen MT" charset="0"/>
                <a:ea typeface="ＭＳ 明朝" charset="-128"/>
                <a:cs typeface="Times New Roman" charset="0"/>
              </a:rPr>
              <a:t> is the most complicated filing status to determine, and will require you to use multiple charts in the Publication 4012 to help you determine, yet it is one of the most common at </a:t>
            </a:r>
            <a:r>
              <a:rPr lang="en-US" sz="1200" baseline="0" dirty="0" err="1">
                <a:effectLst/>
                <a:latin typeface="Tw Cen MT" charset="0"/>
                <a:ea typeface="ＭＳ 明朝" charset="-128"/>
                <a:cs typeface="Times New Roman" charset="0"/>
              </a:rPr>
              <a:t>SaveFirst</a:t>
            </a:r>
            <a:r>
              <a:rPr lang="en-US" sz="1200" baseline="0" dirty="0">
                <a:effectLst/>
                <a:latin typeface="Tw Cen MT" charset="0"/>
                <a:ea typeface="ＭＳ 明朝" charset="-128"/>
                <a:cs typeface="Times New Roman" charset="0"/>
              </a:rPr>
              <a:t> tax sites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two scenarios in which a taxpayer can file of Head of Household:</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0598300"/>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first scenario concerns</a:t>
            </a:r>
            <a:r>
              <a:rPr lang="en-US" sz="1200" baseline="0" dirty="0">
                <a:effectLst/>
                <a:latin typeface="Tw Cen MT" charset="0"/>
                <a:ea typeface="ＭＳ 明朝" charset="-128"/>
                <a:cs typeface="Times New Roman" charset="0"/>
              </a:rPr>
              <a:t> a married taxpayer who is separated from his or her spouse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a:t>
            </a:r>
            <a:r>
              <a:rPr lang="en-US" sz="1200" baseline="0" dirty="0">
                <a:effectLst/>
                <a:latin typeface="Tw Cen MT" charset="0"/>
                <a:ea typeface="ＭＳ 明朝" charset="-128"/>
                <a:cs typeface="Times New Roman" charset="0"/>
              </a:rPr>
              <a:t> must be “considered unmarried” – we will discuss what this means in a moment</a:t>
            </a:r>
          </a:p>
          <a:p>
            <a:pPr marL="0" marR="0" lvl="0" indent="0">
              <a:spcBef>
                <a:spcPts val="0"/>
              </a:spcBef>
              <a:spcAft>
                <a:spcPts val="0"/>
              </a:spcAft>
              <a:buFont typeface="Wingdings" charset="2"/>
              <a:buNone/>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The taxpayer must file a separate return from their spouse</a:t>
            </a:r>
          </a:p>
          <a:p>
            <a:pPr marL="0" marR="0" lvl="0" indent="0">
              <a:spcBef>
                <a:spcPts val="0"/>
              </a:spcBef>
              <a:spcAft>
                <a:spcPts val="0"/>
              </a:spcAft>
              <a:buFont typeface="Wingdings" charset="2"/>
              <a:buNone/>
            </a:pPr>
            <a:endParaRPr lang="en-US" sz="1400" baseline="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400" baseline="0" dirty="0">
                <a:effectLst/>
                <a:latin typeface="Cambria" charset="0"/>
                <a:ea typeface="ＭＳ 明朝" charset="-128"/>
                <a:cs typeface="Times New Roman" charset="0"/>
              </a:rPr>
              <a:t>The taxpayer must maintain more than half the costs of keeping up a home</a:t>
            </a:r>
          </a:p>
          <a:p>
            <a:pPr marL="0" marR="0" lvl="0" indent="0">
              <a:spcBef>
                <a:spcPts val="0"/>
              </a:spcBef>
              <a:spcAft>
                <a:spcPts val="0"/>
              </a:spcAft>
              <a:buFont typeface="Wingdings" charset="2"/>
              <a:buNone/>
            </a:pPr>
            <a:endParaRPr lang="en-US" sz="1400" baseline="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400" baseline="0" dirty="0">
                <a:effectLst/>
                <a:latin typeface="Cambria" charset="0"/>
                <a:ea typeface="ＭＳ 明朝" charset="-128"/>
                <a:cs typeface="Times New Roman" charset="0"/>
              </a:rPr>
              <a:t>The home must be the main home for a </a:t>
            </a:r>
            <a:r>
              <a:rPr lang="en-US" sz="1400" b="1" i="1" baseline="0" dirty="0">
                <a:effectLst/>
                <a:latin typeface="Cambria" charset="0"/>
                <a:ea typeface="ＭＳ 明朝" charset="-128"/>
                <a:cs typeface="Times New Roman" charset="0"/>
              </a:rPr>
              <a:t>dependent</a:t>
            </a:r>
            <a:r>
              <a:rPr lang="en-US" sz="1400" b="0" i="0" baseline="0" dirty="0">
                <a:effectLst/>
                <a:latin typeface="Cambria" charset="0"/>
                <a:ea typeface="ＭＳ 明朝" charset="-128"/>
                <a:cs typeface="Times New Roman" charset="0"/>
              </a:rPr>
              <a:t> (the key word here is dependent) child, stepchild, or foster child for more than ½ the year</a:t>
            </a:r>
          </a:p>
          <a:p>
            <a:pPr marL="800100" marR="0" lvl="1" indent="-342900">
              <a:spcBef>
                <a:spcPts val="0"/>
              </a:spcBef>
              <a:spcAft>
                <a:spcPts val="0"/>
              </a:spcAft>
              <a:buFont typeface="Arial" charset="0"/>
              <a:buChar char="•"/>
            </a:pPr>
            <a:r>
              <a:rPr lang="en-US" sz="1200" b="0" i="0" baseline="0" dirty="0">
                <a:effectLst/>
                <a:latin typeface="Cambria" charset="0"/>
                <a:ea typeface="ＭＳ 明朝" charset="-128"/>
                <a:cs typeface="Times New Roman" charset="0"/>
              </a:rPr>
              <a:t>Note that a grandchild does NOT meet this test!</a:t>
            </a:r>
          </a:p>
          <a:p>
            <a:pPr marL="800100" marR="0" lvl="1" indent="-342900">
              <a:spcBef>
                <a:spcPts val="0"/>
              </a:spcBef>
              <a:spcAft>
                <a:spcPts val="0"/>
              </a:spcAft>
              <a:buFont typeface="Arial" charset="0"/>
              <a:buChar char="•"/>
            </a:pPr>
            <a:r>
              <a:rPr lang="en-US" sz="1200" b="0" i="0" baseline="0" dirty="0">
                <a:effectLst/>
                <a:latin typeface="Cambria" charset="0"/>
                <a:ea typeface="ＭＳ 明朝" charset="-128"/>
                <a:cs typeface="Times New Roman" charset="0"/>
              </a:rPr>
              <a:t>So even though a grandchild can be a qualifying child for the dependency exemption, they are not a qualifying person in this scenario for </a:t>
            </a:r>
            <a:r>
              <a:rPr lang="en-US" sz="1200" b="0" i="0" baseline="0" dirty="0" err="1">
                <a:effectLst/>
                <a:latin typeface="Cambria" charset="0"/>
                <a:ea typeface="ＭＳ 明朝" charset="-128"/>
                <a:cs typeface="Times New Roman" charset="0"/>
              </a:rPr>
              <a:t>HoH</a:t>
            </a:r>
            <a:endParaRPr lang="en-US" sz="1200" b="0" i="0" baseline="0" dirty="0">
              <a:effectLst/>
              <a:latin typeface="Cambria" charset="0"/>
              <a:ea typeface="ＭＳ 明朝" charset="-128"/>
              <a:cs typeface="Times New Roman" charset="0"/>
            </a:endParaRPr>
          </a:p>
          <a:p>
            <a:pPr marL="457200" marR="0" lvl="1" indent="0">
              <a:spcBef>
                <a:spcPts val="0"/>
              </a:spcBef>
              <a:spcAft>
                <a:spcPts val="0"/>
              </a:spcAft>
              <a:buFont typeface="Wingdings" charset="2"/>
              <a:buNone/>
            </a:pPr>
            <a:endParaRPr lang="en-US" sz="1200" b="0" i="0" baseline="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0" i="0" baseline="0" dirty="0">
                <a:effectLst/>
                <a:latin typeface="Cambria" charset="0"/>
                <a:ea typeface="ＭＳ 明朝" charset="-128"/>
                <a:cs typeface="Times New Roman" charset="0"/>
              </a:rPr>
              <a:t>Finally, the taxpayer must claim the exemption for the dependent child—no one else can claim the dependent child</a:t>
            </a:r>
            <a:endParaRPr lang="en-US" sz="1200" b="1" i="1" baseline="0" dirty="0">
              <a:effectLst/>
              <a:latin typeface="Tw Cen MT"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ADEBA74D-A693-4B7B-BA35-ECF957CDE8A5}" type="slidenum">
              <a:rPr lang="en-US" smtClean="0"/>
              <a:pPr/>
              <a:t>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6101576"/>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a married taxpayer to be “consider unmarried” for the purposes of Head of Household, he</a:t>
            </a:r>
            <a:r>
              <a:rPr lang="en-US" sz="1200" baseline="0" dirty="0">
                <a:effectLst/>
                <a:latin typeface="Tw Cen MT" charset="0"/>
                <a:ea typeface="ＭＳ 明朝" charset="-128"/>
                <a:cs typeface="Times New Roman" charset="0"/>
              </a:rPr>
              <a:t> or she must not have lived with the spouse AT ANY TIME during the last six months of the tax year</a:t>
            </a:r>
          </a:p>
          <a:p>
            <a:pPr marL="0" marR="0" lvl="0" indent="0">
              <a:spcBef>
                <a:spcPts val="0"/>
              </a:spcBef>
              <a:spcAft>
                <a:spcPts val="0"/>
              </a:spcAft>
              <a:buFont typeface="Wingdings" charset="2"/>
              <a:buNone/>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This means that if a taxpayer moved out from their spouse on August 1</a:t>
            </a:r>
            <a:r>
              <a:rPr lang="en-US" sz="1200" baseline="30000" dirty="0">
                <a:effectLst/>
                <a:latin typeface="Tw Cen MT" charset="0"/>
                <a:ea typeface="ＭＳ 明朝" charset="-128"/>
                <a:cs typeface="Times New Roman" charset="0"/>
              </a:rPr>
              <a:t>st</a:t>
            </a:r>
            <a:r>
              <a:rPr lang="en-US" sz="1200" baseline="0" dirty="0">
                <a:effectLst/>
                <a:latin typeface="Tw Cen MT" charset="0"/>
                <a:ea typeface="ＭＳ 明朝" charset="-128"/>
                <a:cs typeface="Times New Roman" charset="0"/>
              </a:rPr>
              <a:t> of the tax year, they cannot be considered unmarried for the purposes of </a:t>
            </a:r>
            <a:r>
              <a:rPr lang="en-US" sz="1200" baseline="0" dirty="0" err="1">
                <a:effectLst/>
                <a:latin typeface="Tw Cen MT" charset="0"/>
                <a:ea typeface="ＭＳ 明朝" charset="-128"/>
                <a:cs typeface="Times New Roman" charset="0"/>
              </a:rPr>
              <a:t>HoH</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1140789"/>
      </p:ext>
    </p:extLst>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second scenario concerns</a:t>
            </a:r>
            <a:r>
              <a:rPr lang="en-US" sz="1200" baseline="0" dirty="0">
                <a:effectLst/>
                <a:latin typeface="Tw Cen MT" charset="0"/>
                <a:ea typeface="ＭＳ 明朝" charset="-128"/>
                <a:cs typeface="Times New Roman" charset="0"/>
              </a:rPr>
              <a:t> a single taxpayer with a qualifying person for Head of Household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this scenario, the taxpayer must maintain more than half the costs of keep up a home</a:t>
            </a:r>
          </a:p>
          <a:p>
            <a:pPr marL="0" marR="0" lvl="0" indent="0">
              <a:spcBef>
                <a:spcPts val="0"/>
              </a:spcBef>
              <a:spcAft>
                <a:spcPts val="0"/>
              </a:spcAft>
              <a:buFont typeface="Wingdings" charset="2"/>
              <a:buNone/>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And a qualifying person must live with the taxpayer for more than ½ the year</a:t>
            </a:r>
          </a:p>
          <a:p>
            <a:pPr marL="342900" marR="0" lvl="0" indent="-342900">
              <a:spcBef>
                <a:spcPts val="0"/>
              </a:spcBef>
              <a:spcAft>
                <a:spcPts val="0"/>
              </a:spcAft>
              <a:buFont typeface="Wingdings" charset="2"/>
              <a:buChar char=""/>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There is a unique situation in which the qualifying person does NOT have to live in the home, but we will discuss that in a moment</a:t>
            </a:r>
          </a:p>
          <a:p>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274550"/>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93DF47E-0937-4764-AD71-4DE7451E31E4}" type="slidenum">
              <a:rPr lang="en-US" smtClean="0">
                <a:solidFill>
                  <a:prstClr val="black"/>
                </a:solidFill>
              </a:rPr>
              <a:pPr eaLnBrk="1" hangingPunct="1"/>
              <a:t>98</a:t>
            </a:fld>
            <a:endParaRPr lang="en-US">
              <a:solidFill>
                <a:prstClr val="black"/>
              </a:solidFill>
            </a:endParaRPr>
          </a:p>
        </p:txBody>
      </p:sp>
      <p:sp>
        <p:nvSpPr>
          <p:cNvPr id="356355" name="Rectangle 2"/>
          <p:cNvSpPr>
            <a:spLocks noGrp="1" noRot="1" noChangeAspect="1" noChangeArrowheads="1" noTextEdit="1"/>
          </p:cNvSpPr>
          <p:nvPr>
            <p:ph type="sldImg"/>
          </p:nvPr>
        </p:nvSpPr>
        <p:spPr>
          <a:xfrm>
            <a:off x="685800" y="1143000"/>
            <a:ext cx="5486400" cy="3086100"/>
          </a:xfrm>
          <a:ln/>
        </p:spPr>
      </p:sp>
      <p:sp>
        <p:nvSpPr>
          <p:cNvPr id="35635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Turn in the Filing Status Tab to the  Chart: </a:t>
            </a:r>
            <a:r>
              <a:rPr lang="en-US" sz="1200" u="sng" dirty="0">
                <a:effectLst/>
                <a:latin typeface="Tw Cen MT" charset="0"/>
                <a:ea typeface="ＭＳ 明朝" charset="-128"/>
                <a:cs typeface="Times New Roman" charset="0"/>
              </a:rPr>
              <a:t>Who</a:t>
            </a:r>
            <a:r>
              <a:rPr lang="en-US" sz="1200" u="sng" baseline="0" dirty="0">
                <a:effectLst/>
                <a:latin typeface="Tw Cen MT" charset="0"/>
                <a:ea typeface="ＭＳ 明朝" charset="-128"/>
                <a:cs typeface="Times New Roman" charset="0"/>
              </a:rPr>
              <a:t> is a Qualifying Person Qualifying You To File as Head of Household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will always need to consult this page when determining if a single</a:t>
            </a:r>
            <a:r>
              <a:rPr lang="en-US" sz="1200" baseline="0" dirty="0">
                <a:effectLst/>
                <a:latin typeface="Tw Cen MT" charset="0"/>
                <a:ea typeface="ＭＳ 明朝" charset="-128"/>
                <a:cs typeface="Times New Roman" charset="0"/>
              </a:rPr>
              <a:t> taxpayer has a qualifying person for </a:t>
            </a:r>
            <a:r>
              <a:rPr lang="en-US" sz="1200" baseline="0" dirty="0" err="1">
                <a:effectLst/>
                <a:latin typeface="Tw Cen MT" charset="0"/>
                <a:ea typeface="ＭＳ 明朝" charset="-128"/>
                <a:cs typeface="Times New Roman" charset="0"/>
              </a:rPr>
              <a:t>HoH</a:t>
            </a:r>
            <a:endParaRPr lang="en-US" sz="1200" baseline="0" dirty="0">
              <a:effectLst/>
              <a:latin typeface="Tw Cen MT" charset="0"/>
              <a:ea typeface="ＭＳ 明朝" charset="-128"/>
              <a:cs typeface="Times New Roman" charset="0"/>
            </a:endParaRP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3368684"/>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talk about who is a qualifying</a:t>
            </a:r>
            <a:r>
              <a:rPr lang="en-US" sz="1200" baseline="0" dirty="0">
                <a:effectLst/>
                <a:latin typeface="Tw Cen MT" charset="0"/>
                <a:ea typeface="ＭＳ 明朝" charset="-128"/>
                <a:cs typeface="Times New Roman" charset="0"/>
              </a:rPr>
              <a:t> person. In general, a qualifying child (as determined in the Exemptions chart) is a qualifying person for </a:t>
            </a:r>
            <a:r>
              <a:rPr lang="en-US" sz="1200" baseline="0" dirty="0" err="1">
                <a:effectLst/>
                <a:latin typeface="Tw Cen MT" charset="0"/>
                <a:ea typeface="ＭＳ 明朝" charset="-128"/>
                <a:cs typeface="Times New Roman" charset="0"/>
              </a:rPr>
              <a:t>HoH</a:t>
            </a:r>
            <a:endParaRPr lang="en-US" sz="1200" baseline="0" dirty="0">
              <a:effectLst/>
              <a:latin typeface="Tw Cen MT" charset="0"/>
              <a:ea typeface="ＭＳ 明朝" charset="-128"/>
              <a:cs typeface="Times New Roman" charset="0"/>
            </a:endParaRPr>
          </a:p>
          <a:p>
            <a:pPr marL="800100" marR="0" lvl="1" indent="-342900">
              <a:spcBef>
                <a:spcPts val="0"/>
              </a:spcBef>
              <a:spcAft>
                <a:spcPts val="0"/>
              </a:spcAft>
              <a:buFont typeface="Wingdings" charset="2"/>
              <a:buChar char=""/>
            </a:pPr>
            <a:r>
              <a:rPr lang="en-US" sz="1400" baseline="0" dirty="0">
                <a:effectLst/>
                <a:latin typeface="Tw Cen MT" charset="0"/>
                <a:ea typeface="ＭＳ 明朝" charset="-128"/>
                <a:cs typeface="Times New Roman" charset="0"/>
              </a:rPr>
              <a:t>Whether or not the taxpayer claims the exemption or not</a:t>
            </a:r>
          </a:p>
          <a:p>
            <a:pPr marL="800100" marR="0" lvl="1" indent="-342900">
              <a:spcBef>
                <a:spcPts val="0"/>
              </a:spcBef>
              <a:spcAft>
                <a:spcPts val="0"/>
              </a:spcAft>
              <a:buFont typeface="Wingdings" charset="2"/>
              <a:buChar char=""/>
            </a:pPr>
            <a:r>
              <a:rPr lang="en-US" sz="1400" baseline="0" dirty="0">
                <a:effectLst/>
                <a:latin typeface="Tw Cen MT" charset="0"/>
                <a:ea typeface="ＭＳ 明朝" charset="-128"/>
                <a:cs typeface="Times New Roman" charset="0"/>
              </a:rPr>
              <a:t>If you will remember from the Exemptions lesson, sometime parents will sign a Division of Benefits form which allows the custodial parent to file as </a:t>
            </a:r>
            <a:r>
              <a:rPr lang="en-US" sz="1400" baseline="0" dirty="0" err="1">
                <a:effectLst/>
                <a:latin typeface="Tw Cen MT" charset="0"/>
                <a:ea typeface="ＭＳ 明朝" charset="-128"/>
                <a:cs typeface="Times New Roman" charset="0"/>
              </a:rPr>
              <a:t>HoH</a:t>
            </a:r>
            <a:r>
              <a:rPr lang="en-US" sz="1400" baseline="0" dirty="0">
                <a:effectLst/>
                <a:latin typeface="Tw Cen MT" charset="0"/>
                <a:ea typeface="ＭＳ 明朝" charset="-128"/>
                <a:cs typeface="Times New Roman" charset="0"/>
              </a:rPr>
              <a:t> without claiming the exemption for the child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general, a qualifying</a:t>
            </a:r>
            <a:r>
              <a:rPr lang="en-US" sz="1200" baseline="0" dirty="0">
                <a:effectLst/>
                <a:latin typeface="Tw Cen MT" charset="0"/>
                <a:ea typeface="ＭＳ 明朝" charset="-128"/>
                <a:cs typeface="Times New Roman" charset="0"/>
              </a:rPr>
              <a:t> relative (as determined in the Exemptions chart) is a qualifying person if:</a:t>
            </a:r>
          </a:p>
          <a:p>
            <a:pPr marL="800100" marR="0" lvl="1" indent="-342900">
              <a:spcBef>
                <a:spcPts val="0"/>
              </a:spcBef>
              <a:spcAft>
                <a:spcPts val="0"/>
              </a:spcAft>
              <a:buFont typeface="Arial" charset="0"/>
              <a:buChar char="•"/>
            </a:pPr>
            <a:r>
              <a:rPr lang="en-US" sz="1200" baseline="0" dirty="0">
                <a:effectLst/>
                <a:latin typeface="Tw Cen MT" charset="0"/>
                <a:ea typeface="ＭＳ 明朝" charset="-128"/>
                <a:cs typeface="Times New Roman" charset="0"/>
              </a:rPr>
              <a:t>The taxpayer can claim the exemption for the person</a:t>
            </a:r>
          </a:p>
          <a:p>
            <a:pPr marL="800100" marR="0" lvl="1" indent="-342900">
              <a:spcBef>
                <a:spcPts val="0"/>
              </a:spcBef>
              <a:spcAft>
                <a:spcPts val="0"/>
              </a:spcAft>
              <a:buFont typeface="Arial" charset="0"/>
              <a:buChar char="•"/>
            </a:pPr>
            <a:r>
              <a:rPr lang="en-US" sz="1200" baseline="0" dirty="0">
                <a:effectLst/>
                <a:latin typeface="Tw Cen MT" charset="0"/>
                <a:ea typeface="ＭＳ 明朝" charset="-128"/>
                <a:cs typeface="Times New Roman" charset="0"/>
              </a:rPr>
              <a:t>The person meets one of the relationships listed:</a:t>
            </a:r>
          </a:p>
          <a:p>
            <a:pPr marL="1257300" marR="0" lvl="2" indent="-342900">
              <a:spcBef>
                <a:spcPts val="0"/>
              </a:spcBef>
              <a:spcAft>
                <a:spcPts val="0"/>
              </a:spcAft>
              <a:buFont typeface="Courier New" charset="0"/>
              <a:buChar char="o"/>
            </a:pPr>
            <a:r>
              <a:rPr lang="en-US" sz="1200" baseline="0" dirty="0">
                <a:effectLst/>
                <a:latin typeface="Tw Cen MT" charset="0"/>
                <a:ea typeface="ＭＳ 明朝" charset="-128"/>
                <a:cs typeface="Times New Roman" charset="0"/>
              </a:rPr>
              <a:t>These are the same relationships as defined in the Relationship Test in Qualifying Relatives Exemptions chart</a:t>
            </a:r>
          </a:p>
          <a:p>
            <a:pPr marL="800100" marR="0" lvl="1" indent="-342900">
              <a:spcBef>
                <a:spcPts val="0"/>
              </a:spcBef>
              <a:spcAft>
                <a:spcPts val="0"/>
              </a:spcAft>
              <a:buFont typeface="Arial" charset="0"/>
              <a:buChar char="•"/>
            </a:pPr>
            <a:r>
              <a:rPr lang="en-US" sz="1200" baseline="0" dirty="0">
                <a:effectLst/>
                <a:latin typeface="Tw Cen MT" charset="0"/>
                <a:ea typeface="ＭＳ 明朝" charset="-128"/>
                <a:cs typeface="Times New Roman" charset="0"/>
              </a:rPr>
              <a:t>The person lives with the taxpayer for more than ½ the year</a:t>
            </a:r>
          </a:p>
          <a:p>
            <a:pPr marL="1257300" marR="0" lvl="2" indent="-342900">
              <a:spcBef>
                <a:spcPts val="0"/>
              </a:spcBef>
              <a:spcAft>
                <a:spcPts val="0"/>
              </a:spcAft>
              <a:buFont typeface="Courier New" charset="0"/>
              <a:buChar char="o"/>
            </a:pPr>
            <a:r>
              <a:rPr lang="en-US" sz="1200" baseline="0" dirty="0">
                <a:effectLst/>
                <a:latin typeface="Tw Cen MT" charset="0"/>
                <a:ea typeface="ＭＳ 明朝" charset="-128"/>
                <a:cs typeface="Times New Roman" charset="0"/>
              </a:rPr>
              <a:t>There is one exception to this rule—a mother/father who is a qualifying relative does not have to live in the home with the taxpayer to be considered a qualifying person, but the taxpayer does have to pay ½ the cost of keeping up the parent’s home</a:t>
            </a:r>
          </a:p>
          <a:p>
            <a:pPr marL="914400" marR="0" lvl="2" indent="0">
              <a:spcBef>
                <a:spcPts val="0"/>
              </a:spcBef>
              <a:spcAft>
                <a:spcPts val="0"/>
              </a:spcAft>
              <a:buFont typeface="Courier New" charset="0"/>
              <a:buNone/>
            </a:pPr>
            <a:endParaRPr lang="en-US" sz="1200" baseline="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baseline="0" dirty="0">
                <a:effectLst/>
                <a:latin typeface="Tw Cen MT" charset="0"/>
                <a:ea typeface="ＭＳ 明朝" charset="-128"/>
                <a:cs typeface="Times New Roman" charset="0"/>
              </a:rPr>
              <a:t>Determining if a taxpayer can qualifying for </a:t>
            </a:r>
            <a:r>
              <a:rPr lang="en-US" sz="1200" baseline="0" dirty="0" err="1">
                <a:effectLst/>
                <a:latin typeface="Tw Cen MT" charset="0"/>
                <a:ea typeface="ＭＳ 明朝" charset="-128"/>
                <a:cs typeface="Times New Roman" charset="0"/>
              </a:rPr>
              <a:t>HoH</a:t>
            </a:r>
            <a:r>
              <a:rPr lang="en-US" sz="1200" baseline="0" dirty="0">
                <a:effectLst/>
                <a:latin typeface="Tw Cen MT" charset="0"/>
                <a:ea typeface="ＭＳ 明朝" charset="-128"/>
                <a:cs typeface="Times New Roman" charset="0"/>
              </a:rPr>
              <a:t> can get complicated, which is why it is extremely important to use the charts in the Publication 4012. If you aren’t quite sure that you understand how to determine </a:t>
            </a:r>
            <a:r>
              <a:rPr lang="en-US" sz="1200" baseline="0" dirty="0" err="1">
                <a:effectLst/>
                <a:latin typeface="Tw Cen MT" charset="0"/>
                <a:ea typeface="ＭＳ 明朝" charset="-128"/>
                <a:cs typeface="Times New Roman" charset="0"/>
              </a:rPr>
              <a:t>HoH</a:t>
            </a:r>
            <a:r>
              <a:rPr lang="en-US" sz="1200" baseline="0" dirty="0">
                <a:effectLst/>
                <a:latin typeface="Tw Cen MT" charset="0"/>
                <a:ea typeface="ＭＳ 明朝" charset="-128"/>
                <a:cs typeface="Times New Roman" charset="0"/>
              </a:rPr>
              <a:t>—rewind the video and watch it again! This will be one of the most important pieces of tax knowledge for you to know this year.</a:t>
            </a:r>
          </a:p>
          <a:p>
            <a:pPr marL="171450" marR="0" lvl="0" indent="-171450">
              <a:spcBef>
                <a:spcPts val="0"/>
              </a:spcBef>
              <a:spcAft>
                <a:spcPts val="0"/>
              </a:spcAft>
              <a:buFont typeface="Wingdings" charset="2"/>
              <a:buChar char="Ø"/>
            </a:pPr>
            <a:endParaRPr lang="en-US" sz="1200" baseline="0" dirty="0">
              <a:effectLst/>
              <a:latin typeface="Tw Cen MT"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DEBA74D-A693-4B7B-BA35-ECF957CDE8A5}" type="slidenum">
              <a:rPr lang="en-US" smtClean="0"/>
              <a:pPr/>
              <a:t>99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202965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Wingdings" charset="2"/>
              <a:buChar char="Ø"/>
            </a:pPr>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6339643"/>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5B03BA5-89EE-4562-8204-BD8D78E64AD7}" type="slidenum">
              <a:rPr lang="en-US" smtClean="0">
                <a:solidFill>
                  <a:prstClr val="black"/>
                </a:solidFill>
              </a:rPr>
              <a:pPr eaLnBrk="1" hangingPunct="1"/>
              <a:t>100</a:t>
            </a:fld>
            <a:endParaRPr lang="en-US">
              <a:solidFill>
                <a:prstClr val="black"/>
              </a:solidFill>
            </a:endParaRPr>
          </a:p>
        </p:txBody>
      </p:sp>
      <p:sp>
        <p:nvSpPr>
          <p:cNvPr id="357379" name="Rectangle 2"/>
          <p:cNvSpPr>
            <a:spLocks noGrp="1" noRot="1" noChangeAspect="1" noChangeArrowheads="1" noTextEdit="1"/>
          </p:cNvSpPr>
          <p:nvPr>
            <p:ph type="sldImg"/>
          </p:nvPr>
        </p:nvSpPr>
        <p:spPr>
          <a:xfrm>
            <a:off x="685800" y="1143000"/>
            <a:ext cx="5486400" cy="3086100"/>
          </a:xfrm>
          <a:ln/>
        </p:spPr>
      </p:sp>
      <p:sp>
        <p:nvSpPr>
          <p:cNvPr id="35738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custodial parent has given up her right to claim the dependency exemption for a child (Form 8332), that child is still her qualifying person for </a:t>
            </a:r>
            <a:r>
              <a:rPr lang="en-US" sz="1200" dirty="0" err="1">
                <a:effectLst/>
                <a:latin typeface="Tw Cen MT" charset="0"/>
                <a:ea typeface="ＭＳ 明朝" charset="-128"/>
                <a:cs typeface="Times New Roman" charset="0"/>
              </a:rPr>
              <a:t>HoH</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noncustodial parent can NEVER claim </a:t>
            </a:r>
            <a:r>
              <a:rPr lang="en-US" sz="1200" dirty="0" err="1">
                <a:effectLst/>
                <a:latin typeface="Tw Cen MT" charset="0"/>
                <a:ea typeface="ＭＳ 明朝" charset="-128"/>
                <a:cs typeface="Times New Roman" charset="0"/>
              </a:rPr>
              <a:t>HoH</a:t>
            </a:r>
            <a:r>
              <a:rPr lang="en-US" sz="1200" dirty="0">
                <a:effectLst/>
                <a:latin typeface="Tw Cen MT" charset="0"/>
                <a:ea typeface="ＭＳ 明朝" charset="-128"/>
                <a:cs typeface="Times New Roman" charset="0"/>
              </a:rPr>
              <a:t> (unless he has some other qualifying person living in his household).</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8112087"/>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C34CDAC-FDA5-4F9E-97D5-0BB4CA4340A2}" type="slidenum">
              <a:rPr lang="en-US" smtClean="0">
                <a:solidFill>
                  <a:prstClr val="black"/>
                </a:solidFill>
              </a:rPr>
              <a:pPr eaLnBrk="1" hangingPunct="1"/>
              <a:t>101</a:t>
            </a:fld>
            <a:endParaRPr lang="en-US">
              <a:solidFill>
                <a:prstClr val="black"/>
              </a:solidFill>
            </a:endParaRPr>
          </a:p>
        </p:txBody>
      </p:sp>
      <p:sp>
        <p:nvSpPr>
          <p:cNvPr id="359427" name="Rectangle 2"/>
          <p:cNvSpPr>
            <a:spLocks noGrp="1" noRot="1" noChangeAspect="1" noChangeArrowheads="1" noTextEdit="1"/>
          </p:cNvSpPr>
          <p:nvPr>
            <p:ph type="sldImg"/>
          </p:nvPr>
        </p:nvSpPr>
        <p:spPr>
          <a:xfrm>
            <a:off x="685800" y="1143000"/>
            <a:ext cx="5486400" cy="3086100"/>
          </a:xfrm>
          <a:ln/>
        </p:spPr>
      </p:sp>
      <p:sp>
        <p:nvSpPr>
          <p:cNvPr id="35942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Qualifying Widow with dependent child is perhaps the most exclusive filing status.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taxpayers whose spouses died recently, who remain single, and who are able to claim a dependency exemption for a son, daughter, stepson, or stepdaughter can use this status.</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7008501"/>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BF1DFE9-6DC7-4B09-8F3B-054B648FDEC4}" type="slidenum">
              <a:rPr lang="en-US" smtClean="0">
                <a:solidFill>
                  <a:prstClr val="black"/>
                </a:solidFill>
              </a:rPr>
              <a:pPr eaLnBrk="1" hangingPunct="1"/>
              <a:t>102</a:t>
            </a:fld>
            <a:endParaRPr lang="en-US">
              <a:solidFill>
                <a:prstClr val="black"/>
              </a:solidFill>
            </a:endParaRPr>
          </a:p>
        </p:txBody>
      </p:sp>
      <p:sp>
        <p:nvSpPr>
          <p:cNvPr id="360451" name="Rectangle 2"/>
          <p:cNvSpPr>
            <a:spLocks noGrp="1" noRot="1" noChangeAspect="1" noChangeArrowheads="1" noTextEdit="1"/>
          </p:cNvSpPr>
          <p:nvPr>
            <p:ph type="sldImg"/>
          </p:nvPr>
        </p:nvSpPr>
        <p:spPr>
          <a:xfrm>
            <a:off x="685800" y="1143000"/>
            <a:ext cx="5486400" cy="3086100"/>
          </a:xfrm>
          <a:ln/>
        </p:spPr>
      </p:sp>
      <p:sp>
        <p:nvSpPr>
          <p:cNvPr id="36045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spouse died in the tax year, the taxpayer will file MFJ.</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spouse died in</a:t>
            </a:r>
            <a:r>
              <a:rPr lang="en-US" sz="1200" baseline="0" dirty="0">
                <a:effectLst/>
                <a:latin typeface="Tw Cen MT" charset="0"/>
                <a:ea typeface="ＭＳ 明朝" charset="-128"/>
                <a:cs typeface="Times New Roman" charset="0"/>
              </a:rPr>
              <a:t> one of the two preceding years</a:t>
            </a:r>
            <a:r>
              <a:rPr lang="en-US" sz="1200" dirty="0">
                <a:effectLst/>
                <a:latin typeface="Tw Cen MT" charset="0"/>
                <a:ea typeface="ＭＳ 明朝" charset="-128"/>
                <a:cs typeface="Times New Roman" charset="0"/>
              </a:rPr>
              <a:t>, the taxpayer can file QW if he/she meets all of the qualifications: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(a) taxpayer has not remarried;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(b) taxpayer has a son, daughter, stepson, stepdaughter for whom he/she can claim an exemption;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(c) taxpayer pays over half the costs of keeping up a main home for him/herself and child(</a:t>
            </a:r>
            <a:r>
              <a:rPr lang="en-US" sz="1200" dirty="0" err="1">
                <a:effectLst/>
                <a:latin typeface="Tw Cen MT" charset="0"/>
                <a:ea typeface="ＭＳ 明朝" charset="-128"/>
                <a:cs typeface="Times New Roman" charset="0"/>
              </a:rPr>
              <a:t>ren</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spouse died in three or more years before</a:t>
            </a:r>
            <a:r>
              <a:rPr lang="en-US" sz="1200" baseline="0" dirty="0">
                <a:effectLst/>
                <a:latin typeface="Tw Cen MT" charset="0"/>
                <a:ea typeface="ＭＳ 明朝" charset="-128"/>
                <a:cs typeface="Times New Roman" charset="0"/>
              </a:rPr>
              <a:t> the current tax year</a:t>
            </a:r>
            <a:r>
              <a:rPr lang="en-US" sz="1200" dirty="0">
                <a:effectLst/>
                <a:latin typeface="Tw Cen MT" charset="0"/>
                <a:ea typeface="ＭＳ 明朝" charset="-128"/>
                <a:cs typeface="Times New Roman" charset="0"/>
              </a:rPr>
              <a:t>, the taxpayer cam file as single or </a:t>
            </a:r>
            <a:r>
              <a:rPr lang="en-US" sz="1200" dirty="0" err="1">
                <a:effectLst/>
                <a:latin typeface="Tw Cen MT" charset="0"/>
                <a:ea typeface="ＭＳ 明朝" charset="-128"/>
                <a:cs typeface="Times New Roman" charset="0"/>
              </a:rPr>
              <a:t>HoH</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6966336"/>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55B6FEE-51B1-43DF-9F4C-B7D8DFF09CF1}" type="slidenum">
              <a:rPr lang="en-US" smtClean="0">
                <a:solidFill>
                  <a:prstClr val="black"/>
                </a:solidFill>
              </a:rPr>
              <a:pPr eaLnBrk="1" hangingPunct="1"/>
              <a:t>103</a:t>
            </a:fld>
            <a:endParaRPr lang="en-US">
              <a:solidFill>
                <a:prstClr val="black"/>
              </a:solidFill>
            </a:endParaRPr>
          </a:p>
        </p:txBody>
      </p:sp>
      <p:sp>
        <p:nvSpPr>
          <p:cNvPr id="361475" name="Rectangle 2"/>
          <p:cNvSpPr>
            <a:spLocks noGrp="1" noRot="1" noChangeAspect="1" noChangeArrowheads="1" noTextEdit="1"/>
          </p:cNvSpPr>
          <p:nvPr>
            <p:ph type="sldImg"/>
          </p:nvPr>
        </p:nvSpPr>
        <p:spPr>
          <a:xfrm>
            <a:off x="685800" y="1143000"/>
            <a:ext cx="5486400" cy="3086100"/>
          </a:xfrm>
          <a:ln/>
        </p:spPr>
      </p:sp>
      <p:sp>
        <p:nvSpPr>
          <p:cNvPr id="3614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slide shows the filing statuses from lowest to highest tax burden (i.e., from lowest taxes owed to highest taxes owed).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You’ll want to give the taxpayer the best status that he/she qualifies for.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that we want to strongly discourage taxpayers from filing separately. Discuss the taxpayer’s concerns and present any possible alternatives.</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0745661"/>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Have a volunteer read the scenario, then walk through the charts together in Tab B.</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104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0312688"/>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09DEAC7-EE0D-49E0-8D71-46A61C646E61}" type="slidenum">
              <a:rPr lang="en-US" smtClean="0">
                <a:solidFill>
                  <a:prstClr val="black"/>
                </a:solidFill>
              </a:rPr>
              <a:pPr eaLnBrk="1" hangingPunct="1"/>
              <a:t>105</a:t>
            </a:fld>
            <a:endParaRPr lang="en-US">
              <a:solidFill>
                <a:prstClr val="black"/>
              </a:solidFill>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a:latin typeface="Arial" pitchFamily="34" charset="0"/>
                <a:ea typeface="Arial Unicode MS" pitchFamily="34" charset="-128"/>
                <a:cs typeface="Arial Unicode MS" pitchFamily="34" charset="-128"/>
              </a:rPr>
              <a:t>Answer: MARRIED FILING SEPARATELY</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863099"/>
      </p:ext>
    </p:extLst>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 volunteer read the scenario, then walk through the charts together in Tab B.</a:t>
            </a: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106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697467"/>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9A0664-0593-49B8-AC68-05058800D6F4}" type="slidenum">
              <a:rPr lang="en-US" smtClean="0">
                <a:solidFill>
                  <a:prstClr val="black"/>
                </a:solidFill>
              </a:rPr>
              <a:pPr eaLnBrk="1" hangingPunct="1"/>
              <a:t>107</a:t>
            </a:fld>
            <a:endParaRPr lang="en-US">
              <a:solidFill>
                <a:prstClr val="black"/>
              </a:solidFill>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cs typeface="Arial" pitchFamily="34" charset="0"/>
              </a:rPr>
              <a:t>Answer: Head of Household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858484"/>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 volunteer read the scenario, then walk through the charts together in Tab B.</a:t>
            </a: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108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263717"/>
      </p:ext>
    </p:extLst>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7D5F7AF-111A-4884-8FA6-A4B6869CC40B}" type="slidenum">
              <a:rPr lang="en-US" smtClean="0">
                <a:solidFill>
                  <a:prstClr val="black"/>
                </a:solidFill>
              </a:rPr>
              <a:pPr eaLnBrk="1" hangingPunct="1"/>
              <a:t>109</a:t>
            </a:fld>
            <a:endParaRPr lang="en-US">
              <a:solidFill>
                <a:prstClr val="black"/>
              </a:solidFill>
            </a:endParaRPr>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a:latin typeface="Arial" pitchFamily="34" charset="0"/>
                <a:ea typeface="Arial Unicode MS" pitchFamily="34" charset="-128"/>
                <a:cs typeface="Arial Unicode MS" pitchFamily="34" charset="-128"/>
              </a:rPr>
              <a:t>Because Ginger</a:t>
            </a:r>
            <a:r>
              <a:rPr lang="ja-JP" altLang="en-US">
                <a:latin typeface="Arial" pitchFamily="34" charset="0"/>
                <a:ea typeface="Arial Unicode MS" pitchFamily="34" charset="-128"/>
                <a:cs typeface="Arial Unicode MS" pitchFamily="34" charset="-128"/>
              </a:rPr>
              <a:t>’</a:t>
            </a:r>
            <a:r>
              <a:rPr lang="en-US" altLang="ja-JP">
                <a:latin typeface="Arial" pitchFamily="34" charset="0"/>
                <a:ea typeface="Arial Unicode MS" pitchFamily="34" charset="-128"/>
                <a:cs typeface="Arial Unicode MS" pitchFamily="34" charset="-128"/>
              </a:rPr>
              <a:t>s mother does not live with her, Ginger must provide over half the costs of keeping up her </a:t>
            </a:r>
            <a:r>
              <a:rPr lang="en-US" altLang="ja-JP" i="1">
                <a:latin typeface="Arial" pitchFamily="34" charset="0"/>
                <a:ea typeface="Arial Unicode MS" pitchFamily="34" charset="-128"/>
                <a:cs typeface="Arial Unicode MS" pitchFamily="34" charset="-128"/>
              </a:rPr>
              <a:t>mother</a:t>
            </a:r>
            <a:r>
              <a:rPr lang="ja-JP" altLang="en-US" i="1">
                <a:latin typeface="Arial" pitchFamily="34" charset="0"/>
                <a:ea typeface="Arial Unicode MS" pitchFamily="34" charset="-128"/>
                <a:cs typeface="Arial Unicode MS" pitchFamily="34" charset="-128"/>
              </a:rPr>
              <a:t>’</a:t>
            </a:r>
            <a:r>
              <a:rPr lang="en-US" altLang="ja-JP" i="1">
                <a:latin typeface="Arial" pitchFamily="34" charset="0"/>
                <a:ea typeface="Arial Unicode MS" pitchFamily="34" charset="-128"/>
                <a:cs typeface="Arial Unicode MS" pitchFamily="34" charset="-128"/>
              </a:rPr>
              <a:t>s home </a:t>
            </a:r>
            <a:r>
              <a:rPr lang="en-US" altLang="ja-JP">
                <a:latin typeface="Arial" pitchFamily="34" charset="0"/>
                <a:ea typeface="Arial Unicode MS" pitchFamily="34" charset="-128"/>
                <a:cs typeface="Arial Unicode MS" pitchFamily="34" charset="-128"/>
              </a:rPr>
              <a:t>in order to claim HoH.  A taxpayer can file HoH for a </a:t>
            </a:r>
            <a:r>
              <a:rPr lang="en-US" altLang="ja-JP" i="1">
                <a:latin typeface="Arial" pitchFamily="34" charset="0"/>
                <a:ea typeface="Arial Unicode MS" pitchFamily="34" charset="-128"/>
                <a:cs typeface="Arial Unicode MS" pitchFamily="34" charset="-128"/>
              </a:rPr>
              <a:t>parent </a:t>
            </a:r>
            <a:r>
              <a:rPr lang="en-US" altLang="ja-JP">
                <a:latin typeface="Arial" pitchFamily="34" charset="0"/>
                <a:ea typeface="Arial Unicode MS" pitchFamily="34" charset="-128"/>
                <a:cs typeface="Arial Unicode MS" pitchFamily="34" charset="-128"/>
              </a:rPr>
              <a:t>(only a parent, not grandparent or any other relative) who does not live in the taxpayer's home, provided that the taxpayer provides over half the costs of keeping up the parent's home </a:t>
            </a:r>
          </a:p>
          <a:p>
            <a:pPr eaLnBrk="1" hangingPunct="1"/>
            <a:endParaRPr lang="en-US">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834862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1362924-BE67-44D5-BECF-6C191984C04D}" type="slidenum">
              <a:rPr lang="en-US" smtClean="0">
                <a:solidFill>
                  <a:prstClr val="black"/>
                </a:solidFill>
              </a:rPr>
              <a:pPr eaLnBrk="1" hangingPunct="1"/>
              <a:t>23</a:t>
            </a:fld>
            <a:endParaRPr lang="en-US">
              <a:solidFill>
                <a:prstClr val="black"/>
              </a:solidFill>
            </a:endParaRPr>
          </a:p>
        </p:txBody>
      </p:sp>
      <p:sp>
        <p:nvSpPr>
          <p:cNvPr id="309251" name="Rectangle 2"/>
          <p:cNvSpPr>
            <a:spLocks noGrp="1" noRot="1" noChangeAspect="1" noChangeArrowheads="1" noTextEdit="1"/>
          </p:cNvSpPr>
          <p:nvPr>
            <p:ph type="sldImg"/>
          </p:nvPr>
        </p:nvSpPr>
        <p:spPr>
          <a:xfrm>
            <a:off x="685800" y="1143000"/>
            <a:ext cx="5486400" cy="3086100"/>
          </a:xfrm>
          <a:ln/>
        </p:spPr>
      </p:sp>
      <p:sp>
        <p:nvSpPr>
          <p:cNvPr id="30925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Nonrefundable tax credit:</a:t>
            </a:r>
            <a:r>
              <a:rPr lang="en-US" dirty="0">
                <a:latin typeface="Arial" pitchFamily="34" charset="0"/>
                <a:ea typeface="Arial Unicode MS" pitchFamily="34" charset="-128"/>
                <a:cs typeface="Arial Unicode MS" pitchFamily="34" charset="-128"/>
              </a:rPr>
              <a:t>  A nonrefundable tax credit allows the taxpayer to reduce his tax liability to zero, but not to receive any refund if there is any credit left over. </a:t>
            </a:r>
            <a:r>
              <a:rPr lang="en-US" dirty="0">
                <a:latin typeface="Arial" pitchFamily="34" charset="0"/>
                <a:ea typeface="ＭＳ Ｐゴシック" pitchFamily="34" charset="-128"/>
                <a:cs typeface="Arial" pitchFamily="34" charset="0"/>
              </a:rPr>
              <a:t>So, if you have $1500 of tax liability and $2000 in nonrefundable credits, you can take $1500 of nonrefundable credits.  That</a:t>
            </a:r>
            <a:r>
              <a:rPr lang="ja-JP" altLang="en-US" dirty="0">
                <a:latin typeface="Arial" pitchFamily="34" charset="0"/>
                <a:ea typeface="ＭＳ Ｐゴシック" pitchFamily="34" charset="-128"/>
                <a:cs typeface="Arial" pitchFamily="34" charset="0"/>
              </a:rPr>
              <a:t>’</a:t>
            </a:r>
            <a:r>
              <a:rPr lang="en-US" altLang="ja-JP" dirty="0">
                <a:latin typeface="Arial" pitchFamily="34" charset="0"/>
                <a:ea typeface="ＭＳ Ｐゴシック" pitchFamily="34" charset="-128"/>
                <a:cs typeface="Arial" pitchFamily="34" charset="0"/>
              </a:rPr>
              <a:t>s it.</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756566"/>
      </p:ext>
    </p:extLst>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Have a volunteer read the scenario, then walk through the charts together in Tab B.</a:t>
            </a:r>
          </a:p>
        </p:txBody>
      </p:sp>
      <p:sp>
        <p:nvSpPr>
          <p:cNvPr id="4" name="Slide Number Placeholder 3"/>
          <p:cNvSpPr>
            <a:spLocks noGrp="1"/>
          </p:cNvSpPr>
          <p:nvPr>
            <p:ph type="sldNum" sz="quarter" idx="10"/>
          </p:nvPr>
        </p:nvSpPr>
        <p:spPr/>
        <p:txBody>
          <a:bodyPr/>
          <a:lstStyle/>
          <a:p>
            <a:fld id="{E30AB493-B700-B540-9B9B-8E9B5D7B0055}" type="slidenum">
              <a:rPr lang="en-US" smtClean="0"/>
              <a:pPr/>
              <a:t>110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9261135"/>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HoH</a:t>
            </a:r>
            <a:r>
              <a:rPr lang="en-US" sz="1200" kern="1200" dirty="0">
                <a:solidFill>
                  <a:schemeClr val="tx1"/>
                </a:solidFill>
                <a:effectLst/>
                <a:latin typeface="+mn-lt"/>
                <a:ea typeface="+mn-ea"/>
                <a:cs typeface="+mn-cs"/>
              </a:rPr>
              <a:t>: Brian cannot file as QW because his brother is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his dependent child.</a:t>
            </a: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111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1405297"/>
      </p:ext>
    </p:extLst>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 all individuals are required to file a tax return.</a:t>
            </a:r>
          </a:p>
          <a:p>
            <a:r>
              <a:rPr lang="en-US" sz="1200" kern="1200" dirty="0">
                <a:solidFill>
                  <a:schemeClr val="tx1"/>
                </a:solidFill>
                <a:effectLst/>
                <a:latin typeface="+mn-lt"/>
                <a:ea typeface="+mn-ea"/>
                <a:cs typeface="+mn-cs"/>
              </a:rPr>
              <a:t>To decide whether someone must file a tax return, we need to know the individual’s age, gross income, and filing status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409EC0C-1467-A547-A475-18DA7DD76A33}" type="slidenum">
              <a:rPr lang="en-US" smtClean="0"/>
              <a:pPr/>
              <a:t>114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5236473"/>
      </p:ext>
    </p:extLst>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Open</a:t>
            </a:r>
            <a:r>
              <a:rPr lang="en-US" sz="1200" kern="1200" baseline="0" dirty="0">
                <a:solidFill>
                  <a:schemeClr val="tx1"/>
                </a:solidFill>
                <a:effectLst/>
                <a:latin typeface="+mn-lt"/>
                <a:ea typeface="+mn-ea"/>
                <a:cs typeface="+mn-cs"/>
              </a:rPr>
              <a:t> your Publication 4012 to the Who Must File tab. Most of the time, you will use Chart A – For Most People Who Must File, to determine if a taxpayer needs to file a return</a:t>
            </a:r>
          </a:p>
          <a:p>
            <a:pPr lvl="0"/>
            <a:r>
              <a:rPr lang="en-US" sz="1200" kern="1200" baseline="0" dirty="0">
                <a:solidFill>
                  <a:schemeClr val="tx1"/>
                </a:solidFill>
                <a:effectLst/>
                <a:latin typeface="+mn-lt"/>
                <a:ea typeface="+mn-ea"/>
                <a:cs typeface="+mn-cs"/>
              </a:rPr>
              <a:t>In order to use this chart, you will need to pre-determine what the taxpayer’s filing status will be, as well as an estimate of their gross income.</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you can see in your charts, for most filing statuses, there are two different income thresholds to determine if a taxpayer needs to file a return or not—the first is for taxpayers under 65 and the second for taxpayers over 65. Taxpayers who are over 65 will have a higher threshold.</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Notice that the filing threshold amounts vary depending on filing status, and that Married Filing Separately has a threshold equal to the Exemption amount—another reason why it is not beneficial to file as MFS.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Refer to Chart B for reference to when children &amp; other dependents are required to file.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Specifically, if a parent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claim a child as a dependent, the dependent may still need to file a return if they have earned income </a:t>
            </a:r>
            <a:r>
              <a:rPr lang="en-US" sz="1200" b="1" kern="1200" dirty="0">
                <a:solidFill>
                  <a:schemeClr val="tx1"/>
                </a:solidFill>
                <a:effectLst/>
                <a:latin typeface="+mn-lt"/>
                <a:ea typeface="+mn-ea"/>
                <a:cs typeface="+mn-cs"/>
              </a:rPr>
              <a:t>greater</a:t>
            </a:r>
            <a:r>
              <a:rPr lang="en-US" sz="1200" kern="1200" dirty="0">
                <a:solidFill>
                  <a:schemeClr val="tx1"/>
                </a:solidFill>
                <a:effectLst/>
                <a:latin typeface="+mn-lt"/>
                <a:ea typeface="+mn-ea"/>
                <a:cs typeface="+mn-cs"/>
              </a:rPr>
              <a:t> than a certain amount—generally in the $6,000 range if they are single (but notice how this amount is much lower than Single</a:t>
            </a:r>
            <a:r>
              <a:rPr lang="en-US" sz="1200" kern="1200" baseline="0" dirty="0">
                <a:solidFill>
                  <a:schemeClr val="tx1"/>
                </a:solidFill>
                <a:effectLst/>
                <a:latin typeface="+mn-lt"/>
                <a:ea typeface="+mn-ea"/>
                <a:cs typeface="+mn-cs"/>
              </a:rPr>
              <a:t> threshold amount)</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409EC0C-1467-A547-A475-18DA7DD76A33}" type="slidenum">
              <a:rPr lang="en-US" smtClean="0"/>
              <a:pPr/>
              <a:t>115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2427834"/>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Some taxpayers may not be required to file based on filing status, age, and gross income received during the year, some taxpayers may not be </a:t>
            </a:r>
            <a:r>
              <a:rPr lang="en-US" sz="1200" i="1" kern="1200" dirty="0">
                <a:solidFill>
                  <a:schemeClr val="tx1"/>
                </a:solidFill>
                <a:effectLst/>
                <a:latin typeface="+mn-lt"/>
                <a:ea typeface="+mn-ea"/>
                <a:cs typeface="+mn-cs"/>
              </a:rPr>
              <a:t>required</a:t>
            </a:r>
            <a:r>
              <a:rPr lang="en-US" sz="1200" kern="1200" dirty="0">
                <a:solidFill>
                  <a:schemeClr val="tx1"/>
                </a:solidFill>
                <a:effectLst/>
                <a:latin typeface="+mn-lt"/>
                <a:ea typeface="+mn-ea"/>
                <a:cs typeface="+mn-cs"/>
              </a:rPr>
              <a:t> to file, but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file.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Had income tax withheld from pay – they may have some or all of it refunded if they overpaid.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Made estimated tax payments – again, they may have some or all of it refunded if they overpaid.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Qualify for the Earned Income Credit – remember, this important federal benefit is only available by filing a tax return.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Qualify for Additional Child Tax Credit - a taxpayer may not have to file or owe taxes, but may still qualify for this refundable credit if they have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Qualify for American Opportunity Credit – taxpayer may not have to file or owe taxes, but may still qualify for this partially refundable credit.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409EC0C-1467-A547-A475-18DA7DD76A33}" type="slidenum">
              <a:rPr lang="en-US" smtClean="0"/>
              <a:pPr/>
              <a:t>118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7369022"/>
      </p:ext>
    </p:extLst>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02378"/>
      </p:ext>
    </p:extLst>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AEBDF5-73B3-45F4-8F23-CE1F95B3CC01}" type="slidenum">
              <a:rPr lang="en-US" smtClean="0">
                <a:solidFill>
                  <a:prstClr val="black"/>
                </a:solidFill>
              </a:rPr>
              <a:pPr eaLnBrk="1" hangingPunct="1"/>
              <a:t>123</a:t>
            </a:fld>
            <a:endParaRPr lang="en-US">
              <a:solidFill>
                <a:prstClr val="black"/>
              </a:solidFill>
            </a:endParaRPr>
          </a:p>
        </p:txBody>
      </p:sp>
      <p:sp>
        <p:nvSpPr>
          <p:cNvPr id="366595" name="Rectangle 2"/>
          <p:cNvSpPr>
            <a:spLocks noGrp="1" noRot="1" noChangeAspect="1" noChangeArrowheads="1" noTextEdit="1"/>
          </p:cNvSpPr>
          <p:nvPr>
            <p:ph type="sldImg"/>
          </p:nvPr>
        </p:nvSpPr>
        <p:spPr>
          <a:xfrm>
            <a:off x="685800" y="1143000"/>
            <a:ext cx="5486400" cy="3086100"/>
          </a:xfrm>
          <a:ln/>
        </p:spPr>
      </p:sp>
      <p:sp>
        <p:nvSpPr>
          <p:cNvPr id="36659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As you should remember from the tax terminology section, not all income, is taxable income.  Taxable income </a:t>
            </a:r>
            <a:r>
              <a:rPr lang="en-US" dirty="0">
                <a:latin typeface="Arial" pitchFamily="34" charset="0"/>
                <a:ea typeface="Arial Unicode MS" pitchFamily="34" charset="-128"/>
                <a:cs typeface="Arial Unicode MS" pitchFamily="34" charset="-128"/>
              </a:rPr>
              <a:t>is any income that is subject to federal income tax and includes wages, tips, interest, alimony, IRA distributions, unemployment compensation, jury duty pay, gambling winnings, a portion of social security benefits.  This is not an exhaustive list, but these are the most common sources of income you will see at the site.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469363"/>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AEBDF5-73B3-45F4-8F23-CE1F95B3CC01}" type="slidenum">
              <a:rPr lang="en-US" smtClean="0">
                <a:solidFill>
                  <a:prstClr val="black"/>
                </a:solidFill>
              </a:rPr>
              <a:pPr eaLnBrk="1" hangingPunct="1"/>
              <a:t>124</a:t>
            </a:fld>
            <a:endParaRPr lang="en-US">
              <a:solidFill>
                <a:prstClr val="black"/>
              </a:solidFill>
            </a:endParaRPr>
          </a:p>
        </p:txBody>
      </p:sp>
      <p:sp>
        <p:nvSpPr>
          <p:cNvPr id="366595" name="Rectangle 2"/>
          <p:cNvSpPr>
            <a:spLocks noGrp="1" noRot="1" noChangeAspect="1" noChangeArrowheads="1" noTextEdit="1"/>
          </p:cNvSpPr>
          <p:nvPr>
            <p:ph type="sldImg"/>
          </p:nvPr>
        </p:nvSpPr>
        <p:spPr>
          <a:xfrm>
            <a:off x="685800" y="1143000"/>
            <a:ext cx="5486400" cy="3086100"/>
          </a:xfrm>
          <a:ln/>
        </p:spPr>
      </p:sp>
      <p:sp>
        <p:nvSpPr>
          <p:cNvPr id="36659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lvl="0"/>
            <a:r>
              <a:rPr lang="en-US" sz="1200" kern="1200" dirty="0">
                <a:solidFill>
                  <a:schemeClr val="tx1"/>
                </a:solidFill>
                <a:effectLst/>
                <a:latin typeface="+mn-lt"/>
                <a:ea typeface="+mn-ea"/>
                <a:cs typeface="+mn-cs"/>
              </a:rPr>
              <a:t>These sources of income are exempt from federal income tax:  child support, gifts, inheritances, insurance payments, life insurance, public assistance payments, Supplemental Security Income, veterans’ disability benefits.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They are not taxable and therefore you won’t report them on the 1040 because they will not affect tax liability.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a question about whether a type of income is taxable or not, you can turn the chart on D-1 in your spiral notebook for a more complete list of taxable vs. nontaxable income.</a:t>
            </a:r>
            <a:r>
              <a:rPr lang="en-US" dirty="0">
                <a:effectLst/>
              </a:rPr>
              <a:t> </a:t>
            </a:r>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7295725"/>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a:t>
            </a:r>
            <a:r>
              <a:rPr lang="en-US" baseline="0" dirty="0"/>
              <a:t> should remember from the tax terminology lesson, earned income is income received through work</a:t>
            </a:r>
          </a:p>
          <a:p>
            <a:endParaRPr lang="en-US" baseline="0" dirty="0"/>
          </a:p>
          <a:p>
            <a:r>
              <a:rPr lang="en-US" baseline="0" dirty="0"/>
              <a:t>It includes wages, salaries, tips, self-employment income, etc.</a:t>
            </a:r>
          </a:p>
          <a:p>
            <a:endParaRPr lang="en-US" baseline="0" dirty="0"/>
          </a:p>
          <a:p>
            <a:r>
              <a:rPr lang="en-US" baseline="0" dirty="0"/>
              <a:t>Unearned income is income other than pay for work</a:t>
            </a:r>
          </a:p>
          <a:p>
            <a:r>
              <a:rPr lang="en-US" baseline="0" dirty="0"/>
              <a:t>It is produced by investments (such as interest on savings, dividends on stocks), social security benefits, retirement savings</a:t>
            </a:r>
          </a:p>
          <a:p>
            <a:endParaRPr lang="en-US" baseline="0" dirty="0"/>
          </a:p>
          <a:p>
            <a:r>
              <a:rPr lang="en-US" baseline="0" dirty="0"/>
              <a:t>One of our previous Corps members liked to think of earned income as “income you work for” and unearned income as “income that works for you.” I think that’s a good way to describe the difference between earned and unearned income, and will be especially helpful when you need to discern how much earned income a taxpayer has.</a:t>
            </a:r>
          </a:p>
          <a:p>
            <a:endParaRPr lang="en-US" baseline="0" dirty="0"/>
          </a:p>
          <a:p>
            <a:r>
              <a:rPr lang="en-US" baseline="0" dirty="0"/>
              <a:t>Why is it necessary to know the difference? The main reason is because the amount of </a:t>
            </a:r>
            <a:r>
              <a:rPr lang="en-US" b="1" baseline="0" dirty="0"/>
              <a:t>earned</a:t>
            </a:r>
            <a:r>
              <a:rPr lang="en-US" b="0" baseline="0" dirty="0"/>
              <a:t> income received corresponds to the Earned Income Tax Credit and how much it’s worth—so it’s important to know the difference, especially to combat misconceptions among taxpayers about who qualifies for the Earned Income Tax Credit. We will discuss this concept more thoroughly when we talk about the Earned Income Credit.</a:t>
            </a:r>
            <a:endParaRPr lang="en-US" baseline="0"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4361238"/>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a:t>
            </a:r>
            <a:r>
              <a:rPr lang="en-US" baseline="0" dirty="0"/>
              <a:t> begin with the Form W-2. </a:t>
            </a:r>
            <a:r>
              <a:rPr lang="en-US" dirty="0"/>
              <a:t>It’s appropriate that we begin</a:t>
            </a:r>
            <a:r>
              <a:rPr lang="en-US" baseline="0" dirty="0"/>
              <a:t> with this form because it is by far the most common tax document you will see at the tax sites.</a:t>
            </a:r>
          </a:p>
          <a:p>
            <a:endParaRPr lang="en-US" baseline="0" dirty="0"/>
          </a:p>
          <a:p>
            <a:r>
              <a:rPr lang="en-US" baseline="0" dirty="0"/>
              <a:t>It has a lot of information reported on it, much that you will need to internalize—but much of the information that can be reported here you just need to know where to find what it means.</a:t>
            </a:r>
          </a:p>
          <a:p>
            <a:endParaRPr lang="en-US" baseline="0" dirty="0"/>
          </a:p>
          <a:p>
            <a:r>
              <a:rPr lang="en-US" baseline="0" dirty="0"/>
              <a:t>Let me briefly call your attention to the parts of the form that we will be taking a closer look at in this lesson:</a:t>
            </a:r>
          </a:p>
          <a:p>
            <a:pPr marL="171450" indent="-171450">
              <a:buFont typeface="Arial" charset="0"/>
              <a:buChar char="•"/>
            </a:pPr>
            <a:r>
              <a:rPr lang="en-US" baseline="0" dirty="0"/>
              <a:t>Box 1: Wages, tips, other compensation – the amount paid to the employee during the tax year</a:t>
            </a:r>
          </a:p>
          <a:p>
            <a:pPr marL="171450" indent="-171450">
              <a:buFont typeface="Arial" charset="0"/>
              <a:buChar char="•"/>
            </a:pPr>
            <a:r>
              <a:rPr lang="en-US" baseline="0" dirty="0"/>
              <a:t>Box 2: Federal income tax withheld – the amount of federal income tax withheld from the taxpayer’s wages for the year</a:t>
            </a:r>
          </a:p>
          <a:p>
            <a:pPr marL="171450" indent="-171450">
              <a:buFont typeface="Arial" charset="0"/>
              <a:buChar char="•"/>
            </a:pPr>
            <a:r>
              <a:rPr lang="en-US" baseline="0" dirty="0"/>
              <a:t>Box 3-7: Related to FICA taxes (or Social Security and Medicare Taxes)</a:t>
            </a:r>
          </a:p>
          <a:p>
            <a:pPr marL="171450" indent="-171450">
              <a:buFont typeface="Arial" charset="0"/>
              <a:buChar char="•"/>
            </a:pPr>
            <a:r>
              <a:rPr lang="en-US" baseline="0" dirty="0"/>
              <a:t>Box 8: Allocated Tips</a:t>
            </a:r>
          </a:p>
          <a:p>
            <a:pPr marL="171450" indent="-171450">
              <a:buFont typeface="Arial" charset="0"/>
              <a:buChar char="•"/>
            </a:pPr>
            <a:r>
              <a:rPr lang="en-US" baseline="0" dirty="0"/>
              <a:t>Box 10: Dependent care benefits (provided by the employer to the taxpayer)</a:t>
            </a:r>
          </a:p>
          <a:p>
            <a:pPr marL="171450" indent="-171450">
              <a:buFont typeface="Arial" charset="0"/>
              <a:buChar char="•"/>
            </a:pPr>
            <a:r>
              <a:rPr lang="en-US" baseline="0" dirty="0"/>
              <a:t>Box 12: Shows a variety of standard codes, some of which you will learn to immediately recognize and will require you to take further action, some of which you will need to look up using your resources</a:t>
            </a:r>
          </a:p>
          <a:p>
            <a:pPr marL="171450" indent="-171450">
              <a:buFont typeface="Arial" charset="0"/>
              <a:buChar char="•"/>
            </a:pPr>
            <a:r>
              <a:rPr lang="en-US" dirty="0"/>
              <a:t>Box 13: Various boxes</a:t>
            </a:r>
            <a:r>
              <a:rPr lang="en-US" baseline="0" dirty="0"/>
              <a:t> checked that may change how this income is reported (or whether or not it needs to be reported)</a:t>
            </a:r>
          </a:p>
          <a:p>
            <a:pPr marL="171450" indent="-171450">
              <a:buFont typeface="Arial" charset="0"/>
              <a:buChar char="•"/>
            </a:pPr>
            <a:r>
              <a:rPr lang="en-US" baseline="0" dirty="0"/>
              <a:t>Box 14: Much like box 12, shows a variety of codes, however these are not always clear and may require additional investigation to determine if anything listed is necessary to complete the return</a:t>
            </a:r>
          </a:p>
          <a:p>
            <a:pPr marL="171450" indent="-171450">
              <a:buFont typeface="Arial" charset="0"/>
              <a:buChar char="•"/>
            </a:pPr>
            <a:r>
              <a:rPr lang="en-US" dirty="0"/>
              <a:t>Box 16-17:</a:t>
            </a:r>
            <a:r>
              <a:rPr lang="en-US" baseline="0" dirty="0"/>
              <a:t> Shows the amount of wages attributable to a particular state (if they have an income tax) and amount of state income tax withheld</a:t>
            </a:r>
          </a:p>
          <a:p>
            <a:pPr marL="171450" indent="-171450">
              <a:buFont typeface="Arial" charset="0"/>
              <a:buChar char="•"/>
            </a:pPr>
            <a:r>
              <a:rPr lang="en-US" baseline="0" dirty="0"/>
              <a:t>Box 18-20: Shows the amount of local wages and income tax withheld, if applicable</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133081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4B03B24-10BB-491F-9956-27F00C3E88F5}" type="slidenum">
              <a:rPr lang="en-US" smtClean="0">
                <a:solidFill>
                  <a:prstClr val="black"/>
                </a:solidFill>
              </a:rPr>
              <a:pPr eaLnBrk="1" hangingPunct="1"/>
              <a:t>24</a:t>
            </a:fld>
            <a:endParaRPr lang="en-US">
              <a:solidFill>
                <a:prstClr val="black"/>
              </a:solidFill>
            </a:endParaRPr>
          </a:p>
        </p:txBody>
      </p:sp>
      <p:sp>
        <p:nvSpPr>
          <p:cNvPr id="310275" name="Rectangle 2"/>
          <p:cNvSpPr>
            <a:spLocks noGrp="1" noRot="1" noChangeAspect="1" noChangeArrowheads="1" noTextEdit="1"/>
          </p:cNvSpPr>
          <p:nvPr>
            <p:ph type="sldImg"/>
          </p:nvPr>
        </p:nvSpPr>
        <p:spPr>
          <a:xfrm>
            <a:off x="685800" y="1143000"/>
            <a:ext cx="5486400" cy="3086100"/>
          </a:xfrm>
          <a:ln/>
        </p:spPr>
      </p:sp>
      <p:sp>
        <p:nvSpPr>
          <p:cNvPr id="3102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spcBef>
                <a:spcPts val="450"/>
              </a:spcBef>
            </a:pPr>
            <a:r>
              <a:rPr lang="en-US" b="1" dirty="0">
                <a:latin typeface="Arial" pitchFamily="34" charset="0"/>
                <a:ea typeface="Arial Unicode MS" pitchFamily="34" charset="-128"/>
                <a:cs typeface="Arial Unicode MS" pitchFamily="34" charset="-128"/>
              </a:rPr>
              <a:t>Refundable tax credit:</a:t>
            </a:r>
            <a:r>
              <a:rPr lang="en-US" dirty="0">
                <a:latin typeface="Arial" pitchFamily="34" charset="0"/>
                <a:ea typeface="Arial Unicode MS" pitchFamily="34" charset="-128"/>
                <a:cs typeface="Arial Unicode MS" pitchFamily="34" charset="-128"/>
              </a:rPr>
              <a:t>  A refundable tax credit allows the taxpayer to reduce his tax liability to zero and then get a refund for the remainder of the credit value. </a:t>
            </a:r>
            <a:r>
              <a:rPr lang="en-US" dirty="0">
                <a:latin typeface="Arial" pitchFamily="34" charset="0"/>
                <a:ea typeface="ＭＳ Ｐゴシック" pitchFamily="34" charset="-128"/>
                <a:cs typeface="Arial" pitchFamily="34" charset="0"/>
              </a:rPr>
              <a:t>.  So, if you have $1500 of tax liability and $2000 in nonrefundable credits, you can take $1500 of credits to reduce your tax liability to $0 and then take the last $500 as a refund.</a:t>
            </a:r>
          </a:p>
          <a:p>
            <a:pPr eaLnBrk="1" hangingPunct="1">
              <a:spcBef>
                <a:spcPts val="450"/>
              </a:spcBef>
            </a:pPr>
            <a:endParaRPr lang="en-US" dirty="0">
              <a:latin typeface="Arial" pitchFamily="34" charset="0"/>
              <a:ea typeface="Arial Unicode MS" pitchFamily="34" charset="-128"/>
              <a:cs typeface="Arial Unicode MS" pitchFamily="34" charset="-128"/>
            </a:endParaRPr>
          </a:p>
          <a:p>
            <a:pPr eaLnBrk="1" hangingPunct="1"/>
            <a:endParaRPr lang="en-US" dirty="0">
              <a:latin typeface="Arial" pitchFamily="34" charset="0"/>
              <a:ea typeface="ＭＳ Ｐゴシック" pitchFamily="34" charset="-128"/>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2229114"/>
      </p:ext>
    </p:extLst>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the amount</a:t>
            </a:r>
            <a:r>
              <a:rPr lang="en-US" baseline="0" dirty="0"/>
              <a:t> of federal income tax withheld on wages (an each subsequent type of income) should be enough to cover any potential tax liability the taxpayer may have at the end of the tax year – which is why filing a federal tax is akin to “settling up” with the federal government.</a:t>
            </a:r>
          </a:p>
          <a:p>
            <a:endParaRPr lang="en-US" baseline="0" dirty="0"/>
          </a:p>
          <a:p>
            <a:r>
              <a:rPr lang="en-US" baseline="0" dirty="0"/>
              <a:t>The taxpayer has already been paying tax to the federal government each year, we are just trying to determine now if the taxpayer paid too much or too little.</a:t>
            </a:r>
          </a:p>
          <a:p>
            <a:endParaRPr lang="en-US" baseline="0" dirty="0"/>
          </a:p>
          <a:p>
            <a:r>
              <a:rPr lang="en-US" baseline="0" dirty="0"/>
              <a:t>Of course, many taxpayers that we serve end up getting a full refund of their federal income tax withheld because they receive enough in tax credits to wipe out their tax liability.</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8849437"/>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of boxes on the Form W-2 are related</a:t>
            </a:r>
            <a:r>
              <a:rPr lang="en-US" baseline="0" dirty="0"/>
              <a:t> to FICA taxes</a:t>
            </a:r>
          </a:p>
          <a:p>
            <a:endParaRPr lang="en-US" baseline="0" dirty="0"/>
          </a:p>
          <a:p>
            <a:r>
              <a:rPr lang="en-US" baseline="0" dirty="0"/>
              <a:t>First of all, what is FICA?</a:t>
            </a:r>
          </a:p>
          <a:p>
            <a:pPr marL="171450" indent="-171450">
              <a:buFont typeface="Arial" charset="0"/>
              <a:buChar char="•"/>
            </a:pPr>
            <a:r>
              <a:rPr lang="en-US" baseline="0" dirty="0"/>
              <a:t>Employment taxes that are imposed on both the employee and the employer specifically to fund two federal programs: Social Security and Medicare</a:t>
            </a:r>
          </a:p>
          <a:p>
            <a:pPr marL="171450" indent="-171450">
              <a:buFont typeface="Arial" charset="0"/>
              <a:buChar char="•"/>
            </a:pPr>
            <a:r>
              <a:rPr lang="en-US" baseline="0" dirty="0"/>
              <a:t>Federal Insurance Contributions Act – the part of the Internal Revenue Code that gives the federal government the authority to collect these taxes </a:t>
            </a:r>
          </a:p>
          <a:p>
            <a:pPr marL="171450" indent="-171450">
              <a:buFont typeface="Arial" charset="0"/>
              <a:buChar char="•"/>
            </a:pPr>
            <a:r>
              <a:rPr lang="en-US" dirty="0"/>
              <a:t>You may also occasionally</a:t>
            </a:r>
            <a:r>
              <a:rPr lang="en-US" baseline="0" dirty="0"/>
              <a:t> here these taxes referred to as “payroll taxes”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2128805"/>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taxes imposed on wages varies from year to year, but it typically centers somewhere around 12% for Social Security and 3% for Medicare. The employee pays ½ of this cost and the employer pays the other ½ . </a:t>
            </a:r>
          </a:p>
          <a:p>
            <a:endParaRPr lang="en-US" baseline="0" dirty="0"/>
          </a:p>
          <a:p>
            <a:r>
              <a:rPr lang="en-US" baseline="0" dirty="0"/>
              <a:t>For 2014, the employee would have paid 6.2% in Social Security tax and 1.45% in Medicare tax. These collectively are referred to as payroll taxes, and unfortunately, unlike federal income tax, do not factor in to the total tax liability that is calculated when filing a federal tax return—meaning that a taxpayer cannot be refunded the tax that was withheld, even though they might receive a full refund of their federal income tax withheld.</a:t>
            </a:r>
          </a:p>
          <a:p>
            <a:endParaRPr lang="en-US" baseline="0" dirty="0"/>
          </a:p>
          <a:p>
            <a:r>
              <a:rPr lang="en-US" baseline="0" dirty="0"/>
              <a:t>Just a </a:t>
            </a:r>
            <a:r>
              <a:rPr lang="en-US" baseline="0" dirty="0" err="1"/>
              <a:t>sidenote</a:t>
            </a:r>
            <a:r>
              <a:rPr lang="en-US" baseline="0" dirty="0"/>
              <a:t>: taxpayers who are self-employed workers or nonemployee contractors are also required to pay FICA taxes on their income, HOWEVER, they do not have an employer to pay ½ so they are on the hook for 100% of these taxes. We will discuss this further in the next training!</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981863"/>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Allocated</a:t>
            </a:r>
            <a:r>
              <a:rPr lang="en-US" baseline="0" dirty="0"/>
              <a:t> tips in box 8 apply to taxpayers working in a job that receives tips—so waiters, waitresses, bellhops, etc.</a:t>
            </a:r>
          </a:p>
          <a:p>
            <a:endParaRPr lang="en-US" baseline="0" dirty="0"/>
          </a:p>
          <a:p>
            <a:r>
              <a:rPr lang="en-US" baseline="0" dirty="0"/>
              <a:t>Most tips are totaled up in box 1 with wages, however, allocated tips are listed separately.</a:t>
            </a:r>
          </a:p>
          <a:p>
            <a:endParaRPr lang="en-US" baseline="0" dirty="0"/>
          </a:p>
          <a:p>
            <a:r>
              <a:rPr lang="en-US" baseline="0" dirty="0"/>
              <a:t>Allocated tips are the difference between the tips the employee reported to employer and what the employer designated the employee’s tips should have been</a:t>
            </a:r>
          </a:p>
          <a:p>
            <a:endParaRPr lang="en-US" baseline="0" dirty="0"/>
          </a:p>
          <a:p>
            <a:r>
              <a:rPr lang="en-US" baseline="0" dirty="0"/>
              <a:t>The reason the are separated out from box 1 wages is because FICA taxes have not been withheld from allocated tips. FICA taxes must be paid on this additional amount when filing a federal income tax return.</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482375"/>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and employer provides dependent care benefits paid</a:t>
            </a:r>
            <a:r>
              <a:rPr lang="en-US" baseline="0" dirty="0"/>
              <a:t> directly to the employee or on the employee’s behalf for dependent care expenses—usually to a daycare.</a:t>
            </a:r>
          </a:p>
          <a:p>
            <a:endParaRPr lang="en-US" baseline="0" dirty="0"/>
          </a:p>
          <a:p>
            <a:r>
              <a:rPr lang="en-US" baseline="0" dirty="0"/>
              <a:t>If there is ever an amount listed in box, an additional form must be completed—Form 2441. This form is for the Child and Dependent Care Expenses Tax Credit—we will discuss this form in more detail in a later training!</a:t>
            </a:r>
          </a:p>
          <a:p>
            <a:endParaRPr lang="en-US" baseline="0" dirty="0"/>
          </a:p>
          <a:p>
            <a:r>
              <a:rPr lang="en-US" baseline="0" dirty="0"/>
              <a:t>Jus know that an amount in this box will require additional action outside of the W-2.</a:t>
            </a:r>
          </a:p>
        </p:txBody>
      </p:sp>
      <p:sp>
        <p:nvSpPr>
          <p:cNvPr id="4" name="Slide Number Placeholder 3"/>
          <p:cNvSpPr>
            <a:spLocks noGrp="1"/>
          </p:cNvSpPr>
          <p:nvPr>
            <p:ph type="sldNum" sz="quarter" idx="10"/>
          </p:nvPr>
        </p:nvSpPr>
        <p:spPr/>
        <p:txBody>
          <a:bodyPr/>
          <a:lstStyle/>
          <a:p>
            <a:fld id="{0AAF3B1F-AC38-4989-8980-0C5BCC6498F0}" type="slidenum">
              <a:rPr lang="en-US" smtClean="0"/>
              <a:pPr/>
              <a:t>134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595893"/>
      </p:ext>
    </p:extLst>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12 codes</a:t>
            </a:r>
            <a:r>
              <a:rPr lang="en-US" baseline="0" dirty="0"/>
              <a:t> report a variety of information and amounts, and are standardized. The information listed here MAY be needed to complete the tax return, but often the information conveyed through box 12 codes are just that—information—and don’t require additional action.</a:t>
            </a:r>
          </a:p>
          <a:p>
            <a:endParaRPr lang="en-US" baseline="0" dirty="0"/>
          </a:p>
          <a:p>
            <a:r>
              <a:rPr lang="en-US" baseline="0" dirty="0"/>
              <a:t>Here are some common box 12 codes we will see</a:t>
            </a:r>
          </a:p>
          <a:p>
            <a:pPr marL="171450" indent="-171450">
              <a:buFont typeface="Arial" charset="0"/>
              <a:buChar char="•"/>
            </a:pPr>
            <a:r>
              <a:rPr lang="en-US" baseline="0" dirty="0"/>
              <a:t>401(k) retirement contributions (D) – this indicates that a taxpayer had contributions made on his or her behalf into a retirement account. Taxpayers may be eligible for a retirement savings tax credit if there is an amount listed with code D</a:t>
            </a:r>
          </a:p>
          <a:p>
            <a:pPr marL="171450" indent="-171450">
              <a:buFont typeface="Arial" charset="0"/>
              <a:buChar char="•"/>
            </a:pPr>
            <a:r>
              <a:rPr lang="en-US" baseline="0" dirty="0"/>
              <a:t>Employer-sponsored health coverage (DD) – this indicates the cost of the health insurance plan provided through the employer. There are no additional forms directly associated with this code, however, recognizing this code will be useful later when we discuss the Affordable Care Act and how it relates to the income tax return</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33919"/>
      </p:ext>
    </p:extLst>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945480"/>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sometimes</a:t>
            </a:r>
            <a:r>
              <a:rPr lang="en-US" baseline="0" dirty="0"/>
              <a:t> an employer may list an amount contributed to a retirement account that may make the taxpayer eligible for a tax credit—its important to determine what each code means.</a:t>
            </a:r>
          </a:p>
          <a:p>
            <a:endParaRPr lang="en-US" baseline="0" dirty="0"/>
          </a:p>
          <a:p>
            <a:r>
              <a:rPr lang="en-US" baseline="0" dirty="0"/>
              <a:t>It’s best to use your resources first to try and determine what a box 12 code is—your site coordinator handbook and other IRS resources. If it still cannot be determined, try asking the taxpayer—they may know what it refers to.</a:t>
            </a:r>
          </a:p>
          <a:p>
            <a:endParaRPr lang="en-US" baseline="0" dirty="0"/>
          </a:p>
          <a:p>
            <a:r>
              <a:rPr lang="en-US" baseline="0" dirty="0"/>
              <a:t>If that fails, it still might be beneficial to have the taxpayer call their employer for clarification on what the code and amount refer to. Remember, our goal is to not only accurately prepare the tax return, but to make sure we claim every benefit that the taxpayer is eligible for.</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7304616"/>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r>
              <a:rPr lang="en-US" baseline="0" dirty="0"/>
              <a:t> of things reported in box 14</a:t>
            </a:r>
          </a:p>
          <a:p>
            <a:endParaRPr lang="en-US" baseline="0" dirty="0"/>
          </a:p>
          <a:p>
            <a:r>
              <a:rPr lang="en-US" baseline="0" dirty="0"/>
              <a:t>Sometimes, the information reported here might be able to be used when itemizing deductions, depending on whether or not it is a pre-tax benefit or a post-tax benefit.</a:t>
            </a:r>
            <a:endParaRPr lang="en-US" dirty="0"/>
          </a:p>
        </p:txBody>
      </p:sp>
      <p:sp>
        <p:nvSpPr>
          <p:cNvPr id="4" name="Slide Number Placeholder 3"/>
          <p:cNvSpPr>
            <a:spLocks noGrp="1"/>
          </p:cNvSpPr>
          <p:nvPr>
            <p:ph type="sldNum" sz="quarter" idx="10"/>
          </p:nvPr>
        </p:nvSpPr>
        <p:spPr/>
        <p:txBody>
          <a:bodyPr/>
          <a:lstStyle/>
          <a:p>
            <a:fld id="{0AAF3B1F-AC38-4989-8980-0C5BCC6498F0}" type="slidenum">
              <a:rPr lang="en-US" smtClean="0"/>
              <a:pPr/>
              <a:t>138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9106681"/>
      </p:ext>
    </p:extLst>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DFA0D15-5E2C-41F1-B043-F06A7D0AF492}" type="slidenum">
              <a:rPr lang="en-US" smtClean="0">
                <a:solidFill>
                  <a:prstClr val="black"/>
                </a:solidFill>
              </a:rPr>
              <a:pPr eaLnBrk="1" hangingPunct="1"/>
              <a:t>141</a:t>
            </a:fld>
            <a:endParaRPr lang="en-US">
              <a:solidFill>
                <a:prstClr val="black"/>
              </a:solidFill>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Social security benefits are reported on a SSA-1099.  This is what a SSA-1099 looks like.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Box 5 Reports total benefits</a:t>
            </a:r>
            <a:r>
              <a:rPr lang="en-US" sz="1200" baseline="0" dirty="0">
                <a:effectLst/>
                <a:latin typeface="Times New Roman"/>
                <a:ea typeface="ＭＳ 明朝"/>
                <a:cs typeface="Times New Roman"/>
              </a:rPr>
              <a:t> – this is the important number to use when reporting SS benefits on the income tax return</a:t>
            </a:r>
          </a:p>
          <a:p>
            <a:pPr marL="0" marR="0" lvl="0" indent="0" algn="l">
              <a:spcBef>
                <a:spcPts val="0"/>
              </a:spcBef>
              <a:spcAft>
                <a:spcPts val="0"/>
              </a:spcAft>
              <a:buFont typeface="Wingdings"/>
              <a:buNone/>
            </a:pPr>
            <a:endParaRPr lang="en-US" sz="1200" baseline="0" dirty="0">
              <a:effectLst/>
              <a:latin typeface="Times New Roman"/>
              <a:ea typeface="ＭＳ 明朝"/>
              <a:cs typeface="Times New Roman"/>
            </a:endParaRPr>
          </a:p>
          <a:p>
            <a:pPr marL="342900" marR="0" lvl="0" indent="-342900" algn="l">
              <a:spcBef>
                <a:spcPts val="0"/>
              </a:spcBef>
              <a:spcAft>
                <a:spcPts val="0"/>
              </a:spcAft>
              <a:buFont typeface="Wingdings"/>
              <a:buChar char=""/>
            </a:pPr>
            <a:r>
              <a:rPr lang="en-US" sz="1200" baseline="0" dirty="0">
                <a:effectLst/>
                <a:latin typeface="Times New Roman"/>
                <a:ea typeface="ＭＳ 明朝"/>
                <a:cs typeface="Times New Roman"/>
              </a:rPr>
              <a:t>The top of box 3 shows the amount of cash paid to the taxpayer throughout the course of the tax year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Box 3  also records the amount of Medicare premiums</a:t>
            </a:r>
            <a:r>
              <a:rPr lang="en-US" sz="1200" baseline="0" dirty="0">
                <a:effectLst/>
                <a:latin typeface="Times New Roman"/>
                <a:ea typeface="ＭＳ 明朝"/>
                <a:cs typeface="Times New Roman"/>
              </a:rPr>
              <a:t> that were deducted from social security benefits</a:t>
            </a:r>
            <a:r>
              <a:rPr lang="en-US" sz="1200" dirty="0">
                <a:effectLst/>
                <a:latin typeface="Times New Roman"/>
                <a:ea typeface="ＭＳ 明朝"/>
                <a:cs typeface="Times New Roman"/>
              </a:rPr>
              <a:t>.</a:t>
            </a:r>
          </a:p>
          <a:p>
            <a:pPr marL="0" marR="0" lvl="0" indent="0" algn="l">
              <a:spcBef>
                <a:spcPts val="0"/>
              </a:spcBef>
              <a:spcAft>
                <a:spcPts val="0"/>
              </a:spcAft>
              <a:buFont typeface="Wingdings"/>
              <a:buNone/>
            </a:pPr>
            <a:endParaRPr lang="en-US" sz="1200" dirty="0">
              <a:effectLst/>
              <a:latin typeface="Times New Roman"/>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Box 3 can also report lump-sum</a:t>
            </a:r>
            <a:r>
              <a:rPr lang="en-US" sz="1200" baseline="0" dirty="0">
                <a:effectLst/>
                <a:latin typeface="Times New Roman"/>
                <a:ea typeface="ＭＳ 明朝"/>
                <a:cs typeface="Times New Roman"/>
              </a:rPr>
              <a:t> benefit payments, which are payments made to a taxpayer for a prior year.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Box 6 notes any federal taxes already withhold.</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Social security benefits are reported on line 20a by linking to a 1040 Worksheet 1.</a:t>
            </a:r>
            <a:endParaRPr lang="en-US" sz="1400" dirty="0">
              <a:effectLst/>
              <a:latin typeface="Cambria"/>
              <a:ea typeface="ＭＳ 明朝"/>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21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101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279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69" y="1584960"/>
            <a:ext cx="2438399" cy="487680"/>
          </a:xfrm>
          <a:prstGeom prst="rect">
            <a:avLst/>
          </a:prstGeom>
        </p:spPr>
        <p:txBody>
          <a:bodyPr/>
          <a:lstStyle/>
          <a:p>
            <a:fld id="{D26E169C-EFC3-4FD0-A92D-FF060488CD20}" type="datetimeFigureOut">
              <a:rPr lang="en-US" smtClean="0">
                <a:solidFill>
                  <a:srgbClr val="DFDCB7"/>
                </a:solidFill>
                <a:latin typeface="Calibri"/>
              </a:rPr>
              <a:pPr/>
              <a:t>1/5/17</a:t>
            </a:fld>
            <a:endParaRPr lang="en-US">
              <a:solidFill>
                <a:srgbClr val="DFDCB7"/>
              </a:solidFill>
              <a:latin typeface="Calibri"/>
            </a:endParaRPr>
          </a:p>
        </p:txBody>
      </p:sp>
      <p:sp>
        <p:nvSpPr>
          <p:cNvPr id="3" name="Footer Placeholder 2"/>
          <p:cNvSpPr>
            <a:spLocks noGrp="1"/>
          </p:cNvSpPr>
          <p:nvPr>
            <p:ph type="ftr" sz="quarter" idx="11"/>
          </p:nvPr>
        </p:nvSpPr>
        <p:spPr>
          <a:xfrm rot="16200000">
            <a:off x="10510428" y="3987800"/>
            <a:ext cx="2367281" cy="487680"/>
          </a:xfrm>
          <a:prstGeom prst="rect">
            <a:avLst/>
          </a:prstGeom>
        </p:spPr>
        <p:txBody>
          <a:bodyPr/>
          <a:lstStyle/>
          <a:p>
            <a:endParaRPr lang="en-US">
              <a:solidFill>
                <a:srgbClr val="DFDCB7"/>
              </a:solidFill>
              <a:latin typeface="Calibri"/>
            </a:endParaRP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E2D1EA19-6C71-4BB7-8E96-164252BC27CF}" type="slidenum">
              <a:rPr lang="en-US" smtClean="0">
                <a:latin typeface="Calibri"/>
              </a:rPr>
              <a:pPr/>
              <a:t>‹#›</a:t>
            </a:fld>
            <a:endParaRPr lang="en-US">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861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10474869" y="1584960"/>
            <a:ext cx="2438399" cy="487680"/>
          </a:xfrm>
          <a:prstGeom prst="rect">
            <a:avLst/>
          </a:prstGeom>
        </p:spPr>
        <p:txBody>
          <a:bodyPr/>
          <a:lstStyle/>
          <a:p>
            <a:fld id="{D26E169C-EFC3-4FD0-A92D-FF060488CD20}" type="datetimeFigureOut">
              <a:rPr lang="en-US" smtClean="0">
                <a:solidFill>
                  <a:srgbClr val="DFDCB7"/>
                </a:solidFill>
                <a:latin typeface="Calibri"/>
              </a:rPr>
              <a:pPr/>
              <a:t>1/5/17</a:t>
            </a:fld>
            <a:endParaRPr lang="en-US">
              <a:solidFill>
                <a:srgbClr val="DFDCB7"/>
              </a:solidFill>
              <a:latin typeface="Calibri"/>
            </a:endParaRPr>
          </a:p>
        </p:txBody>
      </p:sp>
      <p:sp>
        <p:nvSpPr>
          <p:cNvPr id="4" name="Footer Placeholder 3"/>
          <p:cNvSpPr>
            <a:spLocks noGrp="1"/>
          </p:cNvSpPr>
          <p:nvPr>
            <p:ph type="ftr" sz="quarter" idx="11"/>
          </p:nvPr>
        </p:nvSpPr>
        <p:spPr>
          <a:xfrm rot="16200000">
            <a:off x="10510428" y="3987800"/>
            <a:ext cx="2367281" cy="487680"/>
          </a:xfrm>
          <a:prstGeom prst="rect">
            <a:avLst/>
          </a:prstGeom>
        </p:spPr>
        <p:txBody>
          <a:bodyPr/>
          <a:lstStyle/>
          <a:p>
            <a:endParaRPr lang="en-US">
              <a:solidFill>
                <a:srgbClr val="DFDCB7"/>
              </a:solidFill>
              <a:latin typeface="Calibri"/>
            </a:endParaRPr>
          </a:p>
        </p:txBody>
      </p:sp>
      <p:sp>
        <p:nvSpPr>
          <p:cNvPr id="5" name="Slide Number Placeholder 4"/>
          <p:cNvSpPr>
            <a:spLocks noGrp="1"/>
          </p:cNvSpPr>
          <p:nvPr>
            <p:ph type="sldNum" sz="quarter" idx="12"/>
          </p:nvPr>
        </p:nvSpPr>
        <p:spPr>
          <a:xfrm>
            <a:off x="11375717" y="5648960"/>
            <a:ext cx="731520" cy="396240"/>
          </a:xfrm>
          <a:prstGeom prst="bracketPair">
            <a:avLst>
              <a:gd name="adj" fmla="val 17949"/>
            </a:avLst>
          </a:prstGeom>
        </p:spPr>
        <p:txBody>
          <a:bodyPr/>
          <a:lstStyle/>
          <a:p>
            <a:fld id="{E2D1EA19-6C71-4BB7-8E96-164252BC27CF}" type="slidenum">
              <a:rPr lang="en-US" smtClean="0">
                <a:latin typeface="Calibri"/>
              </a:rPr>
              <a:pPr/>
              <a:t>‹#›</a:t>
            </a:fld>
            <a:endParaRPr lang="en-US">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0283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rotWithShape="1">
          <a:blip r:embed="rId6">
            <a:alphaModFix amt="7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6737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800" b="1"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4000" kern="1200">
          <a:solidFill>
            <a:schemeClr val="tx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tx1"/>
          </a:solidFill>
          <a:latin typeface="+mn-lt"/>
          <a:ea typeface="+mn-ea"/>
          <a:cs typeface="+mn-cs"/>
        </a:defRPr>
      </a:lvl2pPr>
      <a:lvl3pPr marL="1143000" indent="-228600" algn="l" defTabSz="457200" rtl="0" eaLnBrk="1" latinLnBrk="0" hangingPunct="1">
        <a:spcBef>
          <a:spcPct val="20000"/>
        </a:spcBef>
        <a:buFont typeface="Courier New" charset="0"/>
        <a:buChar char="o"/>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7.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4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5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5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2.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9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2.em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2.emf"/></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46.gif"/></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43.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48.xml.rels><?xml version="1.0" encoding="UTF-8" standalone="yes"?>
<Relationships xmlns="http://schemas.openxmlformats.org/package/2006/relationships"><Relationship Id="rId3" Type="http://schemas.openxmlformats.org/officeDocument/2006/relationships/hyperlink" Target="tel:1-800-829-1954" TargetMode="External"/><Relationship Id="rId4" Type="http://schemas.openxmlformats.org/officeDocument/2006/relationships/hyperlink" Target="tel:1-800-245-2804" TargetMode="External"/><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2.emf"/></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hyperlink" Target="http://www.healthcare.g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hyperlink" Target="http://www.healthcare.gov/" TargetMode="Externa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48.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27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8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2.emf"/></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0.xml"/><Relationship Id="rId3" Type="http://schemas.openxmlformats.org/officeDocument/2006/relationships/image" Target="../media/image52.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53.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3.xml"/><Relationship Id="rId3" Type="http://schemas.openxmlformats.org/officeDocument/2006/relationships/image" Target="../media/image2.emf"/></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emf"/></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3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3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4.xml"/><Relationship Id="rId3" Type="http://schemas.openxmlformats.org/officeDocument/2006/relationships/image" Target="../media/image2.emf"/></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6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66.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 Id="rId3" Type="http://schemas.openxmlformats.org/officeDocument/2006/relationships/image" Target="../media/image80.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WI.Voltax@irs.gov" TargetMode="Externa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olunteers.generationforchange.org/" TargetMode="Externa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5.xml"/><Relationship Id="rId3" Type="http://schemas.openxmlformats.org/officeDocument/2006/relationships/image" Target="../media/image2.emf"/></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50838658" TargetMode="External"/><Relationship Id="rId3" Type="http://schemas.openxmlformats.org/officeDocument/2006/relationships/hyperlink" Target="https://vimeo.com/150947559" TargetMode="Externa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olunteers.generationforchange.org/" TargetMode="Externa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mpactamerica.com/taxprep" TargetMode="Externa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6.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6924108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acebook.com/ImpactAlabama" TargetMode="External"/><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413266"/>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32277" y="4749376"/>
            <a:ext cx="8727445" cy="15064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Volunteer Basic Tax Training</a:t>
            </a:r>
          </a:p>
          <a:p>
            <a:r>
              <a:rPr lang="en-US" sz="5400" b="1" dirty="0"/>
              <a:t>A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7909211"/>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Tax Terminology Objectives</a:t>
            </a:r>
          </a:p>
        </p:txBody>
      </p:sp>
      <p:sp>
        <p:nvSpPr>
          <p:cNvPr id="3" name="Content Placeholder 2"/>
          <p:cNvSpPr>
            <a:spLocks noGrp="1"/>
          </p:cNvSpPr>
          <p:nvPr>
            <p:ph idx="1"/>
          </p:nvPr>
        </p:nvSpPr>
        <p:spPr>
          <a:xfrm>
            <a:off x="609600" y="1600204"/>
            <a:ext cx="10972800" cy="3420031"/>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Define important tax terminology</a:t>
            </a:r>
          </a:p>
          <a:p>
            <a:pPr lvl="1"/>
            <a:r>
              <a:rPr lang="en-US" b="1" dirty="0">
                <a:solidFill>
                  <a:schemeClr val="accent3"/>
                </a:solidFill>
              </a:rPr>
              <a:t>Describe the relationship between total income, tax credits, and amount owed or refunded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04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normAutofit/>
          </a:bodyPr>
          <a:lstStyle/>
          <a:p>
            <a:pPr eaLnBrk="1" hangingPunct="1"/>
            <a:r>
              <a:rPr lang="en-US" dirty="0">
                <a:ea typeface="ＭＳ Ｐゴシック" pitchFamily="34" charset="-128"/>
              </a:rPr>
              <a:t>Head of Household: Separated Parents</a:t>
            </a:r>
          </a:p>
        </p:txBody>
      </p:sp>
      <p:sp>
        <p:nvSpPr>
          <p:cNvPr id="83972" name="Rectangle 3"/>
          <p:cNvSpPr>
            <a:spLocks noGrp="1" noChangeArrowheads="1"/>
          </p:cNvSpPr>
          <p:nvPr>
            <p:ph idx="1"/>
          </p:nvPr>
        </p:nvSpPr>
        <p:spPr/>
        <p:txBody>
          <a:bodyPr>
            <a:normAutofit/>
          </a:bodyPr>
          <a:lstStyle/>
          <a:p>
            <a:pPr eaLnBrk="1" hangingPunct="1">
              <a:defRPr/>
            </a:pPr>
            <a:r>
              <a:rPr lang="en-US" dirty="0"/>
              <a:t>Even if the custodial parent has given up his/her right to claim the dependency exemption for a child (Form 8332), s/he can file Head of Household using that child as her/his qualifying person</a:t>
            </a:r>
          </a:p>
          <a:p>
            <a:pPr eaLnBrk="1" hangingPunct="1">
              <a:defRPr/>
            </a:pPr>
            <a:r>
              <a:rPr lang="en-US" dirty="0"/>
              <a:t>Noncustodial parent can never claim Head of Household</a:t>
            </a:r>
          </a:p>
        </p:txBody>
      </p:sp>
      <p:sp>
        <p:nvSpPr>
          <p:cNvPr id="4" name="Rectangle 3"/>
          <p:cNvSpPr/>
          <p:nvPr/>
        </p:nvSpPr>
        <p:spPr>
          <a:xfrm>
            <a:off x="609600" y="5864556"/>
            <a:ext cx="1118746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chemeClr val="accent3"/>
                </a:solidFill>
                <a:ea typeface="ＭＳ Ｐゴシック" pitchFamily="34" charset="-128"/>
              </a:rPr>
              <a:t>This situation is complicated to determine. </a:t>
            </a:r>
            <a:r>
              <a:rPr lang="en-US" sz="2800" b="1" u="sng" dirty="0">
                <a:solidFill>
                  <a:schemeClr val="accent3"/>
                </a:solidFill>
                <a:ea typeface="ＭＳ Ｐゴシック" pitchFamily="34" charset="-128"/>
              </a:rPr>
              <a:t>SEE YOUR SITE COORDINATOR</a:t>
            </a:r>
            <a:r>
              <a:rPr lang="en-US" sz="2800" b="1" dirty="0">
                <a:solidFill>
                  <a:schemeClr val="accent3"/>
                </a:solidFill>
                <a:ea typeface="ＭＳ Ｐゴシック" pitchFamily="34" charset="-128"/>
              </a:rPr>
              <a:t> </a:t>
            </a:r>
            <a:endParaRPr lang="en-US" sz="2800" b="1" i="1" dirty="0">
              <a:solidFill>
                <a:schemeClr val="accent3"/>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21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Effect transition="in" filter="fade">
                                      <p:cBhvr>
                                        <p:cTn id="7" dur="500"/>
                                        <p:tgtEl>
                                          <p:spTgt spid="839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72">
                                            <p:txEl>
                                              <p:pRg st="1" end="1"/>
                                            </p:txEl>
                                          </p:spTgt>
                                        </p:tgtEl>
                                        <p:attrNameLst>
                                          <p:attrName>style.visibility</p:attrName>
                                        </p:attrNameLst>
                                      </p:cBhvr>
                                      <p:to>
                                        <p:strVal val="visible"/>
                                      </p:to>
                                    </p:set>
                                    <p:animEffect transition="in" filter="fade">
                                      <p:cBhvr>
                                        <p:cTn id="12" dur="500"/>
                                        <p:tgtEl>
                                          <p:spTgt spid="839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p:bldP spid="4" grpId="0" animBg="1"/>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Widow(</a:t>
            </a:r>
            <a:r>
              <a:rPr lang="en-US" dirty="0" err="1">
                <a:ea typeface="ＭＳ Ｐゴシック" pitchFamily="34" charset="-128"/>
              </a:rPr>
              <a:t>er</a:t>
            </a:r>
            <a:r>
              <a:rPr lang="en-US" dirty="0">
                <a:ea typeface="ＭＳ Ｐゴシック" pitchFamily="34" charset="-128"/>
              </a:rPr>
              <a:t>) </a:t>
            </a:r>
            <a:br>
              <a:rPr lang="en-US" dirty="0">
                <a:ea typeface="ＭＳ Ｐゴシック" pitchFamily="34" charset="-128"/>
              </a:rPr>
            </a:br>
            <a:r>
              <a:rPr lang="en-US" dirty="0">
                <a:ea typeface="ＭＳ Ｐゴシック" pitchFamily="34" charset="-128"/>
              </a:rPr>
              <a:t>with Dependent Child</a:t>
            </a:r>
          </a:p>
        </p:txBody>
      </p:sp>
      <p:sp>
        <p:nvSpPr>
          <p:cNvPr id="217091" name="Rectangle 3"/>
          <p:cNvSpPr>
            <a:spLocks noGrp="1" noChangeArrowheads="1"/>
          </p:cNvSpPr>
          <p:nvPr>
            <p:ph idx="1"/>
          </p:nvPr>
        </p:nvSpPr>
        <p:spPr/>
        <p:txBody>
          <a:bodyPr>
            <a:normAutofit/>
          </a:bodyPr>
          <a:lstStyle/>
          <a:p>
            <a:pPr eaLnBrk="1" hangingPunct="1">
              <a:defRPr/>
            </a:pPr>
            <a:r>
              <a:rPr lang="en-US" dirty="0">
                <a:ea typeface="+mn-ea"/>
              </a:rPr>
              <a:t>A taxpayer files QW if his/her</a:t>
            </a:r>
          </a:p>
          <a:p>
            <a:pPr lvl="1" eaLnBrk="1" hangingPunct="1">
              <a:defRPr/>
            </a:pPr>
            <a:r>
              <a:rPr lang="en-US" dirty="0"/>
              <a:t>Spouse died recently, AND</a:t>
            </a:r>
          </a:p>
          <a:p>
            <a:pPr lvl="1" eaLnBrk="1" hangingPunct="1">
              <a:defRPr/>
            </a:pPr>
            <a:r>
              <a:rPr lang="en-US" dirty="0"/>
              <a:t>The taxpayer did not remarry, AND</a:t>
            </a:r>
          </a:p>
          <a:p>
            <a:pPr lvl="1" eaLnBrk="1" hangingPunct="1">
              <a:defRPr/>
            </a:pPr>
            <a:r>
              <a:rPr lang="en-US" dirty="0"/>
              <a:t>The taxpayer has a dependent child (son, daughter, stepson, stepdaughter), AND</a:t>
            </a:r>
          </a:p>
          <a:p>
            <a:pPr lvl="1" eaLnBrk="1" hangingPunct="1">
              <a:defRPr/>
            </a:pPr>
            <a:r>
              <a:rPr lang="en-US" dirty="0"/>
              <a:t>The taxpayer provides over half the costs to maintain the main home for himself and the child.</a:t>
            </a: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1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Effect transition="in" filter="fade">
                                      <p:cBhvr>
                                        <p:cTn id="7" dur="500"/>
                                        <p:tgtEl>
                                          <p:spTgt spid="217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7091">
                                            <p:txEl>
                                              <p:pRg st="1" end="1"/>
                                            </p:txEl>
                                          </p:spTgt>
                                        </p:tgtEl>
                                        <p:attrNameLst>
                                          <p:attrName>style.visibility</p:attrName>
                                        </p:attrNameLst>
                                      </p:cBhvr>
                                      <p:to>
                                        <p:strVal val="visible"/>
                                      </p:to>
                                    </p:set>
                                    <p:animEffect transition="in" filter="fade">
                                      <p:cBhvr>
                                        <p:cTn id="12" dur="500"/>
                                        <p:tgtEl>
                                          <p:spTgt spid="217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7091">
                                            <p:txEl>
                                              <p:pRg st="2" end="2"/>
                                            </p:txEl>
                                          </p:spTgt>
                                        </p:tgtEl>
                                        <p:attrNameLst>
                                          <p:attrName>style.visibility</p:attrName>
                                        </p:attrNameLst>
                                      </p:cBhvr>
                                      <p:to>
                                        <p:strVal val="visible"/>
                                      </p:to>
                                    </p:set>
                                    <p:animEffect transition="in" filter="fade">
                                      <p:cBhvr>
                                        <p:cTn id="17" dur="500"/>
                                        <p:tgtEl>
                                          <p:spTgt spid="2170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7091">
                                            <p:txEl>
                                              <p:pRg st="3" end="3"/>
                                            </p:txEl>
                                          </p:spTgt>
                                        </p:tgtEl>
                                        <p:attrNameLst>
                                          <p:attrName>style.visibility</p:attrName>
                                        </p:attrNameLst>
                                      </p:cBhvr>
                                      <p:to>
                                        <p:strVal val="visible"/>
                                      </p:to>
                                    </p:set>
                                    <p:animEffect transition="in" filter="fade">
                                      <p:cBhvr>
                                        <p:cTn id="22" dur="500"/>
                                        <p:tgtEl>
                                          <p:spTgt spid="2170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7091">
                                            <p:txEl>
                                              <p:pRg st="4" end="4"/>
                                            </p:txEl>
                                          </p:spTgt>
                                        </p:tgtEl>
                                        <p:attrNameLst>
                                          <p:attrName>style.visibility</p:attrName>
                                        </p:attrNameLst>
                                      </p:cBhvr>
                                      <p:to>
                                        <p:strVal val="visible"/>
                                      </p:to>
                                    </p:set>
                                    <p:animEffect transition="in" filter="fade">
                                      <p:cBhvr>
                                        <p:cTn id="27" dur="500"/>
                                        <p:tgtEl>
                                          <p:spTgt spid="217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normAutofit/>
          </a:bodyPr>
          <a:lstStyle/>
          <a:p>
            <a:pPr eaLnBrk="1" hangingPunct="1">
              <a:defRPr/>
            </a:pPr>
            <a:r>
              <a:rPr lang="en-US" dirty="0">
                <a:ea typeface="ＭＳ Ｐゴシック" pitchFamily="34" charset="-128"/>
              </a:rPr>
              <a:t>Unmarried, Widowed Taxpayer?</a:t>
            </a:r>
          </a:p>
        </p:txBody>
      </p:sp>
      <p:sp>
        <p:nvSpPr>
          <p:cNvPr id="218115" name="Rectangle 3"/>
          <p:cNvSpPr>
            <a:spLocks noGrp="1" noChangeArrowheads="1"/>
          </p:cNvSpPr>
          <p:nvPr>
            <p:ph idx="1"/>
          </p:nvPr>
        </p:nvSpPr>
        <p:spPr/>
        <p:txBody>
          <a:bodyPr>
            <a:normAutofit/>
          </a:bodyPr>
          <a:lstStyle/>
          <a:p>
            <a:pPr>
              <a:lnSpc>
                <a:spcPct val="90000"/>
              </a:lnSpc>
              <a:defRPr/>
            </a:pPr>
            <a:r>
              <a:rPr lang="en-US" dirty="0"/>
              <a:t>If the spouse died during the current tax year: </a:t>
            </a:r>
            <a:r>
              <a:rPr lang="en-US" b="1" dirty="0">
                <a:solidFill>
                  <a:schemeClr val="accent1"/>
                </a:solidFill>
              </a:rPr>
              <a:t>Married Filing Jointly</a:t>
            </a:r>
            <a:r>
              <a:rPr lang="en-US" dirty="0">
                <a:solidFill>
                  <a:schemeClr val="accent1"/>
                </a:solidFill>
              </a:rPr>
              <a:t> </a:t>
            </a:r>
          </a:p>
          <a:p>
            <a:pPr eaLnBrk="1" hangingPunct="1">
              <a:lnSpc>
                <a:spcPct val="90000"/>
              </a:lnSpc>
              <a:defRPr/>
            </a:pPr>
            <a:r>
              <a:rPr lang="en-US" dirty="0"/>
              <a:t>If the spouse died during one of the two preceding tax years and taxpayer has a qualifying child: </a:t>
            </a:r>
            <a:r>
              <a:rPr lang="en-US" b="1" dirty="0">
                <a:solidFill>
                  <a:schemeClr val="accent1"/>
                </a:solidFill>
              </a:rPr>
              <a:t>Qualifying Widow(</a:t>
            </a:r>
            <a:r>
              <a:rPr lang="en-US" b="1" dirty="0" err="1">
                <a:solidFill>
                  <a:schemeClr val="accent1"/>
                </a:solidFill>
              </a:rPr>
              <a:t>er</a:t>
            </a:r>
            <a:r>
              <a:rPr lang="en-US" b="1" dirty="0">
                <a:solidFill>
                  <a:schemeClr val="accent1"/>
                </a:solidFill>
              </a:rPr>
              <a:t>)</a:t>
            </a:r>
            <a:r>
              <a:rPr lang="en-US" dirty="0">
                <a:solidFill>
                  <a:schemeClr val="accent1"/>
                </a:solidFill>
              </a:rPr>
              <a:t> </a:t>
            </a:r>
          </a:p>
          <a:p>
            <a:pPr eaLnBrk="1" hangingPunct="1">
              <a:lnSpc>
                <a:spcPct val="90000"/>
              </a:lnSpc>
              <a:defRPr/>
            </a:pPr>
            <a:r>
              <a:rPr lang="en-US" dirty="0"/>
              <a:t>If the spouse died three or more years before the current year:  </a:t>
            </a:r>
            <a:r>
              <a:rPr lang="en-US" b="1" dirty="0">
                <a:solidFill>
                  <a:schemeClr val="accent1"/>
                </a:solidFill>
              </a:rPr>
              <a:t>Single or Head of Household</a:t>
            </a:r>
          </a:p>
          <a:p>
            <a:pPr eaLnBrk="1" hangingPunct="1">
              <a:lnSpc>
                <a:spcPct val="90000"/>
              </a:lnSpc>
              <a:defRPr/>
            </a:pP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818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1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normAutofit/>
          </a:bodyPr>
          <a:lstStyle/>
          <a:p>
            <a:pPr eaLnBrk="1" hangingPunct="1"/>
            <a:r>
              <a:rPr lang="en-US" dirty="0">
                <a:ea typeface="ＭＳ Ｐゴシック" pitchFamily="34" charset="-128"/>
              </a:rPr>
              <a:t>From Lowest to Highest Tax Burden</a:t>
            </a:r>
          </a:p>
        </p:txBody>
      </p:sp>
      <p:graphicFrame>
        <p:nvGraphicFramePr>
          <p:cNvPr id="2" name="Diagram 1"/>
          <p:cNvGraphicFramePr/>
          <p:nvPr>
            <p:extLst/>
          </p:nvPr>
        </p:nvGraphicFramePr>
        <p:xfrm>
          <a:off x="609600" y="1417638"/>
          <a:ext cx="10972800" cy="511514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28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p:txBody>
          <a:bodyPr/>
          <a:lstStyle/>
          <a:p>
            <a:pPr eaLnBrk="1" hangingPunct="1"/>
            <a:r>
              <a:rPr lang="en-US" dirty="0">
                <a:ea typeface="ＭＳ Ｐゴシック" pitchFamily="34" charset="-128"/>
              </a:rPr>
              <a:t>Exercise</a:t>
            </a:r>
          </a:p>
        </p:txBody>
      </p:sp>
      <p:sp>
        <p:nvSpPr>
          <p:cNvPr id="220163"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noAutofit/>
          </a:bodyPr>
          <a:lstStyle/>
          <a:p>
            <a:pPr algn="ctr">
              <a:spcBef>
                <a:spcPts val="800"/>
              </a:spcBef>
              <a:buClr>
                <a:srgbClr val="000000"/>
              </a:buClr>
              <a:buNone/>
              <a:defRPr/>
            </a:pPr>
            <a:r>
              <a:rPr lang="en-US" b="1" dirty="0">
                <a:ea typeface="ＭＳ Ｐゴシック" pitchFamily="34" charset="-128"/>
              </a:rPr>
              <a:t>	Lily left her husband in August of the tax year, but they did not get divorced. She took her children with her, supported them during all of the tax year, and will claim them as dependents.  Lily refuses to file a joint return with her husband.  </a:t>
            </a:r>
          </a:p>
          <a:p>
            <a:pPr algn="ctr">
              <a:spcBef>
                <a:spcPts val="800"/>
              </a:spcBef>
              <a:buClr>
                <a:srgbClr val="000000"/>
              </a:buClr>
              <a:buNone/>
              <a:defRPr/>
            </a:pPr>
            <a:r>
              <a:rPr lang="en-US" b="1" dirty="0">
                <a:ea typeface="ＭＳ Ｐゴシック" pitchFamily="34" charset="-128"/>
              </a:rPr>
              <a:t>Which filing status should she use?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3254133"/>
      </p:ext>
    </p:extLst>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p:txBody>
          <a:bodyPr/>
          <a:lstStyle/>
          <a:p>
            <a:pPr eaLnBrk="1" hangingPunct="1"/>
            <a:r>
              <a:rPr lang="en-US" dirty="0">
                <a:ea typeface="ＭＳ Ｐゴシック" pitchFamily="34" charset="-128"/>
              </a:rPr>
              <a:t>Exercise – Answer</a:t>
            </a:r>
          </a:p>
        </p:txBody>
      </p:sp>
      <p:sp>
        <p:nvSpPr>
          <p:cNvPr id="242691"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eaLnBrk="1" hangingPunct="1">
              <a:lnSpc>
                <a:spcPct val="80000"/>
              </a:lnSpc>
              <a:buFontTx/>
              <a:buNone/>
              <a:defRPr/>
            </a:pPr>
            <a:r>
              <a:rPr lang="en-US" b="1" dirty="0">
                <a:solidFill>
                  <a:schemeClr val="accent1">
                    <a:lumMod val="75000"/>
                  </a:schemeClr>
                </a:solidFill>
                <a:ea typeface="ＭＳ Ｐゴシック" pitchFamily="34" charset="-128"/>
              </a:rPr>
              <a:t>Married Filing Separately.</a:t>
            </a:r>
          </a:p>
          <a:p>
            <a:pPr algn="ctr" eaLnBrk="1" hangingPunct="1">
              <a:lnSpc>
                <a:spcPct val="80000"/>
              </a:lnSpc>
              <a:buFontTx/>
              <a:buNone/>
              <a:defRPr/>
            </a:pPr>
            <a:r>
              <a:rPr lang="en-US" b="1" dirty="0">
                <a:solidFill>
                  <a:schemeClr val="accent1">
                    <a:lumMod val="75000"/>
                  </a:schemeClr>
                </a:solidFill>
                <a:ea typeface="ＭＳ Ｐゴシック" pitchFamily="34" charset="-128"/>
              </a:rPr>
              <a:t>Because Lily lived with her husband for </a:t>
            </a:r>
            <a:r>
              <a:rPr lang="en-US" b="1" i="1" dirty="0">
                <a:solidFill>
                  <a:schemeClr val="accent1">
                    <a:lumMod val="75000"/>
                  </a:schemeClr>
                </a:solidFill>
                <a:ea typeface="ＭＳ Ｐゴシック" pitchFamily="34" charset="-128"/>
              </a:rPr>
              <a:t>some part </a:t>
            </a:r>
            <a:r>
              <a:rPr lang="en-US" b="1" dirty="0">
                <a:solidFill>
                  <a:schemeClr val="accent1">
                    <a:lumMod val="75000"/>
                  </a:schemeClr>
                </a:solidFill>
                <a:ea typeface="ＭＳ Ｐゴシック" pitchFamily="34" charset="-128"/>
              </a:rPr>
              <a:t>of the last six months of the year, she cannot file as Head of Household.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79077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a:lstStyle/>
          <a:p>
            <a:pPr eaLnBrk="1" hangingPunct="1"/>
            <a:r>
              <a:rPr lang="en-US" dirty="0">
                <a:ea typeface="ＭＳ Ｐゴシック" pitchFamily="34" charset="-128"/>
              </a:rPr>
              <a:t>Exercise</a:t>
            </a:r>
          </a:p>
        </p:txBody>
      </p:sp>
      <p:sp>
        <p:nvSpPr>
          <p:cNvPr id="244739"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normAutofit/>
          </a:bodyPr>
          <a:lstStyle/>
          <a:p>
            <a:pPr algn="ctr">
              <a:spcBef>
                <a:spcPts val="800"/>
              </a:spcBef>
              <a:buClr>
                <a:srgbClr val="000000"/>
              </a:buClr>
              <a:buNone/>
              <a:defRPr/>
            </a:pPr>
            <a:r>
              <a:rPr lang="en-US" b="1" dirty="0" err="1">
                <a:ea typeface="+mn-ea"/>
              </a:rPr>
              <a:t>Em</a:t>
            </a:r>
            <a:r>
              <a:rPr lang="en-US" b="1" dirty="0">
                <a:ea typeface="+mn-ea"/>
              </a:rPr>
              <a:t> left her husband in February of the tax year, but they did not get divorced. She took her children with her, supported them all year, and will claim them as dependents.  </a:t>
            </a:r>
            <a:r>
              <a:rPr lang="en-US" b="1" dirty="0" err="1">
                <a:ea typeface="+mn-ea"/>
              </a:rPr>
              <a:t>Em</a:t>
            </a:r>
            <a:r>
              <a:rPr lang="en-US" b="1" dirty="0">
                <a:ea typeface="+mn-ea"/>
              </a:rPr>
              <a:t> refuses to file a joint return with her husband.  </a:t>
            </a:r>
          </a:p>
          <a:p>
            <a:pPr algn="ctr">
              <a:spcBef>
                <a:spcPts val="800"/>
              </a:spcBef>
              <a:buClr>
                <a:srgbClr val="000000"/>
              </a:buClr>
              <a:buNone/>
              <a:defRPr/>
            </a:pPr>
            <a:r>
              <a:rPr lang="en-US" b="1" dirty="0">
                <a:ea typeface="+mn-ea"/>
              </a:rPr>
              <a:t>Which filing status should she use?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0172845"/>
      </p:ext>
    </p:extLst>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a:lstStyle/>
          <a:p>
            <a:pPr eaLnBrk="1" hangingPunct="1"/>
            <a:r>
              <a:rPr lang="en-US" dirty="0">
                <a:ea typeface="ＭＳ Ｐゴシック" pitchFamily="34" charset="-128"/>
              </a:rPr>
              <a:t>Exercise – Answer</a:t>
            </a:r>
          </a:p>
        </p:txBody>
      </p:sp>
      <p:sp>
        <p:nvSpPr>
          <p:cNvPr id="245763"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lnSpc>
                <a:spcPct val="90000"/>
              </a:lnSpc>
              <a:spcBef>
                <a:spcPts val="700"/>
              </a:spcBef>
              <a:buClr>
                <a:srgbClr val="000000"/>
              </a:buClr>
              <a:buNone/>
              <a:defRPr/>
            </a:pPr>
            <a:r>
              <a:rPr lang="en-US" b="1" dirty="0">
                <a:solidFill>
                  <a:schemeClr val="accent1">
                    <a:lumMod val="75000"/>
                  </a:schemeClr>
                </a:solidFill>
              </a:rPr>
              <a:t>Head of Household.</a:t>
            </a:r>
          </a:p>
          <a:p>
            <a:pPr algn="ctr">
              <a:lnSpc>
                <a:spcPct val="90000"/>
              </a:lnSpc>
              <a:spcBef>
                <a:spcPts val="700"/>
              </a:spcBef>
              <a:buClr>
                <a:srgbClr val="000000"/>
              </a:buClr>
              <a:buNone/>
              <a:defRPr/>
            </a:pPr>
            <a:r>
              <a:rPr lang="en-US" b="1" dirty="0">
                <a:solidFill>
                  <a:schemeClr val="accent1">
                    <a:lumMod val="75000"/>
                  </a:schemeClr>
                </a:solidFill>
              </a:rPr>
              <a:t>A legally married taxpayer can be considered unmarried and file as </a:t>
            </a:r>
            <a:r>
              <a:rPr lang="en-US" b="1" dirty="0" err="1">
                <a:solidFill>
                  <a:schemeClr val="accent1">
                    <a:lumMod val="75000"/>
                  </a:schemeClr>
                </a:solidFill>
              </a:rPr>
              <a:t>HoH</a:t>
            </a:r>
            <a:r>
              <a:rPr lang="en-US" b="1" dirty="0">
                <a:solidFill>
                  <a:schemeClr val="accent1">
                    <a:lumMod val="75000"/>
                  </a:schemeClr>
                </a:solidFill>
              </a:rPr>
              <a:t> if he/she has not lived with the spouse at any time during the last six months of the tax year.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8104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p:txBody>
          <a:bodyPr/>
          <a:lstStyle/>
          <a:p>
            <a:pPr eaLnBrk="1" hangingPunct="1"/>
            <a:r>
              <a:rPr lang="en-US" dirty="0">
                <a:ea typeface="ＭＳ Ｐゴシック" pitchFamily="34" charset="-128"/>
              </a:rPr>
              <a:t>Exercise</a:t>
            </a:r>
          </a:p>
        </p:txBody>
      </p:sp>
      <p:sp>
        <p:nvSpPr>
          <p:cNvPr id="221187"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normAutofit/>
          </a:bodyPr>
          <a:lstStyle/>
          <a:p>
            <a:pPr algn="ctr">
              <a:spcBef>
                <a:spcPts val="800"/>
              </a:spcBef>
              <a:buClr>
                <a:srgbClr val="000000"/>
              </a:buClr>
              <a:buNone/>
              <a:defRPr/>
            </a:pPr>
            <a:r>
              <a:rPr lang="en-US" b="1" dirty="0">
                <a:ea typeface="ＭＳ Ｐゴシック" pitchFamily="34" charset="-128"/>
              </a:rPr>
              <a:t>Lane, a single woman, lives alone. She provides full support for her mother, Theresa, who lives in a nearby town.  Since Theresa had no income for the year, Lane paid all costs to maintain her home and will claim her as a dependent.  </a:t>
            </a:r>
          </a:p>
          <a:p>
            <a:pPr algn="ctr">
              <a:spcBef>
                <a:spcPts val="800"/>
              </a:spcBef>
              <a:buClr>
                <a:srgbClr val="000000"/>
              </a:buClr>
              <a:buNone/>
              <a:defRPr/>
            </a:pPr>
            <a:r>
              <a:rPr lang="en-US" b="1" dirty="0">
                <a:ea typeface="ＭＳ Ｐゴシック" pitchFamily="34" charset="-128"/>
              </a:rPr>
              <a:t>What is Lane</a:t>
            </a:r>
            <a:r>
              <a:rPr lang="en-US" altLang="en-US" b="1" dirty="0">
                <a:ea typeface="ＭＳ Ｐゴシック" pitchFamily="34" charset="-128"/>
              </a:rPr>
              <a:t>’</a:t>
            </a:r>
            <a:r>
              <a:rPr lang="en-US" b="1" dirty="0">
                <a:ea typeface="ＭＳ Ｐゴシック" pitchFamily="34" charset="-128"/>
              </a:rPr>
              <a:t>s 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6593207"/>
      </p:ext>
    </p:extLst>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eaLnBrk="1" hangingPunct="1"/>
            <a:r>
              <a:rPr lang="en-US" dirty="0">
                <a:ea typeface="ＭＳ Ｐゴシック" pitchFamily="34" charset="-128"/>
              </a:rPr>
              <a:t>Exercise – Answer</a:t>
            </a:r>
          </a:p>
        </p:txBody>
      </p:sp>
      <p:sp>
        <p:nvSpPr>
          <p:cNvPr id="247811"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lnSpc>
                <a:spcPct val="80000"/>
              </a:lnSpc>
              <a:spcBef>
                <a:spcPts val="800"/>
              </a:spcBef>
              <a:buClr>
                <a:srgbClr val="000000"/>
              </a:buClr>
              <a:buNone/>
              <a:defRPr/>
            </a:pPr>
            <a:r>
              <a:rPr lang="en-US" b="1" dirty="0">
                <a:solidFill>
                  <a:schemeClr val="accent1">
                    <a:lumMod val="75000"/>
                  </a:schemeClr>
                </a:solidFill>
                <a:ea typeface="ＭＳ Ｐゴシック" pitchFamily="34" charset="-128"/>
              </a:rPr>
              <a:t>Head of Household.</a:t>
            </a:r>
          </a:p>
          <a:p>
            <a:pPr algn="ctr" eaLnBrk="1" hangingPunct="1">
              <a:lnSpc>
                <a:spcPct val="80000"/>
              </a:lnSpc>
              <a:buFontTx/>
              <a:buNone/>
              <a:defRPr/>
            </a:pPr>
            <a:r>
              <a:rPr lang="en-US" b="1" dirty="0">
                <a:solidFill>
                  <a:schemeClr val="accent1">
                    <a:lumMod val="75000"/>
                  </a:schemeClr>
                </a:solidFill>
                <a:ea typeface="ＭＳ Ｐゴシック" pitchFamily="34" charset="-128"/>
              </a:rPr>
              <a:t>A taxpayer can file as Head of Household on the basis of a dependent parent who does not live with him/her only if the taxpayer pays ½ of the costs of keeping up the parent’</a:t>
            </a:r>
            <a:r>
              <a:rPr lang="en-US" altLang="ja-JP" b="1" dirty="0">
                <a:solidFill>
                  <a:schemeClr val="accent1">
                    <a:lumMod val="75000"/>
                  </a:schemeClr>
                </a:solidFill>
                <a:ea typeface="ＭＳ Ｐゴシック" pitchFamily="34" charset="-128"/>
              </a:rPr>
              <a:t>s home.</a:t>
            </a:r>
            <a:endParaRPr lang="en-US" b="1" dirty="0">
              <a:solidFill>
                <a:schemeClr val="accent1">
                  <a:lumMod val="75000"/>
                </a:schemeClr>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936031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39108" y="549445"/>
            <a:ext cx="4192292" cy="575910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63586" y="549444"/>
            <a:ext cx="4305422" cy="5759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14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par>
                                <p:cTn id="8" presetID="4"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ou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dirty="0">
                <a:ea typeface="ＭＳ Ｐゴシック" pitchFamily="34" charset="-128"/>
              </a:rPr>
              <a:t>Exercise</a:t>
            </a:r>
          </a:p>
        </p:txBody>
      </p:sp>
      <p:sp>
        <p:nvSpPr>
          <p:cNvPr id="113667"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normAutofit fontScale="92500"/>
          </a:bodyPr>
          <a:lstStyle/>
          <a:p>
            <a:pPr marL="0" indent="0" algn="ctr">
              <a:buNone/>
            </a:pPr>
            <a:r>
              <a:rPr lang="en-US" b="1" dirty="0">
                <a:ea typeface="ＭＳ Ｐゴシック" pitchFamily="34" charset="-128"/>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p>
          <a:p>
            <a:pPr marL="0" indent="0" algn="ctr">
              <a:buNone/>
            </a:pPr>
            <a:r>
              <a:rPr lang="en-US" b="1" dirty="0">
                <a:ea typeface="ＭＳ Ｐゴシック" pitchFamily="34" charset="-128"/>
              </a:rPr>
              <a:t>What is Brian’s 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7169297"/>
      </p:ext>
    </p:extLst>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dirty="0">
                <a:ea typeface="ＭＳ Ｐゴシック" pitchFamily="34" charset="-128"/>
              </a:rPr>
              <a:t>Exercise – Answer </a:t>
            </a:r>
          </a:p>
        </p:txBody>
      </p:sp>
      <p:sp>
        <p:nvSpPr>
          <p:cNvPr id="114691"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marL="0" indent="0" algn="ctr">
              <a:buNone/>
            </a:pPr>
            <a:r>
              <a:rPr lang="en-US" b="1" dirty="0">
                <a:solidFill>
                  <a:schemeClr val="accent1">
                    <a:lumMod val="75000"/>
                  </a:schemeClr>
                </a:solidFill>
                <a:ea typeface="ＭＳ Ｐゴシック" pitchFamily="34" charset="-128"/>
              </a:rPr>
              <a:t>Head of Household. </a:t>
            </a:r>
          </a:p>
          <a:p>
            <a:pPr marL="0" indent="0" algn="ctr">
              <a:buNone/>
            </a:pPr>
            <a:r>
              <a:rPr lang="en-US" b="1" dirty="0">
                <a:solidFill>
                  <a:schemeClr val="accent1">
                    <a:lumMod val="75000"/>
                  </a:schemeClr>
                </a:solidFill>
                <a:ea typeface="ＭＳ Ｐゴシック" pitchFamily="34" charset="-128"/>
              </a:rPr>
              <a:t>Brian cannot file as Qualifying Widow(</a:t>
            </a:r>
            <a:r>
              <a:rPr lang="en-US" b="1" dirty="0" err="1">
                <a:solidFill>
                  <a:schemeClr val="accent1">
                    <a:lumMod val="75000"/>
                  </a:schemeClr>
                </a:solidFill>
                <a:ea typeface="ＭＳ Ｐゴシック" pitchFamily="34" charset="-128"/>
              </a:rPr>
              <a:t>er</a:t>
            </a:r>
            <a:r>
              <a:rPr lang="en-US" b="1" dirty="0">
                <a:solidFill>
                  <a:schemeClr val="accent1">
                    <a:lumMod val="75000"/>
                  </a:schemeClr>
                </a:solidFill>
                <a:ea typeface="ＭＳ Ｐゴシック" pitchFamily="34" charset="-128"/>
              </a:rPr>
              <a:t>) with dependent child, because his brother is NOT his dependent </a:t>
            </a:r>
            <a:r>
              <a:rPr lang="en-US" b="1" u="sng" dirty="0">
                <a:solidFill>
                  <a:schemeClr val="accent1">
                    <a:lumMod val="75000"/>
                  </a:schemeClr>
                </a:solidFill>
                <a:ea typeface="ＭＳ Ｐゴシック" pitchFamily="34" charset="-128"/>
              </a:rPr>
              <a:t>child</a:t>
            </a:r>
            <a:r>
              <a:rPr lang="en-US" b="1" dirty="0">
                <a:solidFill>
                  <a:schemeClr val="accent1">
                    <a:lumMod val="75000"/>
                  </a:schemeClr>
                </a:solidFill>
                <a:ea typeface="ＭＳ Ｐゴシック" pitchFamily="34" charset="-128"/>
              </a:rPr>
              <a:t>. Even though he is his dependent, he is not Brian’s </a:t>
            </a:r>
            <a:r>
              <a:rPr lang="en-US" b="1" u="sng" dirty="0">
                <a:solidFill>
                  <a:schemeClr val="accent1">
                    <a:lumMod val="75000"/>
                  </a:schemeClr>
                </a:solidFill>
                <a:ea typeface="ＭＳ Ｐゴシック" pitchFamily="34" charset="-128"/>
              </a:rPr>
              <a:t>child</a:t>
            </a:r>
            <a:r>
              <a:rPr lang="en-US" b="1" dirty="0">
                <a:solidFill>
                  <a:schemeClr val="accent1">
                    <a:lumMod val="75000"/>
                  </a:schemeClr>
                </a:solidFill>
                <a:ea typeface="ＭＳ Ｐゴシック" pitchFamily="34" charset="-128"/>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718113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Filing Basics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8237923"/>
      </p:ext>
    </p:extLst>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Filing Status Objectives</a:t>
            </a:r>
          </a:p>
        </p:txBody>
      </p:sp>
      <p:sp>
        <p:nvSpPr>
          <p:cNvPr id="3" name="Content Placeholder 2"/>
          <p:cNvSpPr>
            <a:spLocks noGrp="1"/>
          </p:cNvSpPr>
          <p:nvPr>
            <p:ph idx="1"/>
          </p:nvPr>
        </p:nvSpPr>
        <p:spPr>
          <a:xfrm>
            <a:off x="609600" y="1600205"/>
            <a:ext cx="10972800" cy="3276596"/>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Verify that a taxpayer is required to file a tax return </a:t>
            </a:r>
          </a:p>
          <a:p>
            <a:pPr lvl="1"/>
            <a:r>
              <a:rPr lang="en-US" b="1" dirty="0">
                <a:solidFill>
                  <a:schemeClr val="accent3"/>
                </a:solidFill>
              </a:rPr>
              <a:t>Recommend when a taxpayer should file a tax return, even if not required to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4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Must File?	</a:t>
            </a:r>
          </a:p>
        </p:txBody>
      </p:sp>
      <p:sp>
        <p:nvSpPr>
          <p:cNvPr id="3" name="Content Placeholder 2"/>
          <p:cNvSpPr>
            <a:spLocks noGrp="1"/>
          </p:cNvSpPr>
          <p:nvPr>
            <p:ph idx="1"/>
          </p:nvPr>
        </p:nvSpPr>
        <p:spPr/>
        <p:txBody>
          <a:bodyPr>
            <a:normAutofit fontScale="85000" lnSpcReduction="20000"/>
          </a:bodyPr>
          <a:lstStyle/>
          <a:p>
            <a:r>
              <a:rPr lang="en-US" dirty="0"/>
              <a:t>To decide whether someone must file a tax return, you need to know the individual’s:</a:t>
            </a:r>
          </a:p>
          <a:p>
            <a:pPr lvl="1"/>
            <a:r>
              <a:rPr lang="en-US" dirty="0"/>
              <a:t>Age</a:t>
            </a:r>
          </a:p>
          <a:p>
            <a:pPr lvl="1"/>
            <a:r>
              <a:rPr lang="en-US" dirty="0"/>
              <a:t>Gross income (approximate)</a:t>
            </a:r>
          </a:p>
          <a:p>
            <a:pPr lvl="2"/>
            <a:r>
              <a:rPr lang="en-US" dirty="0"/>
              <a:t>All the income received during the year in the form of money, goods, property and services not exempt from tax (earned and unearned)</a:t>
            </a:r>
          </a:p>
          <a:p>
            <a:pPr lvl="2"/>
            <a:r>
              <a:rPr lang="en-US" dirty="0"/>
              <a:t>Do not include Social Security</a:t>
            </a:r>
            <a:r>
              <a:rPr lang="en-US" dirty="0" smtClean="0"/>
              <a:t> unless</a:t>
            </a:r>
          </a:p>
          <a:p>
            <a:pPr lvl="3"/>
            <a:r>
              <a:rPr lang="en-US" dirty="0" smtClean="0"/>
              <a:t> </a:t>
            </a:r>
            <a:r>
              <a:rPr lang="en-US" dirty="0"/>
              <a:t>MFS and lived with spouse at any time during </a:t>
            </a:r>
            <a:r>
              <a:rPr lang="en-US" dirty="0" smtClean="0"/>
              <a:t>year OR </a:t>
            </a:r>
          </a:p>
          <a:p>
            <a:pPr lvl="3"/>
            <a:r>
              <a:rPr lang="en-US" dirty="0" smtClean="0"/>
              <a:t>½ of Social Security + other gross income and any tax-exempt </a:t>
            </a:r>
            <a:r>
              <a:rPr lang="en-US" smtClean="0"/>
              <a:t>interest is </a:t>
            </a:r>
            <a:r>
              <a:rPr lang="en-US" dirty="0" smtClean="0"/>
              <a:t>more than $25,000 ($32,000 </a:t>
            </a:r>
            <a:r>
              <a:rPr lang="en-US" smtClean="0"/>
              <a:t>if MFJ)</a:t>
            </a:r>
            <a:endParaRPr lang="en-US" dirty="0"/>
          </a:p>
          <a:p>
            <a:pPr lvl="1"/>
            <a:r>
              <a:rPr lang="en-US" dirty="0"/>
              <a:t>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921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is Legally Required to File a Return?</a:t>
            </a:r>
          </a:p>
        </p:txBody>
      </p:sp>
      <p:sp>
        <p:nvSpPr>
          <p:cNvPr id="3" name="Content Placeholder 2"/>
          <p:cNvSpPr>
            <a:spLocks noGrp="1"/>
          </p:cNvSpPr>
          <p:nvPr>
            <p:ph idx="1"/>
          </p:nvPr>
        </p:nvSpPr>
        <p:spPr/>
        <p:style>
          <a:lnRef idx="2">
            <a:schemeClr val="accent3">
              <a:shade val="50000"/>
            </a:schemeClr>
          </a:lnRef>
          <a:fillRef idx="1">
            <a:schemeClr val="accent3"/>
          </a:fillRef>
          <a:effectRef idx="0">
            <a:schemeClr val="accent3"/>
          </a:effectRef>
          <a:fontRef idx="minor">
            <a:schemeClr val="lt1"/>
          </a:fontRef>
        </p:style>
        <p:txBody>
          <a:bodyPr anchor="ctr"/>
          <a:lstStyle/>
          <a:p>
            <a:pPr marL="0" indent="0" algn="ctr">
              <a:buNone/>
            </a:pPr>
            <a:r>
              <a:rPr lang="en-US" u="sng" dirty="0"/>
              <a:t>Use </a:t>
            </a:r>
            <a:r>
              <a:rPr lang="en-US" b="1" u="sng" dirty="0"/>
              <a:t>Who Must File</a:t>
            </a:r>
            <a:r>
              <a:rPr lang="en-US" u="sng" dirty="0"/>
              <a:t> Tab in the Pub 4012</a:t>
            </a:r>
            <a:endParaRPr lang="en-US" b="1" u="sng" dirty="0"/>
          </a:p>
          <a:p>
            <a:pPr marL="457200" lvl="1" indent="0" algn="ctr">
              <a:buNone/>
            </a:pPr>
            <a:r>
              <a:rPr lang="en-US" dirty="0"/>
              <a:t>Chart A – For Most People Who Must File</a:t>
            </a:r>
          </a:p>
          <a:p>
            <a:pPr marL="457200" lvl="1" indent="0" algn="ctr">
              <a:buNone/>
            </a:pPr>
            <a:r>
              <a:rPr lang="en-US" dirty="0"/>
              <a:t>Chart B – For Children and Other Dependents</a:t>
            </a:r>
          </a:p>
          <a:p>
            <a:pPr marL="457200" lvl="1" indent="0" algn="ctr">
              <a:buNone/>
            </a:pPr>
            <a:r>
              <a:rPr lang="en-US" dirty="0"/>
              <a:t>Chart C – Other Situations When You Must File</a:t>
            </a:r>
          </a:p>
          <a:p>
            <a:pPr marL="457200" lvl="1" indent="0" algn="ctr">
              <a:buNone/>
            </a:pPr>
            <a:r>
              <a:rPr lang="en-US" dirty="0"/>
              <a:t>Chart D – Who Should File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70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&amp; Other Dependents</a:t>
            </a:r>
          </a:p>
        </p:txBody>
      </p:sp>
      <p:sp>
        <p:nvSpPr>
          <p:cNvPr id="3" name="Content Placeholder 2"/>
          <p:cNvSpPr>
            <a:spLocks noGrp="1"/>
          </p:cNvSpPr>
          <p:nvPr>
            <p:ph idx="1"/>
          </p:nvPr>
        </p:nvSpPr>
        <p:spPr/>
        <p:txBody>
          <a:bodyPr/>
          <a:lstStyle/>
          <a:p>
            <a:r>
              <a:rPr lang="en-US" dirty="0"/>
              <a:t>Refer to Chart B under </a:t>
            </a:r>
            <a:r>
              <a:rPr lang="en-US" b="1" dirty="0"/>
              <a:t>Who Must File</a:t>
            </a:r>
            <a:r>
              <a:rPr lang="en-US" dirty="0"/>
              <a:t> Tab</a:t>
            </a:r>
            <a:endParaRPr lang="en-US" b="1" dirty="0"/>
          </a:p>
          <a:p>
            <a:r>
              <a:rPr lang="en-US" dirty="0"/>
              <a:t>If a parent </a:t>
            </a:r>
            <a:r>
              <a:rPr lang="en-US" i="1" dirty="0"/>
              <a:t>can</a:t>
            </a:r>
            <a:r>
              <a:rPr lang="en-US" dirty="0"/>
              <a:t> claim a child as a dependent, the dependent may still need to file a return</a:t>
            </a:r>
          </a:p>
          <a:p>
            <a:r>
              <a:rPr lang="en-US" dirty="0"/>
              <a:t>A dependent needs to file a return if </a:t>
            </a:r>
            <a:r>
              <a:rPr lang="en-US" b="1" dirty="0">
                <a:solidFill>
                  <a:schemeClr val="accent1"/>
                </a:solidFill>
              </a:rPr>
              <a:t>earned income is greater than $6,300</a:t>
            </a:r>
            <a:endParaRPr lang="en-US" dirty="0">
              <a:solidFill>
                <a:schemeClr val="accent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5473990"/>
      </p:ext>
    </p:extLst>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Situations When You Must File</a:t>
            </a:r>
          </a:p>
        </p:txBody>
      </p:sp>
      <p:sp>
        <p:nvSpPr>
          <p:cNvPr id="3" name="Content Placeholder 2"/>
          <p:cNvSpPr>
            <a:spLocks noGrp="1"/>
          </p:cNvSpPr>
          <p:nvPr>
            <p:ph idx="1"/>
          </p:nvPr>
        </p:nvSpPr>
        <p:spPr/>
        <p:txBody>
          <a:bodyPr>
            <a:normAutofit fontScale="85000" lnSpcReduction="20000"/>
          </a:bodyPr>
          <a:lstStyle/>
          <a:p>
            <a:r>
              <a:rPr lang="en-US" dirty="0"/>
              <a:t>Taxpayer owes special taxes</a:t>
            </a:r>
          </a:p>
          <a:p>
            <a:r>
              <a:rPr lang="en-US" dirty="0"/>
              <a:t>Taxpayer received Health Savings Account distributions</a:t>
            </a:r>
          </a:p>
          <a:p>
            <a:r>
              <a:rPr lang="en-US" dirty="0"/>
              <a:t>Taxpayer has net self-employment earnings of at least $400</a:t>
            </a:r>
          </a:p>
          <a:p>
            <a:r>
              <a:rPr lang="en-US" dirty="0"/>
              <a:t>Taxpayer received an advanced premium tax credit to pay for health insurance</a:t>
            </a:r>
          </a:p>
          <a:p>
            <a:r>
              <a:rPr lang="en-US" dirty="0"/>
              <a:t>Taxpayer owes an individual shared responsibility payment for failing to maintain minimum essential health coverage all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01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File</a:t>
            </a:r>
          </a:p>
        </p:txBody>
      </p:sp>
      <p:sp>
        <p:nvSpPr>
          <p:cNvPr id="3" name="Content Placeholder 2"/>
          <p:cNvSpPr>
            <a:spLocks noGrp="1"/>
          </p:cNvSpPr>
          <p:nvPr>
            <p:ph idx="1"/>
          </p:nvPr>
        </p:nvSpPr>
        <p:spPr/>
        <p:txBody>
          <a:bodyPr/>
          <a:lstStyle/>
          <a:p>
            <a:r>
              <a:rPr lang="en-US" dirty="0"/>
              <a:t>Had income tax withheld from pay</a:t>
            </a:r>
          </a:p>
          <a:p>
            <a:r>
              <a:rPr lang="en-US" dirty="0"/>
              <a:t>Made estimated tax payments</a:t>
            </a:r>
          </a:p>
          <a:p>
            <a:r>
              <a:rPr lang="en-US" dirty="0"/>
              <a:t>Qualify for the Earned Income Credit</a:t>
            </a:r>
          </a:p>
          <a:p>
            <a:r>
              <a:rPr lang="en-US" dirty="0"/>
              <a:t>Qualify for Additional Child Tax Credit</a:t>
            </a:r>
          </a:p>
          <a:p>
            <a:r>
              <a:rPr lang="en-US" dirty="0"/>
              <a:t>Qualify for American Opportunity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9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fontScale="77500" lnSpcReduction="20000"/>
          </a:bodyPr>
          <a:lstStyle/>
          <a:p>
            <a:r>
              <a:rPr lang="en-US" dirty="0"/>
              <a:t>Review Intake/Interview Form &amp; Notes</a:t>
            </a:r>
          </a:p>
          <a:p>
            <a:r>
              <a:rPr lang="en-US" dirty="0"/>
              <a:t>Determine personal &amp; dependency exemptions &amp; filing status</a:t>
            </a:r>
          </a:p>
          <a:p>
            <a:r>
              <a:rPr lang="en-US" u="sng" dirty="0">
                <a:solidFill>
                  <a:srgbClr val="FF0000"/>
                </a:solidFill>
              </a:rPr>
              <a:t>Vita.taxslayerpro.com/IRSTRAINING</a:t>
            </a:r>
          </a:p>
          <a:p>
            <a:pPr lvl="1"/>
            <a:r>
              <a:rPr lang="en-US" sz="4000" dirty="0"/>
              <a:t>Password</a:t>
            </a:r>
            <a:r>
              <a:rPr lang="en-US" sz="4000" dirty="0" smtClean="0"/>
              <a:t>: TRAINPROWEB</a:t>
            </a:r>
            <a:endParaRPr lang="en-US" sz="4000" dirty="0"/>
          </a:p>
          <a:p>
            <a:r>
              <a:rPr lang="en-US" dirty="0"/>
              <a:t>Create TaxSlayer account</a:t>
            </a:r>
          </a:p>
          <a:p>
            <a:pPr lvl="1"/>
            <a:r>
              <a:rPr lang="en-US" dirty="0"/>
              <a:t>Use most regularly checked email address</a:t>
            </a:r>
          </a:p>
          <a:p>
            <a:pPr lvl="1"/>
            <a:r>
              <a:rPr lang="en-US" dirty="0"/>
              <a:t>Username: SMITHJTRAIN (last name, first initial, the word “train”)</a:t>
            </a:r>
          </a:p>
          <a:p>
            <a:pPr lvl="1"/>
            <a:r>
              <a:rPr lang="en-US" dirty="0"/>
              <a:t>Password</a:t>
            </a:r>
            <a:r>
              <a:rPr lang="en-US" dirty="0" smtClean="0"/>
              <a:t>: SAVEFIRST</a:t>
            </a:r>
            <a:endParaRPr lang="en-US" dirty="0"/>
          </a:p>
          <a:p>
            <a:r>
              <a:rPr lang="en-US" dirty="0"/>
              <a:t>Walkthrough Interview,</a:t>
            </a:r>
            <a:r>
              <a:rPr lang="en-US" dirty="0" smtClean="0"/>
              <a:t> Filing Status, Personal Info, and Dependents Info</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764161"/>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4800" dirty="0">
                <a:ea typeface="ＭＳ Ｐゴシック" pitchFamily="34" charset="-128"/>
              </a:rPr>
              <a:t>Filing</a:t>
            </a:r>
            <a:r>
              <a:rPr lang="en-US" dirty="0">
                <a:ea typeface="ＭＳ Ｐゴシック" pitchFamily="34" charset="-128"/>
              </a:rPr>
              <a:t> Status</a:t>
            </a:r>
          </a:p>
        </p:txBody>
      </p:sp>
      <p:sp>
        <p:nvSpPr>
          <p:cNvPr id="12291" name="Content Placeholder 2"/>
          <p:cNvSpPr>
            <a:spLocks noGrp="1"/>
          </p:cNvSpPr>
          <p:nvPr>
            <p:ph idx="1"/>
          </p:nvPr>
        </p:nvSpPr>
        <p:spPr>
          <a:xfrm>
            <a:off x="609600" y="1600204"/>
            <a:ext cx="10972800" cy="4047562"/>
          </a:xfrm>
        </p:spPr>
        <p:txBody>
          <a:bodyPr>
            <a:noAutofit/>
          </a:bodyPr>
          <a:lstStyle/>
          <a:p>
            <a:pPr>
              <a:buFont typeface="Wingdings" charset="2"/>
              <a:buChar char="Ø"/>
            </a:pPr>
            <a:r>
              <a:rPr lang="en-US" dirty="0">
                <a:ea typeface="ＭＳ Ｐゴシック" pitchFamily="34" charset="-128"/>
              </a:rPr>
              <a:t>Based on marital status and family situation</a:t>
            </a:r>
          </a:p>
          <a:p>
            <a:pPr lvl="1">
              <a:buFont typeface="Arial" charset="0"/>
              <a:buChar char="•"/>
            </a:pPr>
            <a:r>
              <a:rPr lang="en-US" dirty="0">
                <a:ea typeface="Arial" pitchFamily="34" charset="0"/>
              </a:rPr>
              <a:t>Single</a:t>
            </a:r>
          </a:p>
          <a:p>
            <a:pPr lvl="1">
              <a:buFont typeface="Arial" charset="0"/>
              <a:buChar char="•"/>
            </a:pPr>
            <a:r>
              <a:rPr lang="en-US" dirty="0">
                <a:ea typeface="Arial" pitchFamily="34" charset="0"/>
              </a:rPr>
              <a:t>Married Filing Jointly</a:t>
            </a:r>
          </a:p>
          <a:p>
            <a:pPr lvl="1">
              <a:buFont typeface="Arial" charset="0"/>
              <a:buChar char="•"/>
            </a:pPr>
            <a:r>
              <a:rPr lang="en-US" dirty="0">
                <a:ea typeface="Arial" pitchFamily="34" charset="0"/>
              </a:rPr>
              <a:t>Married Filing Separately</a:t>
            </a:r>
          </a:p>
          <a:p>
            <a:pPr lvl="1">
              <a:buFont typeface="Arial" charset="0"/>
              <a:buChar char="•"/>
            </a:pPr>
            <a:r>
              <a:rPr lang="en-US" dirty="0">
                <a:ea typeface="Arial" pitchFamily="34" charset="0"/>
              </a:rPr>
              <a:t>Head of Household</a:t>
            </a:r>
          </a:p>
          <a:p>
            <a:pPr lvl="1">
              <a:buFont typeface="Arial" charset="0"/>
              <a:buChar char="•"/>
            </a:pPr>
            <a:r>
              <a:rPr lang="en-US" dirty="0">
                <a:ea typeface="Arial" pitchFamily="34" charset="0"/>
              </a:rPr>
              <a:t>Qualifying Widow(</a:t>
            </a:r>
            <a:r>
              <a:rPr lang="en-US" dirty="0" err="1">
                <a:ea typeface="Arial" pitchFamily="34" charset="0"/>
              </a:rPr>
              <a:t>er</a:t>
            </a:r>
            <a:r>
              <a:rPr lang="en-US" dirty="0">
                <a:ea typeface="Arial" pitchFamily="34" charset="0"/>
              </a:rPr>
              <a:t>) with Dependent Child</a:t>
            </a:r>
          </a:p>
        </p:txBody>
      </p:sp>
      <p:sp>
        <p:nvSpPr>
          <p:cNvPr id="2" name="Rectangle 1"/>
          <p:cNvSpPr/>
          <p:nvPr/>
        </p:nvSpPr>
        <p:spPr>
          <a:xfrm>
            <a:off x="609600" y="5647766"/>
            <a:ext cx="10972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lvl="1" algn="ctr">
              <a:buFont typeface="Wingdings" pitchFamily="2" charset="2"/>
              <a:buNone/>
            </a:pPr>
            <a:r>
              <a:rPr lang="en-US" sz="4000" b="1" dirty="0">
                <a:solidFill>
                  <a:schemeClr val="bg1"/>
                </a:solidFill>
                <a:ea typeface="Arial" pitchFamily="34" charset="0"/>
              </a:rPr>
              <a:t>Choose correct Filing Status on Lines 1-5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2514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500"/>
                                        <p:tgtEl>
                                          <p:spTgt spid="1229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291">
                                            <p:txEl>
                                              <p:pRg st="2" end="2"/>
                                            </p:txEl>
                                          </p:spTgt>
                                        </p:tgtEl>
                                        <p:attrNameLst>
                                          <p:attrName>style.visibility</p:attrName>
                                        </p:attrNameLst>
                                      </p:cBhvr>
                                      <p:to>
                                        <p:strVal val="visible"/>
                                      </p:to>
                                    </p:set>
                                    <p:animEffect transition="in" filter="fade">
                                      <p:cBhvr>
                                        <p:cTn id="10" dur="500"/>
                                        <p:tgtEl>
                                          <p:spTgt spid="1229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291">
                                            <p:txEl>
                                              <p:pRg st="3" end="3"/>
                                            </p:txEl>
                                          </p:spTgt>
                                        </p:tgtEl>
                                        <p:attrNameLst>
                                          <p:attrName>style.visibility</p:attrName>
                                        </p:attrNameLst>
                                      </p:cBhvr>
                                      <p:to>
                                        <p:strVal val="visible"/>
                                      </p:to>
                                    </p:set>
                                    <p:animEffect transition="in" filter="fade">
                                      <p:cBhvr>
                                        <p:cTn id="13" dur="500"/>
                                        <p:tgtEl>
                                          <p:spTgt spid="1229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291">
                                            <p:txEl>
                                              <p:pRg st="4" end="4"/>
                                            </p:txEl>
                                          </p:spTgt>
                                        </p:tgtEl>
                                        <p:attrNameLst>
                                          <p:attrName>style.visibility</p:attrName>
                                        </p:attrNameLst>
                                      </p:cBhvr>
                                      <p:to>
                                        <p:strVal val="visible"/>
                                      </p:to>
                                    </p:set>
                                    <p:animEffect transition="in" filter="fade">
                                      <p:cBhvr>
                                        <p:cTn id="16" dur="500"/>
                                        <p:tgtEl>
                                          <p:spTgt spid="1229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animEffect transition="in" filter="fade">
                                      <p:cBhvr>
                                        <p:cTn id="19" dur="500"/>
                                        <p:tgtEl>
                                          <p:spTgt spid="12291">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ox(ou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a:t>
            </a:r>
          </a:p>
        </p:txBody>
      </p:sp>
      <p:sp>
        <p:nvSpPr>
          <p:cNvPr id="3" name="Content Placeholder 2"/>
          <p:cNvSpPr>
            <a:spLocks noGrp="1"/>
          </p:cNvSpPr>
          <p:nvPr>
            <p:ph idx="1"/>
          </p:nvPr>
        </p:nvSpPr>
        <p:spPr/>
        <p:txBody>
          <a:bodyPr/>
          <a:lstStyle/>
          <a:p>
            <a:r>
              <a:rPr lang="en-US" dirty="0"/>
              <a:t>We will now take a 10 minute break!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02608"/>
      </p:ext>
    </p:extLst>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021394"/>
            <a:ext cx="8727445" cy="90456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a:t>Income</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0806728"/>
      </p:ext>
    </p:extLst>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Income Objectives</a:t>
            </a:r>
          </a:p>
        </p:txBody>
      </p:sp>
      <p:sp>
        <p:nvSpPr>
          <p:cNvPr id="3" name="Content Placeholder 2"/>
          <p:cNvSpPr>
            <a:spLocks noGrp="1"/>
          </p:cNvSpPr>
          <p:nvPr>
            <p:ph idx="1"/>
          </p:nvPr>
        </p:nvSpPr>
        <p:spPr>
          <a:xfrm>
            <a:off x="609600" y="1600204"/>
            <a:ext cx="10972800" cy="3219769"/>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Recognize various types of income documents</a:t>
            </a:r>
          </a:p>
          <a:p>
            <a:pPr lvl="1"/>
            <a:r>
              <a:rPr lang="en-US" b="1" dirty="0">
                <a:solidFill>
                  <a:schemeClr val="accent3"/>
                </a:solidFill>
              </a:rPr>
              <a:t>Summarize the taxability of each type of income to the taxpayer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8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p:txBody>
          <a:bodyPr/>
          <a:lstStyle/>
          <a:p>
            <a:pPr eaLnBrk="1" hangingPunct="1"/>
            <a:r>
              <a:rPr lang="en-US" dirty="0">
                <a:ea typeface="ＭＳ Ｐゴシック" pitchFamily="34" charset="-128"/>
              </a:rPr>
              <a:t>Taxable Income</a:t>
            </a:r>
          </a:p>
        </p:txBody>
      </p:sp>
      <p:sp>
        <p:nvSpPr>
          <p:cNvPr id="254979" name="Rectangle 3"/>
          <p:cNvSpPr>
            <a:spLocks noGrp="1" noChangeArrowheads="1"/>
          </p:cNvSpPr>
          <p:nvPr>
            <p:ph idx="1"/>
          </p:nvPr>
        </p:nvSpPr>
        <p:spPr>
          <a:xfrm>
            <a:off x="609600" y="1600200"/>
            <a:ext cx="5486400" cy="4525963"/>
          </a:xfrm>
        </p:spPr>
        <p:txBody>
          <a:bodyPr>
            <a:normAutofit lnSpcReduction="10000"/>
          </a:bodyPr>
          <a:lstStyle/>
          <a:p>
            <a:pPr eaLnBrk="1" hangingPunct="1">
              <a:defRPr/>
            </a:pPr>
            <a:r>
              <a:rPr lang="en-US" sz="2800" dirty="0"/>
              <a:t>Wages</a:t>
            </a:r>
          </a:p>
          <a:p>
            <a:pPr eaLnBrk="1" hangingPunct="1">
              <a:defRPr/>
            </a:pPr>
            <a:r>
              <a:rPr lang="en-US" sz="2800" dirty="0"/>
              <a:t>Unemployment Compensation</a:t>
            </a:r>
          </a:p>
          <a:p>
            <a:pPr eaLnBrk="1" hangingPunct="1">
              <a:defRPr/>
            </a:pPr>
            <a:r>
              <a:rPr lang="en-US" sz="2800" dirty="0"/>
              <a:t>Some Social Security Benefits</a:t>
            </a:r>
          </a:p>
          <a:p>
            <a:pPr eaLnBrk="1" hangingPunct="1">
              <a:defRPr/>
            </a:pPr>
            <a:r>
              <a:rPr lang="en-US" sz="2800" dirty="0"/>
              <a:t>Self-Employment Income</a:t>
            </a:r>
          </a:p>
          <a:p>
            <a:pPr eaLnBrk="1" hangingPunct="1">
              <a:defRPr/>
            </a:pPr>
            <a:r>
              <a:rPr lang="en-US" sz="2800" dirty="0"/>
              <a:t>Nonemployee Compensation</a:t>
            </a:r>
          </a:p>
          <a:p>
            <a:pPr eaLnBrk="1" hangingPunct="1">
              <a:defRPr/>
            </a:pPr>
            <a:r>
              <a:rPr lang="en-US" sz="2800" dirty="0"/>
              <a:t>Dividends</a:t>
            </a:r>
          </a:p>
          <a:p>
            <a:pPr>
              <a:defRPr/>
            </a:pPr>
            <a:r>
              <a:rPr lang="en-US" sz="2800" dirty="0"/>
              <a:t>Interest</a:t>
            </a:r>
          </a:p>
          <a:p>
            <a:pPr>
              <a:defRPr/>
            </a:pPr>
            <a:r>
              <a:rPr lang="en-US" sz="2800" dirty="0"/>
              <a:t>Gambling Winnings</a:t>
            </a:r>
          </a:p>
          <a:p>
            <a:pPr>
              <a:defRPr/>
            </a:pPr>
            <a:r>
              <a:rPr lang="en-US" sz="2800" dirty="0"/>
              <a:t>Awards</a:t>
            </a:r>
          </a:p>
          <a:p>
            <a:pPr eaLnBrk="1" hangingPunct="1">
              <a:defRPr/>
            </a:pPr>
            <a:endParaRPr lang="en-US" sz="2800" dirty="0"/>
          </a:p>
        </p:txBody>
      </p:sp>
      <p:sp>
        <p:nvSpPr>
          <p:cNvPr id="5" name="Rectangle 3"/>
          <p:cNvSpPr txBox="1">
            <a:spLocks noChangeArrowheads="1"/>
          </p:cNvSpPr>
          <p:nvPr/>
        </p:nvSpPr>
        <p:spPr>
          <a:xfrm>
            <a:off x="6096000" y="1600200"/>
            <a:ext cx="5486400" cy="4525963"/>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Wingdings" charset="2"/>
              <a:buChar char="Ø"/>
              <a:defRPr sz="4000" kern="1200">
                <a:solidFill>
                  <a:schemeClr val="tx1"/>
                </a:solidFill>
                <a:latin typeface="+mn-lt"/>
                <a:ea typeface="+mn-ea"/>
                <a:cs typeface="+mn-cs"/>
              </a:defRPr>
            </a:lvl1pPr>
            <a:lvl2pPr marL="557213" indent="-214313" algn="l" defTabSz="342900" rtl="0" eaLnBrk="1" latinLnBrk="0" hangingPunct="1">
              <a:spcBef>
                <a:spcPct val="20000"/>
              </a:spcBef>
              <a:buFont typeface="Arial" charset="0"/>
              <a:buChar char="•"/>
              <a:defRPr sz="3600" kern="1200">
                <a:solidFill>
                  <a:schemeClr val="tx1"/>
                </a:solidFill>
                <a:latin typeface="+mn-lt"/>
                <a:ea typeface="+mn-ea"/>
                <a:cs typeface="+mn-cs"/>
              </a:defRPr>
            </a:lvl2pPr>
            <a:lvl3pPr marL="857250" indent="-171450" algn="l" defTabSz="342900" rtl="0" eaLnBrk="1" latinLnBrk="0" hangingPunct="1">
              <a:spcBef>
                <a:spcPct val="20000"/>
              </a:spcBef>
              <a:buFont typeface="Courier New" charset="0"/>
              <a:buChar char="o"/>
              <a:defRPr sz="36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3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24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en-US" sz="2800" dirty="0"/>
              <a:t>Prizes</a:t>
            </a:r>
          </a:p>
          <a:p>
            <a:pPr>
              <a:defRPr/>
            </a:pPr>
            <a:r>
              <a:rPr lang="en-US" sz="2800" dirty="0"/>
              <a:t>Punitive Damages (from a Lawsuit Settlement)</a:t>
            </a:r>
          </a:p>
          <a:p>
            <a:pPr>
              <a:defRPr/>
            </a:pPr>
            <a:r>
              <a:rPr lang="en-US" sz="2800" dirty="0"/>
              <a:t>Refund of State Taxes</a:t>
            </a:r>
          </a:p>
          <a:p>
            <a:pPr>
              <a:defRPr/>
            </a:pPr>
            <a:r>
              <a:rPr lang="en-US" sz="2800" dirty="0"/>
              <a:t>Jury Duty Fees</a:t>
            </a:r>
          </a:p>
          <a:p>
            <a:pPr>
              <a:defRPr/>
            </a:pPr>
            <a:r>
              <a:rPr lang="en-US" sz="2800" dirty="0"/>
              <a:t>Tips</a:t>
            </a:r>
          </a:p>
          <a:p>
            <a:pPr>
              <a:defRPr/>
            </a:pPr>
            <a:r>
              <a:rPr lang="en-US" sz="2800" dirty="0"/>
              <a:t>Retirement Annuities</a:t>
            </a:r>
          </a:p>
          <a:p>
            <a:pPr>
              <a:defRPr/>
            </a:pPr>
            <a:r>
              <a:rPr lang="en-US" sz="2800" dirty="0"/>
              <a:t>Retirement Pensions</a:t>
            </a:r>
          </a:p>
          <a:p>
            <a:pPr>
              <a:defRPr/>
            </a:pPr>
            <a:r>
              <a:rPr lang="en-US" sz="2800" dirty="0"/>
              <a:t>Retirement IRA Distributions</a:t>
            </a:r>
          </a:p>
          <a:p>
            <a:pPr marL="0" indent="0">
              <a:buNone/>
              <a:defRPr/>
            </a:pP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83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Effect transition="in" filter="fade">
                                      <p:cBhvr>
                                        <p:cTn id="7" dur="500"/>
                                        <p:tgtEl>
                                          <p:spTgt spid="25497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4979">
                                            <p:txEl>
                                              <p:pRg st="1" end="1"/>
                                            </p:txEl>
                                          </p:spTgt>
                                        </p:tgtEl>
                                        <p:attrNameLst>
                                          <p:attrName>style.visibility</p:attrName>
                                        </p:attrNameLst>
                                      </p:cBhvr>
                                      <p:to>
                                        <p:strVal val="visible"/>
                                      </p:to>
                                    </p:set>
                                    <p:animEffect transition="in" filter="fade">
                                      <p:cBhvr>
                                        <p:cTn id="10" dur="500"/>
                                        <p:tgtEl>
                                          <p:spTgt spid="25497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4979">
                                            <p:txEl>
                                              <p:pRg st="2" end="2"/>
                                            </p:txEl>
                                          </p:spTgt>
                                        </p:tgtEl>
                                        <p:attrNameLst>
                                          <p:attrName>style.visibility</p:attrName>
                                        </p:attrNameLst>
                                      </p:cBhvr>
                                      <p:to>
                                        <p:strVal val="visible"/>
                                      </p:to>
                                    </p:set>
                                    <p:animEffect transition="in" filter="fade">
                                      <p:cBhvr>
                                        <p:cTn id="13" dur="500"/>
                                        <p:tgtEl>
                                          <p:spTgt spid="25497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4979">
                                            <p:txEl>
                                              <p:pRg st="3" end="3"/>
                                            </p:txEl>
                                          </p:spTgt>
                                        </p:tgtEl>
                                        <p:attrNameLst>
                                          <p:attrName>style.visibility</p:attrName>
                                        </p:attrNameLst>
                                      </p:cBhvr>
                                      <p:to>
                                        <p:strVal val="visible"/>
                                      </p:to>
                                    </p:set>
                                    <p:animEffect transition="in" filter="fade">
                                      <p:cBhvr>
                                        <p:cTn id="16" dur="500"/>
                                        <p:tgtEl>
                                          <p:spTgt spid="25497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animEffect transition="in" filter="fade">
                                      <p:cBhvr>
                                        <p:cTn id="19" dur="500"/>
                                        <p:tgtEl>
                                          <p:spTgt spid="25497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4979">
                                            <p:txEl>
                                              <p:pRg st="5" end="5"/>
                                            </p:txEl>
                                          </p:spTgt>
                                        </p:tgtEl>
                                        <p:attrNameLst>
                                          <p:attrName>style.visibility</p:attrName>
                                        </p:attrNameLst>
                                      </p:cBhvr>
                                      <p:to>
                                        <p:strVal val="visible"/>
                                      </p:to>
                                    </p:set>
                                    <p:animEffect transition="in" filter="fade">
                                      <p:cBhvr>
                                        <p:cTn id="22" dur="500"/>
                                        <p:tgtEl>
                                          <p:spTgt spid="25497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4979">
                                            <p:txEl>
                                              <p:pRg st="6" end="6"/>
                                            </p:txEl>
                                          </p:spTgt>
                                        </p:tgtEl>
                                        <p:attrNameLst>
                                          <p:attrName>style.visibility</p:attrName>
                                        </p:attrNameLst>
                                      </p:cBhvr>
                                      <p:to>
                                        <p:strVal val="visible"/>
                                      </p:to>
                                    </p:set>
                                    <p:animEffect transition="in" filter="fade">
                                      <p:cBhvr>
                                        <p:cTn id="25" dur="500"/>
                                        <p:tgtEl>
                                          <p:spTgt spid="254979">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4979">
                                            <p:txEl>
                                              <p:pRg st="7" end="7"/>
                                            </p:txEl>
                                          </p:spTgt>
                                        </p:tgtEl>
                                        <p:attrNameLst>
                                          <p:attrName>style.visibility</p:attrName>
                                        </p:attrNameLst>
                                      </p:cBhvr>
                                      <p:to>
                                        <p:strVal val="visible"/>
                                      </p:to>
                                    </p:set>
                                    <p:animEffect transition="in" filter="fade">
                                      <p:cBhvr>
                                        <p:cTn id="28" dur="500"/>
                                        <p:tgtEl>
                                          <p:spTgt spid="254979">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4979">
                                            <p:txEl>
                                              <p:pRg st="8" end="8"/>
                                            </p:txEl>
                                          </p:spTgt>
                                        </p:tgtEl>
                                        <p:attrNameLst>
                                          <p:attrName>style.visibility</p:attrName>
                                        </p:attrNameLst>
                                      </p:cBhvr>
                                      <p:to>
                                        <p:strVal val="visible"/>
                                      </p:to>
                                    </p:set>
                                    <p:animEffect transition="in" filter="fade">
                                      <p:cBhvr>
                                        <p:cTn id="31" dur="500"/>
                                        <p:tgtEl>
                                          <p:spTgt spid="254979">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p:bldP spid="5" grpId="0"/>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p:txBody>
          <a:bodyPr/>
          <a:lstStyle/>
          <a:p>
            <a:pPr eaLnBrk="1" hangingPunct="1"/>
            <a:r>
              <a:rPr lang="en-US" dirty="0">
                <a:ea typeface="ＭＳ Ｐゴシック" pitchFamily="34" charset="-128"/>
              </a:rPr>
              <a:t>Nontaxable Income</a:t>
            </a:r>
          </a:p>
        </p:txBody>
      </p:sp>
      <p:sp>
        <p:nvSpPr>
          <p:cNvPr id="254979" name="Rectangle 3"/>
          <p:cNvSpPr>
            <a:spLocks noGrp="1" noChangeArrowheads="1"/>
          </p:cNvSpPr>
          <p:nvPr>
            <p:ph idx="1"/>
          </p:nvPr>
        </p:nvSpPr>
        <p:spPr>
          <a:xfrm>
            <a:off x="609600" y="1600200"/>
            <a:ext cx="5486400" cy="4525963"/>
          </a:xfrm>
        </p:spPr>
        <p:txBody>
          <a:bodyPr>
            <a:normAutofit/>
          </a:bodyPr>
          <a:lstStyle/>
          <a:p>
            <a:pPr eaLnBrk="1" hangingPunct="1">
              <a:defRPr/>
            </a:pPr>
            <a:r>
              <a:rPr lang="en-US" sz="2800" dirty="0"/>
              <a:t>Child Support</a:t>
            </a:r>
          </a:p>
          <a:p>
            <a:pPr eaLnBrk="1" hangingPunct="1">
              <a:defRPr/>
            </a:pPr>
            <a:r>
              <a:rPr lang="en-US" sz="2800" dirty="0"/>
              <a:t>Gifts</a:t>
            </a:r>
          </a:p>
          <a:p>
            <a:pPr eaLnBrk="1" hangingPunct="1">
              <a:defRPr/>
            </a:pPr>
            <a:r>
              <a:rPr lang="en-US" sz="2800" dirty="0"/>
              <a:t>Life Insurance Proceeds</a:t>
            </a:r>
          </a:p>
          <a:p>
            <a:pPr eaLnBrk="1" hangingPunct="1">
              <a:defRPr/>
            </a:pPr>
            <a:r>
              <a:rPr lang="en-US" sz="2800" dirty="0"/>
              <a:t>Other Insurance Payments</a:t>
            </a:r>
          </a:p>
          <a:p>
            <a:pPr>
              <a:defRPr/>
            </a:pPr>
            <a:r>
              <a:rPr lang="en-US" sz="2800" dirty="0"/>
              <a:t>Sickness/Injury Payments (Third Party Sick Pay)</a:t>
            </a:r>
          </a:p>
          <a:p>
            <a:pPr eaLnBrk="1" hangingPunct="1">
              <a:defRPr/>
            </a:pPr>
            <a:endParaRPr lang="en-US" sz="2800" dirty="0"/>
          </a:p>
          <a:p>
            <a:pPr eaLnBrk="1" hangingPunct="1">
              <a:defRPr/>
            </a:pPr>
            <a:endParaRPr lang="en-US" sz="2800" dirty="0"/>
          </a:p>
          <a:p>
            <a:pPr eaLnBrk="1" hangingPunct="1">
              <a:defRPr/>
            </a:pPr>
            <a:endParaRPr lang="en-US" sz="2800" dirty="0"/>
          </a:p>
        </p:txBody>
      </p:sp>
      <p:sp>
        <p:nvSpPr>
          <p:cNvPr id="5" name="Rectangle 3"/>
          <p:cNvSpPr txBox="1">
            <a:spLocks noChangeArrowheads="1"/>
          </p:cNvSpPr>
          <p:nvPr/>
        </p:nvSpPr>
        <p:spPr>
          <a:xfrm>
            <a:off x="6096000" y="1600200"/>
            <a:ext cx="5486400" cy="4525963"/>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Wingdings" charset="2"/>
              <a:buChar char="Ø"/>
              <a:defRPr sz="4000" kern="1200">
                <a:solidFill>
                  <a:schemeClr val="tx1"/>
                </a:solidFill>
                <a:latin typeface="+mn-lt"/>
                <a:ea typeface="+mn-ea"/>
                <a:cs typeface="+mn-cs"/>
              </a:defRPr>
            </a:lvl1pPr>
            <a:lvl2pPr marL="557213" indent="-214313" algn="l" defTabSz="342900" rtl="0" eaLnBrk="1" latinLnBrk="0" hangingPunct="1">
              <a:spcBef>
                <a:spcPct val="20000"/>
              </a:spcBef>
              <a:buFont typeface="Arial" charset="0"/>
              <a:buChar char="•"/>
              <a:defRPr sz="3600" kern="1200">
                <a:solidFill>
                  <a:schemeClr val="tx1"/>
                </a:solidFill>
                <a:latin typeface="+mn-lt"/>
                <a:ea typeface="+mn-ea"/>
                <a:cs typeface="+mn-cs"/>
              </a:defRPr>
            </a:lvl2pPr>
            <a:lvl3pPr marL="857250" indent="-171450" algn="l" defTabSz="342900" rtl="0" eaLnBrk="1" latinLnBrk="0" hangingPunct="1">
              <a:spcBef>
                <a:spcPct val="20000"/>
              </a:spcBef>
              <a:buFont typeface="Courier New" charset="0"/>
              <a:buChar char="o"/>
              <a:defRPr sz="36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3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24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en-US" sz="2800" dirty="0"/>
              <a:t>Public Assistance Payments</a:t>
            </a:r>
          </a:p>
          <a:p>
            <a:pPr>
              <a:defRPr/>
            </a:pPr>
            <a:r>
              <a:rPr lang="en-US" sz="2800" dirty="0"/>
              <a:t>Worker’s Compensation</a:t>
            </a:r>
          </a:p>
          <a:p>
            <a:pPr>
              <a:defRPr/>
            </a:pPr>
            <a:r>
              <a:rPr lang="en-US" sz="2800" dirty="0"/>
              <a:t>Veterans’ Benefits</a:t>
            </a:r>
          </a:p>
          <a:p>
            <a:pPr>
              <a:defRPr/>
            </a:pPr>
            <a:r>
              <a:rPr lang="en-US" sz="2800" dirty="0"/>
              <a:t>Supplemental Security Income (SSI)</a:t>
            </a:r>
          </a:p>
          <a:p>
            <a:pPr>
              <a:defRPr/>
            </a:pPr>
            <a:r>
              <a:rPr lang="en-US" sz="2800" dirty="0"/>
              <a:t>Inheritances</a:t>
            </a:r>
          </a:p>
          <a:p>
            <a:pPr>
              <a:defRPr/>
            </a:pPr>
            <a:r>
              <a:rPr lang="en-US" sz="2800" dirty="0"/>
              <a:t>Federal Income Tax Refunds</a:t>
            </a:r>
          </a:p>
          <a:p>
            <a:pPr>
              <a:defRPr/>
            </a:pPr>
            <a:endParaRPr lang="en-US" sz="2800" dirty="0"/>
          </a:p>
          <a:p>
            <a:pPr marL="0" indent="0">
              <a:buNone/>
              <a:defRPr/>
            </a:pP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30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Effect transition="in" filter="fade">
                                      <p:cBhvr>
                                        <p:cTn id="7" dur="500"/>
                                        <p:tgtEl>
                                          <p:spTgt spid="25497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4979">
                                            <p:txEl>
                                              <p:pRg st="1" end="1"/>
                                            </p:txEl>
                                          </p:spTgt>
                                        </p:tgtEl>
                                        <p:attrNameLst>
                                          <p:attrName>style.visibility</p:attrName>
                                        </p:attrNameLst>
                                      </p:cBhvr>
                                      <p:to>
                                        <p:strVal val="visible"/>
                                      </p:to>
                                    </p:set>
                                    <p:animEffect transition="in" filter="fade">
                                      <p:cBhvr>
                                        <p:cTn id="10" dur="500"/>
                                        <p:tgtEl>
                                          <p:spTgt spid="25497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4979">
                                            <p:txEl>
                                              <p:pRg st="2" end="2"/>
                                            </p:txEl>
                                          </p:spTgt>
                                        </p:tgtEl>
                                        <p:attrNameLst>
                                          <p:attrName>style.visibility</p:attrName>
                                        </p:attrNameLst>
                                      </p:cBhvr>
                                      <p:to>
                                        <p:strVal val="visible"/>
                                      </p:to>
                                    </p:set>
                                    <p:animEffect transition="in" filter="fade">
                                      <p:cBhvr>
                                        <p:cTn id="13" dur="500"/>
                                        <p:tgtEl>
                                          <p:spTgt spid="25497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4979">
                                            <p:txEl>
                                              <p:pRg st="3" end="3"/>
                                            </p:txEl>
                                          </p:spTgt>
                                        </p:tgtEl>
                                        <p:attrNameLst>
                                          <p:attrName>style.visibility</p:attrName>
                                        </p:attrNameLst>
                                      </p:cBhvr>
                                      <p:to>
                                        <p:strVal val="visible"/>
                                      </p:to>
                                    </p:set>
                                    <p:animEffect transition="in" filter="fade">
                                      <p:cBhvr>
                                        <p:cTn id="16" dur="500"/>
                                        <p:tgtEl>
                                          <p:spTgt spid="25497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animEffect transition="in" filter="fade">
                                      <p:cBhvr>
                                        <p:cTn id="19" dur="500"/>
                                        <p:tgtEl>
                                          <p:spTgt spid="25497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p:bldP spid="5" grpId="0"/>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Taxable &amp; Nontaxable Income</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chor="ctr">
            <a:normAutofit/>
          </a:bodyPr>
          <a:lstStyle/>
          <a:p>
            <a:pPr marL="11113" indent="-11113" algn="ctr">
              <a:buFont typeface="Wingdings" pitchFamily="2" charset="2"/>
              <a:buNone/>
            </a:pPr>
            <a:r>
              <a:rPr lang="en-US" b="1" dirty="0">
                <a:solidFill>
                  <a:schemeClr val="accent3"/>
                </a:solidFill>
                <a:ea typeface="ＭＳ Ｐゴシック" pitchFamily="34" charset="-128"/>
              </a:rPr>
              <a:t>Open the Publication 4012 to the Income Tab to </a:t>
            </a:r>
          </a:p>
          <a:p>
            <a:pPr marL="11113" indent="-11113" algn="ctr">
              <a:buFont typeface="Wingdings" pitchFamily="2" charset="2"/>
              <a:buNone/>
            </a:pPr>
            <a:r>
              <a:rPr lang="en-US" b="1" u="sng" dirty="0">
                <a:solidFill>
                  <a:schemeClr val="accent3"/>
                </a:solidFill>
                <a:ea typeface="ＭＳ Ｐゴシック" pitchFamily="34" charset="-128"/>
              </a:rPr>
              <a:t>Income Quick References Guide</a:t>
            </a:r>
            <a:endParaRPr lang="en-US" sz="4400" dirty="0">
              <a:ea typeface="ＭＳ Ｐゴシック" pitchFamily="34" charset="-128"/>
            </a:endParaRPr>
          </a:p>
          <a:p>
            <a:pPr marL="11113" indent="-11113" algn="ctr">
              <a:buFont typeface="Wingdings" pitchFamily="2" charset="2"/>
              <a:buNone/>
            </a:pPr>
            <a:r>
              <a:rPr lang="en-US" b="1" dirty="0">
                <a:solidFill>
                  <a:schemeClr val="accent3"/>
                </a:solidFill>
                <a:ea typeface="ＭＳ Ｐゴシック" pitchFamily="34" charset="-128"/>
              </a:rPr>
              <a:t>for a more complete listing of </a:t>
            </a:r>
          </a:p>
          <a:p>
            <a:pPr marL="11113" indent="-11113" algn="ctr">
              <a:buFont typeface="Wingdings" pitchFamily="2" charset="2"/>
              <a:buNone/>
            </a:pPr>
            <a:r>
              <a:rPr lang="en-US" b="1" dirty="0">
                <a:solidFill>
                  <a:schemeClr val="accent3"/>
                </a:solidFill>
                <a:ea typeface="ＭＳ Ｐゴシック" pitchFamily="34" charset="-128"/>
              </a:rPr>
              <a:t>taxable and nontaxable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68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0" end="0"/>
                                            </p:txEl>
                                          </p:spTgt>
                                        </p:tgtEl>
                                        <p:attrNameLst>
                                          <p:attrName>style.visibility</p:attrName>
                                        </p:attrNameLst>
                                      </p:cBhvr>
                                      <p:to>
                                        <p:strVal val="visible"/>
                                      </p:to>
                                    </p:set>
                                    <p:animEffect transition="in" filter="box(out)">
                                      <p:cBhvr>
                                        <p:cTn id="10" dur="500"/>
                                        <p:tgtEl>
                                          <p:spTgt spid="40960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1" end="1"/>
                                            </p:txEl>
                                          </p:spTgt>
                                        </p:tgtEl>
                                        <p:attrNameLst>
                                          <p:attrName>style.visibility</p:attrName>
                                        </p:attrNameLst>
                                      </p:cBhvr>
                                      <p:to>
                                        <p:strVal val="visible"/>
                                      </p:to>
                                    </p:set>
                                    <p:animEffect transition="in" filter="box(out)">
                                      <p:cBhvr>
                                        <p:cTn id="13" dur="500"/>
                                        <p:tgtEl>
                                          <p:spTgt spid="409603">
                                            <p:txEl>
                                              <p:pRg st="1" end="1"/>
                                            </p:txEl>
                                          </p:spTgt>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409603">
                                            <p:txEl>
                                              <p:pRg st="2" end="2"/>
                                            </p:txEl>
                                          </p:spTgt>
                                        </p:tgtEl>
                                        <p:attrNameLst>
                                          <p:attrName>style.visibility</p:attrName>
                                        </p:attrNameLst>
                                      </p:cBhvr>
                                      <p:to>
                                        <p:strVal val="visible"/>
                                      </p:to>
                                    </p:set>
                                    <p:animEffect transition="in" filter="box(out)">
                                      <p:cBhvr>
                                        <p:cTn id="16" dur="500"/>
                                        <p:tgtEl>
                                          <p:spTgt spid="409603">
                                            <p:txEl>
                                              <p:pRg st="2" end="2"/>
                                            </p:txEl>
                                          </p:spTgt>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409603">
                                            <p:txEl>
                                              <p:pRg st="3" end="3"/>
                                            </p:txEl>
                                          </p:spTgt>
                                        </p:tgtEl>
                                        <p:attrNameLst>
                                          <p:attrName>style.visibility</p:attrName>
                                        </p:attrNameLst>
                                      </p:cBhvr>
                                      <p:to>
                                        <p:strVal val="visible"/>
                                      </p:to>
                                    </p:set>
                                    <p:animEffect transition="in" filter="box(out)">
                                      <p:cBhvr>
                                        <p:cTn id="19" dur="500"/>
                                        <p:tgtEl>
                                          <p:spTgt spid="409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Earned vs. Unearned Income</a:t>
            </a:r>
          </a:p>
        </p:txBody>
      </p:sp>
      <p:sp>
        <p:nvSpPr>
          <p:cNvPr id="3" name="Content Placeholder 2"/>
          <p:cNvSpPr>
            <a:spLocks noGrp="1"/>
          </p:cNvSpPr>
          <p:nvPr>
            <p:ph idx="1"/>
          </p:nvPr>
        </p:nvSpPr>
        <p:spPr/>
        <p:txBody>
          <a:bodyPr>
            <a:normAutofit fontScale="92500" lnSpcReduction="10000"/>
          </a:bodyPr>
          <a:lstStyle/>
          <a:p>
            <a:r>
              <a:rPr lang="en-US" b="1" dirty="0"/>
              <a:t>Earned: </a:t>
            </a:r>
            <a:r>
              <a:rPr lang="en-US" dirty="0"/>
              <a:t>income received through work</a:t>
            </a:r>
          </a:p>
          <a:p>
            <a:pPr lvl="1"/>
            <a:r>
              <a:rPr lang="en-US" dirty="0"/>
              <a:t>Wages, salaries, tips, self-employment</a:t>
            </a:r>
          </a:p>
          <a:p>
            <a:pPr lvl="1"/>
            <a:r>
              <a:rPr lang="en-US" dirty="0"/>
              <a:t>“Income you have to work for”</a:t>
            </a:r>
          </a:p>
          <a:p>
            <a:r>
              <a:rPr lang="en-US" b="1" dirty="0"/>
              <a:t>Unearned:</a:t>
            </a:r>
            <a:r>
              <a:rPr lang="en-US" dirty="0"/>
              <a:t> income other than pay for work</a:t>
            </a:r>
          </a:p>
          <a:p>
            <a:pPr lvl="1"/>
            <a:r>
              <a:rPr lang="en-US" dirty="0"/>
              <a:t>Produced by investments (such as interest on savings, dividends on stocks), social security benefits, retirement savings</a:t>
            </a:r>
          </a:p>
          <a:p>
            <a:pPr lvl="1"/>
            <a:r>
              <a:rPr lang="en-US" dirty="0"/>
              <a:t>“Income that works for 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1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Wage and Tax Statement</a:t>
            </a:r>
          </a:p>
        </p:txBody>
      </p:sp>
      <p:pic>
        <p:nvPicPr>
          <p:cNvPr id="6" name="Content Placeholder 5"/>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03357" y="1417638"/>
            <a:ext cx="7185285" cy="452596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00800" y="1814624"/>
            <a:ext cx="1616149" cy="29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8016949" y="1814624"/>
            <a:ext cx="1599859" cy="29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00800" y="2132861"/>
            <a:ext cx="3216008" cy="92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22787" y="3097339"/>
            <a:ext cx="1594021" cy="30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16949" y="3402859"/>
            <a:ext cx="1599859" cy="1257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44578" y="3680619"/>
            <a:ext cx="1528591" cy="292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rotWithShape="1">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58032" y="4031692"/>
            <a:ext cx="1515137" cy="72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36917" y="4815141"/>
            <a:ext cx="2147124" cy="304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47892" y="4815140"/>
            <a:ext cx="2768916" cy="301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21"/>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22"/>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2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24"/>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2000" fill="hold"/>
                                        <p:tgtEl>
                                          <p:spTgt spid="25"/>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6" presetClass="emph" presetSubtype="0" fill="hold" nodeType="withEffect">
                                  <p:stCondLst>
                                    <p:cond delay="0"/>
                                  </p:stCondLst>
                                  <p:childTnLst>
                                    <p:animScale>
                                      <p:cBhvr>
                                        <p:cTn id="56" dur="2000" fill="hold"/>
                                        <p:tgtEl>
                                          <p:spTgt spid="26"/>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2000" fill="hold"/>
                                        <p:tgtEl>
                                          <p:spTgt spid="27"/>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6" presetClass="emph" presetSubtype="0" fill="hold" nodeType="withEffect">
                                  <p:stCondLst>
                                    <p:cond delay="0"/>
                                  </p:stCondLst>
                                  <p:childTnLst>
                                    <p:animScale>
                                      <p:cBhvr>
                                        <p:cTn id="7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W-2: Wages, Tips, Other Compensation</a:t>
            </a:r>
          </a:p>
        </p:txBody>
      </p:sp>
      <p:sp>
        <p:nvSpPr>
          <p:cNvPr id="3" name="Content Placeholder 2"/>
          <p:cNvSpPr>
            <a:spLocks noGrp="1"/>
          </p:cNvSpPr>
          <p:nvPr>
            <p:ph idx="1"/>
          </p:nvPr>
        </p:nvSpPr>
        <p:spPr/>
        <p:txBody>
          <a:bodyPr/>
          <a:lstStyle/>
          <a:p>
            <a:r>
              <a:rPr lang="en-US" dirty="0"/>
              <a:t>Reported in box 1</a:t>
            </a:r>
          </a:p>
          <a:p>
            <a:r>
              <a:rPr lang="en-US" dirty="0"/>
              <a:t>The total amount of wages, tips, salaries, bonuses, commissions, etc. paid to the employee for the entire tax year</a:t>
            </a:r>
          </a:p>
          <a:p>
            <a:r>
              <a:rPr lang="en-US" dirty="0"/>
              <a:t>Classified as </a:t>
            </a:r>
            <a:r>
              <a:rPr lang="en-US" b="1" dirty="0"/>
              <a:t>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58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Federal Income Tax Withheld</a:t>
            </a:r>
          </a:p>
        </p:txBody>
      </p:sp>
      <p:sp>
        <p:nvSpPr>
          <p:cNvPr id="4" name="Content Placeholder 3"/>
          <p:cNvSpPr>
            <a:spLocks noGrp="1"/>
          </p:cNvSpPr>
          <p:nvPr>
            <p:ph idx="1"/>
          </p:nvPr>
        </p:nvSpPr>
        <p:spPr/>
        <p:txBody>
          <a:bodyPr>
            <a:normAutofit lnSpcReduction="10000"/>
          </a:bodyPr>
          <a:lstStyle/>
          <a:p>
            <a:r>
              <a:rPr lang="en-US" dirty="0"/>
              <a:t>Reported in box 2</a:t>
            </a:r>
          </a:p>
          <a:p>
            <a:r>
              <a:rPr lang="en-US" dirty="0"/>
              <a:t>The federal tax system is a “pay as you go” system, meaning that tax is paid as income is earned during the year</a:t>
            </a:r>
          </a:p>
          <a:p>
            <a:r>
              <a:rPr lang="en-US" dirty="0"/>
              <a:t>The tax paid is referred to as </a:t>
            </a:r>
            <a:r>
              <a:rPr lang="en-US" b="1" dirty="0">
                <a:solidFill>
                  <a:schemeClr val="accent1"/>
                </a:solidFill>
              </a:rPr>
              <a:t>withholding</a:t>
            </a:r>
            <a:endParaRPr lang="en-US" dirty="0">
              <a:solidFill>
                <a:schemeClr val="accent1"/>
              </a:solidFill>
            </a:endParaRPr>
          </a:p>
          <a:p>
            <a:r>
              <a:rPr lang="en-US" dirty="0"/>
              <a:t>The amount reported in box 2 is the total amount of tax withheld for the entire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89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ea typeface="ＭＳ Ｐゴシック" pitchFamily="34" charset="-128"/>
              </a:rPr>
              <a:t>Exemption</a:t>
            </a:r>
          </a:p>
        </p:txBody>
      </p:sp>
      <p:sp>
        <p:nvSpPr>
          <p:cNvPr id="23555" name="Rectangle 3"/>
          <p:cNvSpPr>
            <a:spLocks noGrp="1" noChangeArrowheads="1"/>
          </p:cNvSpPr>
          <p:nvPr>
            <p:ph idx="1"/>
          </p:nvPr>
        </p:nvSpPr>
        <p:spPr>
          <a:xfrm>
            <a:off x="609600" y="1600203"/>
            <a:ext cx="10972800" cy="2021538"/>
          </a:xfrm>
        </p:spPr>
        <p:txBody>
          <a:bodyPr>
            <a:normAutofit/>
          </a:bodyPr>
          <a:lstStyle/>
          <a:p>
            <a:pPr>
              <a:buFont typeface="Wingdings" charset="2"/>
              <a:buChar char="Ø"/>
              <a:defRPr/>
            </a:pPr>
            <a:r>
              <a:rPr lang="en-US" dirty="0">
                <a:ea typeface="ＭＳ Ｐゴシック" pitchFamily="34" charset="-128"/>
              </a:rPr>
              <a:t>Amount the taxpayer can claim for himself, his spouse, and his dependents that decreases taxable income. </a:t>
            </a:r>
          </a:p>
          <a:p>
            <a:pPr algn="ctr" eaLnBrk="1" hangingPunct="1">
              <a:buFontTx/>
              <a:buNone/>
              <a:defRPr/>
            </a:pPr>
            <a:endParaRPr lang="en-US" dirty="0">
              <a:ea typeface="ＭＳ Ｐゴシック" pitchFamily="34" charset="-128"/>
            </a:endParaRPr>
          </a:p>
        </p:txBody>
      </p:sp>
      <p:sp>
        <p:nvSpPr>
          <p:cNvPr id="3" name="Rectangle 2"/>
          <p:cNvSpPr/>
          <p:nvPr/>
        </p:nvSpPr>
        <p:spPr>
          <a:xfrm>
            <a:off x="609600" y="3804306"/>
            <a:ext cx="10972799"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en-US" sz="4000" b="1" dirty="0">
                <a:solidFill>
                  <a:schemeClr val="bg1"/>
                </a:solidFill>
                <a:ea typeface="ＭＳ Ｐゴシック" pitchFamily="34" charset="-128"/>
              </a:rPr>
              <a:t>Total # of Exemptions found on line 6d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21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p:bldP spid="3" grpId="0" animBg="1"/>
    </p:bld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Federal Income Tax Withheld</a:t>
            </a:r>
          </a:p>
        </p:txBody>
      </p:sp>
      <p:sp>
        <p:nvSpPr>
          <p:cNvPr id="3" name="Content Placeholder 2"/>
          <p:cNvSpPr>
            <a:spLocks noGrp="1"/>
          </p:cNvSpPr>
          <p:nvPr>
            <p:ph idx="1"/>
          </p:nvPr>
        </p:nvSpPr>
        <p:spPr>
          <a:xfrm>
            <a:off x="609600" y="1600205"/>
            <a:ext cx="10972800" cy="1350259"/>
          </a:xfrm>
        </p:spPr>
        <p:txBody>
          <a:bodyPr>
            <a:normAutofit/>
          </a:bodyPr>
          <a:lstStyle/>
          <a:p>
            <a:r>
              <a:rPr lang="en-US" sz="3600" dirty="0"/>
              <a:t>This amount is determined prior to starting a job by filling out a Form W-4</a:t>
            </a:r>
          </a:p>
        </p:txBody>
      </p:sp>
      <p:pic>
        <p:nvPicPr>
          <p:cNvPr id="4" name="Picture 3"/>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4356" t="2195" r="387" b="3881"/>
          <a:stretch/>
        </p:blipFill>
        <p:spPr>
          <a:xfrm>
            <a:off x="5620512" y="2275334"/>
            <a:ext cx="6060502" cy="2852928"/>
          </a:xfrm>
          <a:prstGeom prst="rect">
            <a:avLst/>
          </a:prstGeom>
          <a:ln>
            <a:noFill/>
          </a:ln>
          <a:effectLst>
            <a:outerShdw blurRad="190500" algn="tl" rotWithShape="0">
              <a:srgbClr val="000000">
                <a:alpha val="70000"/>
              </a:srgbClr>
            </a:outerShdw>
          </a:effectLst>
        </p:spPr>
      </p:pic>
      <p:sp>
        <p:nvSpPr>
          <p:cNvPr id="5" name="Rectangle 4"/>
          <p:cNvSpPr/>
          <p:nvPr/>
        </p:nvSpPr>
        <p:spPr>
          <a:xfrm>
            <a:off x="609600" y="2831310"/>
            <a:ext cx="6510528" cy="3108543"/>
          </a:xfrm>
          <a:prstGeom prst="rect">
            <a:avLst/>
          </a:prstGeom>
        </p:spPr>
        <p:txBody>
          <a:bodyPr wrap="square">
            <a:spAutoFit/>
          </a:bodyPr>
          <a:lstStyle/>
          <a:p>
            <a:pPr marL="571500" indent="-571500">
              <a:buFont typeface="Wingdings" charset="2"/>
              <a:buChar char="Ø"/>
            </a:pPr>
            <a:r>
              <a:rPr lang="en-US" sz="3600" dirty="0"/>
              <a:t>Personal Allowances</a:t>
            </a:r>
          </a:p>
          <a:p>
            <a:pPr marL="1028700" lvl="1" indent="-571500">
              <a:buFont typeface="Arial" charset="0"/>
              <a:buChar char="•"/>
            </a:pPr>
            <a:r>
              <a:rPr lang="en-US" sz="3200" dirty="0"/>
              <a:t>Single/Married</a:t>
            </a:r>
          </a:p>
          <a:p>
            <a:pPr marL="1028700" lvl="1" indent="-571500">
              <a:buFont typeface="Arial" charset="0"/>
              <a:buChar char="•"/>
            </a:pPr>
            <a:r>
              <a:rPr lang="en-US" sz="3200" dirty="0"/>
              <a:t>Dependents</a:t>
            </a:r>
          </a:p>
          <a:p>
            <a:pPr marL="1028700" lvl="1" indent="-571500">
              <a:buFont typeface="Arial" charset="0"/>
              <a:buChar char="•"/>
            </a:pPr>
            <a:r>
              <a:rPr lang="en-US" sz="3200" dirty="0"/>
              <a:t>Spouse information</a:t>
            </a:r>
          </a:p>
          <a:p>
            <a:pPr marL="1028700" lvl="1" indent="-571500">
              <a:buFont typeface="Arial" charset="0"/>
              <a:buChar char="•"/>
            </a:pPr>
            <a:r>
              <a:rPr lang="en-US" sz="3200" dirty="0"/>
              <a:t>Childcare Expenses</a:t>
            </a:r>
          </a:p>
          <a:p>
            <a:pPr marL="1028700" lvl="1" indent="-571500">
              <a:buFont typeface="Arial" charset="0"/>
              <a:buChar char="•"/>
            </a:pPr>
            <a:endParaRPr lang="en-US" sz="3200" dirty="0"/>
          </a:p>
        </p:txBody>
      </p:sp>
      <p:sp>
        <p:nvSpPr>
          <p:cNvPr id="7" name="Rectangle 6"/>
          <p:cNvSpPr/>
          <p:nvPr/>
        </p:nvSpPr>
        <p:spPr>
          <a:xfrm>
            <a:off x="609600" y="5375779"/>
            <a:ext cx="11071414" cy="1200329"/>
          </a:xfrm>
          <a:prstGeom prst="rect">
            <a:avLst/>
          </a:prstGeom>
        </p:spPr>
        <p:txBody>
          <a:bodyPr wrap="square">
            <a:spAutoFit/>
          </a:bodyPr>
          <a:lstStyle/>
          <a:p>
            <a:pPr marL="571500" indent="-571500">
              <a:buFont typeface="Wingdings" charset="2"/>
              <a:buChar char="Ø"/>
            </a:pPr>
            <a:r>
              <a:rPr lang="en-US" sz="3600" dirty="0"/>
              <a:t>The number of personal allowances listed determines how much federal income tax is withheld from pay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FICA Taxes</a:t>
            </a:r>
          </a:p>
        </p:txBody>
      </p:sp>
      <p:sp>
        <p:nvSpPr>
          <p:cNvPr id="4" name="Content Placeholder 3"/>
          <p:cNvSpPr>
            <a:spLocks noGrp="1"/>
          </p:cNvSpPr>
          <p:nvPr>
            <p:ph idx="1"/>
          </p:nvPr>
        </p:nvSpPr>
        <p:spPr/>
        <p:txBody>
          <a:bodyPr>
            <a:normAutofit lnSpcReduction="10000"/>
          </a:bodyPr>
          <a:lstStyle/>
          <a:p>
            <a:r>
              <a:rPr lang="en-US" dirty="0"/>
              <a:t>Reported in boxes 3, 4, 5, 6, and 7</a:t>
            </a:r>
          </a:p>
          <a:p>
            <a:r>
              <a:rPr lang="en-US" b="1" dirty="0"/>
              <a:t>F</a:t>
            </a:r>
            <a:r>
              <a:rPr lang="en-US" dirty="0"/>
              <a:t>ederal </a:t>
            </a:r>
            <a:r>
              <a:rPr lang="en-US" b="1" dirty="0"/>
              <a:t>I</a:t>
            </a:r>
            <a:r>
              <a:rPr lang="en-US" dirty="0"/>
              <a:t>nsurance </a:t>
            </a:r>
            <a:r>
              <a:rPr lang="en-US" b="1" dirty="0"/>
              <a:t>C</a:t>
            </a:r>
            <a:r>
              <a:rPr lang="en-US" dirty="0"/>
              <a:t>ontributions </a:t>
            </a:r>
            <a:r>
              <a:rPr lang="en-US" b="1" dirty="0"/>
              <a:t>A</a:t>
            </a:r>
            <a:r>
              <a:rPr lang="en-US" dirty="0"/>
              <a:t>ct </a:t>
            </a:r>
          </a:p>
          <a:p>
            <a:pPr lvl="1"/>
            <a:r>
              <a:rPr lang="en-US" dirty="0"/>
              <a:t>Employment tax imposed on employees AND employers specifically to fund Social Security and Medicare programs</a:t>
            </a:r>
          </a:p>
          <a:p>
            <a:pPr lvl="1"/>
            <a:r>
              <a:rPr lang="en-US" dirty="0"/>
              <a:t>FICA is the part of the Internal Revenue Code that gives the federal government the authority to collect these taxes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69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FICA Taxes</a:t>
            </a:r>
          </a:p>
        </p:txBody>
      </p:sp>
      <p:sp>
        <p:nvSpPr>
          <p:cNvPr id="4" name="Content Placeholder 3"/>
          <p:cNvSpPr>
            <a:spLocks noGrp="1"/>
          </p:cNvSpPr>
          <p:nvPr>
            <p:ph idx="1"/>
          </p:nvPr>
        </p:nvSpPr>
        <p:spPr>
          <a:xfrm>
            <a:off x="609600" y="1600205"/>
            <a:ext cx="10972800" cy="4741601"/>
          </a:xfrm>
        </p:spPr>
        <p:txBody>
          <a:bodyPr>
            <a:normAutofit lnSpcReduction="10000"/>
          </a:bodyPr>
          <a:lstStyle/>
          <a:p>
            <a:r>
              <a:rPr lang="en-US" dirty="0"/>
              <a:t>Reported in boxes 3, 4, 5, 6, and 7</a:t>
            </a:r>
          </a:p>
          <a:p>
            <a:r>
              <a:rPr lang="en-US" b="1" dirty="0"/>
              <a:t>F</a:t>
            </a:r>
            <a:r>
              <a:rPr lang="en-US" dirty="0"/>
              <a:t>ederal </a:t>
            </a:r>
            <a:r>
              <a:rPr lang="en-US" b="1" dirty="0"/>
              <a:t>I</a:t>
            </a:r>
            <a:r>
              <a:rPr lang="en-US" dirty="0"/>
              <a:t>nsurance </a:t>
            </a:r>
            <a:r>
              <a:rPr lang="en-US" b="1" dirty="0"/>
              <a:t>C</a:t>
            </a:r>
            <a:r>
              <a:rPr lang="en-US" dirty="0"/>
              <a:t>ontributions </a:t>
            </a:r>
            <a:r>
              <a:rPr lang="en-US" b="1" dirty="0"/>
              <a:t>A</a:t>
            </a:r>
            <a:r>
              <a:rPr lang="en-US" dirty="0"/>
              <a:t>ct </a:t>
            </a:r>
          </a:p>
          <a:p>
            <a:pPr lvl="1"/>
            <a:r>
              <a:rPr lang="en-US" dirty="0"/>
              <a:t>Employee pays ½ and employer pays ½ </a:t>
            </a:r>
          </a:p>
          <a:p>
            <a:pPr lvl="1"/>
            <a:r>
              <a:rPr lang="en-US" dirty="0"/>
              <a:t>Boxes 3, 5, and 7 show how much of the employee’s wages are subject to FICA taxes</a:t>
            </a:r>
          </a:p>
          <a:p>
            <a:pPr lvl="1"/>
            <a:r>
              <a:rPr lang="en-US" dirty="0"/>
              <a:t>Boxes 4 and 6 are the actual FICA taxes withheld from pay and are separate from federal income tax withheld in Box 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51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Allocated Tips</a:t>
            </a:r>
          </a:p>
        </p:txBody>
      </p:sp>
      <p:sp>
        <p:nvSpPr>
          <p:cNvPr id="3" name="Content Placeholder 2"/>
          <p:cNvSpPr>
            <a:spLocks noGrp="1"/>
          </p:cNvSpPr>
          <p:nvPr>
            <p:ph idx="1"/>
          </p:nvPr>
        </p:nvSpPr>
        <p:spPr/>
        <p:txBody>
          <a:bodyPr>
            <a:normAutofit lnSpcReduction="10000"/>
          </a:bodyPr>
          <a:lstStyle/>
          <a:p>
            <a:r>
              <a:rPr lang="en-US" dirty="0"/>
              <a:t>Reported in box 8</a:t>
            </a:r>
          </a:p>
          <a:p>
            <a:r>
              <a:rPr lang="en-US" dirty="0"/>
              <a:t>The difference between </a:t>
            </a:r>
            <a:r>
              <a:rPr lang="en-US" b="1" dirty="0"/>
              <a:t>the tips the employee reports to the employer </a:t>
            </a:r>
            <a:r>
              <a:rPr lang="en-US" dirty="0"/>
              <a:t>and </a:t>
            </a:r>
            <a:r>
              <a:rPr lang="en-US" b="1" dirty="0"/>
              <a:t>what the employer designated the employee’s tips should be</a:t>
            </a:r>
            <a:endParaRPr lang="en-US" dirty="0"/>
          </a:p>
          <a:p>
            <a:r>
              <a:rPr lang="en-US" dirty="0"/>
              <a:t>These amounts not included in box 1</a:t>
            </a:r>
          </a:p>
          <a:p>
            <a:r>
              <a:rPr lang="en-US" dirty="0"/>
              <a:t>FICA taxes not withheld from allocated tips</a:t>
            </a:r>
          </a:p>
          <a:p>
            <a:pPr lvl="1"/>
            <a:r>
              <a:rPr lang="en-US" dirty="0"/>
              <a:t>Paid by using Form 4137 when filing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975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Dependent Care Benefits</a:t>
            </a:r>
          </a:p>
        </p:txBody>
      </p:sp>
      <p:sp>
        <p:nvSpPr>
          <p:cNvPr id="3" name="Content Placeholder 2"/>
          <p:cNvSpPr>
            <a:spLocks noGrp="1"/>
          </p:cNvSpPr>
          <p:nvPr>
            <p:ph idx="1"/>
          </p:nvPr>
        </p:nvSpPr>
        <p:spPr/>
        <p:txBody>
          <a:bodyPr>
            <a:normAutofit/>
          </a:bodyPr>
          <a:lstStyle/>
          <a:p>
            <a:r>
              <a:rPr lang="en-US" dirty="0"/>
              <a:t>Reported in box 10</a:t>
            </a:r>
          </a:p>
          <a:p>
            <a:r>
              <a:rPr lang="en-US" dirty="0"/>
              <a:t>These are dependent care benefits the employer paid either directly to the employee or on the employee’s behalf for dependent care expenses (i.e., to daycare)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90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Box 12 Codes</a:t>
            </a:r>
          </a:p>
        </p:txBody>
      </p:sp>
      <p:sp>
        <p:nvSpPr>
          <p:cNvPr id="3" name="Content Placeholder 2"/>
          <p:cNvSpPr>
            <a:spLocks noGrp="1"/>
          </p:cNvSpPr>
          <p:nvPr>
            <p:ph idx="1"/>
          </p:nvPr>
        </p:nvSpPr>
        <p:spPr/>
        <p:txBody>
          <a:bodyPr>
            <a:normAutofit lnSpcReduction="10000"/>
          </a:bodyPr>
          <a:lstStyle/>
          <a:p>
            <a:r>
              <a:rPr lang="en-US" dirty="0"/>
              <a:t>Box 12 reports a variety of amounts with corresponding codes</a:t>
            </a:r>
          </a:p>
          <a:p>
            <a:r>
              <a:rPr lang="en-US" dirty="0"/>
              <a:t>This information MAY be needed to complete the tax return</a:t>
            </a:r>
          </a:p>
          <a:p>
            <a:r>
              <a:rPr lang="en-US" dirty="0"/>
              <a:t>Reports information such as:</a:t>
            </a:r>
          </a:p>
          <a:p>
            <a:pPr lvl="1"/>
            <a:r>
              <a:rPr lang="en-US" dirty="0"/>
              <a:t>401(k) retirement contributions </a:t>
            </a:r>
            <a:r>
              <a:rPr lang="en-US" b="1" dirty="0"/>
              <a:t>(D)</a:t>
            </a:r>
          </a:p>
          <a:p>
            <a:pPr lvl="1"/>
            <a:r>
              <a:rPr lang="en-US" dirty="0"/>
              <a:t>Cost of employer-sponsored health coverage </a:t>
            </a:r>
            <a:r>
              <a:rPr lang="en-US" b="1" dirty="0"/>
              <a:t>(DD)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50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Box 13</a:t>
            </a:r>
          </a:p>
        </p:txBody>
      </p:sp>
      <p:sp>
        <p:nvSpPr>
          <p:cNvPr id="3" name="Content Placeholder 2"/>
          <p:cNvSpPr>
            <a:spLocks noGrp="1"/>
          </p:cNvSpPr>
          <p:nvPr>
            <p:ph idx="1"/>
          </p:nvPr>
        </p:nvSpPr>
        <p:spPr>
          <a:xfrm>
            <a:off x="609600" y="1600205"/>
            <a:ext cx="10972800" cy="4859589"/>
          </a:xfrm>
        </p:spPr>
        <p:txBody>
          <a:bodyPr>
            <a:normAutofit/>
          </a:bodyPr>
          <a:lstStyle/>
          <a:p>
            <a:r>
              <a:rPr lang="en-US" dirty="0"/>
              <a:t>“Retirement Plan” is checked if the taxpayer makes contributions to a retirement plan through the employer</a:t>
            </a:r>
          </a:p>
          <a:p>
            <a:r>
              <a:rPr lang="en-US" dirty="0"/>
              <a:t>“Third Party Sick Pay” is checked if the amount in box 1 reflects the amount of sick pay paid during the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11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Other</a:t>
            </a:r>
          </a:p>
        </p:txBody>
      </p:sp>
      <p:sp>
        <p:nvSpPr>
          <p:cNvPr id="3" name="Content Placeholder 2"/>
          <p:cNvSpPr>
            <a:spLocks noGrp="1"/>
          </p:cNvSpPr>
          <p:nvPr>
            <p:ph idx="1"/>
          </p:nvPr>
        </p:nvSpPr>
        <p:spPr/>
        <p:txBody>
          <a:bodyPr>
            <a:normAutofit/>
          </a:bodyPr>
          <a:lstStyle/>
          <a:p>
            <a:r>
              <a:rPr lang="en-US" dirty="0"/>
              <a:t>Other information is reported in box 14</a:t>
            </a:r>
          </a:p>
          <a:p>
            <a:r>
              <a:rPr lang="en-US" dirty="0"/>
              <a:t>The information listed is not always clear—even to the taxpayer</a:t>
            </a:r>
          </a:p>
          <a:p>
            <a:r>
              <a:rPr lang="en-US" dirty="0"/>
              <a:t>There is no standard list of codes, and employers can list any description they choose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30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Other</a:t>
            </a:r>
          </a:p>
        </p:txBody>
      </p:sp>
      <p:sp>
        <p:nvSpPr>
          <p:cNvPr id="3" name="Content Placeholder 2"/>
          <p:cNvSpPr>
            <a:spLocks noGrp="1"/>
          </p:cNvSpPr>
          <p:nvPr>
            <p:ph idx="1"/>
          </p:nvPr>
        </p:nvSpPr>
        <p:spPr/>
        <p:txBody>
          <a:bodyPr>
            <a:normAutofit/>
          </a:bodyPr>
          <a:lstStyle/>
          <a:p>
            <a:r>
              <a:rPr lang="en-US" dirty="0"/>
              <a:t>Employer may report information such as:</a:t>
            </a:r>
          </a:p>
          <a:p>
            <a:pPr lvl="1"/>
            <a:r>
              <a:rPr lang="en-US" dirty="0"/>
              <a:t>Union dues</a:t>
            </a:r>
          </a:p>
          <a:p>
            <a:pPr lvl="1"/>
            <a:r>
              <a:rPr lang="en-US" dirty="0"/>
              <a:t>Health insurance premiums deducted</a:t>
            </a:r>
          </a:p>
          <a:p>
            <a:pPr lvl="1"/>
            <a:r>
              <a:rPr lang="en-US" dirty="0"/>
              <a:t>Nontaxable income</a:t>
            </a:r>
          </a:p>
          <a:p>
            <a:pPr lvl="1"/>
            <a:r>
              <a:rPr lang="en-US" dirty="0"/>
              <a:t>Educational assistance payments</a:t>
            </a:r>
          </a:p>
          <a:p>
            <a:pPr lvl="1"/>
            <a:r>
              <a:rPr lang="en-US" dirty="0"/>
              <a:t>Various types of retirement plan contributions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443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State and Local Wages, Tax</a:t>
            </a:r>
          </a:p>
        </p:txBody>
      </p:sp>
      <p:sp>
        <p:nvSpPr>
          <p:cNvPr id="3" name="Content Placeholder 2"/>
          <p:cNvSpPr>
            <a:spLocks noGrp="1"/>
          </p:cNvSpPr>
          <p:nvPr>
            <p:ph idx="1"/>
          </p:nvPr>
        </p:nvSpPr>
        <p:spPr/>
        <p:txBody>
          <a:bodyPr>
            <a:normAutofit/>
          </a:bodyPr>
          <a:lstStyle/>
          <a:p>
            <a:r>
              <a:rPr lang="en-US" dirty="0"/>
              <a:t>Reported in boxes 16, 17, 18, and 19</a:t>
            </a:r>
          </a:p>
          <a:p>
            <a:r>
              <a:rPr lang="en-US" dirty="0"/>
              <a:t>Alabama also has an individual income tax, which we will discuss in the B Session</a:t>
            </a:r>
          </a:p>
          <a:p>
            <a:r>
              <a:rPr lang="en-US" dirty="0"/>
              <a:t>This information will be transferred to complete the state return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90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sz="4800" dirty="0">
                <a:ea typeface="ＭＳ Ｐゴシック" pitchFamily="34" charset="-128"/>
              </a:rPr>
              <a:t>Exemption	</a:t>
            </a:r>
          </a:p>
        </p:txBody>
      </p:sp>
      <p:sp>
        <p:nvSpPr>
          <p:cNvPr id="3" name="Content Placeholder 2"/>
          <p:cNvSpPr>
            <a:spLocks noGrp="1"/>
          </p:cNvSpPr>
          <p:nvPr>
            <p:ph idx="1"/>
          </p:nvPr>
        </p:nvSpPr>
        <p:spPr/>
        <p:txBody>
          <a:bodyPr>
            <a:normAutofit/>
          </a:bodyPr>
          <a:lstStyle/>
          <a:p>
            <a:pPr>
              <a:buFont typeface="Wingdings" charset="2"/>
              <a:buChar char="Ø"/>
              <a:defRPr/>
            </a:pPr>
            <a:r>
              <a:rPr lang="en-US" sz="4000" dirty="0"/>
              <a:t>A taxpayer may claim 2 types of exemptions:</a:t>
            </a:r>
          </a:p>
          <a:p>
            <a:pPr lvl="1">
              <a:buFont typeface="Arial" charset="0"/>
              <a:buChar char="•"/>
              <a:defRPr/>
            </a:pPr>
            <a:r>
              <a:rPr lang="en-US" sz="3600" dirty="0"/>
              <a:t>Personal exemption </a:t>
            </a:r>
            <a:r>
              <a:rPr lang="en-US" sz="3600" i="1" dirty="0"/>
              <a:t>(lines 6a/6b)</a:t>
            </a:r>
          </a:p>
          <a:p>
            <a:pPr lvl="2">
              <a:buFont typeface=".HelveticaNeueDeskInterface-Regular" charset="0"/>
              <a:buChar char="–"/>
              <a:defRPr/>
            </a:pPr>
            <a:r>
              <a:rPr lang="en-US" sz="3200" dirty="0"/>
              <a:t>Taxpayer can claim herself (and spouse)</a:t>
            </a:r>
          </a:p>
          <a:p>
            <a:pPr lvl="1">
              <a:buFont typeface="Arial" charset="0"/>
              <a:buChar char="•"/>
              <a:defRPr/>
            </a:pPr>
            <a:r>
              <a:rPr lang="en-US" sz="3600" dirty="0"/>
              <a:t>Dependency exemption </a:t>
            </a:r>
            <a:r>
              <a:rPr lang="en-US" sz="3600" i="1" dirty="0"/>
              <a:t>(line 6c)</a:t>
            </a:r>
          </a:p>
          <a:p>
            <a:pPr lvl="2">
              <a:buFont typeface=".HelveticaNeueDeskInterface-Regular" charset="0"/>
              <a:buChar char="–"/>
              <a:defRPr/>
            </a:pPr>
            <a:r>
              <a:rPr lang="en-US" sz="3200" dirty="0"/>
              <a:t>Taxpayer can claim qualifying dependents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51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State and Local Wages, Tax</a:t>
            </a:r>
          </a:p>
        </p:txBody>
      </p:sp>
      <p:sp>
        <p:nvSpPr>
          <p:cNvPr id="3" name="Content Placeholder 2"/>
          <p:cNvSpPr>
            <a:spLocks noGrp="1"/>
          </p:cNvSpPr>
          <p:nvPr>
            <p:ph idx="1"/>
          </p:nvPr>
        </p:nvSpPr>
        <p:spPr>
          <a:xfrm>
            <a:off x="609600" y="1600205"/>
            <a:ext cx="10972800" cy="3517485"/>
          </a:xfrm>
        </p:spPr>
        <p:txBody>
          <a:bodyPr/>
          <a:lstStyle/>
          <a:p>
            <a:r>
              <a:rPr lang="en-US" dirty="0"/>
              <a:t>State wages are reported in box 16 and state income tax withheld is reported in box 17</a:t>
            </a:r>
          </a:p>
          <a:p>
            <a:r>
              <a:rPr lang="en-US" dirty="0"/>
              <a:t>Some localities also impose income tax</a:t>
            </a:r>
          </a:p>
          <a:p>
            <a:r>
              <a:rPr lang="en-US" dirty="0"/>
              <a:t>Local wages are reported in box 17 and local tax is reported in box 18</a:t>
            </a:r>
          </a:p>
          <a:p>
            <a:pPr marL="0" indent="0">
              <a:buNone/>
            </a:pPr>
            <a:endParaRPr lang="en-US" dirty="0"/>
          </a:p>
        </p:txBody>
      </p:sp>
      <p:sp>
        <p:nvSpPr>
          <p:cNvPr id="4" name="Rectangle 3"/>
          <p:cNvSpPr/>
          <p:nvPr/>
        </p:nvSpPr>
        <p:spPr>
          <a:xfrm>
            <a:off x="609600" y="5300257"/>
            <a:ext cx="1097280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700" b="1" dirty="0"/>
              <a:t>State wage and tax information will be used to file the appropriate state income tax return (covered in B </a:t>
            </a:r>
            <a:r>
              <a:rPr lang="en-US" sz="2700" b="1" dirty="0" smtClean="0"/>
              <a:t>Session if applicable to your state) </a:t>
            </a:r>
            <a:endParaRPr lang="en-US" sz="27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58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SA 1099.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33801" y="1692571"/>
            <a:ext cx="4775685" cy="4155983"/>
          </a:xfrm>
          <a:prstGeom prst="rect">
            <a:avLst/>
          </a:prstGeom>
          <a:ln>
            <a:noFill/>
          </a:ln>
          <a:effectLst>
            <a:outerShdw blurRad="190500" algn="tl" rotWithShape="0">
              <a:srgbClr val="000000">
                <a:alpha val="70000"/>
              </a:srgbClr>
            </a:outerShdw>
          </a:effectLst>
        </p:spPr>
      </p:pic>
      <p:sp>
        <p:nvSpPr>
          <p:cNvPr id="154627" name="Rectangle 2"/>
          <p:cNvSpPr>
            <a:spLocks noGrp="1" noChangeArrowheads="1"/>
          </p:cNvSpPr>
          <p:nvPr>
            <p:ph type="title"/>
          </p:nvPr>
        </p:nvSpPr>
        <p:spPr/>
        <p:txBody>
          <a:bodyPr>
            <a:noAutofit/>
          </a:bodyPr>
          <a:lstStyle/>
          <a:p>
            <a:r>
              <a:rPr lang="en-US" dirty="0">
                <a:ea typeface="ＭＳ Ｐゴシック" pitchFamily="34" charset="-128"/>
              </a:rPr>
              <a:t>Form SSA-1099: </a:t>
            </a:r>
            <a:br>
              <a:rPr lang="en-US" dirty="0">
                <a:ea typeface="ＭＳ Ｐゴシック" pitchFamily="34" charset="-128"/>
              </a:rPr>
            </a:br>
            <a:r>
              <a:rPr lang="en-US" dirty="0">
                <a:ea typeface="ＭＳ Ｐゴシック" pitchFamily="34" charset="-128"/>
              </a:rPr>
              <a:t>Social Security Benefit Statement</a:t>
            </a:r>
          </a:p>
        </p:txBody>
      </p:sp>
      <p:pic>
        <p:nvPicPr>
          <p:cNvPr id="2" name="Picture 1"/>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562388" y="2445006"/>
            <a:ext cx="1835825" cy="234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65596" y="2728307"/>
            <a:ext cx="2243373" cy="987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52627" y="3715391"/>
            <a:ext cx="2243374" cy="987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52626" y="4702475"/>
            <a:ext cx="2256343" cy="755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33708" y="3824757"/>
            <a:ext cx="2264505" cy="398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79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4"/>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5"/>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6"/>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SSA-1099: Social Security Benefits</a:t>
            </a:r>
          </a:p>
        </p:txBody>
      </p:sp>
      <p:sp>
        <p:nvSpPr>
          <p:cNvPr id="3" name="Content Placeholder 2"/>
          <p:cNvSpPr>
            <a:spLocks noGrp="1"/>
          </p:cNvSpPr>
          <p:nvPr>
            <p:ph idx="1"/>
          </p:nvPr>
        </p:nvSpPr>
        <p:spPr/>
        <p:txBody>
          <a:bodyPr>
            <a:noAutofit/>
          </a:bodyPr>
          <a:lstStyle/>
          <a:p>
            <a:r>
              <a:rPr lang="en-US" dirty="0"/>
              <a:t>Net benefits reported in box 5</a:t>
            </a:r>
          </a:p>
          <a:p>
            <a:r>
              <a:rPr lang="en-US" dirty="0"/>
              <a:t>Social Security benefits include monthly retirement, survivor, and disability benefits</a:t>
            </a:r>
          </a:p>
          <a:p>
            <a:r>
              <a:rPr lang="en-US" dirty="0"/>
              <a:t>They do NOT include Supplemental Security Income (SSI): aimed at helping low-income elderly, blind, and disabled individuals pay for basic needs</a:t>
            </a:r>
          </a:p>
          <a:p>
            <a:r>
              <a:rPr lang="en-US" dirty="0"/>
              <a:t>Classified as </a:t>
            </a:r>
            <a:r>
              <a:rPr lang="en-US" b="1" dirty="0"/>
              <a:t>unearned income</a:t>
            </a:r>
            <a:endParaRPr lang="en-US" dirty="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55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US" dirty="0">
                <a:ea typeface="ＭＳ Ｐゴシック" pitchFamily="34" charset="-128"/>
              </a:rPr>
              <a:t>Form SSA-1099: Social Security Benefits</a:t>
            </a:r>
          </a:p>
        </p:txBody>
      </p:sp>
      <p:sp>
        <p:nvSpPr>
          <p:cNvPr id="269315" name="Rectangle 3"/>
          <p:cNvSpPr>
            <a:spLocks noGrp="1" noChangeArrowheads="1"/>
          </p:cNvSpPr>
          <p:nvPr>
            <p:ph idx="1"/>
          </p:nvPr>
        </p:nvSpPr>
        <p:spPr/>
        <p:txBody>
          <a:bodyPr>
            <a:normAutofit/>
          </a:bodyPr>
          <a:lstStyle/>
          <a:p>
            <a:pPr eaLnBrk="1" hangingPunct="1">
              <a:defRPr/>
            </a:pPr>
            <a:r>
              <a:rPr lang="en-US" dirty="0">
                <a:ea typeface="+mn-ea"/>
              </a:rPr>
              <a:t>Some portion of the </a:t>
            </a:r>
            <a:r>
              <a:rPr lang="en-US" dirty="0"/>
              <a:t>S</a:t>
            </a:r>
            <a:r>
              <a:rPr lang="en-US" dirty="0">
                <a:ea typeface="+mn-ea"/>
              </a:rPr>
              <a:t>ocial Security benefits may be taxable.</a:t>
            </a:r>
          </a:p>
          <a:p>
            <a:pPr lvl="1">
              <a:defRPr/>
            </a:pPr>
            <a:r>
              <a:rPr lang="en-US" dirty="0"/>
              <a:t>Generally, if Social Security benefits are the only source of income, then they are not taxable.</a:t>
            </a:r>
          </a:p>
          <a:p>
            <a:pPr lvl="1">
              <a:defRPr/>
            </a:pPr>
            <a:r>
              <a:rPr lang="en-US" dirty="0"/>
              <a:t>Dependent upon filing status and other reportable income</a:t>
            </a:r>
            <a:endParaRPr lang="en-US" dirty="0" smtClean="0">
              <a:ea typeface="+mn-ea"/>
            </a:endParaRPr>
          </a:p>
          <a:p>
            <a:pPr eaLnBrk="1" hangingPunct="1">
              <a:buNone/>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722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fade">
                                      <p:cBhvr>
                                        <p:cTn id="7" dur="500"/>
                                        <p:tgtEl>
                                          <p:spTgt spid="2693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9315">
                                            <p:txEl>
                                              <p:pRg st="1" end="1"/>
                                            </p:txEl>
                                          </p:spTgt>
                                        </p:tgtEl>
                                        <p:attrNameLst>
                                          <p:attrName>style.visibility</p:attrName>
                                        </p:attrNameLst>
                                      </p:cBhvr>
                                      <p:to>
                                        <p:strVal val="visible"/>
                                      </p:to>
                                    </p:set>
                                    <p:animEffect transition="in" filter="fade">
                                      <p:cBhvr>
                                        <p:cTn id="10" dur="500"/>
                                        <p:tgtEl>
                                          <p:spTgt spid="2693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9315">
                                            <p:txEl>
                                              <p:pRg st="2" end="2"/>
                                            </p:txEl>
                                          </p:spTgt>
                                        </p:tgtEl>
                                        <p:attrNameLst>
                                          <p:attrName>style.visibility</p:attrName>
                                        </p:attrNameLst>
                                      </p:cBhvr>
                                      <p:to>
                                        <p:strVal val="visible"/>
                                      </p:to>
                                    </p:set>
                                    <p:animEffect transition="in" filter="fade">
                                      <p:cBhvr>
                                        <p:cTn id="13" dur="500"/>
                                        <p:tgtEl>
                                          <p:spTgt spid="269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US" dirty="0">
                <a:ea typeface="ＭＳ Ｐゴシック" pitchFamily="34" charset="-128"/>
              </a:rPr>
              <a:t>Form SSA-1099: Medicare Premiums</a:t>
            </a:r>
          </a:p>
        </p:txBody>
      </p:sp>
      <p:sp>
        <p:nvSpPr>
          <p:cNvPr id="269315" name="Rectangle 3"/>
          <p:cNvSpPr>
            <a:spLocks noGrp="1" noChangeArrowheads="1"/>
          </p:cNvSpPr>
          <p:nvPr>
            <p:ph idx="1"/>
          </p:nvPr>
        </p:nvSpPr>
        <p:spPr/>
        <p:txBody>
          <a:bodyPr>
            <a:normAutofit/>
          </a:bodyPr>
          <a:lstStyle/>
          <a:p>
            <a:pPr eaLnBrk="1" hangingPunct="1">
              <a:defRPr/>
            </a:pPr>
            <a:r>
              <a:rPr lang="en-US" dirty="0">
                <a:ea typeface="+mn-ea"/>
              </a:rPr>
              <a:t>Reported in box 3</a:t>
            </a:r>
          </a:p>
          <a:p>
            <a:pPr eaLnBrk="1" hangingPunct="1">
              <a:defRPr/>
            </a:pPr>
            <a:r>
              <a:rPr lang="en-US" dirty="0"/>
              <a:t>Many taxpayers will have Medicare insurance premiums (part B) and/or Medicare prescription drug premiums (part D) deducted from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73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fade">
                                      <p:cBhvr>
                                        <p:cTn id="7" dur="500"/>
                                        <p:tgtEl>
                                          <p:spTgt spid="269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9315">
                                            <p:txEl>
                                              <p:pRg st="1" end="1"/>
                                            </p:txEl>
                                          </p:spTgt>
                                        </p:tgtEl>
                                        <p:attrNameLst>
                                          <p:attrName>style.visibility</p:attrName>
                                        </p:attrNameLst>
                                      </p:cBhvr>
                                      <p:to>
                                        <p:strVal val="visible"/>
                                      </p:to>
                                    </p:set>
                                    <p:animEffect transition="in" filter="fade">
                                      <p:cBhvr>
                                        <p:cTn id="12" dur="500"/>
                                        <p:tgtEl>
                                          <p:spTgt spid="269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SSA-1099: Voluntary Federal Income Tax Withholding</a:t>
            </a:r>
          </a:p>
        </p:txBody>
      </p:sp>
      <p:sp>
        <p:nvSpPr>
          <p:cNvPr id="269315" name="Rectangle 3"/>
          <p:cNvSpPr>
            <a:spLocks noGrp="1" noChangeArrowheads="1"/>
          </p:cNvSpPr>
          <p:nvPr>
            <p:ph idx="1"/>
          </p:nvPr>
        </p:nvSpPr>
        <p:spPr/>
        <p:txBody>
          <a:bodyPr>
            <a:normAutofit/>
          </a:bodyPr>
          <a:lstStyle/>
          <a:p>
            <a:pPr eaLnBrk="1" hangingPunct="1">
              <a:defRPr/>
            </a:pPr>
            <a:r>
              <a:rPr lang="en-US" dirty="0">
                <a:ea typeface="+mn-ea"/>
              </a:rPr>
              <a:t>Reported in box 5</a:t>
            </a:r>
          </a:p>
          <a:p>
            <a:pPr eaLnBrk="1" hangingPunct="1">
              <a:defRPr/>
            </a:pPr>
            <a:r>
              <a:rPr lang="en-US" dirty="0"/>
              <a:t>Taxpayers can choose to have federal income tax withheld from benefits (if taxpayers know their benefits may be partially taxable)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257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fade">
                                      <p:cBhvr>
                                        <p:cTn id="7" dur="500"/>
                                        <p:tgtEl>
                                          <p:spTgt spid="269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9315">
                                            <p:txEl>
                                              <p:pRg st="1" end="1"/>
                                            </p:txEl>
                                          </p:spTgt>
                                        </p:tgtEl>
                                        <p:attrNameLst>
                                          <p:attrName>style.visibility</p:attrName>
                                        </p:attrNameLst>
                                      </p:cBhvr>
                                      <p:to>
                                        <p:strVal val="visible"/>
                                      </p:to>
                                    </p:set>
                                    <p:animEffect transition="in" filter="fade">
                                      <p:cBhvr>
                                        <p:cTn id="12" dur="500"/>
                                        <p:tgtEl>
                                          <p:spTgt spid="269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SSA-1099: Lump Sum Benefit Payments</a:t>
            </a:r>
          </a:p>
        </p:txBody>
      </p:sp>
      <p:sp>
        <p:nvSpPr>
          <p:cNvPr id="3" name="Content Placeholder 2"/>
          <p:cNvSpPr>
            <a:spLocks noGrp="1"/>
          </p:cNvSpPr>
          <p:nvPr>
            <p:ph idx="1"/>
          </p:nvPr>
        </p:nvSpPr>
        <p:spPr/>
        <p:txBody>
          <a:bodyPr>
            <a:normAutofit/>
          </a:bodyPr>
          <a:lstStyle/>
          <a:p>
            <a:r>
              <a:rPr lang="en-US" dirty="0">
                <a:ea typeface="ＭＳ Ｐゴシック" pitchFamily="34" charset="-128"/>
              </a:rPr>
              <a:t>Reported in box 3</a:t>
            </a:r>
          </a:p>
          <a:p>
            <a:r>
              <a:rPr lang="en-US" dirty="0">
                <a:ea typeface="ＭＳ Ｐゴシック" pitchFamily="34" charset="-128"/>
              </a:rPr>
              <a:t>Some taxpayers may have received a lump-sum benefit payment (for current tax year and prior tax years)</a:t>
            </a:r>
          </a:p>
          <a:p>
            <a:pPr marL="0" indent="0">
              <a:buNone/>
            </a:pPr>
            <a:endParaRPr lang="en-US" dirty="0"/>
          </a:p>
        </p:txBody>
      </p:sp>
      <p:sp>
        <p:nvSpPr>
          <p:cNvPr id="4" name="TextBox 3"/>
          <p:cNvSpPr txBox="1"/>
          <p:nvPr/>
        </p:nvSpPr>
        <p:spPr>
          <a:xfrm>
            <a:off x="609600" y="4740442"/>
            <a:ext cx="109728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000" b="1" dirty="0">
                <a:solidFill>
                  <a:schemeClr val="accent3"/>
                </a:solidFill>
              </a:rPr>
              <a:t>See your site coordinator if </a:t>
            </a:r>
            <a:r>
              <a:rPr lang="en-US" sz="4000" b="1">
                <a:solidFill>
                  <a:schemeClr val="accent3"/>
                </a:solidFill>
              </a:rPr>
              <a:t>a taxpayer received lump-sum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81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Autofit/>
          </a:bodyPr>
          <a:lstStyle/>
          <a:p>
            <a:pPr eaLnBrk="1" hangingPunct="1">
              <a:defRPr/>
            </a:pPr>
            <a:r>
              <a:rPr lang="en-US">
                <a:ea typeface="ＭＳ Ｐゴシック" pitchFamily="34" charset="-128"/>
              </a:rPr>
              <a:t>Form 1099-G: Certain Government Payments</a:t>
            </a:r>
            <a:endParaRPr lang="en-US" dirty="0">
              <a:ea typeface="ＭＳ Ｐゴシック" pitchFamily="34" charset="-128"/>
            </a:endParaRPr>
          </a:p>
        </p:txBody>
      </p:sp>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30350" y="1949823"/>
            <a:ext cx="9131300" cy="396240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11206" y="2192053"/>
            <a:ext cx="1654305" cy="58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cstate="print">
            <a:duotone>
              <a:prstClr val="black"/>
              <a:srgbClr val="C00000">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11205" y="2816282"/>
            <a:ext cx="1654305" cy="57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09471" y="3433857"/>
            <a:ext cx="1647717" cy="360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47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3"/>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1099-G: Unemployment Compensation</a:t>
            </a:r>
          </a:p>
        </p:txBody>
      </p:sp>
      <p:sp>
        <p:nvSpPr>
          <p:cNvPr id="3" name="Content Placeholder 2"/>
          <p:cNvSpPr>
            <a:spLocks noGrp="1"/>
          </p:cNvSpPr>
          <p:nvPr>
            <p:ph idx="1"/>
          </p:nvPr>
        </p:nvSpPr>
        <p:spPr/>
        <p:txBody>
          <a:bodyPr/>
          <a:lstStyle/>
          <a:p>
            <a:r>
              <a:rPr lang="en-US" dirty="0"/>
              <a:t>Reported in box 1</a:t>
            </a:r>
          </a:p>
          <a:p>
            <a:r>
              <a:rPr lang="en-US" dirty="0"/>
              <a:t>Shows the total amount of unemployment compensation for the tax year</a:t>
            </a:r>
          </a:p>
          <a:p>
            <a:r>
              <a:rPr lang="en-US" dirty="0"/>
              <a:t>Unemployment compensation is fully taxable income</a:t>
            </a:r>
          </a:p>
          <a:p>
            <a:r>
              <a:rPr lang="en-US" dirty="0"/>
              <a:t>Classified as </a:t>
            </a:r>
            <a:r>
              <a:rPr lang="en-US" b="1" dirty="0"/>
              <a:t>unearned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1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1099-G: Federal Income Tax Withheld</a:t>
            </a:r>
          </a:p>
        </p:txBody>
      </p:sp>
      <p:sp>
        <p:nvSpPr>
          <p:cNvPr id="3" name="Content Placeholder 2"/>
          <p:cNvSpPr>
            <a:spLocks noGrp="1"/>
          </p:cNvSpPr>
          <p:nvPr>
            <p:ph idx="1"/>
          </p:nvPr>
        </p:nvSpPr>
        <p:spPr/>
        <p:txBody>
          <a:bodyPr/>
          <a:lstStyle/>
          <a:p>
            <a:r>
              <a:rPr lang="en-US" dirty="0"/>
              <a:t>Reported in box 4</a:t>
            </a:r>
          </a:p>
          <a:p>
            <a:r>
              <a:rPr lang="en-US" dirty="0"/>
              <a:t>Taxpayers can choose to have federal income tax withheld on unemployment compensation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681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Dependent	</a:t>
            </a:r>
          </a:p>
        </p:txBody>
      </p:sp>
      <p:sp>
        <p:nvSpPr>
          <p:cNvPr id="3" name="Content Placeholder 2"/>
          <p:cNvSpPr>
            <a:spLocks noGrp="1"/>
          </p:cNvSpPr>
          <p:nvPr>
            <p:ph idx="1"/>
          </p:nvPr>
        </p:nvSpPr>
        <p:spPr/>
        <p:txBody>
          <a:bodyPr/>
          <a:lstStyle/>
          <a:p>
            <a:pPr>
              <a:buFont typeface="Wingdings" charset="2"/>
              <a:buChar char="Ø"/>
            </a:pPr>
            <a:r>
              <a:rPr lang="en-US" dirty="0"/>
              <a:t>An individual whom the taxpayer supports or lives with the taxpayer</a:t>
            </a:r>
          </a:p>
          <a:p>
            <a:pPr lvl="1">
              <a:buFont typeface="Arial" charset="0"/>
              <a:buChar char="•"/>
            </a:pPr>
            <a:r>
              <a:rPr lang="en-US" dirty="0"/>
              <a:t>Qualifying child</a:t>
            </a:r>
          </a:p>
          <a:p>
            <a:pPr lvl="1">
              <a:buFont typeface="Arial" charset="0"/>
              <a:buChar char="•"/>
            </a:pPr>
            <a:r>
              <a:rPr lang="en-US" dirty="0"/>
              <a:t>Qualifying relative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49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1" name="Rectangle 2"/>
          <p:cNvSpPr>
            <a:spLocks noGrp="1" noChangeArrowheads="1"/>
          </p:cNvSpPr>
          <p:nvPr>
            <p:ph type="title"/>
          </p:nvPr>
        </p:nvSpPr>
        <p:spPr/>
        <p:txBody>
          <a:bodyPr/>
          <a:lstStyle/>
          <a:p>
            <a:pPr eaLnBrk="1" hangingPunct="1"/>
            <a:r>
              <a:rPr lang="en-US" dirty="0">
                <a:ea typeface="ＭＳ Ｐゴシック" pitchFamily="34" charset="-128"/>
              </a:rPr>
              <a:t>Prior Year State Tax Refund</a:t>
            </a:r>
          </a:p>
        </p:txBody>
      </p:sp>
      <p:sp>
        <p:nvSpPr>
          <p:cNvPr id="271363" name="Rectangle 3"/>
          <p:cNvSpPr>
            <a:spLocks noGrp="1" noChangeArrowheads="1"/>
          </p:cNvSpPr>
          <p:nvPr>
            <p:ph idx="1"/>
          </p:nvPr>
        </p:nvSpPr>
        <p:spPr/>
        <p:txBody>
          <a:bodyPr>
            <a:noAutofit/>
          </a:bodyPr>
          <a:lstStyle/>
          <a:p>
            <a:pPr eaLnBrk="1" hangingPunct="1">
              <a:lnSpc>
                <a:spcPct val="120000"/>
              </a:lnSpc>
              <a:spcBef>
                <a:spcPts val="0"/>
              </a:spcBef>
              <a:defRPr/>
            </a:pPr>
            <a:r>
              <a:rPr lang="en-US" dirty="0"/>
              <a:t>The 2015 State Tax Refund may be taxable and need to be reported</a:t>
            </a:r>
          </a:p>
          <a:p>
            <a:pPr eaLnBrk="1" hangingPunct="1">
              <a:lnSpc>
                <a:spcPct val="120000"/>
              </a:lnSpc>
              <a:spcBef>
                <a:spcPts val="0"/>
              </a:spcBef>
              <a:defRPr/>
            </a:pPr>
            <a:r>
              <a:rPr lang="en-US" dirty="0"/>
              <a:t>In order for the refund to be taxable, the taxpayer must have:</a:t>
            </a:r>
          </a:p>
          <a:p>
            <a:pPr lvl="1">
              <a:lnSpc>
                <a:spcPct val="120000"/>
              </a:lnSpc>
              <a:spcBef>
                <a:spcPts val="0"/>
              </a:spcBef>
              <a:defRPr/>
            </a:pPr>
            <a:r>
              <a:rPr lang="en-US" sz="4000" dirty="0"/>
              <a:t>Itemized on Federal Return </a:t>
            </a:r>
          </a:p>
          <a:p>
            <a:pPr lvl="1">
              <a:lnSpc>
                <a:spcPct val="120000"/>
              </a:lnSpc>
              <a:spcBef>
                <a:spcPts val="0"/>
              </a:spcBef>
              <a:defRPr/>
            </a:pPr>
            <a:r>
              <a:rPr lang="en-US" sz="4000" dirty="0"/>
              <a:t>Deducted State Income Tax(5a), NOT sales tax(5b) on </a:t>
            </a:r>
            <a:r>
              <a:rPr lang="en-US" sz="4000" dirty="0" err="1"/>
              <a:t>Sch</a:t>
            </a:r>
            <a:r>
              <a:rPr lang="en-US" sz="4000" dirty="0"/>
              <a:t> A(Federal return)</a:t>
            </a:r>
          </a:p>
          <a:p>
            <a:pPr marL="457200" lvl="1" indent="0" eaLnBrk="1" hangingPunct="1">
              <a:lnSpc>
                <a:spcPct val="120000"/>
              </a:lnSpc>
              <a:spcBef>
                <a:spcPts val="0"/>
              </a:spcBef>
              <a:buNone/>
              <a:defRPr/>
            </a:pPr>
            <a:endParaRPr lang="en-US" dirty="0"/>
          </a:p>
          <a:p>
            <a:pPr algn="ctr" eaLnBrk="1" hangingPunct="1">
              <a:lnSpc>
                <a:spcPct val="80000"/>
              </a:lnSpc>
              <a:buFontTx/>
              <a:buNone/>
              <a:defRPr/>
            </a:pPr>
            <a:endParaRPr lang="en-US" sz="3200" b="1" i="1" dirty="0">
              <a:solidFill>
                <a:srgbClr val="FFFFFF"/>
              </a:solidFill>
              <a:effectLst>
                <a:outerShdw blurRad="38100" dist="38100" dir="2700000" algn="tl">
                  <a:srgbClr val="000000"/>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2507056"/>
      </p:ext>
    </p:extLst>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 Employee Income</a:t>
            </a:r>
          </a:p>
        </p:txBody>
      </p:sp>
      <p:sp>
        <p:nvSpPr>
          <p:cNvPr id="3" name="Content Placeholder 2"/>
          <p:cNvSpPr>
            <a:spLocks noGrp="1"/>
          </p:cNvSpPr>
          <p:nvPr>
            <p:ph idx="1"/>
          </p:nvPr>
        </p:nvSpPr>
        <p:spPr/>
        <p:txBody>
          <a:bodyPr>
            <a:normAutofit/>
          </a:bodyPr>
          <a:lstStyle/>
          <a:p>
            <a:r>
              <a:rPr lang="en-US" dirty="0"/>
              <a:t>If a household employee earns less than $2,000 a year, the employer is not required to issue a Form W-2 </a:t>
            </a:r>
          </a:p>
          <a:p>
            <a:r>
              <a:rPr lang="en-US" dirty="0"/>
              <a:t>However, this income must still be reported on the taxpayer’s income tax return</a:t>
            </a:r>
          </a:p>
          <a:p>
            <a:r>
              <a:rPr lang="en-US" dirty="0"/>
              <a:t>Classified as </a:t>
            </a:r>
            <a:r>
              <a:rPr lang="en-US" b="1" dirty="0"/>
              <a:t>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25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normAutofit/>
          </a:bodyPr>
          <a:lstStyle/>
          <a:p>
            <a:pPr eaLnBrk="1" hangingPunct="1">
              <a:defRPr/>
            </a:pPr>
            <a:r>
              <a:rPr lang="en-US" dirty="0">
                <a:ea typeface="ＭＳ Ｐゴシック" pitchFamily="34" charset="-128"/>
              </a:rPr>
              <a:t>Form 1099-INT: Interest Income</a:t>
            </a:r>
          </a:p>
        </p:txBody>
      </p:sp>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08642" y="1303338"/>
            <a:ext cx="7374716" cy="487024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2002303"/>
            <a:ext cx="1340603" cy="444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2486667"/>
            <a:ext cx="2712204" cy="471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2987391"/>
            <a:ext cx="2712204" cy="461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3492354"/>
            <a:ext cx="1317357" cy="281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00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7"/>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6"/>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2000" fill="hold"/>
                                        <p:tgtEl>
                                          <p:spTgt spid="8"/>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1099-INT: Interest &amp; Interest on U.S. Savings Bonds &amp; Treas. Obligations</a:t>
            </a:r>
          </a:p>
        </p:txBody>
      </p:sp>
      <p:sp>
        <p:nvSpPr>
          <p:cNvPr id="261123" name="Rectangle 3"/>
          <p:cNvSpPr>
            <a:spLocks noGrp="1" noChangeArrowheads="1"/>
          </p:cNvSpPr>
          <p:nvPr>
            <p:ph idx="1"/>
          </p:nvPr>
        </p:nvSpPr>
        <p:spPr/>
        <p:txBody>
          <a:bodyPr>
            <a:normAutofit lnSpcReduction="10000"/>
          </a:bodyPr>
          <a:lstStyle/>
          <a:p>
            <a:pPr eaLnBrk="1" hangingPunct="1">
              <a:defRPr/>
            </a:pPr>
            <a:r>
              <a:rPr lang="en-US" dirty="0">
                <a:ea typeface="+mn-ea"/>
              </a:rPr>
              <a:t>Reported in boxes 1 and 3</a:t>
            </a:r>
          </a:p>
          <a:p>
            <a:pPr eaLnBrk="1" hangingPunct="1">
              <a:defRPr/>
            </a:pPr>
            <a:r>
              <a:rPr lang="en-US" dirty="0">
                <a:ea typeface="+mn-ea"/>
              </a:rPr>
              <a:t>Money earns interest when it is:</a:t>
            </a:r>
          </a:p>
          <a:p>
            <a:pPr lvl="1" eaLnBrk="1" hangingPunct="1">
              <a:defRPr/>
            </a:pPr>
            <a:r>
              <a:rPr lang="en-US" dirty="0"/>
              <a:t>Deposited into bank accounts (e.g., savings account)</a:t>
            </a:r>
          </a:p>
          <a:p>
            <a:pPr lvl="1" eaLnBrk="1" hangingPunct="1">
              <a:defRPr/>
            </a:pPr>
            <a:r>
              <a:rPr lang="en-US" dirty="0"/>
              <a:t>Used to buy certificates of deposit (CDs) or bonds</a:t>
            </a:r>
          </a:p>
          <a:p>
            <a:pPr>
              <a:defRPr/>
            </a:pPr>
            <a:r>
              <a:rPr lang="en-US" dirty="0">
                <a:ea typeface="ＭＳ Ｐゴシック" pitchFamily="34" charset="-128"/>
              </a:rPr>
              <a:t>Interest is taxed in the year and is credited to a taxpayer’s account</a:t>
            </a:r>
            <a:endParaRPr lang="en-US" dirty="0"/>
          </a:p>
          <a:p>
            <a:pPr eaLnBrk="1" hangingPunct="1">
              <a:defRPr/>
            </a:pPr>
            <a:r>
              <a:rPr lang="en-US" dirty="0">
                <a:ea typeface="+mn-ea"/>
              </a:rPr>
              <a:t>Classified as</a:t>
            </a:r>
            <a:r>
              <a:rPr lang="en-US" i="1" dirty="0">
                <a:ea typeface="+mn-ea"/>
              </a:rPr>
              <a:t> </a:t>
            </a:r>
            <a:r>
              <a:rPr lang="en-US" b="1" dirty="0">
                <a:ea typeface="+mn-ea"/>
              </a:rPr>
              <a:t>unearned</a:t>
            </a:r>
            <a:r>
              <a:rPr lang="en-US" dirty="0">
                <a:ea typeface="+mn-ea"/>
              </a:rPr>
              <a:t> </a:t>
            </a:r>
            <a:r>
              <a:rPr lang="en-US" b="1" dirty="0">
                <a:ea typeface="+mn-ea"/>
              </a:rPr>
              <a:t>income</a:t>
            </a:r>
          </a:p>
          <a:p>
            <a:pPr lvl="1" eaLnBrk="1" hangingPunct="1">
              <a:defRPr/>
            </a:pPr>
            <a:endParaRPr lang="en-US" dirty="0">
              <a:solidFill>
                <a:srgbClr val="FFFFFF"/>
              </a:solidFill>
              <a:effectLst>
                <a:outerShdw blurRad="38100" dist="38100" dir="2700000" algn="tl">
                  <a:srgbClr val="000000"/>
                </a:outerShdw>
              </a:effectLst>
            </a:endParaRP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20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fade">
                                      <p:cBhvr>
                                        <p:cTn id="7" dur="500"/>
                                        <p:tgtEl>
                                          <p:spTgt spid="26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1123">
                                            <p:txEl>
                                              <p:pRg st="1" end="1"/>
                                            </p:txEl>
                                          </p:spTgt>
                                        </p:tgtEl>
                                        <p:attrNameLst>
                                          <p:attrName>style.visibility</p:attrName>
                                        </p:attrNameLst>
                                      </p:cBhvr>
                                      <p:to>
                                        <p:strVal val="visible"/>
                                      </p:to>
                                    </p:set>
                                    <p:animEffect transition="in" filter="fade">
                                      <p:cBhvr>
                                        <p:cTn id="12" dur="500"/>
                                        <p:tgtEl>
                                          <p:spTgt spid="2611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1123">
                                            <p:txEl>
                                              <p:pRg st="2" end="2"/>
                                            </p:txEl>
                                          </p:spTgt>
                                        </p:tgtEl>
                                        <p:attrNameLst>
                                          <p:attrName>style.visibility</p:attrName>
                                        </p:attrNameLst>
                                      </p:cBhvr>
                                      <p:to>
                                        <p:strVal val="visible"/>
                                      </p:to>
                                    </p:set>
                                    <p:animEffect transition="in" filter="fade">
                                      <p:cBhvr>
                                        <p:cTn id="15" dur="500"/>
                                        <p:tgtEl>
                                          <p:spTgt spid="26112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1123">
                                            <p:txEl>
                                              <p:pRg st="3" end="3"/>
                                            </p:txEl>
                                          </p:spTgt>
                                        </p:tgtEl>
                                        <p:attrNameLst>
                                          <p:attrName>style.visibility</p:attrName>
                                        </p:attrNameLst>
                                      </p:cBhvr>
                                      <p:to>
                                        <p:strVal val="visible"/>
                                      </p:to>
                                    </p:set>
                                    <p:animEffect transition="in" filter="fade">
                                      <p:cBhvr>
                                        <p:cTn id="18" dur="500"/>
                                        <p:tgtEl>
                                          <p:spTgt spid="26112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1123">
                                            <p:txEl>
                                              <p:pRg st="4" end="4"/>
                                            </p:txEl>
                                          </p:spTgt>
                                        </p:tgtEl>
                                        <p:attrNameLst>
                                          <p:attrName>style.visibility</p:attrName>
                                        </p:attrNameLst>
                                      </p:cBhvr>
                                      <p:to>
                                        <p:strVal val="visible"/>
                                      </p:to>
                                    </p:set>
                                    <p:animEffect transition="in" filter="fade">
                                      <p:cBhvr>
                                        <p:cTn id="23" dur="500"/>
                                        <p:tgtEl>
                                          <p:spTgt spid="26112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1123">
                                            <p:txEl>
                                              <p:pRg st="5" end="5"/>
                                            </p:txEl>
                                          </p:spTgt>
                                        </p:tgtEl>
                                        <p:attrNameLst>
                                          <p:attrName>style.visibility</p:attrName>
                                        </p:attrNameLst>
                                      </p:cBhvr>
                                      <p:to>
                                        <p:strVal val="visible"/>
                                      </p:to>
                                    </p:set>
                                    <p:animEffect transition="in" filter="fade">
                                      <p:cBhvr>
                                        <p:cTn id="28" dur="500"/>
                                        <p:tgtEl>
                                          <p:spTgt spid="261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1099-INT: Early Withdrawal Penalty</a:t>
            </a:r>
          </a:p>
        </p:txBody>
      </p:sp>
      <p:sp>
        <p:nvSpPr>
          <p:cNvPr id="261123" name="Rectangle 3"/>
          <p:cNvSpPr>
            <a:spLocks noGrp="1" noChangeArrowheads="1"/>
          </p:cNvSpPr>
          <p:nvPr>
            <p:ph idx="1"/>
          </p:nvPr>
        </p:nvSpPr>
        <p:spPr/>
        <p:txBody>
          <a:bodyPr/>
          <a:lstStyle/>
          <a:p>
            <a:pPr>
              <a:defRPr/>
            </a:pPr>
            <a:r>
              <a:rPr lang="en-US" dirty="0">
                <a:ea typeface="ＭＳ Ｐゴシック" pitchFamily="34" charset="-128"/>
              </a:rPr>
              <a:t>Reported in box 2</a:t>
            </a:r>
          </a:p>
          <a:p>
            <a:pPr>
              <a:defRPr/>
            </a:pPr>
            <a:r>
              <a:rPr lang="en-US" dirty="0">
                <a:ea typeface="ＭＳ Ｐゴシック" pitchFamily="34" charset="-128"/>
              </a:rPr>
              <a:t>Shows interest/principal forfeited because of early withdrawal of time savings (e.g., from a CD that has a time limit before withdrawal is allowed)</a:t>
            </a:r>
            <a:endParaRPr lang="en-US" dirty="0">
              <a:solidFill>
                <a:srgbClr val="FFFFFF"/>
              </a:solidFill>
              <a:effectLst>
                <a:outerShdw blurRad="38100" dist="38100" dir="2700000" algn="tl">
                  <a:srgbClr val="000000"/>
                </a:outerShdw>
              </a:effectLst>
            </a:endParaRP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05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fade">
                                      <p:cBhvr>
                                        <p:cTn id="7" dur="500"/>
                                        <p:tgtEl>
                                          <p:spTgt spid="26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1123">
                                            <p:txEl>
                                              <p:pRg st="1" end="1"/>
                                            </p:txEl>
                                          </p:spTgt>
                                        </p:tgtEl>
                                        <p:attrNameLst>
                                          <p:attrName>style.visibility</p:attrName>
                                        </p:attrNameLst>
                                      </p:cBhvr>
                                      <p:to>
                                        <p:strVal val="visible"/>
                                      </p:to>
                                    </p:set>
                                    <p:animEffect transition="in" filter="fade">
                                      <p:cBhvr>
                                        <p:cTn id="12" dur="500"/>
                                        <p:tgtEl>
                                          <p:spTgt spid="261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1099-INT: Federal Income Tax Withheld</a:t>
            </a:r>
          </a:p>
        </p:txBody>
      </p:sp>
      <p:sp>
        <p:nvSpPr>
          <p:cNvPr id="261123" name="Rectangle 3"/>
          <p:cNvSpPr>
            <a:spLocks noGrp="1" noChangeArrowheads="1"/>
          </p:cNvSpPr>
          <p:nvPr>
            <p:ph idx="1"/>
          </p:nvPr>
        </p:nvSpPr>
        <p:spPr/>
        <p:txBody>
          <a:bodyPr/>
          <a:lstStyle/>
          <a:p>
            <a:pPr>
              <a:defRPr/>
            </a:pPr>
            <a:r>
              <a:rPr lang="en-US" dirty="0">
                <a:ea typeface="ＭＳ Ｐゴシック" pitchFamily="34" charset="-128"/>
              </a:rPr>
              <a:t>Reported in box 4</a:t>
            </a:r>
          </a:p>
          <a:p>
            <a:pPr>
              <a:defRPr/>
            </a:pPr>
            <a:r>
              <a:rPr lang="en-US" dirty="0">
                <a:ea typeface="ＭＳ Ｐゴシック" pitchFamily="34" charset="-128"/>
              </a:rPr>
              <a:t>Taxpayer may have had federal income tax withheld in some circumstances</a:t>
            </a:r>
            <a:endParaRPr lang="en-US" dirty="0">
              <a:solidFill>
                <a:srgbClr val="FFFFFF"/>
              </a:solidFill>
              <a:effectLst>
                <a:outerShdw blurRad="38100" dist="38100" dir="2700000" algn="tl">
                  <a:srgbClr val="000000"/>
                </a:outerShdw>
              </a:effectLst>
            </a:endParaRP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76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fade">
                                      <p:cBhvr>
                                        <p:cTn id="7" dur="500"/>
                                        <p:tgtEl>
                                          <p:spTgt spid="26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1123">
                                            <p:txEl>
                                              <p:pRg st="1" end="1"/>
                                            </p:txEl>
                                          </p:spTgt>
                                        </p:tgtEl>
                                        <p:attrNameLst>
                                          <p:attrName>style.visibility</p:attrName>
                                        </p:attrNameLst>
                                      </p:cBhvr>
                                      <p:to>
                                        <p:strVal val="visible"/>
                                      </p:to>
                                    </p:set>
                                    <p:animEffect transition="in" filter="fade">
                                      <p:cBhvr>
                                        <p:cTn id="12" dur="500"/>
                                        <p:tgtEl>
                                          <p:spTgt spid="261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1099-DIV: Dividends and Distributions</a:t>
            </a:r>
          </a:p>
        </p:txBody>
      </p:sp>
      <p:pic>
        <p:nvPicPr>
          <p:cNvPr id="4" name="Content Placeholder 3"/>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84853" y="1600200"/>
            <a:ext cx="6822293" cy="452596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902816" y="1843361"/>
            <a:ext cx="1275224" cy="416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02816" y="2305203"/>
            <a:ext cx="1275224" cy="414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902816" y="2765156"/>
            <a:ext cx="1275224" cy="28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229658" y="3742509"/>
            <a:ext cx="1274263" cy="273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4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7"/>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8"/>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noAutofit/>
          </a:bodyPr>
          <a:lstStyle/>
          <a:p>
            <a:pPr eaLnBrk="1" hangingPunct="1"/>
            <a:r>
              <a:rPr lang="en-US" dirty="0">
                <a:ea typeface="ＭＳ Ｐゴシック" pitchFamily="34" charset="-128"/>
              </a:rPr>
              <a:t>Form 1099-DIV: Ordinary and Qualified Dividends</a:t>
            </a:r>
          </a:p>
        </p:txBody>
      </p:sp>
      <p:sp>
        <p:nvSpPr>
          <p:cNvPr id="264195" name="Rectangle 3"/>
          <p:cNvSpPr>
            <a:spLocks noGrp="1" noChangeArrowheads="1"/>
          </p:cNvSpPr>
          <p:nvPr>
            <p:ph idx="1"/>
          </p:nvPr>
        </p:nvSpPr>
        <p:spPr/>
        <p:txBody>
          <a:bodyPr/>
          <a:lstStyle/>
          <a:p>
            <a:pPr eaLnBrk="1" hangingPunct="1">
              <a:defRPr/>
            </a:pPr>
            <a:r>
              <a:rPr lang="en-US" dirty="0"/>
              <a:t>Reported in boxes 1a and 1b</a:t>
            </a:r>
          </a:p>
          <a:p>
            <a:pPr eaLnBrk="1" hangingPunct="1">
              <a:defRPr/>
            </a:pPr>
            <a:r>
              <a:rPr lang="en-US" dirty="0"/>
              <a:t>A dividend is a distributions of a portion of a company’s earnings to shareholders</a:t>
            </a:r>
          </a:p>
          <a:p>
            <a:pPr eaLnBrk="1" hangingPunct="1">
              <a:defRPr/>
            </a:pPr>
            <a:r>
              <a:rPr lang="en-US" dirty="0"/>
              <a:t>E.g., if a taxpayer has investments in a stock, then dividends paid by the corporation are taxable</a:t>
            </a:r>
          </a:p>
          <a:p>
            <a:pPr eaLnBrk="1" hangingPunct="1">
              <a:defRPr/>
            </a:pPr>
            <a:r>
              <a:rPr lang="en-US" dirty="0">
                <a:ea typeface="+mn-ea"/>
              </a:rPr>
              <a:t>Classified as </a:t>
            </a:r>
            <a:r>
              <a:rPr lang="en-US" b="1" dirty="0">
                <a:ea typeface="+mn-ea"/>
              </a:rPr>
              <a:t>unearned income</a:t>
            </a: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99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fade">
                                      <p:cBhvr>
                                        <p:cTn id="7" dur="500"/>
                                        <p:tgtEl>
                                          <p:spTgt spid="264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4195">
                                            <p:txEl>
                                              <p:pRg st="1" end="1"/>
                                            </p:txEl>
                                          </p:spTgt>
                                        </p:tgtEl>
                                        <p:attrNameLst>
                                          <p:attrName>style.visibility</p:attrName>
                                        </p:attrNameLst>
                                      </p:cBhvr>
                                      <p:to>
                                        <p:strVal val="visible"/>
                                      </p:to>
                                    </p:set>
                                    <p:animEffect transition="in" filter="fade">
                                      <p:cBhvr>
                                        <p:cTn id="12" dur="500"/>
                                        <p:tgtEl>
                                          <p:spTgt spid="264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4195">
                                            <p:txEl>
                                              <p:pRg st="2" end="2"/>
                                            </p:txEl>
                                          </p:spTgt>
                                        </p:tgtEl>
                                        <p:attrNameLst>
                                          <p:attrName>style.visibility</p:attrName>
                                        </p:attrNameLst>
                                      </p:cBhvr>
                                      <p:to>
                                        <p:strVal val="visible"/>
                                      </p:to>
                                    </p:set>
                                    <p:animEffect transition="in" filter="fade">
                                      <p:cBhvr>
                                        <p:cTn id="17" dur="500"/>
                                        <p:tgtEl>
                                          <p:spTgt spid="264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4195">
                                            <p:txEl>
                                              <p:pRg st="3" end="3"/>
                                            </p:txEl>
                                          </p:spTgt>
                                        </p:tgtEl>
                                        <p:attrNameLst>
                                          <p:attrName>style.visibility</p:attrName>
                                        </p:attrNameLst>
                                      </p:cBhvr>
                                      <p:to>
                                        <p:strVal val="visible"/>
                                      </p:to>
                                    </p:set>
                                    <p:animEffect transition="in" filter="fade">
                                      <p:cBhvr>
                                        <p:cTn id="22" dur="500"/>
                                        <p:tgtEl>
                                          <p:spTgt spid="264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p:bld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noAutofit/>
          </a:bodyPr>
          <a:lstStyle/>
          <a:p>
            <a:pPr eaLnBrk="1" hangingPunct="1"/>
            <a:r>
              <a:rPr lang="en-US" dirty="0">
                <a:ea typeface="ＭＳ Ｐゴシック" pitchFamily="34" charset="-128"/>
              </a:rPr>
              <a:t>Form 1099-DIV</a:t>
            </a:r>
            <a:r>
              <a:rPr lang="en-US">
                <a:ea typeface="ＭＳ Ｐゴシック" pitchFamily="34" charset="-128"/>
              </a:rPr>
              <a:t>: Capital Gains Distributions</a:t>
            </a:r>
            <a:endParaRPr lang="en-US" dirty="0">
              <a:ea typeface="ＭＳ Ｐゴシック" pitchFamily="34" charset="-128"/>
            </a:endParaRPr>
          </a:p>
        </p:txBody>
      </p:sp>
      <p:sp>
        <p:nvSpPr>
          <p:cNvPr id="264195" name="Rectangle 3"/>
          <p:cNvSpPr>
            <a:spLocks noGrp="1" noChangeArrowheads="1"/>
          </p:cNvSpPr>
          <p:nvPr>
            <p:ph idx="1"/>
          </p:nvPr>
        </p:nvSpPr>
        <p:spPr/>
        <p:txBody>
          <a:bodyPr/>
          <a:lstStyle/>
          <a:p>
            <a:pPr eaLnBrk="1" hangingPunct="1">
              <a:defRPr/>
            </a:pPr>
            <a:r>
              <a:rPr lang="en-US" dirty="0"/>
              <a:t>Reported in box 2a</a:t>
            </a:r>
          </a:p>
          <a:p>
            <a:pPr eaLnBrk="1" hangingPunct="1">
              <a:defRPr/>
            </a:pPr>
            <a:r>
              <a:rPr lang="en-US" dirty="0"/>
              <a:t>Capital gains distributions occur when a taxpayer sells stocks and securities in a mutual fund</a:t>
            </a:r>
          </a:p>
          <a:p>
            <a:pPr eaLnBrk="1" hangingPunct="1">
              <a:defRPr/>
            </a:pPr>
            <a:r>
              <a:rPr lang="en-US" dirty="0">
                <a:ea typeface="+mn-ea"/>
              </a:rPr>
              <a:t>Capital gains are taxable</a:t>
            </a:r>
            <a:r>
              <a:rPr lang="en-US" dirty="0"/>
              <a:t>!</a:t>
            </a: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31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fade">
                                      <p:cBhvr>
                                        <p:cTn id="7" dur="500"/>
                                        <p:tgtEl>
                                          <p:spTgt spid="264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4195">
                                            <p:txEl>
                                              <p:pRg st="1" end="1"/>
                                            </p:txEl>
                                          </p:spTgt>
                                        </p:tgtEl>
                                        <p:attrNameLst>
                                          <p:attrName>style.visibility</p:attrName>
                                        </p:attrNameLst>
                                      </p:cBhvr>
                                      <p:to>
                                        <p:strVal val="visible"/>
                                      </p:to>
                                    </p:set>
                                    <p:animEffect transition="in" filter="fade">
                                      <p:cBhvr>
                                        <p:cTn id="12" dur="500"/>
                                        <p:tgtEl>
                                          <p:spTgt spid="264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4195">
                                            <p:txEl>
                                              <p:pRg st="2" end="2"/>
                                            </p:txEl>
                                          </p:spTgt>
                                        </p:tgtEl>
                                        <p:attrNameLst>
                                          <p:attrName>style.visibility</p:attrName>
                                        </p:attrNameLst>
                                      </p:cBhvr>
                                      <p:to>
                                        <p:strVal val="visible"/>
                                      </p:to>
                                    </p:set>
                                    <p:animEffect transition="in" filter="fade">
                                      <p:cBhvr>
                                        <p:cTn id="17" dur="500"/>
                                        <p:tgtEl>
                                          <p:spTgt spid="264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p:bld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1099-DIV: Federal Income Tax Withheld</a:t>
            </a:r>
          </a:p>
        </p:txBody>
      </p:sp>
      <p:sp>
        <p:nvSpPr>
          <p:cNvPr id="261123" name="Rectangle 3"/>
          <p:cNvSpPr>
            <a:spLocks noGrp="1" noChangeArrowheads="1"/>
          </p:cNvSpPr>
          <p:nvPr>
            <p:ph idx="1"/>
          </p:nvPr>
        </p:nvSpPr>
        <p:spPr/>
        <p:txBody>
          <a:bodyPr/>
          <a:lstStyle/>
          <a:p>
            <a:pPr>
              <a:defRPr/>
            </a:pPr>
            <a:r>
              <a:rPr lang="en-US" dirty="0">
                <a:ea typeface="ＭＳ Ｐゴシック" pitchFamily="34" charset="-128"/>
              </a:rPr>
              <a:t>Reported in box 4</a:t>
            </a:r>
          </a:p>
          <a:p>
            <a:pPr>
              <a:defRPr/>
            </a:pPr>
            <a:r>
              <a:rPr lang="en-US" dirty="0">
                <a:ea typeface="ＭＳ Ｐゴシック" pitchFamily="34" charset="-128"/>
              </a:rPr>
              <a:t>Taxpayer may have had federal income tax withheld in some circumstances</a:t>
            </a:r>
            <a:endParaRPr lang="en-US" dirty="0">
              <a:solidFill>
                <a:srgbClr val="FFFFFF"/>
              </a:solidFill>
              <a:effectLst>
                <a:outerShdw blurRad="38100" dist="38100" dir="2700000" algn="tl">
                  <a:srgbClr val="000000"/>
                </a:outerShdw>
              </a:effectLst>
            </a:endParaRP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72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fade">
                                      <p:cBhvr>
                                        <p:cTn id="7" dur="500"/>
                                        <p:tgtEl>
                                          <p:spTgt spid="26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1123">
                                            <p:txEl>
                                              <p:pRg st="1" end="1"/>
                                            </p:txEl>
                                          </p:spTgt>
                                        </p:tgtEl>
                                        <p:attrNameLst>
                                          <p:attrName>style.visibility</p:attrName>
                                        </p:attrNameLst>
                                      </p:cBhvr>
                                      <p:to>
                                        <p:strVal val="visible"/>
                                      </p:to>
                                    </p:set>
                                    <p:animEffect transition="in" filter="fade">
                                      <p:cBhvr>
                                        <p:cTn id="12" dur="500"/>
                                        <p:tgtEl>
                                          <p:spTgt spid="261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Earned vs. Unearned Income</a:t>
            </a:r>
          </a:p>
        </p:txBody>
      </p:sp>
      <p:sp>
        <p:nvSpPr>
          <p:cNvPr id="3" name="Content Placeholder 2"/>
          <p:cNvSpPr>
            <a:spLocks noGrp="1"/>
          </p:cNvSpPr>
          <p:nvPr>
            <p:ph idx="1"/>
          </p:nvPr>
        </p:nvSpPr>
        <p:spPr>
          <a:xfrm>
            <a:off x="609600" y="1600204"/>
            <a:ext cx="10972800" cy="3186950"/>
          </a:xfrm>
        </p:spPr>
        <p:txBody>
          <a:bodyPr>
            <a:normAutofit/>
          </a:bodyPr>
          <a:lstStyle/>
          <a:p>
            <a:pPr marL="628650" indent="-514350">
              <a:buFont typeface="Wingdings" charset="2"/>
              <a:buChar char="Ø"/>
            </a:pPr>
            <a:r>
              <a:rPr lang="en-US" sz="4300" b="1" dirty="0"/>
              <a:t>Earned</a:t>
            </a:r>
            <a:r>
              <a:rPr lang="en-US" sz="4300" dirty="0"/>
              <a:t>: income received through work</a:t>
            </a:r>
          </a:p>
          <a:p>
            <a:pPr marL="1028700" lvl="1" indent="-514350">
              <a:buFont typeface="Arial" charset="0"/>
              <a:buChar char="•"/>
            </a:pPr>
            <a:r>
              <a:rPr lang="en-US" sz="3900" dirty="0"/>
              <a:t>Wages, salary, tips, etc.</a:t>
            </a:r>
          </a:p>
          <a:p>
            <a:pPr marL="628650" indent="-514350">
              <a:buFont typeface="Wingdings" charset="2"/>
              <a:buChar char="Ø"/>
            </a:pPr>
            <a:r>
              <a:rPr lang="en-US" sz="4300" b="1" dirty="0"/>
              <a:t>Unearned</a:t>
            </a:r>
            <a:r>
              <a:rPr lang="en-US" sz="4300" dirty="0"/>
              <a:t>: income other than pay from work </a:t>
            </a:r>
          </a:p>
          <a:p>
            <a:pPr marL="1028700" lvl="1" indent="-514350">
              <a:buFont typeface="Arial" charset="0"/>
              <a:buChar char="•"/>
            </a:pPr>
            <a:r>
              <a:rPr lang="en-US" sz="3900" dirty="0"/>
              <a:t>Interest, social security, retirement, etc.</a:t>
            </a:r>
          </a:p>
          <a:p>
            <a:pPr marL="114300" indent="0">
              <a:buNone/>
            </a:pPr>
            <a:endParaRPr lang="en-US" dirty="0"/>
          </a:p>
        </p:txBody>
      </p:sp>
      <p:sp>
        <p:nvSpPr>
          <p:cNvPr id="4" name="Rectangle 3"/>
          <p:cNvSpPr/>
          <p:nvPr/>
        </p:nvSpPr>
        <p:spPr>
          <a:xfrm>
            <a:off x="609600" y="4969720"/>
            <a:ext cx="1097280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a:solidFill>
                  <a:schemeClr val="bg1"/>
                </a:solidFill>
              </a:rPr>
              <a:t>Income is entered on Lines 7-21</a:t>
            </a:r>
          </a:p>
          <a:p>
            <a:pPr marL="114300" indent="0" algn="ctr">
              <a:buNone/>
            </a:pPr>
            <a:r>
              <a:rPr lang="en-US" sz="4000" b="1" dirty="0">
                <a:solidFill>
                  <a:schemeClr val="bg1"/>
                </a:solidFill>
              </a:rPr>
              <a:t>Total income is found on Line 22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57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W2-G: Certain Gambling Winnings</a:t>
            </a:r>
          </a:p>
        </p:txBody>
      </p:sp>
      <p:pic>
        <p:nvPicPr>
          <p:cNvPr id="4" name="Content Placeholder 3"/>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07149" y="1417638"/>
            <a:ext cx="7377702" cy="486048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53472" y="1619555"/>
            <a:ext cx="2750778" cy="1953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53472" y="4089420"/>
            <a:ext cx="2750778" cy="1459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94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W2-G: Certain Gambling Winnings</a:t>
            </a:r>
          </a:p>
        </p:txBody>
      </p:sp>
      <p:sp>
        <p:nvSpPr>
          <p:cNvPr id="3" name="Content Placeholder 2"/>
          <p:cNvSpPr>
            <a:spLocks noGrp="1"/>
          </p:cNvSpPr>
          <p:nvPr>
            <p:ph idx="1"/>
          </p:nvPr>
        </p:nvSpPr>
        <p:spPr/>
        <p:txBody>
          <a:bodyPr>
            <a:normAutofit/>
          </a:bodyPr>
          <a:lstStyle/>
          <a:p>
            <a:r>
              <a:rPr lang="en-US" dirty="0"/>
              <a:t>A taxpayer may receive one or more Form W2-Gs reporting gambling winnings</a:t>
            </a:r>
          </a:p>
          <a:p>
            <a:r>
              <a:rPr lang="en-US" dirty="0"/>
              <a:t>Classified as </a:t>
            </a:r>
            <a:r>
              <a:rPr lang="en-US" b="1" dirty="0"/>
              <a:t>unearned income</a:t>
            </a:r>
          </a:p>
          <a:p>
            <a:r>
              <a:rPr lang="en-US" b="1" dirty="0"/>
              <a:t>Note:</a:t>
            </a:r>
            <a:r>
              <a:rPr lang="en-US" dirty="0"/>
              <a:t> If a taxpayer has gambling winnings</a:t>
            </a:r>
            <a:r>
              <a:rPr lang="en-US" b="1" dirty="0"/>
              <a:t> not </a:t>
            </a:r>
            <a:r>
              <a:rPr lang="en-US" dirty="0"/>
              <a:t>reported on a Form W2-G, they must still be reported as income on the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2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Jury Duty Pay</a:t>
            </a:r>
          </a:p>
        </p:txBody>
      </p:sp>
      <p:sp>
        <p:nvSpPr>
          <p:cNvPr id="3" name="Content Placeholder 2"/>
          <p:cNvSpPr>
            <a:spLocks noGrp="1"/>
          </p:cNvSpPr>
          <p:nvPr>
            <p:ph idx="1"/>
          </p:nvPr>
        </p:nvSpPr>
        <p:spPr/>
        <p:txBody>
          <a:bodyPr>
            <a:normAutofit/>
          </a:bodyPr>
          <a:lstStyle/>
          <a:p>
            <a:r>
              <a:rPr lang="en-US" dirty="0"/>
              <a:t>Jury duty pay must be reported as taxable income</a:t>
            </a:r>
          </a:p>
          <a:p>
            <a:r>
              <a:rPr lang="en-US" dirty="0"/>
              <a:t>Classified as </a:t>
            </a:r>
            <a:r>
              <a:rPr lang="en-US" b="1" dirty="0"/>
              <a:t>unearned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27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1099-MISC: Miscellaneous Income</a:t>
            </a:r>
          </a:p>
        </p:txBody>
      </p:sp>
      <p:pic>
        <p:nvPicPr>
          <p:cNvPr id="7" name="Content Placeholder 6"/>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53980" y="1329560"/>
            <a:ext cx="7005152" cy="452596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17443" y="2419826"/>
            <a:ext cx="1282700" cy="29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200143" y="2424114"/>
            <a:ext cx="1321314" cy="287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email">
            <a:duotone>
              <a:prstClr val="black"/>
              <a:srgbClr val="C00000">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17443" y="3376768"/>
            <a:ext cx="1278555" cy="6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833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9"/>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1099-MISC: Other Income </a:t>
            </a:r>
          </a:p>
        </p:txBody>
      </p:sp>
      <p:sp>
        <p:nvSpPr>
          <p:cNvPr id="3" name="Content Placeholder 2"/>
          <p:cNvSpPr>
            <a:spLocks noGrp="1"/>
          </p:cNvSpPr>
          <p:nvPr>
            <p:ph idx="1"/>
          </p:nvPr>
        </p:nvSpPr>
        <p:spPr>
          <a:xfrm>
            <a:off x="609600" y="1600203"/>
            <a:ext cx="10972800" cy="4842800"/>
          </a:xfrm>
        </p:spPr>
        <p:txBody>
          <a:bodyPr>
            <a:normAutofit fontScale="92500" lnSpcReduction="10000"/>
          </a:bodyPr>
          <a:lstStyle/>
          <a:p>
            <a:r>
              <a:rPr lang="en-US" dirty="0"/>
              <a:t>Reported in box 3</a:t>
            </a:r>
          </a:p>
          <a:p>
            <a:r>
              <a:rPr lang="en-US" dirty="0"/>
              <a:t>Other income reported in this box is generally:</a:t>
            </a:r>
          </a:p>
          <a:p>
            <a:pPr lvl="1"/>
            <a:r>
              <a:rPr lang="en-US" dirty="0"/>
              <a:t>Prizes</a:t>
            </a:r>
          </a:p>
          <a:p>
            <a:pPr lvl="1"/>
            <a:r>
              <a:rPr lang="en-US" dirty="0"/>
              <a:t>Awards</a:t>
            </a:r>
          </a:p>
          <a:p>
            <a:pPr lvl="1"/>
            <a:r>
              <a:rPr lang="en-US" dirty="0"/>
              <a:t>Taxable damages (from a lawsuit settlement)</a:t>
            </a:r>
          </a:p>
          <a:p>
            <a:pPr lvl="1"/>
            <a:r>
              <a:rPr lang="en-US" dirty="0"/>
              <a:t>Other taxable income</a:t>
            </a:r>
          </a:p>
          <a:p>
            <a:r>
              <a:rPr lang="en-US" dirty="0"/>
              <a:t>Other income in box 3 is classified as </a:t>
            </a:r>
            <a:r>
              <a:rPr lang="en-US" b="1" dirty="0"/>
              <a:t>unearned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5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Federal Income Tax Withheld</a:t>
            </a:r>
          </a:p>
        </p:txBody>
      </p:sp>
      <p:sp>
        <p:nvSpPr>
          <p:cNvPr id="3" name="Content Placeholder 2"/>
          <p:cNvSpPr>
            <a:spLocks noGrp="1"/>
          </p:cNvSpPr>
          <p:nvPr>
            <p:ph idx="1"/>
          </p:nvPr>
        </p:nvSpPr>
        <p:spPr/>
        <p:txBody>
          <a:bodyPr/>
          <a:lstStyle/>
          <a:p>
            <a:r>
              <a:rPr lang="en-US" dirty="0"/>
              <a:t>Reported in box 4</a:t>
            </a:r>
          </a:p>
          <a:p>
            <a:r>
              <a:rPr lang="en-US" dirty="0"/>
              <a:t>Taxpayers can choose to have federal income tax withheld on other income in box 3</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892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Nonemployee Compensation</a:t>
            </a:r>
          </a:p>
        </p:txBody>
      </p:sp>
      <p:sp>
        <p:nvSpPr>
          <p:cNvPr id="3" name="Content Placeholder 2"/>
          <p:cNvSpPr>
            <a:spLocks noGrp="1"/>
          </p:cNvSpPr>
          <p:nvPr>
            <p:ph idx="1"/>
          </p:nvPr>
        </p:nvSpPr>
        <p:spPr/>
        <p:txBody>
          <a:bodyPr/>
          <a:lstStyle/>
          <a:p>
            <a:r>
              <a:rPr lang="en-US" dirty="0"/>
              <a:t>Reported in box 7</a:t>
            </a:r>
          </a:p>
          <a:p>
            <a:r>
              <a:rPr lang="en-US" dirty="0"/>
              <a:t>This is business/self-employment income</a:t>
            </a:r>
          </a:p>
          <a:p>
            <a:r>
              <a:rPr lang="en-US" b="1" i="1" dirty="0">
                <a:solidFill>
                  <a:srgbClr val="C00000"/>
                </a:solidFill>
              </a:rPr>
              <a:t>Out of scope for basic volunteers</a:t>
            </a:r>
          </a:p>
          <a:p>
            <a:endParaRPr lang="en-US" dirty="0"/>
          </a:p>
        </p:txBody>
      </p:sp>
      <p:sp>
        <p:nvSpPr>
          <p:cNvPr id="4" name="TextBox 3"/>
          <p:cNvSpPr txBox="1"/>
          <p:nvPr/>
        </p:nvSpPr>
        <p:spPr>
          <a:xfrm>
            <a:off x="609600" y="4187174"/>
            <a:ext cx="1097280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dirty="0">
                <a:solidFill>
                  <a:schemeClr val="accent2"/>
                </a:solidFill>
              </a:rPr>
              <a:t>See your site coordinator or a more advanced volunteer if you see a Form 1099-MISC with </a:t>
            </a:r>
            <a:r>
              <a:rPr lang="en-US" sz="4000" b="1">
                <a:solidFill>
                  <a:schemeClr val="accent2"/>
                </a:solidFill>
              </a:rPr>
              <a:t>an amount in Box 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84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 of Scope for Basic Volunteers</a:t>
            </a:r>
          </a:p>
        </p:txBody>
      </p:sp>
      <p:sp>
        <p:nvSpPr>
          <p:cNvPr id="3" name="Content Placeholder 2"/>
          <p:cNvSpPr>
            <a:spLocks noGrp="1"/>
          </p:cNvSpPr>
          <p:nvPr>
            <p:ph idx="1"/>
          </p:nvPr>
        </p:nvSpPr>
        <p:spPr/>
        <p:txBody>
          <a:bodyPr>
            <a:normAutofit lnSpcReduction="10000"/>
          </a:bodyPr>
          <a:lstStyle/>
          <a:p>
            <a:r>
              <a:rPr lang="en-US" dirty="0"/>
              <a:t>Self-Employment/Business Income (including income reported in box 7 of Form 1099-MISC)</a:t>
            </a:r>
          </a:p>
          <a:p>
            <a:r>
              <a:rPr lang="en-US" dirty="0"/>
              <a:t>Sale of Stock (Form 1099-B)</a:t>
            </a:r>
          </a:p>
          <a:p>
            <a:r>
              <a:rPr lang="en-US" dirty="0"/>
              <a:t>IRA/Pension Income (Form 1099-R)</a:t>
            </a:r>
          </a:p>
          <a:p>
            <a:r>
              <a:rPr lang="en-US" dirty="0"/>
              <a:t>Any form of income we did not just cover</a:t>
            </a:r>
          </a:p>
          <a:p>
            <a:pPr marL="0" indent="0" algn="ctr">
              <a:buNone/>
            </a:pPr>
            <a:r>
              <a:rPr lang="en-US" b="1" i="1" dirty="0">
                <a:solidFill>
                  <a:schemeClr val="accent1"/>
                </a:solidFill>
              </a:rPr>
              <a:t>Impact America staff or Advanced trained volunteers must prepare these for taxpayers at sites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1230985"/>
      </p:ext>
    </p:extLst>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fontScale="92500" lnSpcReduction="10000"/>
          </a:bodyPr>
          <a:lstStyle/>
          <a:p>
            <a:r>
              <a:rPr lang="en-US" dirty="0"/>
              <a:t>Login to TaxSlayer</a:t>
            </a:r>
          </a:p>
          <a:p>
            <a:pPr lvl="1"/>
            <a:r>
              <a:rPr lang="en-US" u="sng" dirty="0">
                <a:solidFill>
                  <a:srgbClr val="FF0000"/>
                </a:solidFill>
              </a:rPr>
              <a:t>Vita.taxslayerpro.com/</a:t>
            </a:r>
            <a:r>
              <a:rPr lang="en-US" u="sng" dirty="0" err="1">
                <a:solidFill>
                  <a:srgbClr val="FF0000"/>
                </a:solidFill>
              </a:rPr>
              <a:t>irstraining</a:t>
            </a:r>
            <a:r>
              <a:rPr lang="en-US" dirty="0"/>
              <a:t> </a:t>
            </a:r>
          </a:p>
          <a:p>
            <a:pPr lvl="1"/>
            <a:r>
              <a:rPr lang="en-US" dirty="0"/>
              <a:t>Password</a:t>
            </a:r>
            <a:r>
              <a:rPr lang="en-US" dirty="0" smtClean="0"/>
              <a:t>: TRAINPROWEB</a:t>
            </a:r>
            <a:endParaRPr lang="en-US" dirty="0"/>
          </a:p>
          <a:p>
            <a:pPr lvl="1"/>
            <a:r>
              <a:rPr lang="en-US" dirty="0"/>
              <a:t>Username: NELSONSTRAIN (last name, first initial, TRAIN)</a:t>
            </a:r>
          </a:p>
          <a:p>
            <a:pPr lvl="1"/>
            <a:r>
              <a:rPr lang="en-US" dirty="0"/>
              <a:t>Password: SAVEFIRST</a:t>
            </a:r>
          </a:p>
          <a:p>
            <a:r>
              <a:rPr lang="en-US" dirty="0"/>
              <a:t>Enter all income (wages, social security, unemployment, interest, dividends, gambling winnings, household employee, jury duty, other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2994442"/>
      </p:ext>
    </p:extLst>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Standard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1697554"/>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a:t>
            </a:r>
          </a:p>
        </p:txBody>
      </p:sp>
      <p:sp>
        <p:nvSpPr>
          <p:cNvPr id="3" name="Content Placeholder 2"/>
          <p:cNvSpPr>
            <a:spLocks noGrp="1"/>
          </p:cNvSpPr>
          <p:nvPr>
            <p:ph idx="1"/>
          </p:nvPr>
        </p:nvSpPr>
        <p:spPr>
          <a:xfrm>
            <a:off x="609600" y="1600203"/>
            <a:ext cx="10972800" cy="1828797"/>
          </a:xfrm>
        </p:spPr>
        <p:txBody>
          <a:bodyPr/>
          <a:lstStyle/>
          <a:p>
            <a:pPr>
              <a:buFont typeface="Wingdings" charset="2"/>
              <a:buChar char="Ø"/>
            </a:pPr>
            <a:r>
              <a:rPr lang="en-US" dirty="0"/>
              <a:t>Decreases the amount of income on which the taxpayer will be taxed</a:t>
            </a:r>
          </a:p>
          <a:p>
            <a:pPr>
              <a:buFont typeface="Wingdings" charset="2"/>
              <a:buChar char="Ø"/>
            </a:pPr>
            <a:endParaRPr lang="en-US" dirty="0"/>
          </a:p>
        </p:txBody>
      </p:sp>
      <p:sp>
        <p:nvSpPr>
          <p:cNvPr id="4" name="Rectangle 3"/>
          <p:cNvSpPr/>
          <p:nvPr/>
        </p:nvSpPr>
        <p:spPr>
          <a:xfrm>
            <a:off x="609600" y="3177988"/>
            <a:ext cx="1097280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a:solidFill>
                  <a:schemeClr val="bg1"/>
                </a:solidFill>
              </a:rPr>
              <a:t>Adjustments are entered on Lines 23-35</a:t>
            </a:r>
          </a:p>
          <a:p>
            <a:pPr marL="114300" indent="0" algn="ctr">
              <a:buNone/>
            </a:pPr>
            <a:r>
              <a:rPr lang="en-US" sz="4000" b="1" dirty="0">
                <a:solidFill>
                  <a:schemeClr val="bg1"/>
                </a:solidFill>
              </a:rPr>
              <a:t>Total adjustments are found on Line 36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242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Standard Deduction Objectives</a:t>
            </a:r>
          </a:p>
        </p:txBody>
      </p:sp>
      <p:sp>
        <p:nvSpPr>
          <p:cNvPr id="3" name="Content Placeholder 2"/>
          <p:cNvSpPr>
            <a:spLocks noGrp="1"/>
          </p:cNvSpPr>
          <p:nvPr>
            <p:ph idx="1"/>
          </p:nvPr>
        </p:nvSpPr>
        <p:spPr>
          <a:xfrm>
            <a:off x="609600" y="1600204"/>
            <a:ext cx="10972800" cy="4460627"/>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Explain how the standard deduction is determined for each taxpayer</a:t>
            </a:r>
          </a:p>
          <a:p>
            <a:pPr lvl="1"/>
            <a:r>
              <a:rPr lang="en-US" b="1" dirty="0">
                <a:solidFill>
                  <a:schemeClr val="accent3"/>
                </a:solidFill>
              </a:rPr>
              <a:t>Distinguish when a taxpayer should itemize deductions and when a taxpayer should take the standard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09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p:txBody>
          <a:bodyPr/>
          <a:lstStyle/>
          <a:p>
            <a:pPr eaLnBrk="1" hangingPunct="1"/>
            <a:r>
              <a:rPr lang="en-US" dirty="0"/>
              <a:t>Standard Deduction</a:t>
            </a:r>
          </a:p>
        </p:txBody>
      </p:sp>
      <p:sp>
        <p:nvSpPr>
          <p:cNvPr id="321539" name="Rectangle 3"/>
          <p:cNvSpPr>
            <a:spLocks noGrp="1" noChangeArrowheads="1"/>
          </p:cNvSpPr>
          <p:nvPr>
            <p:ph idx="1"/>
          </p:nvPr>
        </p:nvSpPr>
        <p:spPr/>
        <p:txBody>
          <a:bodyPr>
            <a:normAutofit lnSpcReduction="10000"/>
          </a:bodyPr>
          <a:lstStyle/>
          <a:p>
            <a:pPr eaLnBrk="1" hangingPunct="1">
              <a:defRPr/>
            </a:pPr>
            <a:r>
              <a:rPr lang="en-US" dirty="0">
                <a:ea typeface="ＭＳ Ｐゴシック" pitchFamily="34" charset="-128"/>
              </a:rPr>
              <a:t>Reduces amount of income that is taxed</a:t>
            </a:r>
          </a:p>
          <a:p>
            <a:pPr eaLnBrk="1" hangingPunct="1">
              <a:defRPr/>
            </a:pPr>
            <a:r>
              <a:rPr lang="en-US" dirty="0">
                <a:ea typeface="ＭＳ Ｐゴシック" pitchFamily="34" charset="-128"/>
              </a:rPr>
              <a:t>Amount of deduction based on</a:t>
            </a:r>
          </a:p>
          <a:p>
            <a:pPr lvl="1" eaLnBrk="1" hangingPunct="1">
              <a:defRPr/>
            </a:pPr>
            <a:r>
              <a:rPr lang="en-US" dirty="0">
                <a:ea typeface="Arial" pitchFamily="34" charset="0"/>
              </a:rPr>
              <a:t>Filing Status</a:t>
            </a:r>
          </a:p>
          <a:p>
            <a:pPr lvl="1" eaLnBrk="1" hangingPunct="1">
              <a:defRPr/>
            </a:pPr>
            <a:r>
              <a:rPr lang="en-US" dirty="0">
                <a:ea typeface="Arial" pitchFamily="34" charset="0"/>
              </a:rPr>
              <a:t>Age</a:t>
            </a:r>
          </a:p>
          <a:p>
            <a:pPr lvl="1" eaLnBrk="1" hangingPunct="1">
              <a:defRPr/>
            </a:pPr>
            <a:r>
              <a:rPr lang="en-US" dirty="0">
                <a:ea typeface="Arial" pitchFamily="34" charset="0"/>
              </a:rPr>
              <a:t>Whether taxpayer/spouse is blind</a:t>
            </a:r>
          </a:p>
          <a:p>
            <a:pPr lvl="1" eaLnBrk="1" hangingPunct="1">
              <a:defRPr/>
            </a:pPr>
            <a:r>
              <a:rPr lang="en-US" dirty="0">
                <a:ea typeface="Arial" pitchFamily="34" charset="0"/>
              </a:rPr>
              <a:t>Whether taxpayer is a dependent</a:t>
            </a:r>
          </a:p>
          <a:p>
            <a:pPr>
              <a:defRPr/>
            </a:pPr>
            <a:r>
              <a:rPr lang="en-US" dirty="0">
                <a:ea typeface="Arial" pitchFamily="34" charset="0"/>
              </a:rPr>
              <a:t>Calculated automatically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603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Effect transition="in" filter="fade">
                                      <p:cBhvr>
                                        <p:cTn id="7" dur="500"/>
                                        <p:tgtEl>
                                          <p:spTgt spid="321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1539">
                                            <p:txEl>
                                              <p:pRg st="1" end="1"/>
                                            </p:txEl>
                                          </p:spTgt>
                                        </p:tgtEl>
                                        <p:attrNameLst>
                                          <p:attrName>style.visibility</p:attrName>
                                        </p:attrNameLst>
                                      </p:cBhvr>
                                      <p:to>
                                        <p:strVal val="visible"/>
                                      </p:to>
                                    </p:set>
                                    <p:animEffect transition="in" filter="fade">
                                      <p:cBhvr>
                                        <p:cTn id="12" dur="500"/>
                                        <p:tgtEl>
                                          <p:spTgt spid="32153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1539">
                                            <p:txEl>
                                              <p:pRg st="2" end="2"/>
                                            </p:txEl>
                                          </p:spTgt>
                                        </p:tgtEl>
                                        <p:attrNameLst>
                                          <p:attrName>style.visibility</p:attrName>
                                        </p:attrNameLst>
                                      </p:cBhvr>
                                      <p:to>
                                        <p:strVal val="visible"/>
                                      </p:to>
                                    </p:set>
                                    <p:animEffect transition="in" filter="fade">
                                      <p:cBhvr>
                                        <p:cTn id="15" dur="500"/>
                                        <p:tgtEl>
                                          <p:spTgt spid="32153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1539">
                                            <p:txEl>
                                              <p:pRg st="3" end="3"/>
                                            </p:txEl>
                                          </p:spTgt>
                                        </p:tgtEl>
                                        <p:attrNameLst>
                                          <p:attrName>style.visibility</p:attrName>
                                        </p:attrNameLst>
                                      </p:cBhvr>
                                      <p:to>
                                        <p:strVal val="visible"/>
                                      </p:to>
                                    </p:set>
                                    <p:animEffect transition="in" filter="fade">
                                      <p:cBhvr>
                                        <p:cTn id="18" dur="500"/>
                                        <p:tgtEl>
                                          <p:spTgt spid="32153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1539">
                                            <p:txEl>
                                              <p:pRg st="4" end="4"/>
                                            </p:txEl>
                                          </p:spTgt>
                                        </p:tgtEl>
                                        <p:attrNameLst>
                                          <p:attrName>style.visibility</p:attrName>
                                        </p:attrNameLst>
                                      </p:cBhvr>
                                      <p:to>
                                        <p:strVal val="visible"/>
                                      </p:to>
                                    </p:set>
                                    <p:animEffect transition="in" filter="fade">
                                      <p:cBhvr>
                                        <p:cTn id="21" dur="500"/>
                                        <p:tgtEl>
                                          <p:spTgt spid="32153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1539">
                                            <p:txEl>
                                              <p:pRg st="5" end="5"/>
                                            </p:txEl>
                                          </p:spTgt>
                                        </p:tgtEl>
                                        <p:attrNameLst>
                                          <p:attrName>style.visibility</p:attrName>
                                        </p:attrNameLst>
                                      </p:cBhvr>
                                      <p:to>
                                        <p:strVal val="visible"/>
                                      </p:to>
                                    </p:set>
                                    <p:animEffect transition="in" filter="fade">
                                      <p:cBhvr>
                                        <p:cTn id="24" dur="500"/>
                                        <p:tgtEl>
                                          <p:spTgt spid="32153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1539">
                                            <p:txEl>
                                              <p:pRg st="6" end="6"/>
                                            </p:txEl>
                                          </p:spTgt>
                                        </p:tgtEl>
                                        <p:attrNameLst>
                                          <p:attrName>style.visibility</p:attrName>
                                        </p:attrNameLst>
                                      </p:cBhvr>
                                      <p:to>
                                        <p:strVal val="visible"/>
                                      </p:to>
                                    </p:set>
                                    <p:animEffect transition="in" filter="fade">
                                      <p:cBhvr>
                                        <p:cTn id="29" dur="500"/>
                                        <p:tgtEl>
                                          <p:spTgt spid="321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p:bld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Standard Deduction for Most Filers</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ormAutofit/>
          </a:bodyPr>
          <a:lstStyle/>
          <a:p>
            <a:pPr lvl="1">
              <a:buFont typeface="Wingdings" pitchFamily="2" charset="2"/>
              <a:buNone/>
            </a:pPr>
            <a:endParaRPr lang="en-US" dirty="0">
              <a:ea typeface="ＭＳ Ｐゴシック" pitchFamily="34" charset="-128"/>
            </a:endParaRPr>
          </a:p>
          <a:p>
            <a:pPr marL="11113" indent="-11113" algn="ctr">
              <a:buFont typeface="Wingdings" pitchFamily="2" charset="2"/>
              <a:buNone/>
            </a:pPr>
            <a:r>
              <a:rPr lang="en-US" sz="3600" b="1" dirty="0">
                <a:solidFill>
                  <a:schemeClr val="accent3"/>
                </a:solidFill>
                <a:ea typeface="ＭＳ Ｐゴシック" pitchFamily="34" charset="-128"/>
              </a:rPr>
              <a:t>Open the Publication 4012 to the Deductions Tab to </a:t>
            </a:r>
            <a:r>
              <a:rPr lang="en-US" sz="3600" b="1" u="sng" dirty="0">
                <a:solidFill>
                  <a:schemeClr val="accent3"/>
                </a:solidFill>
                <a:ea typeface="ＭＳ Ｐゴシック" pitchFamily="34" charset="-128"/>
              </a:rPr>
              <a:t>Exhibit1: Standard Deduction for Most People</a:t>
            </a:r>
          </a:p>
          <a:p>
            <a:pPr lvl="1">
              <a:buFont typeface="Wingdings" pitchFamily="2" charset="2"/>
              <a:buNone/>
            </a:pPr>
            <a:endParaRPr lang="en-US" sz="3200" dirty="0">
              <a:solidFill>
                <a:schemeClr val="accent3"/>
              </a:solidFill>
              <a:ea typeface="ＭＳ Ｐゴシック" pitchFamily="34" charset="-128"/>
            </a:endParaRPr>
          </a:p>
          <a:p>
            <a:pPr marL="3165" indent="7938" algn="ctr">
              <a:buNone/>
            </a:pPr>
            <a:r>
              <a:rPr lang="en-US" sz="4800" b="1" i="1" dirty="0">
                <a:solidFill>
                  <a:schemeClr val="accent3"/>
                </a:solidFill>
                <a:ea typeface="ＭＳ Ｐゴシック" pitchFamily="34" charset="-128"/>
              </a:rPr>
              <a:t>This table provides the standard deduction amounts for the current tax year</a:t>
            </a:r>
          </a:p>
          <a:p>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66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1" end="1"/>
                                            </p:txEl>
                                          </p:spTgt>
                                        </p:tgtEl>
                                        <p:attrNameLst>
                                          <p:attrName>style.visibility</p:attrName>
                                        </p:attrNameLst>
                                      </p:cBhvr>
                                      <p:to>
                                        <p:strVal val="visible"/>
                                      </p:to>
                                    </p:set>
                                    <p:animEffect transition="in" filter="box(out)">
                                      <p:cBhvr>
                                        <p:cTn id="10" dur="500"/>
                                        <p:tgtEl>
                                          <p:spTgt spid="409603">
                                            <p:txEl>
                                              <p:pRg st="1" end="1"/>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3" end="3"/>
                                            </p:txEl>
                                          </p:spTgt>
                                        </p:tgtEl>
                                        <p:attrNameLst>
                                          <p:attrName>style.visibility</p:attrName>
                                        </p:attrNameLst>
                                      </p:cBhvr>
                                      <p:to>
                                        <p:strVal val="visible"/>
                                      </p:to>
                                    </p:set>
                                    <p:animEffect transition="in" filter="box(out)">
                                      <p:cBhvr>
                                        <p:cTn id="13" dur="500"/>
                                        <p:tgtEl>
                                          <p:spTgt spid="409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Itemized Deductions</a:t>
            </a:r>
          </a:p>
        </p:txBody>
      </p:sp>
      <p:sp>
        <p:nvSpPr>
          <p:cNvPr id="3" name="Content Placeholder 2"/>
          <p:cNvSpPr>
            <a:spLocks noGrp="1"/>
          </p:cNvSpPr>
          <p:nvPr>
            <p:ph idx="1"/>
          </p:nvPr>
        </p:nvSpPr>
        <p:spPr/>
        <p:txBody>
          <a:bodyPr/>
          <a:lstStyle/>
          <a:p>
            <a:r>
              <a:rPr lang="en-US" dirty="0"/>
              <a:t>Instead of taking the standard deduction, a taxpayer can choose to itemize, which is to list certain deductible expenses separately, in order to receive a </a:t>
            </a:r>
            <a:r>
              <a:rPr lang="en-US" b="1" dirty="0"/>
              <a:t>greater</a:t>
            </a:r>
            <a:r>
              <a:rPr lang="en-US" dirty="0"/>
              <a:t>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64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1" name="Rectangle 2"/>
          <p:cNvSpPr>
            <a:spLocks noGrp="1" noChangeArrowheads="1"/>
          </p:cNvSpPr>
          <p:nvPr>
            <p:ph type="title"/>
          </p:nvPr>
        </p:nvSpPr>
        <p:spPr/>
        <p:txBody>
          <a:bodyPr/>
          <a:lstStyle/>
          <a:p>
            <a:pPr eaLnBrk="1" hangingPunct="1"/>
            <a:r>
              <a:rPr lang="en-US"/>
              <a:t>Itemized Deductions</a:t>
            </a:r>
          </a:p>
        </p:txBody>
      </p:sp>
      <p:sp>
        <p:nvSpPr>
          <p:cNvPr id="328707" name="Rectangle 3"/>
          <p:cNvSpPr>
            <a:spLocks noGrp="1" noChangeArrowheads="1"/>
          </p:cNvSpPr>
          <p:nvPr>
            <p:ph idx="1"/>
          </p:nvPr>
        </p:nvSpPr>
        <p:spPr/>
        <p:txBody>
          <a:bodyPr>
            <a:normAutofit lnSpcReduction="10000"/>
          </a:bodyPr>
          <a:lstStyle/>
          <a:p>
            <a:pPr eaLnBrk="1" hangingPunct="1">
              <a:defRPr/>
            </a:pPr>
            <a:r>
              <a:rPr lang="en-US" dirty="0">
                <a:ea typeface="+mn-ea"/>
              </a:rPr>
              <a:t>Itemized deductions include (but are not limited to):</a:t>
            </a:r>
          </a:p>
          <a:p>
            <a:pPr lvl="1" eaLnBrk="1" hangingPunct="1">
              <a:defRPr/>
            </a:pPr>
            <a:r>
              <a:rPr lang="en-US" dirty="0"/>
              <a:t>Un-reimbursed medical expenses</a:t>
            </a:r>
          </a:p>
          <a:p>
            <a:pPr lvl="1" eaLnBrk="1" hangingPunct="1">
              <a:defRPr/>
            </a:pPr>
            <a:r>
              <a:rPr lang="en-US" dirty="0"/>
              <a:t>Charitable contributions</a:t>
            </a:r>
          </a:p>
          <a:p>
            <a:pPr lvl="1" eaLnBrk="1" hangingPunct="1">
              <a:defRPr/>
            </a:pPr>
            <a:r>
              <a:rPr lang="en-US" dirty="0"/>
              <a:t>Home mortgage payments</a:t>
            </a:r>
          </a:p>
          <a:p>
            <a:pPr>
              <a:defRPr/>
            </a:pPr>
            <a:r>
              <a:rPr lang="en-US" b="1" i="1" dirty="0">
                <a:solidFill>
                  <a:srgbClr val="C00000"/>
                </a:solidFill>
              </a:rPr>
              <a:t>Out of Scope for Basic Volunteers</a:t>
            </a:r>
            <a:endParaRPr lang="en-US" i="1" dirty="0">
              <a:solidFill>
                <a:srgbClr val="C00000"/>
              </a:solidFill>
            </a:endParaRPr>
          </a:p>
          <a:p>
            <a:pPr marL="0" indent="0" algn="ctr">
              <a:buNone/>
              <a:defRPr/>
            </a:pPr>
            <a:r>
              <a:rPr lang="en-US" b="1" i="1" dirty="0">
                <a:solidFill>
                  <a:schemeClr val="accent1"/>
                </a:solidFill>
              </a:rPr>
              <a:t>Impact America staff or Advanced trained volunteers must complete itemization at tax sites</a:t>
            </a:r>
          </a:p>
          <a:p>
            <a:pPr marL="0" indent="0" eaLnBrk="1" hangingPunct="1">
              <a:buNone/>
              <a:defRPr/>
            </a:pPr>
            <a:endParaRPr lang="en-US" b="1" i="1" dirty="0">
              <a:solidFill>
                <a:schemeClr val="hlink"/>
              </a:solidFill>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102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animEffect transition="in" filter="fade">
                                      <p:cBhvr>
                                        <p:cTn id="7" dur="500"/>
                                        <p:tgtEl>
                                          <p:spTgt spid="3287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8707">
                                            <p:txEl>
                                              <p:pRg st="1" end="1"/>
                                            </p:txEl>
                                          </p:spTgt>
                                        </p:tgtEl>
                                        <p:attrNameLst>
                                          <p:attrName>style.visibility</p:attrName>
                                        </p:attrNameLst>
                                      </p:cBhvr>
                                      <p:to>
                                        <p:strVal val="visible"/>
                                      </p:to>
                                    </p:set>
                                    <p:animEffect transition="in" filter="fade">
                                      <p:cBhvr>
                                        <p:cTn id="10" dur="500"/>
                                        <p:tgtEl>
                                          <p:spTgt spid="3287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8707">
                                            <p:txEl>
                                              <p:pRg st="2" end="2"/>
                                            </p:txEl>
                                          </p:spTgt>
                                        </p:tgtEl>
                                        <p:attrNameLst>
                                          <p:attrName>style.visibility</p:attrName>
                                        </p:attrNameLst>
                                      </p:cBhvr>
                                      <p:to>
                                        <p:strVal val="visible"/>
                                      </p:to>
                                    </p:set>
                                    <p:animEffect transition="in" filter="fade">
                                      <p:cBhvr>
                                        <p:cTn id="13" dur="500"/>
                                        <p:tgtEl>
                                          <p:spTgt spid="3287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8707">
                                            <p:txEl>
                                              <p:pRg st="3" end="3"/>
                                            </p:txEl>
                                          </p:spTgt>
                                        </p:tgtEl>
                                        <p:attrNameLst>
                                          <p:attrName>style.visibility</p:attrName>
                                        </p:attrNameLst>
                                      </p:cBhvr>
                                      <p:to>
                                        <p:strVal val="visible"/>
                                      </p:to>
                                    </p:set>
                                    <p:animEffect transition="in" filter="fade">
                                      <p:cBhvr>
                                        <p:cTn id="16" dur="500"/>
                                        <p:tgtEl>
                                          <p:spTgt spid="32870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8707">
                                            <p:txEl>
                                              <p:pRg st="4" end="4"/>
                                            </p:txEl>
                                          </p:spTgt>
                                        </p:tgtEl>
                                        <p:attrNameLst>
                                          <p:attrName>style.visibility</p:attrName>
                                        </p:attrNameLst>
                                      </p:cBhvr>
                                      <p:to>
                                        <p:strVal val="visible"/>
                                      </p:to>
                                    </p:set>
                                    <p:animEffect transition="in" filter="fade">
                                      <p:cBhvr>
                                        <p:cTn id="21" dur="500"/>
                                        <p:tgtEl>
                                          <p:spTgt spid="32870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8707">
                                            <p:txEl>
                                              <p:pRg st="5" end="5"/>
                                            </p:txEl>
                                          </p:spTgt>
                                        </p:tgtEl>
                                        <p:attrNameLst>
                                          <p:attrName>style.visibility</p:attrName>
                                        </p:attrNameLst>
                                      </p:cBhvr>
                                      <p:to>
                                        <p:strVal val="visible"/>
                                      </p:to>
                                    </p:set>
                                    <p:animEffect transition="in" filter="fade">
                                      <p:cBhvr>
                                        <p:cTn id="26" dur="500"/>
                                        <p:tgtEl>
                                          <p:spTgt spid="3287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p:bld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Nonrefundable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4357502"/>
      </p:ext>
    </p:extLst>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Nonrefundable Credits Objectives</a:t>
            </a:r>
          </a:p>
        </p:txBody>
      </p:sp>
      <p:sp>
        <p:nvSpPr>
          <p:cNvPr id="3" name="Content Placeholder 2"/>
          <p:cNvSpPr>
            <a:spLocks noGrp="1"/>
          </p:cNvSpPr>
          <p:nvPr>
            <p:ph idx="1"/>
          </p:nvPr>
        </p:nvSpPr>
        <p:spPr>
          <a:xfrm>
            <a:off x="609600" y="1600204"/>
            <a:ext cx="10972800" cy="4589581"/>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b="1" dirty="0">
                <a:solidFill>
                  <a:schemeClr val="accent3"/>
                </a:solidFill>
              </a:rPr>
              <a:t>After completing this section, the volunteer will be able to:</a:t>
            </a:r>
          </a:p>
          <a:p>
            <a:pPr lvl="1"/>
            <a:r>
              <a:rPr lang="en-US" b="1" dirty="0">
                <a:solidFill>
                  <a:schemeClr val="accent3"/>
                </a:solidFill>
              </a:rPr>
              <a:t>Assess a taxpayer’s eligibility for the Child &amp; Dependent Care Expenses Credit</a:t>
            </a:r>
          </a:p>
          <a:p>
            <a:pPr lvl="1"/>
            <a:r>
              <a:rPr lang="en-US" b="1" dirty="0">
                <a:solidFill>
                  <a:schemeClr val="accent3"/>
                </a:solidFill>
              </a:rPr>
              <a:t>Explain how a taxpayer qualifies for the Child Tax Credit</a:t>
            </a:r>
          </a:p>
          <a:p>
            <a:pPr lvl="1"/>
            <a:r>
              <a:rPr lang="en-US" b="1" dirty="0">
                <a:solidFill>
                  <a:schemeClr val="accent3"/>
                </a:solidFill>
              </a:rPr>
              <a:t>Assess a taxpayer’s eligibility for the 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32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a:ea typeface="ＭＳ Ｐゴシック" pitchFamily="34" charset="-128"/>
              </a:rPr>
              <a:t>Nonrefundable Tax Credit</a:t>
            </a:r>
          </a:p>
        </p:txBody>
      </p:sp>
      <p:sp>
        <p:nvSpPr>
          <p:cNvPr id="30723" name="Rectangle 3"/>
          <p:cNvSpPr>
            <a:spLocks noGrp="1" noChangeArrowheads="1"/>
          </p:cNvSpPr>
          <p:nvPr>
            <p:ph idx="1"/>
          </p:nvPr>
        </p:nvSpPr>
        <p:spPr>
          <a:xfrm>
            <a:off x="609600" y="1600204"/>
            <a:ext cx="10972800" cy="3886196"/>
          </a:xfrm>
        </p:spPr>
        <p:txBody>
          <a:bodyPr>
            <a:normAutofit/>
          </a:bodyPr>
          <a:lstStyle/>
          <a:p>
            <a:pPr>
              <a:lnSpc>
                <a:spcPct val="90000"/>
              </a:lnSpc>
              <a:buFont typeface="Wingdings" charset="2"/>
              <a:buChar char="Ø"/>
            </a:pPr>
            <a:r>
              <a:rPr lang="en-US" dirty="0">
                <a:ea typeface="ＭＳ Ｐゴシック" pitchFamily="34" charset="-128"/>
              </a:rPr>
              <a:t>Reduces the tax liability – only to zero. </a:t>
            </a:r>
          </a:p>
          <a:p>
            <a:pPr lvl="1">
              <a:lnSpc>
                <a:spcPct val="90000"/>
              </a:lnSpc>
              <a:buFont typeface="Arial" charset="0"/>
              <a:buChar char="•"/>
            </a:pPr>
            <a:r>
              <a:rPr lang="en-US" dirty="0">
                <a:ea typeface="ＭＳ Ｐゴシック" pitchFamily="34" charset="-128"/>
              </a:rPr>
              <a:t>Child and Dependent Care Expenses </a:t>
            </a:r>
          </a:p>
          <a:p>
            <a:pPr lvl="1">
              <a:lnSpc>
                <a:spcPct val="90000"/>
              </a:lnSpc>
            </a:pPr>
            <a:r>
              <a:rPr lang="en-US" dirty="0">
                <a:ea typeface="ＭＳ Ｐゴシック" pitchFamily="34" charset="-128"/>
              </a:rPr>
              <a:t>Child Tax Credit</a:t>
            </a:r>
          </a:p>
          <a:p>
            <a:pPr lvl="1">
              <a:lnSpc>
                <a:spcPct val="90000"/>
              </a:lnSpc>
              <a:buFont typeface="Arial" charset="0"/>
              <a:buChar char="•"/>
            </a:pPr>
            <a:r>
              <a:rPr lang="en-US" dirty="0">
                <a:ea typeface="ＭＳ Ｐゴシック" pitchFamily="34" charset="-128"/>
              </a:rPr>
              <a:t>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32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23">
                                            <p:txEl>
                                              <p:pRg st="1" end="1"/>
                                            </p:txEl>
                                          </p:spTgt>
                                        </p:tgtEl>
                                        <p:attrNameLst>
                                          <p:attrName>style.visibility</p:attrName>
                                        </p:attrNameLst>
                                      </p:cBhvr>
                                      <p:to>
                                        <p:strVal val="visible"/>
                                      </p:to>
                                    </p:set>
                                    <p:animEffect transition="in" filter="fade">
                                      <p:cBhvr>
                                        <p:cTn id="10" dur="500"/>
                                        <p:tgtEl>
                                          <p:spTgt spid="3072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Effect transition="in" filter="fade">
                                      <p:cBhvr>
                                        <p:cTn id="13" dur="500"/>
                                        <p:tgtEl>
                                          <p:spTgt spid="3072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23">
                                            <p:txEl>
                                              <p:pRg st="3" end="3"/>
                                            </p:txEl>
                                          </p:spTgt>
                                        </p:tgtEl>
                                        <p:attrNameLst>
                                          <p:attrName>style.visibility</p:attrName>
                                        </p:attrNameLst>
                                      </p:cBhvr>
                                      <p:to>
                                        <p:strVal val="visible"/>
                                      </p:to>
                                    </p:set>
                                    <p:animEffect transition="in" filter="fade">
                                      <p:cBhvr>
                                        <p:cTn id="16"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Determining Nonrefundable Credits</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chor="ctr">
            <a:normAutofit/>
          </a:bodyPr>
          <a:lstStyle/>
          <a:p>
            <a:pPr marL="11113" indent="-11113" algn="ctr">
              <a:buFont typeface="Wingdings" pitchFamily="2" charset="2"/>
              <a:buNone/>
            </a:pPr>
            <a:r>
              <a:rPr lang="en-US" b="1" dirty="0">
                <a:solidFill>
                  <a:schemeClr val="accent3"/>
                </a:solidFill>
                <a:ea typeface="ＭＳ Ｐゴシック" pitchFamily="34" charset="-128"/>
              </a:rPr>
              <a:t>Open the Publication 4012 to the Nonrefundable Credits tab</a:t>
            </a:r>
            <a:endParaRPr lang="en-US" b="1" u="sng" dirty="0">
              <a:solidFill>
                <a:schemeClr val="accent3"/>
              </a:solidFill>
              <a:ea typeface="ＭＳ Ｐゴシック" pitchFamily="34" charset="-128"/>
            </a:endParaRPr>
          </a:p>
          <a:p>
            <a:pPr lvl="1">
              <a:buFont typeface="Wingdings" pitchFamily="2" charset="2"/>
              <a:buNone/>
            </a:pPr>
            <a:endParaRPr lang="en-US" sz="3200" dirty="0">
              <a:solidFill>
                <a:schemeClr val="accent3"/>
              </a:solidFill>
              <a:ea typeface="ＭＳ Ｐゴシック" pitchFamily="34" charset="-128"/>
            </a:endParaRPr>
          </a:p>
          <a:p>
            <a:pPr marL="3165" indent="7938" algn="ctr">
              <a:buNone/>
            </a:pPr>
            <a:r>
              <a:rPr lang="en-US" b="1" i="1" dirty="0">
                <a:solidFill>
                  <a:schemeClr val="accent3"/>
                </a:solidFill>
                <a:ea typeface="ＭＳ Ｐゴシック" pitchFamily="34" charset="-128"/>
              </a:rPr>
              <a:t>Use this tab to help determine if a taxpayer qualifies for any nonrefundable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0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0" end="0"/>
                                            </p:txEl>
                                          </p:spTgt>
                                        </p:tgtEl>
                                        <p:attrNameLst>
                                          <p:attrName>style.visibility</p:attrName>
                                        </p:attrNameLst>
                                      </p:cBhvr>
                                      <p:to>
                                        <p:strVal val="visible"/>
                                      </p:to>
                                    </p:set>
                                    <p:animEffect transition="in" filter="box(out)">
                                      <p:cBhvr>
                                        <p:cTn id="10" dur="500"/>
                                        <p:tgtEl>
                                          <p:spTgt spid="40960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2" end="2"/>
                                            </p:txEl>
                                          </p:spTgt>
                                        </p:tgtEl>
                                        <p:attrNameLst>
                                          <p:attrName>style.visibility</p:attrName>
                                        </p:attrNameLst>
                                      </p:cBhvr>
                                      <p:to>
                                        <p:strVal val="visible"/>
                                      </p:to>
                                    </p:set>
                                    <p:animEffect transition="in" filter="box(out)">
                                      <p:cBhvr>
                                        <p:cTn id="13" dur="500"/>
                                        <p:tgtEl>
                                          <p:spTgt spid="409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Child &amp; Dependent Care Expenses Credit	</a:t>
            </a:r>
          </a:p>
        </p:txBody>
      </p:sp>
      <p:sp>
        <p:nvSpPr>
          <p:cNvPr id="3" name="Content Placeholder 2"/>
          <p:cNvSpPr>
            <a:spLocks noGrp="1"/>
          </p:cNvSpPr>
          <p:nvPr>
            <p:ph idx="1"/>
          </p:nvPr>
        </p:nvSpPr>
        <p:spPr/>
        <p:txBody>
          <a:bodyPr>
            <a:normAutofit/>
          </a:bodyPr>
          <a:lstStyle/>
          <a:p>
            <a:r>
              <a:rPr lang="en-US" dirty="0"/>
              <a:t>Nonrefundable credit</a:t>
            </a:r>
          </a:p>
          <a:p>
            <a:r>
              <a:rPr lang="en-US" dirty="0"/>
              <a:t>Applied to offset expenses paid so taxpayer </a:t>
            </a:r>
            <a:r>
              <a:rPr lang="en-US" b="1" dirty="0"/>
              <a:t>can work or look for work</a:t>
            </a:r>
          </a:p>
          <a:p>
            <a:pPr lvl="1"/>
            <a:r>
              <a:rPr lang="en-US" dirty="0"/>
              <a:t>Dependent child under 13</a:t>
            </a:r>
          </a:p>
          <a:p>
            <a:pPr lvl="1"/>
            <a:r>
              <a:rPr lang="en-US" dirty="0"/>
              <a:t>Spouse who is incapable of self-care</a:t>
            </a:r>
          </a:p>
          <a:p>
            <a:pPr lvl="1"/>
            <a:r>
              <a:rPr lang="en-US" dirty="0"/>
              <a:t>Dependent who is incapable of self-care</a:t>
            </a:r>
          </a:p>
          <a:p>
            <a:pPr marL="411480" lvl="1"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5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Adjusted Gross Income (AGI)</a:t>
            </a:r>
          </a:p>
        </p:txBody>
      </p:sp>
      <p:sp>
        <p:nvSpPr>
          <p:cNvPr id="3" name="Content Placeholder 2"/>
          <p:cNvSpPr>
            <a:spLocks noGrp="1"/>
          </p:cNvSpPr>
          <p:nvPr>
            <p:ph idx="1"/>
          </p:nvPr>
        </p:nvSpPr>
        <p:spPr>
          <a:xfrm>
            <a:off x="609600" y="1600203"/>
            <a:ext cx="10972800" cy="1828797"/>
          </a:xfrm>
        </p:spPr>
        <p:txBody>
          <a:bodyPr/>
          <a:lstStyle/>
          <a:p>
            <a:pPr>
              <a:buFont typeface="Wingdings" charset="2"/>
              <a:buChar char="Ø"/>
            </a:pPr>
            <a:r>
              <a:rPr lang="en-US" dirty="0"/>
              <a:t>Amount of taxable income after adjustments are made</a:t>
            </a:r>
          </a:p>
          <a:p>
            <a:pPr marL="114300" indent="0">
              <a:buNone/>
            </a:pPr>
            <a:endParaRPr lang="en-US" dirty="0"/>
          </a:p>
        </p:txBody>
      </p:sp>
      <p:sp>
        <p:nvSpPr>
          <p:cNvPr id="4" name="Rectangle 3"/>
          <p:cNvSpPr/>
          <p:nvPr/>
        </p:nvSpPr>
        <p:spPr>
          <a:xfrm>
            <a:off x="609600" y="3075057"/>
            <a:ext cx="10972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dirty="0">
                <a:solidFill>
                  <a:schemeClr val="bg1"/>
                </a:solidFill>
              </a:rPr>
              <a:t>AGI is found on Lines 37/38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53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t>
            </a:r>
            <a:r>
              <a:rPr lang="en-US"/>
              <a:t>&amp; Dependent Care </a:t>
            </a:r>
            <a:r>
              <a:rPr lang="en-US" dirty="0"/>
              <a:t>Expenses Credit: Eligibility</a:t>
            </a:r>
          </a:p>
        </p:txBody>
      </p:sp>
      <p:sp>
        <p:nvSpPr>
          <p:cNvPr id="3" name="Content Placeholder 2"/>
          <p:cNvSpPr>
            <a:spLocks noGrp="1"/>
          </p:cNvSpPr>
          <p:nvPr>
            <p:ph idx="1"/>
          </p:nvPr>
        </p:nvSpPr>
        <p:spPr/>
        <p:txBody>
          <a:bodyPr>
            <a:normAutofit/>
          </a:bodyPr>
          <a:lstStyle/>
          <a:p>
            <a:r>
              <a:rPr lang="en-US" dirty="0"/>
              <a:t>Care had to be for qualifying persons</a:t>
            </a:r>
          </a:p>
          <a:p>
            <a:r>
              <a:rPr lang="en-US" dirty="0"/>
              <a:t>Taxpayer (and spouse) had to have earned income</a:t>
            </a:r>
          </a:p>
          <a:p>
            <a:pPr lvl="1"/>
            <a:r>
              <a:rPr lang="en-US" dirty="0"/>
              <a:t>A spouse is treated as having earned income for any month the spouse is physically/mentally incapable of care, or is a full-time student.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0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t>
            </a:r>
            <a:r>
              <a:rPr lang="en-US"/>
              <a:t>&amp; Dependent Care </a:t>
            </a:r>
            <a:r>
              <a:rPr lang="en-US" dirty="0"/>
              <a:t>Expenses Credit: Eligibility</a:t>
            </a:r>
          </a:p>
        </p:txBody>
      </p:sp>
      <p:sp>
        <p:nvSpPr>
          <p:cNvPr id="3" name="Content Placeholder 2"/>
          <p:cNvSpPr>
            <a:spLocks noGrp="1"/>
          </p:cNvSpPr>
          <p:nvPr>
            <p:ph idx="1"/>
          </p:nvPr>
        </p:nvSpPr>
        <p:spPr/>
        <p:txBody>
          <a:bodyPr>
            <a:normAutofit/>
          </a:bodyPr>
          <a:lstStyle/>
          <a:p>
            <a:r>
              <a:rPr lang="en-US" dirty="0"/>
              <a:t>Expenses must have been for work or to look for work</a:t>
            </a:r>
          </a:p>
          <a:p>
            <a:r>
              <a:rPr lang="en-US" dirty="0"/>
              <a:t>Payments can’t have been made to taxpayer’s spouse, dependent child or child under 19</a:t>
            </a:r>
          </a:p>
          <a:p>
            <a:r>
              <a:rPr lang="en-US" dirty="0"/>
              <a:t>Must have care provider’s name, address, and SSN/EIN (due diligence)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33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&amp; Dependent Care </a:t>
            </a:r>
            <a:r>
              <a:rPr lang="en-US"/>
              <a:t>Expenses Credit: Qualified Work-Related </a:t>
            </a:r>
            <a:r>
              <a:rPr lang="en-US" dirty="0"/>
              <a:t>Expenses	</a:t>
            </a:r>
          </a:p>
        </p:txBody>
      </p:sp>
      <p:sp>
        <p:nvSpPr>
          <p:cNvPr id="3" name="Content Placeholder 2"/>
          <p:cNvSpPr>
            <a:spLocks noGrp="1"/>
          </p:cNvSpPr>
          <p:nvPr>
            <p:ph idx="1"/>
          </p:nvPr>
        </p:nvSpPr>
        <p:spPr/>
        <p:txBody>
          <a:bodyPr>
            <a:normAutofit/>
          </a:bodyPr>
          <a:lstStyle/>
          <a:p>
            <a:r>
              <a:rPr lang="en-US" dirty="0"/>
              <a:t>Expenses must be paid for the care of the qualifying person to allow the taxpayer (and spouse) to work or look for work</a:t>
            </a:r>
          </a:p>
          <a:p>
            <a:r>
              <a:rPr lang="en-US" dirty="0"/>
              <a:t>Care includes the costs of services for the qualifying person’s well-being and protection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13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&amp; Dependent Care </a:t>
            </a:r>
            <a:r>
              <a:rPr lang="en-US"/>
              <a:t>Expenses Credit: Qualified Work-Related </a:t>
            </a:r>
            <a:r>
              <a:rPr lang="en-US" dirty="0"/>
              <a:t>Expenses	</a:t>
            </a:r>
          </a:p>
        </p:txBody>
      </p:sp>
      <p:sp>
        <p:nvSpPr>
          <p:cNvPr id="3" name="Content Placeholder 2"/>
          <p:cNvSpPr>
            <a:spLocks noGrp="1"/>
          </p:cNvSpPr>
          <p:nvPr>
            <p:ph idx="1"/>
          </p:nvPr>
        </p:nvSpPr>
        <p:spPr/>
        <p:txBody>
          <a:bodyPr>
            <a:normAutofit/>
          </a:bodyPr>
          <a:lstStyle/>
          <a:p>
            <a:r>
              <a:rPr lang="en-US" dirty="0"/>
              <a:t>Expenses to attend Kindergarten or a higher grade: NOT AN EXPENSE</a:t>
            </a:r>
          </a:p>
          <a:p>
            <a:r>
              <a:rPr lang="en-US" dirty="0"/>
              <a:t>Expenses for summer day-camp qualify, but those for over-night camp are not!</a:t>
            </a:r>
          </a:p>
          <a:p>
            <a:r>
              <a:rPr lang="en-US" dirty="0"/>
              <a:t>$3,000 limit for one qualifying person or $6,000 for two or more qualifying persons.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36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&amp; Dependent Care </a:t>
            </a:r>
            <a:r>
              <a:rPr lang="en-US"/>
              <a:t>Expenses Credit:</a:t>
            </a:r>
            <a:br>
              <a:rPr lang="en-US"/>
            </a:br>
            <a:r>
              <a:rPr lang="en-US"/>
              <a:t>Notes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If you had expenses that met the requirements for the previous tax year, except that you did not pay them until the current tax year, you may be able to claim them on your tax return.</a:t>
            </a:r>
          </a:p>
          <a:p>
            <a:r>
              <a:rPr lang="en-US" dirty="0"/>
              <a:t>Taxpayer’s who cannot provide all of the provider’s information or who have incorrect information may still be able to take the credit if they can show they used due diligence in trying to obtain the info.</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67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 &amp; Dependent Care Expenses Credit: Employer Provided Benefits</a:t>
            </a:r>
          </a:p>
        </p:txBody>
      </p:sp>
      <p:sp>
        <p:nvSpPr>
          <p:cNvPr id="3" name="Content Placeholder 2"/>
          <p:cNvSpPr>
            <a:spLocks noGrp="1"/>
          </p:cNvSpPr>
          <p:nvPr>
            <p:ph idx="1"/>
          </p:nvPr>
        </p:nvSpPr>
        <p:spPr/>
        <p:txBody>
          <a:bodyPr/>
          <a:lstStyle/>
          <a:p>
            <a:r>
              <a:rPr lang="en-US" dirty="0"/>
              <a:t>If a taxpayer had employer-provided benefits, they will appear in box 10 of the Form W-2</a:t>
            </a:r>
          </a:p>
        </p:txBody>
      </p:sp>
      <p:pic>
        <p:nvPicPr>
          <p:cNvPr id="4" name="Content Placeholder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03357" y="3096809"/>
            <a:ext cx="7185285" cy="452596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22787" y="4776510"/>
            <a:ext cx="1594021" cy="30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983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&amp; Dependent Care Expenses Credit: </a:t>
            </a:r>
            <a:br>
              <a:rPr lang="en-US" dirty="0"/>
            </a:br>
            <a:r>
              <a:rPr lang="en-US" dirty="0"/>
              <a:t>Employer Provided Benefits</a:t>
            </a:r>
          </a:p>
        </p:txBody>
      </p:sp>
      <p:sp>
        <p:nvSpPr>
          <p:cNvPr id="3" name="Content Placeholder 2"/>
          <p:cNvSpPr>
            <a:spLocks noGrp="1"/>
          </p:cNvSpPr>
          <p:nvPr>
            <p:ph idx="1"/>
          </p:nvPr>
        </p:nvSpPr>
        <p:spPr/>
        <p:txBody>
          <a:bodyPr>
            <a:normAutofit fontScale="92500"/>
          </a:bodyPr>
          <a:lstStyle/>
          <a:p>
            <a:r>
              <a:rPr lang="en-US" dirty="0"/>
              <a:t>Reported on Form W-2, box 10</a:t>
            </a:r>
          </a:p>
          <a:p>
            <a:r>
              <a:rPr lang="en-US" dirty="0"/>
              <a:t>These are dependent care benefits the employer paid either directly to the employee or on the employee’s behalf for dependent care expenses (i.e., to daycare)</a:t>
            </a:r>
          </a:p>
          <a:p>
            <a:r>
              <a:rPr lang="en-US" dirty="0"/>
              <a:t>Amounts paid on behalf of the taxpayer by the employer will reduce the dollar amount of the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50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Child &amp; Dependent Care Expenses Credit: Divorced/Separated Parents	</a:t>
            </a:r>
          </a:p>
        </p:txBody>
      </p:sp>
      <p:sp>
        <p:nvSpPr>
          <p:cNvPr id="3" name="Content Placeholder 2"/>
          <p:cNvSpPr>
            <a:spLocks noGrp="1"/>
          </p:cNvSpPr>
          <p:nvPr>
            <p:ph idx="1"/>
          </p:nvPr>
        </p:nvSpPr>
        <p:spPr/>
        <p:txBody>
          <a:bodyPr/>
          <a:lstStyle/>
          <a:p>
            <a:r>
              <a:rPr lang="en-US" dirty="0"/>
              <a:t>Custodial parent can claim the Child &amp; Dependent Care Expenses Credit, even if he/she did not claim the dependency exemption</a:t>
            </a:r>
          </a:p>
        </p:txBody>
      </p:sp>
      <p:sp>
        <p:nvSpPr>
          <p:cNvPr id="4" name="Rectangle 3"/>
          <p:cNvSpPr/>
          <p:nvPr/>
        </p:nvSpPr>
        <p:spPr>
          <a:xfrm>
            <a:off x="502268" y="5864556"/>
            <a:ext cx="1118746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chemeClr val="accent3"/>
                </a:solidFill>
                <a:ea typeface="ＭＳ Ｐゴシック" pitchFamily="34" charset="-128"/>
              </a:rPr>
              <a:t>This situation is complicated to determine. </a:t>
            </a:r>
            <a:r>
              <a:rPr lang="en-US" sz="2800" b="1" u="sng" dirty="0">
                <a:solidFill>
                  <a:schemeClr val="accent3"/>
                </a:solidFill>
                <a:ea typeface="ＭＳ Ｐゴシック" pitchFamily="34" charset="-128"/>
              </a:rPr>
              <a:t>SEE YOUR SITE COORDINATOR</a:t>
            </a:r>
            <a:r>
              <a:rPr lang="en-US" sz="2800" b="1" dirty="0">
                <a:solidFill>
                  <a:schemeClr val="accent3"/>
                </a:solidFill>
                <a:ea typeface="ＭＳ Ｐゴシック" pitchFamily="34" charset="-128"/>
              </a:rPr>
              <a:t> </a:t>
            </a:r>
            <a:endParaRPr lang="en-US" sz="2800" b="1" i="1" dirty="0">
              <a:solidFill>
                <a:schemeClr val="accent3"/>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773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normAutofit fontScale="92500" lnSpcReduction="10000"/>
          </a:bodyPr>
          <a:lstStyle/>
          <a:p>
            <a:pPr marL="609600" indent="-609600" algn="ctr">
              <a:lnSpc>
                <a:spcPct val="90000"/>
              </a:lnSpc>
              <a:buNone/>
              <a:defRPr/>
            </a:pPr>
            <a:r>
              <a:rPr lang="en-US" b="1" dirty="0"/>
              <a:t>Julie spent the following amounts on child care for her 10-year-old daughter Melissa.  Are any of these eligible costs for the Child &amp; Dependent Care Expenses Credit?</a:t>
            </a:r>
          </a:p>
          <a:p>
            <a:pPr marL="609600" indent="-609600" algn="ctr">
              <a:lnSpc>
                <a:spcPct val="90000"/>
              </a:lnSpc>
              <a:buNone/>
              <a:defRPr/>
            </a:pPr>
            <a:endParaRPr lang="en-US" sz="1200" b="1" dirty="0"/>
          </a:p>
          <a:p>
            <a:pPr marL="609600" indent="-609600">
              <a:lnSpc>
                <a:spcPct val="90000"/>
              </a:lnSpc>
              <a:buFontTx/>
              <a:buAutoNum type="arabicPeriod"/>
              <a:defRPr/>
            </a:pPr>
            <a:r>
              <a:rPr lang="en-US" b="1" dirty="0"/>
              <a:t>$300 for overnight camp</a:t>
            </a:r>
          </a:p>
          <a:p>
            <a:pPr marL="609600" indent="-609600">
              <a:lnSpc>
                <a:spcPct val="90000"/>
              </a:lnSpc>
              <a:buFontTx/>
              <a:buAutoNum type="arabicPeriod"/>
              <a:defRPr/>
            </a:pPr>
            <a:r>
              <a:rPr lang="en-US" b="1" dirty="0"/>
              <a:t>$1000 to her ex-husband for after school-care</a:t>
            </a:r>
          </a:p>
          <a:p>
            <a:pPr marL="609600" indent="-609600">
              <a:lnSpc>
                <a:spcPct val="90000"/>
              </a:lnSpc>
              <a:buFontTx/>
              <a:buAutoNum type="arabicPeriod"/>
              <a:defRPr/>
            </a:pPr>
            <a:r>
              <a:rPr lang="en-US" b="1" dirty="0"/>
              <a:t>$1500 to her mother for after-school care</a:t>
            </a:r>
          </a:p>
          <a:p>
            <a:pPr marL="609600" indent="-609600">
              <a:lnSpc>
                <a:spcPct val="90000"/>
              </a:lnSpc>
              <a:buFontTx/>
              <a:buAutoNum type="arabicPeriod"/>
              <a:defRPr/>
            </a:pPr>
            <a:r>
              <a:rPr lang="en-US" b="1" dirty="0"/>
              <a:t>$500 to her 15-year-old son for babysitting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183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out)">
                                      <p:cBhvr>
                                        <p:cTn id="13" dur="500"/>
                                        <p:tgtEl>
                                          <p:spTgt spid="3">
                                            <p:txEl>
                                              <p:pRg st="2" end="2"/>
                                            </p:txEl>
                                          </p:spTgt>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out)">
                                      <p:cBhvr>
                                        <p:cTn id="16" dur="500"/>
                                        <p:tgtEl>
                                          <p:spTgt spid="3">
                                            <p:txEl>
                                              <p:pRg st="3" end="3"/>
                                            </p:txEl>
                                          </p:spTgt>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out)">
                                      <p:cBhvr>
                                        <p:cTn id="19" dur="500"/>
                                        <p:tgtEl>
                                          <p:spTgt spid="3">
                                            <p:txEl>
                                              <p:pRg st="4" end="4"/>
                                            </p:txEl>
                                          </p:spTgt>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ou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Answer</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609600" indent="-609600" algn="ctr">
              <a:lnSpc>
                <a:spcPct val="90000"/>
              </a:lnSpc>
              <a:buNone/>
              <a:defRPr/>
            </a:pPr>
            <a:r>
              <a:rPr lang="en-US" b="1" dirty="0">
                <a:solidFill>
                  <a:schemeClr val="accent1">
                    <a:lumMod val="75000"/>
                  </a:schemeClr>
                </a:solidFill>
              </a:rPr>
              <a:t>Julie spent the following amounts on child care for her 10-year-old daughter Melissa.  Are any of these eligible costs for the Child &amp; Dependent Care Expenses Credit?</a:t>
            </a:r>
          </a:p>
          <a:p>
            <a:pPr marL="609600" indent="-609600" algn="ctr">
              <a:lnSpc>
                <a:spcPct val="90000"/>
              </a:lnSpc>
              <a:buNone/>
              <a:defRPr/>
            </a:pPr>
            <a:endParaRPr lang="en-US" sz="1200"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$300 for overnight camp – </a:t>
            </a:r>
            <a:r>
              <a:rPr lang="en-US" b="1" u="sng" dirty="0">
                <a:solidFill>
                  <a:schemeClr val="accent1">
                    <a:lumMod val="75000"/>
                  </a:schemeClr>
                </a:solidFill>
              </a:rPr>
              <a:t>NO</a:t>
            </a:r>
          </a:p>
          <a:p>
            <a:pPr marL="609600" indent="-609600">
              <a:lnSpc>
                <a:spcPct val="90000"/>
              </a:lnSpc>
              <a:buFontTx/>
              <a:buAutoNum type="arabicPeriod"/>
              <a:defRPr/>
            </a:pPr>
            <a:r>
              <a:rPr lang="en-US" b="1" dirty="0">
                <a:solidFill>
                  <a:schemeClr val="accent1">
                    <a:lumMod val="75000"/>
                  </a:schemeClr>
                </a:solidFill>
              </a:rPr>
              <a:t>$1000 to her ex-husband for after school care</a:t>
            </a:r>
          </a:p>
          <a:p>
            <a:pPr marL="609600" indent="-609600">
              <a:lnSpc>
                <a:spcPct val="90000"/>
              </a:lnSpc>
              <a:buFontTx/>
              <a:buAutoNum type="arabicPeriod"/>
              <a:defRPr/>
            </a:pPr>
            <a:r>
              <a:rPr lang="en-US" b="1" dirty="0">
                <a:solidFill>
                  <a:schemeClr val="accent1">
                    <a:lumMod val="75000"/>
                  </a:schemeClr>
                </a:solidFill>
              </a:rPr>
              <a:t>$1500 to her mother for after-school care</a:t>
            </a:r>
          </a:p>
          <a:p>
            <a:pPr marL="609600" indent="-609600">
              <a:lnSpc>
                <a:spcPct val="90000"/>
              </a:lnSpc>
              <a:buFontTx/>
              <a:buAutoNum type="arabicPeriod"/>
              <a:defRPr/>
            </a:pPr>
            <a:r>
              <a:rPr lang="en-US" b="1" dirty="0">
                <a:solidFill>
                  <a:schemeClr val="accent1">
                    <a:lumMod val="75000"/>
                  </a:schemeClr>
                </a:solidFill>
              </a:rPr>
              <a:t>$500 to her 15-year-old son for babysitting</a:t>
            </a:r>
          </a:p>
          <a:p>
            <a:endParaRPr lang="en-US"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9406127"/>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Deduction</a:t>
            </a:r>
          </a:p>
        </p:txBody>
      </p:sp>
      <p:sp>
        <p:nvSpPr>
          <p:cNvPr id="3" name="Content Placeholder 2"/>
          <p:cNvSpPr>
            <a:spLocks noGrp="1"/>
          </p:cNvSpPr>
          <p:nvPr>
            <p:ph idx="1"/>
          </p:nvPr>
        </p:nvSpPr>
        <p:spPr>
          <a:xfrm>
            <a:off x="609600" y="1600204"/>
            <a:ext cx="10972800" cy="3491750"/>
          </a:xfrm>
        </p:spPr>
        <p:txBody>
          <a:bodyPr>
            <a:normAutofit/>
          </a:bodyPr>
          <a:lstStyle/>
          <a:p>
            <a:pPr>
              <a:buFont typeface="Wingdings" charset="2"/>
              <a:buChar char="Ø"/>
            </a:pPr>
            <a:r>
              <a:rPr lang="en-US" dirty="0"/>
              <a:t>Amount subtracted from the AGI to further decrease taxable income</a:t>
            </a:r>
          </a:p>
          <a:p>
            <a:pPr lvl="1">
              <a:buFont typeface="Arial" charset="0"/>
              <a:buChar char="•"/>
            </a:pPr>
            <a:r>
              <a:rPr lang="en-US" dirty="0"/>
              <a:t>Standard deduction: based on filing status</a:t>
            </a:r>
          </a:p>
          <a:p>
            <a:pPr lvl="1">
              <a:buFont typeface="Arial" charset="0"/>
              <a:buChar char="•"/>
            </a:pPr>
            <a:r>
              <a:rPr lang="en-US" dirty="0"/>
              <a:t>Itemized deductions: taxpayer can chose to enter expenses if larger than standard deduction amount</a:t>
            </a:r>
          </a:p>
          <a:p>
            <a:pPr marL="411480" lvl="1" indent="0" algn="ctr">
              <a:buNone/>
            </a:pPr>
            <a:endParaRPr lang="en-US" sz="3000" dirty="0"/>
          </a:p>
        </p:txBody>
      </p:sp>
      <p:sp>
        <p:nvSpPr>
          <p:cNvPr id="4" name="Rectangle 3"/>
          <p:cNvSpPr/>
          <p:nvPr/>
        </p:nvSpPr>
        <p:spPr>
          <a:xfrm>
            <a:off x="609600" y="4947192"/>
            <a:ext cx="1097280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411480" lvl="1" indent="0" algn="ctr">
              <a:buNone/>
            </a:pPr>
            <a:r>
              <a:rPr lang="en-US" sz="4000" b="1" dirty="0">
                <a:solidFill>
                  <a:schemeClr val="bg1"/>
                </a:solidFill>
              </a:rPr>
              <a:t>Standard/Itemized Deduction(s) </a:t>
            </a:r>
          </a:p>
          <a:p>
            <a:pPr marL="411480" lvl="1" indent="0" algn="ctr">
              <a:buNone/>
            </a:pPr>
            <a:r>
              <a:rPr lang="en-US" sz="4000" b="1" dirty="0">
                <a:solidFill>
                  <a:schemeClr val="bg1"/>
                </a:solidFill>
              </a:rPr>
              <a:t>found on Line 40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40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Answer</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609600" indent="-609600" algn="ctr">
              <a:lnSpc>
                <a:spcPct val="90000"/>
              </a:lnSpc>
              <a:buNone/>
              <a:defRPr/>
            </a:pPr>
            <a:r>
              <a:rPr lang="en-US" b="1" dirty="0">
                <a:solidFill>
                  <a:schemeClr val="accent1">
                    <a:lumMod val="75000"/>
                  </a:schemeClr>
                </a:solidFill>
              </a:rPr>
              <a:t>Julie spent the following amounts on child care for her 10-year-old daughter Melissa.  Are any of these eligible costs for the Child &amp; Dependent Care Expenses Credit?</a:t>
            </a:r>
          </a:p>
          <a:p>
            <a:pPr marL="609600" indent="-609600" algn="ctr">
              <a:lnSpc>
                <a:spcPct val="90000"/>
              </a:lnSpc>
              <a:buNone/>
              <a:defRPr/>
            </a:pPr>
            <a:endParaRPr lang="en-US" sz="1200"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$300 for overnight camp – </a:t>
            </a:r>
            <a:r>
              <a:rPr lang="en-US" b="1" u="sng" dirty="0">
                <a:solidFill>
                  <a:schemeClr val="accent1">
                    <a:lumMod val="75000"/>
                  </a:schemeClr>
                </a:solidFill>
              </a:rPr>
              <a:t>NO</a:t>
            </a:r>
          </a:p>
          <a:p>
            <a:pPr marL="609600" indent="-609600">
              <a:lnSpc>
                <a:spcPct val="90000"/>
              </a:lnSpc>
              <a:buFontTx/>
              <a:buAutoNum type="arabicPeriod"/>
              <a:defRPr/>
            </a:pPr>
            <a:r>
              <a:rPr lang="en-US" b="1" dirty="0">
                <a:solidFill>
                  <a:schemeClr val="accent1">
                    <a:lumMod val="75000"/>
                  </a:schemeClr>
                </a:solidFill>
              </a:rPr>
              <a:t>$1000 to her ex-husband for after school care – </a:t>
            </a:r>
            <a:r>
              <a:rPr lang="en-US" b="1" u="sng" dirty="0">
                <a:solidFill>
                  <a:schemeClr val="accent1">
                    <a:lumMod val="75000"/>
                  </a:schemeClr>
                </a:solidFill>
              </a:rPr>
              <a:t>NO</a:t>
            </a:r>
            <a:endParaRPr lang="en-US"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$1500 to her mother for after-school care</a:t>
            </a:r>
          </a:p>
          <a:p>
            <a:pPr marL="609600" indent="-609600">
              <a:lnSpc>
                <a:spcPct val="90000"/>
              </a:lnSpc>
              <a:buFontTx/>
              <a:buAutoNum type="arabicPeriod"/>
              <a:defRPr/>
            </a:pPr>
            <a:r>
              <a:rPr lang="en-US" b="1" dirty="0">
                <a:solidFill>
                  <a:schemeClr val="accent1">
                    <a:lumMod val="75000"/>
                  </a:schemeClr>
                </a:solidFill>
              </a:rPr>
              <a:t>$500 to her 15-year-old son for babysitting</a:t>
            </a:r>
          </a:p>
          <a:p>
            <a:endParaRPr lang="en-US"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2242524"/>
      </p:ext>
    </p:extLst>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Answer</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609600" indent="-609600" algn="ctr">
              <a:lnSpc>
                <a:spcPct val="90000"/>
              </a:lnSpc>
              <a:buNone/>
              <a:defRPr/>
            </a:pPr>
            <a:r>
              <a:rPr lang="en-US" b="1" dirty="0">
                <a:solidFill>
                  <a:schemeClr val="accent1">
                    <a:lumMod val="75000"/>
                  </a:schemeClr>
                </a:solidFill>
              </a:rPr>
              <a:t>Julie spent the following amounts on child care for her 10-year-old daughter Melissa.  Are any of these eligible costs for the Child &amp; Dependent Care Expenses Credit?</a:t>
            </a:r>
          </a:p>
          <a:p>
            <a:pPr marL="609600" indent="-609600" algn="ctr">
              <a:lnSpc>
                <a:spcPct val="90000"/>
              </a:lnSpc>
              <a:buNone/>
              <a:defRPr/>
            </a:pPr>
            <a:endParaRPr lang="en-US" sz="1200"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$300 for overnight camp – </a:t>
            </a:r>
            <a:r>
              <a:rPr lang="en-US" b="1" u="sng" dirty="0">
                <a:solidFill>
                  <a:schemeClr val="accent1">
                    <a:lumMod val="75000"/>
                  </a:schemeClr>
                </a:solidFill>
              </a:rPr>
              <a:t>NO</a:t>
            </a:r>
          </a:p>
          <a:p>
            <a:pPr marL="609600" indent="-609600">
              <a:lnSpc>
                <a:spcPct val="90000"/>
              </a:lnSpc>
              <a:buFontTx/>
              <a:buAutoNum type="arabicPeriod"/>
              <a:defRPr/>
            </a:pPr>
            <a:r>
              <a:rPr lang="en-US" b="1" dirty="0">
                <a:solidFill>
                  <a:schemeClr val="accent1">
                    <a:lumMod val="75000"/>
                  </a:schemeClr>
                </a:solidFill>
              </a:rPr>
              <a:t>$1000 to her ex-husband for after school care – </a:t>
            </a:r>
            <a:r>
              <a:rPr lang="en-US" b="1" u="sng" dirty="0">
                <a:solidFill>
                  <a:schemeClr val="accent1">
                    <a:lumMod val="75000"/>
                  </a:schemeClr>
                </a:solidFill>
              </a:rPr>
              <a:t>NO</a:t>
            </a:r>
            <a:endParaRPr lang="en-US"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$1500 to her mother for after-school care – </a:t>
            </a:r>
            <a:r>
              <a:rPr lang="en-US" b="1" u="sng" dirty="0">
                <a:solidFill>
                  <a:schemeClr val="accent1">
                    <a:lumMod val="75000"/>
                  </a:schemeClr>
                </a:solidFill>
              </a:rPr>
              <a:t>YES</a:t>
            </a:r>
            <a:endParaRPr lang="en-US"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$500 to her 15-year-old son for babysitting</a:t>
            </a:r>
          </a:p>
          <a:p>
            <a:endParaRPr lang="en-US"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298489"/>
      </p:ext>
    </p:extLst>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Answer</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609600" indent="-609600" algn="ctr">
              <a:lnSpc>
                <a:spcPct val="90000"/>
              </a:lnSpc>
              <a:buNone/>
              <a:defRPr/>
            </a:pPr>
            <a:r>
              <a:rPr lang="en-US" b="1" dirty="0">
                <a:solidFill>
                  <a:schemeClr val="accent1">
                    <a:lumMod val="75000"/>
                  </a:schemeClr>
                </a:solidFill>
              </a:rPr>
              <a:t>Julie spent the following amounts on child care for her 10-year-old daughter Melissa.  Are any of these eligible costs for the Child &amp; Dependent Care Expenses Credit?</a:t>
            </a:r>
          </a:p>
          <a:p>
            <a:pPr marL="609600" indent="-609600" algn="ctr">
              <a:lnSpc>
                <a:spcPct val="90000"/>
              </a:lnSpc>
              <a:buNone/>
              <a:defRPr/>
            </a:pPr>
            <a:endParaRPr lang="en-US" sz="1200"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$300 for overnight camp – </a:t>
            </a:r>
            <a:r>
              <a:rPr lang="en-US" b="1" u="sng" dirty="0">
                <a:solidFill>
                  <a:schemeClr val="accent1">
                    <a:lumMod val="75000"/>
                  </a:schemeClr>
                </a:solidFill>
              </a:rPr>
              <a:t>NO</a:t>
            </a:r>
          </a:p>
          <a:p>
            <a:pPr marL="609600" indent="-609600">
              <a:lnSpc>
                <a:spcPct val="90000"/>
              </a:lnSpc>
              <a:buFontTx/>
              <a:buAutoNum type="arabicPeriod"/>
              <a:defRPr/>
            </a:pPr>
            <a:r>
              <a:rPr lang="en-US" b="1" dirty="0">
                <a:solidFill>
                  <a:schemeClr val="accent1">
                    <a:lumMod val="75000"/>
                  </a:schemeClr>
                </a:solidFill>
              </a:rPr>
              <a:t>$1000 to her ex-husband for after school care – </a:t>
            </a:r>
            <a:r>
              <a:rPr lang="en-US" b="1" u="sng" dirty="0">
                <a:solidFill>
                  <a:schemeClr val="accent1">
                    <a:lumMod val="75000"/>
                  </a:schemeClr>
                </a:solidFill>
              </a:rPr>
              <a:t>NO</a:t>
            </a:r>
            <a:endParaRPr lang="en-US"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$1500 to her mother for after-school care – </a:t>
            </a:r>
            <a:r>
              <a:rPr lang="en-US" b="1" u="sng" dirty="0">
                <a:solidFill>
                  <a:schemeClr val="accent1">
                    <a:lumMod val="75000"/>
                  </a:schemeClr>
                </a:solidFill>
              </a:rPr>
              <a:t>YES</a:t>
            </a:r>
            <a:endParaRPr lang="en-US" b="1" dirty="0">
              <a:solidFill>
                <a:schemeClr val="accent1">
                  <a:lumMod val="75000"/>
                </a:schemeClr>
              </a:solidFill>
            </a:endParaRPr>
          </a:p>
          <a:p>
            <a:pPr marL="609600" indent="-609600">
              <a:lnSpc>
                <a:spcPct val="90000"/>
              </a:lnSpc>
              <a:buFontTx/>
              <a:buAutoNum type="arabicPeriod"/>
              <a:defRPr/>
            </a:pPr>
            <a:r>
              <a:rPr lang="en-US" b="1" dirty="0">
                <a:solidFill>
                  <a:schemeClr val="accent1">
                    <a:lumMod val="75000"/>
                  </a:schemeClr>
                </a:solidFill>
              </a:rPr>
              <a:t>$500 to her 15-year-old son for babysitting – </a:t>
            </a:r>
            <a:r>
              <a:rPr lang="en-US" b="1" u="sng" dirty="0">
                <a:solidFill>
                  <a:schemeClr val="accent1">
                    <a:lumMod val="75000"/>
                  </a:schemeClr>
                </a:solidFill>
              </a:rPr>
              <a:t>NO</a:t>
            </a:r>
            <a:endParaRPr lang="en-US" b="1" dirty="0">
              <a:solidFill>
                <a:schemeClr val="accent1">
                  <a:lumMod val="75000"/>
                </a:schemeClr>
              </a:solidFill>
            </a:endParaRPr>
          </a:p>
          <a:p>
            <a:endParaRPr lang="en-US"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827026"/>
      </p:ext>
    </p:extLst>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Tax Credit</a:t>
            </a:r>
          </a:p>
        </p:txBody>
      </p:sp>
      <p:sp>
        <p:nvSpPr>
          <p:cNvPr id="3" name="Content Placeholder 2"/>
          <p:cNvSpPr>
            <a:spLocks noGrp="1"/>
          </p:cNvSpPr>
          <p:nvPr>
            <p:ph idx="1"/>
          </p:nvPr>
        </p:nvSpPr>
        <p:spPr/>
        <p:txBody>
          <a:bodyPr>
            <a:normAutofit fontScale="92500" lnSpcReduction="20000"/>
          </a:bodyPr>
          <a:lstStyle/>
          <a:p>
            <a:pPr>
              <a:lnSpc>
                <a:spcPct val="90000"/>
              </a:lnSpc>
              <a:defRPr/>
            </a:pPr>
            <a:r>
              <a:rPr lang="en-US" dirty="0">
                <a:ea typeface="ＭＳ Ｐゴシック" pitchFamily="34" charset="-128"/>
              </a:rPr>
              <a:t>One credit for each qualifying child </a:t>
            </a:r>
            <a:r>
              <a:rPr lang="en-US" b="1" dirty="0">
                <a:solidFill>
                  <a:schemeClr val="accent2"/>
                </a:solidFill>
                <a:ea typeface="ＭＳ Ｐゴシック" pitchFamily="34" charset="-128"/>
              </a:rPr>
              <a:t>under 17 years of age</a:t>
            </a:r>
          </a:p>
          <a:p>
            <a:pPr>
              <a:lnSpc>
                <a:spcPct val="90000"/>
              </a:lnSpc>
              <a:defRPr/>
            </a:pPr>
            <a:r>
              <a:rPr lang="en-US" dirty="0">
                <a:ea typeface="ＭＳ Ｐゴシック" pitchFamily="34" charset="-128"/>
              </a:rPr>
              <a:t>A taxpayer can claim a Child Tax Credit for a child only if they </a:t>
            </a:r>
            <a:r>
              <a:rPr lang="en-US" b="1" dirty="0">
                <a:solidFill>
                  <a:schemeClr val="accent2"/>
                </a:solidFill>
                <a:ea typeface="ＭＳ Ｐゴシック" pitchFamily="34" charset="-128"/>
              </a:rPr>
              <a:t>CAN AND DO </a:t>
            </a:r>
            <a:r>
              <a:rPr lang="en-US" dirty="0">
                <a:ea typeface="ＭＳ Ｐゴシック" pitchFamily="34" charset="-128"/>
              </a:rPr>
              <a:t>claim a dependency exemption for the child</a:t>
            </a:r>
          </a:p>
          <a:p>
            <a:pPr>
              <a:lnSpc>
                <a:spcPct val="90000"/>
              </a:lnSpc>
              <a:defRPr/>
            </a:pPr>
            <a:r>
              <a:rPr lang="en-US" dirty="0">
                <a:ea typeface="ＭＳ Ｐゴシック" pitchFamily="34" charset="-128"/>
              </a:rPr>
              <a:t>Nonrefundable credit with a maximum of $1,000 per child.</a:t>
            </a:r>
          </a:p>
          <a:p>
            <a:pPr lvl="1">
              <a:lnSpc>
                <a:spcPct val="90000"/>
              </a:lnSpc>
              <a:defRPr/>
            </a:pPr>
            <a:r>
              <a:rPr lang="en-US" dirty="0">
                <a:ea typeface="Arial" pitchFamily="34" charset="0"/>
              </a:rPr>
              <a:t>Amount actually claimed depends on taxpayer’s tax liability, MAGI and filing status</a:t>
            </a:r>
          </a:p>
          <a:p>
            <a:pPr lvl="1">
              <a:lnSpc>
                <a:spcPct val="90000"/>
              </a:lnSpc>
              <a:defRPr/>
            </a:pPr>
            <a:r>
              <a:rPr lang="en-US" dirty="0">
                <a:ea typeface="Arial" pitchFamily="34" charset="0"/>
              </a:rPr>
              <a:t>MAGI: typically same as AGI</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27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Tax Credit</a:t>
            </a:r>
          </a:p>
        </p:txBody>
      </p:sp>
      <p:sp>
        <p:nvSpPr>
          <p:cNvPr id="3" name="Content Placeholder 2"/>
          <p:cNvSpPr>
            <a:spLocks noGrp="1"/>
          </p:cNvSpPr>
          <p:nvPr>
            <p:ph idx="1"/>
          </p:nvPr>
        </p:nvSpPr>
        <p:spPr/>
        <p:txBody>
          <a:bodyPr>
            <a:normAutofit/>
          </a:bodyPr>
          <a:lstStyle/>
          <a:p>
            <a:r>
              <a:rPr lang="en-US" dirty="0"/>
              <a:t>This is a credit intended to reduce the tax liability owed by the taxpayer, therefore, this part of the credit is </a:t>
            </a:r>
            <a:r>
              <a:rPr lang="en-US" b="1" dirty="0"/>
              <a:t>nonrefundable</a:t>
            </a:r>
            <a:endParaRPr lang="en-US" dirty="0"/>
          </a:p>
          <a:p>
            <a:r>
              <a:rPr lang="en-US" dirty="0"/>
              <a:t>However, the taxpayers may be able to take the </a:t>
            </a:r>
            <a:r>
              <a:rPr lang="en-US" i="1" dirty="0">
                <a:solidFill>
                  <a:schemeClr val="accent2"/>
                </a:solidFill>
              </a:rPr>
              <a:t>Additional Child Tax Credit</a:t>
            </a:r>
            <a:r>
              <a:rPr lang="en-US" dirty="0"/>
              <a:t>, which is </a:t>
            </a:r>
            <a:r>
              <a:rPr lang="en-US" b="1" dirty="0"/>
              <a:t>refundable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5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Retirement Savings Contributions Credit: General Eligibility Requirements</a:t>
            </a:r>
          </a:p>
        </p:txBody>
      </p:sp>
      <p:sp>
        <p:nvSpPr>
          <p:cNvPr id="3" name="Content Placeholder 2"/>
          <p:cNvSpPr>
            <a:spLocks noGrp="1"/>
          </p:cNvSpPr>
          <p:nvPr>
            <p:ph idx="1"/>
          </p:nvPr>
        </p:nvSpPr>
        <p:spPr/>
        <p:txBody>
          <a:bodyPr>
            <a:normAutofit lnSpcReduction="10000"/>
          </a:bodyPr>
          <a:lstStyle/>
          <a:p>
            <a:r>
              <a:rPr lang="en-US" dirty="0"/>
              <a:t>A contribution to an IRA or other qualified plan for the tax year</a:t>
            </a:r>
          </a:p>
          <a:p>
            <a:r>
              <a:rPr lang="en-US" dirty="0"/>
              <a:t>AGI limitations (vary based on filing status)</a:t>
            </a:r>
          </a:p>
          <a:p>
            <a:r>
              <a:rPr lang="en-US" dirty="0"/>
              <a:t>Age 18 or older</a:t>
            </a:r>
          </a:p>
          <a:p>
            <a:r>
              <a:rPr lang="en-US" dirty="0"/>
              <a:t>Not claimed as a dependent on someone else’s tax return</a:t>
            </a:r>
          </a:p>
          <a:p>
            <a:r>
              <a:rPr lang="en-US" dirty="0"/>
              <a:t>Not a full-time student during the tax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26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Retirement Savings Contribution Credit: Form W-2</a:t>
            </a:r>
            <a:endParaRPr lang="en-US" dirty="0"/>
          </a:p>
        </p:txBody>
      </p:sp>
      <p:pic>
        <p:nvPicPr>
          <p:cNvPr id="6" name="Content Placeholder 5"/>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03357" y="1600200"/>
            <a:ext cx="7185285" cy="4525963"/>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16949" y="3627942"/>
            <a:ext cx="1599859" cy="1257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44578" y="3905702"/>
            <a:ext cx="1528591" cy="292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58032" y="4256775"/>
            <a:ext cx="1515137" cy="72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86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24"/>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25"/>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Retirement Savings Contribution Credit: </a:t>
            </a:r>
            <a:r>
              <a:rPr lang="en-US"/>
              <a:t>Contributions Record</a:t>
            </a:r>
            <a:endParaRPr lang="en-US" dirty="0"/>
          </a:p>
        </p:txBody>
      </p:sp>
      <p:sp>
        <p:nvSpPr>
          <p:cNvPr id="3" name="Content Placeholder 2"/>
          <p:cNvSpPr>
            <a:spLocks noGrp="1"/>
          </p:cNvSpPr>
          <p:nvPr>
            <p:ph idx="1"/>
          </p:nvPr>
        </p:nvSpPr>
        <p:spPr>
          <a:xfrm>
            <a:off x="609600" y="1600204"/>
            <a:ext cx="10972800" cy="3839898"/>
          </a:xfrm>
        </p:spPr>
        <p:txBody>
          <a:bodyPr>
            <a:normAutofit/>
          </a:bodyPr>
          <a:lstStyle/>
          <a:p>
            <a:pPr>
              <a:defRPr/>
            </a:pPr>
            <a:r>
              <a:rPr lang="en-US" dirty="0">
                <a:ea typeface="ＭＳ Ｐゴシック" pitchFamily="34" charset="-128"/>
              </a:rPr>
              <a:t>How do I know if the taxpayer has made a qualifying contribution?</a:t>
            </a:r>
          </a:p>
          <a:p>
            <a:pPr lvl="1">
              <a:defRPr/>
            </a:pPr>
            <a:r>
              <a:rPr lang="en-US" dirty="0">
                <a:ea typeface="ＭＳ Ｐゴシック" pitchFamily="34" charset="-128"/>
              </a:rPr>
              <a:t>Form W-2, Box 12 and one of the codes: D, E, F, G, H, S, AA or BB</a:t>
            </a:r>
          </a:p>
          <a:p>
            <a:pPr lvl="1">
              <a:defRPr/>
            </a:pPr>
            <a:r>
              <a:rPr lang="en-US" dirty="0">
                <a:ea typeface="ＭＳ Ｐゴシック" pitchFamily="34" charset="-128"/>
              </a:rPr>
              <a:t>Form W-2, Box 14 and codes for military personnel: Q or E</a:t>
            </a:r>
            <a:endParaRPr lang="en-US" dirty="0">
              <a:ea typeface="Arial" pitchFamily="34" charset="0"/>
            </a:endParaRPr>
          </a:p>
        </p:txBody>
      </p:sp>
      <p:sp>
        <p:nvSpPr>
          <p:cNvPr id="4" name="Rectangle 3"/>
          <p:cNvSpPr/>
          <p:nvPr/>
        </p:nvSpPr>
        <p:spPr>
          <a:xfrm>
            <a:off x="1122139" y="5334424"/>
            <a:ext cx="10460262"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3600" b="1" u="sng" dirty="0"/>
              <a:t>CAUTION</a:t>
            </a:r>
            <a:r>
              <a:rPr lang="en-US" sz="3600" b="1" dirty="0"/>
              <a:t>: Entries in box 14 that are treated a employer contributions are NOT eligible for the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012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Retirement Savings Contributions Credit: </a:t>
            </a:r>
            <a:r>
              <a:rPr lang="en-US"/>
              <a:t>Eligible Contributions</a:t>
            </a:r>
            <a:endParaRPr lang="en-US" dirty="0"/>
          </a:p>
        </p:txBody>
      </p:sp>
      <p:sp>
        <p:nvSpPr>
          <p:cNvPr id="3" name="Content Placeholder 2"/>
          <p:cNvSpPr>
            <a:spLocks noGrp="1"/>
          </p:cNvSpPr>
          <p:nvPr>
            <p:ph idx="1"/>
          </p:nvPr>
        </p:nvSpPr>
        <p:spPr/>
        <p:txBody>
          <a:bodyPr/>
          <a:lstStyle/>
          <a:p>
            <a:pPr>
              <a:defRPr/>
            </a:pPr>
            <a:r>
              <a:rPr lang="en-US" dirty="0"/>
              <a:t>Some retirement distributions reduce the eligible contributions for the credit</a:t>
            </a:r>
          </a:p>
          <a:p>
            <a:pPr>
              <a:defRPr/>
            </a:pPr>
            <a:r>
              <a:rPr lang="en-US" dirty="0"/>
              <a:t>In addition to retirement distributions made during the current tax year, the taxpayer must also reduce eligible contributions for distributions taken during the previous two tax years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66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normAutofit/>
          </a:bodyPr>
          <a:lstStyle/>
          <a:p>
            <a:pPr marL="114300" indent="0" algn="ctr">
              <a:buNone/>
            </a:pPr>
            <a:r>
              <a:rPr lang="en-US" b="1" dirty="0"/>
              <a:t>Bob, age 48, contributed $600 to an IRA during the tax year.  During the year, he worked full-time and had an AGI of $24,000.  He is not a student.  Is Bob eligible to claim the 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46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SaveFirst</a:t>
            </a:r>
            <a:r>
              <a:rPr lang="en-US" dirty="0"/>
              <a:t> Basic Volunteer Overview</a:t>
            </a:r>
          </a:p>
        </p:txBody>
      </p:sp>
      <p:sp>
        <p:nvSpPr>
          <p:cNvPr id="3" name="Content Placeholder 2"/>
          <p:cNvSpPr>
            <a:spLocks noGrp="1"/>
          </p:cNvSpPr>
          <p:nvPr>
            <p:ph idx="1"/>
          </p:nvPr>
        </p:nvSpPr>
        <p:spPr>
          <a:xfrm>
            <a:off x="609600" y="1600203"/>
            <a:ext cx="10972800" cy="4928188"/>
          </a:xfrm>
        </p:spPr>
        <p:txBody>
          <a:bodyPr>
            <a:normAutofit lnSpcReduction="10000"/>
          </a:bodyPr>
          <a:lstStyle/>
          <a:p>
            <a:r>
              <a:rPr lang="en-US" dirty="0"/>
              <a:t>Basic Tax Training (A &amp; B Sessions)</a:t>
            </a:r>
          </a:p>
          <a:p>
            <a:r>
              <a:rPr lang="en-US" dirty="0"/>
              <a:t>IRS Basic Certification</a:t>
            </a:r>
          </a:p>
          <a:p>
            <a:pPr lvl="1"/>
            <a:r>
              <a:rPr lang="en-US" dirty="0"/>
              <a:t>Intake/Interview &amp; Quality Review Exam (B Session)</a:t>
            </a:r>
          </a:p>
          <a:p>
            <a:pPr lvl="1"/>
            <a:r>
              <a:rPr lang="en-US" dirty="0"/>
              <a:t>Volunteer Standards of Conduct Exam (B Session)</a:t>
            </a:r>
          </a:p>
          <a:p>
            <a:pPr lvl="1"/>
            <a:r>
              <a:rPr lang="en-US" dirty="0"/>
              <a:t>IRS Basic Certification Exam (attend testing session </a:t>
            </a:r>
            <a:r>
              <a:rPr lang="en-US" b="1" dirty="0"/>
              <a:t>or</a:t>
            </a:r>
            <a:r>
              <a:rPr lang="en-US" dirty="0"/>
              <a:t> on your own)</a:t>
            </a:r>
          </a:p>
          <a:p>
            <a:pPr lvl="2"/>
            <a:r>
              <a:rPr lang="en-US" dirty="0"/>
              <a:t>Passing Score: 80% or better</a:t>
            </a:r>
          </a:p>
          <a:p>
            <a:pPr lvl="2"/>
            <a:r>
              <a:rPr lang="en-US" b="1" dirty="0"/>
              <a:t>Must pass before serving at a tax </a:t>
            </a:r>
            <a:r>
              <a:rPr lang="en-US" b="1" dirty="0" smtClean="0"/>
              <a:t>site</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1872017"/>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Taxable Income</a:t>
            </a:r>
          </a:p>
        </p:txBody>
      </p:sp>
      <p:sp>
        <p:nvSpPr>
          <p:cNvPr id="3" name="Content Placeholder 2"/>
          <p:cNvSpPr>
            <a:spLocks noGrp="1"/>
          </p:cNvSpPr>
          <p:nvPr>
            <p:ph idx="1"/>
          </p:nvPr>
        </p:nvSpPr>
        <p:spPr>
          <a:xfrm>
            <a:off x="609600" y="1600203"/>
            <a:ext cx="10972800" cy="1828797"/>
          </a:xfrm>
        </p:spPr>
        <p:txBody>
          <a:bodyPr/>
          <a:lstStyle/>
          <a:p>
            <a:pPr>
              <a:buFont typeface="Wingdings" charset="2"/>
              <a:buChar char="Ø"/>
            </a:pPr>
            <a:r>
              <a:rPr lang="en-US" dirty="0"/>
              <a:t>Any income that is subject to federal income tax </a:t>
            </a:r>
          </a:p>
          <a:p>
            <a:pPr>
              <a:buFont typeface="Wingdings" charset="2"/>
              <a:buChar char="Ø"/>
            </a:pPr>
            <a:r>
              <a:rPr lang="en-US" dirty="0"/>
              <a:t>Can include both earned and unearned income</a:t>
            </a:r>
          </a:p>
          <a:p>
            <a:pPr marL="114300" indent="0">
              <a:buNone/>
            </a:pPr>
            <a:endParaRPr lang="en-US" dirty="0"/>
          </a:p>
        </p:txBody>
      </p:sp>
      <p:sp>
        <p:nvSpPr>
          <p:cNvPr id="4" name="Rectangle 3"/>
          <p:cNvSpPr/>
          <p:nvPr/>
        </p:nvSpPr>
        <p:spPr>
          <a:xfrm>
            <a:off x="609600" y="3429000"/>
            <a:ext cx="10972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dirty="0">
                <a:solidFill>
                  <a:schemeClr val="bg1"/>
                </a:solidFill>
              </a:rPr>
              <a:t>Taxable Income found on Line 43</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52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Answer</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marL="114300" indent="0" algn="ctr">
              <a:buNone/>
            </a:pPr>
            <a:endParaRPr lang="en-US" b="1" dirty="0">
              <a:solidFill>
                <a:schemeClr val="accent1">
                  <a:lumMod val="75000"/>
                </a:schemeClr>
              </a:solidFill>
            </a:endParaRPr>
          </a:p>
          <a:p>
            <a:pPr marL="114300" indent="0" algn="ctr">
              <a:buNone/>
            </a:pPr>
            <a:r>
              <a:rPr lang="en-US" b="1" dirty="0">
                <a:solidFill>
                  <a:schemeClr val="accent1">
                    <a:lumMod val="75000"/>
                  </a:schemeClr>
                </a:solidFill>
              </a:rPr>
              <a:t>Yes: Bob contributed to an IRA, meets the age and AGI limits, is not a dependent and is not a full-time student.</a:t>
            </a:r>
          </a:p>
          <a:p>
            <a:endParaRPr lang="en-US"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20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in)">
                                      <p:cBhvr>
                                        <p:cTn id="7" dur="500"/>
                                        <p:tgtEl>
                                          <p:spTgt spid="3">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fontScale="92500"/>
          </a:bodyPr>
          <a:lstStyle/>
          <a:p>
            <a:r>
              <a:rPr lang="en-US" dirty="0"/>
              <a:t>Login to TaxSlayer</a:t>
            </a:r>
          </a:p>
          <a:p>
            <a:pPr lvl="1"/>
            <a:r>
              <a:rPr lang="en-US" u="sng" dirty="0">
                <a:solidFill>
                  <a:srgbClr val="FF0000"/>
                </a:solidFill>
              </a:rPr>
              <a:t>Vita.taxslayerpro.com/</a:t>
            </a:r>
            <a:r>
              <a:rPr lang="en-US" u="sng" dirty="0" err="1">
                <a:solidFill>
                  <a:srgbClr val="FF0000"/>
                </a:solidFill>
              </a:rPr>
              <a:t>irstraining</a:t>
            </a:r>
            <a:r>
              <a:rPr lang="en-US" dirty="0"/>
              <a:t> </a:t>
            </a:r>
          </a:p>
          <a:p>
            <a:pPr lvl="1"/>
            <a:r>
              <a:rPr lang="en-US" dirty="0"/>
              <a:t>Password</a:t>
            </a:r>
            <a:r>
              <a:rPr lang="en-US" dirty="0" smtClean="0"/>
              <a:t>: TRAINPROWEB</a:t>
            </a:r>
            <a:endParaRPr lang="en-US" dirty="0"/>
          </a:p>
          <a:p>
            <a:pPr lvl="1"/>
            <a:r>
              <a:rPr lang="en-US" dirty="0"/>
              <a:t>Username: NELSONSTRAIN (last name, first initial, TRAIN)</a:t>
            </a:r>
          </a:p>
          <a:p>
            <a:pPr lvl="1"/>
            <a:r>
              <a:rPr lang="en-US" dirty="0"/>
              <a:t>Password: SAVEFIRST</a:t>
            </a:r>
          </a:p>
          <a:p>
            <a:r>
              <a:rPr lang="en-US" dirty="0"/>
              <a:t>Enter Child &amp; Dependent Care Expenses Credit, 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5718406"/>
      </p:ext>
    </p:extLst>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p:txBody>
          <a:bodyPr>
            <a:normAutofit/>
          </a:bodyPr>
          <a:lstStyle/>
          <a:p>
            <a:r>
              <a:rPr lang="en-US" dirty="0" smtClean="0"/>
              <a:t>Don’t forget to complete paperwork on your volunteer profile</a:t>
            </a:r>
          </a:p>
          <a:p>
            <a:r>
              <a:rPr lang="en-US" smtClean="0"/>
              <a:t>Please bring </a:t>
            </a:r>
            <a:r>
              <a:rPr lang="en-US" dirty="0" smtClean="0"/>
              <a:t>your training materials </a:t>
            </a:r>
            <a:r>
              <a:rPr lang="en-US" dirty="0"/>
              <a:t>back to the B </a:t>
            </a:r>
            <a:r>
              <a:rPr lang="en-US" dirty="0" smtClean="0"/>
              <a:t>session.</a:t>
            </a:r>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08494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Up For a Testing Session</a:t>
            </a:r>
          </a:p>
        </p:txBody>
      </p:sp>
      <p:sp>
        <p:nvSpPr>
          <p:cNvPr id="3" name="Content Placeholder 2"/>
          <p:cNvSpPr>
            <a:spLocks noGrp="1"/>
          </p:cNvSpPr>
          <p:nvPr>
            <p:ph idx="1"/>
          </p:nvPr>
        </p:nvSpPr>
        <p:spPr/>
        <p:txBody>
          <a:bodyPr/>
          <a:lstStyle/>
          <a:p>
            <a:r>
              <a:rPr lang="en-US" dirty="0"/>
              <a:t>Remember to register for a testing session where an Impact staff member will be available to answer your questions while taking the test!</a:t>
            </a:r>
          </a:p>
          <a:p>
            <a:r>
              <a:rPr lang="en-US" dirty="0"/>
              <a:t>Upcoming sessions:</a:t>
            </a:r>
          </a:p>
          <a:p>
            <a:pPr lvl="1"/>
            <a:r>
              <a:rPr lang="en-US" dirty="0">
                <a:solidFill>
                  <a:srgbClr val="FF0000"/>
                </a:solidFill>
              </a:rPr>
              <a:t>Trainer – insert sessions in your city here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0907938"/>
      </p:ext>
    </p:extLst>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413266"/>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32277" y="4749376"/>
            <a:ext cx="8727445" cy="15064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Volunteer Basic Tax Training</a:t>
            </a:r>
          </a:p>
          <a:p>
            <a:r>
              <a:rPr lang="en-US" sz="5400" b="1" dirty="0"/>
              <a:t>B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0513050"/>
      </p:ext>
    </p:extLst>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Outline: B Session</a:t>
            </a:r>
          </a:p>
        </p:txBody>
      </p:sp>
      <p:sp>
        <p:nvSpPr>
          <p:cNvPr id="3" name="Content Placeholder 2"/>
          <p:cNvSpPr>
            <a:spLocks noGrp="1"/>
          </p:cNvSpPr>
          <p:nvPr>
            <p:ph idx="1"/>
          </p:nvPr>
        </p:nvSpPr>
        <p:spPr/>
        <p:txBody>
          <a:bodyPr>
            <a:normAutofit/>
          </a:bodyPr>
          <a:lstStyle/>
          <a:p>
            <a:r>
              <a:rPr lang="en-US" dirty="0"/>
              <a:t>1) Refundable Credits</a:t>
            </a:r>
          </a:p>
          <a:p>
            <a:pPr lvl="1"/>
            <a:r>
              <a:rPr lang="en-US" dirty="0"/>
              <a:t>Additional Child Tax Credit</a:t>
            </a:r>
          </a:p>
          <a:p>
            <a:pPr lvl="1"/>
            <a:r>
              <a:rPr lang="en-US" dirty="0"/>
              <a:t>Earned Income Credit</a:t>
            </a:r>
          </a:p>
          <a:p>
            <a:r>
              <a:rPr lang="en-US" dirty="0"/>
              <a:t>2) Refund &amp; Amount of Tax Owed</a:t>
            </a:r>
          </a:p>
          <a:p>
            <a:r>
              <a:rPr lang="en-US" dirty="0"/>
              <a:t>3) Affordable Care Act</a:t>
            </a:r>
          </a:p>
          <a:p>
            <a:r>
              <a:rPr lang="en-US" dirty="0"/>
              <a:t>4) Alabama Return</a:t>
            </a:r>
          </a:p>
          <a:p>
            <a:pPr marL="457200" lvl="1" indent="0">
              <a:buNone/>
            </a:pPr>
            <a:endParaRPr lang="en-US" dirty="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105412"/>
      </p:ext>
    </p:extLst>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Outline: B Session</a:t>
            </a:r>
          </a:p>
        </p:txBody>
      </p:sp>
      <p:sp>
        <p:nvSpPr>
          <p:cNvPr id="3" name="Content Placeholder 2"/>
          <p:cNvSpPr>
            <a:spLocks noGrp="1"/>
          </p:cNvSpPr>
          <p:nvPr>
            <p:ph idx="1"/>
          </p:nvPr>
        </p:nvSpPr>
        <p:spPr/>
        <p:txBody>
          <a:bodyPr>
            <a:normAutofit/>
          </a:bodyPr>
          <a:lstStyle/>
          <a:p>
            <a:r>
              <a:rPr lang="en-US" dirty="0"/>
              <a:t>5) Tax Preparation Process</a:t>
            </a:r>
          </a:p>
          <a:p>
            <a:pPr lvl="1"/>
            <a:r>
              <a:rPr lang="en-US" dirty="0"/>
              <a:t>Preparing the Return in TaxSlayer</a:t>
            </a:r>
          </a:p>
          <a:p>
            <a:pPr lvl="1"/>
            <a:r>
              <a:rPr lang="en-US" dirty="0"/>
              <a:t>Quality Review</a:t>
            </a:r>
          </a:p>
          <a:p>
            <a:pPr lvl="1"/>
            <a:r>
              <a:rPr lang="en-US" dirty="0"/>
              <a:t>Finishing the Return</a:t>
            </a:r>
          </a:p>
          <a:p>
            <a:pPr lvl="1"/>
            <a:r>
              <a:rPr lang="en-US" dirty="0"/>
              <a:t>Filing the Return</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1648229"/>
      </p:ext>
    </p:extLst>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Outline: B Session</a:t>
            </a:r>
          </a:p>
        </p:txBody>
      </p:sp>
      <p:sp>
        <p:nvSpPr>
          <p:cNvPr id="3" name="Content Placeholder 2"/>
          <p:cNvSpPr>
            <a:spLocks noGrp="1"/>
          </p:cNvSpPr>
          <p:nvPr>
            <p:ph idx="1"/>
          </p:nvPr>
        </p:nvSpPr>
        <p:spPr>
          <a:xfrm>
            <a:off x="609600" y="1600203"/>
            <a:ext cx="10972800" cy="4867504"/>
          </a:xfrm>
        </p:spPr>
        <p:txBody>
          <a:bodyPr>
            <a:normAutofit/>
          </a:bodyPr>
          <a:lstStyle/>
          <a:p>
            <a:r>
              <a:rPr lang="en-US" dirty="0"/>
              <a:t>6) Out of Scope Topics</a:t>
            </a:r>
          </a:p>
          <a:p>
            <a:pPr lvl="1"/>
            <a:r>
              <a:rPr lang="en-US" dirty="0"/>
              <a:t>Additional Affordable Care Act Tax Provisions</a:t>
            </a:r>
          </a:p>
          <a:p>
            <a:pPr lvl="1"/>
            <a:r>
              <a:rPr lang="en-US" dirty="0"/>
              <a:t>Retirement Income: IRAs and Pensions</a:t>
            </a:r>
          </a:p>
          <a:p>
            <a:pPr lvl="1"/>
            <a:r>
              <a:rPr lang="en-US" dirty="0"/>
              <a:t>Itemized Deductions</a:t>
            </a:r>
          </a:p>
          <a:p>
            <a:pPr lvl="1"/>
            <a:r>
              <a:rPr lang="en-US" dirty="0"/>
              <a:t>Education Credits &amp; Student Loan Interest</a:t>
            </a:r>
          </a:p>
          <a:p>
            <a:r>
              <a:rPr lang="en-US" dirty="0"/>
              <a:t>7) Intake/Interview &amp; Quality Review Process</a:t>
            </a:r>
          </a:p>
          <a:p>
            <a:r>
              <a:rPr lang="en-US" dirty="0"/>
              <a:t>8) Volunteer Standards of Conduct</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7972686"/>
      </p:ext>
    </p:extLst>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Refundable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887017"/>
      </p:ext>
    </p:extLst>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Refundable Credits Objectives</a:t>
            </a:r>
          </a:p>
        </p:txBody>
      </p:sp>
      <p:sp>
        <p:nvSpPr>
          <p:cNvPr id="3" name="Content Placeholder 2"/>
          <p:cNvSpPr>
            <a:spLocks noGrp="1"/>
          </p:cNvSpPr>
          <p:nvPr>
            <p:ph idx="1"/>
          </p:nvPr>
        </p:nvSpPr>
        <p:spPr>
          <a:xfrm>
            <a:off x="609600" y="1600204"/>
            <a:ext cx="10972800" cy="3865175"/>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Explain how a taxpayer qualifies for the Additional Child Tax Credit</a:t>
            </a:r>
          </a:p>
          <a:p>
            <a:pPr lvl="1"/>
            <a:r>
              <a:rPr lang="en-US" b="1" smtClean="0">
                <a:solidFill>
                  <a:schemeClr val="accent3"/>
                </a:solidFill>
              </a:rPr>
              <a:t>Assess </a:t>
            </a:r>
            <a:r>
              <a:rPr lang="en-US" b="1" dirty="0">
                <a:solidFill>
                  <a:schemeClr val="accent3"/>
                </a:solidFill>
              </a:rPr>
              <a:t>a taxpayer’s eligibility for the Earned Income Tax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61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Liability</a:t>
            </a:r>
          </a:p>
        </p:txBody>
      </p:sp>
      <p:sp>
        <p:nvSpPr>
          <p:cNvPr id="3" name="Content Placeholder 2"/>
          <p:cNvSpPr>
            <a:spLocks noGrp="1"/>
          </p:cNvSpPr>
          <p:nvPr>
            <p:ph idx="1"/>
          </p:nvPr>
        </p:nvSpPr>
        <p:spPr>
          <a:xfrm>
            <a:off x="609600" y="1600203"/>
            <a:ext cx="10972800" cy="1519515"/>
          </a:xfrm>
        </p:spPr>
        <p:txBody>
          <a:bodyPr/>
          <a:lstStyle/>
          <a:p>
            <a:pPr>
              <a:buFont typeface="Wingdings" charset="2"/>
              <a:buChar char="Ø"/>
            </a:pPr>
            <a:r>
              <a:rPr lang="en-US" dirty="0"/>
              <a:t>Amount of tax that must be paid based on the taxable income</a:t>
            </a:r>
          </a:p>
          <a:p>
            <a:pPr marL="114300" indent="0">
              <a:buNone/>
            </a:pPr>
            <a:endParaRPr lang="en-US" b="1" dirty="0">
              <a:solidFill>
                <a:srgbClr val="FF6600"/>
              </a:solidFill>
            </a:endParaRPr>
          </a:p>
        </p:txBody>
      </p:sp>
      <p:sp>
        <p:nvSpPr>
          <p:cNvPr id="4" name="Rectangle 3"/>
          <p:cNvSpPr/>
          <p:nvPr/>
        </p:nvSpPr>
        <p:spPr>
          <a:xfrm>
            <a:off x="609600" y="3105835"/>
            <a:ext cx="1097280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a:solidFill>
                  <a:schemeClr val="bg1"/>
                </a:solidFill>
              </a:rPr>
              <a:t>Tax Liability (before credits </a:t>
            </a:r>
          </a:p>
          <a:p>
            <a:pPr marL="114300" indent="0" algn="ctr">
              <a:buNone/>
            </a:pPr>
            <a:r>
              <a:rPr lang="en-US" sz="4000" b="1" dirty="0">
                <a:solidFill>
                  <a:schemeClr val="bg1"/>
                </a:solidFill>
              </a:rPr>
              <a:t>are subtracted) found on Line 47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65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dirty="0">
                <a:ea typeface="ＭＳ Ｐゴシック" pitchFamily="34" charset="-128"/>
              </a:rPr>
              <a:t>Refundable Tax Credit</a:t>
            </a:r>
          </a:p>
        </p:txBody>
      </p:sp>
      <p:sp>
        <p:nvSpPr>
          <p:cNvPr id="31747" name="Rectangle 3"/>
          <p:cNvSpPr>
            <a:spLocks noGrp="1" noChangeArrowheads="1"/>
          </p:cNvSpPr>
          <p:nvPr>
            <p:ph idx="1"/>
          </p:nvPr>
        </p:nvSpPr>
        <p:spPr>
          <a:xfrm>
            <a:off x="609600" y="1600203"/>
            <a:ext cx="10972800" cy="4155138"/>
          </a:xfrm>
        </p:spPr>
        <p:txBody>
          <a:bodyPr>
            <a:noAutofit/>
          </a:bodyPr>
          <a:lstStyle/>
          <a:p>
            <a:pPr>
              <a:buFont typeface="Wingdings" charset="2"/>
              <a:buChar char="Ø"/>
            </a:pPr>
            <a:r>
              <a:rPr lang="en-US" dirty="0">
                <a:ea typeface="ＭＳ Ｐゴシック" pitchFamily="34" charset="-128"/>
              </a:rPr>
              <a:t>Reduces tax liability to zero</a:t>
            </a:r>
          </a:p>
          <a:p>
            <a:pPr>
              <a:buFont typeface="Wingdings" charset="2"/>
              <a:buChar char="Ø"/>
            </a:pPr>
            <a:r>
              <a:rPr lang="en-US" dirty="0">
                <a:ea typeface="ＭＳ Ｐゴシック" pitchFamily="34" charset="-128"/>
              </a:rPr>
              <a:t>Taxpayer will receive the remainder of the credit value as a refund. </a:t>
            </a:r>
          </a:p>
          <a:p>
            <a:pPr lvl="1"/>
            <a:r>
              <a:rPr lang="en-US" dirty="0">
                <a:ea typeface="ＭＳ Ｐゴシック" pitchFamily="34" charset="-128"/>
              </a:rPr>
              <a:t>Additional Child Tax Credit</a:t>
            </a:r>
          </a:p>
          <a:p>
            <a:pPr lvl="1">
              <a:buFont typeface="Arial" charset="0"/>
              <a:buChar char="•"/>
            </a:pPr>
            <a:r>
              <a:rPr lang="en-US" dirty="0">
                <a:ea typeface="ＭＳ Ｐゴシック" pitchFamily="34" charset="-128"/>
              </a:rPr>
              <a:t>Earned Income Tax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92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animEffect transition="in" filter="fade">
                                      <p:cBhvr>
                                        <p:cTn id="15" dur="500"/>
                                        <p:tgtEl>
                                          <p:spTgt spid="3174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47">
                                            <p:txEl>
                                              <p:pRg st="3" end="3"/>
                                            </p:txEl>
                                          </p:spTgt>
                                        </p:tgtEl>
                                        <p:attrNameLst>
                                          <p:attrName>style.visibility</p:attrName>
                                        </p:attrNameLst>
                                      </p:cBhvr>
                                      <p:to>
                                        <p:strVal val="visible"/>
                                      </p:to>
                                    </p:set>
                                    <p:animEffect transition="in" filter="fade">
                                      <p:cBhvr>
                                        <p:cTn id="18"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Child Tax Credit</a:t>
            </a:r>
          </a:p>
        </p:txBody>
      </p:sp>
      <p:sp>
        <p:nvSpPr>
          <p:cNvPr id="3" name="Content Placeholder 2"/>
          <p:cNvSpPr>
            <a:spLocks noGrp="1"/>
          </p:cNvSpPr>
          <p:nvPr>
            <p:ph idx="1"/>
          </p:nvPr>
        </p:nvSpPr>
        <p:spPr/>
        <p:txBody>
          <a:bodyPr>
            <a:normAutofit/>
          </a:bodyPr>
          <a:lstStyle/>
          <a:p>
            <a:r>
              <a:rPr lang="en-US" dirty="0"/>
              <a:t>The </a:t>
            </a:r>
            <a:r>
              <a:rPr lang="en-US" i="1" dirty="0">
                <a:solidFill>
                  <a:schemeClr val="accent2"/>
                </a:solidFill>
              </a:rPr>
              <a:t>Child Tax Credit </a:t>
            </a:r>
            <a:r>
              <a:rPr lang="en-US" i="1" dirty="0"/>
              <a:t>is </a:t>
            </a:r>
            <a:r>
              <a:rPr lang="en-US" dirty="0"/>
              <a:t>intended to reduce the tax liability owed by the taxpayer, therefore, this part of the credit is </a:t>
            </a:r>
            <a:r>
              <a:rPr lang="en-US" b="1" dirty="0"/>
              <a:t>nonrefundable</a:t>
            </a:r>
            <a:endParaRPr lang="en-US" dirty="0"/>
          </a:p>
          <a:p>
            <a:r>
              <a:rPr lang="en-US" dirty="0"/>
              <a:t>However, the taxpayers may be able to take the </a:t>
            </a:r>
            <a:r>
              <a:rPr lang="en-US" i="1" dirty="0">
                <a:solidFill>
                  <a:schemeClr val="accent2"/>
                </a:solidFill>
              </a:rPr>
              <a:t>Additional Child Tax Credit</a:t>
            </a:r>
            <a:r>
              <a:rPr lang="en-US" dirty="0"/>
              <a:t>, which is </a:t>
            </a:r>
            <a:r>
              <a:rPr lang="en-US" b="1" dirty="0"/>
              <a:t>refundable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54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Child Tax Credit</a:t>
            </a:r>
          </a:p>
        </p:txBody>
      </p:sp>
      <p:sp>
        <p:nvSpPr>
          <p:cNvPr id="3" name="Content Placeholder 2"/>
          <p:cNvSpPr>
            <a:spLocks noGrp="1"/>
          </p:cNvSpPr>
          <p:nvPr>
            <p:ph idx="1"/>
          </p:nvPr>
        </p:nvSpPr>
        <p:spPr/>
        <p:txBody>
          <a:bodyPr>
            <a:normAutofit/>
          </a:bodyPr>
          <a:lstStyle/>
          <a:p>
            <a:r>
              <a:rPr lang="en-US" dirty="0"/>
              <a:t>Refundable credit with a maximum of $1000 per child</a:t>
            </a:r>
          </a:p>
          <a:p>
            <a:r>
              <a:rPr lang="en-US" dirty="0"/>
              <a:t>Amount claimed depends upon meeting general eligibility requirements as well as how much of the nonrefundable Child Tax Credit is claimed</a:t>
            </a:r>
          </a:p>
          <a:p>
            <a:pPr lvl="1"/>
            <a:r>
              <a:rPr lang="en-US" dirty="0"/>
              <a:t>Cannot claim more than $1000 of CTC and additional CTC combined for one child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972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Additional Child Tax Credit</a:t>
            </a:r>
            <a:r>
              <a:rPr lang="en-US"/>
              <a:t>: </a:t>
            </a:r>
            <a:br>
              <a:rPr lang="en-US"/>
            </a:br>
            <a:r>
              <a:rPr lang="en-US"/>
              <a:t>General Eligibility</a:t>
            </a:r>
            <a:endParaRPr lang="en-US" dirty="0"/>
          </a:p>
        </p:txBody>
      </p:sp>
      <p:sp>
        <p:nvSpPr>
          <p:cNvPr id="3" name="Content Placeholder 2"/>
          <p:cNvSpPr>
            <a:spLocks noGrp="1"/>
          </p:cNvSpPr>
          <p:nvPr>
            <p:ph idx="1"/>
          </p:nvPr>
        </p:nvSpPr>
        <p:spPr/>
        <p:txBody>
          <a:bodyPr>
            <a:normAutofit lnSpcReduction="10000"/>
          </a:bodyPr>
          <a:lstStyle/>
          <a:p>
            <a:r>
              <a:rPr lang="en-US" dirty="0"/>
              <a:t>Meet all the requirement of the Child Tax Credit</a:t>
            </a:r>
          </a:p>
          <a:p>
            <a:pPr lvl="1"/>
            <a:r>
              <a:rPr lang="en-US" dirty="0"/>
              <a:t>Under 17, U.S. citizen, dependent of taxpayer, qualifying relationship, child did not provide over ½ of own support, lived with taxpayer for more than ½ of year</a:t>
            </a:r>
          </a:p>
          <a:p>
            <a:r>
              <a:rPr lang="en-US" dirty="0"/>
              <a:t>Must have $3,000 of taxable earned income</a:t>
            </a:r>
          </a:p>
          <a:p>
            <a:pPr lvl="1"/>
            <a:r>
              <a:rPr lang="en-US" b="1" dirty="0"/>
              <a:t>Exception</a:t>
            </a:r>
            <a:r>
              <a:rPr lang="en-US" dirty="0"/>
              <a:t>: Taxpayers with three or more children may be eligible regardless of their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053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ea typeface="ＭＳ Ｐゴシック" pitchFamily="34" charset="-128"/>
              </a:rPr>
              <a:t>Earned Income Credit</a:t>
            </a:r>
          </a:p>
        </p:txBody>
      </p:sp>
      <p:sp>
        <p:nvSpPr>
          <p:cNvPr id="336899" name="Rectangle 3"/>
          <p:cNvSpPr>
            <a:spLocks noGrp="1" noChangeArrowheads="1"/>
          </p:cNvSpPr>
          <p:nvPr>
            <p:ph idx="1"/>
          </p:nvPr>
        </p:nvSpPr>
        <p:spPr/>
        <p:txBody>
          <a:bodyPr>
            <a:noAutofit/>
          </a:bodyPr>
          <a:lstStyle/>
          <a:p>
            <a:pPr eaLnBrk="1" hangingPunct="1">
              <a:lnSpc>
                <a:spcPct val="90000"/>
              </a:lnSpc>
              <a:defRPr/>
            </a:pPr>
            <a:r>
              <a:rPr lang="en-US" dirty="0"/>
              <a:t>Refundable tax credit for low-to-moderate income workers to encourage work, offset payroll and income taxes, and help meet basic need</a:t>
            </a:r>
          </a:p>
          <a:p>
            <a:pPr eaLnBrk="1" hangingPunct="1">
              <a:lnSpc>
                <a:spcPct val="90000"/>
              </a:lnSpc>
              <a:defRPr/>
            </a:pPr>
            <a:r>
              <a:rPr lang="en-US" dirty="0"/>
              <a:t>The EIC is the largest federal anti-poverty program and has been one of the most successful programs to lift families, especially families with children, out of poverty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4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500"/>
                                        <p:tgtEl>
                                          <p:spTgt spid="336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6899">
                                            <p:txEl>
                                              <p:pRg st="1" end="1"/>
                                            </p:txEl>
                                          </p:spTgt>
                                        </p:tgtEl>
                                        <p:attrNameLst>
                                          <p:attrName>style.visibility</p:attrName>
                                        </p:attrNameLst>
                                      </p:cBhvr>
                                      <p:to>
                                        <p:strVal val="visible"/>
                                      </p:to>
                                    </p:set>
                                    <p:animEffect transition="in" filter="fade">
                                      <p:cBhvr>
                                        <p:cTn id="12" dur="500"/>
                                        <p:tgtEl>
                                          <p:spTgt spid="336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ea typeface="ＭＳ Ｐゴシック" pitchFamily="34" charset="-128"/>
              </a:rPr>
              <a:t>Earned Income Credit</a:t>
            </a:r>
          </a:p>
        </p:txBody>
      </p:sp>
      <p:sp>
        <p:nvSpPr>
          <p:cNvPr id="336899" name="Rectangle 3"/>
          <p:cNvSpPr>
            <a:spLocks noGrp="1" noChangeArrowheads="1"/>
          </p:cNvSpPr>
          <p:nvPr>
            <p:ph idx="1"/>
          </p:nvPr>
        </p:nvSpPr>
        <p:spPr/>
        <p:txBody>
          <a:bodyPr>
            <a:noAutofit/>
          </a:bodyPr>
          <a:lstStyle/>
          <a:p>
            <a:pPr eaLnBrk="1" hangingPunct="1">
              <a:lnSpc>
                <a:spcPct val="90000"/>
              </a:lnSpc>
              <a:defRPr/>
            </a:pPr>
            <a:r>
              <a:rPr lang="en-US" dirty="0"/>
              <a:t>An estimated 26 million households </a:t>
            </a:r>
            <a:r>
              <a:rPr lang="en-US" dirty="0" smtClean="0"/>
              <a:t>received more than $65.6 </a:t>
            </a:r>
            <a:r>
              <a:rPr lang="en-US" dirty="0"/>
              <a:t>billion in reduced taxes and refunds in the tax year </a:t>
            </a:r>
            <a:r>
              <a:rPr lang="en-US" dirty="0" smtClean="0"/>
              <a:t>2015*</a:t>
            </a:r>
            <a:endParaRPr lang="en-US"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algn="r" eaLnBrk="1" hangingPunct="1">
              <a:lnSpc>
                <a:spcPct val="90000"/>
              </a:lnSpc>
              <a:buNone/>
              <a:defRPr/>
            </a:pPr>
            <a:r>
              <a:rPr lang="en-US" sz="2400" i="1" dirty="0"/>
              <a:t>*Source: Calendar Year Report, June 2016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711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500"/>
                                        <p:tgtEl>
                                          <p:spTgt spid="3368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6899">
                                            <p:txEl>
                                              <p:pRg st="6" end="6"/>
                                            </p:txEl>
                                          </p:spTgt>
                                        </p:tgtEl>
                                        <p:attrNameLst>
                                          <p:attrName>style.visibility</p:attrName>
                                        </p:attrNameLst>
                                      </p:cBhvr>
                                      <p:to>
                                        <p:strVal val="visible"/>
                                      </p:to>
                                    </p:set>
                                    <p:animEffect transition="in" filter="fade">
                                      <p:cBhvr>
                                        <p:cTn id="10" dur="500"/>
                                        <p:tgtEl>
                                          <p:spTgt spid="336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ea typeface="ＭＳ Ｐゴシック" pitchFamily="34" charset="-128"/>
              </a:rPr>
              <a:t>Earned Income Credit</a:t>
            </a:r>
          </a:p>
        </p:txBody>
      </p:sp>
      <p:sp>
        <p:nvSpPr>
          <p:cNvPr id="336899" name="Rectangle 3"/>
          <p:cNvSpPr>
            <a:spLocks noGrp="1" noChangeArrowheads="1"/>
          </p:cNvSpPr>
          <p:nvPr>
            <p:ph idx="1"/>
          </p:nvPr>
        </p:nvSpPr>
        <p:spPr/>
        <p:txBody>
          <a:bodyPr>
            <a:noAutofit/>
          </a:bodyPr>
          <a:lstStyle/>
          <a:p>
            <a:pPr eaLnBrk="1" hangingPunct="1">
              <a:lnSpc>
                <a:spcPct val="90000"/>
              </a:lnSpc>
              <a:defRPr/>
            </a:pPr>
            <a:r>
              <a:rPr lang="en-US" dirty="0"/>
              <a:t>In the tax year 2015, the EIC lifted an estimated “6.5 million people out of poverty, including about 3.3 million children” </a:t>
            </a:r>
          </a:p>
          <a:p>
            <a:pPr>
              <a:lnSpc>
                <a:spcPct val="90000"/>
              </a:lnSpc>
              <a:defRPr/>
            </a:pPr>
            <a:r>
              <a:rPr lang="en-US" dirty="0"/>
              <a:t>The EIC has been especially successful in providing an incentive for single mothers with children to find work</a:t>
            </a:r>
          </a:p>
          <a:p>
            <a:pPr marL="0" indent="0" eaLnBrk="1" hangingPunct="1">
              <a:lnSpc>
                <a:spcPct val="90000"/>
              </a:lnSpc>
              <a:buNone/>
              <a:defRPr/>
            </a:pPr>
            <a:endParaRPr lang="en-US" sz="3200" dirty="0"/>
          </a:p>
          <a:p>
            <a:pPr marL="0" indent="0" algn="r" eaLnBrk="1" hangingPunct="1">
              <a:lnSpc>
                <a:spcPct val="90000"/>
              </a:lnSpc>
              <a:buNone/>
              <a:defRPr/>
            </a:pPr>
            <a:r>
              <a:rPr lang="en-US" sz="2800" i="1" dirty="0"/>
              <a:t>*Source: The Center for Budget and Policy Priorities</a:t>
            </a:r>
          </a:p>
          <a:p>
            <a:pPr marL="0" indent="0" eaLnBrk="1" hangingPunct="1">
              <a:lnSpc>
                <a:spcPct val="90000"/>
              </a:lnSpc>
              <a:buNone/>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51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500"/>
                                        <p:tgtEl>
                                          <p:spTgt spid="336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6899">
                                            <p:txEl>
                                              <p:pRg st="1" end="1"/>
                                            </p:txEl>
                                          </p:spTgt>
                                        </p:tgtEl>
                                        <p:attrNameLst>
                                          <p:attrName>style.visibility</p:attrName>
                                        </p:attrNameLst>
                                      </p:cBhvr>
                                      <p:to>
                                        <p:strVal val="visible"/>
                                      </p:to>
                                    </p:set>
                                    <p:animEffect transition="in" filter="fade">
                                      <p:cBhvr>
                                        <p:cTn id="12" dur="500"/>
                                        <p:tgtEl>
                                          <p:spTgt spid="33689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6899">
                                            <p:txEl>
                                              <p:pRg st="3" end="3"/>
                                            </p:txEl>
                                          </p:spTgt>
                                        </p:tgtEl>
                                        <p:attrNameLst>
                                          <p:attrName>style.visibility</p:attrName>
                                        </p:attrNameLst>
                                      </p:cBhvr>
                                      <p:to>
                                        <p:strVal val="visible"/>
                                      </p:to>
                                    </p:set>
                                    <p:animEffect transition="in" filter="fade">
                                      <p:cBhvr>
                                        <p:cTn id="15" dur="500"/>
                                        <p:tgtEl>
                                          <p:spTgt spid="336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Encouraging Work and Reducing Poverty</a:t>
            </a:r>
          </a:p>
        </p:txBody>
      </p:sp>
      <p:sp>
        <p:nvSpPr>
          <p:cNvPr id="3" name="Content Placeholder 2"/>
          <p:cNvSpPr>
            <a:spLocks noGrp="1"/>
          </p:cNvSpPr>
          <p:nvPr>
            <p:ph idx="1"/>
          </p:nvPr>
        </p:nvSpPr>
        <p:spPr>
          <a:xfrm>
            <a:off x="609600" y="1600203"/>
            <a:ext cx="10972800" cy="5065292"/>
          </a:xfrm>
        </p:spPr>
        <p:txBody>
          <a:bodyPr>
            <a:normAutofit fontScale="92500" lnSpcReduction="20000"/>
          </a:bodyPr>
          <a:lstStyle/>
          <a:p>
            <a:r>
              <a:rPr lang="en-US" dirty="0"/>
              <a:t>Research has also found that children in families who get an income boost from the EIC and CTC quickly show improvements in health and school performance relative to other low-income children who did not receive this extra help</a:t>
            </a:r>
          </a:p>
          <a:p>
            <a:r>
              <a:rPr lang="en-US" dirty="0"/>
              <a:t>In addition, children whose families receive that boost have higher school test scores, on average, and are more likely to go to college and to work and earn more as adults</a:t>
            </a:r>
          </a:p>
          <a:p>
            <a:pPr marL="0" indent="0" algn="r">
              <a:buNone/>
            </a:pPr>
            <a:r>
              <a:rPr lang="en-US" sz="3000" i="1" dirty="0"/>
              <a:t>*Source: The Center for Budget and Policy Priorities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36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and Alabama Families</a:t>
            </a:r>
          </a:p>
        </p:txBody>
      </p:sp>
      <p:sp>
        <p:nvSpPr>
          <p:cNvPr id="3" name="Content Placeholder 2"/>
          <p:cNvSpPr>
            <a:spLocks noGrp="1"/>
          </p:cNvSpPr>
          <p:nvPr>
            <p:ph idx="1"/>
          </p:nvPr>
        </p:nvSpPr>
        <p:spPr>
          <a:xfrm>
            <a:off x="609600" y="1600203"/>
            <a:ext cx="10972800" cy="4800597"/>
          </a:xfrm>
        </p:spPr>
        <p:txBody>
          <a:bodyPr>
            <a:normAutofit fontScale="92500"/>
          </a:bodyPr>
          <a:lstStyle/>
          <a:p>
            <a:r>
              <a:rPr lang="en-US" b="1" dirty="0"/>
              <a:t>498,000 Alabama households</a:t>
            </a:r>
            <a:r>
              <a:rPr lang="en-US" dirty="0"/>
              <a:t> received EIC in </a:t>
            </a:r>
            <a:r>
              <a:rPr lang="en-US" dirty="0" smtClean="0"/>
              <a:t>2016 for tax year 2015</a:t>
            </a:r>
            <a:endParaRPr lang="en-US" dirty="0"/>
          </a:p>
          <a:p>
            <a:r>
              <a:rPr lang="en-US" b="1" dirty="0"/>
              <a:t>153,000 Alabamians</a:t>
            </a:r>
            <a:r>
              <a:rPr lang="en-US" dirty="0"/>
              <a:t> were lifted out of poverty by the EIC and CTC combined, including </a:t>
            </a:r>
            <a:r>
              <a:rPr lang="en-US" b="1" dirty="0"/>
              <a:t>80,000 children</a:t>
            </a:r>
            <a:r>
              <a:rPr lang="en-US" dirty="0"/>
              <a:t>, each year, on average, during 2011 to 2013</a:t>
            </a:r>
          </a:p>
          <a:p>
            <a:r>
              <a:rPr lang="en-US" dirty="0"/>
              <a:t>The EIC put about </a:t>
            </a:r>
            <a:r>
              <a:rPr lang="en-US" b="1" dirty="0"/>
              <a:t>$1.4 billion</a:t>
            </a:r>
            <a:r>
              <a:rPr lang="en-US" dirty="0"/>
              <a:t> into Alabama’s economy in 2012</a:t>
            </a:r>
          </a:p>
          <a:p>
            <a:pPr marL="0" indent="0" algn="r">
              <a:buNone/>
            </a:pPr>
            <a:r>
              <a:rPr lang="en-US" sz="3000" i="1" dirty="0"/>
              <a:t>*Source: The Center for Budget and Policy Priorities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19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ea typeface="ＭＳ Ｐゴシック" pitchFamily="34" charset="-128"/>
              </a:rPr>
              <a:t>Earned Income Credit</a:t>
            </a:r>
          </a:p>
        </p:txBody>
      </p:sp>
      <p:sp>
        <p:nvSpPr>
          <p:cNvPr id="336899" name="Rectangle 3"/>
          <p:cNvSpPr>
            <a:spLocks noGrp="1" noChangeArrowheads="1"/>
          </p:cNvSpPr>
          <p:nvPr>
            <p:ph idx="1"/>
          </p:nvPr>
        </p:nvSpPr>
        <p:spPr/>
        <p:txBody>
          <a:bodyPr>
            <a:noAutofit/>
          </a:bodyPr>
          <a:lstStyle/>
          <a:p>
            <a:pPr eaLnBrk="1" hangingPunct="1">
              <a:lnSpc>
                <a:spcPct val="90000"/>
              </a:lnSpc>
              <a:defRPr/>
            </a:pPr>
            <a:r>
              <a:rPr lang="en-US" dirty="0"/>
              <a:t>Critics of the EIC have complained that it is too complex, forcing recipients to seek help in filing their return</a:t>
            </a:r>
          </a:p>
          <a:p>
            <a:pPr eaLnBrk="1" hangingPunct="1">
              <a:lnSpc>
                <a:spcPct val="90000"/>
              </a:lnSpc>
              <a:defRPr/>
            </a:pPr>
            <a:r>
              <a:rPr lang="en-US" dirty="0"/>
              <a:t>Two-thirds get such assistance, most from paid tax preparers</a:t>
            </a:r>
          </a:p>
          <a:p>
            <a:pPr eaLnBrk="1" hangingPunct="1">
              <a:lnSpc>
                <a:spcPct val="90000"/>
              </a:lnSpc>
              <a:defRPr/>
            </a:pPr>
            <a:r>
              <a:rPr lang="en-US" dirty="0"/>
              <a:t>It is our job to provide high-quality tax preparation to ensure these families receive the full amount of the EIC they are eligible for!</a:t>
            </a:r>
          </a:p>
          <a:p>
            <a:pPr marL="0" indent="0" eaLnBrk="1" hangingPunct="1">
              <a:lnSpc>
                <a:spcPct val="90000"/>
              </a:lnSpc>
              <a:buNone/>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1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500"/>
                                        <p:tgtEl>
                                          <p:spTgt spid="336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6899">
                                            <p:txEl>
                                              <p:pRg st="1" end="1"/>
                                            </p:txEl>
                                          </p:spTgt>
                                        </p:tgtEl>
                                        <p:attrNameLst>
                                          <p:attrName>style.visibility</p:attrName>
                                        </p:attrNameLst>
                                      </p:cBhvr>
                                      <p:to>
                                        <p:strVal val="visible"/>
                                      </p:to>
                                    </p:set>
                                    <p:animEffect transition="in" filter="fade">
                                      <p:cBhvr>
                                        <p:cTn id="12" dur="500"/>
                                        <p:tgtEl>
                                          <p:spTgt spid="336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6899">
                                            <p:txEl>
                                              <p:pRg st="2" end="2"/>
                                            </p:txEl>
                                          </p:spTgt>
                                        </p:tgtEl>
                                        <p:attrNameLst>
                                          <p:attrName>style.visibility</p:attrName>
                                        </p:attrNameLst>
                                      </p:cBhvr>
                                      <p:to>
                                        <p:strVal val="visible"/>
                                      </p:to>
                                    </p:set>
                                    <p:animEffect transition="in" filter="fade">
                                      <p:cBhvr>
                                        <p:cTn id="17" dur="500"/>
                                        <p:tgtEl>
                                          <p:spTgt spid="336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Credit</a:t>
            </a:r>
          </a:p>
        </p:txBody>
      </p:sp>
      <p:sp>
        <p:nvSpPr>
          <p:cNvPr id="3" name="Content Placeholder 2"/>
          <p:cNvSpPr>
            <a:spLocks noGrp="1"/>
          </p:cNvSpPr>
          <p:nvPr>
            <p:ph idx="1"/>
          </p:nvPr>
        </p:nvSpPr>
        <p:spPr/>
        <p:txBody>
          <a:bodyPr/>
          <a:lstStyle/>
          <a:p>
            <a:pPr>
              <a:buFont typeface="Wingdings" charset="2"/>
              <a:buChar char="Ø"/>
            </a:pPr>
            <a:r>
              <a:rPr lang="en-US" dirty="0"/>
              <a:t>Direct reduction of the taxpayer’s liability</a:t>
            </a:r>
          </a:p>
          <a:p>
            <a:pPr marL="376238" indent="-354013">
              <a:buFont typeface="Wingdings" charset="2"/>
              <a:buChar char="Ø"/>
            </a:pPr>
            <a:r>
              <a:rPr lang="en-US" dirty="0"/>
              <a:t>Two Types of tax credits:</a:t>
            </a:r>
          </a:p>
          <a:p>
            <a:pPr marL="1028700" lvl="1" indent="-514350">
              <a:buFont typeface="Arial" charset="0"/>
              <a:buChar char="•"/>
            </a:pPr>
            <a:r>
              <a:rPr lang="en-US" dirty="0"/>
              <a:t>Nonrefundable credits</a:t>
            </a:r>
          </a:p>
          <a:p>
            <a:pPr marL="1028700" lvl="1" indent="-514350">
              <a:buFont typeface="Arial" charset="0"/>
              <a:buChar char="•"/>
            </a:pPr>
            <a:r>
              <a:rPr lang="en-US" dirty="0"/>
              <a:t>Refundable credits</a:t>
            </a:r>
          </a:p>
          <a:p>
            <a:pPr marL="114300" indent="0">
              <a:buNone/>
            </a:pPr>
            <a:endParaRPr lang="en-US" dirty="0"/>
          </a:p>
          <a:p>
            <a:pPr marL="114300" indent="0" algn="ctr">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62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Autofit/>
          </a:bodyPr>
          <a:lstStyle/>
          <a:p>
            <a:pPr eaLnBrk="1" hangingPunct="1"/>
            <a:r>
              <a:rPr lang="en-US" dirty="0">
                <a:ea typeface="ＭＳ Ｐゴシック" pitchFamily="34" charset="-128"/>
              </a:rPr>
              <a:t>Earned </a:t>
            </a:r>
            <a:r>
              <a:rPr lang="en-US">
                <a:ea typeface="ＭＳ Ｐゴシック" pitchFamily="34" charset="-128"/>
              </a:rPr>
              <a:t>Income Credit: Maximum Credit Amounts</a:t>
            </a:r>
            <a:endParaRPr lang="en-US" dirty="0">
              <a:ea typeface="ＭＳ Ｐゴシック" pitchFamily="34" charset="-128"/>
            </a:endParaRPr>
          </a:p>
        </p:txBody>
      </p:sp>
      <p:sp>
        <p:nvSpPr>
          <p:cNvPr id="16394" name="Text Box 13"/>
          <p:cNvSpPr txBox="1">
            <a:spLocks noChangeArrowheads="1"/>
          </p:cNvSpPr>
          <p:nvPr/>
        </p:nvSpPr>
        <p:spPr bwMode="auto">
          <a:xfrm>
            <a:off x="1524000" y="5791201"/>
            <a:ext cx="3124200" cy="36671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pPr>
            <a:endParaRPr lang="en-US">
              <a:solidFill>
                <a:srgbClr val="77A042"/>
              </a:solidFill>
            </a:endParaRPr>
          </a:p>
        </p:txBody>
      </p:sp>
      <p:pic>
        <p:nvPicPr>
          <p:cNvPr id="2" name="Picture 1"/>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790" t="13759" r="2087" b="1720"/>
          <a:stretch/>
        </p:blipFill>
        <p:spPr>
          <a:xfrm>
            <a:off x="3020290" y="1620982"/>
            <a:ext cx="5957455" cy="4765964"/>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6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Determining the Earned Income Credit</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chor="ctr">
            <a:normAutofit/>
          </a:bodyPr>
          <a:lstStyle/>
          <a:p>
            <a:pPr marL="11113" indent="-11113" algn="ctr">
              <a:buFont typeface="Wingdings" pitchFamily="2" charset="2"/>
              <a:buNone/>
            </a:pPr>
            <a:r>
              <a:rPr lang="en-US" sz="3600" b="1" dirty="0">
                <a:solidFill>
                  <a:schemeClr val="accent3"/>
                </a:solidFill>
                <a:ea typeface="ＭＳ Ｐゴシック" pitchFamily="34" charset="-128"/>
              </a:rPr>
              <a:t>Open the </a:t>
            </a:r>
            <a:r>
              <a:rPr lang="en-US" sz="3600" b="1" u="sng" dirty="0">
                <a:solidFill>
                  <a:schemeClr val="accent3"/>
                </a:solidFill>
                <a:ea typeface="ＭＳ Ｐゴシック" pitchFamily="34" charset="-128"/>
              </a:rPr>
              <a:t>Publication 4012</a:t>
            </a:r>
            <a:r>
              <a:rPr lang="en-US" sz="3600" b="1" dirty="0">
                <a:solidFill>
                  <a:schemeClr val="accent3"/>
                </a:solidFill>
                <a:ea typeface="ＭＳ Ｐゴシック" pitchFamily="34" charset="-128"/>
              </a:rPr>
              <a:t> to the </a:t>
            </a:r>
            <a:r>
              <a:rPr lang="en-US" sz="3600" b="1" u="sng" dirty="0">
                <a:solidFill>
                  <a:schemeClr val="accent3"/>
                </a:solidFill>
                <a:ea typeface="ＭＳ Ｐゴシック" pitchFamily="34" charset="-128"/>
              </a:rPr>
              <a:t>Earned Income Credit Tab</a:t>
            </a:r>
          </a:p>
          <a:p>
            <a:pPr lvl="1">
              <a:buFont typeface="Wingdings" pitchFamily="2" charset="2"/>
              <a:buNone/>
            </a:pPr>
            <a:endParaRPr lang="en-US" sz="3200" dirty="0">
              <a:solidFill>
                <a:schemeClr val="accent3"/>
              </a:solidFill>
              <a:ea typeface="ＭＳ Ｐゴシック" pitchFamily="34" charset="-128"/>
            </a:endParaRPr>
          </a:p>
          <a:p>
            <a:pPr marL="3165" indent="7938" algn="ctr">
              <a:buNone/>
            </a:pPr>
            <a:r>
              <a:rPr lang="en-US" sz="4800" b="1" i="1" dirty="0">
                <a:solidFill>
                  <a:schemeClr val="accent3"/>
                </a:solidFill>
                <a:ea typeface="ＭＳ Ｐゴシック" pitchFamily="34" charset="-128"/>
              </a:rPr>
              <a:t>Use this tab to help determine if a taxpayer qualifies the Earned Income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2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0" end="0"/>
                                            </p:txEl>
                                          </p:spTgt>
                                        </p:tgtEl>
                                        <p:attrNameLst>
                                          <p:attrName>style.visibility</p:attrName>
                                        </p:attrNameLst>
                                      </p:cBhvr>
                                      <p:to>
                                        <p:strVal val="visible"/>
                                      </p:to>
                                    </p:set>
                                    <p:animEffect transition="in" filter="box(out)">
                                      <p:cBhvr>
                                        <p:cTn id="10" dur="500"/>
                                        <p:tgtEl>
                                          <p:spTgt spid="40960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2" end="2"/>
                                            </p:txEl>
                                          </p:spTgt>
                                        </p:tgtEl>
                                        <p:attrNameLst>
                                          <p:attrName>style.visibility</p:attrName>
                                        </p:attrNameLst>
                                      </p:cBhvr>
                                      <p:to>
                                        <p:strVal val="visible"/>
                                      </p:to>
                                    </p:set>
                                    <p:animEffect transition="in" filter="box(out)">
                                      <p:cBhvr>
                                        <p:cTn id="13" dur="500"/>
                                        <p:tgtEl>
                                          <p:spTgt spid="409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dirty="0">
                <a:ea typeface="ＭＳ Ｐゴシック" pitchFamily="34" charset="-128"/>
              </a:rPr>
              <a:t>Earned Income Credit</a:t>
            </a:r>
            <a:r>
              <a:rPr lang="en-US">
                <a:ea typeface="ＭＳ Ｐゴシック" pitchFamily="34" charset="-128"/>
              </a:rPr>
              <a:t>: Eligibility Requirements</a:t>
            </a:r>
            <a:endParaRPr lang="en-US" dirty="0">
              <a:ea typeface="ＭＳ Ｐゴシック" pitchFamily="34" charset="-128"/>
            </a:endParaRPr>
          </a:p>
        </p:txBody>
      </p:sp>
      <p:sp>
        <p:nvSpPr>
          <p:cNvPr id="18435" name="Rectangle 3"/>
          <p:cNvSpPr>
            <a:spLocks noGrp="1" noChangeArrowheads="1"/>
          </p:cNvSpPr>
          <p:nvPr>
            <p:ph idx="1"/>
          </p:nvPr>
        </p:nvSpPr>
        <p:spPr/>
        <p:txBody>
          <a:bodyPr>
            <a:normAutofit/>
          </a:bodyPr>
          <a:lstStyle/>
          <a:p>
            <a:r>
              <a:rPr lang="en-US" sz="3600" dirty="0">
                <a:ea typeface="ＭＳ Ｐゴシック" pitchFamily="34" charset="-128"/>
              </a:rPr>
              <a:t>Rules for everyone:</a:t>
            </a:r>
          </a:p>
          <a:p>
            <a:pPr lvl="1"/>
            <a:r>
              <a:rPr lang="en-US" sz="3200" dirty="0">
                <a:ea typeface="Arial" pitchFamily="34" charset="0"/>
              </a:rPr>
              <a:t>Must have </a:t>
            </a:r>
            <a:r>
              <a:rPr lang="en-US" sz="3200" b="1" dirty="0">
                <a:ea typeface="Arial" pitchFamily="34" charset="0"/>
              </a:rPr>
              <a:t>earned</a:t>
            </a:r>
            <a:r>
              <a:rPr lang="en-US" sz="3200" dirty="0">
                <a:ea typeface="Arial" pitchFamily="34" charset="0"/>
              </a:rPr>
              <a:t> income (and AGI has limits)</a:t>
            </a:r>
          </a:p>
          <a:p>
            <a:pPr lvl="1"/>
            <a:r>
              <a:rPr lang="en-US" sz="3200" dirty="0">
                <a:ea typeface="Arial" pitchFamily="34" charset="0"/>
              </a:rPr>
              <a:t>Valid SSNs and U.S. citizens/resident aliens</a:t>
            </a:r>
          </a:p>
          <a:p>
            <a:pPr lvl="1"/>
            <a:r>
              <a:rPr lang="en-US" sz="3200" dirty="0">
                <a:ea typeface="Arial" pitchFamily="34" charset="0"/>
              </a:rPr>
              <a:t>Not Married Filing Separately</a:t>
            </a:r>
          </a:p>
          <a:p>
            <a:pPr lvl="1"/>
            <a:r>
              <a:rPr lang="en-US" sz="3200" dirty="0">
                <a:ea typeface="Arial" pitchFamily="34" charset="0"/>
              </a:rPr>
              <a:t>No foreign earned income</a:t>
            </a:r>
          </a:p>
          <a:p>
            <a:pPr lvl="1"/>
            <a:r>
              <a:rPr lang="en-US" sz="3200" dirty="0">
                <a:ea typeface="Arial" pitchFamily="34" charset="0"/>
              </a:rPr>
              <a:t>Investment income less than $3,400</a:t>
            </a:r>
          </a:p>
          <a:p>
            <a:pPr lvl="1"/>
            <a:r>
              <a:rPr lang="en-US" sz="3200" dirty="0">
                <a:ea typeface="Arial" pitchFamily="34" charset="0"/>
              </a:rPr>
              <a:t>Taxpayer cannot be qualifying child of another person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95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5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fade">
                                      <p:cBhvr>
                                        <p:cTn id="27" dur="500"/>
                                        <p:tgtEl>
                                          <p:spTgt spid="1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fade">
                                      <p:cBhvr>
                                        <p:cTn id="32" dur="500"/>
                                        <p:tgtEl>
                                          <p:spTgt spid="1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6" end="6"/>
                                            </p:txEl>
                                          </p:spTgt>
                                        </p:tgtEl>
                                        <p:attrNameLst>
                                          <p:attrName>style.visibility</p:attrName>
                                        </p:attrNameLst>
                                      </p:cBhvr>
                                      <p:to>
                                        <p:strVal val="visible"/>
                                      </p:to>
                                    </p:set>
                                    <p:animEffect transition="in" filter="fade">
                                      <p:cBhvr>
                                        <p:cTn id="37"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dirty="0">
                <a:ea typeface="ＭＳ Ｐゴシック" pitchFamily="34" charset="-128"/>
              </a:rPr>
              <a:t>Earned Income Credit</a:t>
            </a:r>
            <a:r>
              <a:rPr lang="en-US">
                <a:ea typeface="ＭＳ Ｐゴシック" pitchFamily="34" charset="-128"/>
              </a:rPr>
              <a:t>: Eligibility Requirements</a:t>
            </a:r>
            <a:endParaRPr lang="en-US" dirty="0">
              <a:ea typeface="ＭＳ Ｐゴシック" pitchFamily="34" charset="-128"/>
            </a:endParaRPr>
          </a:p>
        </p:txBody>
      </p:sp>
      <p:sp>
        <p:nvSpPr>
          <p:cNvPr id="18435" name="Rectangle 3"/>
          <p:cNvSpPr>
            <a:spLocks noGrp="1" noChangeArrowheads="1"/>
          </p:cNvSpPr>
          <p:nvPr>
            <p:ph idx="1"/>
          </p:nvPr>
        </p:nvSpPr>
        <p:spPr/>
        <p:txBody>
          <a:bodyPr>
            <a:normAutofit/>
          </a:bodyPr>
          <a:lstStyle/>
          <a:p>
            <a:r>
              <a:rPr lang="en-US" dirty="0">
                <a:ea typeface="ＭＳ Ｐゴシック" pitchFamily="34" charset="-128"/>
              </a:rPr>
              <a:t>Rules if taxpayer does NOT have a qualifying child:</a:t>
            </a:r>
          </a:p>
          <a:p>
            <a:pPr lvl="1"/>
            <a:r>
              <a:rPr lang="en-US" sz="3200" dirty="0">
                <a:ea typeface="ＭＳ Ｐゴシック" pitchFamily="34" charset="-128"/>
              </a:rPr>
              <a:t>Cannot be claimed as a dependent by another person</a:t>
            </a:r>
          </a:p>
          <a:p>
            <a:pPr lvl="1"/>
            <a:r>
              <a:rPr lang="en-US" sz="3200" dirty="0">
                <a:ea typeface="ＭＳ Ｐゴシック" pitchFamily="34" charset="-128"/>
              </a:rPr>
              <a:t>Must be at least 25 but under 65 on December 31</a:t>
            </a:r>
            <a:r>
              <a:rPr lang="en-US" sz="3200" baseline="30000" dirty="0">
                <a:ea typeface="ＭＳ Ｐゴシック" pitchFamily="34" charset="-128"/>
              </a:rPr>
              <a:t>st</a:t>
            </a:r>
            <a:r>
              <a:rPr lang="en-US" sz="3200" dirty="0">
                <a:ea typeface="ＭＳ Ｐゴシック" pitchFamily="34" charset="-128"/>
              </a:rPr>
              <a:t> of the tax year</a:t>
            </a:r>
          </a:p>
          <a:p>
            <a:pPr lvl="1"/>
            <a:r>
              <a:rPr lang="en-US" sz="3200" dirty="0">
                <a:ea typeface="Arial" pitchFamily="34" charset="0"/>
              </a:rPr>
              <a:t>Must have lived in the United States (and spouse, if MFJ) for more than ½ of the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97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dirty="0">
                <a:ea typeface="ＭＳ Ｐゴシック" pitchFamily="34" charset="-128"/>
              </a:rPr>
              <a:t>Earned Income Credit</a:t>
            </a:r>
            <a:r>
              <a:rPr lang="en-US">
                <a:ea typeface="ＭＳ Ｐゴシック" pitchFamily="34" charset="-128"/>
              </a:rPr>
              <a:t>: Eligibility Requirements</a:t>
            </a:r>
            <a:endParaRPr lang="en-US" dirty="0">
              <a:ea typeface="ＭＳ Ｐゴシック" pitchFamily="34" charset="-128"/>
            </a:endParaRPr>
          </a:p>
        </p:txBody>
      </p:sp>
      <p:sp>
        <p:nvSpPr>
          <p:cNvPr id="18435" name="Rectangle 3"/>
          <p:cNvSpPr>
            <a:spLocks noGrp="1" noChangeArrowheads="1"/>
          </p:cNvSpPr>
          <p:nvPr>
            <p:ph idx="1"/>
          </p:nvPr>
        </p:nvSpPr>
        <p:spPr>
          <a:xfrm>
            <a:off x="609600" y="1600203"/>
            <a:ext cx="10972800" cy="4856015"/>
          </a:xfrm>
        </p:spPr>
        <p:txBody>
          <a:bodyPr>
            <a:normAutofit/>
          </a:bodyPr>
          <a:lstStyle/>
          <a:p>
            <a:r>
              <a:rPr lang="en-US" dirty="0">
                <a:ea typeface="ＭＳ Ｐゴシック" pitchFamily="34" charset="-128"/>
              </a:rPr>
              <a:t>Rules if taxpayer has a qualifying child:</a:t>
            </a:r>
          </a:p>
          <a:p>
            <a:pPr lvl="1"/>
            <a:r>
              <a:rPr lang="en-US" dirty="0">
                <a:ea typeface="ＭＳ Ｐゴシック" pitchFamily="34" charset="-128"/>
              </a:rPr>
              <a:t>Qualifying child must have a valid SSN that allows him/her to work</a:t>
            </a:r>
          </a:p>
          <a:p>
            <a:pPr lvl="1"/>
            <a:r>
              <a:rPr lang="en-US" b="1" dirty="0">
                <a:ea typeface="ＭＳ Ｐゴシック" pitchFamily="34" charset="-128"/>
              </a:rPr>
              <a:t>[Relationship Test] </a:t>
            </a:r>
            <a:r>
              <a:rPr lang="en-US" dirty="0">
                <a:ea typeface="ＭＳ Ｐゴシック" pitchFamily="34" charset="-128"/>
              </a:rPr>
              <a:t>Child must be the taxpayer’s:</a:t>
            </a:r>
          </a:p>
          <a:p>
            <a:pPr lvl="2"/>
            <a:r>
              <a:rPr lang="en-US" dirty="0">
                <a:ea typeface="ＭＳ Ｐゴシック" pitchFamily="34" charset="-128"/>
              </a:rPr>
              <a:t>son, daughter, stepchild, eligible foster child</a:t>
            </a:r>
          </a:p>
          <a:p>
            <a:pPr lvl="2"/>
            <a:r>
              <a:rPr lang="en-US" dirty="0">
                <a:ea typeface="ＭＳ Ｐゴシック" pitchFamily="34" charset="-128"/>
              </a:rPr>
              <a:t>brother, sister, half brother, half sister, stepbrother, stepsister, or descendent of any of them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58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435">
                                            <p:txEl>
                                              <p:pRg st="3" end="3"/>
                                            </p:txEl>
                                          </p:spTgt>
                                        </p:tgtEl>
                                        <p:attrNameLst>
                                          <p:attrName>style.visibility</p:attrName>
                                        </p:attrNameLst>
                                      </p:cBhvr>
                                      <p:to>
                                        <p:strVal val="visible"/>
                                      </p:to>
                                    </p:set>
                                    <p:animEffect transition="in" filter="fade">
                                      <p:cBhvr>
                                        <p:cTn id="20" dur="500"/>
                                        <p:tgtEl>
                                          <p:spTgt spid="1843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animEffect transition="in" filter="fade">
                                      <p:cBhvr>
                                        <p:cTn id="23"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dirty="0">
                <a:ea typeface="ＭＳ Ｐゴシック" pitchFamily="34" charset="-128"/>
              </a:rPr>
              <a:t>Earned Income Credit</a:t>
            </a:r>
            <a:r>
              <a:rPr lang="en-US">
                <a:ea typeface="ＭＳ Ｐゴシック" pitchFamily="34" charset="-128"/>
              </a:rPr>
              <a:t>: Eligibility Requirements</a:t>
            </a:r>
            <a:endParaRPr lang="en-US" dirty="0">
              <a:ea typeface="ＭＳ Ｐゴシック" pitchFamily="34" charset="-128"/>
            </a:endParaRPr>
          </a:p>
        </p:txBody>
      </p:sp>
      <p:sp>
        <p:nvSpPr>
          <p:cNvPr id="18435" name="Rectangle 3"/>
          <p:cNvSpPr>
            <a:spLocks noGrp="1" noChangeArrowheads="1"/>
          </p:cNvSpPr>
          <p:nvPr>
            <p:ph idx="1"/>
          </p:nvPr>
        </p:nvSpPr>
        <p:spPr>
          <a:xfrm>
            <a:off x="609600" y="1600203"/>
            <a:ext cx="10972800" cy="4856015"/>
          </a:xfrm>
        </p:spPr>
        <p:txBody>
          <a:bodyPr>
            <a:normAutofit/>
          </a:bodyPr>
          <a:lstStyle/>
          <a:p>
            <a:r>
              <a:rPr lang="en-US" dirty="0">
                <a:ea typeface="ＭＳ Ｐゴシック" pitchFamily="34" charset="-128"/>
              </a:rPr>
              <a:t>Rules if taxpayer has a qualifying child:</a:t>
            </a:r>
          </a:p>
          <a:p>
            <a:pPr lvl="1"/>
            <a:r>
              <a:rPr lang="en-US" b="1" dirty="0">
                <a:ea typeface="Arial" pitchFamily="34" charset="0"/>
              </a:rPr>
              <a:t>[Age Test] </a:t>
            </a:r>
            <a:r>
              <a:rPr lang="en-US" dirty="0">
                <a:ea typeface="Arial" pitchFamily="34" charset="0"/>
              </a:rPr>
              <a:t>Child must be</a:t>
            </a:r>
          </a:p>
          <a:p>
            <a:pPr lvl="2"/>
            <a:r>
              <a:rPr lang="en-US" dirty="0">
                <a:ea typeface="Arial" pitchFamily="34" charset="0"/>
              </a:rPr>
              <a:t>Under age 19 at the end of the tax year, </a:t>
            </a:r>
            <a:r>
              <a:rPr lang="en-US" b="1" i="1" dirty="0">
                <a:solidFill>
                  <a:schemeClr val="accent1"/>
                </a:solidFill>
                <a:ea typeface="Arial" pitchFamily="34" charset="0"/>
              </a:rPr>
              <a:t>OR</a:t>
            </a:r>
            <a:endParaRPr lang="en-US" dirty="0">
              <a:solidFill>
                <a:schemeClr val="accent1"/>
              </a:solidFill>
              <a:ea typeface="Arial" pitchFamily="34" charset="0"/>
            </a:endParaRPr>
          </a:p>
          <a:p>
            <a:pPr lvl="2"/>
            <a:r>
              <a:rPr lang="en-US" dirty="0">
                <a:ea typeface="Arial" pitchFamily="34" charset="0"/>
              </a:rPr>
              <a:t>Under age 24 and a full-time student at the end of the tax year, </a:t>
            </a:r>
            <a:r>
              <a:rPr lang="en-US" b="1" i="1" dirty="0">
                <a:solidFill>
                  <a:schemeClr val="accent1"/>
                </a:solidFill>
                <a:ea typeface="Arial" pitchFamily="34" charset="0"/>
              </a:rPr>
              <a:t>OR</a:t>
            </a:r>
            <a:endParaRPr lang="en-US" dirty="0">
              <a:ea typeface="Arial" pitchFamily="34" charset="0"/>
            </a:endParaRPr>
          </a:p>
          <a:p>
            <a:pPr lvl="2"/>
            <a:r>
              <a:rPr lang="en-US" dirty="0">
                <a:ea typeface="Arial" pitchFamily="34" charset="0"/>
              </a:rPr>
              <a:t>Any age and permanently and totally disabled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672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xEl>
                                              <p:pRg st="2" end="2"/>
                                            </p:txEl>
                                          </p:spTgt>
                                        </p:tgtEl>
                                        <p:attrNameLst>
                                          <p:attrName>style.visibility</p:attrName>
                                        </p:attrNameLst>
                                      </p:cBhvr>
                                      <p:to>
                                        <p:strVal val="visible"/>
                                      </p:to>
                                    </p:set>
                                    <p:animEffect transition="in" filter="fade">
                                      <p:cBhvr>
                                        <p:cTn id="10" dur="500"/>
                                        <p:tgtEl>
                                          <p:spTgt spid="1843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animEffect transition="in" filter="fade">
                                      <p:cBhvr>
                                        <p:cTn id="13" dur="500"/>
                                        <p:tgtEl>
                                          <p:spTgt spid="1843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35">
                                            <p:txEl>
                                              <p:pRg st="4" end="4"/>
                                            </p:txEl>
                                          </p:spTgt>
                                        </p:tgtEl>
                                        <p:attrNameLst>
                                          <p:attrName>style.visibility</p:attrName>
                                        </p:attrNameLst>
                                      </p:cBhvr>
                                      <p:to>
                                        <p:strVal val="visible"/>
                                      </p:to>
                                    </p:set>
                                    <p:animEffect transition="in" filter="fade">
                                      <p:cBhvr>
                                        <p:cTn id="16"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dirty="0">
                <a:ea typeface="ＭＳ Ｐゴシック" pitchFamily="34" charset="-128"/>
              </a:rPr>
              <a:t>Earned Income Credit: Eligibility Requirements</a:t>
            </a:r>
          </a:p>
        </p:txBody>
      </p:sp>
      <p:sp>
        <p:nvSpPr>
          <p:cNvPr id="18435" name="Rectangle 3"/>
          <p:cNvSpPr>
            <a:spLocks noGrp="1" noChangeArrowheads="1"/>
          </p:cNvSpPr>
          <p:nvPr>
            <p:ph idx="1"/>
          </p:nvPr>
        </p:nvSpPr>
        <p:spPr>
          <a:xfrm>
            <a:off x="609600" y="1600203"/>
            <a:ext cx="10972800" cy="4856015"/>
          </a:xfrm>
        </p:spPr>
        <p:txBody>
          <a:bodyPr>
            <a:normAutofit/>
          </a:bodyPr>
          <a:lstStyle/>
          <a:p>
            <a:r>
              <a:rPr lang="en-US" dirty="0">
                <a:ea typeface="ＭＳ Ｐゴシック" pitchFamily="34" charset="-128"/>
              </a:rPr>
              <a:t>Rules if taxpayer has a qualifying child:</a:t>
            </a:r>
          </a:p>
          <a:p>
            <a:pPr lvl="1"/>
            <a:r>
              <a:rPr lang="en-US" sz="3200" b="1" dirty="0">
                <a:ea typeface="ＭＳ Ｐゴシック" pitchFamily="34" charset="-128"/>
              </a:rPr>
              <a:t>[Joint Return Test] </a:t>
            </a:r>
            <a:r>
              <a:rPr lang="en-US" sz="3200" dirty="0">
                <a:ea typeface="ＭＳ Ｐゴシック" pitchFamily="34" charset="-128"/>
              </a:rPr>
              <a:t>Qualifying child must not have filed a joint return for the tax year</a:t>
            </a:r>
          </a:p>
          <a:p>
            <a:pPr lvl="2"/>
            <a:r>
              <a:rPr lang="en-US" sz="2800" dirty="0">
                <a:ea typeface="ＭＳ Ｐゴシック" pitchFamily="34" charset="-128"/>
              </a:rPr>
              <a:t>Unless the child only filed a joint return with spouse to claim a refund</a:t>
            </a:r>
          </a:p>
          <a:p>
            <a:pPr lvl="1"/>
            <a:r>
              <a:rPr lang="en-US" sz="3200" b="1" dirty="0">
                <a:ea typeface="ＭＳ Ｐゴシック" pitchFamily="34" charset="-128"/>
              </a:rPr>
              <a:t>[Residency Test] </a:t>
            </a:r>
            <a:r>
              <a:rPr lang="en-US" sz="3200" dirty="0">
                <a:ea typeface="ＭＳ Ｐゴシック" pitchFamily="34" charset="-128"/>
              </a:rPr>
              <a:t>Must have lived with the taxpayer for more than ½ the year</a:t>
            </a:r>
          </a:p>
          <a:p>
            <a:pPr lvl="1"/>
            <a:r>
              <a:rPr lang="en-US" sz="3200" dirty="0">
                <a:ea typeface="ＭＳ Ｐゴシック" pitchFamily="34" charset="-128"/>
              </a:rPr>
              <a:t>Must not be the qualifying child of another person</a:t>
            </a:r>
            <a:endParaRPr lang="en-US" sz="3200" dirty="0">
              <a:ea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71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xEl>
                                              <p:pRg st="2" end="2"/>
                                            </p:txEl>
                                          </p:spTgt>
                                        </p:tgtEl>
                                        <p:attrNameLst>
                                          <p:attrName>style.visibility</p:attrName>
                                        </p:attrNameLst>
                                      </p:cBhvr>
                                      <p:to>
                                        <p:strVal val="visible"/>
                                      </p:to>
                                    </p:set>
                                    <p:animEffect transition="in" filter="fade">
                                      <p:cBhvr>
                                        <p:cTn id="10" dur="500"/>
                                        <p:tgtEl>
                                          <p:spTgt spid="1843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animEffect transition="in" filter="fade">
                                      <p:cBhvr>
                                        <p:cTn id="15" dur="500"/>
                                        <p:tgtEl>
                                          <p:spTgt spid="1843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435">
                                            <p:txEl>
                                              <p:pRg st="4" end="4"/>
                                            </p:txEl>
                                          </p:spTgt>
                                        </p:tgtEl>
                                        <p:attrNameLst>
                                          <p:attrName>style.visibility</p:attrName>
                                        </p:attrNameLst>
                                      </p:cBhvr>
                                      <p:to>
                                        <p:strVal val="visible"/>
                                      </p:to>
                                    </p:set>
                                    <p:animEffect transition="in" filter="fade">
                                      <p:cBhvr>
                                        <p:cTn id="20"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ea typeface="ＭＳ Ｐゴシック" pitchFamily="34" charset="-128"/>
              </a:rPr>
              <a:t>Earned Income Credit: Eligibility Requirements</a:t>
            </a:r>
            <a:endParaRPr lang="en-US"/>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chor="ctr">
            <a:normAutofit fontScale="92500"/>
          </a:bodyPr>
          <a:lstStyle/>
          <a:p>
            <a:pPr marL="0" indent="0" algn="ctr">
              <a:buNone/>
            </a:pPr>
            <a:r>
              <a:rPr lang="en-US" b="1" dirty="0">
                <a:solidFill>
                  <a:schemeClr val="accent3"/>
                </a:solidFill>
              </a:rPr>
              <a:t>Note: Just because a person qualifies as the dependent of the taxpayer does not mean they automatically make the taxpayer eligible for the EIC</a:t>
            </a:r>
          </a:p>
          <a:p>
            <a:pPr marL="0" indent="0" algn="ctr">
              <a:buNone/>
            </a:pPr>
            <a:r>
              <a:rPr lang="en-US" b="1" i="1" dirty="0">
                <a:solidFill>
                  <a:schemeClr val="accent3"/>
                </a:solidFill>
              </a:rPr>
              <a:t>Child in question must meet the age, relationship, residency, and joint return tests to qualify (therefore, Qualifying Children always meet requirements, HOWEVER, Qualifying Relatives DO NOT)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76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ox(out)">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Autofit/>
          </a:bodyPr>
          <a:lstStyle/>
          <a:p>
            <a:pPr eaLnBrk="1" hangingPunct="1"/>
            <a:r>
              <a:rPr lang="en-US" dirty="0">
                <a:ea typeface="ＭＳ Ｐゴシック" pitchFamily="34" charset="-128"/>
              </a:rPr>
              <a:t>Earned Income Credit: Qualifying Child of More than One Person</a:t>
            </a:r>
          </a:p>
        </p:txBody>
      </p:sp>
      <p:sp>
        <p:nvSpPr>
          <p:cNvPr id="338947" name="Rectangle 3"/>
          <p:cNvSpPr>
            <a:spLocks noGrp="1" noChangeArrowheads="1"/>
          </p:cNvSpPr>
          <p:nvPr>
            <p:ph idx="1"/>
          </p:nvPr>
        </p:nvSpPr>
        <p:spPr>
          <a:xfrm>
            <a:off x="609600" y="1600203"/>
            <a:ext cx="10972800" cy="4223081"/>
          </a:xfrm>
        </p:spPr>
        <p:txBody>
          <a:bodyPr>
            <a:normAutofit lnSpcReduction="10000"/>
          </a:bodyPr>
          <a:lstStyle/>
          <a:p>
            <a:pPr eaLnBrk="1" hangingPunct="1">
              <a:defRPr/>
            </a:pPr>
            <a:r>
              <a:rPr lang="en-US" dirty="0">
                <a:ea typeface="ＭＳ Ｐゴシック" pitchFamily="34" charset="-128"/>
              </a:rPr>
              <a:t>Sometimes, a child meets all of the tests to be claimed by more than one taxpayer</a:t>
            </a:r>
          </a:p>
          <a:p>
            <a:pPr eaLnBrk="1" hangingPunct="1">
              <a:defRPr/>
            </a:pPr>
            <a:r>
              <a:rPr lang="en-US" dirty="0">
                <a:ea typeface="ＭＳ Ｐゴシック" pitchFamily="34" charset="-128"/>
              </a:rPr>
              <a:t>A child cannot be used by more than one person to claim the EIC</a:t>
            </a:r>
          </a:p>
          <a:p>
            <a:pPr eaLnBrk="1" hangingPunct="1">
              <a:defRPr/>
            </a:pPr>
            <a:r>
              <a:rPr lang="en-US" dirty="0">
                <a:ea typeface="ＭＳ Ｐゴシック" pitchFamily="34" charset="-128"/>
              </a:rPr>
              <a:t>The rules for determining who claims the child for EIC are the same as those for determining who claims the the child as a dependent</a:t>
            </a:r>
          </a:p>
        </p:txBody>
      </p:sp>
      <p:sp>
        <p:nvSpPr>
          <p:cNvPr id="2" name="TextBox 1"/>
          <p:cNvSpPr txBox="1"/>
          <p:nvPr/>
        </p:nvSpPr>
        <p:spPr>
          <a:xfrm>
            <a:off x="609600" y="5837407"/>
            <a:ext cx="109728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solidFill>
                  <a:schemeClr val="accent3"/>
                </a:solidFill>
              </a:rPr>
              <a:t>If this situation arises, please </a:t>
            </a:r>
            <a:r>
              <a:rPr lang="en-US" sz="2800" b="1" u="sng" dirty="0">
                <a:solidFill>
                  <a:schemeClr val="accent3"/>
                </a:solidFill>
              </a:rPr>
              <a:t>see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48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animEffect transition="in" filter="fade">
                                      <p:cBhvr>
                                        <p:cTn id="7" dur="500"/>
                                        <p:tgtEl>
                                          <p:spTgt spid="338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8947">
                                            <p:txEl>
                                              <p:pRg st="1" end="1"/>
                                            </p:txEl>
                                          </p:spTgt>
                                        </p:tgtEl>
                                        <p:attrNameLst>
                                          <p:attrName>style.visibility</p:attrName>
                                        </p:attrNameLst>
                                      </p:cBhvr>
                                      <p:to>
                                        <p:strVal val="visible"/>
                                      </p:to>
                                    </p:set>
                                    <p:animEffect transition="in" filter="fade">
                                      <p:cBhvr>
                                        <p:cTn id="12" dur="500"/>
                                        <p:tgtEl>
                                          <p:spTgt spid="338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8947">
                                            <p:txEl>
                                              <p:pRg st="2" end="2"/>
                                            </p:txEl>
                                          </p:spTgt>
                                        </p:tgtEl>
                                        <p:attrNameLst>
                                          <p:attrName>style.visibility</p:attrName>
                                        </p:attrNameLst>
                                      </p:cBhvr>
                                      <p:to>
                                        <p:strVal val="visible"/>
                                      </p:to>
                                    </p:set>
                                    <p:animEffect transition="in" filter="fade">
                                      <p:cBhvr>
                                        <p:cTn id="17" dur="500"/>
                                        <p:tgtEl>
                                          <p:spTgt spid="338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uild="p"/>
    </p:bld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dirty="0">
                <a:ea typeface="ＭＳ Ｐゴシック" pitchFamily="34" charset="-128"/>
              </a:rPr>
              <a:t>Earned Income Credit: Disallowance</a:t>
            </a:r>
          </a:p>
        </p:txBody>
      </p:sp>
      <p:sp>
        <p:nvSpPr>
          <p:cNvPr id="354307" name="Rectangle 3"/>
          <p:cNvSpPr>
            <a:spLocks noGrp="1" noChangeArrowheads="1"/>
          </p:cNvSpPr>
          <p:nvPr>
            <p:ph idx="1"/>
          </p:nvPr>
        </p:nvSpPr>
        <p:spPr/>
        <p:txBody>
          <a:bodyPr/>
          <a:lstStyle/>
          <a:p>
            <a:pPr eaLnBrk="1" hangingPunct="1">
              <a:defRPr/>
            </a:pPr>
            <a:r>
              <a:rPr lang="en-US" dirty="0">
                <a:ea typeface="+mn-ea"/>
              </a:rPr>
              <a:t>EIC can be disallowed for</a:t>
            </a:r>
          </a:p>
          <a:p>
            <a:pPr lvl="1" eaLnBrk="1" hangingPunct="1">
              <a:defRPr/>
            </a:pPr>
            <a:r>
              <a:rPr lang="en-US" dirty="0"/>
              <a:t>Reckless or intentional disregard of the rules: 2 years</a:t>
            </a:r>
          </a:p>
          <a:p>
            <a:pPr lvl="1" eaLnBrk="1" hangingPunct="1">
              <a:defRPr/>
            </a:pPr>
            <a:r>
              <a:rPr lang="en-US" dirty="0"/>
              <a:t>Fraudulent Claim: 10 Years</a:t>
            </a:r>
          </a:p>
          <a:p>
            <a:pPr eaLnBrk="1" hangingPunct="1">
              <a:defRPr/>
            </a:pPr>
            <a:r>
              <a:rPr lang="en-US" dirty="0">
                <a:ea typeface="+mn-ea"/>
              </a:rPr>
              <a:t>To claim EIC again, a taxpayer must</a:t>
            </a:r>
          </a:p>
          <a:p>
            <a:pPr lvl="1" eaLnBrk="1" hangingPunct="1">
              <a:defRPr/>
            </a:pPr>
            <a:r>
              <a:rPr lang="en-US" dirty="0"/>
              <a:t>Wait full period of disallowance</a:t>
            </a:r>
          </a:p>
          <a:p>
            <a:pPr lvl="1" eaLnBrk="1" hangingPunct="1">
              <a:defRPr/>
            </a:pPr>
            <a:r>
              <a:rPr lang="en-US" dirty="0"/>
              <a:t>Submit a Form 8862 with the tax return</a:t>
            </a:r>
          </a:p>
          <a:p>
            <a:pPr eaLnBrk="1" hangingPunct="1">
              <a:defRPr/>
            </a:pPr>
            <a:endParaRPr lang="en-US" dirty="0">
              <a:ea typeface="+mn-ea"/>
            </a:endParaRPr>
          </a:p>
        </p:txBody>
      </p:sp>
      <p:sp>
        <p:nvSpPr>
          <p:cNvPr id="4" name="TextBox 3"/>
          <p:cNvSpPr txBox="1"/>
          <p:nvPr/>
        </p:nvSpPr>
        <p:spPr>
          <a:xfrm>
            <a:off x="609600" y="5837407"/>
            <a:ext cx="109728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solidFill>
                  <a:schemeClr val="accent3"/>
                </a:solidFill>
              </a:rPr>
              <a:t>If this situation arises, please </a:t>
            </a:r>
            <a:r>
              <a:rPr lang="en-US" sz="2800" b="1" u="sng" dirty="0">
                <a:solidFill>
                  <a:schemeClr val="accent3"/>
                </a:solidFill>
              </a:rPr>
              <a:t>see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43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Effect transition="in" filter="fade">
                                      <p:cBhvr>
                                        <p:cTn id="7" dur="500"/>
                                        <p:tgtEl>
                                          <p:spTgt spid="3543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4307">
                                            <p:txEl>
                                              <p:pRg st="1" end="1"/>
                                            </p:txEl>
                                          </p:spTgt>
                                        </p:tgtEl>
                                        <p:attrNameLst>
                                          <p:attrName>style.visibility</p:attrName>
                                        </p:attrNameLst>
                                      </p:cBhvr>
                                      <p:to>
                                        <p:strVal val="visible"/>
                                      </p:to>
                                    </p:set>
                                    <p:animEffect transition="in" filter="fade">
                                      <p:cBhvr>
                                        <p:cTn id="10" dur="500"/>
                                        <p:tgtEl>
                                          <p:spTgt spid="3543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4307">
                                            <p:txEl>
                                              <p:pRg st="2" end="2"/>
                                            </p:txEl>
                                          </p:spTgt>
                                        </p:tgtEl>
                                        <p:attrNameLst>
                                          <p:attrName>style.visibility</p:attrName>
                                        </p:attrNameLst>
                                      </p:cBhvr>
                                      <p:to>
                                        <p:strVal val="visible"/>
                                      </p:to>
                                    </p:set>
                                    <p:animEffect transition="in" filter="fade">
                                      <p:cBhvr>
                                        <p:cTn id="13" dur="500"/>
                                        <p:tgtEl>
                                          <p:spTgt spid="3543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4307">
                                            <p:txEl>
                                              <p:pRg st="3" end="3"/>
                                            </p:txEl>
                                          </p:spTgt>
                                        </p:tgtEl>
                                        <p:attrNameLst>
                                          <p:attrName>style.visibility</p:attrName>
                                        </p:attrNameLst>
                                      </p:cBhvr>
                                      <p:to>
                                        <p:strVal val="visible"/>
                                      </p:to>
                                    </p:set>
                                    <p:animEffect transition="in" filter="fade">
                                      <p:cBhvr>
                                        <p:cTn id="18" dur="500"/>
                                        <p:tgtEl>
                                          <p:spTgt spid="35430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4307">
                                            <p:txEl>
                                              <p:pRg st="4" end="4"/>
                                            </p:txEl>
                                          </p:spTgt>
                                        </p:tgtEl>
                                        <p:attrNameLst>
                                          <p:attrName>style.visibility</p:attrName>
                                        </p:attrNameLst>
                                      </p:cBhvr>
                                      <p:to>
                                        <p:strVal val="visible"/>
                                      </p:to>
                                    </p:set>
                                    <p:animEffect transition="in" filter="fade">
                                      <p:cBhvr>
                                        <p:cTn id="21" dur="500"/>
                                        <p:tgtEl>
                                          <p:spTgt spid="35430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4307">
                                            <p:txEl>
                                              <p:pRg st="5" end="5"/>
                                            </p:txEl>
                                          </p:spTgt>
                                        </p:tgtEl>
                                        <p:attrNameLst>
                                          <p:attrName>style.visibility</p:attrName>
                                        </p:attrNameLst>
                                      </p:cBhvr>
                                      <p:to>
                                        <p:strVal val="visible"/>
                                      </p:to>
                                    </p:set>
                                    <p:animEffect transition="in" filter="fade">
                                      <p:cBhvr>
                                        <p:cTn id="24" dur="500"/>
                                        <p:tgtEl>
                                          <p:spTgt spid="354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7"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a:ea typeface="ＭＳ Ｐゴシック" pitchFamily="34" charset="-128"/>
              </a:rPr>
              <a:t>Nonrefundable Tax Credit</a:t>
            </a:r>
          </a:p>
        </p:txBody>
      </p:sp>
      <p:sp>
        <p:nvSpPr>
          <p:cNvPr id="30723" name="Rectangle 3"/>
          <p:cNvSpPr>
            <a:spLocks noGrp="1" noChangeArrowheads="1"/>
          </p:cNvSpPr>
          <p:nvPr>
            <p:ph idx="1"/>
          </p:nvPr>
        </p:nvSpPr>
        <p:spPr>
          <a:xfrm>
            <a:off x="609600" y="1600204"/>
            <a:ext cx="10972800" cy="2577350"/>
          </a:xfrm>
        </p:spPr>
        <p:txBody>
          <a:bodyPr/>
          <a:lstStyle/>
          <a:p>
            <a:pPr>
              <a:lnSpc>
                <a:spcPct val="90000"/>
              </a:lnSpc>
              <a:buFont typeface="Wingdings" charset="2"/>
              <a:buChar char="Ø"/>
            </a:pPr>
            <a:r>
              <a:rPr lang="en-US" dirty="0">
                <a:ea typeface="ＭＳ Ｐゴシック" pitchFamily="34" charset="-128"/>
              </a:rPr>
              <a:t>Reduces the tax liability – only to zero. </a:t>
            </a:r>
          </a:p>
          <a:p>
            <a:pPr lvl="1">
              <a:lnSpc>
                <a:spcPct val="90000"/>
              </a:lnSpc>
              <a:buFont typeface="Arial" charset="0"/>
              <a:buChar char="•"/>
            </a:pPr>
            <a:r>
              <a:rPr lang="en-US" dirty="0">
                <a:ea typeface="ＭＳ Ｐゴシック" pitchFamily="34" charset="-128"/>
              </a:rPr>
              <a:t>Child and Dependent Care Expenses </a:t>
            </a:r>
          </a:p>
          <a:p>
            <a:pPr lvl="1">
              <a:lnSpc>
                <a:spcPct val="90000"/>
              </a:lnSpc>
              <a:buFont typeface="Arial" charset="0"/>
              <a:buChar char="•"/>
            </a:pPr>
            <a:r>
              <a:rPr lang="en-US" dirty="0">
                <a:ea typeface="ＭＳ Ｐゴシック" pitchFamily="34" charset="-128"/>
              </a:rPr>
              <a:t>Retirement Savings Contribution Credit</a:t>
            </a:r>
          </a:p>
          <a:p>
            <a:pPr lvl="1">
              <a:lnSpc>
                <a:spcPct val="90000"/>
              </a:lnSpc>
              <a:buFont typeface="Arial" charset="0"/>
              <a:buChar char="•"/>
            </a:pPr>
            <a:r>
              <a:rPr lang="en-US" dirty="0">
                <a:ea typeface="ＭＳ Ｐゴシック" pitchFamily="34" charset="-128"/>
              </a:rPr>
              <a:t>Child Tax Credit</a:t>
            </a:r>
          </a:p>
        </p:txBody>
      </p:sp>
      <p:sp>
        <p:nvSpPr>
          <p:cNvPr id="2" name="Rectangle 1"/>
          <p:cNvSpPr/>
          <p:nvPr/>
        </p:nvSpPr>
        <p:spPr>
          <a:xfrm>
            <a:off x="609600" y="4360120"/>
            <a:ext cx="109728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lnSpc>
                <a:spcPct val="90000"/>
              </a:lnSpc>
              <a:buNone/>
            </a:pPr>
            <a:r>
              <a:rPr lang="en-US" sz="4000" b="1">
                <a:solidFill>
                  <a:schemeClr val="bg1"/>
                </a:solidFill>
              </a:rPr>
              <a:t>Nonrefundable Credits entered on Lines 48-54</a:t>
            </a:r>
          </a:p>
          <a:p>
            <a:pPr marL="114300" indent="0" algn="ctr">
              <a:lnSpc>
                <a:spcPct val="90000"/>
              </a:lnSpc>
              <a:buNone/>
            </a:pPr>
            <a:r>
              <a:rPr lang="en-US" sz="4000" b="1" dirty="0">
                <a:solidFill>
                  <a:schemeClr val="bg1"/>
                </a:solidFill>
              </a:rPr>
              <a:t>Total Nonrefundable Credits found on Line 55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463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23">
                                            <p:txEl>
                                              <p:pRg st="1" end="1"/>
                                            </p:txEl>
                                          </p:spTgt>
                                        </p:tgtEl>
                                        <p:attrNameLst>
                                          <p:attrName>style.visibility</p:attrName>
                                        </p:attrNameLst>
                                      </p:cBhvr>
                                      <p:to>
                                        <p:strVal val="visible"/>
                                      </p:to>
                                    </p:set>
                                    <p:animEffect transition="in" filter="fade">
                                      <p:cBhvr>
                                        <p:cTn id="10" dur="500"/>
                                        <p:tgtEl>
                                          <p:spTgt spid="3072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Effect transition="in" filter="fade">
                                      <p:cBhvr>
                                        <p:cTn id="13" dur="500"/>
                                        <p:tgtEl>
                                          <p:spTgt spid="3072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23">
                                            <p:txEl>
                                              <p:pRg st="3" end="3"/>
                                            </p:txEl>
                                          </p:spTgt>
                                        </p:tgtEl>
                                        <p:attrNameLst>
                                          <p:attrName>style.visibility</p:attrName>
                                        </p:attrNameLst>
                                      </p:cBhvr>
                                      <p:to>
                                        <p:strVal val="visible"/>
                                      </p:to>
                                    </p:set>
                                    <p:animEffect transition="in" filter="fade">
                                      <p:cBhvr>
                                        <p:cTn id="16" dur="500"/>
                                        <p:tgtEl>
                                          <p:spTgt spid="3072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ou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P spid="2" grpId="0" animBg="1"/>
    </p:bld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dirty="0">
                <a:ea typeface="ＭＳ Ｐゴシック" pitchFamily="34" charset="-128"/>
              </a:rPr>
              <a:t>Example</a:t>
            </a:r>
          </a:p>
        </p:txBody>
      </p:sp>
      <p:sp>
        <p:nvSpPr>
          <p:cNvPr id="359427"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lstStyle/>
          <a:p>
            <a:pPr algn="ctr">
              <a:spcBef>
                <a:spcPts val="800"/>
              </a:spcBef>
              <a:buClr>
                <a:srgbClr val="000000"/>
              </a:buClr>
              <a:buNone/>
              <a:defRPr/>
            </a:pPr>
            <a:r>
              <a:rPr lang="en-US" dirty="0">
                <a:effectLst>
                  <a:outerShdw blurRad="38100" dist="38100" dir="2700000" algn="tl">
                    <a:srgbClr val="000000"/>
                  </a:outerShdw>
                </a:effectLst>
                <a:ea typeface="ＭＳ Ｐゴシック" pitchFamily="34" charset="-128"/>
              </a:rPr>
              <a:t>	</a:t>
            </a:r>
            <a:r>
              <a:rPr lang="en-US" b="1" dirty="0">
                <a:ea typeface="ＭＳ Ｐゴシック" pitchFamily="34" charset="-128"/>
              </a:rPr>
              <a:t>Sharon, who has an earned income and AGI of $15,525, takes care of her sister’</a:t>
            </a:r>
            <a:r>
              <a:rPr lang="en-US" altLang="ja-JP" b="1" dirty="0">
                <a:ea typeface="ＭＳ Ｐゴシック" pitchFamily="34" charset="-128"/>
              </a:rPr>
              <a:t>s son, Eric.  If Eric is 12 years old and began living with Sharon in August, can Sharon claim the EIC?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85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9427">
                                            <p:bg/>
                                          </p:spTgt>
                                        </p:tgtEl>
                                        <p:attrNameLst>
                                          <p:attrName>style.visibility</p:attrName>
                                        </p:attrNameLst>
                                      </p:cBhvr>
                                      <p:to>
                                        <p:strVal val="visible"/>
                                      </p:to>
                                    </p:set>
                                    <p:animEffect transition="in" filter="box(out)">
                                      <p:cBhvr>
                                        <p:cTn id="7" dur="500"/>
                                        <p:tgtEl>
                                          <p:spTgt spid="359427">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59427">
                                            <p:txEl>
                                              <p:pRg st="0" end="0"/>
                                            </p:txEl>
                                          </p:spTgt>
                                        </p:tgtEl>
                                        <p:attrNameLst>
                                          <p:attrName>style.visibility</p:attrName>
                                        </p:attrNameLst>
                                      </p:cBhvr>
                                      <p:to>
                                        <p:strVal val="visible"/>
                                      </p:to>
                                    </p:set>
                                    <p:animEffect transition="in" filter="box(out)">
                                      <p:cBhvr>
                                        <p:cTn id="10" dur="500"/>
                                        <p:tgtEl>
                                          <p:spTgt spid="359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animBg="1"/>
    </p:bld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a:ea typeface="ＭＳ Ｐゴシック" pitchFamily="34" charset="-128"/>
              </a:rPr>
              <a:t>Example – Answer</a:t>
            </a:r>
          </a:p>
        </p:txBody>
      </p:sp>
      <p:sp>
        <p:nvSpPr>
          <p:cNvPr id="360451"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eaLnBrk="1" hangingPunct="1">
              <a:lnSpc>
                <a:spcPct val="80000"/>
              </a:lnSpc>
              <a:buFontTx/>
              <a:buNone/>
              <a:defRPr/>
            </a:pPr>
            <a:r>
              <a:rPr lang="en-US" b="1" dirty="0">
                <a:solidFill>
                  <a:schemeClr val="accent1">
                    <a:lumMod val="75000"/>
                  </a:schemeClr>
                </a:solidFill>
                <a:ea typeface="ＭＳ Ｐゴシック" pitchFamily="34" charset="-128"/>
              </a:rPr>
              <a:t>No </a:t>
            </a:r>
          </a:p>
          <a:p>
            <a:pPr algn="ctr" eaLnBrk="1" hangingPunct="1">
              <a:lnSpc>
                <a:spcPct val="80000"/>
              </a:lnSpc>
              <a:buFontTx/>
              <a:buNone/>
              <a:defRPr/>
            </a:pPr>
            <a:r>
              <a:rPr lang="en-US" b="1" dirty="0">
                <a:solidFill>
                  <a:schemeClr val="accent1">
                    <a:lumMod val="75000"/>
                  </a:schemeClr>
                </a:solidFill>
                <a:ea typeface="ＭＳ Ｐゴシック" pitchFamily="34" charset="-128"/>
              </a:rPr>
              <a:t>Sharon’</a:t>
            </a:r>
            <a:r>
              <a:rPr lang="en-US" altLang="ja-JP" b="1" dirty="0">
                <a:solidFill>
                  <a:schemeClr val="accent1">
                    <a:lumMod val="75000"/>
                  </a:schemeClr>
                </a:solidFill>
                <a:ea typeface="ＭＳ Ｐゴシック" pitchFamily="34" charset="-128"/>
              </a:rPr>
              <a:t>s AGI is too high to claim the EIC alone, and since Eric lived with her for less than half a year, he is not her qualifying child</a:t>
            </a:r>
            <a:endParaRPr lang="en-US" b="1" dirty="0">
              <a:solidFill>
                <a:schemeClr val="accent1">
                  <a:lumMod val="75000"/>
                </a:schemeClr>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08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0451">
                                            <p:bg/>
                                          </p:spTgt>
                                        </p:tgtEl>
                                        <p:attrNameLst>
                                          <p:attrName>style.visibility</p:attrName>
                                        </p:attrNameLst>
                                      </p:cBhvr>
                                      <p:to>
                                        <p:strVal val="visible"/>
                                      </p:to>
                                    </p:set>
                                    <p:animEffect transition="in" filter="box(in)">
                                      <p:cBhvr>
                                        <p:cTn id="7" dur="500"/>
                                        <p:tgtEl>
                                          <p:spTgt spid="360451">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0451">
                                            <p:txEl>
                                              <p:pRg st="0" end="0"/>
                                            </p:txEl>
                                          </p:spTgt>
                                        </p:tgtEl>
                                        <p:attrNameLst>
                                          <p:attrName>style.visibility</p:attrName>
                                        </p:attrNameLst>
                                      </p:cBhvr>
                                      <p:to>
                                        <p:strVal val="visible"/>
                                      </p:to>
                                    </p:set>
                                    <p:animEffect transition="in" filter="box(in)">
                                      <p:cBhvr>
                                        <p:cTn id="10" dur="500"/>
                                        <p:tgtEl>
                                          <p:spTgt spid="360451">
                                            <p:txEl>
                                              <p:pRg st="0" end="0"/>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Effect transition="in" filter="box(in)">
                                      <p:cBhvr>
                                        <p:cTn id="13" dur="500"/>
                                        <p:tgtEl>
                                          <p:spTgt spid="3604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build="p" animBg="1"/>
    </p:bld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dirty="0">
                <a:ea typeface="ＭＳ Ｐゴシック" pitchFamily="34" charset="-128"/>
              </a:rPr>
              <a:t>Example</a:t>
            </a:r>
          </a:p>
        </p:txBody>
      </p:sp>
      <p:sp>
        <p:nvSpPr>
          <p:cNvPr id="361475"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lnSpcReduction="10000"/>
          </a:bodyPr>
          <a:lstStyle/>
          <a:p>
            <a:pPr algn="ctr">
              <a:spcBef>
                <a:spcPts val="800"/>
              </a:spcBef>
              <a:buClr>
                <a:srgbClr val="000000"/>
              </a:buClr>
              <a:buNone/>
            </a:pPr>
            <a:r>
              <a:rPr lang="en-US" b="1" dirty="0">
                <a:ea typeface="ＭＳ Ｐゴシック" pitchFamily="34" charset="-128"/>
              </a:rPr>
              <a:t>	Doug and Donna are married and live together with their 4-year-old son Sam.  Their combined earned income is $25,000, but they file separately. Doug reports an AGI of $11,000 on his return, and Donna reports AGI of $14,000.</a:t>
            </a:r>
          </a:p>
          <a:p>
            <a:pPr algn="ctr">
              <a:spcBef>
                <a:spcPts val="800"/>
              </a:spcBef>
              <a:buClr>
                <a:srgbClr val="000000"/>
              </a:buClr>
              <a:buNone/>
            </a:pPr>
            <a:endParaRPr lang="en-US" b="1" dirty="0">
              <a:ea typeface="ＭＳ Ｐゴシック" pitchFamily="34" charset="-128"/>
            </a:endParaRPr>
          </a:p>
          <a:p>
            <a:pPr algn="ctr">
              <a:spcBef>
                <a:spcPts val="800"/>
              </a:spcBef>
              <a:buClr>
                <a:srgbClr val="000000"/>
              </a:buClr>
              <a:buNone/>
            </a:pPr>
            <a:r>
              <a:rPr lang="en-US" b="1" dirty="0">
                <a:ea typeface="ＭＳ Ｐゴシック" pitchFamily="34" charset="-128"/>
              </a:rPr>
              <a:t>Can Doug and/or Donna claim the EIC?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40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61475">
                                            <p:bg/>
                                          </p:spTgt>
                                        </p:tgtEl>
                                        <p:attrNameLst>
                                          <p:attrName>style.visibility</p:attrName>
                                        </p:attrNameLst>
                                      </p:cBhvr>
                                      <p:to>
                                        <p:strVal val="visible"/>
                                      </p:to>
                                    </p:set>
                                    <p:animEffect transition="in" filter="box(out)">
                                      <p:cBhvr>
                                        <p:cTn id="7" dur="500"/>
                                        <p:tgtEl>
                                          <p:spTgt spid="361475">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61475">
                                            <p:txEl>
                                              <p:pRg st="0" end="0"/>
                                            </p:txEl>
                                          </p:spTgt>
                                        </p:tgtEl>
                                        <p:attrNameLst>
                                          <p:attrName>style.visibility</p:attrName>
                                        </p:attrNameLst>
                                      </p:cBhvr>
                                      <p:to>
                                        <p:strVal val="visible"/>
                                      </p:to>
                                    </p:set>
                                    <p:animEffect transition="in" filter="box(out)">
                                      <p:cBhvr>
                                        <p:cTn id="10" dur="500"/>
                                        <p:tgtEl>
                                          <p:spTgt spid="361475">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61475">
                                            <p:txEl>
                                              <p:pRg st="2" end="2"/>
                                            </p:txEl>
                                          </p:spTgt>
                                        </p:tgtEl>
                                        <p:attrNameLst>
                                          <p:attrName>style.visibility</p:attrName>
                                        </p:attrNameLst>
                                      </p:cBhvr>
                                      <p:to>
                                        <p:strVal val="visible"/>
                                      </p:to>
                                    </p:set>
                                    <p:animEffect transition="in" filter="box(out)">
                                      <p:cBhvr>
                                        <p:cTn id="13" dur="500"/>
                                        <p:tgtEl>
                                          <p:spTgt spid="361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build="p" animBg="1"/>
    </p:bld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r>
              <a:rPr lang="en-US" dirty="0">
                <a:ea typeface="ＭＳ Ｐゴシック" pitchFamily="34" charset="-128"/>
              </a:rPr>
              <a:t>Example – Answer</a:t>
            </a:r>
          </a:p>
        </p:txBody>
      </p:sp>
      <p:sp>
        <p:nvSpPr>
          <p:cNvPr id="363523"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spcBef>
                <a:spcPts val="800"/>
              </a:spcBef>
              <a:buClr>
                <a:srgbClr val="000000"/>
              </a:buClr>
              <a:buNone/>
              <a:defRPr/>
            </a:pPr>
            <a:r>
              <a:rPr lang="en-US" sz="4400" b="1" dirty="0">
                <a:solidFill>
                  <a:schemeClr val="accent1">
                    <a:lumMod val="75000"/>
                  </a:schemeClr>
                </a:solidFill>
                <a:ea typeface="ＭＳ Ｐゴシック" pitchFamily="34" charset="-128"/>
              </a:rPr>
              <a:t>No</a:t>
            </a:r>
          </a:p>
          <a:p>
            <a:pPr algn="ctr">
              <a:spcBef>
                <a:spcPts val="800"/>
              </a:spcBef>
              <a:buClr>
                <a:srgbClr val="000000"/>
              </a:buClr>
              <a:buNone/>
              <a:defRPr/>
            </a:pPr>
            <a:r>
              <a:rPr lang="en-US" b="1" dirty="0">
                <a:solidFill>
                  <a:schemeClr val="accent1">
                    <a:lumMod val="75000"/>
                  </a:schemeClr>
                </a:solidFill>
                <a:ea typeface="ＭＳ Ｐゴシック" pitchFamily="34" charset="-128"/>
              </a:rPr>
              <a:t>Neither can claim the EIC because both have a filing status of Married Filing Separately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299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3523">
                                            <p:bg/>
                                          </p:spTgt>
                                        </p:tgtEl>
                                        <p:attrNameLst>
                                          <p:attrName>style.visibility</p:attrName>
                                        </p:attrNameLst>
                                      </p:cBhvr>
                                      <p:to>
                                        <p:strVal val="visible"/>
                                      </p:to>
                                    </p:set>
                                    <p:animEffect transition="in" filter="box(in)">
                                      <p:cBhvr>
                                        <p:cTn id="7" dur="500"/>
                                        <p:tgtEl>
                                          <p:spTgt spid="363523">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3523">
                                            <p:txEl>
                                              <p:pRg st="0" end="0"/>
                                            </p:txEl>
                                          </p:spTgt>
                                        </p:tgtEl>
                                        <p:attrNameLst>
                                          <p:attrName>style.visibility</p:attrName>
                                        </p:attrNameLst>
                                      </p:cBhvr>
                                      <p:to>
                                        <p:strVal val="visible"/>
                                      </p:to>
                                    </p:set>
                                    <p:animEffect transition="in" filter="box(in)">
                                      <p:cBhvr>
                                        <p:cTn id="10" dur="500"/>
                                        <p:tgtEl>
                                          <p:spTgt spid="363523">
                                            <p:txEl>
                                              <p:pRg st="0" end="0"/>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3523">
                                            <p:txEl>
                                              <p:pRg st="1" end="1"/>
                                            </p:txEl>
                                          </p:spTgt>
                                        </p:tgtEl>
                                        <p:attrNameLst>
                                          <p:attrName>style.visibility</p:attrName>
                                        </p:attrNameLst>
                                      </p:cBhvr>
                                      <p:to>
                                        <p:strVal val="visible"/>
                                      </p:to>
                                    </p:set>
                                    <p:animEffect transition="in" filter="box(in)">
                                      <p:cBhvr>
                                        <p:cTn id="13" dur="5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animBg="1"/>
    </p:bld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en-US" dirty="0">
                <a:ea typeface="ＭＳ Ｐゴシック" pitchFamily="34" charset="-128"/>
              </a:rPr>
              <a:t>Example</a:t>
            </a:r>
          </a:p>
        </p:txBody>
      </p:sp>
      <p:sp>
        <p:nvSpPr>
          <p:cNvPr id="364547"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lstStyle/>
          <a:p>
            <a:pPr algn="ctr">
              <a:spcBef>
                <a:spcPts val="800"/>
              </a:spcBef>
              <a:buClr>
                <a:srgbClr val="000000"/>
              </a:buClr>
              <a:buNone/>
              <a:defRPr/>
            </a:pPr>
            <a:r>
              <a:rPr lang="en-US" b="1" dirty="0">
                <a:ea typeface="+mn-ea"/>
              </a:rPr>
              <a:t>	Doug and Donna are still married and still live together with Sam, but now they decide to file a joint return.  Their combined earned income and AGI are $25,000. Can they claim the EIC on this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3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64547">
                                            <p:bg/>
                                          </p:spTgt>
                                        </p:tgtEl>
                                        <p:attrNameLst>
                                          <p:attrName>style.visibility</p:attrName>
                                        </p:attrNameLst>
                                      </p:cBhvr>
                                      <p:to>
                                        <p:strVal val="visible"/>
                                      </p:to>
                                    </p:set>
                                    <p:animEffect transition="in" filter="box(out)">
                                      <p:cBhvr>
                                        <p:cTn id="7" dur="500"/>
                                        <p:tgtEl>
                                          <p:spTgt spid="364547">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64547">
                                            <p:txEl>
                                              <p:pRg st="0" end="0"/>
                                            </p:txEl>
                                          </p:spTgt>
                                        </p:tgtEl>
                                        <p:attrNameLst>
                                          <p:attrName>style.visibility</p:attrName>
                                        </p:attrNameLst>
                                      </p:cBhvr>
                                      <p:to>
                                        <p:strVal val="visible"/>
                                      </p:to>
                                    </p:set>
                                    <p:animEffect transition="in" filter="box(out)">
                                      <p:cBhvr>
                                        <p:cTn id="10" dur="500"/>
                                        <p:tgtEl>
                                          <p:spTgt spid="364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7" grpId="0" build="p" animBg="1"/>
    </p:bld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lang="en-US" dirty="0">
                <a:ea typeface="ＭＳ Ｐゴシック" pitchFamily="34" charset="-128"/>
              </a:rPr>
              <a:t>Example – Answer</a:t>
            </a:r>
          </a:p>
        </p:txBody>
      </p:sp>
      <p:sp>
        <p:nvSpPr>
          <p:cNvPr id="365571"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lnSpc>
                <a:spcPct val="80000"/>
              </a:lnSpc>
              <a:spcBef>
                <a:spcPts val="800"/>
              </a:spcBef>
              <a:buClr>
                <a:srgbClr val="000000"/>
              </a:buClr>
              <a:buNone/>
              <a:defRPr/>
            </a:pPr>
            <a:r>
              <a:rPr lang="en-US" b="1" dirty="0">
                <a:solidFill>
                  <a:schemeClr val="accent1">
                    <a:lumMod val="75000"/>
                  </a:schemeClr>
                </a:solidFill>
              </a:rPr>
              <a:t>Yes </a:t>
            </a:r>
          </a:p>
          <a:p>
            <a:pPr algn="ctr" eaLnBrk="1" hangingPunct="1">
              <a:lnSpc>
                <a:spcPct val="80000"/>
              </a:lnSpc>
              <a:buFontTx/>
              <a:buNone/>
              <a:defRPr/>
            </a:pPr>
            <a:r>
              <a:rPr lang="en-US" b="1" dirty="0">
                <a:solidFill>
                  <a:schemeClr val="accent1">
                    <a:lumMod val="75000"/>
                  </a:schemeClr>
                </a:solidFill>
              </a:rPr>
              <a:t>Their joint income is low enough to claim the EIC with one qualifying child (Sam)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907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5571">
                                            <p:bg/>
                                          </p:spTgt>
                                        </p:tgtEl>
                                        <p:attrNameLst>
                                          <p:attrName>style.visibility</p:attrName>
                                        </p:attrNameLst>
                                      </p:cBhvr>
                                      <p:to>
                                        <p:strVal val="visible"/>
                                      </p:to>
                                    </p:set>
                                    <p:animEffect transition="in" filter="box(in)">
                                      <p:cBhvr>
                                        <p:cTn id="7" dur="500"/>
                                        <p:tgtEl>
                                          <p:spTgt spid="365571">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5571">
                                            <p:txEl>
                                              <p:pRg st="0" end="0"/>
                                            </p:txEl>
                                          </p:spTgt>
                                        </p:tgtEl>
                                        <p:attrNameLst>
                                          <p:attrName>style.visibility</p:attrName>
                                        </p:attrNameLst>
                                      </p:cBhvr>
                                      <p:to>
                                        <p:strVal val="visible"/>
                                      </p:to>
                                    </p:set>
                                    <p:animEffect transition="in" filter="box(in)">
                                      <p:cBhvr>
                                        <p:cTn id="10" dur="500"/>
                                        <p:tgtEl>
                                          <p:spTgt spid="365571">
                                            <p:txEl>
                                              <p:pRg st="0" end="0"/>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5571">
                                            <p:txEl>
                                              <p:pRg st="1" end="1"/>
                                            </p:txEl>
                                          </p:spTgt>
                                        </p:tgtEl>
                                        <p:attrNameLst>
                                          <p:attrName>style.visibility</p:attrName>
                                        </p:attrNameLst>
                                      </p:cBhvr>
                                      <p:to>
                                        <p:strVal val="visible"/>
                                      </p:to>
                                    </p:set>
                                    <p:animEffect transition="in" filter="box(in)">
                                      <p:cBhvr>
                                        <p:cTn id="13" dur="500"/>
                                        <p:tgtEl>
                                          <p:spTgt spid="365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animBg="1"/>
    </p:bld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ea typeface="ＭＳ Ｐゴシック" pitchFamily="34" charset="-128"/>
              </a:rPr>
              <a:t>Example</a:t>
            </a:r>
          </a:p>
        </p:txBody>
      </p:sp>
      <p:sp>
        <p:nvSpPr>
          <p:cNvPr id="32771"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lstStyle/>
          <a:p>
            <a:pPr algn="ctr">
              <a:buFontTx/>
              <a:buNone/>
            </a:pPr>
            <a:r>
              <a:rPr lang="en-US" b="1" dirty="0">
                <a:ea typeface="ＭＳ Ｐゴシック" pitchFamily="34" charset="-128"/>
              </a:rPr>
              <a:t>Tom is 64 years old, retired and collected $10,000 of social security during the tax year.  He does not have any qualifying children. </a:t>
            </a:r>
          </a:p>
          <a:p>
            <a:pPr algn="ctr">
              <a:buFontTx/>
              <a:buNone/>
            </a:pPr>
            <a:endParaRPr lang="en-US" b="1" dirty="0">
              <a:ea typeface="ＭＳ Ｐゴシック" pitchFamily="34" charset="-128"/>
            </a:endParaRPr>
          </a:p>
          <a:p>
            <a:pPr algn="ctr">
              <a:buFontTx/>
              <a:buNone/>
            </a:pPr>
            <a:r>
              <a:rPr lang="en-US" b="1" dirty="0">
                <a:ea typeface="ＭＳ Ｐゴシック" pitchFamily="34" charset="-128"/>
              </a:rPr>
              <a:t>Can he claim the EIC on his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98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771">
                                            <p:bg/>
                                          </p:spTgt>
                                        </p:tgtEl>
                                        <p:attrNameLst>
                                          <p:attrName>style.visibility</p:attrName>
                                        </p:attrNameLst>
                                      </p:cBhvr>
                                      <p:to>
                                        <p:strVal val="visible"/>
                                      </p:to>
                                    </p:set>
                                    <p:animEffect transition="in" filter="box(out)">
                                      <p:cBhvr>
                                        <p:cTn id="7" dur="500"/>
                                        <p:tgtEl>
                                          <p:spTgt spid="32771">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771">
                                            <p:txEl>
                                              <p:pRg st="0" end="0"/>
                                            </p:txEl>
                                          </p:spTgt>
                                        </p:tgtEl>
                                        <p:attrNameLst>
                                          <p:attrName>style.visibility</p:attrName>
                                        </p:attrNameLst>
                                      </p:cBhvr>
                                      <p:to>
                                        <p:strVal val="visible"/>
                                      </p:to>
                                    </p:set>
                                    <p:animEffect transition="in" filter="box(out)">
                                      <p:cBhvr>
                                        <p:cTn id="10" dur="500"/>
                                        <p:tgtEl>
                                          <p:spTgt spid="32771">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Effect transition="in" filter="box(out)">
                                      <p:cBhvr>
                                        <p:cTn id="13"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nimBg="1"/>
    </p:bld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ea typeface="ＭＳ Ｐゴシック" pitchFamily="34" charset="-128"/>
              </a:rPr>
              <a:t>Example – Answer</a:t>
            </a:r>
          </a:p>
        </p:txBody>
      </p:sp>
      <p:sp>
        <p:nvSpPr>
          <p:cNvPr id="33795"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buFontTx/>
              <a:buNone/>
            </a:pPr>
            <a:r>
              <a:rPr lang="en-US" b="1" dirty="0">
                <a:solidFill>
                  <a:schemeClr val="accent1">
                    <a:lumMod val="75000"/>
                  </a:schemeClr>
                </a:solidFill>
                <a:ea typeface="ＭＳ Ｐゴシック" pitchFamily="34" charset="-128"/>
              </a:rPr>
              <a:t>No</a:t>
            </a:r>
          </a:p>
          <a:p>
            <a:pPr algn="ctr">
              <a:buFontTx/>
              <a:buNone/>
            </a:pPr>
            <a:r>
              <a:rPr lang="en-US" b="1" dirty="0">
                <a:solidFill>
                  <a:schemeClr val="accent1">
                    <a:lumMod val="75000"/>
                  </a:schemeClr>
                </a:solidFill>
                <a:ea typeface="ＭＳ Ｐゴシック" pitchFamily="34" charset="-128"/>
              </a:rPr>
              <a:t>Tom does not have any earned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636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box(in)">
                                      <p:cBhvr>
                                        <p:cTn id="7" dur="500"/>
                                        <p:tgtEl>
                                          <p:spTgt spid="33795">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box(in)">
                                      <p:cBhvr>
                                        <p:cTn id="10" dur="500"/>
                                        <p:tgtEl>
                                          <p:spTgt spid="33795">
                                            <p:txEl>
                                              <p:pRg st="0" end="0"/>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Effect transition="in" filter="box(in)">
                                      <p:cBhvr>
                                        <p:cTn id="13"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lnSpcReduction="10000"/>
          </a:bodyPr>
          <a:lstStyle/>
          <a:p>
            <a:r>
              <a:rPr lang="en-US" dirty="0"/>
              <a:t>Login to TaxSlayer Vita.taxslayerpro.com/IRSTRAINING</a:t>
            </a:r>
          </a:p>
          <a:p>
            <a:pPr lvl="1"/>
            <a:r>
              <a:rPr lang="en-US" dirty="0"/>
              <a:t>Password</a:t>
            </a:r>
            <a:r>
              <a:rPr lang="en-US" dirty="0" smtClean="0"/>
              <a:t>: TRAINPROWEB</a:t>
            </a:r>
            <a:endParaRPr lang="en-US" dirty="0"/>
          </a:p>
          <a:p>
            <a:pPr lvl="1"/>
            <a:r>
              <a:rPr lang="en-US" dirty="0"/>
              <a:t>Username: NELSONSTRAIN (last name, first </a:t>
            </a:r>
            <a:r>
              <a:rPr lang="en-US" dirty="0" err="1"/>
              <a:t>initial,TRAIN</a:t>
            </a:r>
            <a:r>
              <a:rPr lang="en-US" dirty="0"/>
              <a:t>)</a:t>
            </a:r>
          </a:p>
          <a:p>
            <a:pPr lvl="1"/>
            <a:r>
              <a:rPr lang="en-US" dirty="0"/>
              <a:t>Password</a:t>
            </a:r>
            <a:r>
              <a:rPr lang="en-US" dirty="0" smtClean="0"/>
              <a:t>: SAVEFIRST</a:t>
            </a:r>
            <a:endParaRPr lang="en-US" dirty="0"/>
          </a:p>
          <a:p>
            <a:r>
              <a:rPr lang="en-US" dirty="0"/>
              <a:t>Enter Earned Income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6922353"/>
      </p:ext>
    </p:extLst>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4730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868994"/>
            <a:ext cx="8727445" cy="151275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a:t>Refund &amp; Amount of Tax Owed</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4908799"/>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dirty="0">
                <a:ea typeface="ＭＳ Ｐゴシック" pitchFamily="34" charset="-128"/>
              </a:rPr>
              <a:t>Refundable Tax Credit</a:t>
            </a:r>
          </a:p>
        </p:txBody>
      </p:sp>
      <p:sp>
        <p:nvSpPr>
          <p:cNvPr id="31747" name="Rectangle 3"/>
          <p:cNvSpPr>
            <a:spLocks noGrp="1" noChangeArrowheads="1"/>
          </p:cNvSpPr>
          <p:nvPr>
            <p:ph idx="1"/>
          </p:nvPr>
        </p:nvSpPr>
        <p:spPr>
          <a:xfrm>
            <a:off x="609600" y="1600203"/>
            <a:ext cx="10972800" cy="4155138"/>
          </a:xfrm>
        </p:spPr>
        <p:txBody>
          <a:bodyPr>
            <a:noAutofit/>
          </a:bodyPr>
          <a:lstStyle/>
          <a:p>
            <a:pPr>
              <a:buFont typeface="Wingdings" charset="2"/>
              <a:buChar char="Ø"/>
            </a:pPr>
            <a:r>
              <a:rPr lang="en-US" dirty="0">
                <a:ea typeface="ＭＳ Ｐゴシック" pitchFamily="34" charset="-128"/>
              </a:rPr>
              <a:t>Reduces tax liability to zero</a:t>
            </a:r>
          </a:p>
          <a:p>
            <a:pPr>
              <a:buFont typeface="Wingdings" charset="2"/>
              <a:buChar char="Ø"/>
            </a:pPr>
            <a:r>
              <a:rPr lang="en-US" dirty="0">
                <a:ea typeface="ＭＳ Ｐゴシック" pitchFamily="34" charset="-128"/>
              </a:rPr>
              <a:t>Taxpayer will receive the remainder of the credit value as a refund. </a:t>
            </a:r>
          </a:p>
          <a:p>
            <a:pPr lvl="1">
              <a:buFont typeface="Arial" charset="0"/>
              <a:buChar char="•"/>
            </a:pPr>
            <a:r>
              <a:rPr lang="en-US" dirty="0">
                <a:ea typeface="ＭＳ Ｐゴシック" pitchFamily="34" charset="-128"/>
              </a:rPr>
              <a:t>Earned Income Tax Credit</a:t>
            </a:r>
          </a:p>
          <a:p>
            <a:pPr lvl="1">
              <a:buFont typeface="Arial" charset="0"/>
              <a:buChar char="•"/>
            </a:pPr>
            <a:r>
              <a:rPr lang="en-US" dirty="0">
                <a:ea typeface="ＭＳ Ｐゴシック" pitchFamily="34" charset="-128"/>
              </a:rPr>
              <a:t>Additional Child Tax Credit</a:t>
            </a:r>
          </a:p>
          <a:p>
            <a:pPr lvl="1">
              <a:buFont typeface="Arial" charset="0"/>
              <a:buChar char="•"/>
            </a:pPr>
            <a:r>
              <a:rPr lang="en-US" dirty="0">
                <a:ea typeface="ＭＳ Ｐゴシック" pitchFamily="34" charset="-128"/>
              </a:rPr>
              <a:t>American Opportunity Education Credit</a:t>
            </a:r>
            <a:endParaRPr lang="en-US" sz="2800" b="1" dirty="0">
              <a:solidFill>
                <a:srgbClr val="FF6600"/>
              </a:solidFill>
              <a:ea typeface="ＭＳ Ｐゴシック" pitchFamily="34" charset="-128"/>
            </a:endParaRPr>
          </a:p>
        </p:txBody>
      </p:sp>
      <p:sp>
        <p:nvSpPr>
          <p:cNvPr id="2" name="Rectangle 1"/>
          <p:cNvSpPr/>
          <p:nvPr/>
        </p:nvSpPr>
        <p:spPr>
          <a:xfrm>
            <a:off x="609600" y="5755341"/>
            <a:ext cx="10972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4000" b="1" dirty="0">
                <a:solidFill>
                  <a:schemeClr val="bg1"/>
                </a:solidFill>
                <a:ea typeface="ＭＳ Ｐゴシック" pitchFamily="34" charset="-128"/>
              </a:rPr>
              <a:t>Refundable Tax Credits entered on Lines 66-69</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12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animEffect transition="in" filter="fade">
                                      <p:cBhvr>
                                        <p:cTn id="15" dur="500"/>
                                        <p:tgtEl>
                                          <p:spTgt spid="3174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47">
                                            <p:txEl>
                                              <p:pRg st="3" end="3"/>
                                            </p:txEl>
                                          </p:spTgt>
                                        </p:tgtEl>
                                        <p:attrNameLst>
                                          <p:attrName>style.visibility</p:attrName>
                                        </p:attrNameLst>
                                      </p:cBhvr>
                                      <p:to>
                                        <p:strVal val="visible"/>
                                      </p:to>
                                    </p:set>
                                    <p:animEffect transition="in" filter="fade">
                                      <p:cBhvr>
                                        <p:cTn id="18" dur="500"/>
                                        <p:tgtEl>
                                          <p:spTgt spid="3174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747">
                                            <p:txEl>
                                              <p:pRg st="4" end="4"/>
                                            </p:txEl>
                                          </p:spTgt>
                                        </p:tgtEl>
                                        <p:attrNameLst>
                                          <p:attrName>style.visibility</p:attrName>
                                        </p:attrNameLst>
                                      </p:cBhvr>
                                      <p:to>
                                        <p:strVal val="visible"/>
                                      </p:to>
                                    </p:set>
                                    <p:animEffect transition="in" filter="fade">
                                      <p:cBhvr>
                                        <p:cTn id="21" dur="500"/>
                                        <p:tgtEl>
                                          <p:spTgt spid="3174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ox(ou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2" grpId="0" animBg="1"/>
    </p:bld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Refund &amp; Amount </a:t>
            </a:r>
            <a:r>
              <a:rPr lang="en-US" b="1"/>
              <a:t>of Tax Owed Objectives</a:t>
            </a:r>
            <a:endParaRPr lang="en-US" b="1" dirty="0"/>
          </a:p>
        </p:txBody>
      </p:sp>
      <p:sp>
        <p:nvSpPr>
          <p:cNvPr id="3" name="Content Placeholder 2"/>
          <p:cNvSpPr>
            <a:spLocks noGrp="1"/>
          </p:cNvSpPr>
          <p:nvPr>
            <p:ph idx="1"/>
          </p:nvPr>
        </p:nvSpPr>
        <p:spPr>
          <a:xfrm>
            <a:off x="609600" y="1600204"/>
            <a:ext cx="10972800" cy="3865175"/>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Explain the taxpayer’s options when receiving a tax refund</a:t>
            </a:r>
          </a:p>
          <a:p>
            <a:pPr lvl="1"/>
            <a:r>
              <a:rPr lang="en-US" b="1" dirty="0">
                <a:solidFill>
                  <a:schemeClr val="accent3"/>
                </a:solidFill>
              </a:rPr>
              <a:t>Explain the options available to a taxpayer that has tax due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01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7" name="Rectangle 2"/>
          <p:cNvSpPr>
            <a:spLocks noGrp="1" noChangeArrowheads="1"/>
          </p:cNvSpPr>
          <p:nvPr>
            <p:ph type="title"/>
          </p:nvPr>
        </p:nvSpPr>
        <p:spPr/>
        <p:txBody>
          <a:bodyPr/>
          <a:lstStyle/>
          <a:p>
            <a:pPr eaLnBrk="1" hangingPunct="1"/>
            <a:r>
              <a:rPr lang="en-US" dirty="0">
                <a:ea typeface="ＭＳ Ｐゴシック" pitchFamily="34" charset="-128"/>
              </a:rPr>
              <a:t>Refunds</a:t>
            </a:r>
          </a:p>
        </p:txBody>
      </p:sp>
      <p:sp>
        <p:nvSpPr>
          <p:cNvPr id="471043" name="Rectangle 3"/>
          <p:cNvSpPr>
            <a:spLocks noGrp="1" noChangeArrowheads="1"/>
          </p:cNvSpPr>
          <p:nvPr>
            <p:ph idx="1"/>
          </p:nvPr>
        </p:nvSpPr>
        <p:spPr/>
        <p:txBody>
          <a:bodyPr>
            <a:normAutofit/>
          </a:bodyPr>
          <a:lstStyle/>
          <a:p>
            <a:pPr eaLnBrk="1" hangingPunct="1">
              <a:lnSpc>
                <a:spcPct val="90000"/>
              </a:lnSpc>
            </a:pPr>
            <a:r>
              <a:rPr lang="en-US" dirty="0">
                <a:ea typeface="ＭＳ Ｐゴシック" pitchFamily="34" charset="-128"/>
              </a:rPr>
              <a:t>Taxpayers can choose to receive their refund either by check or direct deposit</a:t>
            </a:r>
          </a:p>
          <a:p>
            <a:pPr eaLnBrk="1" hangingPunct="1">
              <a:lnSpc>
                <a:spcPct val="90000"/>
              </a:lnSpc>
            </a:pPr>
            <a:r>
              <a:rPr lang="en-US" dirty="0">
                <a:ea typeface="ＭＳ Ｐゴシック" pitchFamily="34" charset="-128"/>
              </a:rPr>
              <a:t>Checks take 6-8 weeks to be mailed</a:t>
            </a:r>
          </a:p>
          <a:p>
            <a:pPr eaLnBrk="1" hangingPunct="1">
              <a:lnSpc>
                <a:spcPct val="90000"/>
              </a:lnSpc>
            </a:pPr>
            <a:r>
              <a:rPr lang="en-US" dirty="0">
                <a:ea typeface="ＭＳ Ｐゴシック" pitchFamily="34" charset="-128"/>
              </a:rPr>
              <a:t>Electronic deposits will be made in 1-2 weeks</a:t>
            </a:r>
          </a:p>
          <a:p>
            <a:pPr eaLnBrk="1" hangingPunct="1">
              <a:lnSpc>
                <a:spcPct val="90000"/>
              </a:lnSpc>
            </a:pPr>
            <a:r>
              <a:rPr lang="en-US" dirty="0">
                <a:ea typeface="ＭＳ Ｐゴシック" pitchFamily="34" charset="-128"/>
              </a:rPr>
              <a:t>Taxpayers can also choose to allocate part of their refund to order savings bonds</a:t>
            </a:r>
          </a:p>
          <a:p>
            <a:pPr eaLnBrk="1" hangingPunct="1">
              <a:lnSpc>
                <a:spcPct val="90000"/>
              </a:lnSpc>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68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43">
                                            <p:txEl>
                                              <p:pRg st="0" end="0"/>
                                            </p:txEl>
                                          </p:spTgt>
                                        </p:tgtEl>
                                        <p:attrNameLst>
                                          <p:attrName>style.visibility</p:attrName>
                                        </p:attrNameLst>
                                      </p:cBhvr>
                                      <p:to>
                                        <p:strVal val="visible"/>
                                      </p:to>
                                    </p:set>
                                    <p:animEffect transition="in" filter="fade">
                                      <p:cBhvr>
                                        <p:cTn id="7" dur="500"/>
                                        <p:tgtEl>
                                          <p:spTgt spid="47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43">
                                            <p:txEl>
                                              <p:pRg st="1" end="1"/>
                                            </p:txEl>
                                          </p:spTgt>
                                        </p:tgtEl>
                                        <p:attrNameLst>
                                          <p:attrName>style.visibility</p:attrName>
                                        </p:attrNameLst>
                                      </p:cBhvr>
                                      <p:to>
                                        <p:strVal val="visible"/>
                                      </p:to>
                                    </p:set>
                                    <p:animEffect transition="in" filter="fade">
                                      <p:cBhvr>
                                        <p:cTn id="12" dur="500"/>
                                        <p:tgtEl>
                                          <p:spTgt spid="471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043">
                                            <p:txEl>
                                              <p:pRg st="2" end="2"/>
                                            </p:txEl>
                                          </p:spTgt>
                                        </p:tgtEl>
                                        <p:attrNameLst>
                                          <p:attrName>style.visibility</p:attrName>
                                        </p:attrNameLst>
                                      </p:cBhvr>
                                      <p:to>
                                        <p:strVal val="visible"/>
                                      </p:to>
                                    </p:set>
                                    <p:animEffect transition="in" filter="fade">
                                      <p:cBhvr>
                                        <p:cTn id="17" dur="500"/>
                                        <p:tgtEl>
                                          <p:spTgt spid="471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043">
                                            <p:txEl>
                                              <p:pRg st="3" end="3"/>
                                            </p:txEl>
                                          </p:spTgt>
                                        </p:tgtEl>
                                        <p:attrNameLst>
                                          <p:attrName>style.visibility</p:attrName>
                                        </p:attrNameLst>
                                      </p:cBhvr>
                                      <p:to>
                                        <p:strVal val="visible"/>
                                      </p:to>
                                    </p:set>
                                    <p:animEffect transition="in" filter="fade">
                                      <p:cBhvr>
                                        <p:cTn id="22" dur="500"/>
                                        <p:tgtEl>
                                          <p:spTgt spid="4710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build="p"/>
    </p:bld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Refunds: Direct Deposit</a:t>
            </a:r>
          </a:p>
        </p:txBody>
      </p:sp>
      <p:sp>
        <p:nvSpPr>
          <p:cNvPr id="3" name="Content Placeholder 2"/>
          <p:cNvSpPr>
            <a:spLocks noGrp="1"/>
          </p:cNvSpPr>
          <p:nvPr>
            <p:ph idx="1"/>
          </p:nvPr>
        </p:nvSpPr>
        <p:spPr/>
        <p:txBody>
          <a:bodyPr>
            <a:normAutofit/>
          </a:bodyPr>
          <a:lstStyle/>
          <a:p>
            <a:r>
              <a:rPr lang="en-US" dirty="0"/>
              <a:t>Encourage taxpayers to use direct deposit</a:t>
            </a:r>
          </a:p>
          <a:p>
            <a:pPr lvl="1"/>
            <a:r>
              <a:rPr lang="en-US" dirty="0"/>
              <a:t>But, refunds will be delayed 4-6 weeks if the routing and account numbers are not valid</a:t>
            </a:r>
          </a:p>
          <a:p>
            <a:r>
              <a:rPr lang="en-US" dirty="0"/>
              <a:t>Refunds may only be deposited into their own accounts</a:t>
            </a:r>
          </a:p>
          <a:p>
            <a:r>
              <a:rPr lang="en-US" dirty="0"/>
              <a:t>Refunds can be deposited in up to three accounts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03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Refunds: Direct Deposit</a:t>
            </a:r>
          </a:p>
        </p:txBody>
      </p:sp>
      <p:sp>
        <p:nvSpPr>
          <p:cNvPr id="3" name="Content Placeholder 2"/>
          <p:cNvSpPr>
            <a:spLocks noGrp="1"/>
          </p:cNvSpPr>
          <p:nvPr>
            <p:ph idx="1"/>
          </p:nvPr>
        </p:nvSpPr>
        <p:spPr>
          <a:xfrm>
            <a:off x="609600" y="1600203"/>
            <a:ext cx="5775702" cy="4525963"/>
          </a:xfrm>
        </p:spPr>
        <p:txBody>
          <a:bodyPr>
            <a:normAutofit/>
          </a:bodyPr>
          <a:lstStyle/>
          <a:p>
            <a:r>
              <a:rPr lang="en-US" dirty="0"/>
              <a:t>Routing number (9 digits): can look up online</a:t>
            </a:r>
          </a:p>
          <a:p>
            <a:r>
              <a:rPr lang="en-US" dirty="0"/>
              <a:t>Account number: do not include check number!</a:t>
            </a:r>
          </a:p>
          <a:p>
            <a:r>
              <a:rPr lang="en-US" dirty="0"/>
              <a:t>Do NOT include spaces or hyphens!</a:t>
            </a:r>
          </a:p>
        </p:txBody>
      </p:sp>
      <p:pic>
        <p:nvPicPr>
          <p:cNvPr id="62468" name="Picture 4" descr="http://myuhinfo.hawaii.edu/sites/myuhinfo.hawaii.edu/files/images/check.jpg"/>
          <p:cNvPicPr>
            <a:picLocks noChangeAspect="1" noChangeArrowheads="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769" b="100000" l="465" r="99070">
                        <a14:foregroundMark x1="70465" y1="80000" x2="68140" y2="78846"/>
                        <a14:foregroundMark x1="67442" y1="80000" x2="65814" y2="80000"/>
                        <a14:foregroundMark x1="67442" y1="78846" x2="65349" y2="79615"/>
                        <a14:foregroundMark x1="64651" y1="80000" x2="66279" y2="79231"/>
                        <a14:foregroundMark x1="64884" y1="80385" x2="68140" y2="80385"/>
                        <a14:backgroundMark x1="55349" y1="79231" x2="55349" y2="79231"/>
                        <a14:backgroundMark x1="57907" y1="79615" x2="65349" y2="79615"/>
                        <a14:backgroundMark x1="19302" y1="77692" x2="42558" y2="77692"/>
                        <a14:backgroundMark x1="47209" y1="77308" x2="52326" y2="79231"/>
                      </a14:backgroundRemoval>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5953606" y="2384935"/>
            <a:ext cx="5771187" cy="3483440"/>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56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box(out)">
                                      <p:cBhvr>
                                        <p:cTn id="7" dur="500"/>
                                        <p:tgtEl>
                                          <p:spTgt spid="62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dirty="0">
                <a:ea typeface="ＭＳ Ｐゴシック" pitchFamily="34" charset="-128"/>
              </a:rPr>
              <a:t>Refunds: Electronic Deposit</a:t>
            </a:r>
          </a:p>
        </p:txBody>
      </p:sp>
      <p:sp>
        <p:nvSpPr>
          <p:cNvPr id="480259" name="Rectangle 3"/>
          <p:cNvSpPr>
            <a:spLocks noGrp="1" noChangeArrowheads="1"/>
          </p:cNvSpPr>
          <p:nvPr>
            <p:ph idx="1"/>
          </p:nvPr>
        </p:nvSpPr>
        <p:spPr/>
        <p:txBody>
          <a:bodyPr>
            <a:normAutofit fontScale="92500" lnSpcReduction="10000"/>
          </a:bodyPr>
          <a:lstStyle/>
          <a:p>
            <a:r>
              <a:rPr lang="en-US" dirty="0"/>
              <a:t>If a mistake is made that increases the amount of the refund, the IRS will send a letter explaining the changes in the adjustment</a:t>
            </a:r>
          </a:p>
          <a:p>
            <a:r>
              <a:rPr lang="en-US" dirty="0"/>
              <a:t>If a taxpayer owes debts (child support or student loans), the </a:t>
            </a:r>
            <a:r>
              <a:rPr lang="en-US" b="1" dirty="0"/>
              <a:t>IRS</a:t>
            </a:r>
            <a:r>
              <a:rPr lang="en-US" dirty="0"/>
              <a:t> will decrease the refund after you E-file it</a:t>
            </a:r>
          </a:p>
          <a:p>
            <a:pPr lvl="1"/>
            <a:r>
              <a:rPr lang="en-US" dirty="0"/>
              <a:t>Encourage taxpayers to still E-file</a:t>
            </a:r>
          </a:p>
          <a:p>
            <a:pPr lvl="1"/>
            <a:r>
              <a:rPr lang="en-US" dirty="0"/>
              <a:t>We do not have access to any of this information!</a:t>
            </a: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73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0259">
                                            <p:txEl>
                                              <p:pRg st="0" end="0"/>
                                            </p:txEl>
                                          </p:spTgt>
                                        </p:tgtEl>
                                        <p:attrNameLst>
                                          <p:attrName>style.visibility</p:attrName>
                                        </p:attrNameLst>
                                      </p:cBhvr>
                                      <p:to>
                                        <p:strVal val="visible"/>
                                      </p:to>
                                    </p:set>
                                    <p:animEffect transition="in" filter="fade">
                                      <p:cBhvr>
                                        <p:cTn id="7" dur="500"/>
                                        <p:tgtEl>
                                          <p:spTgt spid="480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0259">
                                            <p:txEl>
                                              <p:pRg st="1" end="1"/>
                                            </p:txEl>
                                          </p:spTgt>
                                        </p:tgtEl>
                                        <p:attrNameLst>
                                          <p:attrName>style.visibility</p:attrName>
                                        </p:attrNameLst>
                                      </p:cBhvr>
                                      <p:to>
                                        <p:strVal val="visible"/>
                                      </p:to>
                                    </p:set>
                                    <p:animEffect transition="in" filter="fade">
                                      <p:cBhvr>
                                        <p:cTn id="12" dur="500"/>
                                        <p:tgtEl>
                                          <p:spTgt spid="48025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0259">
                                            <p:txEl>
                                              <p:pRg st="2" end="2"/>
                                            </p:txEl>
                                          </p:spTgt>
                                        </p:tgtEl>
                                        <p:attrNameLst>
                                          <p:attrName>style.visibility</p:attrName>
                                        </p:attrNameLst>
                                      </p:cBhvr>
                                      <p:to>
                                        <p:strVal val="visible"/>
                                      </p:to>
                                    </p:set>
                                    <p:animEffect transition="in" filter="fade">
                                      <p:cBhvr>
                                        <p:cTn id="15" dur="500"/>
                                        <p:tgtEl>
                                          <p:spTgt spid="48025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0259">
                                            <p:txEl>
                                              <p:pRg st="3" end="3"/>
                                            </p:txEl>
                                          </p:spTgt>
                                        </p:tgtEl>
                                        <p:attrNameLst>
                                          <p:attrName>style.visibility</p:attrName>
                                        </p:attrNameLst>
                                      </p:cBhvr>
                                      <p:to>
                                        <p:strVal val="visible"/>
                                      </p:to>
                                    </p:set>
                                    <p:animEffect transition="in" filter="fade">
                                      <p:cBhvr>
                                        <p:cTn id="18" dur="500"/>
                                        <p:tgtEl>
                                          <p:spTgt spid="4802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9" grpId="0" build="p"/>
    </p:bld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a:ea typeface="ＭＳ Ｐゴシック" pitchFamily="34" charset="-128"/>
              </a:rPr>
              <a:t>Refunds: Savings Bonds</a:t>
            </a:r>
          </a:p>
        </p:txBody>
      </p:sp>
      <p:sp>
        <p:nvSpPr>
          <p:cNvPr id="449539" name="Rectangle 3"/>
          <p:cNvSpPr>
            <a:spLocks noGrp="1" noChangeArrowheads="1"/>
          </p:cNvSpPr>
          <p:nvPr>
            <p:ph idx="1"/>
          </p:nvPr>
        </p:nvSpPr>
        <p:spPr/>
        <p:txBody>
          <a:bodyPr/>
          <a:lstStyle/>
          <a:p>
            <a:pPr eaLnBrk="1" hangingPunct="1">
              <a:defRPr/>
            </a:pPr>
            <a:r>
              <a:rPr lang="en-US" b="1" dirty="0">
                <a:ea typeface="ＭＳ Ｐゴシック" pitchFamily="34" charset="-128"/>
              </a:rPr>
              <a:t>Our Role</a:t>
            </a:r>
          </a:p>
          <a:p>
            <a:pPr lvl="1" eaLnBrk="1" hangingPunct="1">
              <a:defRPr/>
            </a:pPr>
            <a:r>
              <a:rPr lang="en-US" b="1" dirty="0">
                <a:ea typeface="Arial" pitchFamily="34" charset="0"/>
              </a:rPr>
              <a:t>Explain opportunity</a:t>
            </a:r>
            <a:r>
              <a:rPr lang="en-US" dirty="0">
                <a:ea typeface="Arial" pitchFamily="34" charset="0"/>
              </a:rPr>
              <a:t> - describe savings bonds &amp; chance to order at tax site</a:t>
            </a:r>
          </a:p>
          <a:p>
            <a:pPr lvl="1" eaLnBrk="1" hangingPunct="1">
              <a:defRPr/>
            </a:pPr>
            <a:r>
              <a:rPr lang="en-US" b="1" dirty="0">
                <a:ea typeface="Arial" pitchFamily="34" charset="0"/>
              </a:rPr>
              <a:t>Seek decision</a:t>
            </a:r>
            <a:r>
              <a:rPr lang="en-US" dirty="0">
                <a:ea typeface="Arial" pitchFamily="34" charset="0"/>
              </a:rPr>
              <a:t> – ask client to decide if, how much &amp; for whom to order bonds</a:t>
            </a:r>
          </a:p>
          <a:p>
            <a:pPr lvl="1" eaLnBrk="1" hangingPunct="1">
              <a:defRPr/>
            </a:pPr>
            <a:r>
              <a:rPr lang="en-US" b="1" dirty="0">
                <a:ea typeface="Arial" pitchFamily="34" charset="0"/>
              </a:rPr>
              <a:t>Process order</a:t>
            </a:r>
            <a:r>
              <a:rPr lang="en-US" dirty="0">
                <a:ea typeface="Arial" pitchFamily="34" charset="0"/>
              </a:rPr>
              <a:t> – complete IRS Form 8888</a:t>
            </a:r>
            <a:endParaRPr lang="en-US" b="1" dirty="0">
              <a:ea typeface="Arial" pitchFamily="34" charset="0"/>
            </a:endParaRPr>
          </a:p>
          <a:p>
            <a:pPr eaLnBrk="1" hangingPunct="1">
              <a:defRPr/>
            </a:pPr>
            <a:endParaRPr lang="en-US" dirty="0">
              <a:ea typeface="ＭＳ Ｐゴシック" pitchFamily="34" charset="-128"/>
            </a:endParaRPr>
          </a:p>
        </p:txBody>
      </p:sp>
      <p:sp>
        <p:nvSpPr>
          <p:cNvPr id="27654" name="Rectangle 5"/>
          <p:cNvSpPr>
            <a:spLocks noChangeArrowheads="1"/>
          </p:cNvSpPr>
          <p:nvPr/>
        </p:nvSpPr>
        <p:spPr bwMode="auto">
          <a:xfrm>
            <a:off x="609600" y="5477734"/>
            <a:ext cx="10972800" cy="954107"/>
          </a:xfrm>
          <a:prstGeom prst="rect">
            <a:avLst/>
          </a:prstGeom>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ts val="800"/>
              </a:spcBef>
              <a:spcAft>
                <a:spcPct val="10000"/>
              </a:spcAft>
              <a:buClr>
                <a:srgbClr val="F2B52C"/>
              </a:buClr>
            </a:pPr>
            <a:r>
              <a:rPr lang="en-US" sz="2800" b="1" dirty="0">
                <a:solidFill>
                  <a:schemeClr val="accent3"/>
                </a:solidFill>
              </a:rPr>
              <a:t>The Government will mail a physical bond to the taxpayer at the address listed on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74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9539">
                                            <p:txEl>
                                              <p:pRg st="0" end="0"/>
                                            </p:txEl>
                                          </p:spTgt>
                                        </p:tgtEl>
                                        <p:attrNameLst>
                                          <p:attrName>style.visibility</p:attrName>
                                        </p:attrNameLst>
                                      </p:cBhvr>
                                      <p:to>
                                        <p:strVal val="visible"/>
                                      </p:to>
                                    </p:set>
                                    <p:animEffect transition="in" filter="fade">
                                      <p:cBhvr>
                                        <p:cTn id="7" dur="500"/>
                                        <p:tgtEl>
                                          <p:spTgt spid="4495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9539">
                                            <p:txEl>
                                              <p:pRg st="1" end="1"/>
                                            </p:txEl>
                                          </p:spTgt>
                                        </p:tgtEl>
                                        <p:attrNameLst>
                                          <p:attrName>style.visibility</p:attrName>
                                        </p:attrNameLst>
                                      </p:cBhvr>
                                      <p:to>
                                        <p:strVal val="visible"/>
                                      </p:to>
                                    </p:set>
                                    <p:animEffect transition="in" filter="fade">
                                      <p:cBhvr>
                                        <p:cTn id="10" dur="500"/>
                                        <p:tgtEl>
                                          <p:spTgt spid="4495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9539">
                                            <p:txEl>
                                              <p:pRg st="2" end="2"/>
                                            </p:txEl>
                                          </p:spTgt>
                                        </p:tgtEl>
                                        <p:attrNameLst>
                                          <p:attrName>style.visibility</p:attrName>
                                        </p:attrNameLst>
                                      </p:cBhvr>
                                      <p:to>
                                        <p:strVal val="visible"/>
                                      </p:to>
                                    </p:set>
                                    <p:animEffect transition="in" filter="fade">
                                      <p:cBhvr>
                                        <p:cTn id="13" dur="500"/>
                                        <p:tgtEl>
                                          <p:spTgt spid="44953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9539">
                                            <p:txEl>
                                              <p:pRg st="3" end="3"/>
                                            </p:txEl>
                                          </p:spTgt>
                                        </p:tgtEl>
                                        <p:attrNameLst>
                                          <p:attrName>style.visibility</p:attrName>
                                        </p:attrNameLst>
                                      </p:cBhvr>
                                      <p:to>
                                        <p:strVal val="visible"/>
                                      </p:to>
                                    </p:set>
                                    <p:animEffect transition="in" filter="fade">
                                      <p:cBhvr>
                                        <p:cTn id="16" dur="500"/>
                                        <p:tgtEl>
                                          <p:spTgt spid="44953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7654"/>
                                        </p:tgtEl>
                                        <p:attrNameLst>
                                          <p:attrName>style.visibility</p:attrName>
                                        </p:attrNameLst>
                                      </p:cBhvr>
                                      <p:to>
                                        <p:strVal val="visible"/>
                                      </p:to>
                                    </p:set>
                                    <p:animEffect transition="in" filter="box(out)">
                                      <p:cBhvr>
                                        <p:cTn id="21"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P spid="27654" grpId="0" animBg="1"/>
    </p:bld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ea typeface="ＭＳ Ｐゴシック" pitchFamily="34" charset="-128"/>
              </a:rPr>
              <a:t>Refunds: Savings Bonds</a:t>
            </a:r>
          </a:p>
        </p:txBody>
      </p:sp>
      <p:sp>
        <p:nvSpPr>
          <p:cNvPr id="29700" name="Rectangle 3"/>
          <p:cNvSpPr>
            <a:spLocks noGrp="1" noChangeArrowheads="1"/>
          </p:cNvSpPr>
          <p:nvPr>
            <p:ph idx="1"/>
          </p:nvPr>
        </p:nvSpPr>
        <p:spPr/>
        <p:txBody>
          <a:bodyPr>
            <a:normAutofit fontScale="92500"/>
          </a:bodyPr>
          <a:lstStyle/>
          <a:p>
            <a:pPr eaLnBrk="1" hangingPunct="1">
              <a:lnSpc>
                <a:spcPct val="90000"/>
              </a:lnSpc>
            </a:pPr>
            <a:r>
              <a:rPr lang="en-US" dirty="0">
                <a:ea typeface="ＭＳ Ｐゴシック" pitchFamily="34" charset="-128"/>
              </a:rPr>
              <a:t>All taxpayers can buy bonds for</a:t>
            </a:r>
          </a:p>
          <a:p>
            <a:pPr lvl="1" eaLnBrk="1" hangingPunct="1">
              <a:lnSpc>
                <a:spcPct val="90000"/>
              </a:lnSpc>
            </a:pPr>
            <a:r>
              <a:rPr lang="en-US" dirty="0">
                <a:ea typeface="Arial" pitchFamily="34" charset="0"/>
              </a:rPr>
              <a:t>Themselves</a:t>
            </a:r>
          </a:p>
          <a:p>
            <a:pPr lvl="1" eaLnBrk="1" hangingPunct="1">
              <a:lnSpc>
                <a:spcPct val="90000"/>
              </a:lnSpc>
            </a:pPr>
            <a:r>
              <a:rPr lang="en-US" dirty="0">
                <a:ea typeface="Arial" pitchFamily="34" charset="0"/>
              </a:rPr>
              <a:t>And/or 2 other people (kids, grandkids, spouses, nieces/nephews, godchildren, etc.)</a:t>
            </a:r>
          </a:p>
          <a:p>
            <a:pPr eaLnBrk="1" hangingPunct="1">
              <a:lnSpc>
                <a:spcPct val="90000"/>
              </a:lnSpc>
            </a:pPr>
            <a:r>
              <a:rPr lang="en-US" dirty="0">
                <a:ea typeface="ＭＳ Ｐゴシック" pitchFamily="34" charset="-128"/>
              </a:rPr>
              <a:t>How it works</a:t>
            </a:r>
          </a:p>
          <a:p>
            <a:pPr lvl="1" eaLnBrk="1" hangingPunct="1">
              <a:lnSpc>
                <a:spcPct val="90000"/>
              </a:lnSpc>
            </a:pPr>
            <a:r>
              <a:rPr lang="en-US" dirty="0">
                <a:ea typeface="Arial" pitchFamily="34" charset="0"/>
              </a:rPr>
              <a:t>Taxpayer needs only name of gift recipient </a:t>
            </a:r>
          </a:p>
          <a:p>
            <a:pPr lvl="1" eaLnBrk="1" hangingPunct="1">
              <a:lnSpc>
                <a:spcPct val="90000"/>
              </a:lnSpc>
            </a:pPr>
            <a:r>
              <a:rPr lang="en-US" dirty="0">
                <a:ea typeface="Arial" pitchFamily="34" charset="0"/>
              </a:rPr>
              <a:t>Client &amp; gift recipient will be listed on bond as co-owners</a:t>
            </a:r>
          </a:p>
          <a:p>
            <a:pPr lvl="1" eaLnBrk="1" hangingPunct="1">
              <a:lnSpc>
                <a:spcPct val="90000"/>
              </a:lnSpc>
            </a:pPr>
            <a:r>
              <a:rPr lang="en-US" dirty="0">
                <a:ea typeface="Arial" pitchFamily="34" charset="0"/>
              </a:rPr>
              <a:t>Either party may redeem bond</a:t>
            </a:r>
          </a:p>
          <a:p>
            <a:pPr eaLnBrk="1" hangingPunct="1">
              <a:lnSpc>
                <a:spcPct val="90000"/>
              </a:lnSpc>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58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fade">
                                      <p:cBhvr>
                                        <p:cTn id="7" dur="500"/>
                                        <p:tgtEl>
                                          <p:spTgt spid="2970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700">
                                            <p:txEl>
                                              <p:pRg st="1" end="1"/>
                                            </p:txEl>
                                          </p:spTgt>
                                        </p:tgtEl>
                                        <p:attrNameLst>
                                          <p:attrName>style.visibility</p:attrName>
                                        </p:attrNameLst>
                                      </p:cBhvr>
                                      <p:to>
                                        <p:strVal val="visible"/>
                                      </p:to>
                                    </p:set>
                                    <p:animEffect transition="in" filter="fade">
                                      <p:cBhvr>
                                        <p:cTn id="10" dur="500"/>
                                        <p:tgtEl>
                                          <p:spTgt spid="2970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700">
                                            <p:txEl>
                                              <p:pRg st="2" end="2"/>
                                            </p:txEl>
                                          </p:spTgt>
                                        </p:tgtEl>
                                        <p:attrNameLst>
                                          <p:attrName>style.visibility</p:attrName>
                                        </p:attrNameLst>
                                      </p:cBhvr>
                                      <p:to>
                                        <p:strVal val="visible"/>
                                      </p:to>
                                    </p:set>
                                    <p:animEffect transition="in" filter="fade">
                                      <p:cBhvr>
                                        <p:cTn id="13" dur="500"/>
                                        <p:tgtEl>
                                          <p:spTgt spid="297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700">
                                            <p:txEl>
                                              <p:pRg st="3" end="3"/>
                                            </p:txEl>
                                          </p:spTgt>
                                        </p:tgtEl>
                                        <p:attrNameLst>
                                          <p:attrName>style.visibility</p:attrName>
                                        </p:attrNameLst>
                                      </p:cBhvr>
                                      <p:to>
                                        <p:strVal val="visible"/>
                                      </p:to>
                                    </p:set>
                                    <p:animEffect transition="in" filter="fade">
                                      <p:cBhvr>
                                        <p:cTn id="18" dur="500"/>
                                        <p:tgtEl>
                                          <p:spTgt spid="2970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700">
                                            <p:txEl>
                                              <p:pRg st="4" end="4"/>
                                            </p:txEl>
                                          </p:spTgt>
                                        </p:tgtEl>
                                        <p:attrNameLst>
                                          <p:attrName>style.visibility</p:attrName>
                                        </p:attrNameLst>
                                      </p:cBhvr>
                                      <p:to>
                                        <p:strVal val="visible"/>
                                      </p:to>
                                    </p:set>
                                    <p:animEffect transition="in" filter="fade">
                                      <p:cBhvr>
                                        <p:cTn id="21" dur="500"/>
                                        <p:tgtEl>
                                          <p:spTgt spid="2970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700">
                                            <p:txEl>
                                              <p:pRg st="5" end="5"/>
                                            </p:txEl>
                                          </p:spTgt>
                                        </p:tgtEl>
                                        <p:attrNameLst>
                                          <p:attrName>style.visibility</p:attrName>
                                        </p:attrNameLst>
                                      </p:cBhvr>
                                      <p:to>
                                        <p:strVal val="visible"/>
                                      </p:to>
                                    </p:set>
                                    <p:animEffect transition="in" filter="fade">
                                      <p:cBhvr>
                                        <p:cTn id="24" dur="500"/>
                                        <p:tgtEl>
                                          <p:spTgt spid="2970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700">
                                            <p:txEl>
                                              <p:pRg st="6" end="6"/>
                                            </p:txEl>
                                          </p:spTgt>
                                        </p:tgtEl>
                                        <p:attrNameLst>
                                          <p:attrName>style.visibility</p:attrName>
                                        </p:attrNameLst>
                                      </p:cBhvr>
                                      <p:to>
                                        <p:strVal val="visible"/>
                                      </p:to>
                                    </p:set>
                                    <p:animEffect transition="in" filter="fade">
                                      <p:cBhvr>
                                        <p:cTn id="27" dur="500"/>
                                        <p:tgtEl>
                                          <p:spTgt spid="297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a:bodyPr>
          <a:lstStyle/>
          <a:p>
            <a:pPr eaLnBrk="1" hangingPunct="1"/>
            <a:r>
              <a:rPr lang="en-US" dirty="0">
                <a:ea typeface="ＭＳ Ｐゴシック" pitchFamily="34" charset="-128"/>
              </a:rPr>
              <a:t>Refunds</a:t>
            </a:r>
            <a:r>
              <a:rPr lang="en-US">
                <a:ea typeface="ＭＳ Ｐゴシック" pitchFamily="34" charset="-128"/>
              </a:rPr>
              <a:t>: Rate </a:t>
            </a:r>
            <a:r>
              <a:rPr lang="en-US" dirty="0">
                <a:ea typeface="ＭＳ Ｐゴシック" pitchFamily="34" charset="-128"/>
              </a:rPr>
              <a:t>of Return Comparison</a:t>
            </a:r>
          </a:p>
        </p:txBody>
      </p:sp>
      <p:graphicFrame>
        <p:nvGraphicFramePr>
          <p:cNvPr id="445576" name="Group 136"/>
          <p:cNvGraphicFramePr>
            <a:graphicFrameLocks noGrp="1"/>
          </p:cNvGraphicFramePr>
          <p:nvPr>
            <p:ph idx="1"/>
            <p:extLst/>
          </p:nvPr>
        </p:nvGraphicFramePr>
        <p:xfrm>
          <a:off x="609600" y="1600200"/>
          <a:ext cx="10972799" cy="4395790"/>
        </p:xfrm>
        <a:graphic>
          <a:graphicData uri="http://schemas.openxmlformats.org/drawingml/2006/table">
            <a:tbl>
              <a:tblPr/>
              <a:tblGrid>
                <a:gridCol w="311050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245809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6340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gridCol w="284080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3"/>
                    </a:ext>
                  </a:extLst>
                </a:gridCol>
              </a:tblGrid>
              <a:tr h="54261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mj-lt"/>
                        <a:cs typeface="Arial" charset="0"/>
                      </a:endParaRP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Savings Account*</a:t>
                      </a:r>
                      <a:endParaRPr kumimoji="0" lang="en-US" sz="1600" b="0" i="0" u="none" strike="noStrike" cap="none" normalizeH="0" baseline="0" dirty="0">
                        <a:ln>
                          <a:noFill/>
                        </a:ln>
                        <a:solidFill>
                          <a:schemeClr val="tx1"/>
                        </a:solidFill>
                        <a:effectLst/>
                        <a:latin typeface="+mj-lt"/>
                        <a:cs typeface="Arial" charset="0"/>
                      </a:endParaRP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1 Year CD*</a:t>
                      </a:r>
                      <a:endParaRPr kumimoji="0" lang="en-US" sz="1600" b="0" i="0" u="none" strike="noStrike" cap="none" normalizeH="0" baseline="0">
                        <a:ln>
                          <a:noFill/>
                        </a:ln>
                        <a:solidFill>
                          <a:schemeClr val="tx1"/>
                        </a:solidFill>
                        <a:effectLst/>
                        <a:latin typeface="+mj-lt"/>
                        <a:cs typeface="Arial" charset="0"/>
                      </a:endParaRP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Series I U.S.</a:t>
                      </a:r>
                      <a:br>
                        <a:rPr kumimoji="0" lang="en-US" sz="1600" b="1" i="0" u="none" strike="noStrike" cap="none" normalizeH="0" baseline="0">
                          <a:ln>
                            <a:noFill/>
                          </a:ln>
                          <a:solidFill>
                            <a:schemeClr val="tx1"/>
                          </a:solidFill>
                          <a:effectLst/>
                          <a:latin typeface="+mj-lt"/>
                          <a:cs typeface="Arial" charset="0"/>
                        </a:rPr>
                      </a:br>
                      <a:r>
                        <a:rPr kumimoji="0" lang="en-US" sz="1600" b="1" i="0" u="none" strike="noStrike" cap="none" normalizeH="0" baseline="0">
                          <a:ln>
                            <a:noFill/>
                          </a:ln>
                          <a:solidFill>
                            <a:schemeClr val="tx1"/>
                          </a:solidFill>
                          <a:effectLst/>
                          <a:latin typeface="+mj-lt"/>
                          <a:cs typeface="Arial" charset="0"/>
                        </a:rPr>
                        <a:t>Savings Bond</a:t>
                      </a:r>
                      <a:r>
                        <a:rPr kumimoji="0" lang="en-US" sz="1600" b="0" i="0" u="none" strike="noStrike" cap="none" normalizeH="0" baseline="0">
                          <a:ln>
                            <a:noFill/>
                          </a:ln>
                          <a:solidFill>
                            <a:schemeClr val="tx1"/>
                          </a:solidFill>
                          <a:effectLst/>
                          <a:latin typeface="+mj-lt"/>
                          <a:cs typeface="Arial" charset="0"/>
                        </a:rPr>
                        <a:t> </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29874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Rate of Return</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.17%</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.73%</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2.20%</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29874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Annual Fees</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$0</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$0</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$0</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29874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Minimum to Open</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$100</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$1,000</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$50</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54261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Rate Fixed</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No</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Yes</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Adjusts bi-annually</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r h="54261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Minimum Holding Period</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None</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1 year</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1 year</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5"/>
                  </a:ext>
                </a:extLst>
              </a:tr>
              <a:tr h="103035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mj-lt"/>
                          <a:cs typeface="Arial" charset="0"/>
                        </a:rPr>
                        <a:t>Early Redemption</a:t>
                      </a:r>
                      <a:br>
                        <a:rPr kumimoji="0" lang="en-US" sz="1600" b="1" i="0" u="none" strike="noStrike" cap="none" normalizeH="0" baseline="0">
                          <a:ln>
                            <a:noFill/>
                          </a:ln>
                          <a:solidFill>
                            <a:schemeClr val="tx1"/>
                          </a:solidFill>
                          <a:effectLst/>
                          <a:latin typeface="+mj-lt"/>
                          <a:cs typeface="Arial" charset="0"/>
                        </a:rPr>
                      </a:br>
                      <a:r>
                        <a:rPr kumimoji="0" lang="en-US" sz="1600" b="1" i="0" u="none" strike="noStrike" cap="none" normalizeH="0" baseline="0">
                          <a:ln>
                            <a:noFill/>
                          </a:ln>
                          <a:solidFill>
                            <a:schemeClr val="tx1"/>
                          </a:solidFill>
                          <a:effectLst/>
                          <a:latin typeface="+mj-lt"/>
                          <a:cs typeface="Arial" charset="0"/>
                        </a:rPr>
                        <a:t>Penalty / Forfeiture</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None</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All interest earned to withdrawal date</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3 months interest (redemptions within 5 years of purchase)</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6"/>
                  </a:ext>
                </a:extLst>
              </a:tr>
              <a:tr h="54261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mj-lt"/>
                          <a:cs typeface="Arial" charset="0"/>
                        </a:rPr>
                        <a:t>ChexSystems</a:t>
                      </a:r>
                      <a:r>
                        <a:rPr kumimoji="0" lang="en-US" sz="1600" b="1" i="0" u="none" strike="noStrike" cap="none" normalizeH="0" baseline="0" dirty="0">
                          <a:ln>
                            <a:noFill/>
                          </a:ln>
                          <a:solidFill>
                            <a:schemeClr val="tx1"/>
                          </a:solidFill>
                          <a:effectLst/>
                          <a:latin typeface="+mj-lt"/>
                          <a:cs typeface="Arial" charset="0"/>
                        </a:rPr>
                        <a:t> (Application)</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Yes</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mj-lt"/>
                          <a:cs typeface="Arial" charset="0"/>
                        </a:rPr>
                        <a:t>Yes</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No</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7"/>
                  </a:ext>
                </a:extLst>
              </a:tr>
              <a:tr h="29874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May Buy as a Gift</a:t>
                      </a:r>
                    </a:p>
                  </a:txBody>
                  <a:tcPr marL="147948" marR="147948" marT="27436" marB="27436"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No</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a:ln>
                            <a:noFill/>
                          </a:ln>
                          <a:solidFill>
                            <a:schemeClr val="tx1"/>
                          </a:solidFill>
                          <a:effectLst/>
                          <a:latin typeface="+mj-lt"/>
                          <a:cs typeface="Arial" charset="0"/>
                        </a:rPr>
                        <a:t>No</a:t>
                      </a:r>
                    </a:p>
                  </a:txBody>
                  <a:tcPr marL="147948" marR="147948" marT="27436" marB="274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mj-lt"/>
                          <a:cs typeface="Arial" charset="0"/>
                        </a:rPr>
                        <a:t>Yes</a:t>
                      </a:r>
                    </a:p>
                  </a:txBody>
                  <a:tcPr marL="147948" marR="147948" marT="27436" marB="27436"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8"/>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6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45576"/>
                                        </p:tgtEl>
                                        <p:attrNameLst>
                                          <p:attrName>style.visibility</p:attrName>
                                        </p:attrNameLst>
                                      </p:cBhvr>
                                      <p:to>
                                        <p:strVal val="visible"/>
                                      </p:to>
                                    </p:set>
                                    <p:animEffect transition="in" filter="box(out)">
                                      <p:cBhvr>
                                        <p:cTn id="7" dur="500"/>
                                        <p:tgtEl>
                                          <p:spTgt spid="445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Refunds: Locating a Savings Bond</a:t>
            </a:r>
          </a:p>
        </p:txBody>
      </p:sp>
      <p:graphicFrame>
        <p:nvGraphicFramePr>
          <p:cNvPr id="4" name="Content Placeholder 3"/>
          <p:cNvGraphicFramePr>
            <a:graphicFrameLocks noGrp="1"/>
          </p:cNvGraphicFramePr>
          <p:nvPr>
            <p:ph idx="1"/>
            <p:extLst/>
          </p:nvPr>
        </p:nvGraphicFramePr>
        <p:xfrm>
          <a:off x="609600" y="1600200"/>
          <a:ext cx="10972800" cy="4267200"/>
        </p:xfrm>
        <a:graphic>
          <a:graphicData uri="http://schemas.openxmlformats.org/drawingml/2006/table">
            <a:tbl>
              <a:tblPr/>
              <a:tblGrid>
                <a:gridCol w="10972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tblGrid>
              <a:tr h="0">
                <a:tc>
                  <a:txBody>
                    <a:bodyPr/>
                    <a:lstStyle/>
                    <a:p>
                      <a:pPr marL="457200" marR="0" indent="-457200">
                        <a:spcBef>
                          <a:spcPts val="0"/>
                        </a:spcBef>
                        <a:spcAft>
                          <a:spcPts val="0"/>
                        </a:spcAft>
                        <a:buFont typeface="Wingdings" charset="2"/>
                        <a:buChar char="Ø"/>
                      </a:pPr>
                      <a:r>
                        <a:rPr lang="en-US" sz="4000" dirty="0">
                          <a:solidFill>
                            <a:schemeClr val="accent5"/>
                          </a:solidFill>
                          <a:effectLst/>
                          <a:latin typeface="+mj-lt"/>
                        </a:rPr>
                        <a:t>To check the status of a bond</a:t>
                      </a:r>
                      <a:r>
                        <a:rPr lang="en-US" sz="4000" baseline="0" dirty="0">
                          <a:solidFill>
                            <a:schemeClr val="accent5"/>
                          </a:solidFill>
                          <a:effectLst/>
                          <a:latin typeface="+mj-lt"/>
                        </a:rPr>
                        <a:t> purchase for this year: </a:t>
                      </a:r>
                      <a:r>
                        <a:rPr lang="en-US" sz="4000" dirty="0">
                          <a:solidFill>
                            <a:schemeClr val="accent5"/>
                          </a:solidFill>
                          <a:effectLst/>
                          <a:latin typeface="+mj-lt"/>
                        </a:rPr>
                        <a:t>go to </a:t>
                      </a:r>
                      <a:r>
                        <a:rPr lang="en-US" sz="4000" b="1" dirty="0">
                          <a:solidFill>
                            <a:schemeClr val="accent5"/>
                          </a:solidFill>
                          <a:effectLst/>
                          <a:latin typeface="+mj-lt"/>
                        </a:rPr>
                        <a:t>Where’s My Refund on IRS.gov </a:t>
                      </a:r>
                      <a:r>
                        <a:rPr lang="en-US" sz="4000" dirty="0">
                          <a:solidFill>
                            <a:schemeClr val="accent5"/>
                          </a:solidFill>
                          <a:effectLst/>
                          <a:latin typeface="+mj-lt"/>
                        </a:rPr>
                        <a:t>or</a:t>
                      </a:r>
                      <a:r>
                        <a:rPr lang="en-US" sz="4000" baseline="0" dirty="0">
                          <a:solidFill>
                            <a:schemeClr val="accent5"/>
                          </a:solidFill>
                          <a:effectLst/>
                          <a:latin typeface="+mj-lt"/>
                        </a:rPr>
                        <a:t> </a:t>
                      </a:r>
                      <a:r>
                        <a:rPr lang="en-US" sz="4000" b="1" dirty="0">
                          <a:solidFill>
                            <a:schemeClr val="accent5"/>
                          </a:solidFill>
                          <a:effectLst/>
                          <a:latin typeface="+mj-lt"/>
                        </a:rPr>
                        <a:t>call </a:t>
                      </a:r>
                      <a:r>
                        <a:rPr lang="en-US" sz="4000" b="1" dirty="0">
                          <a:solidFill>
                            <a:schemeClr val="accent5"/>
                          </a:solidFill>
                          <a:effectLst/>
                          <a:latin typeface="+mj-lt"/>
                          <a:hlinkClick r:id="rId3"/>
                        </a:rPr>
                        <a:t>1-800-829-1954</a:t>
                      </a:r>
                      <a:r>
                        <a:rPr lang="en-US" sz="4000" b="1" dirty="0">
                          <a:solidFill>
                            <a:schemeClr val="accent5"/>
                          </a:solidFill>
                          <a:effectLst/>
                          <a:latin typeface="+mj-lt"/>
                        </a:rPr>
                        <a:t>.</a:t>
                      </a:r>
                      <a:endParaRPr lang="en-US" sz="4000" b="0" dirty="0">
                        <a:solidFill>
                          <a:schemeClr val="accent5"/>
                        </a:solidFill>
                        <a:effectLst/>
                        <a:latin typeface="+mj-lt"/>
                      </a:endParaRPr>
                    </a:p>
                    <a:p>
                      <a:pPr marL="457200" marR="0" indent="-457200">
                        <a:spcBef>
                          <a:spcPts val="0"/>
                        </a:spcBef>
                        <a:spcAft>
                          <a:spcPts val="0"/>
                        </a:spcAft>
                        <a:buFont typeface="Wingdings" charset="2"/>
                        <a:buChar char="Ø"/>
                      </a:pPr>
                      <a:r>
                        <a:rPr lang="en-US" sz="4000" b="0" dirty="0">
                          <a:solidFill>
                            <a:schemeClr val="accent5"/>
                          </a:solidFill>
                          <a:effectLst/>
                          <a:latin typeface="+mj-lt"/>
                        </a:rPr>
                        <a:t>If</a:t>
                      </a:r>
                      <a:r>
                        <a:rPr lang="en-US" sz="4000" dirty="0">
                          <a:solidFill>
                            <a:schemeClr val="accent5"/>
                          </a:solidFill>
                          <a:effectLst/>
                          <a:latin typeface="+mj-lt"/>
                        </a:rPr>
                        <a:t> the taxpayer needs information about a savings bond purchase from a </a:t>
                      </a:r>
                      <a:r>
                        <a:rPr lang="en-US" sz="4000" i="1" dirty="0">
                          <a:solidFill>
                            <a:schemeClr val="accent5"/>
                          </a:solidFill>
                          <a:effectLst/>
                          <a:latin typeface="+mj-lt"/>
                        </a:rPr>
                        <a:t>previous</a:t>
                      </a:r>
                      <a:r>
                        <a:rPr lang="en-US" sz="4000" dirty="0">
                          <a:solidFill>
                            <a:schemeClr val="accent5"/>
                          </a:solidFill>
                          <a:effectLst/>
                          <a:latin typeface="+mj-lt"/>
                        </a:rPr>
                        <a:t> tax year: contact the Treasury Retail Securities Site at</a:t>
                      </a:r>
                      <a:r>
                        <a:rPr lang="en-US" sz="4000" b="1" dirty="0">
                          <a:solidFill>
                            <a:schemeClr val="accent5"/>
                          </a:solidFill>
                          <a:effectLst/>
                          <a:latin typeface="+mj-lt"/>
                        </a:rPr>
                        <a:t> </a:t>
                      </a:r>
                      <a:r>
                        <a:rPr lang="en-US" sz="4000" b="1" dirty="0">
                          <a:solidFill>
                            <a:schemeClr val="accent5"/>
                          </a:solidFill>
                          <a:effectLst/>
                          <a:latin typeface="+mj-lt"/>
                          <a:hlinkClick r:id="rId4"/>
                        </a:rPr>
                        <a:t>1-800-245-2804</a:t>
                      </a:r>
                      <a:r>
                        <a:rPr lang="en-US" sz="4000" b="1" dirty="0">
                          <a:solidFill>
                            <a:schemeClr val="accent5"/>
                          </a:solidFill>
                          <a:effectLst/>
                          <a:latin typeface="+mj-lt"/>
                        </a:rPr>
                        <a:t>.</a:t>
                      </a:r>
                      <a:endParaRPr lang="en-US" sz="4000" dirty="0">
                        <a:solidFill>
                          <a:schemeClr val="accent5"/>
                        </a:solidFill>
                        <a:effectLst/>
                        <a:latin typeface="+mj-lt"/>
                      </a:endParaRPr>
                    </a:p>
                  </a:txBody>
                  <a:tcPr marL="0" marR="0" marT="0" marB="0" anchor="ctr">
                    <a:lnL>
                      <a:noFill/>
                    </a:lnL>
                    <a:lnR>
                      <a:noFill/>
                    </a:lnR>
                    <a:lnT>
                      <a:noFill/>
                    </a:lnT>
                    <a:lnB>
                      <a:noFill/>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0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Due</a:t>
            </a:r>
          </a:p>
        </p:txBody>
      </p:sp>
      <p:sp>
        <p:nvSpPr>
          <p:cNvPr id="3" name="Content Placeholder 2"/>
          <p:cNvSpPr>
            <a:spLocks noGrp="1"/>
          </p:cNvSpPr>
          <p:nvPr>
            <p:ph idx="1"/>
          </p:nvPr>
        </p:nvSpPr>
        <p:spPr/>
        <p:txBody>
          <a:bodyPr>
            <a:normAutofit fontScale="92500" lnSpcReduction="10000"/>
          </a:bodyPr>
          <a:lstStyle/>
          <a:p>
            <a:r>
              <a:rPr lang="en-US" dirty="0"/>
              <a:t>Taxpayers do not have to pay if balance due is less than $1</a:t>
            </a:r>
          </a:p>
          <a:p>
            <a:r>
              <a:rPr lang="en-US" dirty="0"/>
              <a:t>Payment in full is due by the April filing due date, to avoid interest and penalties</a:t>
            </a:r>
          </a:p>
          <a:p>
            <a:r>
              <a:rPr lang="en-US" dirty="0"/>
              <a:t>Taxpayer should file his/her return by the April filing date to avoid a failure-to-file penalty</a:t>
            </a:r>
          </a:p>
          <a:p>
            <a:r>
              <a:rPr lang="en-US" dirty="0"/>
              <a:t>There are separate penalties for filing late and paying late – the late filing penalty is higher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946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Withholding</a:t>
            </a:r>
          </a:p>
        </p:txBody>
      </p:sp>
      <p:sp>
        <p:nvSpPr>
          <p:cNvPr id="3" name="Content Placeholder 2"/>
          <p:cNvSpPr>
            <a:spLocks noGrp="1"/>
          </p:cNvSpPr>
          <p:nvPr>
            <p:ph idx="1"/>
          </p:nvPr>
        </p:nvSpPr>
        <p:spPr>
          <a:xfrm>
            <a:off x="609600" y="1600204"/>
            <a:ext cx="10972800" cy="2093256"/>
          </a:xfrm>
        </p:spPr>
        <p:txBody>
          <a:bodyPr/>
          <a:lstStyle/>
          <a:p>
            <a:pPr>
              <a:buFont typeface="Wingdings" charset="2"/>
              <a:buChar char="Ø"/>
            </a:pPr>
            <a:r>
              <a:rPr lang="en-US" dirty="0"/>
              <a:t>Amount of money that can be taken from each form of income and received by the government each pay period</a:t>
            </a:r>
          </a:p>
          <a:p>
            <a:endParaRPr lang="en-US" dirty="0"/>
          </a:p>
          <a:p>
            <a:pPr marL="114300" indent="0">
              <a:buNone/>
            </a:pPr>
            <a:endParaRPr lang="en-US" dirty="0"/>
          </a:p>
        </p:txBody>
      </p:sp>
      <p:sp>
        <p:nvSpPr>
          <p:cNvPr id="4" name="Rectangle 3"/>
          <p:cNvSpPr/>
          <p:nvPr/>
        </p:nvSpPr>
        <p:spPr>
          <a:xfrm>
            <a:off x="609600" y="3876026"/>
            <a:ext cx="10972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14300" indent="0" algn="ctr">
              <a:buNone/>
            </a:pPr>
            <a:r>
              <a:rPr lang="en-US" sz="4000" b="1" dirty="0">
                <a:solidFill>
                  <a:schemeClr val="bg1"/>
                </a:solidFill>
              </a:rPr>
              <a:t>Total Withholding found on Line 64</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565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Due</a:t>
            </a:r>
          </a:p>
        </p:txBody>
      </p:sp>
      <p:sp>
        <p:nvSpPr>
          <p:cNvPr id="3" name="Content Placeholder 2"/>
          <p:cNvSpPr>
            <a:spLocks noGrp="1"/>
          </p:cNvSpPr>
          <p:nvPr>
            <p:ph idx="1"/>
          </p:nvPr>
        </p:nvSpPr>
        <p:spPr/>
        <p:txBody>
          <a:bodyPr>
            <a:normAutofit lnSpcReduction="10000"/>
          </a:bodyPr>
          <a:lstStyle/>
          <a:p>
            <a:r>
              <a:rPr lang="en-US" dirty="0"/>
              <a:t>Advise taxpayers to file the return on time, even if they cannot pay the full amount owed</a:t>
            </a:r>
          </a:p>
          <a:p>
            <a:r>
              <a:rPr lang="en-US" dirty="0"/>
              <a:t>They should pay as much as possible by the due date to reduce penalties and interest</a:t>
            </a:r>
          </a:p>
          <a:p>
            <a:r>
              <a:rPr lang="en-US" dirty="0"/>
              <a:t>Once taxpayers receive a notice, they can pay the remaining amount in full or choose another payment option if needed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27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5" name="Rectangle 2"/>
          <p:cNvSpPr>
            <a:spLocks noGrp="1" noChangeArrowheads="1"/>
          </p:cNvSpPr>
          <p:nvPr>
            <p:ph type="title"/>
          </p:nvPr>
        </p:nvSpPr>
        <p:spPr/>
        <p:txBody>
          <a:bodyPr/>
          <a:lstStyle/>
          <a:p>
            <a:pPr eaLnBrk="1" hangingPunct="1"/>
            <a:r>
              <a:rPr lang="en-US" dirty="0">
                <a:ea typeface="ＭＳ Ｐゴシック" pitchFamily="34" charset="-128"/>
              </a:rPr>
              <a:t>Tax Due</a:t>
            </a:r>
          </a:p>
        </p:txBody>
      </p:sp>
      <p:sp>
        <p:nvSpPr>
          <p:cNvPr id="472067" name="Rectangle 3"/>
          <p:cNvSpPr>
            <a:spLocks noGrp="1" noChangeArrowheads="1"/>
          </p:cNvSpPr>
          <p:nvPr>
            <p:ph idx="1"/>
          </p:nvPr>
        </p:nvSpPr>
        <p:spPr/>
        <p:txBody>
          <a:bodyPr>
            <a:normAutofit/>
          </a:bodyPr>
          <a:lstStyle/>
          <a:p>
            <a:pPr eaLnBrk="1" hangingPunct="1"/>
            <a:r>
              <a:rPr lang="en-US" dirty="0">
                <a:ea typeface="ＭＳ Ｐゴシック" pitchFamily="34" charset="-128"/>
              </a:rPr>
              <a:t>Payment options:</a:t>
            </a:r>
          </a:p>
          <a:p>
            <a:pPr lvl="1"/>
            <a:r>
              <a:rPr lang="en-US" dirty="0">
                <a:ea typeface="Arial" pitchFamily="34" charset="0"/>
              </a:rPr>
              <a:t>Pay by check or money order with Form 1040-V (Payment Voucher)</a:t>
            </a:r>
          </a:p>
          <a:p>
            <a:pPr lvl="1"/>
            <a:r>
              <a:rPr lang="en-US" dirty="0">
                <a:ea typeface="Arial" pitchFamily="34" charset="0"/>
              </a:rPr>
              <a:t>Pay by direct debit from their checking/savings account on a date that they choose (up to the due date)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606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Effect transition="in" filter="fade">
                                      <p:cBhvr>
                                        <p:cTn id="7" dur="500"/>
                                        <p:tgtEl>
                                          <p:spTgt spid="472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2067">
                                            <p:txEl>
                                              <p:pRg st="1" end="1"/>
                                            </p:txEl>
                                          </p:spTgt>
                                        </p:tgtEl>
                                        <p:attrNameLst>
                                          <p:attrName>style.visibility</p:attrName>
                                        </p:attrNameLst>
                                      </p:cBhvr>
                                      <p:to>
                                        <p:strVal val="visible"/>
                                      </p:to>
                                    </p:set>
                                    <p:animEffect transition="in" filter="fade">
                                      <p:cBhvr>
                                        <p:cTn id="12" dur="500"/>
                                        <p:tgtEl>
                                          <p:spTgt spid="4720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2067">
                                            <p:txEl>
                                              <p:pRg st="2" end="2"/>
                                            </p:txEl>
                                          </p:spTgt>
                                        </p:tgtEl>
                                        <p:attrNameLst>
                                          <p:attrName>style.visibility</p:attrName>
                                        </p:attrNameLst>
                                      </p:cBhvr>
                                      <p:to>
                                        <p:strVal val="visible"/>
                                      </p:to>
                                    </p:set>
                                    <p:animEffect transition="in" filter="fade">
                                      <p:cBhvr>
                                        <p:cTn id="17" dur="500"/>
                                        <p:tgtEl>
                                          <p:spTgt spid="472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5" name="Rectangle 2"/>
          <p:cNvSpPr>
            <a:spLocks noGrp="1" noChangeArrowheads="1"/>
          </p:cNvSpPr>
          <p:nvPr>
            <p:ph type="title"/>
          </p:nvPr>
        </p:nvSpPr>
        <p:spPr/>
        <p:txBody>
          <a:bodyPr/>
          <a:lstStyle/>
          <a:p>
            <a:pPr eaLnBrk="1" hangingPunct="1"/>
            <a:r>
              <a:rPr lang="en-US" dirty="0">
                <a:ea typeface="ＭＳ Ｐゴシック" pitchFamily="34" charset="-128"/>
              </a:rPr>
              <a:t>Tax Due</a:t>
            </a:r>
          </a:p>
        </p:txBody>
      </p:sp>
      <p:sp>
        <p:nvSpPr>
          <p:cNvPr id="472067" name="Rectangle 3"/>
          <p:cNvSpPr>
            <a:spLocks noGrp="1" noChangeArrowheads="1"/>
          </p:cNvSpPr>
          <p:nvPr>
            <p:ph idx="1"/>
          </p:nvPr>
        </p:nvSpPr>
        <p:spPr/>
        <p:txBody>
          <a:bodyPr>
            <a:normAutofit/>
          </a:bodyPr>
          <a:lstStyle/>
          <a:p>
            <a:pPr eaLnBrk="1" hangingPunct="1"/>
            <a:r>
              <a:rPr lang="en-US" dirty="0">
                <a:ea typeface="ＭＳ Ｐゴシック" pitchFamily="34" charset="-128"/>
              </a:rPr>
              <a:t>Payment options:</a:t>
            </a:r>
          </a:p>
          <a:p>
            <a:pPr lvl="1"/>
            <a:r>
              <a:rPr lang="en-US" dirty="0">
                <a:ea typeface="Arial" pitchFamily="34" charset="0"/>
              </a:rPr>
              <a:t>Pay with a credit or debit card (convenience fee)</a:t>
            </a:r>
          </a:p>
          <a:p>
            <a:pPr lvl="1"/>
            <a:r>
              <a:rPr lang="en-US" dirty="0">
                <a:ea typeface="Arial" pitchFamily="34" charset="0"/>
              </a:rPr>
              <a:t>Electronic Federal Tax Payment System (EFTPS)</a:t>
            </a:r>
          </a:p>
          <a:p>
            <a:pPr lvl="2"/>
            <a:r>
              <a:rPr lang="en-US" dirty="0"/>
              <a:t>Taxpayers can use EFTPS to file taxes, but they must </a:t>
            </a:r>
            <a:r>
              <a:rPr lang="en-US" b="1" dirty="0"/>
              <a:t>enroll</a:t>
            </a:r>
            <a:r>
              <a:rPr lang="en-US" dirty="0"/>
              <a:t> first (</a:t>
            </a:r>
            <a:r>
              <a:rPr lang="en-US" u="sng" dirty="0" err="1"/>
              <a:t>www.irs.gov</a:t>
            </a:r>
            <a:r>
              <a:rPr lang="en-US" u="sng" dirty="0"/>
              <a:t>/e-pay</a:t>
            </a:r>
            <a:r>
              <a:rPr lang="en-US" dirty="0"/>
              <a:t>)</a:t>
            </a:r>
            <a:endParaRPr lang="en-US" dirty="0">
              <a:ea typeface="Arial" pitchFamily="34" charset="0"/>
            </a:endParaRPr>
          </a:p>
          <a:p>
            <a:pPr lvl="1"/>
            <a:r>
              <a:rPr lang="en-US" dirty="0">
                <a:ea typeface="Arial" pitchFamily="34" charset="0"/>
              </a:rPr>
              <a:t>IRS Direct Pay</a:t>
            </a:r>
          </a:p>
          <a:p>
            <a:pPr lvl="2"/>
            <a:r>
              <a:rPr lang="en-US" dirty="0">
                <a:ea typeface="Arial" pitchFamily="34" charset="0"/>
              </a:rPr>
              <a:t>Free, one-time payment system offered through </a:t>
            </a:r>
            <a:r>
              <a:rPr lang="en-US" dirty="0" err="1">
                <a:ea typeface="Arial" pitchFamily="34" charset="0"/>
              </a:rPr>
              <a:t>IRS.gov</a:t>
            </a:r>
            <a:endParaRPr lang="en-US" dirty="0">
              <a:ea typeface="Arial" pitchFamily="34" charset="0"/>
            </a:endParaRPr>
          </a:p>
          <a:p>
            <a:pPr lvl="2"/>
            <a:endParaRPr lang="en-US" dirty="0">
              <a:ea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28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2067">
                                            <p:txEl>
                                              <p:pRg st="1" end="1"/>
                                            </p:txEl>
                                          </p:spTgt>
                                        </p:tgtEl>
                                        <p:attrNameLst>
                                          <p:attrName>style.visibility</p:attrName>
                                        </p:attrNameLst>
                                      </p:cBhvr>
                                      <p:to>
                                        <p:strVal val="visible"/>
                                      </p:to>
                                    </p:set>
                                    <p:animEffect transition="in" filter="fade">
                                      <p:cBhvr>
                                        <p:cTn id="7" dur="500"/>
                                        <p:tgtEl>
                                          <p:spTgt spid="4720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2067">
                                            <p:txEl>
                                              <p:pRg st="2" end="2"/>
                                            </p:txEl>
                                          </p:spTgt>
                                        </p:tgtEl>
                                        <p:attrNameLst>
                                          <p:attrName>style.visibility</p:attrName>
                                        </p:attrNameLst>
                                      </p:cBhvr>
                                      <p:to>
                                        <p:strVal val="visible"/>
                                      </p:to>
                                    </p:set>
                                    <p:animEffect transition="in" filter="fade">
                                      <p:cBhvr>
                                        <p:cTn id="12" dur="500"/>
                                        <p:tgtEl>
                                          <p:spTgt spid="472067">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2067">
                                            <p:txEl>
                                              <p:pRg st="3" end="3"/>
                                            </p:txEl>
                                          </p:spTgt>
                                        </p:tgtEl>
                                        <p:attrNameLst>
                                          <p:attrName>style.visibility</p:attrName>
                                        </p:attrNameLst>
                                      </p:cBhvr>
                                      <p:to>
                                        <p:strVal val="visible"/>
                                      </p:to>
                                    </p:set>
                                    <p:animEffect transition="in" filter="fade">
                                      <p:cBhvr>
                                        <p:cTn id="15" dur="500"/>
                                        <p:tgtEl>
                                          <p:spTgt spid="47206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72067">
                                            <p:txEl>
                                              <p:pRg st="4" end="4"/>
                                            </p:txEl>
                                          </p:spTgt>
                                        </p:tgtEl>
                                        <p:attrNameLst>
                                          <p:attrName>style.visibility</p:attrName>
                                        </p:attrNameLst>
                                      </p:cBhvr>
                                      <p:to>
                                        <p:strVal val="visible"/>
                                      </p:to>
                                    </p:set>
                                    <p:animEffect transition="in" filter="fade">
                                      <p:cBhvr>
                                        <p:cTn id="20" dur="500"/>
                                        <p:tgtEl>
                                          <p:spTgt spid="472067">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2067">
                                            <p:txEl>
                                              <p:pRg st="5" end="5"/>
                                            </p:txEl>
                                          </p:spTgt>
                                        </p:tgtEl>
                                        <p:attrNameLst>
                                          <p:attrName>style.visibility</p:attrName>
                                        </p:attrNameLst>
                                      </p:cBhvr>
                                      <p:to>
                                        <p:strVal val="visible"/>
                                      </p:to>
                                    </p:set>
                                    <p:animEffect transition="in" filter="fade">
                                      <p:cBhvr>
                                        <p:cTn id="23" dur="500"/>
                                        <p:tgtEl>
                                          <p:spTgt spid="4720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Tax Due: What if the Taxpayer Cannot Pay?</a:t>
            </a:r>
          </a:p>
        </p:txBody>
      </p:sp>
      <p:sp>
        <p:nvSpPr>
          <p:cNvPr id="3" name="Content Placeholder 2"/>
          <p:cNvSpPr>
            <a:spLocks noGrp="1"/>
          </p:cNvSpPr>
          <p:nvPr>
            <p:ph idx="1"/>
          </p:nvPr>
        </p:nvSpPr>
        <p:spPr/>
        <p:txBody>
          <a:bodyPr/>
          <a:lstStyle/>
          <a:p>
            <a:r>
              <a:rPr lang="en-US" dirty="0"/>
              <a:t>Pay in full within 120 days</a:t>
            </a:r>
          </a:p>
          <a:p>
            <a:pPr lvl="1"/>
            <a:r>
              <a:rPr lang="en-US" dirty="0"/>
              <a:t>If taxpayer can pay in full within 120 days, can avoid paying a fee to set up an installment agreement</a:t>
            </a:r>
          </a:p>
          <a:p>
            <a:r>
              <a:rPr lang="en-US" dirty="0"/>
              <a:t>Apply online for a payment agreement</a:t>
            </a:r>
          </a:p>
          <a:p>
            <a:pPr lvl="1"/>
            <a:r>
              <a:rPr lang="en-US" dirty="0"/>
              <a:t>Taxpayer can apply online for a payment agreement by going to </a:t>
            </a:r>
            <a:r>
              <a:rPr lang="en-US" dirty="0" err="1"/>
              <a:t>IRS.gov</a:t>
            </a:r>
            <a:r>
              <a:rPr lang="en-US" dirty="0"/>
              <a:t> and searching for “Online Payment Agreement” or “OPA”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12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Due: Undue Hardship</a:t>
            </a:r>
          </a:p>
        </p:txBody>
      </p:sp>
      <p:sp>
        <p:nvSpPr>
          <p:cNvPr id="3" name="Content Placeholder 2"/>
          <p:cNvSpPr>
            <a:spLocks noGrp="1"/>
          </p:cNvSpPr>
          <p:nvPr>
            <p:ph idx="1"/>
          </p:nvPr>
        </p:nvSpPr>
        <p:spPr/>
        <p:txBody>
          <a:bodyPr>
            <a:normAutofit fontScale="92500"/>
          </a:bodyPr>
          <a:lstStyle/>
          <a:p>
            <a:r>
              <a:rPr lang="en-US" dirty="0"/>
              <a:t>Taxpayers who can show they will have a substantial financial difficultly if they pay their tax on the due date are considered to have </a:t>
            </a:r>
            <a:r>
              <a:rPr lang="en-US" b="1" i="1" dirty="0"/>
              <a:t>undue</a:t>
            </a:r>
            <a:r>
              <a:rPr lang="en-US" i="1" dirty="0"/>
              <a:t> </a:t>
            </a:r>
            <a:r>
              <a:rPr lang="en-US" dirty="0"/>
              <a:t>hardship.</a:t>
            </a:r>
          </a:p>
          <a:p>
            <a:r>
              <a:rPr lang="en-US" dirty="0"/>
              <a:t>Can request an extension by filing Form 1127 (out of scope) by the due date</a:t>
            </a:r>
          </a:p>
          <a:p>
            <a:pPr lvl="1"/>
            <a:r>
              <a:rPr lang="en-US" dirty="0"/>
              <a:t>Advise them to visit or call the local IRS office</a:t>
            </a:r>
          </a:p>
          <a:p>
            <a:r>
              <a:rPr lang="en-US" dirty="0"/>
              <a:t>Undue hardship is MORE than inconvenience!</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379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Due: Estimated Tax Penalty</a:t>
            </a:r>
          </a:p>
        </p:txBody>
      </p:sp>
      <p:sp>
        <p:nvSpPr>
          <p:cNvPr id="3" name="Content Placeholder 2"/>
          <p:cNvSpPr>
            <a:spLocks noGrp="1"/>
          </p:cNvSpPr>
          <p:nvPr>
            <p:ph idx="1"/>
          </p:nvPr>
        </p:nvSpPr>
        <p:spPr/>
        <p:txBody>
          <a:bodyPr>
            <a:normAutofit fontScale="92500" lnSpcReduction="10000"/>
          </a:bodyPr>
          <a:lstStyle/>
          <a:p>
            <a:r>
              <a:rPr lang="en-US" b="1" dirty="0">
                <a:solidFill>
                  <a:srgbClr val="C00000"/>
                </a:solidFill>
              </a:rPr>
              <a:t>Out of Scope for VITA!</a:t>
            </a:r>
          </a:p>
          <a:p>
            <a:r>
              <a:rPr lang="en-US" dirty="0"/>
              <a:t>Calculated on Form 2210 and reported in the Amount You Owe section on Form 1040</a:t>
            </a:r>
          </a:p>
          <a:p>
            <a:r>
              <a:rPr lang="en-US" dirty="0"/>
              <a:t>Taxpayers must make estimated tax payments if they expect to owe at least $1,000 and their withholding and credits will be less than the smaller of:</a:t>
            </a:r>
          </a:p>
          <a:p>
            <a:pPr lvl="1"/>
            <a:r>
              <a:rPr lang="en-US" dirty="0"/>
              <a:t>90% of the tax shown on the current return</a:t>
            </a:r>
          </a:p>
          <a:p>
            <a:pPr lvl="1"/>
            <a:r>
              <a:rPr lang="en-US" dirty="0"/>
              <a:t>100% of the tax shown on the prior year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8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9" name="Rectangle 2"/>
          <p:cNvSpPr>
            <a:spLocks noGrp="1" noChangeArrowheads="1"/>
          </p:cNvSpPr>
          <p:nvPr>
            <p:ph type="title"/>
          </p:nvPr>
        </p:nvSpPr>
        <p:spPr/>
        <p:txBody>
          <a:bodyPr/>
          <a:lstStyle/>
          <a:p>
            <a:pPr eaLnBrk="1" hangingPunct="1"/>
            <a:r>
              <a:rPr lang="en-US" dirty="0">
                <a:ea typeface="ＭＳ Ｐゴシック" pitchFamily="34" charset="-128"/>
              </a:rPr>
              <a:t>Tax Due</a:t>
            </a:r>
          </a:p>
        </p:txBody>
      </p:sp>
      <p:sp>
        <p:nvSpPr>
          <p:cNvPr id="477187" name="Rectangle 3"/>
          <p:cNvSpPr>
            <a:spLocks noGrp="1" noChangeArrowheads="1"/>
          </p:cNvSpPr>
          <p:nvPr>
            <p:ph idx="1"/>
          </p:nvPr>
        </p:nvSpPr>
        <p:spPr/>
        <p:txBody>
          <a:bodyPr>
            <a:normAutofit/>
          </a:bodyPr>
          <a:lstStyle/>
          <a:p>
            <a:pPr eaLnBrk="1" hangingPunct="1"/>
            <a:r>
              <a:rPr lang="en-US" dirty="0">
                <a:ea typeface="ＭＳ Ｐゴシック" pitchFamily="34" charset="-128"/>
              </a:rPr>
              <a:t>To avoid having tax due next year:</a:t>
            </a:r>
          </a:p>
          <a:p>
            <a:pPr lvl="1" eaLnBrk="1" hangingPunct="1"/>
            <a:r>
              <a:rPr lang="en-US" dirty="0">
                <a:ea typeface="Arial" pitchFamily="34" charset="0"/>
              </a:rPr>
              <a:t>Adjust withholding on Form W-4 (from employer)</a:t>
            </a:r>
          </a:p>
          <a:p>
            <a:pPr lvl="2"/>
            <a:r>
              <a:rPr lang="en-US" dirty="0">
                <a:ea typeface="Arial" pitchFamily="34" charset="0"/>
              </a:rPr>
              <a:t>Taxpayers should submit a revised form when there is a change in life events (marriage, child, etc.)</a:t>
            </a:r>
          </a:p>
          <a:p>
            <a:pPr lvl="1"/>
            <a:r>
              <a:rPr lang="en-US" dirty="0">
                <a:ea typeface="Arial" pitchFamily="34" charset="0"/>
              </a:rPr>
              <a:t>Make quarterly estimated tax payments </a:t>
            </a:r>
          </a:p>
          <a:p>
            <a:pPr lvl="2"/>
            <a:r>
              <a:rPr lang="en-US" dirty="0">
                <a:ea typeface="ＭＳ Ｐゴシック" pitchFamily="34" charset="-128"/>
              </a:rPr>
              <a:t>Out of Scope for VITA!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35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fade">
                                      <p:cBhvr>
                                        <p:cTn id="7" dur="500"/>
                                        <p:tgtEl>
                                          <p:spTgt spid="477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87">
                                            <p:txEl>
                                              <p:pRg st="1" end="1"/>
                                            </p:txEl>
                                          </p:spTgt>
                                        </p:tgtEl>
                                        <p:attrNameLst>
                                          <p:attrName>style.visibility</p:attrName>
                                        </p:attrNameLst>
                                      </p:cBhvr>
                                      <p:to>
                                        <p:strVal val="visible"/>
                                      </p:to>
                                    </p:set>
                                    <p:animEffect transition="in" filter="fade">
                                      <p:cBhvr>
                                        <p:cTn id="12" dur="500"/>
                                        <p:tgtEl>
                                          <p:spTgt spid="47718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7187">
                                            <p:txEl>
                                              <p:pRg st="2" end="2"/>
                                            </p:txEl>
                                          </p:spTgt>
                                        </p:tgtEl>
                                        <p:attrNameLst>
                                          <p:attrName>style.visibility</p:attrName>
                                        </p:attrNameLst>
                                      </p:cBhvr>
                                      <p:to>
                                        <p:strVal val="visible"/>
                                      </p:to>
                                    </p:set>
                                    <p:animEffect transition="in" filter="fade">
                                      <p:cBhvr>
                                        <p:cTn id="15" dur="500"/>
                                        <p:tgtEl>
                                          <p:spTgt spid="47718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77187">
                                            <p:txEl>
                                              <p:pRg st="3" end="3"/>
                                            </p:txEl>
                                          </p:spTgt>
                                        </p:tgtEl>
                                        <p:attrNameLst>
                                          <p:attrName>style.visibility</p:attrName>
                                        </p:attrNameLst>
                                      </p:cBhvr>
                                      <p:to>
                                        <p:strVal val="visible"/>
                                      </p:to>
                                    </p:set>
                                    <p:animEffect transition="in" filter="fade">
                                      <p:cBhvr>
                                        <p:cTn id="20" dur="500"/>
                                        <p:tgtEl>
                                          <p:spTgt spid="47718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7187">
                                            <p:txEl>
                                              <p:pRg st="4" end="4"/>
                                            </p:txEl>
                                          </p:spTgt>
                                        </p:tgtEl>
                                        <p:attrNameLst>
                                          <p:attrName>style.visibility</p:attrName>
                                        </p:attrNameLst>
                                      </p:cBhvr>
                                      <p:to>
                                        <p:strVal val="visible"/>
                                      </p:to>
                                    </p:set>
                                    <p:animEffect transition="in" filter="fade">
                                      <p:cBhvr>
                                        <p:cTn id="23" dur="500"/>
                                        <p:tgtEl>
                                          <p:spTgt spid="477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lnSpcReduction="10000"/>
          </a:bodyPr>
          <a:lstStyle/>
          <a:p>
            <a:r>
              <a:rPr lang="en-US" dirty="0"/>
              <a:t>Login to TaxSlayer</a:t>
            </a:r>
          </a:p>
          <a:p>
            <a:pPr lvl="1"/>
            <a:r>
              <a:rPr lang="en-US" dirty="0"/>
              <a:t>Vita.taxslayerpro.com/IRSTRAINING</a:t>
            </a:r>
          </a:p>
          <a:p>
            <a:pPr lvl="1"/>
            <a:r>
              <a:rPr lang="en-US" dirty="0"/>
              <a:t>Password</a:t>
            </a:r>
            <a:r>
              <a:rPr lang="en-US" dirty="0" smtClean="0"/>
              <a:t>: TRAINPROWEB</a:t>
            </a:r>
            <a:endParaRPr lang="en-US" dirty="0"/>
          </a:p>
          <a:p>
            <a:pPr lvl="1"/>
            <a:r>
              <a:rPr lang="en-US" dirty="0"/>
              <a:t>Username: NELSONSTRAIN (last name, first initial)</a:t>
            </a:r>
          </a:p>
          <a:p>
            <a:pPr lvl="1"/>
            <a:r>
              <a:rPr lang="en-US" dirty="0"/>
              <a:t>Password</a:t>
            </a:r>
            <a:r>
              <a:rPr lang="en-US" dirty="0" smtClean="0"/>
              <a:t>: SAVEFIRST</a:t>
            </a:r>
            <a:endParaRPr lang="en-US" dirty="0"/>
          </a:p>
          <a:p>
            <a:r>
              <a:rPr lang="en-US" dirty="0"/>
              <a:t>Add Form 8888 (and enter bank account information)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412047"/>
      </p:ext>
    </p:extLst>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Affordable Care Act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703937"/>
      </p:ext>
    </p:extLst>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Affordable Care Act (ACA)?</a:t>
            </a:r>
          </a:p>
        </p:txBody>
      </p:sp>
      <p:sp>
        <p:nvSpPr>
          <p:cNvPr id="3" name="Content Placeholder 2"/>
          <p:cNvSpPr>
            <a:spLocks noGrp="1"/>
          </p:cNvSpPr>
          <p:nvPr>
            <p:ph idx="1"/>
          </p:nvPr>
        </p:nvSpPr>
        <p:spPr/>
        <p:txBody>
          <a:bodyPr>
            <a:normAutofit fontScale="85000" lnSpcReduction="20000"/>
          </a:bodyPr>
          <a:lstStyle/>
          <a:p>
            <a:r>
              <a:rPr lang="en-US" dirty="0"/>
              <a:t>The federal government, state governments, insurers, employers, and individuals share responsibility for improving the quality and availability of health insurance coverage in the United States</a:t>
            </a:r>
          </a:p>
          <a:p>
            <a:r>
              <a:rPr lang="en-US" dirty="0"/>
              <a:t>The ACA reforms the existing health insurance market by prohibiting insurers from denying coverage or charging higher premiums because of an individuals pre-existing conditions.</a:t>
            </a:r>
          </a:p>
          <a:p>
            <a:r>
              <a:rPr lang="en-US" dirty="0"/>
              <a:t>The ACA also created the Health Insurance Marketplace (also known as </a:t>
            </a:r>
            <a:r>
              <a:rPr lang="en-US" dirty="0">
                <a:hlinkClick r:id="rId3"/>
              </a:rPr>
              <a:t>www.healthcare.gov</a:t>
            </a:r>
            <a:r>
              <a:rPr lang="en-US"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05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693987"/>
            <a:ext cx="10363200" cy="1470025"/>
          </a:xfrm>
        </p:spPr>
        <p:txBody>
          <a:bodyPr/>
          <a:lstStyle/>
          <a:p>
            <a:r>
              <a:rPr lang="en-US" dirty="0"/>
              <a:t>Federal Income Tax Process Overview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4551740"/>
      </p:ext>
    </p:extLst>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Responsibility Provision</a:t>
            </a:r>
          </a:p>
        </p:txBody>
      </p:sp>
      <p:sp>
        <p:nvSpPr>
          <p:cNvPr id="3" name="Content Placeholder 2"/>
          <p:cNvSpPr>
            <a:spLocks noGrp="1"/>
          </p:cNvSpPr>
          <p:nvPr>
            <p:ph idx="1"/>
          </p:nvPr>
        </p:nvSpPr>
        <p:spPr/>
        <p:txBody>
          <a:bodyPr>
            <a:normAutofit/>
          </a:bodyPr>
          <a:lstStyle/>
          <a:p>
            <a:r>
              <a:rPr lang="en-US" dirty="0"/>
              <a:t>The Affordable Care Act requires individuals to:</a:t>
            </a:r>
          </a:p>
          <a:p>
            <a:pPr lvl="1"/>
            <a:r>
              <a:rPr lang="en-US" dirty="0"/>
              <a:t>Have qualifying health coverage, called </a:t>
            </a:r>
            <a:r>
              <a:rPr lang="en-US" b="1" i="1" dirty="0">
                <a:solidFill>
                  <a:schemeClr val="accent1"/>
                </a:solidFill>
              </a:rPr>
              <a:t>minimum essential coverage</a:t>
            </a:r>
            <a:r>
              <a:rPr lang="en-US" b="1" dirty="0">
                <a:solidFill>
                  <a:srgbClr val="F2B52C"/>
                </a:solidFill>
              </a:rPr>
              <a:t>,</a:t>
            </a:r>
            <a:r>
              <a:rPr lang="en-US" i="1" dirty="0"/>
              <a:t> </a:t>
            </a:r>
            <a:r>
              <a:rPr lang="en-US" dirty="0"/>
              <a:t>for each month of the year</a:t>
            </a:r>
          </a:p>
          <a:p>
            <a:pPr lvl="1"/>
            <a:r>
              <a:rPr lang="en-US" dirty="0"/>
              <a:t>Qualify for a </a:t>
            </a:r>
            <a:r>
              <a:rPr lang="en-US" b="1" i="1" dirty="0">
                <a:solidFill>
                  <a:srgbClr val="F2B52C"/>
                </a:solidFill>
              </a:rPr>
              <a:t>coverage exemption</a:t>
            </a:r>
            <a:r>
              <a:rPr lang="en-US" dirty="0">
                <a:solidFill>
                  <a:srgbClr val="F2B52C"/>
                </a:solidFill>
              </a:rPr>
              <a:t>, </a:t>
            </a:r>
            <a:r>
              <a:rPr lang="en-US" dirty="0"/>
              <a:t>OR</a:t>
            </a:r>
          </a:p>
          <a:p>
            <a:pPr lvl="1"/>
            <a:r>
              <a:rPr lang="en-US" dirty="0"/>
              <a:t>Make a </a:t>
            </a:r>
            <a:r>
              <a:rPr lang="en-US" b="1" i="1" dirty="0">
                <a:solidFill>
                  <a:srgbClr val="F2B52C"/>
                </a:solidFill>
              </a:rPr>
              <a:t>shared responsibility payment </a:t>
            </a:r>
            <a:r>
              <a:rPr lang="en-US" dirty="0"/>
              <a:t>when filing their federal income tax returns</a:t>
            </a:r>
          </a:p>
          <a:p>
            <a:pPr lvl="2"/>
            <a:r>
              <a:rPr lang="en-US" i="1" dirty="0"/>
              <a:t>This is essentially a tax penalty for not having coverage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7489453"/>
      </p:ext>
    </p:extLst>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Minimum Essential Coverage?</a:t>
            </a:r>
          </a:p>
        </p:txBody>
      </p:sp>
      <p:sp>
        <p:nvSpPr>
          <p:cNvPr id="3" name="Content Placeholder 2"/>
          <p:cNvSpPr>
            <a:spLocks noGrp="1"/>
          </p:cNvSpPr>
          <p:nvPr>
            <p:ph idx="1"/>
          </p:nvPr>
        </p:nvSpPr>
        <p:spPr>
          <a:xfrm>
            <a:off x="609600" y="1600203"/>
            <a:ext cx="10972800" cy="2731165"/>
          </a:xfrm>
        </p:spPr>
        <p:txBody>
          <a:bodyPr/>
          <a:lstStyle/>
          <a:p>
            <a:r>
              <a:rPr lang="en-US" dirty="0"/>
              <a:t>Minimum essential coverage (MEC) is health coverage that satisfies the individual shared responsibility requirement</a:t>
            </a:r>
          </a:p>
          <a:p>
            <a:r>
              <a:rPr lang="en-US" dirty="0"/>
              <a:t>Most health insurance is MEC</a:t>
            </a:r>
          </a:p>
        </p:txBody>
      </p:sp>
      <p:sp>
        <p:nvSpPr>
          <p:cNvPr id="4" name="TextBox 3"/>
          <p:cNvSpPr txBox="1"/>
          <p:nvPr/>
        </p:nvSpPr>
        <p:spPr>
          <a:xfrm>
            <a:off x="609600" y="4513933"/>
            <a:ext cx="109728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US" sz="3200" b="1" dirty="0"/>
              <a:t>No proof of coverage is needed. Oral statement from the taxpayer is acceptable, unless normal due diligence leads you to believe the taxpayer’s statement is incorrect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4558358"/>
      </p:ext>
    </p:extLst>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Many Months </a:t>
            </a:r>
            <a:r>
              <a:rPr lang="en-US"/>
              <a:t>Do Taxpayers Need to Have MEC?</a:t>
            </a:r>
            <a:endParaRPr lang="en-US" dirty="0"/>
          </a:p>
        </p:txBody>
      </p:sp>
      <p:sp>
        <p:nvSpPr>
          <p:cNvPr id="3" name="Content Placeholder 2"/>
          <p:cNvSpPr>
            <a:spLocks noGrp="1"/>
          </p:cNvSpPr>
          <p:nvPr>
            <p:ph idx="1"/>
          </p:nvPr>
        </p:nvSpPr>
        <p:spPr>
          <a:xfrm>
            <a:off x="609600" y="1600203"/>
            <a:ext cx="10972800" cy="4415586"/>
          </a:xfrm>
        </p:spPr>
        <p:txBody>
          <a:bodyPr>
            <a:normAutofit/>
          </a:bodyPr>
          <a:lstStyle/>
          <a:p>
            <a:r>
              <a:rPr lang="en-US" dirty="0"/>
              <a:t>Everyone needs MEC for every month</a:t>
            </a:r>
          </a:p>
          <a:p>
            <a:pPr lvl="1"/>
            <a:r>
              <a:rPr lang="en-US" dirty="0"/>
              <a:t>A person is considered covered for the whole month if they had coverage for at least one day</a:t>
            </a:r>
          </a:p>
          <a:p>
            <a:pPr lvl="1"/>
            <a:r>
              <a:rPr lang="en-US" dirty="0"/>
              <a:t>A person who was born or died during the year is required to have coverage for every </a:t>
            </a:r>
            <a:r>
              <a:rPr lang="en-US" u="sng" dirty="0"/>
              <a:t>full</a:t>
            </a:r>
            <a:r>
              <a:rPr lang="en-US" dirty="0"/>
              <a:t> month alive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051028"/>
      </p:ext>
    </p:extLst>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Qualifies as Minimum Essential Coverage?</a:t>
            </a:r>
          </a:p>
        </p:txBody>
      </p:sp>
      <p:sp>
        <p:nvSpPr>
          <p:cNvPr id="3" name="Content Placeholder 2"/>
          <p:cNvSpPr>
            <a:spLocks noGrp="1"/>
          </p:cNvSpPr>
          <p:nvPr>
            <p:ph idx="1"/>
          </p:nvPr>
        </p:nvSpPr>
        <p:spPr/>
        <p:txBody>
          <a:bodyPr>
            <a:normAutofit fontScale="92500" lnSpcReduction="10000"/>
          </a:bodyPr>
          <a:lstStyle/>
          <a:p>
            <a:r>
              <a:rPr lang="en-US" dirty="0"/>
              <a:t>Employer sponsored health insurance</a:t>
            </a:r>
          </a:p>
          <a:p>
            <a:r>
              <a:rPr lang="en-US" dirty="0"/>
              <a:t>Individual health insurance</a:t>
            </a:r>
          </a:p>
          <a:p>
            <a:pPr lvl="1"/>
            <a:r>
              <a:rPr lang="en-US" dirty="0"/>
              <a:t>Purchased from a health insurance company, or through the Health Insurance Marketplace (</a:t>
            </a:r>
            <a:r>
              <a:rPr lang="en-US" dirty="0">
                <a:hlinkClick r:id="rId3"/>
              </a:rPr>
              <a:t>www.healthcare.gov</a:t>
            </a:r>
            <a:r>
              <a:rPr lang="en-US" dirty="0"/>
              <a:t>) </a:t>
            </a:r>
          </a:p>
          <a:p>
            <a:r>
              <a:rPr lang="en-US" dirty="0"/>
              <a:t>Government-sponsored health insurance</a:t>
            </a:r>
          </a:p>
          <a:p>
            <a:pPr lvl="1"/>
            <a:r>
              <a:rPr lang="en-US" dirty="0"/>
              <a:t>Medicare</a:t>
            </a:r>
          </a:p>
          <a:p>
            <a:pPr lvl="1"/>
            <a:r>
              <a:rPr lang="en-US" dirty="0"/>
              <a:t>Most Medicaid</a:t>
            </a:r>
          </a:p>
          <a:p>
            <a:pPr lvl="1"/>
            <a:r>
              <a:rPr lang="en-US" dirty="0"/>
              <a:t>ALL Kids (healthcare for kids)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6829799"/>
      </p:ext>
    </p:extLst>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12-12 at 5.57.13 PM.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90546" y="1843115"/>
            <a:ext cx="4770364" cy="4146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093296" y="5318947"/>
            <a:ext cx="4157377" cy="1107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200" b="1" dirty="0"/>
              <a:t>Each taxpayer must complete this checklist to file with the Intake/Interview Form</a:t>
            </a:r>
          </a:p>
        </p:txBody>
      </p:sp>
      <p:sp>
        <p:nvSpPr>
          <p:cNvPr id="2" name="Title 1"/>
          <p:cNvSpPr>
            <a:spLocks noGrp="1"/>
          </p:cNvSpPr>
          <p:nvPr>
            <p:ph type="title"/>
          </p:nvPr>
        </p:nvSpPr>
        <p:spPr/>
        <p:txBody>
          <a:bodyPr>
            <a:noAutofit/>
          </a:bodyPr>
          <a:lstStyle/>
          <a:p>
            <a:r>
              <a:rPr lang="en-US" dirty="0"/>
              <a:t>What Qualifies as Minimum Essential Coverage?</a:t>
            </a:r>
          </a:p>
        </p:txBody>
      </p:sp>
      <p:sp>
        <p:nvSpPr>
          <p:cNvPr id="4" name="Content Placeholder 3"/>
          <p:cNvSpPr>
            <a:spLocks noGrp="1"/>
          </p:cNvSpPr>
          <p:nvPr>
            <p:ph idx="1"/>
          </p:nvPr>
        </p:nvSpPr>
        <p:spPr>
          <a:xfrm>
            <a:off x="6093296" y="1533295"/>
            <a:ext cx="4157377" cy="37856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114300" indent="0">
              <a:buNone/>
            </a:pPr>
            <a:r>
              <a:rPr lang="en-US" sz="2400" b="1" dirty="0">
                <a:solidFill>
                  <a:schemeClr val="bg1"/>
                </a:solidFill>
              </a:rPr>
              <a:t>There will be a checklist listing different qualifying health plans taxpayers will complete indicating if they have minimum essential coverage—if they do not check one of these plans,</a:t>
            </a:r>
            <a:r>
              <a:rPr lang="en-US" sz="2400" b="1" dirty="0">
                <a:solidFill>
                  <a:schemeClr val="accent1"/>
                </a:solidFill>
              </a:rPr>
              <a:t> </a:t>
            </a:r>
            <a:r>
              <a:rPr lang="en-US" sz="2400" b="1" dirty="0">
                <a:solidFill>
                  <a:srgbClr val="800000"/>
                </a:solidFill>
              </a:rPr>
              <a:t>a more advanced volunteer will have to complete the next steps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4725936"/>
      </p:ext>
    </p:extLst>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Premium Tax Credit</a:t>
            </a:r>
          </a:p>
        </p:txBody>
      </p:sp>
      <p:sp>
        <p:nvSpPr>
          <p:cNvPr id="3" name="Content Placeholder 2"/>
          <p:cNvSpPr>
            <a:spLocks noGrp="1"/>
          </p:cNvSpPr>
          <p:nvPr>
            <p:ph idx="1"/>
          </p:nvPr>
        </p:nvSpPr>
        <p:spPr/>
        <p:txBody>
          <a:bodyPr/>
          <a:lstStyle/>
          <a:p>
            <a:r>
              <a:rPr lang="en-US" dirty="0"/>
              <a:t>Note that some taxpayers may be eligible for a refundable tax credit to help pay for health insurance premiums called the </a:t>
            </a:r>
            <a:r>
              <a:rPr lang="en-US" b="1" i="1" dirty="0"/>
              <a:t>Premium Tax Credit</a:t>
            </a:r>
            <a:endParaRPr lang="en-US" dirty="0"/>
          </a:p>
          <a:p>
            <a:r>
              <a:rPr lang="en-US" b="1" dirty="0">
                <a:solidFill>
                  <a:srgbClr val="C00000"/>
                </a:solidFill>
              </a:rPr>
              <a:t>A more advanced volunteer must complete this part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897310"/>
      </p:ext>
    </p:extLst>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a:bodyPr>
          <a:lstStyle/>
          <a:p>
            <a:r>
              <a:rPr lang="en-US" dirty="0"/>
              <a:t>Login to TaxSlayer </a:t>
            </a:r>
          </a:p>
          <a:p>
            <a:r>
              <a:rPr lang="en-US" dirty="0"/>
              <a:t>Vita.taxslayerpro.com/IRSTRAINING</a:t>
            </a:r>
          </a:p>
          <a:p>
            <a:pPr lvl="1"/>
            <a:r>
              <a:rPr lang="en-US" dirty="0"/>
              <a:t>Password</a:t>
            </a:r>
            <a:r>
              <a:rPr lang="en-US" dirty="0" smtClean="0"/>
              <a:t>: TRAINPROWEB</a:t>
            </a:r>
            <a:endParaRPr lang="en-US" dirty="0"/>
          </a:p>
          <a:p>
            <a:pPr lvl="1"/>
            <a:r>
              <a:rPr lang="en-US" dirty="0"/>
              <a:t>Username: NELSONSTRAIN (last name, first initial)</a:t>
            </a:r>
          </a:p>
          <a:p>
            <a:pPr lvl="1"/>
            <a:r>
              <a:rPr lang="en-US" dirty="0"/>
              <a:t>Password</a:t>
            </a:r>
            <a:r>
              <a:rPr lang="en-US" dirty="0" smtClean="0"/>
              <a:t>: SAVEFIRST</a:t>
            </a:r>
            <a:endParaRPr lang="en-US" dirty="0"/>
          </a:p>
          <a:p>
            <a:r>
              <a:rPr lang="en-US" dirty="0"/>
              <a:t>Complete</a:t>
            </a:r>
            <a:r>
              <a:rPr lang="en-US" dirty="0" smtClean="0"/>
              <a:t> the Health Insurance Section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5189440"/>
      </p:ext>
    </p:extLst>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Alabama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5064724"/>
      </p:ext>
    </p:extLst>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Alabama Return Objectives</a:t>
            </a:r>
          </a:p>
        </p:txBody>
      </p:sp>
      <p:sp>
        <p:nvSpPr>
          <p:cNvPr id="3" name="Content Placeholder 2"/>
          <p:cNvSpPr>
            <a:spLocks noGrp="1"/>
          </p:cNvSpPr>
          <p:nvPr>
            <p:ph idx="1"/>
          </p:nvPr>
        </p:nvSpPr>
        <p:spPr>
          <a:xfrm>
            <a:off x="609600" y="1600204"/>
            <a:ext cx="10972800" cy="3886196"/>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Determine if a taxpayer is eligible to claim a personal exemption on the Alabama tax return</a:t>
            </a:r>
          </a:p>
          <a:p>
            <a:pPr lvl="1"/>
            <a:r>
              <a:rPr lang="en-US" b="1" dirty="0">
                <a:solidFill>
                  <a:schemeClr val="accent3"/>
                </a:solidFill>
              </a:rPr>
              <a:t>Assess whether a person qualifies as a dependent on the Alabama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25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Alabama Return Objectives</a:t>
            </a:r>
          </a:p>
        </p:txBody>
      </p:sp>
      <p:sp>
        <p:nvSpPr>
          <p:cNvPr id="3" name="Content Placeholder 2"/>
          <p:cNvSpPr>
            <a:spLocks noGrp="1"/>
          </p:cNvSpPr>
          <p:nvPr>
            <p:ph idx="1"/>
          </p:nvPr>
        </p:nvSpPr>
        <p:spPr>
          <a:xfrm>
            <a:off x="609600" y="1600204"/>
            <a:ext cx="10972800" cy="4386068"/>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b="1" dirty="0">
                <a:solidFill>
                  <a:schemeClr val="accent3"/>
                </a:solidFill>
              </a:rPr>
              <a:t>After completing this section, the volunteer will be able to:</a:t>
            </a:r>
          </a:p>
          <a:p>
            <a:pPr lvl="1"/>
            <a:r>
              <a:rPr lang="en-US" b="1" dirty="0">
                <a:solidFill>
                  <a:schemeClr val="accent3"/>
                </a:solidFill>
              </a:rPr>
              <a:t>Choose the most advantageous (and allowable) filing status for a taxpayer on the Alabama tax return</a:t>
            </a:r>
          </a:p>
          <a:p>
            <a:pPr lvl="1"/>
            <a:r>
              <a:rPr lang="en-US" b="1" dirty="0">
                <a:solidFill>
                  <a:schemeClr val="accent3"/>
                </a:solidFill>
              </a:rPr>
              <a:t>Differentiate and explain key differences between the taxability of various income types on the federal tax return and Alabama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53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3" name="Group 4"/>
          <p:cNvGrpSpPr>
            <a:grpSpLocks/>
          </p:cNvGrpSpPr>
          <p:nvPr/>
        </p:nvGrpSpPr>
        <p:grpSpPr bwMode="auto">
          <a:xfrm>
            <a:off x="1524003" y="534988"/>
            <a:ext cx="2513013" cy="5637212"/>
            <a:chOff x="336" y="279"/>
            <a:chExt cx="1583" cy="3551"/>
          </a:xfrm>
        </p:grpSpPr>
        <p:sp>
          <p:nvSpPr>
            <p:cNvPr id="30724" name="Text Box 5"/>
            <p:cNvSpPr txBox="1">
              <a:spLocks noChangeArrowheads="1"/>
            </p:cNvSpPr>
            <p:nvPr/>
          </p:nvSpPr>
          <p:spPr bwMode="auto">
            <a:xfrm>
              <a:off x="576" y="279"/>
              <a:ext cx="1296"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TOTAL INCOME</a:t>
              </a:r>
            </a:p>
          </p:txBody>
        </p:sp>
        <p:grpSp>
          <p:nvGrpSpPr>
            <p:cNvPr id="30725" name="Group 6"/>
            <p:cNvGrpSpPr>
              <a:grpSpLocks/>
            </p:cNvGrpSpPr>
            <p:nvPr/>
          </p:nvGrpSpPr>
          <p:grpSpPr bwMode="auto">
            <a:xfrm>
              <a:off x="336" y="1330"/>
              <a:ext cx="1584" cy="2501"/>
              <a:chOff x="336" y="1330"/>
              <a:chExt cx="1584" cy="2501"/>
            </a:xfrm>
          </p:grpSpPr>
          <p:pic>
            <p:nvPicPr>
              <p:cNvPr id="30726"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3202"/>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30727" name="Text Box 8"/>
              <p:cNvSpPr txBox="1">
                <a:spLocks noChangeArrowheads="1"/>
              </p:cNvSpPr>
              <p:nvPr/>
            </p:nvSpPr>
            <p:spPr bwMode="auto">
              <a:xfrm>
                <a:off x="336" y="2583"/>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Earned Income</a:t>
                </a:r>
              </a:p>
            </p:txBody>
          </p:sp>
          <p:sp>
            <p:nvSpPr>
              <p:cNvPr id="30728" name="Line 9"/>
              <p:cNvSpPr>
                <a:spLocks noChangeShapeType="1"/>
              </p:cNvSpPr>
              <p:nvPr/>
            </p:nvSpPr>
            <p:spPr bwMode="auto">
              <a:xfrm flipV="1">
                <a:off x="816" y="1571"/>
                <a:ext cx="1" cy="968"/>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29" name="Line 10"/>
              <p:cNvSpPr>
                <a:spLocks noChangeShapeType="1"/>
              </p:cNvSpPr>
              <p:nvPr/>
            </p:nvSpPr>
            <p:spPr bwMode="auto">
              <a:xfrm>
                <a:off x="816" y="157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30" name="Line 11"/>
              <p:cNvSpPr>
                <a:spLocks noChangeShapeType="1"/>
              </p:cNvSpPr>
              <p:nvPr/>
            </p:nvSpPr>
            <p:spPr bwMode="auto">
              <a:xfrm flipV="1">
                <a:off x="816" y="3059"/>
                <a:ext cx="1" cy="440"/>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ln>
                    <a:solidFill>
                      <a:sysClr val="windowText" lastClr="000000"/>
                    </a:solidFill>
                  </a:ln>
                  <a:solidFill>
                    <a:srgbClr val="77A042"/>
                  </a:solidFill>
                </a:endParaRPr>
              </a:p>
            </p:txBody>
          </p:sp>
          <p:sp>
            <p:nvSpPr>
              <p:cNvPr id="30731" name="Line 12"/>
              <p:cNvSpPr>
                <a:spLocks noChangeShapeType="1"/>
              </p:cNvSpPr>
              <p:nvPr/>
            </p:nvSpPr>
            <p:spPr bwMode="auto">
              <a:xfrm>
                <a:off x="816" y="349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pic>
            <p:nvPicPr>
              <p:cNvPr id="30732"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2578"/>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3" name="Picture 1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959"/>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4" name="Picture 1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330"/>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4435556"/>
      </p:ext>
    </p:extLst>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7" name="Rectangle 2"/>
          <p:cNvSpPr>
            <a:spLocks noGrp="1" noChangeArrowheads="1"/>
          </p:cNvSpPr>
          <p:nvPr>
            <p:ph type="title"/>
          </p:nvPr>
        </p:nvSpPr>
        <p:spPr/>
        <p:txBody>
          <a:bodyPr/>
          <a:lstStyle/>
          <a:p>
            <a:pPr eaLnBrk="1" hangingPunct="1"/>
            <a:r>
              <a:rPr lang="en-US" dirty="0">
                <a:ea typeface="ＭＳ Ｐゴシック" pitchFamily="34" charset="-128"/>
              </a:rPr>
              <a:t>Who Must File</a:t>
            </a:r>
          </a:p>
        </p:txBody>
      </p:sp>
      <p:graphicFrame>
        <p:nvGraphicFramePr>
          <p:cNvPr id="2" name="Table 1"/>
          <p:cNvGraphicFramePr>
            <a:graphicFrameLocks noGrp="1"/>
          </p:cNvGraphicFramePr>
          <p:nvPr>
            <p:extLst/>
          </p:nvPr>
        </p:nvGraphicFramePr>
        <p:xfrm>
          <a:off x="609599" y="1752599"/>
          <a:ext cx="10972809" cy="3769050"/>
        </p:xfrm>
        <a:graphic>
          <a:graphicData uri="http://schemas.openxmlformats.org/drawingml/2006/table">
            <a:tbl>
              <a:tblPr firstRow="1" bandRow="1">
                <a:tableStyleId>{7DF18680-E054-41AD-8BC1-D1AEF772440D}</a:tableStyleId>
              </a:tblPr>
              <a:tblGrid>
                <a:gridCol w="254793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142875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5746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gridCol w="164306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3"/>
                    </a:ext>
                  </a:extLst>
                </a:gridCol>
                <a:gridCol w="279559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4"/>
                    </a:ext>
                  </a:extLst>
                </a:gridCol>
              </a:tblGrid>
              <a:tr h="1525588">
                <a:tc>
                  <a:txBody>
                    <a:bodyPr/>
                    <a:lstStyle/>
                    <a:p>
                      <a:pPr algn="ctr"/>
                      <a:r>
                        <a:rPr lang="en-US" sz="3200" dirty="0"/>
                        <a:t>FULL/PART YEAR RESIDENTS</a:t>
                      </a:r>
                      <a:endParaRPr lang="en-US" sz="3200" dirty="0">
                        <a:latin typeface="+mj-lt"/>
                      </a:endParaRPr>
                    </a:p>
                  </a:txBody>
                  <a:tcPr marT="45734" marB="45734" anchor="ctr">
                    <a:solidFill>
                      <a:schemeClr val="tx1"/>
                    </a:solidFill>
                  </a:tcPr>
                </a:tc>
                <a:tc>
                  <a:txBody>
                    <a:bodyPr/>
                    <a:lstStyle/>
                    <a:p>
                      <a:pPr algn="ctr"/>
                      <a:r>
                        <a:rPr lang="en-US" sz="3200" dirty="0"/>
                        <a:t>Single</a:t>
                      </a:r>
                      <a:endParaRPr lang="en-US" sz="3200" dirty="0">
                        <a:latin typeface="+mj-lt"/>
                      </a:endParaRPr>
                    </a:p>
                  </a:txBody>
                  <a:tcPr marT="45734" marB="45734" anchor="ctr"/>
                </a:tc>
                <a:tc>
                  <a:txBody>
                    <a:bodyPr/>
                    <a:lstStyle/>
                    <a:p>
                      <a:pPr algn="ctr"/>
                      <a:r>
                        <a:rPr lang="en-US" sz="3200" dirty="0"/>
                        <a:t>Married</a:t>
                      </a:r>
                      <a:r>
                        <a:rPr lang="en-US" sz="3200" baseline="0" dirty="0"/>
                        <a:t> Filing Separately</a:t>
                      </a:r>
                      <a:endParaRPr lang="en-US" sz="3200" dirty="0">
                        <a:latin typeface="+mj-lt"/>
                      </a:endParaRPr>
                    </a:p>
                  </a:txBody>
                  <a:tcPr marT="45734" marB="45734" anchor="ctr"/>
                </a:tc>
                <a:tc>
                  <a:txBody>
                    <a:bodyPr/>
                    <a:lstStyle/>
                    <a:p>
                      <a:pPr algn="ctr"/>
                      <a:r>
                        <a:rPr lang="en-US" sz="3200" dirty="0"/>
                        <a:t>Head</a:t>
                      </a:r>
                      <a:r>
                        <a:rPr lang="en-US" sz="3200" baseline="0" dirty="0"/>
                        <a:t> of Family</a:t>
                      </a:r>
                      <a:endParaRPr lang="en-US" sz="3200" dirty="0">
                        <a:latin typeface="+mj-lt"/>
                      </a:endParaRPr>
                    </a:p>
                  </a:txBody>
                  <a:tcPr marT="45734" marB="45734" anchor="ctr"/>
                </a:tc>
                <a:tc>
                  <a:txBody>
                    <a:bodyPr/>
                    <a:lstStyle/>
                    <a:p>
                      <a:pPr algn="ctr"/>
                      <a:r>
                        <a:rPr lang="en-US" sz="3200" dirty="0"/>
                        <a:t>Married</a:t>
                      </a:r>
                      <a:r>
                        <a:rPr lang="en-US" sz="3200" baseline="0" dirty="0"/>
                        <a:t> Filing Jointly</a:t>
                      </a:r>
                      <a:endParaRPr lang="en-US" sz="3200" dirty="0">
                        <a:latin typeface="+mj-lt"/>
                      </a:endParaRPr>
                    </a:p>
                  </a:txBody>
                  <a:tcPr marT="45734" marB="45734" anchor="ct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2214542">
                <a:tc>
                  <a:txBody>
                    <a:bodyPr/>
                    <a:lstStyle/>
                    <a:p>
                      <a:pPr algn="ctr"/>
                      <a:r>
                        <a:rPr lang="en-US" sz="3200" b="1" dirty="0">
                          <a:solidFill>
                            <a:schemeClr val="bg1"/>
                          </a:solidFill>
                        </a:rPr>
                        <a:t>Gross</a:t>
                      </a:r>
                      <a:r>
                        <a:rPr lang="en-US" sz="3200" b="1" baseline="0" dirty="0">
                          <a:solidFill>
                            <a:schemeClr val="bg1"/>
                          </a:solidFill>
                        </a:rPr>
                        <a:t> Income (while an AL resident)</a:t>
                      </a:r>
                      <a:endParaRPr lang="en-US" sz="3200" b="1" dirty="0">
                        <a:solidFill>
                          <a:schemeClr val="bg1"/>
                        </a:solidFill>
                        <a:latin typeface="+mj-lt"/>
                      </a:endParaRPr>
                    </a:p>
                  </a:txBody>
                  <a:tcPr marT="45734" marB="45734" anchor="ctr">
                    <a:solidFill>
                      <a:schemeClr val="tx1"/>
                    </a:solidFill>
                  </a:tcPr>
                </a:tc>
                <a:tc>
                  <a:txBody>
                    <a:bodyPr/>
                    <a:lstStyle/>
                    <a:p>
                      <a:pPr algn="ctr"/>
                      <a:r>
                        <a:rPr lang="en-US" sz="3200" dirty="0"/>
                        <a:t>$4,000</a:t>
                      </a:r>
                      <a:endParaRPr lang="en-US" sz="3200" dirty="0">
                        <a:latin typeface="+mj-lt"/>
                      </a:endParaRPr>
                    </a:p>
                  </a:txBody>
                  <a:tcPr marT="45734" marB="45734" anchor="ctr"/>
                </a:tc>
                <a:tc>
                  <a:txBody>
                    <a:bodyPr/>
                    <a:lstStyle/>
                    <a:p>
                      <a:pPr algn="ctr"/>
                      <a:r>
                        <a:rPr lang="en-US" sz="3200" dirty="0"/>
                        <a:t>$5,250</a:t>
                      </a:r>
                      <a:endParaRPr lang="en-US" sz="3200" dirty="0">
                        <a:latin typeface="+mj-lt"/>
                      </a:endParaRPr>
                    </a:p>
                  </a:txBody>
                  <a:tcPr marT="45734" marB="45734" anchor="ctr"/>
                </a:tc>
                <a:tc>
                  <a:txBody>
                    <a:bodyPr/>
                    <a:lstStyle/>
                    <a:p>
                      <a:pPr algn="ctr"/>
                      <a:r>
                        <a:rPr lang="en-US" sz="3200" dirty="0"/>
                        <a:t>$7,700</a:t>
                      </a:r>
                      <a:endParaRPr lang="en-US" sz="3200" dirty="0">
                        <a:latin typeface="+mj-lt"/>
                      </a:endParaRPr>
                    </a:p>
                  </a:txBody>
                  <a:tcPr marT="45734" marB="45734" anchor="ctr"/>
                </a:tc>
                <a:tc>
                  <a:txBody>
                    <a:bodyPr/>
                    <a:lstStyle/>
                    <a:p>
                      <a:pPr algn="ctr"/>
                      <a:r>
                        <a:rPr lang="en-US" sz="3200" dirty="0"/>
                        <a:t>$10,500</a:t>
                      </a:r>
                      <a:endParaRPr lang="en-US" sz="3200" dirty="0">
                        <a:latin typeface="+mj-lt"/>
                      </a:endParaRPr>
                    </a:p>
                  </a:txBody>
                  <a:tcPr marT="45734" marB="45734" anchor="ct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00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Exemptions</a:t>
            </a:r>
          </a:p>
        </p:txBody>
      </p:sp>
      <p:sp>
        <p:nvSpPr>
          <p:cNvPr id="3" name="Content Placeholder 2"/>
          <p:cNvSpPr>
            <a:spLocks noGrp="1"/>
          </p:cNvSpPr>
          <p:nvPr>
            <p:ph idx="1"/>
          </p:nvPr>
        </p:nvSpPr>
        <p:spPr/>
        <p:txBody>
          <a:bodyPr/>
          <a:lstStyle/>
          <a:p>
            <a:r>
              <a:rPr lang="en-US" dirty="0"/>
              <a:t>Amount based on filing status</a:t>
            </a:r>
          </a:p>
          <a:p>
            <a:pPr lvl="1"/>
            <a:r>
              <a:rPr lang="en-US" dirty="0"/>
              <a:t>Single &amp; Married Filing Separately: </a:t>
            </a:r>
            <a:r>
              <a:rPr lang="en-US" b="1" dirty="0"/>
              <a:t>$1,500</a:t>
            </a:r>
          </a:p>
          <a:p>
            <a:pPr lvl="1"/>
            <a:r>
              <a:rPr lang="en-US" dirty="0"/>
              <a:t>Head of Family &amp; Married Filing Jointly: </a:t>
            </a:r>
            <a:r>
              <a:rPr lang="en-US" b="1" dirty="0"/>
              <a:t>$3,000</a:t>
            </a:r>
            <a:endParaRPr lang="en-US" dirty="0"/>
          </a:p>
          <a:p>
            <a:r>
              <a:rPr lang="en-US" dirty="0"/>
              <a:t>Dependents:</a:t>
            </a:r>
          </a:p>
          <a:p>
            <a:pPr lvl="1"/>
            <a:r>
              <a:rPr lang="en-US" dirty="0"/>
              <a:t>Taxpayer receive a personal exemption in Alabama even if they CAN be claimed as a dependent by someone else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31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Exemption</a:t>
            </a:r>
          </a:p>
        </p:txBody>
      </p:sp>
      <p:sp>
        <p:nvSpPr>
          <p:cNvPr id="3" name="Content Placeholder 2"/>
          <p:cNvSpPr>
            <a:spLocks noGrp="1"/>
          </p:cNvSpPr>
          <p:nvPr>
            <p:ph idx="1"/>
          </p:nvPr>
        </p:nvSpPr>
        <p:spPr/>
        <p:txBody>
          <a:bodyPr/>
          <a:lstStyle/>
          <a:p>
            <a:r>
              <a:rPr lang="en-US" dirty="0"/>
              <a:t>Alabama law defines a dependent as:</a:t>
            </a:r>
          </a:p>
          <a:p>
            <a:pPr lvl="1"/>
            <a:r>
              <a:rPr lang="en-US" dirty="0"/>
              <a:t>an individual other than the taxpayer and his/her spouse WHO</a:t>
            </a:r>
          </a:p>
          <a:p>
            <a:pPr lvl="1"/>
            <a:r>
              <a:rPr lang="en-US" dirty="0"/>
              <a:t>received </a:t>
            </a:r>
            <a:r>
              <a:rPr lang="en-US" b="1" dirty="0"/>
              <a:t>over 50%</a:t>
            </a:r>
            <a:r>
              <a:rPr lang="en-US" dirty="0"/>
              <a:t> of his/her support from the taxpayer during the year AND</a:t>
            </a:r>
          </a:p>
          <a:p>
            <a:pPr lvl="1"/>
            <a:r>
              <a:rPr lang="en-US" dirty="0"/>
              <a:t>is related to the taxpayer in a certain way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71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noAutofit/>
          </a:bodyPr>
          <a:lstStyle/>
          <a:p>
            <a:pPr eaLnBrk="1" hangingPunct="1"/>
            <a:r>
              <a:rPr lang="en-US" dirty="0">
                <a:ea typeface="ＭＳ Ｐゴシック" pitchFamily="34" charset="-128"/>
              </a:rPr>
              <a:t>Dependency Exemption: </a:t>
            </a:r>
            <a:br>
              <a:rPr lang="en-US" dirty="0">
                <a:ea typeface="ＭＳ Ｐゴシック" pitchFamily="34" charset="-128"/>
              </a:rPr>
            </a:br>
            <a:r>
              <a:rPr lang="en-US" i="1" dirty="0">
                <a:ea typeface="ＭＳ Ｐゴシック" pitchFamily="34" charset="-128"/>
              </a:rPr>
              <a:t>The Relationship Test, Pt. 1</a:t>
            </a:r>
          </a:p>
        </p:txBody>
      </p:sp>
      <p:graphicFrame>
        <p:nvGraphicFramePr>
          <p:cNvPr id="156676" name="Group 4"/>
          <p:cNvGraphicFramePr>
            <a:graphicFrameLocks noGrp="1"/>
          </p:cNvGraphicFramePr>
          <p:nvPr>
            <p:ph idx="1"/>
            <p:extLst/>
          </p:nvPr>
        </p:nvGraphicFramePr>
        <p:xfrm>
          <a:off x="609600" y="1977841"/>
          <a:ext cx="10972802" cy="4504944"/>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52507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169984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1</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son, daughter, legally adopted child, stepson, stepdaughter, or grandchild?*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brother, sister, stepbrother, or stepsister?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mother, father, grandmother, grandfather, stepmother, or stepfather?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mother-in-law, father-in-law, brother-in-law, sister-in-law,</a:t>
                      </a:r>
                      <a:r>
                        <a:rPr kumimoji="0" lang="en-US" sz="2800" b="1" i="0" u="none" strike="noStrike" cap="none" normalizeH="0" baseline="0" dirty="0" smtClean="0">
                          <a:ln>
                            <a:noFill/>
                          </a:ln>
                          <a:solidFill>
                            <a:schemeClr val="tx1"/>
                          </a:solidFill>
                          <a:effectLst/>
                          <a:latin typeface="+mj-lt"/>
                          <a:ea typeface="ＭＳ Ｐゴシック" pitchFamily="34" charset="-128"/>
                          <a:cs typeface="Arial" pitchFamily="34" charset="0"/>
                        </a:rPr>
                        <a:t> son-in-law, or </a:t>
                      </a: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daughter-in-law?</a:t>
                      </a:r>
                      <a:endPar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go to Step 4</a:t>
                      </a:r>
                    </a:p>
                    <a:p>
                      <a:pPr marL="0" marR="0" lvl="0" indent="0" algn="ctr" defTabSz="914400" rtl="0" eaLnBrk="1" fontAlgn="base" latinLnBrk="0" hangingPunct="1">
                        <a:lnSpc>
                          <a:spcPct val="102000"/>
                        </a:lnSpc>
                        <a:spcBef>
                          <a:spcPts val="350"/>
                        </a:spcBef>
                        <a:spcAft>
                          <a:spcPct val="0"/>
                        </a:spcAft>
                        <a:buClrTx/>
                        <a:buSzTx/>
                        <a:buFontTx/>
                        <a:buNone/>
                        <a:tabLst/>
                      </a:pP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Step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44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box(out)">
                                      <p:cBhvr>
                                        <p:cTn id="7"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noAutofit/>
          </a:bodyPr>
          <a:lstStyle/>
          <a:p>
            <a:r>
              <a:rPr lang="en-US" dirty="0">
                <a:ea typeface="ＭＳ Ｐゴシック" pitchFamily="34" charset="-128"/>
              </a:rPr>
              <a:t>Dependency Exemption: </a:t>
            </a:r>
            <a:br>
              <a:rPr lang="en-US" dirty="0">
                <a:ea typeface="ＭＳ Ｐゴシック" pitchFamily="34" charset="-128"/>
              </a:rPr>
            </a:br>
            <a:r>
              <a:rPr lang="en-US" i="1" dirty="0">
                <a:ea typeface="ＭＳ Ｐゴシック" pitchFamily="34" charset="-128"/>
              </a:rPr>
              <a:t>The Relationship Test, Pt. 2</a:t>
            </a:r>
          </a:p>
        </p:txBody>
      </p:sp>
      <p:graphicFrame>
        <p:nvGraphicFramePr>
          <p:cNvPr id="137220" name="Group 4"/>
          <p:cNvGraphicFramePr>
            <a:graphicFrameLocks noGrp="1"/>
          </p:cNvGraphicFramePr>
          <p:nvPr>
            <p:ph idx="1"/>
            <p:extLst/>
          </p:nvPr>
        </p:nvGraphicFramePr>
        <p:xfrm>
          <a:off x="609600" y="2221523"/>
          <a:ext cx="10972802" cy="2620963"/>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731443">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349347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2</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uncle, aunt, nephew, or niece?</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3</a:t>
                      </a:r>
                    </a:p>
                    <a:p>
                      <a:pPr marL="0" marR="0" lvl="0" indent="0" algn="ctr" defTabSz="914400" rtl="0" eaLnBrk="1" fontAlgn="base" latinLnBrk="0" hangingPunct="1">
                        <a:lnSpc>
                          <a:spcPct val="102000"/>
                        </a:lnSpc>
                        <a:spcBef>
                          <a:spcPts val="350"/>
                        </a:spcBef>
                        <a:spcAft>
                          <a:spcPct val="0"/>
                        </a:spcAft>
                        <a:buClrTx/>
                        <a:buSzTx/>
                        <a:buFontTx/>
                        <a:buNone/>
                        <a:tabLst/>
                        <a:defRPr/>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defRPr/>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not a  dependent</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8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ox(out)">
                                      <p:cBhvr>
                                        <p:cTn id="7"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noAutofit/>
          </a:bodyPr>
          <a:lstStyle/>
          <a:p>
            <a:r>
              <a:rPr lang="en-US" dirty="0">
                <a:ea typeface="ＭＳ Ｐゴシック" pitchFamily="34" charset="-128"/>
              </a:rPr>
              <a:t>Dependency Exemption: </a:t>
            </a:r>
            <a:br>
              <a:rPr lang="en-US" dirty="0">
                <a:ea typeface="ＭＳ Ｐゴシック" pitchFamily="34" charset="-128"/>
              </a:rPr>
            </a:br>
            <a:r>
              <a:rPr lang="en-US" i="1" dirty="0">
                <a:ea typeface="ＭＳ Ｐゴシック" pitchFamily="34" charset="-128"/>
              </a:rPr>
              <a:t>The Relationship Test, Pt. 3</a:t>
            </a:r>
          </a:p>
        </p:txBody>
      </p:sp>
      <p:graphicFrame>
        <p:nvGraphicFramePr>
          <p:cNvPr id="139284" name="Group 20"/>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9274781"/>
              </p:ext>
            </p:extLst>
          </p:nvPr>
        </p:nvGraphicFramePr>
        <p:xfrm>
          <a:off x="609600" y="1940169"/>
          <a:ext cx="10972800" cy="2746756"/>
        </p:xfrm>
        <a:graphic>
          <a:graphicData uri="http://schemas.openxmlformats.org/drawingml/2006/table">
            <a:tbl>
              <a:tblPr/>
              <a:tblGrid>
                <a:gridCol w="1828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7912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3352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746756">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3</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person in Step 2 related to you by blood?</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4</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not a dependent</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25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284"/>
                                        </p:tgtEl>
                                        <p:attrNameLst>
                                          <p:attrName>style.visibility</p:attrName>
                                        </p:attrNameLst>
                                      </p:cBhvr>
                                      <p:to>
                                        <p:strVal val="visible"/>
                                      </p:to>
                                    </p:set>
                                    <p:animEffect transition="in" filter="box(out)">
                                      <p:cBhvr>
                                        <p:cTn id="7" dur="500"/>
                                        <p:tgtEl>
                                          <p:spTgt spid="139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Autofit/>
          </a:bodyPr>
          <a:lstStyle/>
          <a:p>
            <a:r>
              <a:rPr lang="en-US" dirty="0">
                <a:ea typeface="ＭＳ Ｐゴシック" pitchFamily="34" charset="-128"/>
              </a:rPr>
              <a:t>Dependency Exemption: </a:t>
            </a:r>
            <a:br>
              <a:rPr lang="en-US" dirty="0">
                <a:ea typeface="ＭＳ Ｐゴシック" pitchFamily="34" charset="-128"/>
              </a:rPr>
            </a:br>
            <a:r>
              <a:rPr lang="en-US" i="1" dirty="0">
                <a:ea typeface="ＭＳ Ｐゴシック" pitchFamily="34" charset="-128"/>
              </a:rPr>
              <a:t>The Support Test</a:t>
            </a:r>
          </a:p>
        </p:txBody>
      </p:sp>
      <p:graphicFrame>
        <p:nvGraphicFramePr>
          <p:cNvPr id="135189" name="Group 21"/>
          <p:cNvGraphicFramePr>
            <a:graphicFrameLocks noGrp="1"/>
          </p:cNvGraphicFramePr>
          <p:nvPr>
            <p:ph idx="1"/>
            <p:extLst/>
          </p:nvPr>
        </p:nvGraphicFramePr>
        <p:xfrm>
          <a:off x="609599" y="1953736"/>
          <a:ext cx="10972801" cy="3510076"/>
        </p:xfrm>
        <a:graphic>
          <a:graphicData uri="http://schemas.openxmlformats.org/drawingml/2006/table">
            <a:tbl>
              <a:tblPr/>
              <a:tblGrid>
                <a:gridCol w="184589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08830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40386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4</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Did you provide more than 50% of the person’s total support for the year?</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You can claim this person as your dependent</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not a dependent</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94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5189"/>
                                        </p:tgtEl>
                                        <p:attrNameLst>
                                          <p:attrName>style.visibility</p:attrName>
                                        </p:attrNameLst>
                                      </p:cBhvr>
                                      <p:to>
                                        <p:strVal val="visible"/>
                                      </p:to>
                                    </p:set>
                                    <p:animEffect transition="in" filter="box(out)">
                                      <p:cBhvr>
                                        <p:cTn id="7" dur="500"/>
                                        <p:tgtEl>
                                          <p:spTgt spid="13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Dependency Exemption: Notes</a:t>
            </a:r>
          </a:p>
        </p:txBody>
      </p:sp>
      <p:sp>
        <p:nvSpPr>
          <p:cNvPr id="3" name="Content Placeholder 2"/>
          <p:cNvSpPr>
            <a:spLocks noGrp="1"/>
          </p:cNvSpPr>
          <p:nvPr>
            <p:ph idx="1"/>
          </p:nvPr>
        </p:nvSpPr>
        <p:spPr/>
        <p:txBody>
          <a:bodyPr>
            <a:normAutofit lnSpcReduction="10000"/>
          </a:bodyPr>
          <a:lstStyle/>
          <a:p>
            <a:r>
              <a:rPr lang="en-US" dirty="0"/>
              <a:t>Most federal dependents also qualify as Alabama dependents</a:t>
            </a:r>
          </a:p>
          <a:p>
            <a:r>
              <a:rPr lang="en-US" dirty="0"/>
              <a:t>The following DO NOT qualify as Alabama dependents:</a:t>
            </a:r>
          </a:p>
          <a:p>
            <a:pPr lvl="1"/>
            <a:r>
              <a:rPr lang="en-US" dirty="0"/>
              <a:t>Foster children</a:t>
            </a:r>
          </a:p>
          <a:p>
            <a:pPr lvl="1"/>
            <a:r>
              <a:rPr lang="en-US" dirty="0"/>
              <a:t>Friends</a:t>
            </a:r>
          </a:p>
          <a:p>
            <a:pPr lvl="1"/>
            <a:r>
              <a:rPr lang="en-US" dirty="0"/>
              <a:t>Cousins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420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Filing Status</a:t>
            </a:r>
          </a:p>
        </p:txBody>
      </p:sp>
      <p:sp>
        <p:nvSpPr>
          <p:cNvPr id="3" name="Content Placeholder 2"/>
          <p:cNvSpPr>
            <a:spLocks noGrp="1"/>
          </p:cNvSpPr>
          <p:nvPr>
            <p:ph idx="1"/>
          </p:nvPr>
        </p:nvSpPr>
        <p:spPr/>
        <p:txBody>
          <a:bodyPr/>
          <a:lstStyle/>
          <a:p>
            <a:r>
              <a:rPr lang="en-US" dirty="0"/>
              <a:t>Single</a:t>
            </a:r>
          </a:p>
          <a:p>
            <a:r>
              <a:rPr lang="en-US" dirty="0"/>
              <a:t>Married Filing Jointly</a:t>
            </a:r>
          </a:p>
          <a:p>
            <a:r>
              <a:rPr lang="en-US" dirty="0"/>
              <a:t>Married Filing Separately</a:t>
            </a:r>
          </a:p>
          <a:p>
            <a:r>
              <a:rPr lang="en-US" dirty="0"/>
              <a:t>Head of Family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48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Filing Status: Differences from Federal Tax Return</a:t>
            </a:r>
          </a:p>
        </p:txBody>
      </p:sp>
      <p:sp>
        <p:nvSpPr>
          <p:cNvPr id="3" name="Content Placeholder 2"/>
          <p:cNvSpPr>
            <a:spLocks noGrp="1"/>
          </p:cNvSpPr>
          <p:nvPr>
            <p:ph idx="1"/>
          </p:nvPr>
        </p:nvSpPr>
        <p:spPr/>
        <p:txBody>
          <a:bodyPr>
            <a:normAutofit fontScale="92500" lnSpcReduction="10000"/>
          </a:bodyPr>
          <a:lstStyle/>
          <a:p>
            <a:r>
              <a:rPr lang="en-US" dirty="0"/>
              <a:t>Single, Married Filing Separately, and Married Filing Jointly all correspond with their counterparts on the federal tax return</a:t>
            </a:r>
          </a:p>
          <a:p>
            <a:r>
              <a:rPr lang="en-US" dirty="0"/>
              <a:t>Qualifying Widow(</a:t>
            </a:r>
            <a:r>
              <a:rPr lang="en-US" dirty="0" err="1"/>
              <a:t>er</a:t>
            </a:r>
            <a:r>
              <a:rPr lang="en-US" dirty="0"/>
              <a:t>) with Dependent Child does not exist on the Alabama tax return</a:t>
            </a:r>
          </a:p>
          <a:p>
            <a:pPr lvl="1"/>
            <a:r>
              <a:rPr lang="en-US" dirty="0"/>
              <a:t>Taxpayers will instead be classified as </a:t>
            </a:r>
            <a:r>
              <a:rPr lang="en-US" b="1" i="1" dirty="0"/>
              <a:t>Head of Family</a:t>
            </a:r>
            <a:endParaRPr lang="en-US" i="1" dirty="0"/>
          </a:p>
          <a:p>
            <a:r>
              <a:rPr lang="en-US" dirty="0"/>
              <a:t>Head of Family is similar to Head of Household, but with a couple of key differences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704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3" name="Group 4"/>
          <p:cNvGrpSpPr>
            <a:grpSpLocks/>
          </p:cNvGrpSpPr>
          <p:nvPr/>
        </p:nvGrpSpPr>
        <p:grpSpPr bwMode="auto">
          <a:xfrm>
            <a:off x="1524003" y="534988"/>
            <a:ext cx="2513013" cy="5637212"/>
            <a:chOff x="336" y="279"/>
            <a:chExt cx="1583" cy="3551"/>
          </a:xfrm>
        </p:grpSpPr>
        <p:sp>
          <p:nvSpPr>
            <p:cNvPr id="30724" name="Text Box 5"/>
            <p:cNvSpPr txBox="1">
              <a:spLocks noChangeArrowheads="1"/>
            </p:cNvSpPr>
            <p:nvPr/>
          </p:nvSpPr>
          <p:spPr bwMode="auto">
            <a:xfrm>
              <a:off x="576" y="279"/>
              <a:ext cx="1296"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TOTAL INCOME</a:t>
              </a:r>
            </a:p>
          </p:txBody>
        </p:sp>
        <p:grpSp>
          <p:nvGrpSpPr>
            <p:cNvPr id="30725" name="Group 6"/>
            <p:cNvGrpSpPr>
              <a:grpSpLocks/>
            </p:cNvGrpSpPr>
            <p:nvPr/>
          </p:nvGrpSpPr>
          <p:grpSpPr bwMode="auto">
            <a:xfrm>
              <a:off x="336" y="1330"/>
              <a:ext cx="1584" cy="2501"/>
              <a:chOff x="336" y="1330"/>
              <a:chExt cx="1584" cy="2501"/>
            </a:xfrm>
          </p:grpSpPr>
          <p:pic>
            <p:nvPicPr>
              <p:cNvPr id="30726"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3202"/>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30727" name="Text Box 8"/>
              <p:cNvSpPr txBox="1">
                <a:spLocks noChangeArrowheads="1"/>
              </p:cNvSpPr>
              <p:nvPr/>
            </p:nvSpPr>
            <p:spPr bwMode="auto">
              <a:xfrm>
                <a:off x="336" y="2583"/>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Earned Income</a:t>
                </a:r>
              </a:p>
            </p:txBody>
          </p:sp>
          <p:sp>
            <p:nvSpPr>
              <p:cNvPr id="30728" name="Line 9"/>
              <p:cNvSpPr>
                <a:spLocks noChangeShapeType="1"/>
              </p:cNvSpPr>
              <p:nvPr/>
            </p:nvSpPr>
            <p:spPr bwMode="auto">
              <a:xfrm flipV="1">
                <a:off x="816" y="1571"/>
                <a:ext cx="1" cy="968"/>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29" name="Line 10"/>
              <p:cNvSpPr>
                <a:spLocks noChangeShapeType="1"/>
              </p:cNvSpPr>
              <p:nvPr/>
            </p:nvSpPr>
            <p:spPr bwMode="auto">
              <a:xfrm>
                <a:off x="816" y="157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30" name="Line 11"/>
              <p:cNvSpPr>
                <a:spLocks noChangeShapeType="1"/>
              </p:cNvSpPr>
              <p:nvPr/>
            </p:nvSpPr>
            <p:spPr bwMode="auto">
              <a:xfrm flipV="1">
                <a:off x="816" y="3059"/>
                <a:ext cx="1" cy="440"/>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ln>
                    <a:solidFill>
                      <a:sysClr val="windowText" lastClr="000000"/>
                    </a:solidFill>
                  </a:ln>
                  <a:solidFill>
                    <a:srgbClr val="77A042"/>
                  </a:solidFill>
                </a:endParaRPr>
              </a:p>
            </p:txBody>
          </p:sp>
          <p:sp>
            <p:nvSpPr>
              <p:cNvPr id="30731" name="Line 12"/>
              <p:cNvSpPr>
                <a:spLocks noChangeShapeType="1"/>
              </p:cNvSpPr>
              <p:nvPr/>
            </p:nvSpPr>
            <p:spPr bwMode="auto">
              <a:xfrm>
                <a:off x="816" y="349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pic>
            <p:nvPicPr>
              <p:cNvPr id="30732"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2578"/>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3" name="Picture 1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959"/>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4" name="Picture 1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330"/>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grpSp>
        <p:nvGrpSpPr>
          <p:cNvPr id="15" name="Group 1"/>
          <p:cNvGrpSpPr>
            <a:grpSpLocks/>
          </p:cNvGrpSpPr>
          <p:nvPr/>
        </p:nvGrpSpPr>
        <p:grpSpPr bwMode="auto">
          <a:xfrm>
            <a:off x="1525588" y="1601788"/>
            <a:ext cx="2513012" cy="641350"/>
            <a:chOff x="336" y="951"/>
            <a:chExt cx="1583" cy="404"/>
          </a:xfrm>
        </p:grpSpPr>
        <p:sp>
          <p:nvSpPr>
            <p:cNvPr id="16" name="Text Box 2"/>
            <p:cNvSpPr txBox="1">
              <a:spLocks noChangeArrowheads="1"/>
            </p:cNvSpPr>
            <p:nvPr/>
          </p:nvSpPr>
          <p:spPr bwMode="auto">
            <a:xfrm>
              <a:off x="336" y="951"/>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Unearned Income</a:t>
              </a:r>
            </a:p>
          </p:txBody>
        </p:sp>
        <p:pic>
          <p:nvPicPr>
            <p:cNvPr id="1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989"/>
              <a:ext cx="720" cy="3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6666081"/>
      </p:ext>
    </p:extLst>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Filing Status: Head of Family</a:t>
            </a:r>
          </a:p>
        </p:txBody>
      </p:sp>
      <p:sp>
        <p:nvSpPr>
          <p:cNvPr id="3" name="Content Placeholder 2"/>
          <p:cNvSpPr>
            <a:spLocks noGrp="1"/>
          </p:cNvSpPr>
          <p:nvPr>
            <p:ph idx="1"/>
          </p:nvPr>
        </p:nvSpPr>
        <p:spPr/>
        <p:txBody>
          <a:bodyPr>
            <a:normAutofit lnSpcReduction="10000"/>
          </a:bodyPr>
          <a:lstStyle/>
          <a:p>
            <a:r>
              <a:rPr lang="en-US" dirty="0"/>
              <a:t>To qualify for Head of Family, ALL of the following must apply:</a:t>
            </a:r>
          </a:p>
          <a:p>
            <a:pPr lvl="1"/>
            <a:r>
              <a:rPr lang="en-US" dirty="0"/>
              <a:t>Taxpayer is </a:t>
            </a:r>
            <a:r>
              <a:rPr lang="en-US" b="1" i="1" dirty="0"/>
              <a:t>unmarried</a:t>
            </a:r>
            <a:r>
              <a:rPr lang="en-US" dirty="0"/>
              <a:t> or </a:t>
            </a:r>
            <a:r>
              <a:rPr lang="en-US" b="1" i="1" dirty="0"/>
              <a:t>legally separated</a:t>
            </a:r>
            <a:r>
              <a:rPr lang="en-US" dirty="0"/>
              <a:t> as of December 31</a:t>
            </a:r>
            <a:r>
              <a:rPr lang="en-US" baseline="30000" dirty="0"/>
              <a:t>st</a:t>
            </a:r>
            <a:r>
              <a:rPr lang="en-US" dirty="0"/>
              <a:t> of the tax year</a:t>
            </a:r>
          </a:p>
          <a:p>
            <a:pPr lvl="1"/>
            <a:r>
              <a:rPr lang="en-US" dirty="0"/>
              <a:t>Taxpayer paid more than ½ the costs of keeping up the home for the year</a:t>
            </a:r>
          </a:p>
          <a:p>
            <a:pPr lvl="1"/>
            <a:r>
              <a:rPr lang="en-US" dirty="0"/>
              <a:t>A “qualifying person*” lived with the taxpayer in his/her home for more than ½ the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60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Filing Status: Head of Family Qualifying Person</a:t>
            </a:r>
          </a:p>
        </p:txBody>
      </p:sp>
      <p:sp>
        <p:nvSpPr>
          <p:cNvPr id="3" name="Content Placeholder 2"/>
          <p:cNvSpPr>
            <a:spLocks noGrp="1"/>
          </p:cNvSpPr>
          <p:nvPr>
            <p:ph idx="1"/>
          </p:nvPr>
        </p:nvSpPr>
        <p:spPr/>
        <p:txBody>
          <a:bodyPr>
            <a:normAutofit/>
          </a:bodyPr>
          <a:lstStyle/>
          <a:p>
            <a:r>
              <a:rPr lang="en-US" dirty="0"/>
              <a:t>Similar to Head of Household qualifying persons</a:t>
            </a:r>
          </a:p>
          <a:p>
            <a:pPr lvl="1"/>
            <a:r>
              <a:rPr lang="en-US" b="1" i="1" dirty="0"/>
              <a:t>Qualifying dependent who is taxpayer’s Mother / Father</a:t>
            </a:r>
            <a:r>
              <a:rPr lang="en-US" dirty="0"/>
              <a:t> </a:t>
            </a:r>
          </a:p>
          <a:p>
            <a:pPr lvl="2"/>
            <a:r>
              <a:rPr lang="en-US" dirty="0"/>
              <a:t>A qualifying person whether or not they live in the taxpayer’s home</a:t>
            </a:r>
          </a:p>
          <a:p>
            <a:pPr lvl="2"/>
            <a:r>
              <a:rPr lang="en-US" dirty="0"/>
              <a:t>A qualifying person whether or not the taxpayer claims them as 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449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Filing Status: Head of Family Qualifying Person</a:t>
            </a:r>
          </a:p>
        </p:txBody>
      </p:sp>
      <p:sp>
        <p:nvSpPr>
          <p:cNvPr id="3" name="Content Placeholder 2"/>
          <p:cNvSpPr>
            <a:spLocks noGrp="1"/>
          </p:cNvSpPr>
          <p:nvPr>
            <p:ph idx="1"/>
          </p:nvPr>
        </p:nvSpPr>
        <p:spPr/>
        <p:txBody>
          <a:bodyPr>
            <a:normAutofit/>
          </a:bodyPr>
          <a:lstStyle/>
          <a:p>
            <a:r>
              <a:rPr lang="en-US" dirty="0"/>
              <a:t>Similar to Head of Household qualifying persons</a:t>
            </a:r>
          </a:p>
          <a:p>
            <a:pPr lvl="1"/>
            <a:r>
              <a:rPr lang="en-US" b="1" i="1" dirty="0"/>
              <a:t>Qualifying dependent who is taxpayer’s child / grandchild / great-grandchild / adopted child / stepchild </a:t>
            </a:r>
            <a:endParaRPr lang="en-US" dirty="0"/>
          </a:p>
          <a:p>
            <a:pPr lvl="2"/>
            <a:r>
              <a:rPr lang="en-US" dirty="0"/>
              <a:t>A qualifying person whether or not the taxpayer claims them as dependents (single)</a:t>
            </a:r>
          </a:p>
          <a:p>
            <a:pPr lvl="2"/>
            <a:r>
              <a:rPr lang="en-US" dirty="0"/>
              <a:t>A qualifying person if a taxpayer claims them as a dependent (married)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043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Filing Status: Head of </a:t>
            </a:r>
            <a:r>
              <a:rPr lang="en-US"/>
              <a:t>Family Qualifying Person</a:t>
            </a:r>
          </a:p>
        </p:txBody>
      </p:sp>
      <p:sp>
        <p:nvSpPr>
          <p:cNvPr id="3" name="Content Placeholder 2"/>
          <p:cNvSpPr>
            <a:spLocks noGrp="1"/>
          </p:cNvSpPr>
          <p:nvPr>
            <p:ph idx="1"/>
          </p:nvPr>
        </p:nvSpPr>
        <p:spPr/>
        <p:txBody>
          <a:bodyPr>
            <a:normAutofit/>
          </a:bodyPr>
          <a:lstStyle/>
          <a:p>
            <a:r>
              <a:rPr lang="en-US" dirty="0"/>
              <a:t>Similar to Head of Household qualifying persons</a:t>
            </a:r>
          </a:p>
          <a:p>
            <a:pPr lvl="1"/>
            <a:r>
              <a:rPr lang="en-US" b="1" i="1" dirty="0"/>
              <a:t>Other qualifying dependent (brother / sister / aunt / niece / etc.)</a:t>
            </a:r>
            <a:endParaRPr lang="en-US" dirty="0"/>
          </a:p>
          <a:p>
            <a:pPr lvl="2"/>
            <a:r>
              <a:rPr lang="en-US" dirty="0"/>
              <a:t>A qualifying person whether or not the taxpayer claims them as 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72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Taxable Income</a:t>
            </a:r>
          </a:p>
        </p:txBody>
      </p:sp>
      <p:sp>
        <p:nvSpPr>
          <p:cNvPr id="3" name="Content Placeholder 2"/>
          <p:cNvSpPr>
            <a:spLocks noGrp="1"/>
          </p:cNvSpPr>
          <p:nvPr>
            <p:ph idx="1"/>
          </p:nvPr>
        </p:nvSpPr>
        <p:spPr/>
        <p:txBody>
          <a:bodyPr>
            <a:normAutofit/>
          </a:bodyPr>
          <a:lstStyle/>
          <a:p>
            <a:r>
              <a:rPr lang="en-US" dirty="0"/>
              <a:t>All income is subject to Alabama income tax unless specifically exempted by state law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11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Nontaxable Income</a:t>
            </a:r>
          </a:p>
        </p:txBody>
      </p:sp>
      <p:sp>
        <p:nvSpPr>
          <p:cNvPr id="3" name="Content Placeholder 2"/>
          <p:cNvSpPr>
            <a:spLocks noGrp="1"/>
          </p:cNvSpPr>
          <p:nvPr>
            <p:ph idx="1"/>
          </p:nvPr>
        </p:nvSpPr>
        <p:spPr/>
        <p:txBody>
          <a:bodyPr>
            <a:normAutofit/>
          </a:bodyPr>
          <a:lstStyle/>
          <a:p>
            <a:r>
              <a:rPr lang="en-US" dirty="0"/>
              <a:t>Specific types of income that are nontaxable in Alabama include:</a:t>
            </a:r>
          </a:p>
          <a:p>
            <a:pPr lvl="1"/>
            <a:r>
              <a:rPr lang="en-US" dirty="0"/>
              <a:t>Unemployment Compensation</a:t>
            </a:r>
          </a:p>
          <a:p>
            <a:pPr lvl="1"/>
            <a:r>
              <a:rPr lang="en-US" dirty="0"/>
              <a:t>Social Security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316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1363" name="Rectangle 2"/>
          <p:cNvSpPr>
            <a:spLocks noGrp="1" noChangeArrowheads="1"/>
          </p:cNvSpPr>
          <p:nvPr>
            <p:ph type="title"/>
          </p:nvPr>
        </p:nvSpPr>
        <p:spPr/>
        <p:txBody>
          <a:bodyPr/>
          <a:lstStyle/>
          <a:p>
            <a:pPr eaLnBrk="1" hangingPunct="1"/>
            <a:r>
              <a:rPr lang="en-US" dirty="0">
                <a:ea typeface="ＭＳ Ｐゴシック" pitchFamily="34" charset="-128"/>
              </a:rPr>
              <a:t>Standard Deduction</a:t>
            </a:r>
          </a:p>
        </p:txBody>
      </p:sp>
      <p:graphicFrame>
        <p:nvGraphicFramePr>
          <p:cNvPr id="511031" name="Group 55"/>
          <p:cNvGraphicFramePr>
            <a:graphicFrameLocks noGrp="1"/>
          </p:cNvGraphicFramePr>
          <p:nvPr>
            <p:ph idx="1"/>
            <p:extLst/>
          </p:nvPr>
        </p:nvGraphicFramePr>
        <p:xfrm>
          <a:off x="609600" y="1417638"/>
          <a:ext cx="10972800" cy="3527760"/>
        </p:xfrm>
        <a:graphic>
          <a:graphicData uri="http://schemas.openxmlformats.org/drawingml/2006/table">
            <a:tbl>
              <a:tblPr>
                <a:tableStyleId>{35758FB7-9AC5-4552-8A53-C91805E547FA}</a:tableStyleId>
              </a:tblPr>
              <a:tblGrid>
                <a:gridCol w="5910943">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061857">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496887">
                <a:tc>
                  <a:txBody>
                    <a:bodyPr/>
                    <a:lstStyle/>
                    <a:p>
                      <a:pPr marL="0" marR="0" lvl="0" indent="0" algn="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b="1" u="none" strike="noStrike" cap="none" normalizeH="0" baseline="0" dirty="0">
                          <a:ln>
                            <a:noFill/>
                          </a:ln>
                          <a:solidFill>
                            <a:schemeClr val="bg1"/>
                          </a:solidFill>
                          <a:effectLst/>
                        </a:rPr>
                        <a:t>Filing Status</a:t>
                      </a:r>
                      <a:endParaRPr kumimoji="0" lang="en-US" sz="4000" b="1" i="0" u="none" strike="noStrike" cap="none" normalizeH="0" baseline="0" dirty="0">
                        <a:ln>
                          <a:noFill/>
                        </a:ln>
                        <a:solidFill>
                          <a:schemeClr val="bg1"/>
                        </a:solidFill>
                        <a:effectLst/>
                        <a:latin typeface="+mj-lt"/>
                        <a:cs typeface="Arial" charset="0"/>
                      </a:endParaRPr>
                    </a:p>
                  </a:txBody>
                  <a:tcPr marL="127059" marR="127059" marT="134496" marB="46800" horzOverflow="overflow">
                    <a:solidFill>
                      <a:schemeClr val="tx1"/>
                    </a:solidFill>
                  </a:tcPr>
                </a:tc>
                <a:tc>
                  <a:txBody>
                    <a:bodyPr/>
                    <a:lstStyle/>
                    <a:p>
                      <a:pPr marL="0" marR="0" lvl="0" indent="0" algn="ct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b="1" u="none" strike="noStrike" cap="none" normalizeH="0" baseline="0" dirty="0">
                          <a:ln>
                            <a:noFill/>
                          </a:ln>
                          <a:solidFill>
                            <a:schemeClr val="bg1"/>
                          </a:solidFill>
                          <a:effectLst/>
                        </a:rPr>
                        <a:t>Deduction Range</a:t>
                      </a:r>
                      <a:endParaRPr kumimoji="0" lang="en-US" sz="4000" b="1" i="0" u="none" strike="noStrike" cap="none" normalizeH="0" baseline="0" dirty="0">
                        <a:ln>
                          <a:noFill/>
                        </a:ln>
                        <a:solidFill>
                          <a:schemeClr val="bg1"/>
                        </a:solidFill>
                        <a:effectLst/>
                        <a:latin typeface="+mj-lt"/>
                        <a:cs typeface="Arial" charset="0"/>
                      </a:endParaRPr>
                    </a:p>
                  </a:txBody>
                  <a:tcPr marL="127059" marR="127059" marT="134496" marB="46800" horzOverflow="overflow">
                    <a:solidFill>
                      <a:schemeClr val="tx1"/>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547687">
                <a:tc>
                  <a:txBody>
                    <a:bodyPr/>
                    <a:lstStyle/>
                    <a:p>
                      <a:pPr marL="0" marR="0" lvl="0" indent="0" algn="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Single</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tc>
                  <a:txBody>
                    <a:bodyPr/>
                    <a:lstStyle/>
                    <a:p>
                      <a:pPr marL="0" marR="0" lvl="0" indent="0" algn="ct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$2000-$2500</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496887">
                <a:tc>
                  <a:txBody>
                    <a:bodyPr/>
                    <a:lstStyle/>
                    <a:p>
                      <a:pPr marL="0" marR="0" lvl="0" indent="0" algn="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Head of Family</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tc>
                  <a:txBody>
                    <a:bodyPr/>
                    <a:lstStyle/>
                    <a:p>
                      <a:pPr marL="0" marR="0" lvl="0" indent="0" algn="ct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a:ln>
                            <a:noFill/>
                          </a:ln>
                          <a:effectLst/>
                        </a:rPr>
                        <a:t>$2000-$4700</a:t>
                      </a:r>
                      <a:endParaRPr kumimoji="0" lang="en-US" sz="4000" b="0" i="0" u="none" strike="noStrike" cap="none" normalizeH="0" baseline="0">
                        <a:ln>
                          <a:noFill/>
                        </a:ln>
                        <a:solidFill>
                          <a:schemeClr val="tx1"/>
                        </a:solidFill>
                        <a:effectLst/>
                        <a:latin typeface="+mj-lt"/>
                        <a:cs typeface="Arial" charset="0"/>
                      </a:endParaRPr>
                    </a:p>
                  </a:txBody>
                  <a:tcPr marL="127059" marR="127059" marT="134496" marB="46800" horzOverflow="overflow"/>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515937">
                <a:tc>
                  <a:txBody>
                    <a:bodyPr/>
                    <a:lstStyle/>
                    <a:p>
                      <a:pPr marL="0" marR="0" lvl="0" indent="0" algn="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Married Filing Jointly</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tc>
                  <a:txBody>
                    <a:bodyPr/>
                    <a:lstStyle/>
                    <a:p>
                      <a:pPr marL="0" marR="0" lvl="0" indent="0" algn="ct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$4000-$7500</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554037">
                <a:tc>
                  <a:txBody>
                    <a:bodyPr/>
                    <a:lstStyle/>
                    <a:p>
                      <a:pPr marL="0" marR="0" lvl="0" indent="0" algn="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Married Filing Separately</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tc>
                  <a:txBody>
                    <a:bodyPr/>
                    <a:lstStyle/>
                    <a:p>
                      <a:pPr marL="0" marR="0" lvl="0" indent="0" algn="ctr" defTabSz="457200" rtl="0" eaLnBrk="1" fontAlgn="base" latinLnBrk="0" hangingPunct="0">
                        <a:lnSpc>
                          <a:spcPct val="8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4000" u="none" strike="noStrike" cap="none" normalizeH="0" baseline="0" dirty="0">
                          <a:ln>
                            <a:noFill/>
                          </a:ln>
                          <a:effectLst/>
                        </a:rPr>
                        <a:t>$2000-$3750</a:t>
                      </a:r>
                      <a:endParaRPr kumimoji="0" lang="en-US" sz="4000" b="0" i="0" u="none" strike="noStrike" cap="none" normalizeH="0" baseline="0" dirty="0">
                        <a:ln>
                          <a:noFill/>
                        </a:ln>
                        <a:solidFill>
                          <a:schemeClr val="tx1"/>
                        </a:solidFill>
                        <a:effectLst/>
                        <a:latin typeface="+mj-lt"/>
                        <a:cs typeface="Arial" charset="0"/>
                      </a:endParaRPr>
                    </a:p>
                  </a:txBody>
                  <a:tcPr marL="127059" marR="127059" marT="134496" marB="46800" horzOverflow="overflow"/>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bl>
          </a:graphicData>
        </a:graphic>
      </p:graphicFrame>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2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11031"/>
                                        </p:tgtEl>
                                        <p:attrNameLst>
                                          <p:attrName>style.visibility</p:attrName>
                                        </p:attrNameLst>
                                      </p:cBhvr>
                                      <p:to>
                                        <p:strVal val="visible"/>
                                      </p:to>
                                    </p:set>
                                    <p:animEffect transition="in" filter="box(out)">
                                      <p:cBhvr>
                                        <p:cTn id="7" dur="500"/>
                                        <p:tgtEl>
                                          <p:spTgt spid="51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Itemized Deductions</a:t>
            </a:r>
          </a:p>
        </p:txBody>
      </p:sp>
      <p:sp>
        <p:nvSpPr>
          <p:cNvPr id="3" name="Content Placeholder 2"/>
          <p:cNvSpPr>
            <a:spLocks noGrp="1"/>
          </p:cNvSpPr>
          <p:nvPr>
            <p:ph idx="1"/>
          </p:nvPr>
        </p:nvSpPr>
        <p:spPr>
          <a:xfrm>
            <a:off x="609600" y="1600203"/>
            <a:ext cx="10972800" cy="4637311"/>
          </a:xfrm>
        </p:spPr>
        <p:txBody>
          <a:bodyPr>
            <a:normAutofit/>
          </a:bodyPr>
          <a:lstStyle/>
          <a:p>
            <a:r>
              <a:rPr lang="en-US" dirty="0"/>
              <a:t>The standard deduction is much lower on the Alabama tax return than on the federal tax return</a:t>
            </a:r>
          </a:p>
          <a:p>
            <a:r>
              <a:rPr lang="en-US" dirty="0"/>
              <a:t>As a result, many taxpayers will itemize deductions on their Alabama tax returns even though they won’t have enough to itemize on their federal tax returns</a:t>
            </a:r>
          </a:p>
          <a:p>
            <a:pPr lvl="1"/>
            <a:r>
              <a:rPr lang="en-US" i="1" dirty="0">
                <a:solidFill>
                  <a:srgbClr val="C00000"/>
                </a:solidFill>
              </a:rPr>
              <a:t>Remember, itemizing is out of scope for Basic Volunteers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425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5" name="Rectangle 2"/>
          <p:cNvSpPr>
            <a:spLocks noGrp="1" noChangeArrowheads="1"/>
          </p:cNvSpPr>
          <p:nvPr>
            <p:ph type="title"/>
          </p:nvPr>
        </p:nvSpPr>
        <p:spPr/>
        <p:txBody>
          <a:bodyPr/>
          <a:lstStyle/>
          <a:p>
            <a:pPr eaLnBrk="1" hangingPunct="1"/>
            <a:r>
              <a:rPr lang="en-US" dirty="0">
                <a:ea typeface="ＭＳ Ｐゴシック" pitchFamily="34" charset="-128"/>
              </a:rPr>
              <a:t>Finishing the Alabama Return</a:t>
            </a:r>
          </a:p>
        </p:txBody>
      </p:sp>
      <p:sp>
        <p:nvSpPr>
          <p:cNvPr id="274436" name="Rectangle 3"/>
          <p:cNvSpPr>
            <a:spLocks noGrp="1" noChangeArrowheads="1"/>
          </p:cNvSpPr>
          <p:nvPr>
            <p:ph idx="1"/>
          </p:nvPr>
        </p:nvSpPr>
        <p:spPr/>
        <p:txBody>
          <a:bodyPr>
            <a:normAutofit/>
          </a:bodyPr>
          <a:lstStyle/>
          <a:p>
            <a:pPr eaLnBrk="1" hangingPunct="1"/>
            <a:r>
              <a:rPr lang="en-US" dirty="0">
                <a:ea typeface="ＭＳ Ｐゴシック" pitchFamily="34" charset="-128"/>
              </a:rPr>
              <a:t>You will need to answer the following three questions to finish the Alabama return:</a:t>
            </a:r>
          </a:p>
          <a:p>
            <a:pPr marL="868680" lvl="1" indent="-457200">
              <a:buFont typeface="Wingdings" charset="2"/>
              <a:buChar char="Ø"/>
            </a:pPr>
            <a:r>
              <a:rPr lang="en-US" sz="3200" dirty="0">
                <a:ea typeface="Arial" pitchFamily="34" charset="0"/>
              </a:rPr>
              <a:t>Did the taxpayer file an Alabama return during the previous tax year?</a:t>
            </a:r>
          </a:p>
          <a:p>
            <a:pPr marL="868680" lvl="1" indent="-457200">
              <a:buFont typeface="Wingdings" charset="2"/>
              <a:buChar char="Ø"/>
            </a:pPr>
            <a:r>
              <a:rPr lang="en-US" sz="3200" dirty="0">
                <a:ea typeface="Arial" pitchFamily="34" charset="0"/>
              </a:rPr>
              <a:t>Who is the taxpayer’s current employer? </a:t>
            </a:r>
          </a:p>
          <a:p>
            <a:pPr marL="868680" lvl="1" indent="-457200">
              <a:buFont typeface="Wingdings" charset="2"/>
              <a:buChar char="Ø"/>
            </a:pPr>
            <a:r>
              <a:rPr lang="en-US" sz="3200" dirty="0">
                <a:ea typeface="Arial" pitchFamily="34" charset="0"/>
              </a:rPr>
              <a:t>Does the taxpayer have any income on their federal return that is not on their state return?</a:t>
            </a:r>
          </a:p>
        </p:txBody>
      </p:sp>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4436">
                                            <p:txEl>
                                              <p:pRg st="0" end="0"/>
                                            </p:txEl>
                                          </p:spTgt>
                                        </p:tgtEl>
                                        <p:attrNameLst>
                                          <p:attrName>style.visibility</p:attrName>
                                        </p:attrNameLst>
                                      </p:cBhvr>
                                      <p:to>
                                        <p:strVal val="visible"/>
                                      </p:to>
                                    </p:set>
                                    <p:animEffect transition="in" filter="fade">
                                      <p:cBhvr>
                                        <p:cTn id="7" dur="500"/>
                                        <p:tgtEl>
                                          <p:spTgt spid="27443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4436">
                                            <p:txEl>
                                              <p:pRg st="1" end="1"/>
                                            </p:txEl>
                                          </p:spTgt>
                                        </p:tgtEl>
                                        <p:attrNameLst>
                                          <p:attrName>style.visibility</p:attrName>
                                        </p:attrNameLst>
                                      </p:cBhvr>
                                      <p:to>
                                        <p:strVal val="visible"/>
                                      </p:to>
                                    </p:set>
                                    <p:animEffect transition="in" filter="fade">
                                      <p:cBhvr>
                                        <p:cTn id="10" dur="500"/>
                                        <p:tgtEl>
                                          <p:spTgt spid="27443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4436">
                                            <p:txEl>
                                              <p:pRg st="2" end="2"/>
                                            </p:txEl>
                                          </p:spTgt>
                                        </p:tgtEl>
                                        <p:attrNameLst>
                                          <p:attrName>style.visibility</p:attrName>
                                        </p:attrNameLst>
                                      </p:cBhvr>
                                      <p:to>
                                        <p:strVal val="visible"/>
                                      </p:to>
                                    </p:set>
                                    <p:animEffect transition="in" filter="fade">
                                      <p:cBhvr>
                                        <p:cTn id="13" dur="500"/>
                                        <p:tgtEl>
                                          <p:spTgt spid="27443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4436">
                                            <p:txEl>
                                              <p:pRg st="3" end="3"/>
                                            </p:txEl>
                                          </p:spTgt>
                                        </p:tgtEl>
                                        <p:attrNameLst>
                                          <p:attrName>style.visibility</p:attrName>
                                        </p:attrNameLst>
                                      </p:cBhvr>
                                      <p:to>
                                        <p:strVal val="visible"/>
                                      </p:to>
                                    </p:set>
                                    <p:animEffect transition="in" filter="fade">
                                      <p:cBhvr>
                                        <p:cTn id="16" dur="500"/>
                                        <p:tgtEl>
                                          <p:spTgt spid="2744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build="p"/>
    </p:bld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en-US" dirty="0">
                <a:ea typeface="ＭＳ Ｐゴシック" pitchFamily="34" charset="-128"/>
              </a:rPr>
              <a:t>Finishing the Alabama Return</a:t>
            </a:r>
          </a:p>
        </p:txBody>
      </p:sp>
      <p:sp>
        <p:nvSpPr>
          <p:cNvPr id="510979" name="Rectangle 3"/>
          <p:cNvSpPr>
            <a:spLocks noGrp="1" noChangeArrowheads="1"/>
          </p:cNvSpPr>
          <p:nvPr>
            <p:ph idx="1"/>
          </p:nvPr>
        </p:nvSpPr>
        <p:spPr/>
        <p:txBody>
          <a:bodyPr>
            <a:noAutofit/>
          </a:bodyPr>
          <a:lstStyle/>
          <a:p>
            <a:r>
              <a:rPr lang="en-US" dirty="0">
                <a:ea typeface="Arial" pitchFamily="34" charset="0"/>
              </a:rPr>
              <a:t>Did the taxpayer file an Alabama return for the previous tax year?</a:t>
            </a:r>
          </a:p>
          <a:p>
            <a:pPr lvl="1"/>
            <a:r>
              <a:rPr lang="en-US" dirty="0">
                <a:ea typeface="Arial" pitchFamily="34" charset="0"/>
              </a:rPr>
              <a:t>Answer YES or NO </a:t>
            </a:r>
          </a:p>
          <a:p>
            <a:r>
              <a:rPr lang="en-US" dirty="0">
                <a:ea typeface="Arial" pitchFamily="34" charset="0"/>
              </a:rPr>
              <a:t>If NO, provide an explanation:</a:t>
            </a:r>
          </a:p>
          <a:p>
            <a:pPr lvl="1"/>
            <a:r>
              <a:rPr lang="en-US" dirty="0">
                <a:ea typeface="Arial" pitchFamily="34" charset="0"/>
              </a:rPr>
              <a:t>Taxable income too low</a:t>
            </a:r>
          </a:p>
          <a:p>
            <a:pPr lvl="1"/>
            <a:r>
              <a:rPr lang="en-US" dirty="0">
                <a:ea typeface="Arial" pitchFamily="34" charset="0"/>
              </a:rPr>
              <a:t>Lived in a different state</a:t>
            </a:r>
          </a:p>
          <a:p>
            <a:pPr lvl="1"/>
            <a:r>
              <a:rPr lang="en-US" dirty="0">
                <a:ea typeface="Arial" pitchFamily="34" charset="0"/>
              </a:rPr>
              <a:t>Neglected to file </a:t>
            </a:r>
          </a:p>
          <a:p>
            <a:pPr lvl="1" eaLnBrk="1" hangingPunct="1"/>
            <a:endParaRPr lang="en-US" sz="3200" dirty="0">
              <a:ea typeface="Arial" pitchFamily="34" charset="0"/>
            </a:endParaRPr>
          </a:p>
          <a:p>
            <a:endParaRPr lang="en-US" sz="4400"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67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0979">
                                            <p:txEl>
                                              <p:pRg st="0" end="0"/>
                                            </p:txEl>
                                          </p:spTgt>
                                        </p:tgtEl>
                                        <p:attrNameLst>
                                          <p:attrName>style.visibility</p:attrName>
                                        </p:attrNameLst>
                                      </p:cBhvr>
                                      <p:to>
                                        <p:strVal val="visible"/>
                                      </p:to>
                                    </p:set>
                                    <p:animEffect transition="in" filter="fade">
                                      <p:cBhvr>
                                        <p:cTn id="7" dur="500"/>
                                        <p:tgtEl>
                                          <p:spTgt spid="51097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0979">
                                            <p:txEl>
                                              <p:pRg st="1" end="1"/>
                                            </p:txEl>
                                          </p:spTgt>
                                        </p:tgtEl>
                                        <p:attrNameLst>
                                          <p:attrName>style.visibility</p:attrName>
                                        </p:attrNameLst>
                                      </p:cBhvr>
                                      <p:to>
                                        <p:strVal val="visible"/>
                                      </p:to>
                                    </p:set>
                                    <p:animEffect transition="in" filter="fade">
                                      <p:cBhvr>
                                        <p:cTn id="10" dur="500"/>
                                        <p:tgtEl>
                                          <p:spTgt spid="51097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0979">
                                            <p:txEl>
                                              <p:pRg st="2" end="2"/>
                                            </p:txEl>
                                          </p:spTgt>
                                        </p:tgtEl>
                                        <p:attrNameLst>
                                          <p:attrName>style.visibility</p:attrName>
                                        </p:attrNameLst>
                                      </p:cBhvr>
                                      <p:to>
                                        <p:strVal val="visible"/>
                                      </p:to>
                                    </p:set>
                                    <p:animEffect transition="in" filter="fade">
                                      <p:cBhvr>
                                        <p:cTn id="15" dur="500"/>
                                        <p:tgtEl>
                                          <p:spTgt spid="51097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0979">
                                            <p:txEl>
                                              <p:pRg st="3" end="3"/>
                                            </p:txEl>
                                          </p:spTgt>
                                        </p:tgtEl>
                                        <p:attrNameLst>
                                          <p:attrName>style.visibility</p:attrName>
                                        </p:attrNameLst>
                                      </p:cBhvr>
                                      <p:to>
                                        <p:strVal val="visible"/>
                                      </p:to>
                                    </p:set>
                                    <p:animEffect transition="in" filter="fade">
                                      <p:cBhvr>
                                        <p:cTn id="18" dur="500"/>
                                        <p:tgtEl>
                                          <p:spTgt spid="51097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0979">
                                            <p:txEl>
                                              <p:pRg st="4" end="4"/>
                                            </p:txEl>
                                          </p:spTgt>
                                        </p:tgtEl>
                                        <p:attrNameLst>
                                          <p:attrName>style.visibility</p:attrName>
                                        </p:attrNameLst>
                                      </p:cBhvr>
                                      <p:to>
                                        <p:strVal val="visible"/>
                                      </p:to>
                                    </p:set>
                                    <p:animEffect transition="in" filter="fade">
                                      <p:cBhvr>
                                        <p:cTn id="21" dur="500"/>
                                        <p:tgtEl>
                                          <p:spTgt spid="51097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0979">
                                            <p:txEl>
                                              <p:pRg st="5" end="5"/>
                                            </p:txEl>
                                          </p:spTgt>
                                        </p:tgtEl>
                                        <p:attrNameLst>
                                          <p:attrName>style.visibility</p:attrName>
                                        </p:attrNameLst>
                                      </p:cBhvr>
                                      <p:to>
                                        <p:strVal val="visible"/>
                                      </p:to>
                                    </p:set>
                                    <p:animEffect transition="in" filter="fade">
                                      <p:cBhvr>
                                        <p:cTn id="24" dur="500"/>
                                        <p:tgtEl>
                                          <p:spTgt spid="5109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3" name="Group 4"/>
          <p:cNvGrpSpPr>
            <a:grpSpLocks/>
          </p:cNvGrpSpPr>
          <p:nvPr/>
        </p:nvGrpSpPr>
        <p:grpSpPr bwMode="auto">
          <a:xfrm>
            <a:off x="1524003" y="534988"/>
            <a:ext cx="2513013" cy="5637212"/>
            <a:chOff x="336" y="279"/>
            <a:chExt cx="1583" cy="3551"/>
          </a:xfrm>
        </p:grpSpPr>
        <p:sp>
          <p:nvSpPr>
            <p:cNvPr id="30724" name="Text Box 5"/>
            <p:cNvSpPr txBox="1">
              <a:spLocks noChangeArrowheads="1"/>
            </p:cNvSpPr>
            <p:nvPr/>
          </p:nvSpPr>
          <p:spPr bwMode="auto">
            <a:xfrm>
              <a:off x="576" y="279"/>
              <a:ext cx="1296"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TOTAL INCOME</a:t>
              </a:r>
            </a:p>
          </p:txBody>
        </p:sp>
        <p:grpSp>
          <p:nvGrpSpPr>
            <p:cNvPr id="30725" name="Group 6"/>
            <p:cNvGrpSpPr>
              <a:grpSpLocks/>
            </p:cNvGrpSpPr>
            <p:nvPr/>
          </p:nvGrpSpPr>
          <p:grpSpPr bwMode="auto">
            <a:xfrm>
              <a:off x="336" y="1330"/>
              <a:ext cx="1584" cy="2501"/>
              <a:chOff x="336" y="1330"/>
              <a:chExt cx="1584" cy="2501"/>
            </a:xfrm>
          </p:grpSpPr>
          <p:pic>
            <p:nvPicPr>
              <p:cNvPr id="30726"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3202"/>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30727" name="Text Box 8"/>
              <p:cNvSpPr txBox="1">
                <a:spLocks noChangeArrowheads="1"/>
              </p:cNvSpPr>
              <p:nvPr/>
            </p:nvSpPr>
            <p:spPr bwMode="auto">
              <a:xfrm>
                <a:off x="336" y="2583"/>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Earned Income</a:t>
                </a:r>
              </a:p>
            </p:txBody>
          </p:sp>
          <p:sp>
            <p:nvSpPr>
              <p:cNvPr id="30728" name="Line 9"/>
              <p:cNvSpPr>
                <a:spLocks noChangeShapeType="1"/>
              </p:cNvSpPr>
              <p:nvPr/>
            </p:nvSpPr>
            <p:spPr bwMode="auto">
              <a:xfrm flipV="1">
                <a:off x="816" y="1571"/>
                <a:ext cx="1" cy="968"/>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29" name="Line 10"/>
              <p:cNvSpPr>
                <a:spLocks noChangeShapeType="1"/>
              </p:cNvSpPr>
              <p:nvPr/>
            </p:nvSpPr>
            <p:spPr bwMode="auto">
              <a:xfrm>
                <a:off x="816" y="157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30" name="Line 11"/>
              <p:cNvSpPr>
                <a:spLocks noChangeShapeType="1"/>
              </p:cNvSpPr>
              <p:nvPr/>
            </p:nvSpPr>
            <p:spPr bwMode="auto">
              <a:xfrm flipV="1">
                <a:off x="816" y="3059"/>
                <a:ext cx="1" cy="440"/>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ln>
                    <a:solidFill>
                      <a:sysClr val="windowText" lastClr="000000"/>
                    </a:solidFill>
                  </a:ln>
                  <a:solidFill>
                    <a:srgbClr val="77A042"/>
                  </a:solidFill>
                </a:endParaRPr>
              </a:p>
            </p:txBody>
          </p:sp>
          <p:sp>
            <p:nvSpPr>
              <p:cNvPr id="30731" name="Line 12"/>
              <p:cNvSpPr>
                <a:spLocks noChangeShapeType="1"/>
              </p:cNvSpPr>
              <p:nvPr/>
            </p:nvSpPr>
            <p:spPr bwMode="auto">
              <a:xfrm>
                <a:off x="816" y="349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pic>
            <p:nvPicPr>
              <p:cNvPr id="30732"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2578"/>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3" name="Picture 1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959"/>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4" name="Picture 1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330"/>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grpSp>
        <p:nvGrpSpPr>
          <p:cNvPr id="15" name="Group 1"/>
          <p:cNvGrpSpPr>
            <a:grpSpLocks/>
          </p:cNvGrpSpPr>
          <p:nvPr/>
        </p:nvGrpSpPr>
        <p:grpSpPr bwMode="auto">
          <a:xfrm>
            <a:off x="1525588" y="1601788"/>
            <a:ext cx="2513012" cy="641350"/>
            <a:chOff x="336" y="951"/>
            <a:chExt cx="1583" cy="404"/>
          </a:xfrm>
        </p:grpSpPr>
        <p:sp>
          <p:nvSpPr>
            <p:cNvPr id="16" name="Text Box 2"/>
            <p:cNvSpPr txBox="1">
              <a:spLocks noChangeArrowheads="1"/>
            </p:cNvSpPr>
            <p:nvPr/>
          </p:nvSpPr>
          <p:spPr bwMode="auto">
            <a:xfrm>
              <a:off x="336" y="951"/>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Unearned Income</a:t>
              </a:r>
            </a:p>
          </p:txBody>
        </p:sp>
        <p:pic>
          <p:nvPicPr>
            <p:cNvPr id="1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989"/>
              <a:ext cx="720" cy="3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nvGrpSpPr>
          <p:cNvPr id="18" name="Group 18"/>
          <p:cNvGrpSpPr>
            <a:grpSpLocks/>
          </p:cNvGrpSpPr>
          <p:nvPr/>
        </p:nvGrpSpPr>
        <p:grpSpPr bwMode="auto">
          <a:xfrm>
            <a:off x="4343405" y="547691"/>
            <a:ext cx="2438401" cy="5637213"/>
            <a:chOff x="2112" y="288"/>
            <a:chExt cx="1536" cy="3551"/>
          </a:xfrm>
        </p:grpSpPr>
        <p:sp>
          <p:nvSpPr>
            <p:cNvPr id="19" name="Text Box 19"/>
            <p:cNvSpPr txBox="1">
              <a:spLocks noChangeArrowheads="1"/>
            </p:cNvSpPr>
            <p:nvPr/>
          </p:nvSpPr>
          <p:spPr bwMode="auto">
            <a:xfrm>
              <a:off x="2112" y="288"/>
              <a:ext cx="1536" cy="8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TAXABLE INCOME</a:t>
              </a:r>
            </a:p>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after adjustments, deductions, and exemptions</a:t>
              </a:r>
            </a:p>
          </p:txBody>
        </p:sp>
        <p:pic>
          <p:nvPicPr>
            <p:cNvPr id="20" name="Picture 20"/>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3210"/>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1" name="Picture 2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2586"/>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2" name="Picture 2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1962"/>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3817151"/>
      </p:ext>
    </p:extLst>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a:bodyPr>
          <a:lstStyle/>
          <a:p>
            <a:r>
              <a:rPr lang="en-US" dirty="0">
                <a:ea typeface="ＭＳ Ｐゴシック" pitchFamily="34" charset="-128"/>
              </a:rPr>
              <a:t>Finishing the Alabama Return</a:t>
            </a:r>
          </a:p>
        </p:txBody>
      </p:sp>
      <p:sp>
        <p:nvSpPr>
          <p:cNvPr id="512003" name="Rectangle 3"/>
          <p:cNvSpPr>
            <a:spLocks noGrp="1" noChangeArrowheads="1"/>
          </p:cNvSpPr>
          <p:nvPr>
            <p:ph idx="1"/>
          </p:nvPr>
        </p:nvSpPr>
        <p:spPr/>
        <p:txBody>
          <a:bodyPr>
            <a:normAutofit/>
          </a:bodyPr>
          <a:lstStyle/>
          <a:p>
            <a:r>
              <a:rPr lang="en-US" dirty="0">
                <a:ea typeface="Arial" pitchFamily="34" charset="0"/>
              </a:rPr>
              <a:t>Who is the taxpayer’s current employer? </a:t>
            </a:r>
          </a:p>
          <a:p>
            <a:pPr lvl="1"/>
            <a:r>
              <a:rPr lang="en-US" dirty="0">
                <a:ea typeface="Arial" pitchFamily="34" charset="0"/>
              </a:rPr>
              <a:t>The Alabama return will ask for the employer’s information to be listed on the return</a:t>
            </a:r>
            <a:endParaRPr lang="en-US" sz="3200" dirty="0">
              <a:ea typeface="Arial" pitchFamily="34" charset="0"/>
            </a:endParaRPr>
          </a:p>
          <a:p>
            <a:pPr lvl="1"/>
            <a:r>
              <a:rPr lang="en-US" dirty="0">
                <a:ea typeface="Arial" pitchFamily="34" charset="0"/>
              </a:rPr>
              <a:t>If multiple, select the W-2 with the higher amount of wages</a:t>
            </a:r>
          </a:p>
          <a:p>
            <a:endParaRPr lang="en-US" sz="4800"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5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Effect transition="in" filter="fade">
                                      <p:cBhvr>
                                        <p:cTn id="7" dur="500"/>
                                        <p:tgtEl>
                                          <p:spTgt spid="5120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03">
                                            <p:txEl>
                                              <p:pRg st="1" end="1"/>
                                            </p:txEl>
                                          </p:spTgt>
                                        </p:tgtEl>
                                        <p:attrNameLst>
                                          <p:attrName>style.visibility</p:attrName>
                                        </p:attrNameLst>
                                      </p:cBhvr>
                                      <p:to>
                                        <p:strVal val="visible"/>
                                      </p:to>
                                    </p:set>
                                    <p:animEffect transition="in" filter="fade">
                                      <p:cBhvr>
                                        <p:cTn id="10" dur="500"/>
                                        <p:tgtEl>
                                          <p:spTgt spid="5120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03">
                                            <p:txEl>
                                              <p:pRg st="2" end="2"/>
                                            </p:txEl>
                                          </p:spTgt>
                                        </p:tgtEl>
                                        <p:attrNameLst>
                                          <p:attrName>style.visibility</p:attrName>
                                        </p:attrNameLst>
                                      </p:cBhvr>
                                      <p:to>
                                        <p:strVal val="visible"/>
                                      </p:to>
                                    </p:set>
                                    <p:animEffect transition="in" filter="fade">
                                      <p:cBhvr>
                                        <p:cTn id="13" dur="500"/>
                                        <p:tgtEl>
                                          <p:spTgt spid="512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p:bld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ea typeface="ＭＳ Ｐゴシック" pitchFamily="34" charset="-128"/>
              </a:rPr>
              <a:t>Finishing the Alabama Return</a:t>
            </a:r>
          </a:p>
        </p:txBody>
      </p:sp>
      <p:sp>
        <p:nvSpPr>
          <p:cNvPr id="513027" name="Rectangle 3"/>
          <p:cNvSpPr>
            <a:spLocks noGrp="1" noChangeArrowheads="1"/>
          </p:cNvSpPr>
          <p:nvPr>
            <p:ph idx="1"/>
          </p:nvPr>
        </p:nvSpPr>
        <p:spPr/>
        <p:txBody>
          <a:bodyPr>
            <a:normAutofit/>
          </a:bodyPr>
          <a:lstStyle/>
          <a:p>
            <a:pPr eaLnBrk="1" hangingPunct="1"/>
            <a:r>
              <a:rPr lang="en-US" dirty="0">
                <a:ea typeface="ＭＳ Ｐゴシック" pitchFamily="34" charset="-128"/>
              </a:rPr>
              <a:t>Does the taxpayer have any income on their federal return that is not on their state return?</a:t>
            </a:r>
          </a:p>
          <a:p>
            <a:pPr lvl="1" eaLnBrk="1" hangingPunct="1"/>
            <a:r>
              <a:rPr lang="en-US" dirty="0">
                <a:ea typeface="Arial" pitchFamily="34" charset="0"/>
              </a:rPr>
              <a:t>Unemployment Compensation</a:t>
            </a:r>
          </a:p>
          <a:p>
            <a:pPr lvl="1" eaLnBrk="1" hangingPunct="1"/>
            <a:r>
              <a:rPr lang="en-US" dirty="0">
                <a:ea typeface="Arial" pitchFamily="34" charset="0"/>
              </a:rPr>
              <a:t>Social Security </a:t>
            </a:r>
            <a:r>
              <a:rPr lang="en-US" dirty="0" smtClean="0">
                <a:ea typeface="Arial" pitchFamily="34" charset="0"/>
              </a:rPr>
              <a:t>Benefits</a:t>
            </a:r>
          </a:p>
          <a:p>
            <a:pPr lvl="1" eaLnBrk="1" hangingPunct="1"/>
            <a:r>
              <a:rPr lang="en-US" dirty="0" smtClean="0">
                <a:ea typeface="Arial" pitchFamily="34" charset="0"/>
              </a:rPr>
              <a:t>Defined Benefits </a:t>
            </a:r>
            <a:r>
              <a:rPr lang="en-US" dirty="0" smtClean="0">
                <a:solidFill>
                  <a:srgbClr val="800000"/>
                </a:solidFill>
                <a:ea typeface="Arial" pitchFamily="34" charset="0"/>
              </a:rPr>
              <a:t>(advanced volunteers only)</a:t>
            </a:r>
          </a:p>
          <a:p>
            <a:pPr lvl="1"/>
            <a:r>
              <a:rPr lang="en-US" dirty="0" smtClean="0">
                <a:ea typeface="Arial" pitchFamily="34" charset="0"/>
              </a:rPr>
              <a:t>Railroad Retirement </a:t>
            </a:r>
            <a:r>
              <a:rPr lang="en-US" dirty="0" smtClean="0">
                <a:solidFill>
                  <a:srgbClr val="800000"/>
                </a:solidFill>
                <a:ea typeface="Arial" pitchFamily="34" charset="0"/>
              </a:rPr>
              <a:t>(advanced volunteers only)</a:t>
            </a:r>
            <a:endParaRPr lang="en-US" dirty="0">
              <a:ea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75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027">
                                            <p:txEl>
                                              <p:pRg st="0" end="0"/>
                                            </p:txEl>
                                          </p:spTgt>
                                        </p:tgtEl>
                                        <p:attrNameLst>
                                          <p:attrName>style.visibility</p:attrName>
                                        </p:attrNameLst>
                                      </p:cBhvr>
                                      <p:to>
                                        <p:strVal val="visible"/>
                                      </p:to>
                                    </p:set>
                                    <p:animEffect transition="in" filter="fade">
                                      <p:cBhvr>
                                        <p:cTn id="7" dur="500"/>
                                        <p:tgtEl>
                                          <p:spTgt spid="5130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3027">
                                            <p:txEl>
                                              <p:pRg st="1" end="1"/>
                                            </p:txEl>
                                          </p:spTgt>
                                        </p:tgtEl>
                                        <p:attrNameLst>
                                          <p:attrName>style.visibility</p:attrName>
                                        </p:attrNameLst>
                                      </p:cBhvr>
                                      <p:to>
                                        <p:strVal val="visible"/>
                                      </p:to>
                                    </p:set>
                                    <p:animEffect transition="in" filter="fade">
                                      <p:cBhvr>
                                        <p:cTn id="10" dur="500"/>
                                        <p:tgtEl>
                                          <p:spTgt spid="5130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3027">
                                            <p:txEl>
                                              <p:pRg st="2" end="2"/>
                                            </p:txEl>
                                          </p:spTgt>
                                        </p:tgtEl>
                                        <p:attrNameLst>
                                          <p:attrName>style.visibility</p:attrName>
                                        </p:attrNameLst>
                                      </p:cBhvr>
                                      <p:to>
                                        <p:strVal val="visible"/>
                                      </p:to>
                                    </p:set>
                                    <p:animEffect transition="in" filter="fade">
                                      <p:cBhvr>
                                        <p:cTn id="13" dur="500"/>
                                        <p:tgtEl>
                                          <p:spTgt spid="51302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3027">
                                            <p:txEl>
                                              <p:pRg st="3" end="3"/>
                                            </p:txEl>
                                          </p:spTgt>
                                        </p:tgtEl>
                                        <p:attrNameLst>
                                          <p:attrName>style.visibility</p:attrName>
                                        </p:attrNameLst>
                                      </p:cBhvr>
                                      <p:to>
                                        <p:strVal val="visible"/>
                                      </p:to>
                                    </p:set>
                                    <p:animEffect transition="in" filter="fade">
                                      <p:cBhvr>
                                        <p:cTn id="16" dur="500"/>
                                        <p:tgtEl>
                                          <p:spTgt spid="51302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3027">
                                            <p:txEl>
                                              <p:pRg st="4" end="4"/>
                                            </p:txEl>
                                          </p:spTgt>
                                        </p:tgtEl>
                                        <p:attrNameLst>
                                          <p:attrName>style.visibility</p:attrName>
                                        </p:attrNameLst>
                                      </p:cBhvr>
                                      <p:to>
                                        <p:strVal val="visible"/>
                                      </p:to>
                                    </p:set>
                                    <p:animEffect transition="in" filter="fade">
                                      <p:cBhvr>
                                        <p:cTn id="19" dur="500"/>
                                        <p:tgtEl>
                                          <p:spTgt spid="513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build="p"/>
    </p:bldLst>
  </p:timing>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9" name="Rectangle 2"/>
          <p:cNvSpPr>
            <a:spLocks noGrp="1" noChangeArrowheads="1"/>
          </p:cNvSpPr>
          <p:nvPr>
            <p:ph type="title"/>
          </p:nvPr>
        </p:nvSpPr>
        <p:spPr/>
        <p:txBody>
          <a:bodyPr>
            <a:normAutofit/>
          </a:bodyPr>
          <a:lstStyle/>
          <a:p>
            <a:pPr eaLnBrk="1" hangingPunct="1"/>
            <a:r>
              <a:rPr lang="en-US">
                <a:ea typeface="ＭＳ Ｐゴシック" pitchFamily="34" charset="-128"/>
              </a:rPr>
              <a:t>Paying </a:t>
            </a:r>
            <a:r>
              <a:rPr lang="en-US" dirty="0">
                <a:ea typeface="ＭＳ Ｐゴシック" pitchFamily="34" charset="-128"/>
              </a:rPr>
              <a:t>a Balance/Receiving a Refund</a:t>
            </a:r>
          </a:p>
        </p:txBody>
      </p:sp>
      <p:sp>
        <p:nvSpPr>
          <p:cNvPr id="275460" name="Rectangle 3"/>
          <p:cNvSpPr>
            <a:spLocks noGrp="1" noChangeArrowheads="1"/>
          </p:cNvSpPr>
          <p:nvPr>
            <p:ph idx="1"/>
          </p:nvPr>
        </p:nvSpPr>
        <p:spPr/>
        <p:txBody>
          <a:bodyPr>
            <a:normAutofit/>
          </a:bodyPr>
          <a:lstStyle/>
          <a:p>
            <a:pPr eaLnBrk="1" hangingPunct="1">
              <a:lnSpc>
                <a:spcPct val="80000"/>
              </a:lnSpc>
            </a:pPr>
            <a:r>
              <a:rPr lang="en-US" dirty="0">
                <a:ea typeface="ＭＳ Ｐゴシック" pitchFamily="34" charset="-128"/>
              </a:rPr>
              <a:t>Much like the federal return, taxpayers can have their refunds directly deposited or they can receive a check</a:t>
            </a:r>
          </a:p>
          <a:p>
            <a:pPr eaLnBrk="1" hangingPunct="1">
              <a:lnSpc>
                <a:spcPct val="80000"/>
              </a:lnSpc>
            </a:pPr>
            <a:r>
              <a:rPr lang="en-US" dirty="0">
                <a:ea typeface="ＭＳ Ｐゴシック" pitchFamily="34" charset="-128"/>
              </a:rPr>
              <a:t>Taxpayers can also have their liabilities directly debited or they can send a check</a:t>
            </a:r>
          </a:p>
        </p:txBody>
      </p:sp>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84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5460">
                                            <p:txEl>
                                              <p:pRg st="0" end="0"/>
                                            </p:txEl>
                                          </p:spTgt>
                                        </p:tgtEl>
                                        <p:attrNameLst>
                                          <p:attrName>style.visibility</p:attrName>
                                        </p:attrNameLst>
                                      </p:cBhvr>
                                      <p:to>
                                        <p:strVal val="visible"/>
                                      </p:to>
                                    </p:set>
                                    <p:animEffect transition="in" filter="fade">
                                      <p:cBhvr>
                                        <p:cTn id="7" dur="500"/>
                                        <p:tgtEl>
                                          <p:spTgt spid="2754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5460">
                                            <p:txEl>
                                              <p:pRg st="1" end="1"/>
                                            </p:txEl>
                                          </p:spTgt>
                                        </p:tgtEl>
                                        <p:attrNameLst>
                                          <p:attrName>style.visibility</p:attrName>
                                        </p:attrNameLst>
                                      </p:cBhvr>
                                      <p:to>
                                        <p:strVal val="visible"/>
                                      </p:to>
                                    </p:set>
                                    <p:animEffect transition="in" filter="fade">
                                      <p:cBhvr>
                                        <p:cTn id="12" dur="500"/>
                                        <p:tgtEl>
                                          <p:spTgt spid="2754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build="p"/>
    </p:bldLst>
  </p:timing>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TaxSlayer – Beth Branch</a:t>
            </a:r>
          </a:p>
        </p:txBody>
      </p:sp>
      <p:sp>
        <p:nvSpPr>
          <p:cNvPr id="3" name="Content Placeholder 2"/>
          <p:cNvSpPr>
            <a:spLocks noGrp="1"/>
          </p:cNvSpPr>
          <p:nvPr>
            <p:ph idx="1"/>
          </p:nvPr>
        </p:nvSpPr>
        <p:spPr/>
        <p:txBody>
          <a:bodyPr>
            <a:normAutofit lnSpcReduction="10000"/>
          </a:bodyPr>
          <a:lstStyle/>
          <a:p>
            <a:r>
              <a:rPr lang="en-US" dirty="0"/>
              <a:t>Login to TaxSlayer (via Google Chrome)</a:t>
            </a:r>
          </a:p>
          <a:p>
            <a:pPr lvl="1"/>
            <a:r>
              <a:rPr lang="en-US" dirty="0"/>
              <a:t>Vita.taxslayerpro.com/IRSTRAINING</a:t>
            </a:r>
          </a:p>
          <a:p>
            <a:pPr lvl="1"/>
            <a:r>
              <a:rPr lang="en-US" dirty="0"/>
              <a:t>Password</a:t>
            </a:r>
            <a:r>
              <a:rPr lang="en-US" dirty="0" smtClean="0"/>
              <a:t>: TRAINPROWEB</a:t>
            </a:r>
            <a:endParaRPr lang="en-US" dirty="0"/>
          </a:p>
          <a:p>
            <a:pPr lvl="1"/>
            <a:r>
              <a:rPr lang="en-US" dirty="0"/>
              <a:t>Username: NELSONSTRAIN (last name, first </a:t>
            </a:r>
            <a:r>
              <a:rPr lang="en-US" dirty="0" err="1"/>
              <a:t>initial,TRAIN</a:t>
            </a:r>
            <a:r>
              <a:rPr lang="en-US" dirty="0"/>
              <a:t>)</a:t>
            </a:r>
          </a:p>
          <a:p>
            <a:pPr lvl="1"/>
            <a:r>
              <a:rPr lang="en-US" dirty="0"/>
              <a:t>Password</a:t>
            </a:r>
            <a:r>
              <a:rPr lang="en-US" dirty="0" smtClean="0"/>
              <a:t>: SAVEFIRST</a:t>
            </a:r>
            <a:endParaRPr lang="en-US" dirty="0"/>
          </a:p>
          <a:p>
            <a:r>
              <a:rPr lang="en-US" dirty="0"/>
              <a:t>Complete Alabama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338739"/>
      </p:ext>
    </p:extLst>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Tax Preparation Process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6195254"/>
      </p:ext>
    </p:extLst>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normAutofit/>
          </a:bodyPr>
          <a:lstStyle/>
          <a:p>
            <a:r>
              <a:rPr lang="en-US" dirty="0"/>
              <a:t>Part 1: Preliminary Interview</a:t>
            </a:r>
          </a:p>
          <a:p>
            <a:r>
              <a:rPr lang="en-US" b="1" dirty="0"/>
              <a:t>Part 2: Preparing the Return in TaxSlayer</a:t>
            </a:r>
          </a:p>
          <a:p>
            <a:r>
              <a:rPr lang="en-US" dirty="0"/>
              <a:t>Part 3: Quality Review</a:t>
            </a:r>
          </a:p>
          <a:p>
            <a:r>
              <a:rPr lang="en-US" dirty="0"/>
              <a:t>Part 4: Finishing the Return</a:t>
            </a:r>
          </a:p>
          <a:p>
            <a:r>
              <a:rPr lang="en-US" dirty="0"/>
              <a:t>Part 5: Filing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3605236"/>
      </p:ext>
    </p:extLst>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Preparing the Return in TaxSlayer</a:t>
            </a:r>
          </a:p>
        </p:txBody>
      </p:sp>
      <p:sp>
        <p:nvSpPr>
          <p:cNvPr id="3" name="Content Placeholder 2"/>
          <p:cNvSpPr>
            <a:spLocks noGrp="1"/>
          </p:cNvSpPr>
          <p:nvPr>
            <p:ph idx="1"/>
          </p:nvPr>
        </p:nvSpPr>
        <p:spPr/>
        <p:txBody>
          <a:bodyPr>
            <a:normAutofit/>
          </a:bodyPr>
          <a:lstStyle/>
          <a:p>
            <a:r>
              <a:rPr lang="en-US" dirty="0"/>
              <a:t>Complete the Filing Status, Personal Information, and Dependents.</a:t>
            </a:r>
          </a:p>
          <a:p>
            <a:r>
              <a:rPr lang="en-US" dirty="0"/>
              <a:t>Click “Enter Myself” on the Income page</a:t>
            </a:r>
          </a:p>
          <a:p>
            <a:pPr marL="457200" lvl="1"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3782447"/>
      </p:ext>
    </p:extLst>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Preparing the Return in TaxSlayer</a:t>
            </a:r>
          </a:p>
        </p:txBody>
      </p:sp>
      <p:sp>
        <p:nvSpPr>
          <p:cNvPr id="3" name="Content Placeholder 2"/>
          <p:cNvSpPr>
            <a:spLocks noGrp="1"/>
          </p:cNvSpPr>
          <p:nvPr>
            <p:ph idx="1"/>
          </p:nvPr>
        </p:nvSpPr>
        <p:spPr/>
        <p:txBody>
          <a:bodyPr>
            <a:normAutofit/>
          </a:bodyPr>
          <a:lstStyle/>
          <a:p>
            <a:r>
              <a:rPr lang="en-US" dirty="0"/>
              <a:t>Complete the income section, deductions section, the health insurance section, the State section.</a:t>
            </a:r>
          </a:p>
          <a:p>
            <a:r>
              <a:rPr lang="en-US" dirty="0"/>
              <a:t>Complete the forms: Gen Use, Gen Disclosure and Prep Use</a:t>
            </a:r>
          </a:p>
          <a:p>
            <a:r>
              <a:rPr lang="en-US" dirty="0"/>
              <a:t>Review the entire return and take care of any diagnostic errors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9751498"/>
      </p:ext>
    </p:extLst>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2: Preparing the Return in TaxSlayer – Taxpayer and Spouse </a:t>
            </a:r>
            <a:r>
              <a:rPr lang="en-US" dirty="0" smtClean="0"/>
              <a:t>PIN</a:t>
            </a:r>
            <a:endParaRPr lang="en-US" dirty="0"/>
          </a:p>
        </p:txBody>
      </p:sp>
      <p:sp>
        <p:nvSpPr>
          <p:cNvPr id="3" name="Content Placeholder 2"/>
          <p:cNvSpPr>
            <a:spLocks noGrp="1"/>
          </p:cNvSpPr>
          <p:nvPr>
            <p:ph idx="1"/>
          </p:nvPr>
        </p:nvSpPr>
        <p:spPr>
          <a:xfrm>
            <a:off x="609600" y="1943103"/>
            <a:ext cx="10972800" cy="1383629"/>
          </a:xfrm>
        </p:spPr>
        <p:txBody>
          <a:bodyPr>
            <a:noAutofit/>
          </a:bodyPr>
          <a:lstStyle/>
          <a:p>
            <a:r>
              <a:rPr lang="en-US" dirty="0"/>
              <a:t>In the PIN section, have each taxpayer enter a 5-number pin.</a:t>
            </a:r>
          </a:p>
          <a:p>
            <a:r>
              <a:rPr lang="en-US" dirty="0"/>
              <a:t>This authorizes us to e-file for the taxpayer!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3205215"/>
      </p:ext>
    </p:extLst>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2: Preparing the Return in TaxSlayer – General Use Form</a:t>
            </a:r>
          </a:p>
        </p:txBody>
      </p:sp>
      <p:pic>
        <p:nvPicPr>
          <p:cNvPr id="102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042396" y="1828801"/>
            <a:ext cx="8107208" cy="3929063"/>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043335"/>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SaveFirst</a:t>
            </a:r>
            <a:r>
              <a:rPr lang="en-US" dirty="0" smtClean="0"/>
              <a:t> Basic Volunteer Overview</a:t>
            </a:r>
            <a:endParaRPr lang="en-US" dirty="0"/>
          </a:p>
        </p:txBody>
      </p:sp>
      <p:sp>
        <p:nvSpPr>
          <p:cNvPr id="3" name="Content Placeholder 2"/>
          <p:cNvSpPr>
            <a:spLocks noGrp="1"/>
          </p:cNvSpPr>
          <p:nvPr>
            <p:ph idx="1"/>
          </p:nvPr>
        </p:nvSpPr>
        <p:spPr/>
        <p:txBody>
          <a:bodyPr>
            <a:normAutofit/>
          </a:bodyPr>
          <a:lstStyle/>
          <a:p>
            <a:r>
              <a:rPr lang="en-US" dirty="0"/>
              <a:t>Please </a:t>
            </a:r>
            <a:r>
              <a:rPr lang="en-US" dirty="0" smtClean="0"/>
              <a:t>sign-in</a:t>
            </a:r>
          </a:p>
          <a:p>
            <a:r>
              <a:rPr lang="en-US" dirty="0" smtClean="0"/>
              <a:t>Follow your trainer’s instructions on how to complete paperwork on your volunteer profile</a:t>
            </a:r>
          </a:p>
          <a:p>
            <a:r>
              <a:rPr lang="en-US" dirty="0"/>
              <a:t>There are a number of training materials </a:t>
            </a:r>
            <a:r>
              <a:rPr lang="en-US" dirty="0" smtClean="0"/>
              <a:t>provided for </a:t>
            </a:r>
            <a:r>
              <a:rPr lang="en-US" dirty="0"/>
              <a:t>you to use throughout training. Please bring these materials back to the B </a:t>
            </a:r>
            <a:r>
              <a:rPr lang="en-US" dirty="0" smtClean="0"/>
              <a:t>session.</a:t>
            </a:r>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084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3" name="Group 4"/>
          <p:cNvGrpSpPr>
            <a:grpSpLocks/>
          </p:cNvGrpSpPr>
          <p:nvPr/>
        </p:nvGrpSpPr>
        <p:grpSpPr bwMode="auto">
          <a:xfrm>
            <a:off x="1524003" y="534988"/>
            <a:ext cx="2513013" cy="5637212"/>
            <a:chOff x="336" y="279"/>
            <a:chExt cx="1583" cy="3551"/>
          </a:xfrm>
        </p:grpSpPr>
        <p:sp>
          <p:nvSpPr>
            <p:cNvPr id="30724" name="Text Box 5"/>
            <p:cNvSpPr txBox="1">
              <a:spLocks noChangeArrowheads="1"/>
            </p:cNvSpPr>
            <p:nvPr/>
          </p:nvSpPr>
          <p:spPr bwMode="auto">
            <a:xfrm>
              <a:off x="576" y="279"/>
              <a:ext cx="1296"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TOTAL INCOME</a:t>
              </a:r>
            </a:p>
          </p:txBody>
        </p:sp>
        <p:grpSp>
          <p:nvGrpSpPr>
            <p:cNvPr id="30725" name="Group 6"/>
            <p:cNvGrpSpPr>
              <a:grpSpLocks/>
            </p:cNvGrpSpPr>
            <p:nvPr/>
          </p:nvGrpSpPr>
          <p:grpSpPr bwMode="auto">
            <a:xfrm>
              <a:off x="336" y="1330"/>
              <a:ext cx="1584" cy="2501"/>
              <a:chOff x="336" y="1330"/>
              <a:chExt cx="1584" cy="2501"/>
            </a:xfrm>
          </p:grpSpPr>
          <p:pic>
            <p:nvPicPr>
              <p:cNvPr id="30726"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3202"/>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30727" name="Text Box 8"/>
              <p:cNvSpPr txBox="1">
                <a:spLocks noChangeArrowheads="1"/>
              </p:cNvSpPr>
              <p:nvPr/>
            </p:nvSpPr>
            <p:spPr bwMode="auto">
              <a:xfrm>
                <a:off x="336" y="2583"/>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Earned Income</a:t>
                </a:r>
              </a:p>
            </p:txBody>
          </p:sp>
          <p:sp>
            <p:nvSpPr>
              <p:cNvPr id="30728" name="Line 9"/>
              <p:cNvSpPr>
                <a:spLocks noChangeShapeType="1"/>
              </p:cNvSpPr>
              <p:nvPr/>
            </p:nvSpPr>
            <p:spPr bwMode="auto">
              <a:xfrm flipV="1">
                <a:off x="816" y="1571"/>
                <a:ext cx="1" cy="968"/>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29" name="Line 10"/>
              <p:cNvSpPr>
                <a:spLocks noChangeShapeType="1"/>
              </p:cNvSpPr>
              <p:nvPr/>
            </p:nvSpPr>
            <p:spPr bwMode="auto">
              <a:xfrm>
                <a:off x="816" y="157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30" name="Line 11"/>
              <p:cNvSpPr>
                <a:spLocks noChangeShapeType="1"/>
              </p:cNvSpPr>
              <p:nvPr/>
            </p:nvSpPr>
            <p:spPr bwMode="auto">
              <a:xfrm flipV="1">
                <a:off x="816" y="3059"/>
                <a:ext cx="1" cy="440"/>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ln>
                    <a:solidFill>
                      <a:sysClr val="windowText" lastClr="000000"/>
                    </a:solidFill>
                  </a:ln>
                  <a:solidFill>
                    <a:srgbClr val="77A042"/>
                  </a:solidFill>
                </a:endParaRPr>
              </a:p>
            </p:txBody>
          </p:sp>
          <p:sp>
            <p:nvSpPr>
              <p:cNvPr id="30731" name="Line 12"/>
              <p:cNvSpPr>
                <a:spLocks noChangeShapeType="1"/>
              </p:cNvSpPr>
              <p:nvPr/>
            </p:nvSpPr>
            <p:spPr bwMode="auto">
              <a:xfrm>
                <a:off x="816" y="349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pic>
            <p:nvPicPr>
              <p:cNvPr id="30732"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2578"/>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3" name="Picture 1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959"/>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4" name="Picture 1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330"/>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grpSp>
        <p:nvGrpSpPr>
          <p:cNvPr id="15" name="Group 1"/>
          <p:cNvGrpSpPr>
            <a:grpSpLocks/>
          </p:cNvGrpSpPr>
          <p:nvPr/>
        </p:nvGrpSpPr>
        <p:grpSpPr bwMode="auto">
          <a:xfrm>
            <a:off x="1525588" y="1601788"/>
            <a:ext cx="2513012" cy="641350"/>
            <a:chOff x="336" y="951"/>
            <a:chExt cx="1583" cy="404"/>
          </a:xfrm>
        </p:grpSpPr>
        <p:sp>
          <p:nvSpPr>
            <p:cNvPr id="16" name="Text Box 2"/>
            <p:cNvSpPr txBox="1">
              <a:spLocks noChangeArrowheads="1"/>
            </p:cNvSpPr>
            <p:nvPr/>
          </p:nvSpPr>
          <p:spPr bwMode="auto">
            <a:xfrm>
              <a:off x="336" y="951"/>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Unearned Income</a:t>
              </a:r>
            </a:p>
          </p:txBody>
        </p:sp>
        <p:pic>
          <p:nvPicPr>
            <p:cNvPr id="1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989"/>
              <a:ext cx="720" cy="3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nvGrpSpPr>
          <p:cNvPr id="18" name="Group 18"/>
          <p:cNvGrpSpPr>
            <a:grpSpLocks/>
          </p:cNvGrpSpPr>
          <p:nvPr/>
        </p:nvGrpSpPr>
        <p:grpSpPr bwMode="auto">
          <a:xfrm>
            <a:off x="4343405" y="547691"/>
            <a:ext cx="2438401" cy="5637213"/>
            <a:chOff x="2112" y="288"/>
            <a:chExt cx="1536" cy="3551"/>
          </a:xfrm>
        </p:grpSpPr>
        <p:sp>
          <p:nvSpPr>
            <p:cNvPr id="19" name="Text Box 19"/>
            <p:cNvSpPr txBox="1">
              <a:spLocks noChangeArrowheads="1"/>
            </p:cNvSpPr>
            <p:nvPr/>
          </p:nvSpPr>
          <p:spPr bwMode="auto">
            <a:xfrm>
              <a:off x="2112" y="288"/>
              <a:ext cx="1536" cy="8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TAXABLE INCOME</a:t>
              </a:r>
            </a:p>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after adjustments, deductions, and exemptions</a:t>
              </a:r>
            </a:p>
          </p:txBody>
        </p:sp>
        <p:pic>
          <p:nvPicPr>
            <p:cNvPr id="20" name="Picture 20"/>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3210"/>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1" name="Picture 2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2586"/>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2" name="Picture 2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1962"/>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sp>
        <p:nvSpPr>
          <p:cNvPr id="23" name="AutoShape 25"/>
          <p:cNvSpPr>
            <a:spLocks noChangeArrowheads="1"/>
          </p:cNvSpPr>
          <p:nvPr/>
        </p:nvSpPr>
        <p:spPr bwMode="auto">
          <a:xfrm rot="-2100000">
            <a:off x="5795963" y="2459038"/>
            <a:ext cx="2582862" cy="304800"/>
          </a:xfrm>
          <a:prstGeom prst="rightArrow">
            <a:avLst>
              <a:gd name="adj1" fmla="val 50000"/>
              <a:gd name="adj2" fmla="val 211849"/>
            </a:avLst>
          </a:prstGeom>
          <a:solidFill>
            <a:srgbClr val="FF0000"/>
          </a:solidFill>
          <a:ln>
            <a:noFill/>
          </a:ln>
          <a:extLs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none" anchor="ctr"/>
          <a:lstStyle/>
          <a:p>
            <a:pPr defTabSz="457200" eaLnBrk="0" hangingPunct="0">
              <a:buClr>
                <a:srgbClr val="000000"/>
              </a:buClr>
              <a:buSzPct val="100000"/>
            </a:pPr>
            <a:endParaRPr lang="en-US">
              <a:solidFill>
                <a:srgbClr val="FFFFFF"/>
              </a:solidFill>
              <a:ea typeface="Arial Unicode MS" pitchFamily="34" charset="-128"/>
              <a:cs typeface="Arial Unicode MS" pitchFamily="34" charset="-128"/>
            </a:endParaRPr>
          </a:p>
        </p:txBody>
      </p:sp>
      <p:sp>
        <p:nvSpPr>
          <p:cNvPr id="24" name="Oval 24"/>
          <p:cNvSpPr>
            <a:spLocks noChangeArrowheads="1"/>
          </p:cNvSpPr>
          <p:nvPr/>
        </p:nvSpPr>
        <p:spPr bwMode="auto">
          <a:xfrm>
            <a:off x="4953000" y="3124200"/>
            <a:ext cx="1295400" cy="1143000"/>
          </a:xfrm>
          <a:prstGeom prst="ellipse">
            <a:avLst/>
          </a:prstGeom>
          <a:noFill/>
          <a:ln w="25560">
            <a:solidFill>
              <a:srgbClr val="FF0000"/>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wrap="none" anchor="ctr"/>
          <a:lstStyle/>
          <a:p>
            <a:pPr defTabSz="457200" eaLnBrk="0" hangingPunct="0">
              <a:buClr>
                <a:srgbClr val="000000"/>
              </a:buClr>
              <a:buSzPct val="100000"/>
            </a:pPr>
            <a:endParaRPr lang="en-US">
              <a:solidFill>
                <a:srgbClr val="FFFFFF"/>
              </a:solidFill>
              <a:ea typeface="Arial Unicode MS" pitchFamily="34" charset="-128"/>
              <a:cs typeface="Arial Unicode MS" pitchFamily="34" charset="-128"/>
            </a:endParaRPr>
          </a:p>
        </p:txBody>
      </p:sp>
      <p:pic>
        <p:nvPicPr>
          <p:cNvPr id="25" name="Picture 2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001000" y="1157291"/>
            <a:ext cx="1143000" cy="99853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2" name="Rectangle 1"/>
          <p:cNvSpPr/>
          <p:nvPr/>
        </p:nvSpPr>
        <p:spPr>
          <a:xfrm>
            <a:off x="7770359" y="533956"/>
            <a:ext cx="1544141" cy="369332"/>
          </a:xfrm>
          <a:prstGeom prst="rect">
            <a:avLst/>
          </a:prstGeom>
        </p:spPr>
        <p:txBody>
          <a:bodyPr wrap="none">
            <a:spAutoFit/>
          </a:bodyPr>
          <a:lstStyle/>
          <a:p>
            <a:pPr algn="ctr">
              <a:buClr>
                <a:srgbClr val="000000"/>
              </a:buClr>
              <a:buSzPct val="100000"/>
              <a:buFont typeface="Times New Roman" pitchFamily="18" charset="0"/>
              <a:buNone/>
            </a:pPr>
            <a:r>
              <a:rPr lang="en-US" b="1" dirty="0">
                <a:solidFill>
                  <a:srgbClr val="77A042"/>
                </a:solidFill>
                <a:ea typeface="Arial Unicode MS" pitchFamily="34" charset="-128"/>
                <a:cs typeface="Arial Unicode MS" pitchFamily="34" charset="-128"/>
              </a:rPr>
              <a:t>TAX LIABILITY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9100729"/>
      </p:ext>
    </p:extLst>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2: Preparing the Return in TaxSlayer – General Disclosure Form</a:t>
            </a:r>
          </a:p>
        </p:txBody>
      </p:sp>
      <p:pic>
        <p:nvPicPr>
          <p:cNvPr id="2050"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386012" y="1981200"/>
            <a:ext cx="7419975" cy="4339848"/>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098562"/>
      </p:ext>
    </p:extLst>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2: Preparing the Return in TaxSlayer – Prep Use Form</a:t>
            </a:r>
          </a:p>
        </p:txBody>
      </p:sp>
      <p:pic>
        <p:nvPicPr>
          <p:cNvPr id="3074"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704975" y="2174544"/>
            <a:ext cx="8782050" cy="3338559"/>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917240"/>
      </p:ext>
    </p:extLst>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121791" y="2254704"/>
            <a:ext cx="6460609"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t>You’ll enter this on the taxpayer’s return by going to the Federal Section</a:t>
            </a:r>
            <a:r>
              <a:rPr lang="en-US" sz="2400" b="1" dirty="0">
                <a:sym typeface="Wingdings" panose="05000000000000000000" pitchFamily="2" charset="2"/>
              </a:rPr>
              <a:t>  Miscellaneous Forms  </a:t>
            </a:r>
          </a:p>
          <a:p>
            <a:r>
              <a:rPr lang="en-US" sz="2400" b="1" dirty="0">
                <a:sym typeface="Wingdings" panose="05000000000000000000" pitchFamily="2" charset="2"/>
              </a:rPr>
              <a:t>Identity Protection Pin</a:t>
            </a:r>
            <a:endParaRPr lang="en-US" sz="2400" b="1" dirty="0"/>
          </a:p>
        </p:txBody>
      </p:sp>
      <p:sp>
        <p:nvSpPr>
          <p:cNvPr id="2" name="Title 1"/>
          <p:cNvSpPr>
            <a:spLocks noGrp="1"/>
          </p:cNvSpPr>
          <p:nvPr>
            <p:ph type="title"/>
          </p:nvPr>
        </p:nvSpPr>
        <p:spPr/>
        <p:txBody>
          <a:bodyPr>
            <a:noAutofit/>
          </a:bodyPr>
          <a:lstStyle/>
          <a:p>
            <a:r>
              <a:rPr lang="en-US" dirty="0">
                <a:solidFill>
                  <a:schemeClr val="accent4"/>
                </a:solidFill>
              </a:rPr>
              <a:t>Part 2: Preparing the Return in TaxSlayer – Identity Protection Pin</a:t>
            </a:r>
          </a:p>
        </p:txBody>
      </p:sp>
      <p:pic>
        <p:nvPicPr>
          <p:cNvPr id="3" name="Picture 2" descr="Screen shot 2013-11-11 at 5.11.06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38196" y="1869211"/>
            <a:ext cx="349250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791241"/>
      </p:ext>
    </p:extLst>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normAutofit/>
          </a:bodyPr>
          <a:lstStyle/>
          <a:p>
            <a:r>
              <a:rPr lang="en-US" dirty="0"/>
              <a:t>Part 1: Preliminary Interview</a:t>
            </a:r>
          </a:p>
          <a:p>
            <a:r>
              <a:rPr lang="en-US" dirty="0"/>
              <a:t>Part 2: Preparing the Return in TaxSlayer</a:t>
            </a:r>
          </a:p>
          <a:p>
            <a:r>
              <a:rPr lang="en-US" b="1" dirty="0"/>
              <a:t>Part 3: Quality Review</a:t>
            </a:r>
          </a:p>
          <a:p>
            <a:r>
              <a:rPr lang="en-US" dirty="0"/>
              <a:t>Part 4: Finishing the Return</a:t>
            </a:r>
          </a:p>
          <a:p>
            <a:r>
              <a:rPr lang="en-US" dirty="0"/>
              <a:t>Part 5: Filing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4787691"/>
      </p:ext>
    </p:extLst>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eaLnBrk="1" hangingPunct="1"/>
            <a:r>
              <a:rPr lang="en-US" dirty="0">
                <a:ea typeface="ＭＳ Ｐゴシック" pitchFamily="34" charset="-128"/>
              </a:rPr>
              <a:t>Part 3: Quality Review</a:t>
            </a:r>
          </a:p>
        </p:txBody>
      </p:sp>
      <p:pic>
        <p:nvPicPr>
          <p:cNvPr id="3" name="Picture 2" descr="Screen Shot 2014-11-19 at 2.45.02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635" y="1417638"/>
            <a:ext cx="9730223" cy="4766669"/>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046149"/>
      </p:ext>
    </p:extLst>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normAutofit/>
          </a:bodyPr>
          <a:lstStyle/>
          <a:p>
            <a:r>
              <a:rPr lang="en-US" dirty="0"/>
              <a:t>Part 1: Preliminary Interview</a:t>
            </a:r>
          </a:p>
          <a:p>
            <a:r>
              <a:rPr lang="en-US" dirty="0"/>
              <a:t>Part 2: Preparing the Return in TaxSlayer</a:t>
            </a:r>
          </a:p>
          <a:p>
            <a:r>
              <a:rPr lang="en-US" dirty="0"/>
              <a:t>Part 3: Quality Review</a:t>
            </a:r>
          </a:p>
          <a:p>
            <a:r>
              <a:rPr lang="en-US" b="1" dirty="0"/>
              <a:t>Part 4: Finishing the Return</a:t>
            </a:r>
          </a:p>
          <a:p>
            <a:r>
              <a:rPr lang="en-US" dirty="0"/>
              <a:t>Part 5: Filing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1689649"/>
      </p:ext>
    </p:extLst>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4: Finishing the Return</a:t>
            </a:r>
          </a:p>
        </p:txBody>
      </p:sp>
      <p:sp>
        <p:nvSpPr>
          <p:cNvPr id="3" name="Content Placeholder 2"/>
          <p:cNvSpPr>
            <a:spLocks noGrp="1"/>
          </p:cNvSpPr>
          <p:nvPr>
            <p:ph idx="1"/>
          </p:nvPr>
        </p:nvSpPr>
        <p:spPr/>
        <p:txBody>
          <a:bodyPr>
            <a:normAutofit lnSpcReduction="10000"/>
          </a:bodyPr>
          <a:lstStyle/>
          <a:p>
            <a:r>
              <a:rPr lang="en-US" dirty="0"/>
              <a:t>Write your name on the Intake/Interview Form</a:t>
            </a:r>
          </a:p>
          <a:p>
            <a:r>
              <a:rPr lang="en-US" dirty="0"/>
              <a:t>Assist quality reviewer with printing and taxpayer signatures</a:t>
            </a:r>
          </a:p>
          <a:p>
            <a:pPr lvl="1"/>
            <a:r>
              <a:rPr lang="en-US" dirty="0"/>
              <a:t>Taxpayer and spouse must sign and date federal and state returns and keep for their records</a:t>
            </a:r>
          </a:p>
          <a:p>
            <a:r>
              <a:rPr lang="en-US" dirty="0"/>
              <a:t>File Intake/Interview Form in filing box </a:t>
            </a:r>
          </a:p>
          <a:p>
            <a:pPr lvl="1"/>
            <a:r>
              <a:rPr lang="en-US" dirty="0"/>
              <a:t>Do NOT keep any personal documents!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4376590"/>
      </p:ext>
    </p:extLst>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normAutofit/>
          </a:bodyPr>
          <a:lstStyle/>
          <a:p>
            <a:r>
              <a:rPr lang="en-US" dirty="0"/>
              <a:t>Part 1: Preliminary Interview</a:t>
            </a:r>
          </a:p>
          <a:p>
            <a:r>
              <a:rPr lang="en-US" dirty="0"/>
              <a:t>Part 2: Preparing the Return in TaxSlayer</a:t>
            </a:r>
          </a:p>
          <a:p>
            <a:r>
              <a:rPr lang="en-US" dirty="0"/>
              <a:t>Part 3: Quality Review</a:t>
            </a:r>
          </a:p>
          <a:p>
            <a:r>
              <a:rPr lang="en-US" dirty="0"/>
              <a:t>Part 4: Finishing the Return</a:t>
            </a:r>
          </a:p>
          <a:p>
            <a:r>
              <a:rPr lang="en-US" b="1" dirty="0"/>
              <a:t>Part 5: Filing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171735"/>
      </p:ext>
    </p:extLst>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solidFill>
                  <a:srgbClr val="C00000"/>
                </a:solidFill>
              </a:rPr>
              <a:t>Out </a:t>
            </a:r>
            <a:r>
              <a:rPr lang="en-US" sz="5400" b="1">
                <a:solidFill>
                  <a:srgbClr val="C00000"/>
                </a:solidFill>
              </a:rPr>
              <a:t>of Scope </a:t>
            </a:r>
            <a:r>
              <a:rPr lang="en-US" sz="5400" b="1" dirty="0">
                <a:solidFill>
                  <a:srgbClr val="C00000"/>
                </a:solidFill>
              </a:rPr>
              <a:t>Topics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9770027"/>
      </p:ext>
    </p:extLst>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a:t>
            </a:r>
            <a:r>
              <a:rPr lang="en-US" b="1" dirty="0">
                <a:solidFill>
                  <a:srgbClr val="CC0000"/>
                </a:solidFill>
              </a:rPr>
              <a:t> Out of Scope at Tax Site</a:t>
            </a:r>
          </a:p>
        </p:txBody>
      </p:sp>
      <p:sp>
        <p:nvSpPr>
          <p:cNvPr id="3" name="Content Placeholder 2"/>
          <p:cNvSpPr>
            <a:spLocks noGrp="1"/>
          </p:cNvSpPr>
          <p:nvPr>
            <p:ph idx="1"/>
          </p:nvPr>
        </p:nvSpPr>
        <p:spPr/>
        <p:txBody>
          <a:bodyPr>
            <a:normAutofit/>
          </a:bodyPr>
          <a:lstStyle/>
          <a:p>
            <a:r>
              <a:rPr lang="en-US" dirty="0"/>
              <a:t>IRS changed VITA certification levels</a:t>
            </a:r>
          </a:p>
          <a:p>
            <a:r>
              <a:rPr lang="en-US" dirty="0"/>
              <a:t>There are more advanced topics on your 2016 IRS Basic Certification test, but you will not prepare these at the tax sites</a:t>
            </a:r>
          </a:p>
          <a:p>
            <a:r>
              <a:rPr lang="en-US" dirty="0"/>
              <a:t>We will briefly review now…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67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3" name="Group 4"/>
          <p:cNvGrpSpPr>
            <a:grpSpLocks/>
          </p:cNvGrpSpPr>
          <p:nvPr/>
        </p:nvGrpSpPr>
        <p:grpSpPr bwMode="auto">
          <a:xfrm>
            <a:off x="1524003" y="534988"/>
            <a:ext cx="2513013" cy="5637212"/>
            <a:chOff x="336" y="279"/>
            <a:chExt cx="1583" cy="3551"/>
          </a:xfrm>
        </p:grpSpPr>
        <p:sp>
          <p:nvSpPr>
            <p:cNvPr id="30724" name="Text Box 5"/>
            <p:cNvSpPr txBox="1">
              <a:spLocks noChangeArrowheads="1"/>
            </p:cNvSpPr>
            <p:nvPr/>
          </p:nvSpPr>
          <p:spPr bwMode="auto">
            <a:xfrm>
              <a:off x="576" y="279"/>
              <a:ext cx="1296"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TOTAL INCOME</a:t>
              </a:r>
            </a:p>
          </p:txBody>
        </p:sp>
        <p:grpSp>
          <p:nvGrpSpPr>
            <p:cNvPr id="30725" name="Group 6"/>
            <p:cNvGrpSpPr>
              <a:grpSpLocks/>
            </p:cNvGrpSpPr>
            <p:nvPr/>
          </p:nvGrpSpPr>
          <p:grpSpPr bwMode="auto">
            <a:xfrm>
              <a:off x="336" y="1330"/>
              <a:ext cx="1584" cy="2501"/>
              <a:chOff x="336" y="1330"/>
              <a:chExt cx="1584" cy="2501"/>
            </a:xfrm>
          </p:grpSpPr>
          <p:pic>
            <p:nvPicPr>
              <p:cNvPr id="30726"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3202"/>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30727" name="Text Box 8"/>
              <p:cNvSpPr txBox="1">
                <a:spLocks noChangeArrowheads="1"/>
              </p:cNvSpPr>
              <p:nvPr/>
            </p:nvSpPr>
            <p:spPr bwMode="auto">
              <a:xfrm>
                <a:off x="336" y="2583"/>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Earned Income</a:t>
                </a:r>
              </a:p>
            </p:txBody>
          </p:sp>
          <p:sp>
            <p:nvSpPr>
              <p:cNvPr id="30728" name="Line 9"/>
              <p:cNvSpPr>
                <a:spLocks noChangeShapeType="1"/>
              </p:cNvSpPr>
              <p:nvPr/>
            </p:nvSpPr>
            <p:spPr bwMode="auto">
              <a:xfrm flipV="1">
                <a:off x="816" y="1571"/>
                <a:ext cx="1" cy="968"/>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29" name="Line 10"/>
              <p:cNvSpPr>
                <a:spLocks noChangeShapeType="1"/>
              </p:cNvSpPr>
              <p:nvPr/>
            </p:nvSpPr>
            <p:spPr bwMode="auto">
              <a:xfrm>
                <a:off x="816" y="157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0730" name="Line 11"/>
              <p:cNvSpPr>
                <a:spLocks noChangeShapeType="1"/>
              </p:cNvSpPr>
              <p:nvPr/>
            </p:nvSpPr>
            <p:spPr bwMode="auto">
              <a:xfrm flipV="1">
                <a:off x="816" y="3059"/>
                <a:ext cx="1" cy="440"/>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ln>
                    <a:solidFill>
                      <a:sysClr val="windowText" lastClr="000000"/>
                    </a:solidFill>
                  </a:ln>
                  <a:solidFill>
                    <a:srgbClr val="77A042"/>
                  </a:solidFill>
                </a:endParaRPr>
              </a:p>
            </p:txBody>
          </p:sp>
          <p:sp>
            <p:nvSpPr>
              <p:cNvPr id="30731" name="Line 12"/>
              <p:cNvSpPr>
                <a:spLocks noChangeShapeType="1"/>
              </p:cNvSpPr>
              <p:nvPr/>
            </p:nvSpPr>
            <p:spPr bwMode="auto">
              <a:xfrm>
                <a:off x="816" y="3495"/>
                <a:ext cx="192" cy="1"/>
              </a:xfrm>
              <a:prstGeom prst="line">
                <a:avLst/>
              </a:prstGeom>
              <a:noFill/>
              <a:ln w="25560">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pic>
            <p:nvPicPr>
              <p:cNvPr id="30732"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2578"/>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3" name="Picture 1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959"/>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30734" name="Picture 1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1330"/>
                <a:ext cx="720"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grpSp>
        <p:nvGrpSpPr>
          <p:cNvPr id="15" name="Group 1"/>
          <p:cNvGrpSpPr>
            <a:grpSpLocks/>
          </p:cNvGrpSpPr>
          <p:nvPr/>
        </p:nvGrpSpPr>
        <p:grpSpPr bwMode="auto">
          <a:xfrm>
            <a:off x="1525588" y="1601788"/>
            <a:ext cx="2513012" cy="641350"/>
            <a:chOff x="336" y="951"/>
            <a:chExt cx="1583" cy="404"/>
          </a:xfrm>
        </p:grpSpPr>
        <p:sp>
          <p:nvSpPr>
            <p:cNvPr id="16" name="Text Box 2"/>
            <p:cNvSpPr txBox="1">
              <a:spLocks noChangeArrowheads="1"/>
            </p:cNvSpPr>
            <p:nvPr/>
          </p:nvSpPr>
          <p:spPr bwMode="auto">
            <a:xfrm>
              <a:off x="336" y="951"/>
              <a:ext cx="816" cy="4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Unearned Income</a:t>
              </a:r>
            </a:p>
          </p:txBody>
        </p:sp>
        <p:pic>
          <p:nvPicPr>
            <p:cNvPr id="1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00" y="989"/>
              <a:ext cx="720" cy="3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grpSp>
        <p:nvGrpSpPr>
          <p:cNvPr id="18" name="Group 18"/>
          <p:cNvGrpSpPr>
            <a:grpSpLocks/>
          </p:cNvGrpSpPr>
          <p:nvPr/>
        </p:nvGrpSpPr>
        <p:grpSpPr bwMode="auto">
          <a:xfrm>
            <a:off x="4343405" y="547691"/>
            <a:ext cx="2438401" cy="5637213"/>
            <a:chOff x="2112" y="288"/>
            <a:chExt cx="1536" cy="3551"/>
          </a:xfrm>
        </p:grpSpPr>
        <p:sp>
          <p:nvSpPr>
            <p:cNvPr id="19" name="Text Box 19"/>
            <p:cNvSpPr txBox="1">
              <a:spLocks noChangeArrowheads="1"/>
            </p:cNvSpPr>
            <p:nvPr/>
          </p:nvSpPr>
          <p:spPr bwMode="auto">
            <a:xfrm>
              <a:off x="2112" y="288"/>
              <a:ext cx="1536" cy="84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TAXABLE INCOME</a:t>
              </a:r>
            </a:p>
            <a:p>
              <a:pPr algn="ctr">
                <a:spcBef>
                  <a:spcPts val="1125"/>
                </a:spcBef>
                <a:buClr>
                  <a:srgbClr val="000000"/>
                </a:buClr>
                <a:buSzPct val="100000"/>
              </a:pPr>
              <a:r>
                <a:rPr lang="en-US" b="1" dirty="0">
                  <a:solidFill>
                    <a:srgbClr val="77A042"/>
                  </a:solidFill>
                  <a:latin typeface="Tw Cen MT"/>
                  <a:ea typeface="Arial Unicode MS" pitchFamily="34" charset="-128"/>
                  <a:cs typeface="Arial Unicode MS" pitchFamily="34" charset="-128"/>
                </a:rPr>
                <a:t>after adjustments, deductions, and exemptions</a:t>
              </a:r>
            </a:p>
          </p:txBody>
        </p:sp>
        <p:pic>
          <p:nvPicPr>
            <p:cNvPr id="20" name="Picture 20"/>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3210"/>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1" name="Picture 2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2586"/>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pic>
          <p:nvPicPr>
            <p:cNvPr id="22" name="Picture 2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44" y="1962"/>
              <a:ext cx="719" cy="62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sp>
        <p:nvSpPr>
          <p:cNvPr id="23" name="AutoShape 25"/>
          <p:cNvSpPr>
            <a:spLocks noChangeArrowheads="1"/>
          </p:cNvSpPr>
          <p:nvPr/>
        </p:nvSpPr>
        <p:spPr bwMode="auto">
          <a:xfrm rot="-2100000">
            <a:off x="5795963" y="2459038"/>
            <a:ext cx="2582862" cy="304800"/>
          </a:xfrm>
          <a:prstGeom prst="rightArrow">
            <a:avLst>
              <a:gd name="adj1" fmla="val 50000"/>
              <a:gd name="adj2" fmla="val 211849"/>
            </a:avLst>
          </a:prstGeom>
          <a:solidFill>
            <a:srgbClr val="FF0000"/>
          </a:solidFill>
          <a:ln>
            <a:noFill/>
          </a:ln>
          <a:extLs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none" anchor="ctr"/>
          <a:lstStyle/>
          <a:p>
            <a:pPr defTabSz="457200" eaLnBrk="0" hangingPunct="0">
              <a:buClr>
                <a:srgbClr val="000000"/>
              </a:buClr>
              <a:buSzPct val="100000"/>
            </a:pPr>
            <a:endParaRPr lang="en-US">
              <a:solidFill>
                <a:srgbClr val="FFFFFF"/>
              </a:solidFill>
              <a:ea typeface="Arial Unicode MS" pitchFamily="34" charset="-128"/>
              <a:cs typeface="Arial Unicode MS" pitchFamily="34" charset="-128"/>
            </a:endParaRPr>
          </a:p>
        </p:txBody>
      </p:sp>
      <p:sp>
        <p:nvSpPr>
          <p:cNvPr id="24" name="Oval 24"/>
          <p:cNvSpPr>
            <a:spLocks noChangeArrowheads="1"/>
          </p:cNvSpPr>
          <p:nvPr/>
        </p:nvSpPr>
        <p:spPr bwMode="auto">
          <a:xfrm>
            <a:off x="4953000" y="3124200"/>
            <a:ext cx="1295400" cy="1143000"/>
          </a:xfrm>
          <a:prstGeom prst="ellipse">
            <a:avLst/>
          </a:prstGeom>
          <a:noFill/>
          <a:ln w="25560">
            <a:solidFill>
              <a:srgbClr val="FF0000"/>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wrap="none" anchor="ctr"/>
          <a:lstStyle/>
          <a:p>
            <a:pPr defTabSz="457200" eaLnBrk="0" hangingPunct="0">
              <a:buClr>
                <a:srgbClr val="000000"/>
              </a:buClr>
              <a:buSzPct val="100000"/>
            </a:pPr>
            <a:endParaRPr lang="en-US">
              <a:solidFill>
                <a:srgbClr val="FFFFFF"/>
              </a:solidFill>
              <a:ea typeface="Arial Unicode MS" pitchFamily="34" charset="-128"/>
              <a:cs typeface="Arial Unicode MS" pitchFamily="34" charset="-128"/>
            </a:endParaRPr>
          </a:p>
        </p:txBody>
      </p:sp>
      <p:pic>
        <p:nvPicPr>
          <p:cNvPr id="25" name="Picture 2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001000" y="1157291"/>
            <a:ext cx="1143000" cy="99853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sp>
        <p:nvSpPr>
          <p:cNvPr id="2" name="Rectangle 1"/>
          <p:cNvSpPr/>
          <p:nvPr/>
        </p:nvSpPr>
        <p:spPr>
          <a:xfrm>
            <a:off x="7901384" y="533956"/>
            <a:ext cx="1544141" cy="369332"/>
          </a:xfrm>
          <a:prstGeom prst="rect">
            <a:avLst/>
          </a:prstGeom>
        </p:spPr>
        <p:txBody>
          <a:bodyPr wrap="none">
            <a:spAutoFit/>
          </a:bodyPr>
          <a:lstStyle/>
          <a:p>
            <a:pPr algn="ctr">
              <a:buClr>
                <a:srgbClr val="000000"/>
              </a:buClr>
              <a:buSzPct val="100000"/>
              <a:buFont typeface="Times New Roman" pitchFamily="18" charset="0"/>
              <a:buNone/>
            </a:pPr>
            <a:r>
              <a:rPr lang="en-US" b="1" dirty="0">
                <a:solidFill>
                  <a:srgbClr val="77A042"/>
                </a:solidFill>
                <a:ea typeface="Arial Unicode MS" pitchFamily="34" charset="-128"/>
                <a:cs typeface="Arial Unicode MS" pitchFamily="34" charset="-128"/>
              </a:rPr>
              <a:t>TAX LIABILITY</a:t>
            </a:r>
          </a:p>
        </p:txBody>
      </p:sp>
      <p:grpSp>
        <p:nvGrpSpPr>
          <p:cNvPr id="26" name="Group 26"/>
          <p:cNvGrpSpPr>
            <a:grpSpLocks/>
          </p:cNvGrpSpPr>
          <p:nvPr/>
        </p:nvGrpSpPr>
        <p:grpSpPr bwMode="auto">
          <a:xfrm>
            <a:off x="7772403" y="2376488"/>
            <a:ext cx="1903413" cy="1085850"/>
            <a:chOff x="4224" y="1440"/>
            <a:chExt cx="1199" cy="684"/>
          </a:xfrm>
        </p:grpSpPr>
        <p:sp>
          <p:nvSpPr>
            <p:cNvPr id="27" name="Line 27"/>
            <p:cNvSpPr>
              <a:spLocks noChangeShapeType="1"/>
            </p:cNvSpPr>
            <p:nvPr/>
          </p:nvSpPr>
          <p:spPr bwMode="auto">
            <a:xfrm>
              <a:off x="4768" y="1440"/>
              <a:ext cx="1" cy="272"/>
            </a:xfrm>
            <a:prstGeom prst="line">
              <a:avLst/>
            </a:prstGeom>
            <a:noFill/>
            <a:ln w="38160">
              <a:solidFill>
                <a:srgbClr val="FF0000"/>
              </a:solidFill>
              <a:miter lim="800000"/>
              <a:headEnd/>
              <a:tailEnd type="triangle" w="med" len="me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28" name="Text Box 28"/>
            <p:cNvSpPr txBox="1">
              <a:spLocks noChangeArrowheads="1"/>
            </p:cNvSpPr>
            <p:nvPr/>
          </p:nvSpPr>
          <p:spPr bwMode="auto">
            <a:xfrm>
              <a:off x="4224" y="1893"/>
              <a:ext cx="1200" cy="232"/>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buClr>
                  <a:srgbClr val="000000"/>
                </a:buClr>
                <a:buSzPct val="100000"/>
                <a:buFont typeface="Times New Roman" pitchFamily="18" charset="0"/>
                <a:buNone/>
              </a:pPr>
              <a:r>
                <a:rPr lang="en-US" b="1" dirty="0">
                  <a:solidFill>
                    <a:srgbClr val="77A042"/>
                  </a:solidFill>
                  <a:latin typeface="Tw Cen MT"/>
                  <a:ea typeface="Arial Unicode MS" pitchFamily="34" charset="-128"/>
                  <a:cs typeface="Arial Unicode MS" pitchFamily="34" charset="-128"/>
                </a:rPr>
                <a:t>TAX CREDITS</a:t>
              </a:r>
            </a:p>
          </p:txBody>
        </p:sp>
      </p:grpSp>
      <p:grpSp>
        <p:nvGrpSpPr>
          <p:cNvPr id="29" name="Group 30"/>
          <p:cNvGrpSpPr>
            <a:grpSpLocks/>
          </p:cNvGrpSpPr>
          <p:nvPr/>
        </p:nvGrpSpPr>
        <p:grpSpPr bwMode="auto">
          <a:xfrm>
            <a:off x="7467604" y="3671887"/>
            <a:ext cx="2362201" cy="1368424"/>
            <a:chOff x="4032" y="2256"/>
            <a:chExt cx="1488" cy="862"/>
          </a:xfrm>
        </p:grpSpPr>
        <p:sp>
          <p:nvSpPr>
            <p:cNvPr id="30" name="Line 31"/>
            <p:cNvSpPr>
              <a:spLocks noChangeShapeType="1"/>
            </p:cNvSpPr>
            <p:nvPr/>
          </p:nvSpPr>
          <p:spPr bwMode="auto">
            <a:xfrm>
              <a:off x="4768" y="2256"/>
              <a:ext cx="1" cy="272"/>
            </a:xfrm>
            <a:prstGeom prst="line">
              <a:avLst/>
            </a:prstGeom>
            <a:noFill/>
            <a:ln w="38160">
              <a:solidFill>
                <a:srgbClr val="FF0000"/>
              </a:solidFill>
              <a:miter lim="800000"/>
              <a:headEnd/>
              <a:tailEnd type="triangle" w="med" len="me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a:lstStyle/>
            <a:p>
              <a:endParaRPr lang="en-US">
                <a:solidFill>
                  <a:srgbClr val="77A042"/>
                </a:solidFill>
              </a:endParaRPr>
            </a:p>
          </p:txBody>
        </p:sp>
        <p:sp>
          <p:nvSpPr>
            <p:cNvPr id="31" name="Text Box 32"/>
            <p:cNvSpPr txBox="1">
              <a:spLocks noChangeArrowheads="1"/>
            </p:cNvSpPr>
            <p:nvPr/>
          </p:nvSpPr>
          <p:spPr bwMode="auto">
            <a:xfrm>
              <a:off x="4032" y="2709"/>
              <a:ext cx="1488" cy="40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buClr>
                  <a:srgbClr val="000000"/>
                </a:buClr>
                <a:buSzPct val="100000"/>
                <a:buFont typeface="Times New Roman" pitchFamily="18" charset="0"/>
                <a:buNone/>
              </a:pPr>
              <a:r>
                <a:rPr lang="en-US" b="1" dirty="0">
                  <a:solidFill>
                    <a:srgbClr val="77A042"/>
                  </a:solidFill>
                  <a:latin typeface="Tw Cen MT"/>
                  <a:ea typeface="Arial Unicode MS" pitchFamily="34" charset="-128"/>
                  <a:cs typeface="Arial Unicode MS" pitchFamily="34" charset="-128"/>
                </a:rPr>
                <a:t>AMOUNT OWED OR REFUNDED</a:t>
              </a:r>
            </a:p>
          </p:txBody>
        </p:sp>
      </p:grpSp>
      <p:grpSp>
        <p:nvGrpSpPr>
          <p:cNvPr id="32" name="Group 34"/>
          <p:cNvGrpSpPr>
            <a:grpSpLocks/>
          </p:cNvGrpSpPr>
          <p:nvPr/>
        </p:nvGrpSpPr>
        <p:grpSpPr bwMode="auto">
          <a:xfrm>
            <a:off x="6781803" y="5195891"/>
            <a:ext cx="2511425" cy="606425"/>
            <a:chOff x="3600" y="3216"/>
            <a:chExt cx="1582" cy="382"/>
          </a:xfrm>
        </p:grpSpPr>
        <p:sp>
          <p:nvSpPr>
            <p:cNvPr id="33" name="Text Box 35"/>
            <p:cNvSpPr txBox="1">
              <a:spLocks noChangeArrowheads="1"/>
            </p:cNvSpPr>
            <p:nvPr/>
          </p:nvSpPr>
          <p:spPr bwMode="auto">
            <a:xfrm>
              <a:off x="3600" y="3216"/>
              <a:ext cx="815" cy="23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none"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Clr>
                  <a:srgbClr val="000000"/>
                </a:buClr>
                <a:buSzPct val="100000"/>
                <a:buFont typeface="Times New Roman" pitchFamily="18" charset="0"/>
                <a:buNone/>
              </a:pPr>
              <a:endParaRPr lang="en-US">
                <a:solidFill>
                  <a:srgbClr val="FFFFFF"/>
                </a:solidFill>
                <a:ea typeface="Arial Unicode MS" pitchFamily="34" charset="-128"/>
                <a:cs typeface="Arial Unicode MS" pitchFamily="34" charset="-128"/>
              </a:endParaRPr>
            </a:p>
          </p:txBody>
        </p:sp>
        <p:pic>
          <p:nvPicPr>
            <p:cNvPr id="34" name="Picture 36"/>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463" y="3254"/>
              <a:ext cx="720" cy="34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2320677"/>
      </p:ext>
    </p:extLst>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Basic Exam –</a:t>
            </a:r>
            <a:br>
              <a:rPr lang="en-US" dirty="0"/>
            </a:br>
            <a:r>
              <a:rPr lang="en-US" b="1" dirty="0">
                <a:solidFill>
                  <a:srgbClr val="CC0000"/>
                </a:solidFill>
              </a:rPr>
              <a:t>Out of Scope at Tax Site</a:t>
            </a:r>
          </a:p>
        </p:txBody>
      </p:sp>
      <p:sp>
        <p:nvSpPr>
          <p:cNvPr id="3" name="Content Placeholder 2"/>
          <p:cNvSpPr>
            <a:spLocks noGrp="1"/>
          </p:cNvSpPr>
          <p:nvPr>
            <p:ph idx="1"/>
          </p:nvPr>
        </p:nvSpPr>
        <p:spPr/>
        <p:txBody>
          <a:bodyPr>
            <a:normAutofit lnSpcReduction="10000"/>
          </a:bodyPr>
          <a:lstStyle/>
          <a:p>
            <a:r>
              <a:rPr lang="en-US" sz="3600" dirty="0"/>
              <a:t>1) Additional Affordable Care Act Tax Provisions</a:t>
            </a:r>
          </a:p>
          <a:p>
            <a:r>
              <a:rPr lang="en-US" sz="3600" dirty="0"/>
              <a:t>2) Retirement Income: IRAs and Pensions </a:t>
            </a:r>
          </a:p>
          <a:p>
            <a:r>
              <a:rPr lang="en-US" sz="3600" dirty="0"/>
              <a:t>3) Itemized Deductions</a:t>
            </a:r>
          </a:p>
          <a:p>
            <a:r>
              <a:rPr lang="en-US" sz="3600" dirty="0"/>
              <a:t>4) Education Credits &amp; Student Loan Interest</a:t>
            </a:r>
            <a:endParaRPr lang="en-US" b="1" dirty="0">
              <a:solidFill>
                <a:srgbClr val="CC0000"/>
              </a:solidFill>
            </a:endParaRP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Basic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55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endParaRPr lang="en-US" dirty="0"/>
          </a:p>
        </p:txBody>
      </p:sp>
      <p:sp>
        <p:nvSpPr>
          <p:cNvPr id="4" name="Content Placeholder 3"/>
          <p:cNvSpPr>
            <a:spLocks noGrp="1"/>
          </p:cNvSpPr>
          <p:nvPr>
            <p:ph idx="1"/>
          </p:nvPr>
        </p:nvSpPr>
        <p:spPr/>
        <p:txBody>
          <a:bodyPr>
            <a:normAutofit/>
          </a:bodyPr>
          <a:lstStyle/>
          <a:p>
            <a:r>
              <a:rPr lang="en-US" dirty="0"/>
              <a:t>Health Coverage Exemptions</a:t>
            </a:r>
          </a:p>
          <a:p>
            <a:pPr lvl="1"/>
            <a:r>
              <a:rPr lang="en-US" dirty="0"/>
              <a:t>A reason for not having health insurance that avoids the individual responsibility payment (tax penalty)</a:t>
            </a:r>
          </a:p>
          <a:p>
            <a:pPr lvl="1"/>
            <a:r>
              <a:rPr lang="en-US" dirty="0"/>
              <a:t>Short Coverage Gap (less than three months)</a:t>
            </a:r>
          </a:p>
          <a:p>
            <a:pPr lvl="2"/>
            <a:r>
              <a:rPr lang="en-US" dirty="0"/>
              <a:t>Any person that did not have coverage for 2 months or less can claim a short-term coverage gap health exemption on Form 8965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60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a:t>
            </a:r>
            <a:r>
              <a:rPr lang="en-US" sz="5300" dirty="0">
                <a:solidFill>
                  <a:schemeClr val="tx1"/>
                </a:solidFill>
              </a:rPr>
              <a:t> </a:t>
            </a:r>
            <a:r>
              <a:rPr lang="en-US" sz="5300" dirty="0"/>
              <a:t>ACA Tax Provisions</a:t>
            </a:r>
            <a:endParaRPr lang="en-US" dirty="0"/>
          </a:p>
        </p:txBody>
      </p:sp>
      <p:sp>
        <p:nvSpPr>
          <p:cNvPr id="4" name="Content Placeholder 3"/>
          <p:cNvSpPr>
            <a:spLocks noGrp="1"/>
          </p:cNvSpPr>
          <p:nvPr>
            <p:ph idx="1"/>
          </p:nvPr>
        </p:nvSpPr>
        <p:spPr/>
        <p:txBody>
          <a:bodyPr>
            <a:normAutofit/>
          </a:bodyPr>
          <a:lstStyle/>
          <a:p>
            <a:r>
              <a:rPr lang="en-US" dirty="0"/>
              <a:t>Health Coverage Exemptions</a:t>
            </a:r>
          </a:p>
          <a:p>
            <a:pPr lvl="1"/>
            <a:r>
              <a:rPr lang="en-US" dirty="0"/>
              <a:t>Certain noncitizens and U.S. citizens living abroad</a:t>
            </a:r>
          </a:p>
          <a:p>
            <a:pPr lvl="2"/>
            <a:r>
              <a:rPr lang="en-US" dirty="0"/>
              <a:t>Individuals who are not lawfully present in the United States can claim a health coverage exemption on Form 8965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443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endParaRPr lang="en-US" dirty="0"/>
          </a:p>
        </p:txBody>
      </p:sp>
      <p:sp>
        <p:nvSpPr>
          <p:cNvPr id="4" name="Content Placeholder 3"/>
          <p:cNvSpPr>
            <a:spLocks noGrp="1"/>
          </p:cNvSpPr>
          <p:nvPr>
            <p:ph idx="1"/>
          </p:nvPr>
        </p:nvSpPr>
        <p:spPr/>
        <p:txBody>
          <a:bodyPr>
            <a:normAutofit lnSpcReduction="10000"/>
          </a:bodyPr>
          <a:lstStyle/>
          <a:p>
            <a:r>
              <a:rPr lang="en-US" dirty="0"/>
              <a:t>Shared Responsibility Payment</a:t>
            </a:r>
          </a:p>
          <a:p>
            <a:pPr lvl="1"/>
            <a:r>
              <a:rPr lang="en-US" dirty="0"/>
              <a:t>A SRP must be made for ANY month for ANY person listed on the return for which a person does not have:</a:t>
            </a:r>
          </a:p>
          <a:p>
            <a:pPr marL="1428750" lvl="2" indent="-514350">
              <a:buFont typeface="+mj-lt"/>
              <a:buAutoNum type="arabicParenR"/>
            </a:pPr>
            <a:r>
              <a:rPr lang="en-US" dirty="0"/>
              <a:t>minimum essential coverage, </a:t>
            </a:r>
            <a:r>
              <a:rPr lang="en-US" b="1" dirty="0"/>
              <a:t>OR</a:t>
            </a:r>
            <a:endParaRPr lang="en-US" dirty="0"/>
          </a:p>
          <a:p>
            <a:pPr marL="1428750" lvl="2" indent="-514350">
              <a:buFont typeface="+mj-lt"/>
              <a:buAutoNum type="arabicParenR"/>
            </a:pPr>
            <a:r>
              <a:rPr lang="en-US" dirty="0"/>
              <a:t>a health coverage exemption</a:t>
            </a:r>
          </a:p>
          <a:p>
            <a:pPr lvl="1"/>
            <a:r>
              <a:rPr lang="en-US" dirty="0"/>
              <a:t>Note that if a taxpayer has minimum essential coverage for one day of the month, they are considered to have had it the entire month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1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r>
              <a:rPr lang="en-US" sz="5300" dirty="0">
                <a:solidFill>
                  <a:schemeClr val="tx1"/>
                </a:solidFill>
              </a:rPr>
              <a:t/>
            </a:r>
            <a:br>
              <a:rPr lang="en-US" sz="5300" dirty="0">
                <a:solidFill>
                  <a:schemeClr val="tx1"/>
                </a:solidFill>
              </a:rPr>
            </a:br>
            <a:r>
              <a:rPr lang="en-US" sz="4000" i="1" dirty="0">
                <a:solidFill>
                  <a:schemeClr val="accent1"/>
                </a:solidFill>
              </a:rPr>
              <a:t>Practice Exercise #1: Peter &amp; Nance </a:t>
            </a:r>
            <a:r>
              <a:rPr lang="en-US" sz="4000" i="1" dirty="0" err="1">
                <a:solidFill>
                  <a:schemeClr val="accent1"/>
                </a:solidFill>
              </a:rPr>
              <a:t>Armison</a:t>
            </a:r>
            <a:endParaRPr lang="en-US" i="1" dirty="0">
              <a:solidFill>
                <a:schemeClr val="accent1"/>
              </a:solidFill>
            </a:endParaRPr>
          </a:p>
        </p:txBody>
      </p:sp>
      <p:sp>
        <p:nvSpPr>
          <p:cNvPr id="4" name="Content Placeholder 3"/>
          <p:cNvSpPr>
            <a:spLocks noGrp="1"/>
          </p:cNvSpPr>
          <p:nvPr>
            <p:ph idx="1"/>
          </p:nvPr>
        </p:nvSpPr>
        <p:spPr>
          <a:xfrm>
            <a:off x="609600" y="1992236"/>
            <a:ext cx="10972800" cy="1536777"/>
          </a:xfrm>
        </p:spPr>
        <p:txBody>
          <a:bodyPr>
            <a:normAutofit/>
          </a:bodyPr>
          <a:lstStyle/>
          <a:p>
            <a:r>
              <a:rPr lang="en-US" dirty="0"/>
              <a:t>Review practice exercise #1 in the </a:t>
            </a:r>
            <a:r>
              <a:rPr lang="en-US" b="1" i="1" dirty="0"/>
              <a:t>Helpful Tips</a:t>
            </a:r>
            <a:r>
              <a:rPr lang="is-IS" dirty="0"/>
              <a:t>… handout and answer the following question</a:t>
            </a:r>
          </a:p>
          <a:p>
            <a:endParaRPr lang="en-US" b="1" i="1" dirty="0"/>
          </a:p>
        </p:txBody>
      </p:sp>
      <p:sp>
        <p:nvSpPr>
          <p:cNvPr id="3" name="Rectangle 2"/>
          <p:cNvSpPr/>
          <p:nvPr/>
        </p:nvSpPr>
        <p:spPr>
          <a:xfrm>
            <a:off x="809029" y="3529013"/>
            <a:ext cx="10573941"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600" b="1" i="1" dirty="0">
                <a:solidFill>
                  <a:schemeClr val="accent2"/>
                </a:solidFill>
              </a:rPr>
              <a:t>Peter &amp; Nance qualify for a health coverage exemption</a:t>
            </a:r>
          </a:p>
          <a:p>
            <a:pPr marL="1085850" lvl="1" indent="-742950">
              <a:buFont typeface="+mj-lt"/>
              <a:buAutoNum type="alphaLcPeriod"/>
            </a:pPr>
            <a:r>
              <a:rPr lang="is-IS" sz="3600" b="1" i="1" dirty="0">
                <a:solidFill>
                  <a:schemeClr val="accent2"/>
                </a:solidFill>
              </a:rPr>
              <a:t>True</a:t>
            </a:r>
          </a:p>
          <a:p>
            <a:pPr marL="1085850" lvl="1" indent="-742950">
              <a:buFont typeface="+mj-lt"/>
              <a:buAutoNum type="alphaLcPeriod"/>
            </a:pPr>
            <a:r>
              <a:rPr lang="is-IS" sz="3600" b="1" i="1" dirty="0">
                <a:solidFill>
                  <a:schemeClr val="accent2"/>
                </a:solidFill>
              </a:rPr>
              <a:t>False</a:t>
            </a:r>
          </a:p>
        </p:txBody>
      </p:sp>
      <p:sp>
        <p:nvSpPr>
          <p:cNvPr id="5" name="Oval 4"/>
          <p:cNvSpPr/>
          <p:nvPr/>
        </p:nvSpPr>
        <p:spPr>
          <a:xfrm>
            <a:off x="1000126" y="4130488"/>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56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P spid="5" grpId="0" animBg="1"/>
    </p:bldLst>
  </p:timing>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r>
              <a:rPr lang="en-US" sz="5300" dirty="0">
                <a:solidFill>
                  <a:schemeClr val="tx1"/>
                </a:solidFill>
              </a:rPr>
              <a:t/>
            </a:r>
            <a:br>
              <a:rPr lang="en-US" sz="5300" dirty="0">
                <a:solidFill>
                  <a:schemeClr val="tx1"/>
                </a:solidFill>
              </a:rPr>
            </a:br>
            <a:r>
              <a:rPr lang="en-US" sz="4000" i="1" dirty="0">
                <a:solidFill>
                  <a:schemeClr val="accent1"/>
                </a:solidFill>
              </a:rPr>
              <a:t>Practice Exercise #2: Francis &amp; Claire Underwood</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#2 in the </a:t>
            </a:r>
            <a:r>
              <a:rPr lang="en-US" b="1" i="1" dirty="0"/>
              <a:t>Helpful Tips</a:t>
            </a:r>
            <a:r>
              <a:rPr lang="is-IS" dirty="0"/>
              <a:t>…</a:t>
            </a:r>
          </a:p>
          <a:p>
            <a:r>
              <a:rPr lang="is-IS" dirty="0"/>
              <a:t>Enter filing status, personal information, and dependents, and the W-2</a:t>
            </a:r>
          </a:p>
          <a:p>
            <a:r>
              <a:rPr lang="is-IS" dirty="0"/>
              <a:t>Click Health Insurance Section</a:t>
            </a:r>
          </a:p>
          <a:p>
            <a:pPr lvl="1"/>
            <a:r>
              <a:rPr lang="is-IS" dirty="0"/>
              <a:t>Follow along with trainer in TaxSlayer</a:t>
            </a:r>
          </a:p>
          <a:p>
            <a:r>
              <a:rPr lang="is-IS" dirty="0"/>
              <a:t>Answer questions on following slide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63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r>
              <a:rPr lang="en-US" sz="5300" dirty="0">
                <a:solidFill>
                  <a:schemeClr val="tx1"/>
                </a:solidFill>
              </a:rPr>
              <a:t/>
            </a:r>
            <a:br>
              <a:rPr lang="en-US" sz="5300" dirty="0">
                <a:solidFill>
                  <a:schemeClr val="tx1"/>
                </a:solidFill>
              </a:rPr>
            </a:br>
            <a:r>
              <a:rPr lang="en-US" sz="4000" i="1" dirty="0">
                <a:solidFill>
                  <a:schemeClr val="accent1"/>
                </a:solidFill>
              </a:rPr>
              <a:t>Practice Exercise #2: Francis &amp; Claire Underwood</a:t>
            </a:r>
            <a:endParaRPr lang="en-US" i="1" dirty="0">
              <a:solidFill>
                <a:schemeClr val="accent1"/>
              </a:solidFill>
            </a:endParaRPr>
          </a:p>
        </p:txBody>
      </p:sp>
      <p:sp>
        <p:nvSpPr>
          <p:cNvPr id="3" name="Rectangle 2"/>
          <p:cNvSpPr/>
          <p:nvPr/>
        </p:nvSpPr>
        <p:spPr>
          <a:xfrm>
            <a:off x="809029" y="2085976"/>
            <a:ext cx="10573941"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600" b="1" i="1" dirty="0">
                <a:solidFill>
                  <a:schemeClr val="accent2"/>
                </a:solidFill>
              </a:rPr>
              <a:t>The Underwoods are </a:t>
            </a:r>
            <a:r>
              <a:rPr lang="is-IS" sz="3600" b="1" i="1" u="sng" dirty="0">
                <a:solidFill>
                  <a:schemeClr val="accent2"/>
                </a:solidFill>
              </a:rPr>
              <a:t>not</a:t>
            </a:r>
            <a:r>
              <a:rPr lang="is-IS" sz="3600" b="1" i="1" dirty="0">
                <a:solidFill>
                  <a:schemeClr val="accent2"/>
                </a:solidFill>
              </a:rPr>
              <a:t> required to make a shared responsibility payment on Form 1040, page 2.</a:t>
            </a:r>
          </a:p>
          <a:p>
            <a:pPr marL="1085850" lvl="1" indent="-742950">
              <a:buFont typeface="+mj-lt"/>
              <a:buAutoNum type="alphaLcPeriod"/>
            </a:pPr>
            <a:r>
              <a:rPr lang="is-IS" sz="3600" b="1" i="1" dirty="0">
                <a:solidFill>
                  <a:schemeClr val="accent2"/>
                </a:solidFill>
              </a:rPr>
              <a:t>True</a:t>
            </a:r>
          </a:p>
          <a:p>
            <a:pPr marL="1085850" lvl="1" indent="-742950">
              <a:buFont typeface="+mj-lt"/>
              <a:buAutoNum type="alphaLcPeriod"/>
            </a:pPr>
            <a:r>
              <a:rPr lang="is-IS" sz="3600" b="1" i="1" dirty="0">
                <a:solidFill>
                  <a:schemeClr val="accent2"/>
                </a:solidFill>
              </a:rPr>
              <a:t>False</a:t>
            </a:r>
          </a:p>
        </p:txBody>
      </p:sp>
      <p:sp>
        <p:nvSpPr>
          <p:cNvPr id="7" name="Oval 6"/>
          <p:cNvSpPr/>
          <p:nvPr/>
        </p:nvSpPr>
        <p:spPr>
          <a:xfrm>
            <a:off x="1000126" y="3755809"/>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4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Additional ACA Tax Provisions</a:t>
            </a:r>
            <a:r>
              <a:rPr lang="en-US" sz="5300" dirty="0">
                <a:solidFill>
                  <a:schemeClr val="tx1"/>
                </a:solidFill>
              </a:rPr>
              <a:t/>
            </a:r>
            <a:br>
              <a:rPr lang="en-US" sz="5300" dirty="0">
                <a:solidFill>
                  <a:schemeClr val="tx1"/>
                </a:solidFill>
              </a:rPr>
            </a:br>
            <a:r>
              <a:rPr lang="en-US" sz="4000" i="1" dirty="0">
                <a:solidFill>
                  <a:schemeClr val="accent1"/>
                </a:solidFill>
              </a:rPr>
              <a:t>Practice Exercise #2: Francis &amp; Claire Underwood</a:t>
            </a:r>
            <a:endParaRPr lang="en-US" i="1" dirty="0">
              <a:solidFill>
                <a:schemeClr val="accent1"/>
              </a:solidFill>
            </a:endParaRPr>
          </a:p>
        </p:txBody>
      </p:sp>
      <p:sp>
        <p:nvSpPr>
          <p:cNvPr id="3" name="Rectangle 2"/>
          <p:cNvSpPr/>
          <p:nvPr/>
        </p:nvSpPr>
        <p:spPr>
          <a:xfrm>
            <a:off x="809029" y="2085976"/>
            <a:ext cx="10573941"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Francis did not have Minimum Essential Coverage (MEC) for two months of the tax year. How does this affect their return?</a:t>
            </a:r>
          </a:p>
          <a:p>
            <a:pPr marL="1085850" lvl="1" indent="-742950">
              <a:buFont typeface="+mj-lt"/>
              <a:buAutoNum type="alphaLcPeriod"/>
            </a:pPr>
            <a:r>
              <a:rPr lang="is-IS" sz="3200" b="1" i="1" dirty="0">
                <a:solidFill>
                  <a:schemeClr val="accent2"/>
                </a:solidFill>
              </a:rPr>
              <a:t>He must make an Individual Responsibility Payment for himself</a:t>
            </a:r>
          </a:p>
          <a:p>
            <a:pPr marL="1085850" lvl="1" indent="-742950">
              <a:buFont typeface="+mj-lt"/>
              <a:buAutoNum type="alphaLcPeriod"/>
            </a:pPr>
            <a:r>
              <a:rPr lang="is-IS" sz="3200" b="1" i="1" dirty="0">
                <a:solidFill>
                  <a:schemeClr val="accent2"/>
                </a:solidFill>
              </a:rPr>
              <a:t>He must complete the Form 8965 to claim the short coverage gap</a:t>
            </a:r>
          </a:p>
          <a:p>
            <a:pPr marL="1085850" lvl="1" indent="-742950">
              <a:buFont typeface="+mj-lt"/>
              <a:buAutoNum type="alphaLcPeriod"/>
            </a:pPr>
            <a:r>
              <a:rPr lang="is-IS" sz="3200" b="1" i="1" dirty="0">
                <a:solidFill>
                  <a:schemeClr val="accent2"/>
                </a:solidFill>
              </a:rPr>
              <a:t>It does not affect his return</a:t>
            </a:r>
          </a:p>
          <a:p>
            <a:pPr marL="1085850" lvl="1" indent="-742950">
              <a:buFont typeface="+mj-lt"/>
              <a:buAutoNum type="alphaLcPeriod"/>
            </a:pPr>
            <a:r>
              <a:rPr lang="is-IS" sz="3200" b="1" i="1" dirty="0">
                <a:solidFill>
                  <a:schemeClr val="accent2"/>
                </a:solidFill>
              </a:rPr>
              <a:t>None of the above</a:t>
            </a:r>
          </a:p>
        </p:txBody>
      </p:sp>
      <p:sp>
        <p:nvSpPr>
          <p:cNvPr id="4" name="Oval 3"/>
          <p:cNvSpPr/>
          <p:nvPr/>
        </p:nvSpPr>
        <p:spPr>
          <a:xfrm>
            <a:off x="985838" y="4044760"/>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71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Basic Exam –</a:t>
            </a:r>
            <a:br>
              <a:rPr lang="en-US" dirty="0"/>
            </a:br>
            <a:r>
              <a:rPr lang="en-US" b="1" dirty="0">
                <a:solidFill>
                  <a:srgbClr val="CC0000"/>
                </a:solidFill>
              </a:rPr>
              <a:t>Out of Scope at Tax Site</a:t>
            </a:r>
          </a:p>
        </p:txBody>
      </p:sp>
      <p:sp>
        <p:nvSpPr>
          <p:cNvPr id="3" name="Content Placeholder 2"/>
          <p:cNvSpPr>
            <a:spLocks noGrp="1"/>
          </p:cNvSpPr>
          <p:nvPr>
            <p:ph idx="1"/>
          </p:nvPr>
        </p:nvSpPr>
        <p:spPr/>
        <p:txBody>
          <a:bodyPr>
            <a:normAutofit lnSpcReduction="10000"/>
          </a:bodyPr>
          <a:lstStyle/>
          <a:p>
            <a:r>
              <a:rPr lang="en-US" sz="3600" dirty="0"/>
              <a:t>1) Additional Affordable Care Act Tax Provisions</a:t>
            </a:r>
          </a:p>
          <a:p>
            <a:r>
              <a:rPr lang="en-US" sz="3600" dirty="0"/>
              <a:t>2) Retirement Income: IRAs and Pensions </a:t>
            </a:r>
          </a:p>
          <a:p>
            <a:r>
              <a:rPr lang="en-US" sz="3600" dirty="0"/>
              <a:t>3) Itemized Deductions</a:t>
            </a:r>
          </a:p>
          <a:p>
            <a:r>
              <a:rPr lang="en-US" sz="3600" dirty="0"/>
              <a:t>4) Education Credits &amp; Student Loan Interest</a:t>
            </a:r>
            <a:endParaRPr lang="en-US" b="1" dirty="0">
              <a:solidFill>
                <a:srgbClr val="CC0000"/>
              </a:solidFill>
            </a:endParaRP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Basic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90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IRAs and PENSIONS</a:t>
            </a:r>
            <a:endParaRPr lang="en-US" dirty="0"/>
          </a:p>
        </p:txBody>
      </p:sp>
      <p:sp>
        <p:nvSpPr>
          <p:cNvPr id="4" name="Content Placeholder 3"/>
          <p:cNvSpPr>
            <a:spLocks noGrp="1"/>
          </p:cNvSpPr>
          <p:nvPr>
            <p:ph idx="1"/>
          </p:nvPr>
        </p:nvSpPr>
        <p:spPr/>
        <p:txBody>
          <a:bodyPr>
            <a:normAutofit/>
          </a:bodyPr>
          <a:lstStyle/>
          <a:p>
            <a:r>
              <a:rPr lang="en-US" dirty="0"/>
              <a:t>Taxpayers who received income during the tax year from a retirement account (IRA, pension, etc.) will receive a </a:t>
            </a:r>
            <a:r>
              <a:rPr lang="en-US" b="1" dirty="0"/>
              <a:t>Form 1099-R</a:t>
            </a:r>
            <a:r>
              <a:rPr lang="en-US" dirty="0"/>
              <a:t> to report on their tax return</a:t>
            </a:r>
          </a:p>
          <a:p>
            <a:r>
              <a:rPr lang="en-US" dirty="0"/>
              <a:t>Most taxpayers receive this after they retire, but some taxpayers may have made an early withdrawal from a retirement account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9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Tax Preparation Process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1853635"/>
      </p:ext>
    </p:extLst>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a:t>
            </a:r>
            <a:endParaRPr lang="en-US" dirty="0"/>
          </a:p>
        </p:txBody>
      </p:sp>
      <p:sp>
        <p:nvSpPr>
          <p:cNvPr id="4" name="Content Placeholder 3"/>
          <p:cNvSpPr>
            <a:spLocks noGrp="1"/>
          </p:cNvSpPr>
          <p:nvPr>
            <p:ph idx="1"/>
          </p:nvPr>
        </p:nvSpPr>
        <p:spPr/>
        <p:txBody>
          <a:bodyPr>
            <a:normAutofit fontScale="85000" lnSpcReduction="20000"/>
          </a:bodyPr>
          <a:lstStyle/>
          <a:p>
            <a:pPr lvl="0"/>
            <a:r>
              <a:rPr lang="en-US" b="1" dirty="0"/>
              <a:t>Enter on Form 1099-R in TaxSlayer</a:t>
            </a:r>
            <a:endParaRPr lang="en-US" b="1" u="sng" dirty="0"/>
          </a:p>
          <a:p>
            <a:pPr lvl="1"/>
            <a:r>
              <a:rPr lang="en-US" dirty="0"/>
              <a:t>Gross Distribution</a:t>
            </a:r>
          </a:p>
          <a:p>
            <a:pPr lvl="1"/>
            <a:r>
              <a:rPr lang="en-US" dirty="0"/>
              <a:t>Taxable Amount</a:t>
            </a:r>
          </a:p>
          <a:p>
            <a:pPr lvl="1"/>
            <a:r>
              <a:rPr lang="en-US" dirty="0"/>
              <a:t>Boxes in line 2b</a:t>
            </a:r>
          </a:p>
          <a:p>
            <a:pPr lvl="2"/>
            <a:r>
              <a:rPr lang="en-US" dirty="0"/>
              <a:t>Taxable Amount Not Determined </a:t>
            </a:r>
          </a:p>
          <a:p>
            <a:pPr lvl="2"/>
            <a:r>
              <a:rPr lang="en-US" dirty="0"/>
              <a:t>Total Distribution</a:t>
            </a:r>
          </a:p>
          <a:p>
            <a:pPr lvl="1"/>
            <a:r>
              <a:rPr lang="en-US" dirty="0"/>
              <a:t>Federal Income Tax Withheld</a:t>
            </a:r>
          </a:p>
          <a:p>
            <a:pPr lvl="1"/>
            <a:r>
              <a:rPr lang="en-US" dirty="0"/>
              <a:t>Distribution Code(s)</a:t>
            </a:r>
          </a:p>
          <a:p>
            <a:pPr lvl="1"/>
            <a:r>
              <a:rPr lang="en-US" dirty="0"/>
              <a:t>Total Employee Contributions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163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a:t>
            </a:r>
            <a:endParaRPr lang="en-US" dirty="0"/>
          </a:p>
        </p:txBody>
      </p:sp>
      <p:sp>
        <p:nvSpPr>
          <p:cNvPr id="3" name="Content Placeholder 2"/>
          <p:cNvSpPr>
            <a:spLocks noGrp="1"/>
          </p:cNvSpPr>
          <p:nvPr>
            <p:ph idx="1"/>
          </p:nvPr>
        </p:nvSpPr>
        <p:spPr/>
        <p:txBody>
          <a:bodyPr>
            <a:normAutofit lnSpcReduction="10000"/>
          </a:bodyPr>
          <a:lstStyle/>
          <a:p>
            <a:r>
              <a:rPr lang="en-US" dirty="0"/>
              <a:t>Check Line 16 on 1040 Page 1 to verify amount pulls through</a:t>
            </a:r>
          </a:p>
          <a:p>
            <a:r>
              <a:rPr lang="en-US" dirty="0"/>
              <a:t>Find Additional Tax on IRAs, Other Qualified Retirement Plans, etc. </a:t>
            </a:r>
          </a:p>
          <a:p>
            <a:pPr lvl="1"/>
            <a:r>
              <a:rPr lang="en-US" dirty="0"/>
              <a:t>Form 1040 </a:t>
            </a:r>
            <a:r>
              <a:rPr lang="en-US" dirty="0" err="1"/>
              <a:t>Pg</a:t>
            </a:r>
            <a:r>
              <a:rPr lang="en-US" dirty="0"/>
              <a:t> 2 </a:t>
            </a:r>
            <a:r>
              <a:rPr lang="en-US" dirty="0">
                <a:sym typeface="Wingdings"/>
              </a:rPr>
              <a:t></a:t>
            </a:r>
            <a:r>
              <a:rPr lang="en-US" dirty="0"/>
              <a:t>  Other Taxes section </a:t>
            </a:r>
            <a:r>
              <a:rPr lang="en-US" dirty="0">
                <a:sym typeface="Wingdings"/>
              </a:rPr>
              <a:t></a:t>
            </a:r>
            <a:r>
              <a:rPr lang="en-US" dirty="0"/>
              <a:t> Line 59</a:t>
            </a:r>
          </a:p>
          <a:p>
            <a:r>
              <a:rPr lang="en-US" dirty="0"/>
              <a:t>Form W4-P: Withholding Certificate for Pension or Annuity Payments</a:t>
            </a:r>
          </a:p>
          <a:p>
            <a:endParaRPr lang="en-US" dirty="0"/>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722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 </a:t>
            </a:r>
            <a:r>
              <a:rPr lang="en-US" sz="5300" dirty="0">
                <a:solidFill>
                  <a:schemeClr val="tx1"/>
                </a:solidFill>
              </a:rPr>
              <a:t/>
            </a:r>
            <a:br>
              <a:rPr lang="en-US" sz="5300" dirty="0">
                <a:solidFill>
                  <a:schemeClr val="tx1"/>
                </a:solidFill>
              </a:rPr>
            </a:br>
            <a:r>
              <a:rPr lang="en-US" sz="4000" i="1" dirty="0">
                <a:solidFill>
                  <a:schemeClr val="accent1"/>
                </a:solidFill>
              </a:rPr>
              <a:t>Practice Exercise #3: Sarah Brown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#3 in the </a:t>
            </a:r>
            <a:r>
              <a:rPr lang="en-US" b="1" i="1" dirty="0"/>
              <a:t>Helpful Tips</a:t>
            </a:r>
            <a:r>
              <a:rPr lang="is-IS" dirty="0"/>
              <a:t>… handout and answer the following question</a:t>
            </a:r>
          </a:p>
          <a:p>
            <a:r>
              <a:rPr lang="is-IS" dirty="0"/>
              <a:t>Enter basic information and create Form 1099-R in TaxSlayer</a:t>
            </a:r>
          </a:p>
          <a:p>
            <a:pPr lvl="1"/>
            <a:r>
              <a:rPr lang="is-IS" dirty="0"/>
              <a:t>Follow along with trainer</a:t>
            </a:r>
          </a:p>
          <a:p>
            <a:r>
              <a:rPr lang="is-IS" dirty="0"/>
              <a:t>Answer questions on following slides</a:t>
            </a:r>
          </a:p>
          <a:p>
            <a:endParaRPr lang="en-US" b="1" i="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75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 </a:t>
            </a:r>
            <a:r>
              <a:rPr lang="en-US" sz="5300" dirty="0">
                <a:solidFill>
                  <a:schemeClr val="tx1"/>
                </a:solidFill>
              </a:rPr>
              <a:t/>
            </a:r>
            <a:br>
              <a:rPr lang="en-US" sz="5300" dirty="0">
                <a:solidFill>
                  <a:schemeClr val="tx1"/>
                </a:solidFill>
              </a:rPr>
            </a:br>
            <a:r>
              <a:rPr lang="en-US" sz="4000" i="1" dirty="0">
                <a:solidFill>
                  <a:schemeClr val="accent1"/>
                </a:solidFill>
              </a:rPr>
              <a:t>Practice Exercise #3: Sarah Brown</a:t>
            </a:r>
            <a:endParaRPr lang="en-US" i="1" dirty="0">
              <a:solidFill>
                <a:schemeClr val="accent1"/>
              </a:solidFill>
            </a:endParaRPr>
          </a:p>
        </p:txBody>
      </p:sp>
      <p:sp>
        <p:nvSpPr>
          <p:cNvPr id="3" name="Rectangle 2"/>
          <p:cNvSpPr/>
          <p:nvPr/>
        </p:nvSpPr>
        <p:spPr>
          <a:xfrm>
            <a:off x="809029" y="208597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What is the amount that appears on Form 1040, line 16b, Taxable Amount ? _____________</a:t>
            </a:r>
          </a:p>
        </p:txBody>
      </p:sp>
      <p:sp>
        <p:nvSpPr>
          <p:cNvPr id="4" name="TextBox 3"/>
          <p:cNvSpPr txBox="1"/>
          <p:nvPr/>
        </p:nvSpPr>
        <p:spPr>
          <a:xfrm>
            <a:off x="5300663" y="2557464"/>
            <a:ext cx="1957387" cy="523220"/>
          </a:xfrm>
          <a:prstGeom prst="rect">
            <a:avLst/>
          </a:prstGeom>
          <a:noFill/>
        </p:spPr>
        <p:txBody>
          <a:bodyPr wrap="square" rtlCol="0">
            <a:spAutoFit/>
          </a:bodyPr>
          <a:lstStyle/>
          <a:p>
            <a:r>
              <a:rPr lang="en-US" sz="2800" b="1">
                <a:solidFill>
                  <a:schemeClr val="accent1">
                    <a:lumMod val="75000"/>
                  </a:schemeClr>
                </a:solidFill>
              </a:rPr>
              <a:t>$1,500</a:t>
            </a:r>
          </a:p>
        </p:txBody>
      </p:sp>
      <p:sp>
        <p:nvSpPr>
          <p:cNvPr id="5" name="Rectangle 4"/>
          <p:cNvSpPr/>
          <p:nvPr/>
        </p:nvSpPr>
        <p:spPr>
          <a:xfrm>
            <a:off x="809029" y="343852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What is the amount of Total Earned Income on Form 1040, page 1? _____________</a:t>
            </a:r>
          </a:p>
        </p:txBody>
      </p:sp>
      <p:sp>
        <p:nvSpPr>
          <p:cNvPr id="6" name="TextBox 5"/>
          <p:cNvSpPr txBox="1"/>
          <p:nvPr/>
        </p:nvSpPr>
        <p:spPr>
          <a:xfrm>
            <a:off x="3729038" y="3910014"/>
            <a:ext cx="1957387" cy="523220"/>
          </a:xfrm>
          <a:prstGeom prst="rect">
            <a:avLst/>
          </a:prstGeom>
          <a:noFill/>
        </p:spPr>
        <p:txBody>
          <a:bodyPr wrap="square" rtlCol="0">
            <a:spAutoFit/>
          </a:bodyPr>
          <a:lstStyle/>
          <a:p>
            <a:r>
              <a:rPr lang="en-US" sz="2800" b="1" dirty="0">
                <a:solidFill>
                  <a:schemeClr val="accent1">
                    <a:lumMod val="75000"/>
                  </a:schemeClr>
                </a:solidFill>
              </a:rPr>
              <a:t>$0</a:t>
            </a:r>
          </a:p>
        </p:txBody>
      </p:sp>
      <p:sp>
        <p:nvSpPr>
          <p:cNvPr id="7" name="Rectangle 6"/>
          <p:cNvSpPr/>
          <p:nvPr/>
        </p:nvSpPr>
        <p:spPr>
          <a:xfrm>
            <a:off x="809029" y="479107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3"/>
            </a:pPr>
            <a:r>
              <a:rPr lang="is-IS" sz="3200" b="1" i="1" dirty="0">
                <a:solidFill>
                  <a:schemeClr val="accent2"/>
                </a:solidFill>
              </a:rPr>
              <a:t>What is the amount of Total Income on Form 1040, line 22? _____________</a:t>
            </a:r>
          </a:p>
        </p:txBody>
      </p:sp>
      <p:sp>
        <p:nvSpPr>
          <p:cNvPr id="8" name="TextBox 7"/>
          <p:cNvSpPr txBox="1"/>
          <p:nvPr/>
        </p:nvSpPr>
        <p:spPr>
          <a:xfrm>
            <a:off x="2257426" y="5262564"/>
            <a:ext cx="1957387" cy="523220"/>
          </a:xfrm>
          <a:prstGeom prst="rect">
            <a:avLst/>
          </a:prstGeom>
          <a:noFill/>
        </p:spPr>
        <p:txBody>
          <a:bodyPr wrap="square" rtlCol="0">
            <a:spAutoFit/>
          </a:bodyPr>
          <a:lstStyle/>
          <a:p>
            <a:r>
              <a:rPr lang="en-US" sz="2800" b="1" dirty="0">
                <a:solidFill>
                  <a:schemeClr val="accent1">
                    <a:lumMod val="75000"/>
                  </a:schemeClr>
                </a:solidFill>
              </a:rPr>
              <a:t>$1,500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68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Lst>
  </p:timing>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a:t>
            </a:r>
            <a:r>
              <a:rPr lang="en-US" sz="5300" dirty="0">
                <a:solidFill>
                  <a:schemeClr val="tx1"/>
                </a:solidFill>
              </a:rPr>
              <a:t> </a:t>
            </a:r>
            <a:br>
              <a:rPr lang="en-US" sz="5300" dirty="0">
                <a:solidFill>
                  <a:schemeClr val="tx1"/>
                </a:solidFill>
              </a:rPr>
            </a:br>
            <a:r>
              <a:rPr lang="en-US" sz="4000" i="1" dirty="0">
                <a:solidFill>
                  <a:schemeClr val="accent1"/>
                </a:solidFill>
              </a:rPr>
              <a:t>Practice Exercise #3: Sarah Brown</a:t>
            </a:r>
            <a:endParaRPr lang="en-US" i="1" dirty="0">
              <a:solidFill>
                <a:schemeClr val="accent1"/>
              </a:solidFill>
            </a:endParaRPr>
          </a:p>
        </p:txBody>
      </p:sp>
      <p:sp>
        <p:nvSpPr>
          <p:cNvPr id="3" name="Rectangle 2"/>
          <p:cNvSpPr/>
          <p:nvPr/>
        </p:nvSpPr>
        <p:spPr>
          <a:xfrm>
            <a:off x="809029" y="208597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4"/>
            </a:pPr>
            <a:r>
              <a:rPr lang="is-IS" sz="3200" b="1" i="1" dirty="0">
                <a:solidFill>
                  <a:schemeClr val="accent2"/>
                </a:solidFill>
              </a:rPr>
              <a:t>What is the amount of additional tax on IRAS, other qualified retirement plans, etc. </a:t>
            </a:r>
            <a:r>
              <a:rPr lang="en-US" sz="3200" b="1" i="1" dirty="0">
                <a:solidFill>
                  <a:schemeClr val="accent2"/>
                </a:solidFill>
              </a:rPr>
              <a:t>o</a:t>
            </a:r>
            <a:r>
              <a:rPr lang="is-IS" sz="3200" b="1" i="1" dirty="0">
                <a:solidFill>
                  <a:schemeClr val="accent2"/>
                </a:solidFill>
              </a:rPr>
              <a:t>n F</a:t>
            </a:r>
            <a:r>
              <a:rPr lang="en-US" sz="3200" b="1" i="1" dirty="0">
                <a:solidFill>
                  <a:schemeClr val="accent2"/>
                </a:solidFill>
              </a:rPr>
              <a:t>o</a:t>
            </a:r>
            <a:r>
              <a:rPr lang="is-IS" sz="3200" b="1" i="1" dirty="0">
                <a:solidFill>
                  <a:schemeClr val="accent2"/>
                </a:solidFill>
              </a:rPr>
              <a:t>rm 1040, line 59? ___________</a:t>
            </a:r>
          </a:p>
        </p:txBody>
      </p:sp>
      <p:sp>
        <p:nvSpPr>
          <p:cNvPr id="4" name="TextBox 3"/>
          <p:cNvSpPr txBox="1"/>
          <p:nvPr/>
        </p:nvSpPr>
        <p:spPr>
          <a:xfrm>
            <a:off x="9186863" y="2557464"/>
            <a:ext cx="1957387" cy="523220"/>
          </a:xfrm>
          <a:prstGeom prst="rect">
            <a:avLst/>
          </a:prstGeom>
          <a:noFill/>
        </p:spPr>
        <p:txBody>
          <a:bodyPr wrap="square" rtlCol="0">
            <a:spAutoFit/>
          </a:bodyPr>
          <a:lstStyle/>
          <a:p>
            <a:r>
              <a:rPr lang="en-US" sz="2800" b="1" dirty="0">
                <a:solidFill>
                  <a:schemeClr val="accent1">
                    <a:lumMod val="75000"/>
                  </a:schemeClr>
                </a:solidFill>
              </a:rPr>
              <a:t>$150</a:t>
            </a:r>
          </a:p>
        </p:txBody>
      </p:sp>
      <p:sp>
        <p:nvSpPr>
          <p:cNvPr id="5" name="Rectangle 4"/>
          <p:cNvSpPr/>
          <p:nvPr/>
        </p:nvSpPr>
        <p:spPr>
          <a:xfrm>
            <a:off x="809029" y="343852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5"/>
            </a:pPr>
            <a:r>
              <a:rPr lang="is-IS" sz="3200" b="1" i="1" dirty="0">
                <a:solidFill>
                  <a:schemeClr val="accent2"/>
                </a:solidFill>
              </a:rPr>
              <a:t>What is the amount of Federal income tax withheld on Form 1040, line 64? _____________</a:t>
            </a:r>
          </a:p>
        </p:txBody>
      </p:sp>
      <p:sp>
        <p:nvSpPr>
          <p:cNvPr id="6" name="TextBox 5"/>
          <p:cNvSpPr txBox="1"/>
          <p:nvPr/>
        </p:nvSpPr>
        <p:spPr>
          <a:xfrm>
            <a:off x="4486276" y="3910014"/>
            <a:ext cx="1957387" cy="523220"/>
          </a:xfrm>
          <a:prstGeom prst="rect">
            <a:avLst/>
          </a:prstGeom>
          <a:noFill/>
        </p:spPr>
        <p:txBody>
          <a:bodyPr wrap="square" rtlCol="0">
            <a:spAutoFit/>
          </a:bodyPr>
          <a:lstStyle/>
          <a:p>
            <a:r>
              <a:rPr lang="en-US" sz="2800" b="1" dirty="0">
                <a:solidFill>
                  <a:schemeClr val="accent1">
                    <a:lumMod val="75000"/>
                  </a:schemeClr>
                </a:solidFill>
              </a:rPr>
              <a:t>$300</a:t>
            </a:r>
          </a:p>
        </p:txBody>
      </p:sp>
      <p:sp>
        <p:nvSpPr>
          <p:cNvPr id="7" name="Rectangle 6"/>
          <p:cNvSpPr/>
          <p:nvPr/>
        </p:nvSpPr>
        <p:spPr>
          <a:xfrm>
            <a:off x="809029" y="4791076"/>
            <a:ext cx="1057394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6"/>
            </a:pPr>
            <a:r>
              <a:rPr lang="is-IS" sz="3200" b="1" i="1" dirty="0">
                <a:solidFill>
                  <a:schemeClr val="accent2"/>
                </a:solidFill>
              </a:rPr>
              <a:t>Sarah must pay a 10% additional tax on the distribution from her 401(k) because she is under 59 </a:t>
            </a:r>
            <a:r>
              <a:rPr lang="en-US" sz="3200" b="1" i="1" dirty="0">
                <a:solidFill>
                  <a:schemeClr val="accent2"/>
                </a:solidFill>
              </a:rPr>
              <a:t>½</a:t>
            </a:r>
            <a:r>
              <a:rPr lang="is-IS" sz="3200" b="1" i="1" dirty="0">
                <a:solidFill>
                  <a:schemeClr val="accent2"/>
                </a:solidFill>
              </a:rPr>
              <a:t> years old and does not qualify for an exception:	    True or False</a:t>
            </a:r>
          </a:p>
        </p:txBody>
      </p:sp>
      <p:sp>
        <p:nvSpPr>
          <p:cNvPr id="9" name="Oval 8"/>
          <p:cNvSpPr/>
          <p:nvPr/>
        </p:nvSpPr>
        <p:spPr>
          <a:xfrm>
            <a:off x="5786437" y="5772152"/>
            <a:ext cx="857249" cy="58858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533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9" grpId="0" animBg="1"/>
    </p:bldLst>
  </p:timing>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Retirement Income: IRAs and PENSIONS </a:t>
            </a:r>
            <a:r>
              <a:rPr lang="en-US" sz="5300" dirty="0">
                <a:solidFill>
                  <a:schemeClr val="tx1"/>
                </a:solidFill>
              </a:rPr>
              <a:t/>
            </a:r>
            <a:br>
              <a:rPr lang="en-US" sz="5300" dirty="0">
                <a:solidFill>
                  <a:schemeClr val="tx1"/>
                </a:solidFill>
              </a:rPr>
            </a:br>
            <a:r>
              <a:rPr lang="en-US" sz="4000" i="1" dirty="0">
                <a:solidFill>
                  <a:schemeClr val="accent1"/>
                </a:solidFill>
              </a:rPr>
              <a:t>Additional Practice for Form 1099-R Review</a:t>
            </a:r>
            <a:endParaRPr lang="en-US" i="1" dirty="0">
              <a:solidFill>
                <a:schemeClr val="accent1"/>
              </a:solidFill>
            </a:endParaRPr>
          </a:p>
        </p:txBody>
      </p:sp>
      <p:sp>
        <p:nvSpPr>
          <p:cNvPr id="7" name="Rectangle 6"/>
          <p:cNvSpPr/>
          <p:nvPr/>
        </p:nvSpPr>
        <p:spPr>
          <a:xfrm>
            <a:off x="809029" y="2162176"/>
            <a:ext cx="10573941"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en-US" sz="3600" b="1" i="1" dirty="0">
                <a:solidFill>
                  <a:schemeClr val="accent2"/>
                </a:solidFill>
              </a:rPr>
              <a:t>Sarah’s sister, Kerry, receives an annual distribution from her retirement account but does not have any tax withheld so she always has a balance due every year. Kerry can submit a Form W4-P to have tax withheld on her pension</a:t>
            </a:r>
            <a:r>
              <a:rPr lang="is-IS" sz="3600" b="1" i="1" dirty="0">
                <a:solidFill>
                  <a:schemeClr val="accent2"/>
                </a:solidFill>
              </a:rPr>
              <a:t>:	True or False</a:t>
            </a:r>
          </a:p>
        </p:txBody>
      </p:sp>
      <p:sp>
        <p:nvSpPr>
          <p:cNvPr id="9" name="Oval 8"/>
          <p:cNvSpPr/>
          <p:nvPr/>
        </p:nvSpPr>
        <p:spPr>
          <a:xfrm>
            <a:off x="4429125" y="4329114"/>
            <a:ext cx="971550" cy="66706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30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Basic Exam –</a:t>
            </a:r>
            <a:br>
              <a:rPr lang="en-US" dirty="0"/>
            </a:br>
            <a:r>
              <a:rPr lang="en-US" b="1" dirty="0">
                <a:solidFill>
                  <a:srgbClr val="CC0000"/>
                </a:solidFill>
              </a:rPr>
              <a:t>Out of Scope at Tax Site</a:t>
            </a:r>
          </a:p>
        </p:txBody>
      </p:sp>
      <p:sp>
        <p:nvSpPr>
          <p:cNvPr id="3" name="Content Placeholder 2"/>
          <p:cNvSpPr>
            <a:spLocks noGrp="1"/>
          </p:cNvSpPr>
          <p:nvPr>
            <p:ph idx="1"/>
          </p:nvPr>
        </p:nvSpPr>
        <p:spPr/>
        <p:txBody>
          <a:bodyPr>
            <a:normAutofit lnSpcReduction="10000"/>
          </a:bodyPr>
          <a:lstStyle/>
          <a:p>
            <a:r>
              <a:rPr lang="en-US" sz="3600" dirty="0"/>
              <a:t>1) Additional Affordable Care Act Tax Provisions</a:t>
            </a:r>
          </a:p>
          <a:p>
            <a:r>
              <a:rPr lang="en-US" sz="3600" dirty="0"/>
              <a:t>2) Retirement Income: IRAs and Pensions </a:t>
            </a:r>
          </a:p>
          <a:p>
            <a:r>
              <a:rPr lang="en-US" sz="3600" dirty="0"/>
              <a:t>3) Itemized Deductions</a:t>
            </a:r>
          </a:p>
          <a:p>
            <a:r>
              <a:rPr lang="en-US" sz="3600" dirty="0"/>
              <a:t>4) Education Credits &amp; Student Loan Interest</a:t>
            </a:r>
            <a:endParaRPr lang="en-US" b="1" dirty="0">
              <a:solidFill>
                <a:srgbClr val="CC0000"/>
              </a:solidFill>
            </a:endParaRP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Basic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74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a:t>
            </a:r>
            <a:endParaRPr lang="en-US" dirty="0"/>
          </a:p>
        </p:txBody>
      </p:sp>
      <p:sp>
        <p:nvSpPr>
          <p:cNvPr id="3" name="Content Placeholder 2"/>
          <p:cNvSpPr>
            <a:spLocks noGrp="1"/>
          </p:cNvSpPr>
          <p:nvPr>
            <p:ph idx="1"/>
          </p:nvPr>
        </p:nvSpPr>
        <p:spPr>
          <a:xfrm>
            <a:off x="609600" y="1600202"/>
            <a:ext cx="10972800" cy="4914898"/>
          </a:xfrm>
        </p:spPr>
        <p:txBody>
          <a:bodyPr>
            <a:normAutofit/>
          </a:bodyPr>
          <a:lstStyle/>
          <a:p>
            <a:r>
              <a:rPr lang="en-US" dirty="0"/>
              <a:t>The following items </a:t>
            </a:r>
            <a:r>
              <a:rPr lang="en-US" b="1" dirty="0"/>
              <a:t>ARE ELIGIBLE</a:t>
            </a:r>
            <a:r>
              <a:rPr lang="en-US" dirty="0"/>
              <a:t> to be included as an itemized deduction</a:t>
            </a:r>
          </a:p>
          <a:p>
            <a:pPr lvl="1"/>
            <a:r>
              <a:rPr lang="en-US" dirty="0"/>
              <a:t>Unreimbursed doctor bills for taxpayer, spouse, and dependents</a:t>
            </a:r>
          </a:p>
          <a:p>
            <a:pPr lvl="1"/>
            <a:r>
              <a:rPr lang="en-US" dirty="0"/>
              <a:t>Unreimbursed prescription drugs for taxpayer, spouse, and dependents</a:t>
            </a:r>
          </a:p>
          <a:p>
            <a:pPr lvl="1"/>
            <a:r>
              <a:rPr lang="en-US" dirty="0"/>
              <a:t>Donations to church</a:t>
            </a:r>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41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a:t>
            </a:r>
            <a:endParaRPr lang="en-US" dirty="0"/>
          </a:p>
        </p:txBody>
      </p:sp>
      <p:sp>
        <p:nvSpPr>
          <p:cNvPr id="3" name="Content Placeholder 2"/>
          <p:cNvSpPr>
            <a:spLocks noGrp="1"/>
          </p:cNvSpPr>
          <p:nvPr>
            <p:ph idx="1"/>
          </p:nvPr>
        </p:nvSpPr>
        <p:spPr>
          <a:xfrm>
            <a:off x="609600" y="1600202"/>
            <a:ext cx="10972800" cy="4914898"/>
          </a:xfrm>
        </p:spPr>
        <p:txBody>
          <a:bodyPr>
            <a:normAutofit/>
          </a:bodyPr>
          <a:lstStyle/>
          <a:p>
            <a:r>
              <a:rPr lang="en-US" dirty="0"/>
              <a:t>The following items </a:t>
            </a:r>
            <a:r>
              <a:rPr lang="en-US" b="1" dirty="0"/>
              <a:t>ARE ELIGIBLE</a:t>
            </a:r>
            <a:r>
              <a:rPr lang="en-US" dirty="0"/>
              <a:t> to be included as an itemized deduction</a:t>
            </a:r>
          </a:p>
          <a:p>
            <a:pPr lvl="1"/>
            <a:r>
              <a:rPr lang="en-US" dirty="0"/>
              <a:t>The fair market value (FMV) of non-cash goods donated to charity</a:t>
            </a:r>
          </a:p>
          <a:p>
            <a:pPr lvl="1"/>
            <a:r>
              <a:rPr lang="en-US" dirty="0"/>
              <a:t>Home mortgage interest from Form 1098, line 1</a:t>
            </a:r>
          </a:p>
          <a:p>
            <a:pPr lvl="1"/>
            <a:r>
              <a:rPr lang="en-US" dirty="0"/>
              <a:t>Real estate taxes from Form 1098, line 4</a:t>
            </a:r>
          </a:p>
          <a:p>
            <a:endParaRPr lang="en-US" dirty="0"/>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65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a:t>
            </a:r>
            <a:endParaRPr lang="en-US" dirty="0"/>
          </a:p>
        </p:txBody>
      </p:sp>
      <p:sp>
        <p:nvSpPr>
          <p:cNvPr id="3" name="Content Placeholder 2"/>
          <p:cNvSpPr>
            <a:spLocks noGrp="1"/>
          </p:cNvSpPr>
          <p:nvPr>
            <p:ph idx="1"/>
          </p:nvPr>
        </p:nvSpPr>
        <p:spPr>
          <a:xfrm>
            <a:off x="609600" y="1600202"/>
            <a:ext cx="10972800" cy="4914898"/>
          </a:xfrm>
        </p:spPr>
        <p:txBody>
          <a:bodyPr>
            <a:normAutofit/>
          </a:bodyPr>
          <a:lstStyle/>
          <a:p>
            <a:r>
              <a:rPr lang="en-US" dirty="0"/>
              <a:t>The following items </a:t>
            </a:r>
            <a:r>
              <a:rPr lang="en-US" b="1" dirty="0"/>
              <a:t>ARE NOT ELIGIBLE</a:t>
            </a:r>
            <a:r>
              <a:rPr lang="en-US" dirty="0"/>
              <a:t> to be included as an itemized deduction</a:t>
            </a:r>
          </a:p>
          <a:p>
            <a:pPr lvl="1"/>
            <a:r>
              <a:rPr lang="en-US" dirty="0"/>
              <a:t>Nonprescription drugs (including vitamins)</a:t>
            </a:r>
          </a:p>
          <a:p>
            <a:pPr lvl="1"/>
            <a:r>
              <a:rPr lang="en-US" dirty="0"/>
              <a:t>Donations (for personal, medical, or any other type of expense) given to an individual</a:t>
            </a:r>
          </a:p>
          <a:p>
            <a:pPr lvl="1"/>
            <a:r>
              <a:rPr lang="en-US" dirty="0"/>
              <a:t>Homeowner’s insurance</a:t>
            </a:r>
          </a:p>
          <a:p>
            <a:endParaRPr lang="en-US" dirty="0"/>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24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lstStyle/>
          <a:p>
            <a:r>
              <a:rPr lang="en-US" b="1" dirty="0"/>
              <a:t>Part 1: Preliminary Interview</a:t>
            </a:r>
          </a:p>
          <a:p>
            <a:r>
              <a:rPr lang="en-US" dirty="0"/>
              <a:t>Part 2: Preparing the Return in TaxSlayer</a:t>
            </a:r>
          </a:p>
          <a:p>
            <a:r>
              <a:rPr lang="en-US" dirty="0"/>
              <a:t>Part 3: Quality Review</a:t>
            </a:r>
          </a:p>
          <a:p>
            <a:r>
              <a:rPr lang="en-US" dirty="0"/>
              <a:t>Part 4: Finishing the Return</a:t>
            </a:r>
          </a:p>
          <a:p>
            <a:r>
              <a:rPr lang="en-US" dirty="0"/>
              <a:t>Part 5: Filing the Return</a:t>
            </a:r>
          </a:p>
          <a:p>
            <a:pPr marL="11430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098142"/>
      </p:ext>
    </p:extLst>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54534A"/>
                </a:solidFill>
              </a:rPr>
              <a:t>Additional Topics –</a:t>
            </a:r>
            <a:r>
              <a:rPr lang="en-US" sz="3200" dirty="0">
                <a:solidFill>
                  <a:srgbClr val="CC0000"/>
                </a:solidFill>
              </a:rPr>
              <a:t> Out of Scope at Tax Site</a:t>
            </a:r>
            <a:r>
              <a:rPr lang="en-US" sz="3200" dirty="0">
                <a:solidFill>
                  <a:srgbClr val="77A042"/>
                </a:solidFill>
              </a:rPr>
              <a:t> </a:t>
            </a:r>
            <a:br>
              <a:rPr lang="en-US" sz="3200" dirty="0">
                <a:solidFill>
                  <a:srgbClr val="77A042"/>
                </a:solidFill>
              </a:rPr>
            </a:br>
            <a:r>
              <a:rPr lang="en-US" sz="5300" dirty="0">
                <a:solidFill>
                  <a:srgbClr val="77A042"/>
                </a:solidFill>
              </a:rPr>
              <a:t> </a:t>
            </a:r>
            <a:r>
              <a:rPr lang="en-US" sz="5300" dirty="0">
                <a:solidFill>
                  <a:srgbClr val="54534A"/>
                </a:solidFill>
              </a:rPr>
              <a:t>Itemized Deductions</a:t>
            </a:r>
            <a:br>
              <a:rPr lang="en-US" sz="5300" dirty="0">
                <a:solidFill>
                  <a:srgbClr val="54534A"/>
                </a:solidFill>
              </a:rPr>
            </a:br>
            <a:r>
              <a:rPr lang="en-US" altLang="en-US" dirty="0">
                <a:solidFill>
                  <a:srgbClr val="F2B52C"/>
                </a:solidFill>
                <a:ea typeface="ＭＳ Ｐゴシック" charset="-128"/>
              </a:rPr>
              <a:t>Form 1098: Mortgage Interest Statement</a:t>
            </a:r>
            <a:endParaRPr lang="en-US" dirty="0"/>
          </a:p>
        </p:txBody>
      </p:sp>
      <p:pic>
        <p:nvPicPr>
          <p:cNvPr id="4" name="Picture 3" descr="Form 1098.png"/>
          <p:cNvPicPr>
            <a:picLocks noChangeAspect="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304614" y="2007971"/>
            <a:ext cx="9582772" cy="4152648"/>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64211" y="3579812"/>
            <a:ext cx="3608387" cy="39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64212" y="5105400"/>
            <a:ext cx="3608387" cy="400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237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7"/>
                                        </p:tgtEl>
                                      </p:cBhvr>
                                      <p:by x="150000" y="150000"/>
                                    </p:animScale>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Basic Exam –</a:t>
            </a:r>
            <a:br>
              <a:rPr lang="en-US" dirty="0"/>
            </a:br>
            <a:r>
              <a:rPr lang="en-US" b="1" dirty="0">
                <a:solidFill>
                  <a:srgbClr val="CC0000"/>
                </a:solidFill>
              </a:rPr>
              <a:t>Out of Scope at Tax Site</a:t>
            </a:r>
          </a:p>
        </p:txBody>
      </p:sp>
      <p:sp>
        <p:nvSpPr>
          <p:cNvPr id="3" name="Content Placeholder 2"/>
          <p:cNvSpPr>
            <a:spLocks noGrp="1"/>
          </p:cNvSpPr>
          <p:nvPr>
            <p:ph idx="1"/>
          </p:nvPr>
        </p:nvSpPr>
        <p:spPr/>
        <p:txBody>
          <a:bodyPr>
            <a:normAutofit lnSpcReduction="10000"/>
          </a:bodyPr>
          <a:lstStyle/>
          <a:p>
            <a:r>
              <a:rPr lang="en-US" sz="3600" dirty="0"/>
              <a:t>1) Additional Affordable Care Act Tax Provisions</a:t>
            </a:r>
          </a:p>
          <a:p>
            <a:r>
              <a:rPr lang="en-US" sz="3600" dirty="0"/>
              <a:t>2) Retirement Income: IRAs and Pensions </a:t>
            </a:r>
          </a:p>
          <a:p>
            <a:r>
              <a:rPr lang="en-US" sz="3600" dirty="0"/>
              <a:t>3) Itemized Deductions</a:t>
            </a:r>
          </a:p>
          <a:p>
            <a:r>
              <a:rPr lang="en-US" sz="3600" dirty="0"/>
              <a:t>4) Education Credits &amp; Student Loan Interest</a:t>
            </a:r>
            <a:endParaRPr lang="en-US" b="1" dirty="0">
              <a:solidFill>
                <a:srgbClr val="CC0000"/>
              </a:solidFill>
            </a:endParaRP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Basic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110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Education Credits &amp; Student Loan Interest</a:t>
            </a:r>
            <a:endParaRPr lang="en-US" dirty="0"/>
          </a:p>
        </p:txBody>
      </p:sp>
      <p:graphicFrame>
        <p:nvGraphicFramePr>
          <p:cNvPr id="9" name="Group 58"/>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8721650"/>
              </p:ext>
            </p:extLst>
          </p:nvPr>
        </p:nvGraphicFramePr>
        <p:xfrm>
          <a:off x="609600" y="1572220"/>
          <a:ext cx="10972800" cy="4528428"/>
        </p:xfrm>
        <a:graphic>
          <a:graphicData uri="http://schemas.openxmlformats.org/drawingml/2006/table">
            <a:tbl>
              <a:tblPr>
                <a:tableStyleId>{D03447BB-5D67-496B-8E87-E561075AD55C}</a:tableStyleId>
              </a:tblPr>
              <a:tblGrid>
                <a:gridCol w="549957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47322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656630">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800" b="1" u="none" strike="noStrike" cap="none" normalizeH="0" baseline="0" dirty="0">
                          <a:ln>
                            <a:noFill/>
                          </a:ln>
                          <a:effectLst/>
                        </a:rPr>
                        <a:t>American Opportunity Credit</a:t>
                      </a:r>
                      <a:endParaRPr kumimoji="0" lang="en-US" sz="2800" b="1" i="0" u="none" strike="noStrike" cap="none" normalizeH="0" baseline="0" dirty="0">
                        <a:ln>
                          <a:noFill/>
                        </a:ln>
                        <a:solidFill>
                          <a:schemeClr val="tx1"/>
                        </a:solidFill>
                        <a:effectLst/>
                        <a:latin typeface="+mj-lt"/>
                        <a:ea typeface="MS PGothic" charset="0"/>
                        <a:cs typeface="MS PGothic" charset="0"/>
                      </a:endParaRPr>
                    </a:p>
                  </a:txBody>
                  <a:tcPr marL="68142" marR="68142" marT="77942"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800" b="1" u="none" strike="noStrike" cap="none" normalizeH="0" baseline="0" dirty="0">
                          <a:ln>
                            <a:noFill/>
                          </a:ln>
                          <a:effectLst/>
                        </a:rPr>
                        <a:t>Lifetime Learning Credit</a:t>
                      </a:r>
                      <a:endParaRPr kumimoji="0" lang="en-US" sz="2800" b="1" i="0" u="none" strike="noStrike" cap="none" normalizeH="0" baseline="0" dirty="0">
                        <a:ln>
                          <a:noFill/>
                        </a:ln>
                        <a:solidFill>
                          <a:schemeClr val="tx1"/>
                        </a:solidFill>
                        <a:effectLst/>
                        <a:latin typeface="+mj-lt"/>
                        <a:ea typeface="MS PGothic" charset="0"/>
                        <a:cs typeface="MS PGothic" charset="0"/>
                      </a:endParaRPr>
                    </a:p>
                  </a:txBody>
                  <a:tcPr marL="68142" marR="68142" marT="77942"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557917">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$2,500 per eligible student ($1,000 is refundable)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$2,000 credit per return</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425545">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the 1</a:t>
                      </a:r>
                      <a:r>
                        <a:rPr kumimoji="0" lang="en-US" sz="2000" b="1" u="none" strike="noStrike" cap="none" normalizeH="0" baseline="30000" dirty="0">
                          <a:ln>
                            <a:noFill/>
                          </a:ln>
                          <a:solidFill>
                            <a:schemeClr val="accent3"/>
                          </a:solidFill>
                          <a:effectLst/>
                        </a:rPr>
                        <a:t>st</a:t>
                      </a:r>
                      <a:r>
                        <a:rPr kumimoji="0" lang="en-US" sz="2000" b="1" u="none" strike="noStrike" cap="none" normalizeH="0" baseline="0" dirty="0">
                          <a:ln>
                            <a:noFill/>
                          </a:ln>
                          <a:solidFill>
                            <a:schemeClr val="accent3"/>
                          </a:solidFill>
                          <a:effectLst/>
                        </a:rPr>
                        <a:t> 4 years of college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all years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66524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pursuing a degree or recognized education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does not need to be pursuing a degree or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66524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enrolled at least half time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one or more courses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r h="66524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No felony drug conviction on student’</a:t>
                      </a:r>
                      <a:r>
                        <a:rPr kumimoji="0" lang="en-US" altLang="ja-JP" sz="2000" b="1" u="none" strike="noStrike" cap="none" normalizeH="0" baseline="0" dirty="0">
                          <a:ln>
                            <a:noFill/>
                          </a:ln>
                          <a:solidFill>
                            <a:schemeClr val="accent3"/>
                          </a:solidFill>
                          <a:effectLst/>
                        </a:rPr>
                        <a:t>s record</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Felony drug conviction does not apply</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5"/>
                  </a:ext>
                </a:extLst>
              </a:tr>
              <a:tr h="66524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tuition, fees, and course materials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only tuition and fees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68142" marR="68142" marT="60228" marB="35429"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6"/>
                  </a:ext>
                </a:extLst>
              </a:tr>
            </a:tbl>
          </a:graphicData>
        </a:graphic>
      </p:graphicFrame>
      <p:sp>
        <p:nvSpPr>
          <p:cNvPr id="4" name="TextBox 3"/>
          <p:cNvSpPr txBox="1"/>
          <p:nvPr/>
        </p:nvSpPr>
        <p:spPr>
          <a:xfrm>
            <a:off x="603250" y="6159500"/>
            <a:ext cx="11001375" cy="523220"/>
          </a:xfrm>
          <a:prstGeom prst="rect">
            <a:avLst/>
          </a:prstGeom>
          <a:noFill/>
        </p:spPr>
        <p:txBody>
          <a:bodyPr wrap="square" rtlCol="0">
            <a:spAutoFit/>
          </a:bodyPr>
          <a:lstStyle/>
          <a:p>
            <a:pPr algn="ctr"/>
            <a:r>
              <a:rPr lang="en-US" sz="2800" dirty="0" smtClean="0">
                <a:solidFill>
                  <a:srgbClr val="800000"/>
                </a:solidFill>
              </a:rPr>
              <a:t>Cannot claim if MFS</a:t>
            </a:r>
            <a:endParaRPr lang="en-US" sz="2800" dirty="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62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Education Credits &amp; Student Loan Interest</a:t>
            </a:r>
            <a:endParaRPr lang="en-US" dirty="0"/>
          </a:p>
        </p:txBody>
      </p:sp>
      <p:sp>
        <p:nvSpPr>
          <p:cNvPr id="3" name="Content Placeholder 2"/>
          <p:cNvSpPr>
            <a:spLocks noGrp="1"/>
          </p:cNvSpPr>
          <p:nvPr>
            <p:ph idx="1"/>
          </p:nvPr>
        </p:nvSpPr>
        <p:spPr>
          <a:xfrm>
            <a:off x="609600" y="1600203"/>
            <a:ext cx="10972800" cy="4749797"/>
          </a:xfrm>
        </p:spPr>
        <p:txBody>
          <a:bodyPr>
            <a:normAutofit fontScale="92500" lnSpcReduction="20000"/>
          </a:bodyPr>
          <a:lstStyle/>
          <a:p>
            <a:r>
              <a:rPr lang="en-US" dirty="0"/>
              <a:t>Only </a:t>
            </a:r>
            <a:r>
              <a:rPr lang="en-US" b="1" dirty="0"/>
              <a:t>out-of-pocket tuition expenses</a:t>
            </a:r>
            <a:r>
              <a:rPr lang="en-US" dirty="0"/>
              <a:t> can be claimed as eligible expenses</a:t>
            </a:r>
          </a:p>
          <a:p>
            <a:pPr lvl="1"/>
            <a:r>
              <a:rPr lang="en-US" dirty="0"/>
              <a:t>Amounts paid with scholarships and grants are NOT eligible</a:t>
            </a:r>
          </a:p>
          <a:p>
            <a:r>
              <a:rPr lang="en-US" dirty="0"/>
              <a:t>For Lifetime Learning Credit, books cannot be included </a:t>
            </a:r>
            <a:r>
              <a:rPr lang="en-US" i="1" dirty="0"/>
              <a:t>unless</a:t>
            </a:r>
            <a:r>
              <a:rPr lang="en-US" dirty="0"/>
              <a:t> purchasing it was a </a:t>
            </a:r>
            <a:r>
              <a:rPr lang="en-US" b="1" dirty="0"/>
              <a:t>condition of enrollment</a:t>
            </a:r>
            <a:endParaRPr lang="en-US" dirty="0"/>
          </a:p>
          <a:p>
            <a:r>
              <a:rPr lang="en-US" dirty="0"/>
              <a:t>If not required for course enrollment, a parking permit is NOT an eligible expense for either credit</a:t>
            </a:r>
          </a:p>
          <a:p>
            <a:r>
              <a:rPr lang="en-US" dirty="0"/>
              <a:t>Room and board is also NEVER an eligible expense for either credit</a:t>
            </a:r>
          </a:p>
          <a:p>
            <a:endParaRPr lang="en-US" dirty="0"/>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1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1" descr="Form 1098-T.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44108" y="1979612"/>
            <a:ext cx="9903783" cy="4287837"/>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212994" name="Title 1"/>
          <p:cNvSpPr>
            <a:spLocks noGrp="1"/>
          </p:cNvSpPr>
          <p:nvPr>
            <p:ph type="title"/>
          </p:nvPr>
        </p:nvSpPr>
        <p:spPr>
          <a:xfrm>
            <a:off x="609600" y="419405"/>
            <a:ext cx="10972800" cy="1143000"/>
          </a:xfrm>
        </p:spPr>
        <p:txBody>
          <a:bodyPr>
            <a:normAutofit fontScale="90000"/>
          </a:bodyPr>
          <a:lstStyle/>
          <a:p>
            <a:r>
              <a:rPr lang="en-US" sz="3200" dirty="0">
                <a:solidFill>
                  <a:srgbClr val="54534A"/>
                </a:solidFill>
              </a:rPr>
              <a:t>Additional Topics –</a:t>
            </a:r>
            <a:r>
              <a:rPr lang="en-US" sz="3200" dirty="0">
                <a:solidFill>
                  <a:srgbClr val="CC0000"/>
                </a:solidFill>
              </a:rPr>
              <a:t> Out of Scope at Tax Site</a:t>
            </a:r>
            <a:r>
              <a:rPr lang="en-US" sz="3200" dirty="0">
                <a:solidFill>
                  <a:srgbClr val="77A042"/>
                </a:solidFill>
              </a:rPr>
              <a:t> </a:t>
            </a:r>
            <a:br>
              <a:rPr lang="en-US" sz="3200" dirty="0">
                <a:solidFill>
                  <a:srgbClr val="77A042"/>
                </a:solidFill>
              </a:rPr>
            </a:br>
            <a:r>
              <a:rPr lang="en-US" sz="5300" dirty="0">
                <a:solidFill>
                  <a:srgbClr val="77A042"/>
                </a:solidFill>
              </a:rPr>
              <a:t> </a:t>
            </a:r>
            <a:r>
              <a:rPr lang="en-US" sz="5300" dirty="0">
                <a:solidFill>
                  <a:srgbClr val="54534A"/>
                </a:solidFill>
              </a:rPr>
              <a:t>Education Credits &amp; Student Loan Interest </a:t>
            </a:r>
            <a:r>
              <a:rPr lang="en-US" altLang="en-US" dirty="0">
                <a:solidFill>
                  <a:schemeClr val="accent1"/>
                </a:solidFill>
                <a:ea typeface="ＭＳ Ｐゴシック" charset="-128"/>
              </a:rPr>
              <a:t>Form 1098-T: Tuition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1508" y="2287262"/>
            <a:ext cx="1816100" cy="62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57608" y="4074319"/>
            <a:ext cx="1841500"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80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Education Credits &amp; Student Loan Interest</a:t>
            </a:r>
            <a:endParaRPr lang="en-US" dirty="0"/>
          </a:p>
        </p:txBody>
      </p:sp>
      <p:sp>
        <p:nvSpPr>
          <p:cNvPr id="3" name="Content Placeholder 2"/>
          <p:cNvSpPr>
            <a:spLocks noGrp="1"/>
          </p:cNvSpPr>
          <p:nvPr>
            <p:ph idx="1"/>
          </p:nvPr>
        </p:nvSpPr>
        <p:spPr/>
        <p:txBody>
          <a:bodyPr>
            <a:normAutofit/>
          </a:bodyPr>
          <a:lstStyle/>
          <a:p>
            <a:r>
              <a:rPr lang="en-US" dirty="0"/>
              <a:t>Taxpayers can deduct up to $2,500 of student loan interest paid during the year on a loan for qualified higher education expenses at an eligible institution – </a:t>
            </a:r>
            <a:r>
              <a:rPr lang="en-US" b="1" i="1" dirty="0"/>
              <a:t>reported in box 1 of Form 1098-E</a:t>
            </a:r>
            <a:endParaRPr lang="en-US" b="1" dirty="0"/>
          </a:p>
          <a:p>
            <a:endParaRPr lang="en-US" b="1" dirty="0"/>
          </a:p>
        </p:txBody>
      </p:sp>
      <p:sp>
        <p:nvSpPr>
          <p:cNvPr id="2" name="TextBox 1"/>
          <p:cNvSpPr txBox="1"/>
          <p:nvPr/>
        </p:nvSpPr>
        <p:spPr>
          <a:xfrm>
            <a:off x="13737167" y="4572000"/>
            <a:ext cx="184666" cy="369332"/>
          </a:xfrm>
          <a:prstGeom prst="rect">
            <a:avLst/>
          </a:prstGeom>
          <a:noFill/>
        </p:spPr>
        <p:txBody>
          <a:bodyPr wrap="none" rtlCol="0">
            <a:spAutoFit/>
          </a:bodyPr>
          <a:lstStyle/>
          <a:p>
            <a:endParaRPr lang="en-US" dirty="0"/>
          </a:p>
        </p:txBody>
      </p:sp>
      <p:sp>
        <p:nvSpPr>
          <p:cNvPr id="5" name="TextBox 4"/>
          <p:cNvSpPr txBox="1"/>
          <p:nvPr/>
        </p:nvSpPr>
        <p:spPr>
          <a:xfrm>
            <a:off x="14054667" y="4699000"/>
            <a:ext cx="184666" cy="369332"/>
          </a:xfrm>
          <a:prstGeom prst="rect">
            <a:avLst/>
          </a:prstGeom>
          <a:noFill/>
        </p:spPr>
        <p:txBody>
          <a:bodyPr wrap="none" rtlCol="0">
            <a:spAutoFit/>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90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p:nvPr>
        </p:nvSpPr>
        <p:spPr>
          <a:xfrm>
            <a:off x="609600" y="419405"/>
            <a:ext cx="10972800" cy="1143000"/>
          </a:xfrm>
        </p:spPr>
        <p:txBody>
          <a:bodyPr>
            <a:normAutofit fontScale="90000"/>
          </a:bodyPr>
          <a:lstStyle/>
          <a:p>
            <a:r>
              <a:rPr lang="en-US" sz="3200" dirty="0">
                <a:solidFill>
                  <a:srgbClr val="54534A"/>
                </a:solidFill>
              </a:rPr>
              <a:t>Additional Topics –</a:t>
            </a:r>
            <a:r>
              <a:rPr lang="en-US" sz="3200" dirty="0">
                <a:solidFill>
                  <a:srgbClr val="CC0000"/>
                </a:solidFill>
              </a:rPr>
              <a:t> Out of Scope at Tax Site</a:t>
            </a:r>
            <a:r>
              <a:rPr lang="en-US" sz="3200" dirty="0">
                <a:solidFill>
                  <a:srgbClr val="77A042"/>
                </a:solidFill>
              </a:rPr>
              <a:t> </a:t>
            </a:r>
            <a:br>
              <a:rPr lang="en-US" sz="3200" dirty="0">
                <a:solidFill>
                  <a:srgbClr val="77A042"/>
                </a:solidFill>
              </a:rPr>
            </a:br>
            <a:r>
              <a:rPr lang="en-US" sz="5300" dirty="0">
                <a:solidFill>
                  <a:srgbClr val="77A042"/>
                </a:solidFill>
              </a:rPr>
              <a:t> </a:t>
            </a:r>
            <a:r>
              <a:rPr lang="en-US" sz="5300" dirty="0">
                <a:solidFill>
                  <a:srgbClr val="54534A"/>
                </a:solidFill>
              </a:rPr>
              <a:t>Education Credits &amp; Student Loan Interest </a:t>
            </a:r>
            <a:r>
              <a:rPr lang="en-US" altLang="en-US" dirty="0">
                <a:solidFill>
                  <a:schemeClr val="accent1"/>
                </a:solidFill>
                <a:ea typeface="ＭＳ Ｐゴシック" charset="-128"/>
              </a:rPr>
              <a:t>Form 1098-E: Student Loan Interest Statement</a:t>
            </a:r>
          </a:p>
        </p:txBody>
      </p:sp>
      <p:pic>
        <p:nvPicPr>
          <p:cNvPr id="7" name="Picture 6" descr="Form 1098-E.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43013" y="2113818"/>
            <a:ext cx="9696450" cy="4219345"/>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8" name="Picture 7"/>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56150" y="3704181"/>
            <a:ext cx="3629822" cy="4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14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#4: Leslie </a:t>
            </a:r>
            <a:r>
              <a:rPr lang="en-US" sz="4000" i="1" dirty="0" err="1">
                <a:solidFill>
                  <a:schemeClr val="accent1"/>
                </a:solidFill>
              </a:rPr>
              <a:t>Knope</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#4 in the </a:t>
            </a:r>
            <a:r>
              <a:rPr lang="en-US" b="1" i="1" dirty="0"/>
              <a:t>Helpful Tips</a:t>
            </a:r>
            <a:r>
              <a:rPr lang="is-IS" dirty="0"/>
              <a:t>… handout and answer the following question</a:t>
            </a:r>
            <a:r>
              <a:rPr lang="en-US" b="1" i="1" dirty="0"/>
              <a:t>s</a:t>
            </a:r>
            <a:endParaRPr lang="is-IS" dirty="0"/>
          </a:p>
        </p:txBody>
      </p:sp>
      <p:sp>
        <p:nvSpPr>
          <p:cNvPr id="5" name="Rectangle 4"/>
          <p:cNvSpPr/>
          <p:nvPr/>
        </p:nvSpPr>
        <p:spPr>
          <a:xfrm>
            <a:off x="809029" y="3429001"/>
            <a:ext cx="10573941"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Which education credit is Leslie eligible to take?</a:t>
            </a:r>
          </a:p>
          <a:p>
            <a:pPr marL="1085850" lvl="1" indent="-742950">
              <a:buFont typeface="+mj-lt"/>
              <a:buAutoNum type="alphaLcPeriod"/>
            </a:pPr>
            <a:r>
              <a:rPr lang="is-IS" sz="3200" b="1" i="1" dirty="0">
                <a:solidFill>
                  <a:schemeClr val="accent2"/>
                </a:solidFill>
              </a:rPr>
              <a:t>American opportunity credit</a:t>
            </a:r>
          </a:p>
          <a:p>
            <a:pPr marL="1085850" lvl="1" indent="-742950">
              <a:buFont typeface="+mj-lt"/>
              <a:buAutoNum type="alphaLcPeriod"/>
            </a:pPr>
            <a:r>
              <a:rPr lang="is-IS" sz="3200" b="1" i="1" dirty="0">
                <a:solidFill>
                  <a:schemeClr val="accent2"/>
                </a:solidFill>
              </a:rPr>
              <a:t>Lifetime learning credit</a:t>
            </a:r>
          </a:p>
          <a:p>
            <a:pPr marL="1085850" lvl="1" indent="-742950">
              <a:buFont typeface="+mj-lt"/>
              <a:buAutoNum type="alphaLcPeriod"/>
            </a:pPr>
            <a:r>
              <a:rPr lang="is-IS" sz="3200" b="1" i="1" dirty="0">
                <a:solidFill>
                  <a:schemeClr val="accent2"/>
                </a:solidFill>
              </a:rPr>
              <a:t>Both American opportunity and lifetime learning credit</a:t>
            </a:r>
          </a:p>
          <a:p>
            <a:pPr marL="1085850" lvl="1" indent="-742950">
              <a:buFont typeface="+mj-lt"/>
              <a:buAutoNum type="alphaLcPeriod"/>
            </a:pPr>
            <a:r>
              <a:rPr lang="is-IS" sz="3200" b="1" i="1" dirty="0">
                <a:solidFill>
                  <a:schemeClr val="accent2"/>
                </a:solidFill>
              </a:rPr>
              <a:t>She does not qualify for any education credit</a:t>
            </a:r>
          </a:p>
        </p:txBody>
      </p:sp>
      <p:sp>
        <p:nvSpPr>
          <p:cNvPr id="6" name="Oval 5"/>
          <p:cNvSpPr/>
          <p:nvPr/>
        </p:nvSpPr>
        <p:spPr>
          <a:xfrm>
            <a:off x="985838" y="4387662"/>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94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#4: Leslie </a:t>
            </a:r>
            <a:r>
              <a:rPr lang="en-US" sz="4000" i="1" dirty="0" err="1">
                <a:solidFill>
                  <a:schemeClr val="accent1"/>
                </a:solidFill>
              </a:rPr>
              <a:t>Knope</a:t>
            </a:r>
            <a:endParaRPr lang="en-US" i="1" dirty="0">
              <a:solidFill>
                <a:schemeClr val="accent1"/>
              </a:solidFill>
            </a:endParaRPr>
          </a:p>
        </p:txBody>
      </p:sp>
      <p:sp>
        <p:nvSpPr>
          <p:cNvPr id="5" name="Rectangle 4"/>
          <p:cNvSpPr/>
          <p:nvPr/>
        </p:nvSpPr>
        <p:spPr>
          <a:xfrm>
            <a:off x="809029" y="2171701"/>
            <a:ext cx="10573941"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Is Leslie’s course book a qualified education expense for the lifetime learning credit</a:t>
            </a:r>
          </a:p>
          <a:p>
            <a:pPr marL="1085850" lvl="1" indent="-742950">
              <a:buFont typeface="+mj-lt"/>
              <a:buAutoNum type="alphaLcPeriod"/>
            </a:pPr>
            <a:r>
              <a:rPr lang="is-IS" sz="3200" b="1" i="1" dirty="0">
                <a:solidFill>
                  <a:schemeClr val="accent2"/>
                </a:solidFill>
              </a:rPr>
              <a:t>None, because the book costs too much</a:t>
            </a:r>
          </a:p>
          <a:p>
            <a:pPr marL="1085850" lvl="1" indent="-742950">
              <a:buFont typeface="+mj-lt"/>
              <a:buAutoNum type="alphaLcPeriod"/>
            </a:pPr>
            <a:r>
              <a:rPr lang="is-IS" sz="3200" b="1" i="1" dirty="0">
                <a:solidFill>
                  <a:schemeClr val="accent2"/>
                </a:solidFill>
              </a:rPr>
              <a:t>No, because it is not required as a condition of enrollment and paid to the institution</a:t>
            </a:r>
          </a:p>
          <a:p>
            <a:pPr marL="1085850" lvl="1" indent="-742950">
              <a:buFont typeface="+mj-lt"/>
              <a:buAutoNum type="alphaLcPeriod"/>
            </a:pPr>
            <a:r>
              <a:rPr lang="en-US" sz="3200" b="1" i="1" dirty="0">
                <a:solidFill>
                  <a:schemeClr val="accent2"/>
                </a:solidFill>
              </a:rPr>
              <a:t>Y</a:t>
            </a:r>
            <a:r>
              <a:rPr lang="is-IS" sz="3200" b="1" i="1" dirty="0">
                <a:solidFill>
                  <a:schemeClr val="accent2"/>
                </a:solidFill>
              </a:rPr>
              <a:t>es, because it will improve her job skills</a:t>
            </a:r>
          </a:p>
          <a:p>
            <a:pPr marL="1085850" lvl="1" indent="-742950">
              <a:buFont typeface="+mj-lt"/>
              <a:buAutoNum type="alphaLcPeriod"/>
            </a:pPr>
            <a:r>
              <a:rPr lang="is-IS" sz="3200" b="1" i="1" dirty="0">
                <a:solidFill>
                  <a:schemeClr val="accent2"/>
                </a:solidFill>
              </a:rPr>
              <a:t>Yes, because qualified education expenses are the same for all eduation credits</a:t>
            </a:r>
          </a:p>
        </p:txBody>
      </p:sp>
      <p:sp>
        <p:nvSpPr>
          <p:cNvPr id="6" name="Oval 5"/>
          <p:cNvSpPr/>
          <p:nvPr/>
        </p:nvSpPr>
        <p:spPr>
          <a:xfrm>
            <a:off x="985838" y="3616142"/>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848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3651327"/>
          </a:xfrm>
        </p:spPr>
        <p:txBody>
          <a:bodyPr>
            <a:normAutofit fontScale="85000" lnSpcReduction="10000"/>
          </a:bodyPr>
          <a:lstStyle/>
          <a:p>
            <a:r>
              <a:rPr lang="en-US" dirty="0"/>
              <a:t>Review practice exercise #5 in the </a:t>
            </a:r>
            <a:r>
              <a:rPr lang="en-US" b="1" i="1" dirty="0"/>
              <a:t>Helpful Tips</a:t>
            </a:r>
            <a:r>
              <a:rPr lang="is-IS" dirty="0"/>
              <a:t>… handout</a:t>
            </a:r>
          </a:p>
          <a:p>
            <a:r>
              <a:rPr lang="is-IS" dirty="0"/>
              <a:t>On your own, in TaxSlayer:</a:t>
            </a:r>
          </a:p>
          <a:p>
            <a:pPr lvl="1"/>
            <a:r>
              <a:rPr lang="is-IS" dirty="0"/>
              <a:t>Enter the filing status, personal information, and dependents.</a:t>
            </a:r>
          </a:p>
          <a:p>
            <a:pPr lvl="1"/>
            <a:r>
              <a:rPr lang="is-IS" dirty="0"/>
              <a:t>Enter the W-2</a:t>
            </a:r>
          </a:p>
          <a:p>
            <a:pPr lvl="1"/>
            <a:r>
              <a:rPr lang="is-IS" dirty="0"/>
              <a:t>Fill out Form 8880 (for 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29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Preliminary Interview</a:t>
            </a:r>
          </a:p>
        </p:txBody>
      </p:sp>
      <p:sp>
        <p:nvSpPr>
          <p:cNvPr id="3" name="Content Placeholder 2"/>
          <p:cNvSpPr>
            <a:spLocks noGrp="1"/>
          </p:cNvSpPr>
          <p:nvPr>
            <p:ph idx="1"/>
          </p:nvPr>
        </p:nvSpPr>
        <p:spPr>
          <a:xfrm>
            <a:off x="609600" y="1600203"/>
            <a:ext cx="10972800" cy="4800598"/>
          </a:xfrm>
        </p:spPr>
        <p:txBody>
          <a:bodyPr>
            <a:normAutofit/>
          </a:bodyPr>
          <a:lstStyle/>
          <a:p>
            <a:r>
              <a:rPr lang="en-US" dirty="0"/>
              <a:t>Taxpayer completes pages 1, 2, and 3 of Intake/Interview Form &amp; Affordable Care Act Supplement Form</a:t>
            </a:r>
          </a:p>
          <a:p>
            <a:r>
              <a:rPr lang="en-US" dirty="0"/>
              <a:t>Verify photo ID(s) &amp; Social Security card(s)</a:t>
            </a:r>
          </a:p>
          <a:p>
            <a:r>
              <a:rPr lang="en-US" dirty="0"/>
              <a:t>Ensure taxpayer cannot be a dependent of anyone else (Pub 4012:</a:t>
            </a:r>
            <a:r>
              <a:rPr lang="en-US" dirty="0" smtClean="0"/>
              <a:t> C-1, C-5 </a:t>
            </a:r>
            <a:r>
              <a:rPr lang="en-US" dirty="0"/>
              <a:t>to C-6)</a:t>
            </a:r>
          </a:p>
          <a:p>
            <a:r>
              <a:rPr lang="en-US" dirty="0"/>
              <a:t>Determine dependents (Pub 4012: C-3 to C</a:t>
            </a:r>
            <a:r>
              <a:rPr lang="en-US" dirty="0" smtClean="0"/>
              <a:t>-8)</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6880399"/>
      </p:ext>
    </p:extLst>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2"/>
            <a:ext cx="10972800" cy="2702028"/>
          </a:xfrm>
        </p:spPr>
        <p:txBody>
          <a:bodyPr>
            <a:normAutofit/>
          </a:bodyPr>
          <a:lstStyle/>
          <a:p>
            <a:r>
              <a:rPr lang="en-US" dirty="0"/>
              <a:t>Carl’s higher education expenses:</a:t>
            </a:r>
          </a:p>
          <a:p>
            <a:pPr lvl="1"/>
            <a:r>
              <a:rPr lang="is-IS" dirty="0"/>
              <a:t>Carl is Ewan’s </a:t>
            </a:r>
            <a:r>
              <a:rPr lang="is-IS" b="1" i="1" dirty="0"/>
              <a:t>qualifying child</a:t>
            </a:r>
            <a:endParaRPr lang="is-IS" dirty="0"/>
          </a:p>
          <a:p>
            <a:pPr lvl="1"/>
            <a:r>
              <a:rPr lang="is-IS" dirty="0"/>
              <a:t>Can Ewan claim Carl’s education expenses at Brown College? </a:t>
            </a:r>
          </a:p>
        </p:txBody>
      </p:sp>
      <p:sp>
        <p:nvSpPr>
          <p:cNvPr id="3" name="Rectangle 2"/>
          <p:cNvSpPr/>
          <p:nvPr/>
        </p:nvSpPr>
        <p:spPr>
          <a:xfrm>
            <a:off x="1479007" y="5389652"/>
            <a:ext cx="190877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4000" b="1">
                <a:solidFill>
                  <a:schemeClr val="accent2"/>
                </a:solidFill>
              </a:rPr>
              <a:t>YES</a:t>
            </a:r>
            <a:endParaRPr lang="is-IS" sz="4000" b="1" dirty="0">
              <a:solidFill>
                <a:schemeClr val="accent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816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ou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Lst>
  </p:timing>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3651327"/>
          </a:xfrm>
        </p:spPr>
        <p:txBody>
          <a:bodyPr>
            <a:normAutofit fontScale="92500" lnSpcReduction="10000"/>
          </a:bodyPr>
          <a:lstStyle/>
          <a:p>
            <a:r>
              <a:rPr lang="is-IS" dirty="0"/>
              <a:t>What credit does Carl qualify for?</a:t>
            </a:r>
          </a:p>
          <a:p>
            <a:pPr lvl="1"/>
            <a:r>
              <a:rPr lang="is-IS" dirty="0"/>
              <a:t>Attended an eligible institution</a:t>
            </a:r>
          </a:p>
          <a:p>
            <a:pPr lvl="1"/>
            <a:r>
              <a:rPr lang="is-IS" dirty="0"/>
              <a:t>Enrolled at least half-time</a:t>
            </a:r>
          </a:p>
          <a:p>
            <a:pPr lvl="1"/>
            <a:r>
              <a:rPr lang="is-IS" dirty="0"/>
              <a:t>Attending 1</a:t>
            </a:r>
            <a:r>
              <a:rPr lang="is-IS" baseline="30000" dirty="0"/>
              <a:t>st</a:t>
            </a:r>
            <a:r>
              <a:rPr lang="is-IS" dirty="0"/>
              <a:t> year of college</a:t>
            </a:r>
          </a:p>
          <a:p>
            <a:pPr lvl="1"/>
            <a:r>
              <a:rPr lang="is-IS" dirty="0"/>
              <a:t>Pursuing a degree</a:t>
            </a:r>
          </a:p>
          <a:p>
            <a:pPr lvl="1"/>
            <a:r>
              <a:rPr lang="is-IS" dirty="0"/>
              <a:t>Does not have a felony drug conviction</a:t>
            </a:r>
          </a:p>
        </p:txBody>
      </p:sp>
      <p:sp>
        <p:nvSpPr>
          <p:cNvPr id="5" name="Rectangle 4"/>
          <p:cNvSpPr/>
          <p:nvPr/>
        </p:nvSpPr>
        <p:spPr>
          <a:xfrm>
            <a:off x="6467695" y="3987025"/>
            <a:ext cx="5114705"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4000" b="1">
                <a:solidFill>
                  <a:schemeClr val="accent2"/>
                </a:solidFill>
              </a:rPr>
              <a:t>American Opportunity Credit</a:t>
            </a:r>
            <a:endParaRPr lang="is-IS" sz="4000" b="1" dirty="0">
              <a:solidFill>
                <a:schemeClr val="accent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7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3651327"/>
          </a:xfrm>
        </p:spPr>
        <p:txBody>
          <a:bodyPr>
            <a:normAutofit fontScale="92500" lnSpcReduction="20000"/>
          </a:bodyPr>
          <a:lstStyle/>
          <a:p>
            <a:r>
              <a:rPr lang="is-IS" dirty="0"/>
              <a:t>Qualifying Expenses for American Opportunity Credit</a:t>
            </a:r>
          </a:p>
          <a:p>
            <a:pPr lvl="1"/>
            <a:r>
              <a:rPr lang="is-IS" dirty="0"/>
              <a:t>Course-related books: $1,500</a:t>
            </a:r>
          </a:p>
          <a:p>
            <a:pPr lvl="1"/>
            <a:r>
              <a:rPr lang="is-IS" dirty="0"/>
              <a:t>Room and board: $9,000</a:t>
            </a:r>
          </a:p>
          <a:p>
            <a:pPr lvl="1"/>
            <a:r>
              <a:rPr lang="is-IS" dirty="0"/>
              <a:t>Tuition and fees from Form 1098-T: $6,000</a:t>
            </a:r>
          </a:p>
          <a:p>
            <a:pPr lvl="2"/>
            <a:r>
              <a:rPr lang="is-IS" dirty="0"/>
              <a:t>Remember, only </a:t>
            </a:r>
            <a:r>
              <a:rPr lang="is-IS" b="1" dirty="0"/>
              <a:t>out-of-pocket</a:t>
            </a:r>
            <a:r>
              <a:rPr lang="is-IS" dirty="0"/>
              <a:t> expenses count</a:t>
            </a:r>
          </a:p>
          <a:p>
            <a:pPr lvl="2"/>
            <a:r>
              <a:rPr lang="is-IS" dirty="0"/>
              <a:t>$6,000 (payments received) – $5,000 (scholarships) = $1,000</a:t>
            </a:r>
          </a:p>
          <a:p>
            <a:pPr lvl="1"/>
            <a:r>
              <a:rPr lang="is-IS" dirty="0"/>
              <a:t>Total qualified expenses: </a:t>
            </a:r>
          </a:p>
        </p:txBody>
      </p:sp>
      <p:sp>
        <p:nvSpPr>
          <p:cNvPr id="3" name="Frame 2"/>
          <p:cNvSpPr/>
          <p:nvPr/>
        </p:nvSpPr>
        <p:spPr>
          <a:xfrm>
            <a:off x="5162309" y="3113590"/>
            <a:ext cx="1435261"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0147140" y="5051927"/>
            <a:ext cx="1311436"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455077" y="3914776"/>
            <a:ext cx="1414463"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364964" y="4410076"/>
            <a:ext cx="1414463"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869540" y="5700624"/>
            <a:ext cx="1417376" cy="60016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is-IS" sz="3300" b="1">
                <a:solidFill>
                  <a:schemeClr val="accent2"/>
                </a:solidFill>
              </a:rPr>
              <a:t>$2,500</a:t>
            </a:r>
            <a:endParaRPr lang="is-IS" sz="3300" b="1" dirty="0">
              <a:solidFill>
                <a:schemeClr val="accent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1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ox(ou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ox(ou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P spid="6" grpId="0" animBg="1"/>
      <p:bldP spid="10" grpId="0" animBg="1"/>
    </p:bldLst>
  </p:timing>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2820329"/>
          </a:xfrm>
        </p:spPr>
        <p:txBody>
          <a:bodyPr>
            <a:normAutofit/>
          </a:bodyPr>
          <a:lstStyle/>
          <a:p>
            <a:r>
              <a:rPr lang="is-IS" dirty="0"/>
              <a:t>Follow along with your trainer and enter the following into TaxSlayer:</a:t>
            </a:r>
          </a:p>
          <a:p>
            <a:pPr lvl="1"/>
            <a:r>
              <a:rPr lang="is-IS" dirty="0"/>
              <a:t>American Opportunity Credit (to Form 8863)</a:t>
            </a:r>
          </a:p>
          <a:p>
            <a:pPr lvl="1"/>
            <a:r>
              <a:rPr lang="is-IS" dirty="0"/>
              <a:t>Student Loan Interest</a:t>
            </a:r>
          </a:p>
        </p:txBody>
      </p:sp>
      <p:sp>
        <p:nvSpPr>
          <p:cNvPr id="11" name="Rectangle 10"/>
          <p:cNvSpPr/>
          <p:nvPr/>
        </p:nvSpPr>
        <p:spPr>
          <a:xfrm>
            <a:off x="1807580" y="5254346"/>
            <a:ext cx="857684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2800" b="1" dirty="0">
                <a:solidFill>
                  <a:schemeClr val="accent2"/>
                </a:solidFill>
              </a:rPr>
              <a:t>Note: the “Helpful Tips...” packet has step-by-step instructions and TaxSlayer screenshots for your reference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86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ou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Lst>
  </p:timing>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3651327"/>
          </a:xfrm>
        </p:spPr>
        <p:txBody>
          <a:bodyPr>
            <a:normAutofit/>
          </a:bodyPr>
          <a:lstStyle/>
          <a:p>
            <a:r>
              <a:rPr lang="is-IS" dirty="0"/>
              <a:t>Which of the following can Ewan itemize?</a:t>
            </a:r>
          </a:p>
          <a:p>
            <a:pPr lvl="1"/>
            <a:r>
              <a:rPr lang="is-IS" dirty="0"/>
              <a:t>Unreimbursed doctor bills for Ewan: $600</a:t>
            </a:r>
          </a:p>
          <a:p>
            <a:pPr lvl="1"/>
            <a:r>
              <a:rPr lang="is-IS" dirty="0"/>
              <a:t>Unreimbursed prescription drugs: $1,100</a:t>
            </a:r>
          </a:p>
          <a:p>
            <a:pPr lvl="1"/>
            <a:r>
              <a:rPr lang="is-IS" dirty="0"/>
              <a:t>Over the counter vitamins: $200</a:t>
            </a:r>
          </a:p>
          <a:p>
            <a:pPr lvl="1"/>
            <a:r>
              <a:rPr lang="is-IS" dirty="0"/>
              <a:t>Church contributions: $1,450</a:t>
            </a:r>
          </a:p>
        </p:txBody>
      </p:sp>
      <p:sp>
        <p:nvSpPr>
          <p:cNvPr id="3" name="Frame 2"/>
          <p:cNvSpPr/>
          <p:nvPr/>
        </p:nvSpPr>
        <p:spPr>
          <a:xfrm>
            <a:off x="7905509" y="3403238"/>
            <a:ext cx="1238491"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7532524" y="4067700"/>
            <a:ext cx="1454314"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226727" y="5029201"/>
            <a:ext cx="1188486"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Frame 10"/>
          <p:cNvSpPr/>
          <p:nvPr/>
        </p:nvSpPr>
        <p:spPr>
          <a:xfrm>
            <a:off x="5213186" y="5389916"/>
            <a:ext cx="1454314"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994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ou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ox(ou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uiExpand="1" animBg="1"/>
      <p:bldP spid="6" grpId="0" uiExpand="1" animBg="1"/>
      <p:bldP spid="11" grpId="0" animBg="1"/>
    </p:bldLst>
  </p:timing>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0"/>
            <a:ext cx="10972800" cy="4037089"/>
          </a:xfrm>
        </p:spPr>
        <p:txBody>
          <a:bodyPr>
            <a:normAutofit/>
          </a:bodyPr>
          <a:lstStyle/>
          <a:p>
            <a:r>
              <a:rPr lang="is-IS" dirty="0"/>
              <a:t>Which of the following can Ewan itemize?</a:t>
            </a:r>
          </a:p>
          <a:p>
            <a:pPr lvl="1"/>
            <a:r>
              <a:rPr lang="is-IS" dirty="0"/>
              <a:t>FMV of furniture donated to Goodwill: $270</a:t>
            </a:r>
          </a:p>
          <a:p>
            <a:pPr lvl="1"/>
            <a:r>
              <a:rPr lang="is-IS" dirty="0"/>
              <a:t>Medical bills for friend’s daughter: $150</a:t>
            </a:r>
          </a:p>
          <a:p>
            <a:pPr lvl="1"/>
            <a:r>
              <a:rPr lang="is-IS" dirty="0"/>
              <a:t>Homeowner’s insurance: $1,400</a:t>
            </a:r>
          </a:p>
          <a:p>
            <a:pPr lvl="1"/>
            <a:r>
              <a:rPr lang="is-IS" dirty="0"/>
              <a:t>Mortgage interest from Form 1098: $6,552</a:t>
            </a:r>
          </a:p>
          <a:p>
            <a:pPr lvl="1"/>
            <a:r>
              <a:rPr lang="is-IS" dirty="0"/>
              <a:t>Real estate taxes from Form 1098: $1,954</a:t>
            </a:r>
          </a:p>
        </p:txBody>
      </p:sp>
      <p:sp>
        <p:nvSpPr>
          <p:cNvPr id="3" name="Frame 2"/>
          <p:cNvSpPr/>
          <p:nvPr/>
        </p:nvSpPr>
        <p:spPr>
          <a:xfrm>
            <a:off x="8505589" y="3403238"/>
            <a:ext cx="1238491"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7862635" y="6046780"/>
            <a:ext cx="1454314"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7829944" y="4357689"/>
            <a:ext cx="1188486"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Frame 10"/>
          <p:cNvSpPr/>
          <p:nvPr/>
        </p:nvSpPr>
        <p:spPr>
          <a:xfrm>
            <a:off x="8019803" y="5389916"/>
            <a:ext cx="1454314" cy="578734"/>
          </a:xfrm>
          <a:prstGeom prst="frame">
            <a:avLst>
              <a:gd name="adj1" fmla="val 65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5763020" y="5038636"/>
            <a:ext cx="155218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4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ou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ox(ou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uiExpand="1" animBg="1"/>
      <p:bldP spid="6" grpId="0" uiExpand="1" animBg="1"/>
      <p:bldP spid="11" grpId="0" animBg="1"/>
    </p:bldLst>
  </p:timing>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4" name="Content Placeholder 3"/>
          <p:cNvSpPr>
            <a:spLocks noGrp="1"/>
          </p:cNvSpPr>
          <p:nvPr>
            <p:ph idx="1"/>
          </p:nvPr>
        </p:nvSpPr>
        <p:spPr>
          <a:xfrm>
            <a:off x="609600" y="2649461"/>
            <a:ext cx="10972800" cy="2820329"/>
          </a:xfrm>
        </p:spPr>
        <p:txBody>
          <a:bodyPr>
            <a:normAutofit fontScale="92500"/>
          </a:bodyPr>
          <a:lstStyle/>
          <a:p>
            <a:r>
              <a:rPr lang="is-IS" dirty="0"/>
              <a:t>Follow along with your trainer and enter the following into TaxSlayer:</a:t>
            </a:r>
          </a:p>
          <a:p>
            <a:pPr lvl="1"/>
            <a:r>
              <a:rPr lang="is-IS" dirty="0"/>
              <a:t>Itemized Deductions (to Sch A and A Detail)</a:t>
            </a:r>
          </a:p>
          <a:p>
            <a:r>
              <a:rPr lang="is-IS" dirty="0"/>
              <a:t>Answer questions on the following slides once complete</a:t>
            </a:r>
          </a:p>
          <a:p>
            <a:pPr lvl="1"/>
            <a:endParaRPr lang="is-IS" dirty="0"/>
          </a:p>
        </p:txBody>
      </p:sp>
      <p:sp>
        <p:nvSpPr>
          <p:cNvPr id="11" name="Rectangle 10"/>
          <p:cNvSpPr/>
          <p:nvPr/>
        </p:nvSpPr>
        <p:spPr>
          <a:xfrm>
            <a:off x="1807580" y="5254346"/>
            <a:ext cx="857684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2800" b="1" dirty="0">
                <a:solidFill>
                  <a:schemeClr val="accent2"/>
                </a:solidFill>
              </a:rPr>
              <a:t>Note: the “Helpful Tips...” packet has step-by-step instructions and TaxSlayer screenshots for your reference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7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ou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Lst>
  </p:timing>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9" name="Rectangle 8"/>
          <p:cNvSpPr/>
          <p:nvPr/>
        </p:nvSpPr>
        <p:spPr>
          <a:xfrm>
            <a:off x="809029" y="2814638"/>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What is Ewan’s total itemized deduction on Schedule A, line 29? _____________</a:t>
            </a:r>
          </a:p>
        </p:txBody>
      </p:sp>
      <p:sp>
        <p:nvSpPr>
          <p:cNvPr id="10" name="TextBox 9"/>
          <p:cNvSpPr txBox="1"/>
          <p:nvPr/>
        </p:nvSpPr>
        <p:spPr>
          <a:xfrm>
            <a:off x="2914651" y="3286126"/>
            <a:ext cx="1957387" cy="523220"/>
          </a:xfrm>
          <a:prstGeom prst="rect">
            <a:avLst/>
          </a:prstGeom>
          <a:noFill/>
        </p:spPr>
        <p:txBody>
          <a:bodyPr wrap="square" rtlCol="0">
            <a:spAutoFit/>
          </a:bodyPr>
          <a:lstStyle/>
          <a:p>
            <a:r>
              <a:rPr lang="en-US" sz="2800" b="1" dirty="0">
                <a:solidFill>
                  <a:schemeClr val="accent1">
                    <a:lumMod val="75000"/>
                  </a:schemeClr>
                </a:solidFill>
              </a:rPr>
              <a:t>$11,826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80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7" name="Rectangle 6"/>
          <p:cNvSpPr/>
          <p:nvPr/>
        </p:nvSpPr>
        <p:spPr>
          <a:xfrm>
            <a:off x="809029" y="2757488"/>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To compute the American opportunity credit, which of Carl’s following expenses qualify?</a:t>
            </a:r>
          </a:p>
          <a:p>
            <a:pPr marL="1085850" lvl="1" indent="-742950">
              <a:buFont typeface="+mj-lt"/>
              <a:buAutoNum type="alphaLcPeriod"/>
            </a:pPr>
            <a:r>
              <a:rPr lang="is-IS" sz="3200" b="1" i="1" dirty="0">
                <a:solidFill>
                  <a:schemeClr val="accent2"/>
                </a:solidFill>
              </a:rPr>
              <a:t>Tuition and fees paid by the scholarship</a:t>
            </a:r>
          </a:p>
          <a:p>
            <a:pPr marL="1085850" lvl="1" indent="-742950">
              <a:buFont typeface="+mj-lt"/>
              <a:buAutoNum type="alphaLcPeriod"/>
            </a:pPr>
            <a:r>
              <a:rPr lang="is-IS" sz="3200" b="1" i="1" dirty="0">
                <a:solidFill>
                  <a:schemeClr val="accent2"/>
                </a:solidFill>
              </a:rPr>
              <a:t>Room and board</a:t>
            </a:r>
          </a:p>
          <a:p>
            <a:pPr marL="1085850" lvl="1" indent="-742950">
              <a:buFont typeface="+mj-lt"/>
              <a:buAutoNum type="alphaLcPeriod"/>
            </a:pPr>
            <a:r>
              <a:rPr lang="is-IS" sz="3200" b="1" i="1" dirty="0">
                <a:solidFill>
                  <a:schemeClr val="accent2"/>
                </a:solidFill>
              </a:rPr>
              <a:t>Course-related books</a:t>
            </a:r>
          </a:p>
          <a:p>
            <a:pPr marL="1085850" lvl="1" indent="-742950">
              <a:buFont typeface="+mj-lt"/>
              <a:buAutoNum type="alphaLcPeriod"/>
            </a:pPr>
            <a:r>
              <a:rPr lang="is-IS" sz="3200" b="1" i="1" dirty="0">
                <a:solidFill>
                  <a:schemeClr val="accent2"/>
                </a:solidFill>
              </a:rPr>
              <a:t>All of the above</a:t>
            </a:r>
          </a:p>
        </p:txBody>
      </p:sp>
      <p:sp>
        <p:nvSpPr>
          <p:cNvPr id="4" name="Oval 3"/>
          <p:cNvSpPr/>
          <p:nvPr/>
        </p:nvSpPr>
        <p:spPr>
          <a:xfrm>
            <a:off x="1000126" y="4701992"/>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02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0414"/>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Itemized Deductions, Education Credits &amp; Student Loan Interest</a:t>
            </a:r>
            <a:r>
              <a:rPr lang="en-US" sz="5300" dirty="0">
                <a:solidFill>
                  <a:schemeClr val="tx1"/>
                </a:solidFill>
              </a:rPr>
              <a:t/>
            </a:r>
            <a:br>
              <a:rPr lang="en-US" sz="5300" dirty="0">
                <a:solidFill>
                  <a:schemeClr val="tx1"/>
                </a:solidFill>
              </a:rPr>
            </a:br>
            <a:r>
              <a:rPr lang="en-US" sz="4000" i="1" dirty="0">
                <a:solidFill>
                  <a:schemeClr val="accent1"/>
                </a:solidFill>
              </a:rPr>
              <a:t>Practice Exercise #5: Ewan McGregor</a:t>
            </a:r>
            <a:endParaRPr lang="en-US" i="1" dirty="0">
              <a:solidFill>
                <a:schemeClr val="accent1"/>
              </a:solidFill>
            </a:endParaRPr>
          </a:p>
        </p:txBody>
      </p:sp>
      <p:sp>
        <p:nvSpPr>
          <p:cNvPr id="9" name="Rectangle 8"/>
          <p:cNvSpPr/>
          <p:nvPr/>
        </p:nvSpPr>
        <p:spPr>
          <a:xfrm>
            <a:off x="809029" y="2814638"/>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3"/>
            </a:pPr>
            <a:r>
              <a:rPr lang="is-IS" sz="3200" b="1" i="1" dirty="0">
                <a:solidFill>
                  <a:schemeClr val="accent2"/>
                </a:solidFill>
              </a:rPr>
              <a:t>What is the amount of Ewan’s student loan interest deduction from Form 1040, page 1? _____________</a:t>
            </a:r>
          </a:p>
        </p:txBody>
      </p:sp>
      <p:sp>
        <p:nvSpPr>
          <p:cNvPr id="10" name="TextBox 9"/>
          <p:cNvSpPr txBox="1"/>
          <p:nvPr/>
        </p:nvSpPr>
        <p:spPr>
          <a:xfrm>
            <a:off x="6095999" y="3286126"/>
            <a:ext cx="1957387" cy="523220"/>
          </a:xfrm>
          <a:prstGeom prst="rect">
            <a:avLst/>
          </a:prstGeom>
          <a:noFill/>
        </p:spPr>
        <p:txBody>
          <a:bodyPr wrap="square" rtlCol="0">
            <a:spAutoFit/>
          </a:bodyPr>
          <a:lstStyle/>
          <a:p>
            <a:r>
              <a:rPr lang="en-US" sz="2800" b="1" dirty="0">
                <a:solidFill>
                  <a:schemeClr val="accent1">
                    <a:lumMod val="75000"/>
                  </a:schemeClr>
                </a:solidFill>
              </a:rPr>
              <a:t>$800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71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Preliminary Interview</a:t>
            </a:r>
          </a:p>
        </p:txBody>
      </p:sp>
      <p:sp>
        <p:nvSpPr>
          <p:cNvPr id="3" name="Content Placeholder 2"/>
          <p:cNvSpPr>
            <a:spLocks noGrp="1"/>
          </p:cNvSpPr>
          <p:nvPr>
            <p:ph idx="1"/>
          </p:nvPr>
        </p:nvSpPr>
        <p:spPr/>
        <p:txBody>
          <a:bodyPr>
            <a:normAutofit lnSpcReduction="10000"/>
          </a:bodyPr>
          <a:lstStyle/>
          <a:p>
            <a:r>
              <a:rPr lang="en-US" dirty="0"/>
              <a:t>Complete part of Section II “To be completed by a Certified Volunteer Preparer”</a:t>
            </a:r>
          </a:p>
          <a:p>
            <a:r>
              <a:rPr lang="en-US" dirty="0"/>
              <a:t>Determine filing status (Pub 4012: B-1 to B-3)</a:t>
            </a:r>
          </a:p>
          <a:p>
            <a:r>
              <a:rPr lang="en-US" dirty="0"/>
              <a:t>REVIEW pages 1-3 of I/I Form</a:t>
            </a:r>
          </a:p>
          <a:p>
            <a:pPr lvl="1"/>
            <a:r>
              <a:rPr lang="en-US" dirty="0"/>
              <a:t>Collect necessary forms</a:t>
            </a:r>
          </a:p>
          <a:p>
            <a:pPr lvl="1"/>
            <a:r>
              <a:rPr lang="en-US" dirty="0"/>
              <a:t>“Yes” or “No” answer for all questions on page 2</a:t>
            </a:r>
          </a:p>
          <a:p>
            <a:r>
              <a:rPr lang="en-US" dirty="0"/>
              <a:t>Write your full name at the bottom of page 4</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090412"/>
      </p:ext>
    </p:extLst>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868994"/>
            <a:ext cx="8727445" cy="16842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Intake/Interview &amp; Quality </a:t>
            </a:r>
            <a:r>
              <a:rPr lang="en-US" sz="5400" b="1"/>
              <a:t>Review Process</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4342508"/>
      </p:ext>
    </p:extLst>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Intake/Interview &amp; Quality Review Sheet</a:t>
            </a:r>
          </a:p>
        </p:txBody>
      </p:sp>
      <p:sp>
        <p:nvSpPr>
          <p:cNvPr id="3" name="Content Placeholder 2"/>
          <p:cNvSpPr>
            <a:spLocks noGrp="1"/>
          </p:cNvSpPr>
          <p:nvPr>
            <p:ph idx="1"/>
          </p:nvPr>
        </p:nvSpPr>
        <p:spPr/>
        <p:txBody>
          <a:bodyPr/>
          <a:lstStyle/>
          <a:p>
            <a:r>
              <a:rPr lang="en-US" dirty="0"/>
              <a:t>Form 13614-C (October </a:t>
            </a:r>
            <a:r>
              <a:rPr lang="en-US" dirty="0" smtClean="0"/>
              <a:t>2016)</a:t>
            </a:r>
            <a:endParaRPr lang="en-US" dirty="0"/>
          </a:p>
          <a:p>
            <a:r>
              <a:rPr lang="en-US" dirty="0"/>
              <a:t>All VITA programs are required to use this sheet for every tax return filed at the tax site.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0432754"/>
      </p:ext>
    </p:extLst>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Assuring a Quality Service and Accurate Return</a:t>
            </a:r>
          </a:p>
        </p:txBody>
      </p:sp>
      <p:sp>
        <p:nvSpPr>
          <p:cNvPr id="3" name="Content Placeholder 2"/>
          <p:cNvSpPr>
            <a:spLocks noGrp="1"/>
          </p:cNvSpPr>
          <p:nvPr>
            <p:ph idx="1"/>
          </p:nvPr>
        </p:nvSpPr>
        <p:spPr/>
        <p:txBody>
          <a:bodyPr>
            <a:normAutofit fontScale="85000" lnSpcReduction="20000"/>
          </a:bodyPr>
          <a:lstStyle/>
          <a:p>
            <a:r>
              <a:rPr lang="en-US" dirty="0"/>
              <a:t>Taxpayers using services offered through the Volunteer Tax Assistance (VITA) and Tax Counseling for the Elderly (TCE) Programs </a:t>
            </a:r>
            <a:r>
              <a:rPr lang="en-US" b="1" dirty="0">
                <a:latin typeface="+mj-lt"/>
              </a:rPr>
              <a:t>should be confident they receive quality service</a:t>
            </a:r>
            <a:r>
              <a:rPr lang="en-US" dirty="0"/>
              <a:t>. This includes having an accurate tax return prepared. </a:t>
            </a:r>
          </a:p>
          <a:p>
            <a:r>
              <a:rPr lang="en-US" dirty="0"/>
              <a:t>A basic component of preparing an accurate return begins with </a:t>
            </a:r>
            <a:r>
              <a:rPr lang="en-US" dirty="0">
                <a:latin typeface="+mj-lt"/>
              </a:rPr>
              <a:t>listening</a:t>
            </a:r>
            <a:r>
              <a:rPr lang="en-US" dirty="0"/>
              <a:t> to the taxpayer and </a:t>
            </a:r>
            <a:r>
              <a:rPr lang="en-US" dirty="0">
                <a:latin typeface="+mj-lt"/>
              </a:rPr>
              <a:t>asking the right questions</a:t>
            </a:r>
            <a:r>
              <a:rPr lang="en-US" dirty="0"/>
              <a:t>.</a:t>
            </a:r>
          </a:p>
          <a:p>
            <a:r>
              <a:rPr lang="en-US" dirty="0"/>
              <a:t>Form 13614-C,  Intake/Interview &amp; Quality Review Sheet, is a tool designed to help the volunteer ask the right questions. When used properly, this form effectively contributes to accurate tax return preparation.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3348057"/>
      </p:ext>
    </p:extLst>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this Form Completely and Appropriately</a:t>
            </a:r>
          </a:p>
        </p:txBody>
      </p:sp>
      <p:sp>
        <p:nvSpPr>
          <p:cNvPr id="3" name="Content Placeholder 2"/>
          <p:cNvSpPr>
            <a:spLocks noGrp="1"/>
          </p:cNvSpPr>
          <p:nvPr>
            <p:ph idx="1"/>
          </p:nvPr>
        </p:nvSpPr>
        <p:spPr/>
        <p:txBody>
          <a:bodyPr>
            <a:normAutofit/>
          </a:bodyPr>
          <a:lstStyle/>
          <a:p>
            <a:r>
              <a:rPr lang="en-US" dirty="0"/>
              <a:t>The IRS conducts oversight to ensure that EVERY part of the form is being used appropriately and completely during the interview with the taxpayer and while preparing their return.</a:t>
            </a:r>
          </a:p>
          <a:p>
            <a:r>
              <a:rPr lang="en-US" dirty="0"/>
              <a:t>The IRS requires compliance with use of this form to ensure high quality tax returns for our VITA program.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212608"/>
      </p:ext>
    </p:extLst>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for Use by IRS VITA Sites</a:t>
            </a:r>
          </a:p>
        </p:txBody>
      </p:sp>
      <p:sp>
        <p:nvSpPr>
          <p:cNvPr id="3" name="Content Placeholder 2"/>
          <p:cNvSpPr>
            <a:spLocks noGrp="1"/>
          </p:cNvSpPr>
          <p:nvPr>
            <p:ph idx="1"/>
          </p:nvPr>
        </p:nvSpPr>
        <p:spPr/>
        <p:txBody>
          <a:bodyPr>
            <a:normAutofit fontScale="92500" lnSpcReduction="20000"/>
          </a:bodyPr>
          <a:lstStyle/>
          <a:p>
            <a:r>
              <a:rPr lang="en-US" dirty="0"/>
              <a:t>An important tool for accuracy and due diligence!</a:t>
            </a:r>
          </a:p>
          <a:p>
            <a:r>
              <a:rPr lang="en-US" dirty="0"/>
              <a:t>Must be completed by (or with) the taxpayer.</a:t>
            </a:r>
          </a:p>
          <a:p>
            <a:r>
              <a:rPr lang="en-US" dirty="0"/>
              <a:t>Will be used to conduct the Quality Review process.</a:t>
            </a:r>
          </a:p>
          <a:p>
            <a:r>
              <a:rPr lang="en-US" dirty="0"/>
              <a:t>Must be kept at tax site for site records (do not let the taxpayer take the form with them)</a:t>
            </a:r>
          </a:p>
          <a:p>
            <a:r>
              <a:rPr lang="en-US" dirty="0"/>
              <a:t>No records brought to the site should be kept on file</a:t>
            </a:r>
          </a:p>
          <a:p>
            <a:r>
              <a:rPr lang="en-US" dirty="0"/>
              <a:t>For privacy and identity protection purposes, SSNs should NOT be printed on the I/I form</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183728"/>
      </p:ext>
    </p:extLst>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Intake/Interview Form is a Huge Asset to You</a:t>
            </a:r>
          </a:p>
        </p:txBody>
      </p:sp>
      <p:sp>
        <p:nvSpPr>
          <p:cNvPr id="3" name="Content Placeholder 2"/>
          <p:cNvSpPr>
            <a:spLocks noGrp="1"/>
          </p:cNvSpPr>
          <p:nvPr>
            <p:ph idx="1"/>
          </p:nvPr>
        </p:nvSpPr>
        <p:spPr/>
        <p:txBody>
          <a:bodyPr/>
          <a:lstStyle/>
          <a:p>
            <a:r>
              <a:rPr lang="en-US" dirty="0"/>
              <a:t>Provides an extra record for you to double-check information on the tax return in TaxSlayer and note things the taxpayer forgets to mention when speaking with 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7072100"/>
      </p:ext>
    </p:extLst>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Intake Process: Completing Form 13614-C</a:t>
            </a:r>
          </a:p>
        </p:txBody>
      </p:sp>
      <p:sp>
        <p:nvSpPr>
          <p:cNvPr id="3" name="Content Placeholder 2"/>
          <p:cNvSpPr>
            <a:spLocks noGrp="1"/>
          </p:cNvSpPr>
          <p:nvPr>
            <p:ph idx="1"/>
          </p:nvPr>
        </p:nvSpPr>
        <p:spPr/>
        <p:txBody>
          <a:bodyPr>
            <a:normAutofit/>
          </a:bodyPr>
          <a:lstStyle/>
          <a:p>
            <a:r>
              <a:rPr lang="en-US" dirty="0"/>
              <a:t>In most cases, the taxpayer completes pages 1, 2, and 3 of the Intake Interview Form (Form 13614-C) and the Affordable Care Act Supplement Form in the waiting room before sitting down with you, the tax preparer.</a:t>
            </a:r>
          </a:p>
          <a:p>
            <a:r>
              <a:rPr lang="en-US" dirty="0"/>
              <a:t>Provide assistance as needed (be sensitive and perceptive to the needs of the taxpayers)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6997621"/>
      </p:ext>
    </p:extLst>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Complete an Intake/Interview Form </a:t>
            </a:r>
            <a:br>
              <a:rPr lang="en-US" dirty="0"/>
            </a:br>
            <a:r>
              <a:rPr lang="en-US" dirty="0"/>
              <a:t>for EVERY Return</a:t>
            </a:r>
          </a:p>
        </p:txBody>
      </p:sp>
      <p:sp>
        <p:nvSpPr>
          <p:cNvPr id="3" name="Content Placeholder 2"/>
          <p:cNvSpPr>
            <a:spLocks noGrp="1"/>
          </p:cNvSpPr>
          <p:nvPr>
            <p:ph idx="1"/>
          </p:nvPr>
        </p:nvSpPr>
        <p:spPr/>
        <p:txBody>
          <a:bodyPr>
            <a:normAutofit/>
          </a:bodyPr>
          <a:lstStyle/>
          <a:p>
            <a:r>
              <a:rPr lang="en-US" dirty="0"/>
              <a:t>We MUST have an intake/interview form and Affordable Care Act Supplement Form on file for EVERY return filed at our tax sites.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6694314"/>
      </p:ext>
    </p:extLst>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Intake Process: Tax Return and Volunteer Certification Levels</a:t>
            </a:r>
          </a:p>
        </p:txBody>
      </p:sp>
      <p:sp>
        <p:nvSpPr>
          <p:cNvPr id="3" name="Content Placeholder 2"/>
          <p:cNvSpPr>
            <a:spLocks noGrp="1"/>
          </p:cNvSpPr>
          <p:nvPr>
            <p:ph idx="1"/>
          </p:nvPr>
        </p:nvSpPr>
        <p:spPr/>
        <p:txBody>
          <a:bodyPr>
            <a:normAutofit fontScale="92500" lnSpcReduction="20000"/>
          </a:bodyPr>
          <a:lstStyle/>
          <a:p>
            <a:pPr marL="457200" indent="-457200">
              <a:buSzPct val="100000"/>
            </a:pPr>
            <a:r>
              <a:rPr lang="en-US" sz="3600" dirty="0"/>
              <a:t>It is a violation of our VITA Grant and IRS Compliance and your Volunteer Standards of Conduct Agreement to file a tax return that is out of scope of the VITA tax site</a:t>
            </a:r>
          </a:p>
          <a:p>
            <a:pPr marL="447675" indent="-447675">
              <a:tabLst>
                <a:tab pos="168275" algn="l"/>
              </a:tabLst>
            </a:pPr>
            <a:r>
              <a:rPr lang="en-US" sz="3600" dirty="0"/>
              <a:t>At SaveFirst sites, to ensure all returns are in-scope for VITA:</a:t>
            </a:r>
          </a:p>
          <a:p>
            <a:pPr lvl="1"/>
            <a:r>
              <a:rPr lang="en-US" sz="3100" dirty="0"/>
              <a:t>Consult the SaveFirst Scope of Service Chart – at every tax station and in the Site Coordinator Handbook/Campus Fellow Handbook</a:t>
            </a:r>
          </a:p>
          <a:p>
            <a:pPr lvl="1"/>
            <a:r>
              <a:rPr lang="en-US" sz="3100" dirty="0"/>
              <a:t>If a topic seems complicated or unfamiliar to you, double-check the SaveFirst Scope of Service Chart to be sure it is listed in scope</a:t>
            </a:r>
          </a:p>
          <a:p>
            <a:pPr lvl="1"/>
            <a:r>
              <a:rPr lang="en-US" sz="3100" dirty="0"/>
              <a:t>Sometimes this determination may be unclear. If you are unsure, talk to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4953304"/>
      </p:ext>
    </p:extLst>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Intake Process: Tax Return and Volunteer Certification Levels</a:t>
            </a:r>
          </a:p>
        </p:txBody>
      </p:sp>
      <p:sp>
        <p:nvSpPr>
          <p:cNvPr id="3" name="Content Placeholder 2"/>
          <p:cNvSpPr>
            <a:spLocks noGrp="1"/>
          </p:cNvSpPr>
          <p:nvPr>
            <p:ph idx="1"/>
          </p:nvPr>
        </p:nvSpPr>
        <p:spPr/>
        <p:txBody>
          <a:bodyPr>
            <a:normAutofit/>
          </a:bodyPr>
          <a:lstStyle/>
          <a:p>
            <a:r>
              <a:rPr lang="en-US" dirty="0">
                <a:latin typeface="+mj-lt"/>
              </a:rPr>
              <a:t>SaveFirst</a:t>
            </a:r>
            <a:r>
              <a:rPr lang="en-US" dirty="0"/>
              <a:t> Basic Volunteer Preparers</a:t>
            </a:r>
          </a:p>
          <a:p>
            <a:pPr lvl="1"/>
            <a:r>
              <a:rPr lang="en-US" dirty="0"/>
              <a:t>Review the 2016 – 2017 SaveFirst Volunteer Scope of Service Chart for SaveFirst Basic Volunteers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355214"/>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1: Preliminary Interview – Identification</a:t>
            </a:r>
          </a:p>
        </p:txBody>
      </p:sp>
      <p:sp>
        <p:nvSpPr>
          <p:cNvPr id="3" name="Content Placeholder 2"/>
          <p:cNvSpPr>
            <a:spLocks noGrp="1"/>
          </p:cNvSpPr>
          <p:nvPr>
            <p:ph idx="1"/>
          </p:nvPr>
        </p:nvSpPr>
        <p:spPr/>
        <p:txBody>
          <a:bodyPr>
            <a:normAutofit lnSpcReduction="10000"/>
          </a:bodyPr>
          <a:lstStyle/>
          <a:p>
            <a:r>
              <a:rPr lang="en-US" dirty="0"/>
              <a:t>Photo IDs</a:t>
            </a:r>
          </a:p>
          <a:p>
            <a:pPr lvl="1"/>
            <a:r>
              <a:rPr lang="en-US" dirty="0"/>
              <a:t>Verify photo IDs for  taxpayer (and spouse)</a:t>
            </a:r>
          </a:p>
          <a:p>
            <a:r>
              <a:rPr lang="en-US" dirty="0"/>
              <a:t>Social Security cards</a:t>
            </a:r>
          </a:p>
          <a:p>
            <a:pPr lvl="1"/>
            <a:r>
              <a:rPr lang="en-US" dirty="0"/>
              <a:t>Obtain and verify a SS card (original or copy)</a:t>
            </a:r>
          </a:p>
          <a:p>
            <a:pPr lvl="2"/>
            <a:r>
              <a:rPr lang="en-US" dirty="0"/>
              <a:t>Verify SS numbers for taxpayer (and spouse)</a:t>
            </a:r>
          </a:p>
          <a:p>
            <a:pPr lvl="2"/>
            <a:r>
              <a:rPr lang="en-US" dirty="0"/>
              <a:t>Verify SS numbers for dependent(s)</a:t>
            </a:r>
          </a:p>
          <a:p>
            <a:pPr lvl="1"/>
            <a:r>
              <a:rPr lang="en-US" dirty="0"/>
              <a:t>Enter name EXACTLY as it appears on SS card!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673557"/>
      </p:ext>
    </p:extLst>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5325" y="0"/>
            <a:ext cx="10801350" cy="6934894"/>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5336874"/>
      </p:ext>
    </p:extLst>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537" y="0"/>
            <a:ext cx="11847002" cy="634365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2280932"/>
      </p:ext>
    </p:extLst>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98" r="-13198"/>
          <a:stretch/>
        </p:blipFill>
        <p:spPr>
          <a:xfrm>
            <a:off x="0" y="0"/>
            <a:ext cx="12192000" cy="685800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3118701"/>
      </p:ext>
    </p:extLst>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9949" y="0"/>
            <a:ext cx="9512102" cy="69058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672002"/>
      </p:ext>
    </p:extLst>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9175" y="2771"/>
            <a:ext cx="9944100" cy="6855229"/>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6218891"/>
      </p:ext>
    </p:extLst>
  </p:cSld>
  <p:clrMapOvr>
    <a:overrideClrMapping bg1="lt1" tx1="dk1" bg2="lt2" tx2="dk2" accent1="accent1" accent2="accent2" accent3="accent3" accent4="accent4" accent5="accent5" accent6="accent6" hlink="hlink" folHlink="folHlink"/>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95214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9059447"/>
      </p:ext>
    </p:extLst>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4144" y="0"/>
            <a:ext cx="9263712" cy="689942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8223993"/>
      </p:ext>
    </p:extLst>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90782" y="0"/>
            <a:ext cx="951947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7530988"/>
      </p:ext>
    </p:extLst>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66595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2500321"/>
      </p:ext>
    </p:extLst>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84858" y="0"/>
            <a:ext cx="9822284" cy="68779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6844198"/>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1: Preliminary Interview – Acceptable Documents other than SS Card</a:t>
            </a:r>
          </a:p>
        </p:txBody>
      </p:sp>
      <p:sp>
        <p:nvSpPr>
          <p:cNvPr id="3" name="Content Placeholder 2"/>
          <p:cNvSpPr>
            <a:spLocks noGrp="1"/>
          </p:cNvSpPr>
          <p:nvPr>
            <p:ph idx="1"/>
          </p:nvPr>
        </p:nvSpPr>
        <p:spPr/>
        <p:txBody>
          <a:bodyPr>
            <a:normAutofit fontScale="85000" lnSpcReduction="20000"/>
          </a:bodyPr>
          <a:lstStyle/>
          <a:p>
            <a:r>
              <a:rPr lang="en-US" dirty="0"/>
              <a:t>Form SSA-1099 statement</a:t>
            </a:r>
          </a:p>
          <a:p>
            <a:r>
              <a:rPr lang="en-US" dirty="0"/>
              <a:t>Medicare Card (with an “A” after the SSN)</a:t>
            </a:r>
          </a:p>
          <a:p>
            <a:r>
              <a:rPr lang="en-US" dirty="0"/>
              <a:t>ITIN card	</a:t>
            </a:r>
          </a:p>
          <a:p>
            <a:pPr lvl="1"/>
            <a:r>
              <a:rPr lang="en-US" dirty="0"/>
              <a:t>Issued for nonresidents who need to file tax returns but cannot receive SS cards</a:t>
            </a:r>
          </a:p>
          <a:p>
            <a:pPr lvl="1"/>
            <a:r>
              <a:rPr lang="en-US" dirty="0"/>
              <a:t>9XX-XX-XXXX (enter just like SS number)</a:t>
            </a:r>
          </a:p>
          <a:p>
            <a:r>
              <a:rPr lang="en-US" dirty="0"/>
              <a:t>ATIN for dependent</a:t>
            </a:r>
          </a:p>
          <a:p>
            <a:pPr lvl="1"/>
            <a:r>
              <a:rPr lang="en-US" dirty="0"/>
              <a:t>Issued for child while adoption is pending</a:t>
            </a:r>
          </a:p>
          <a:p>
            <a:pPr lvl="1"/>
            <a:r>
              <a:rPr lang="en-US" dirty="0"/>
              <a:t>9XX-XX-XXXX (enter just like SS number)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41594"/>
      </p:ext>
    </p:extLst>
  </p:cSld>
  <p:clrMapOvr>
    <a:masterClrMapping/>
  </p:clrMapOvr>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699" cy="745816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1023693"/>
      </p:ext>
    </p:extLst>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85875" y="0"/>
            <a:ext cx="981992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3036477"/>
      </p:ext>
    </p:extLst>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8733" y="0"/>
            <a:ext cx="9774533" cy="692835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0620184"/>
      </p:ext>
    </p:extLst>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2130" y="0"/>
            <a:ext cx="9727739"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8337587"/>
      </p:ext>
    </p:extLst>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44293" y="0"/>
            <a:ext cx="9703414" cy="68002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9526098"/>
      </p:ext>
    </p:extLst>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52575" y="24264"/>
            <a:ext cx="9086849" cy="683373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6529740"/>
      </p:ext>
    </p:extLst>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6875" y="0"/>
            <a:ext cx="8858250" cy="660738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743405"/>
      </p:ext>
    </p:extLst>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700" cy="695635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5959434"/>
      </p:ext>
    </p:extLst>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8861" y="0"/>
            <a:ext cx="9654277" cy="682671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265676"/>
      </p:ext>
    </p:extLst>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28700" y="0"/>
            <a:ext cx="9696449" cy="6772841"/>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7049573"/>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1: Preliminary Interview – Why conduct an interview?</a:t>
            </a:r>
          </a:p>
        </p:txBody>
      </p:sp>
      <p:sp>
        <p:nvSpPr>
          <p:cNvPr id="3" name="Content Placeholder 2"/>
          <p:cNvSpPr>
            <a:spLocks noGrp="1"/>
          </p:cNvSpPr>
          <p:nvPr>
            <p:ph idx="1"/>
          </p:nvPr>
        </p:nvSpPr>
        <p:spPr>
          <a:xfrm>
            <a:off x="609600" y="1600202"/>
            <a:ext cx="10972800" cy="5257797"/>
          </a:xfrm>
        </p:spPr>
        <p:txBody>
          <a:bodyPr>
            <a:normAutofit lnSpcReduction="10000"/>
          </a:bodyPr>
          <a:lstStyle/>
          <a:p>
            <a:r>
              <a:rPr lang="en-US" dirty="0"/>
              <a:t>You get to know the taxpayer and build a relationship</a:t>
            </a:r>
          </a:p>
          <a:p>
            <a:r>
              <a:rPr lang="en-US" dirty="0"/>
              <a:t>You might miss credits and deductions that could increase the taxpayer’s refund</a:t>
            </a:r>
          </a:p>
          <a:p>
            <a:r>
              <a:rPr lang="en-US" dirty="0"/>
              <a:t>You might miss important income documents that must be recorded</a:t>
            </a:r>
          </a:p>
          <a:p>
            <a:r>
              <a:rPr lang="en-US" dirty="0"/>
              <a:t>You may find that the return is out of scope </a:t>
            </a:r>
          </a:p>
          <a:p>
            <a:r>
              <a:rPr lang="en-US" dirty="0"/>
              <a:t>Required by the IRS for due diligence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9688008"/>
      </p:ext>
    </p:extLst>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Concepts of the Quality Review</a:t>
            </a:r>
          </a:p>
        </p:txBody>
      </p:sp>
      <p:sp>
        <p:nvSpPr>
          <p:cNvPr id="5" name="Content Placeholder 4"/>
          <p:cNvSpPr>
            <a:spLocks noGrp="1"/>
          </p:cNvSpPr>
          <p:nvPr>
            <p:ph idx="1"/>
          </p:nvPr>
        </p:nvSpPr>
        <p:spPr/>
        <p:txBody>
          <a:bodyPr/>
          <a:lstStyle/>
          <a:p>
            <a:r>
              <a:rPr lang="en-US" dirty="0"/>
              <a:t>After the quality review is completed, the taxpayer will be advised by the quality reviewer that they are responsible for the accuracy of the information given on the tax return</a:t>
            </a:r>
          </a:p>
          <a:p>
            <a:r>
              <a:rPr lang="en-US" dirty="0"/>
              <a:t>The last step, after being advised, will be for the taxpayer to sign a paper copy of the return (which they will keep for their records)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3807577"/>
      </p:ext>
    </p:extLst>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440089" y="5173794"/>
            <a:ext cx="9206918"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a:t>Volunteer Standards of Conduct</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0768921"/>
      </p:ext>
    </p:extLst>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 Standards of Conduct</a:t>
            </a:r>
          </a:p>
        </p:txBody>
      </p:sp>
      <p:sp>
        <p:nvSpPr>
          <p:cNvPr id="3" name="Content Placeholder 2"/>
          <p:cNvSpPr>
            <a:spLocks noGrp="1"/>
          </p:cNvSpPr>
          <p:nvPr>
            <p:ph idx="1"/>
          </p:nvPr>
        </p:nvSpPr>
        <p:spPr/>
        <p:txBody>
          <a:bodyPr>
            <a:normAutofit fontScale="85000" lnSpcReduction="20000"/>
          </a:bodyPr>
          <a:lstStyle/>
          <a:p>
            <a:r>
              <a:rPr lang="en-US" dirty="0"/>
              <a:t>Follow the Quality Site Requirements</a:t>
            </a:r>
          </a:p>
          <a:p>
            <a:r>
              <a:rPr lang="en-US" dirty="0"/>
              <a:t>Do not accept payment, solicit donations, or accept refund payments for federal or state returns</a:t>
            </a:r>
          </a:p>
          <a:p>
            <a:r>
              <a:rPr lang="en-US" dirty="0"/>
              <a:t>Do not solicit business or use personal information from taxpayers</a:t>
            </a:r>
          </a:p>
          <a:p>
            <a:r>
              <a:rPr lang="en-US" dirty="0"/>
              <a:t>Do not knowingly prepare a false return</a:t>
            </a:r>
          </a:p>
          <a:p>
            <a:r>
              <a:rPr lang="en-US" dirty="0"/>
              <a:t>Do not engage in criminal, infamous, dishonest, notoriously disgraceful conduct</a:t>
            </a:r>
          </a:p>
          <a:p>
            <a:r>
              <a:rPr lang="en-US" dirty="0"/>
              <a:t>Treat all taxpayers in a professional, courteous manner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1962254"/>
      </p:ext>
    </p:extLst>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Site Requirements</a:t>
            </a:r>
          </a:p>
        </p:txBody>
      </p:sp>
      <p:sp>
        <p:nvSpPr>
          <p:cNvPr id="3" name="Content Placeholder 2"/>
          <p:cNvSpPr>
            <a:spLocks noGrp="1"/>
          </p:cNvSpPr>
          <p:nvPr>
            <p:ph idx="1"/>
          </p:nvPr>
        </p:nvSpPr>
        <p:spPr/>
        <p:txBody>
          <a:bodyPr>
            <a:normAutofit fontScale="92500"/>
          </a:bodyPr>
          <a:lstStyle/>
          <a:p>
            <a:r>
              <a:rPr lang="en-US" dirty="0"/>
              <a:t>Do only what you are trained to do</a:t>
            </a:r>
          </a:p>
          <a:p>
            <a:r>
              <a:rPr lang="en-US" dirty="0"/>
              <a:t>Use the intake/interview form for every taxpayer</a:t>
            </a:r>
          </a:p>
          <a:p>
            <a:r>
              <a:rPr lang="en-US" dirty="0"/>
              <a:t>Ensure a quality review is conducted for every return</a:t>
            </a:r>
          </a:p>
          <a:p>
            <a:r>
              <a:rPr lang="en-US" dirty="0"/>
              <a:t>Use your reference materials to help prepare the return</a:t>
            </a:r>
          </a:p>
          <a:p>
            <a:r>
              <a:rPr lang="en-US" dirty="0"/>
              <a:t>Undergo training and pass test to adhere to volunteer standards of conduct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9970886"/>
      </p:ext>
    </p:extLst>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Accept Payment</a:t>
            </a:r>
          </a:p>
        </p:txBody>
      </p:sp>
      <p:sp>
        <p:nvSpPr>
          <p:cNvPr id="3" name="Content Placeholder 2"/>
          <p:cNvSpPr>
            <a:spLocks noGrp="1"/>
          </p:cNvSpPr>
          <p:nvPr>
            <p:ph idx="1"/>
          </p:nvPr>
        </p:nvSpPr>
        <p:spPr/>
        <p:txBody>
          <a:bodyPr>
            <a:normAutofit lnSpcReduction="10000"/>
          </a:bodyPr>
          <a:lstStyle/>
          <a:p>
            <a:r>
              <a:rPr lang="en-US" dirty="0"/>
              <a:t>Do not accept cash for services</a:t>
            </a:r>
          </a:p>
          <a:p>
            <a:r>
              <a:rPr lang="en-US" dirty="0"/>
              <a:t>We cannot solicit donations, or have a donation/tip jar in the entry, waiting, or tax preparation areas of the tax site</a:t>
            </a:r>
          </a:p>
          <a:p>
            <a:r>
              <a:rPr lang="en-US" dirty="0"/>
              <a:t>Refunds CANNOT be deposited into a volunteer’s bank account on behalf of taxpayer’s who don’t have bank accounts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554723"/>
      </p:ext>
    </p:extLst>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Do Not Solicit Business or Use Personal Knowledge Gained About a Taxpayer</a:t>
            </a:r>
          </a:p>
        </p:txBody>
      </p:sp>
      <p:sp>
        <p:nvSpPr>
          <p:cNvPr id="3" name="Content Placeholder 2"/>
          <p:cNvSpPr>
            <a:spLocks noGrp="1"/>
          </p:cNvSpPr>
          <p:nvPr>
            <p:ph idx="1"/>
          </p:nvPr>
        </p:nvSpPr>
        <p:spPr/>
        <p:txBody>
          <a:bodyPr/>
          <a:lstStyle/>
          <a:p>
            <a:r>
              <a:rPr lang="en-US" dirty="0"/>
              <a:t>As a volunteer, you must keep taxpayer’s personal information confidential</a:t>
            </a:r>
          </a:p>
          <a:p>
            <a:r>
              <a:rPr lang="en-US" dirty="0"/>
              <a:t>This means you cannot use your knowledge about a taxpayer to engage in financial transactions</a:t>
            </a:r>
          </a:p>
          <a:p>
            <a:r>
              <a:rPr lang="en-US" dirty="0"/>
              <a:t>This also means you cannot ask a taxpayer on a date if you notice they are single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1581826"/>
      </p:ext>
    </p:extLst>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Knowingly Prepare False Return</a:t>
            </a:r>
          </a:p>
        </p:txBody>
      </p:sp>
      <p:sp>
        <p:nvSpPr>
          <p:cNvPr id="3" name="Content Placeholder 2"/>
          <p:cNvSpPr>
            <a:spLocks noGrp="1"/>
          </p:cNvSpPr>
          <p:nvPr>
            <p:ph idx="1"/>
          </p:nvPr>
        </p:nvSpPr>
        <p:spPr/>
        <p:txBody>
          <a:bodyPr>
            <a:normAutofit fontScale="92500" lnSpcReduction="20000"/>
          </a:bodyPr>
          <a:lstStyle/>
          <a:p>
            <a:r>
              <a:rPr lang="en-US" dirty="0"/>
              <a:t>An ethical violation is a </a:t>
            </a:r>
            <a:r>
              <a:rPr lang="en-US" b="1" i="1" dirty="0"/>
              <a:t>knowing</a:t>
            </a:r>
            <a:r>
              <a:rPr lang="en-US" dirty="0"/>
              <a:t> breach of any of the volunteer standards of conduct</a:t>
            </a:r>
          </a:p>
          <a:p>
            <a:r>
              <a:rPr lang="en-US" dirty="0"/>
              <a:t>Correctly apply tax law to the taxpayer’s situation—trust in the VITA program is broken when ethical standards aren’t followed</a:t>
            </a:r>
          </a:p>
          <a:p>
            <a:r>
              <a:rPr lang="en-US" dirty="0"/>
              <a:t>NOTE: If you make an accidental mistake, you are protected as a volunteer by the VITA program—and ultimately, taxpayers are responsible for the information entered on their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7589634"/>
      </p:ext>
    </p:extLst>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Engage in Negative Conduct</a:t>
            </a:r>
          </a:p>
        </p:txBody>
      </p:sp>
      <p:sp>
        <p:nvSpPr>
          <p:cNvPr id="3" name="Content Placeholder 2"/>
          <p:cNvSpPr>
            <a:spLocks noGrp="1"/>
          </p:cNvSpPr>
          <p:nvPr>
            <p:ph idx="1"/>
          </p:nvPr>
        </p:nvSpPr>
        <p:spPr/>
        <p:txBody>
          <a:bodyPr>
            <a:normAutofit lnSpcReduction="10000"/>
          </a:bodyPr>
          <a:lstStyle/>
          <a:p>
            <a:r>
              <a:rPr lang="en-US" dirty="0"/>
              <a:t>Volunteers performing egregious activities may be barred from the VITA program</a:t>
            </a:r>
          </a:p>
          <a:p>
            <a:r>
              <a:rPr lang="en-US" dirty="0"/>
              <a:t>Consequences may also include:</a:t>
            </a:r>
          </a:p>
          <a:p>
            <a:pPr lvl="1"/>
            <a:r>
              <a:rPr lang="en-US" dirty="0"/>
              <a:t>Criminal investigation</a:t>
            </a:r>
          </a:p>
          <a:p>
            <a:pPr lvl="1"/>
            <a:r>
              <a:rPr lang="en-US" dirty="0"/>
              <a:t>Discontinuing IRS support for tax site</a:t>
            </a:r>
          </a:p>
          <a:p>
            <a:pPr lvl="1"/>
            <a:r>
              <a:rPr lang="en-US" dirty="0"/>
              <a:t>Revoking sponsoring organization’s grant funds</a:t>
            </a:r>
          </a:p>
          <a:p>
            <a:pPr lvl="1"/>
            <a:r>
              <a:rPr lang="en-US" dirty="0"/>
              <a:t>Deactivating IRS EFIN (site identification number)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493927"/>
      </p:ext>
    </p:extLst>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 All Taxpayers With Courtesy</a:t>
            </a:r>
          </a:p>
        </p:txBody>
      </p:sp>
      <p:sp>
        <p:nvSpPr>
          <p:cNvPr id="3" name="Content Placeholder 2"/>
          <p:cNvSpPr>
            <a:spLocks noGrp="1"/>
          </p:cNvSpPr>
          <p:nvPr>
            <p:ph idx="1"/>
          </p:nvPr>
        </p:nvSpPr>
        <p:spPr/>
        <p:txBody>
          <a:bodyPr>
            <a:normAutofit fontScale="85000" lnSpcReduction="20000"/>
          </a:bodyPr>
          <a:lstStyle/>
          <a:p>
            <a:r>
              <a:rPr lang="en-US" dirty="0"/>
              <a:t>All volunteers are expected to conduct themselves professionally in a courteous, businesslike, and diplomatic manner</a:t>
            </a:r>
          </a:p>
          <a:p>
            <a:r>
              <a:rPr lang="en-US" dirty="0"/>
              <a:t>Taxpayers are often under a lot of stress and may wait extended periods for assistance, and volunteers may also experience stress due to the volume of taxpayers needing service</a:t>
            </a:r>
          </a:p>
          <a:p>
            <a:r>
              <a:rPr lang="en-US" dirty="0"/>
              <a:t>This situation can make patience run short—It is important to remain calm and create a peaceful and friendly atmosphere!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7373360"/>
      </p:ext>
    </p:extLst>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Taxpayer Civil Rights</a:t>
            </a:r>
          </a:p>
        </p:txBody>
      </p:sp>
      <p:sp>
        <p:nvSpPr>
          <p:cNvPr id="3" name="Content Placeholder 2"/>
          <p:cNvSpPr>
            <a:spLocks noGrp="1"/>
          </p:cNvSpPr>
          <p:nvPr>
            <p:ph idx="1"/>
          </p:nvPr>
        </p:nvSpPr>
        <p:spPr/>
        <p:txBody>
          <a:bodyPr/>
          <a:lstStyle/>
          <a:p>
            <a:r>
              <a:rPr lang="en-US" dirty="0"/>
              <a:t>Discrimination against taxpayers on the basis of </a:t>
            </a:r>
            <a:r>
              <a:rPr lang="en-US" b="1" i="1" dirty="0"/>
              <a:t>race, color, national origin, disability, sex, age, or sexual orientation</a:t>
            </a:r>
            <a:r>
              <a:rPr lang="en-US" dirty="0"/>
              <a:t> is strictly prohibited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6518577"/>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Preparation Process</a:t>
            </a:r>
          </a:p>
        </p:txBody>
      </p:sp>
      <p:sp>
        <p:nvSpPr>
          <p:cNvPr id="3" name="Content Placeholder 2"/>
          <p:cNvSpPr>
            <a:spLocks noGrp="1"/>
          </p:cNvSpPr>
          <p:nvPr>
            <p:ph idx="1"/>
          </p:nvPr>
        </p:nvSpPr>
        <p:spPr/>
        <p:txBody>
          <a:bodyPr>
            <a:normAutofit/>
          </a:bodyPr>
          <a:lstStyle/>
          <a:p>
            <a:r>
              <a:rPr lang="en-US" dirty="0"/>
              <a:t>Part 1: Preliminary Interview</a:t>
            </a:r>
          </a:p>
          <a:p>
            <a:r>
              <a:rPr lang="en-US" b="1" dirty="0"/>
              <a:t>Part 2: Preparing the Return in TaxSlayer</a:t>
            </a:r>
          </a:p>
          <a:p>
            <a:r>
              <a:rPr lang="en-US" dirty="0"/>
              <a:t>Part 3: Quality Review</a:t>
            </a:r>
          </a:p>
          <a:p>
            <a:r>
              <a:rPr lang="en-US" dirty="0"/>
              <a:t>Part 4: Finishing the Return</a:t>
            </a:r>
          </a:p>
          <a:p>
            <a:r>
              <a:rPr lang="en-US" dirty="0"/>
              <a:t>Part 5: Filing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716395"/>
      </p:ext>
    </p:extLst>
  </p:cSld>
  <p:clrMapOvr>
    <a:masterClrMapping/>
  </p:clrMapOvr>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Questionable Activity</a:t>
            </a:r>
          </a:p>
        </p:txBody>
      </p:sp>
      <p:sp>
        <p:nvSpPr>
          <p:cNvPr id="3" name="Content Placeholder 2"/>
          <p:cNvSpPr>
            <a:spLocks noGrp="1"/>
          </p:cNvSpPr>
          <p:nvPr>
            <p:ph idx="1"/>
          </p:nvPr>
        </p:nvSpPr>
        <p:spPr/>
        <p:txBody>
          <a:bodyPr>
            <a:normAutofit lnSpcReduction="10000"/>
          </a:bodyPr>
          <a:lstStyle/>
          <a:p>
            <a:r>
              <a:rPr lang="en-US" dirty="0"/>
              <a:t>Violations that raise substantial questions about another volunteer’s honesty, trustworthiness, or fitness as a tax preparer should be reported</a:t>
            </a:r>
          </a:p>
          <a:p>
            <a:r>
              <a:rPr lang="en-US" dirty="0"/>
              <a:t>Taxpayers and tax preparers who violate tax law are subject to civil and criminal penalties</a:t>
            </a:r>
          </a:p>
          <a:p>
            <a:r>
              <a:rPr lang="en-US" dirty="0"/>
              <a:t>You can report a violation by speaking to your site coordinator or emailing </a:t>
            </a:r>
            <a:r>
              <a:rPr lang="en-US" dirty="0">
                <a:hlinkClick r:id="rId2"/>
              </a:rPr>
              <a:t>WI.Voltax@irs.gov</a:t>
            </a:r>
            <a:r>
              <a:rPr lang="en-US" dirty="0"/>
              <a:t> directly</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821707"/>
      </p:ext>
    </p:extLst>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Intake/Interview &amp; Quality Review Test &amp; Volunteer Standards of Conduct Test</a:t>
            </a:r>
          </a:p>
        </p:txBody>
      </p:sp>
      <p:sp>
        <p:nvSpPr>
          <p:cNvPr id="3" name="Content Placeholder 2"/>
          <p:cNvSpPr>
            <a:spLocks noGrp="1"/>
          </p:cNvSpPr>
          <p:nvPr>
            <p:ph idx="1"/>
          </p:nvPr>
        </p:nvSpPr>
        <p:spPr>
          <a:xfrm>
            <a:off x="609600" y="1600203"/>
            <a:ext cx="10972800" cy="4955580"/>
          </a:xfrm>
        </p:spPr>
        <p:txBody>
          <a:bodyPr>
            <a:normAutofit fontScale="92500" lnSpcReduction="10000"/>
          </a:bodyPr>
          <a:lstStyle/>
          <a:p>
            <a:r>
              <a:rPr lang="en-US" dirty="0"/>
              <a:t>ALL volunteers must complete and pass the 2016 Intake/Interview &amp; Quality Review Test &amp; the 2016 Volunteer Standards of Conduct Test with a score of 80% on each</a:t>
            </a:r>
          </a:p>
          <a:p>
            <a:r>
              <a:rPr lang="en-US" dirty="0"/>
              <a:t>Please login to your account on </a:t>
            </a:r>
            <a:r>
              <a:rPr lang="en-US" dirty="0">
                <a:hlinkClick r:id="rId2"/>
              </a:rPr>
              <a:t>volunteers.generationforchange.org</a:t>
            </a:r>
            <a:r>
              <a:rPr lang="en-US" dirty="0"/>
              <a:t> and follow the links in your profile to take these two tests</a:t>
            </a:r>
          </a:p>
          <a:p>
            <a:r>
              <a:rPr lang="en-US" dirty="0"/>
              <a:t>You may use all your training materials to complete the short tests!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2150264"/>
      </p:ext>
    </p:extLst>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375921"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644564" y="4868994"/>
            <a:ext cx="8727445" cy="986374"/>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Your First </a:t>
            </a:r>
            <a:r>
              <a:rPr lang="en-US" sz="5400" b="1"/>
              <a:t>Day at the Tax Site</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0703038"/>
      </p:ext>
    </p:extLst>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First Day at the Tax Site</a:t>
            </a:r>
          </a:p>
        </p:txBody>
      </p:sp>
      <p:sp>
        <p:nvSpPr>
          <p:cNvPr id="3" name="Content Placeholder 2"/>
          <p:cNvSpPr>
            <a:spLocks noGrp="1"/>
          </p:cNvSpPr>
          <p:nvPr>
            <p:ph idx="1"/>
          </p:nvPr>
        </p:nvSpPr>
        <p:spPr/>
        <p:txBody>
          <a:bodyPr/>
          <a:lstStyle/>
          <a:p>
            <a:r>
              <a:rPr lang="en-US" dirty="0">
                <a:hlinkClick r:id="rId2"/>
              </a:rPr>
              <a:t>Your First Day - A SaveFirst Training Video</a:t>
            </a:r>
            <a:endParaRPr lang="en-US" dirty="0"/>
          </a:p>
          <a:p>
            <a:r>
              <a:rPr lang="en-US" dirty="0">
                <a:hlinkClick r:id="rId3"/>
              </a:rPr>
              <a:t>The Process - A SaveFirst Training Video</a:t>
            </a:r>
            <a:endParaRPr lang="en-US" dirty="0">
              <a:hlinkClick r:id="rId2"/>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1733125"/>
      </p:ext>
    </p:extLst>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Congratulations!</a:t>
            </a:r>
          </a:p>
        </p:txBody>
      </p:sp>
      <p:sp>
        <p:nvSpPr>
          <p:cNvPr id="3" name="Content Placeholder 2"/>
          <p:cNvSpPr>
            <a:spLocks noGrp="1"/>
          </p:cNvSpPr>
          <p:nvPr>
            <p:ph idx="1"/>
          </p:nvPr>
        </p:nvSpPr>
        <p:spPr/>
        <p:txBody>
          <a:bodyPr>
            <a:normAutofit/>
          </a:bodyPr>
          <a:lstStyle/>
          <a:p>
            <a:r>
              <a:rPr lang="en-US" dirty="0"/>
              <a:t>This completes your </a:t>
            </a:r>
            <a:r>
              <a:rPr lang="en-US" dirty="0" err="1"/>
              <a:t>SaveFirst</a:t>
            </a:r>
            <a:r>
              <a:rPr lang="en-US" dirty="0"/>
              <a:t> Basic Tax Training</a:t>
            </a:r>
          </a:p>
          <a:p>
            <a:r>
              <a:rPr lang="en-US" dirty="0"/>
              <a:t>Next steps:</a:t>
            </a:r>
          </a:p>
          <a:p>
            <a:pPr lvl="1"/>
            <a:r>
              <a:rPr lang="en-US" dirty="0"/>
              <a:t>Complete IRS Basic Certification Exam (with score of 80% or higher)</a:t>
            </a:r>
          </a:p>
          <a:p>
            <a:pPr lvl="1"/>
            <a:r>
              <a:rPr lang="en-US" dirty="0"/>
              <a:t>Serve families at tax sites!</a:t>
            </a:r>
          </a:p>
          <a:p>
            <a:pPr lvl="1"/>
            <a:r>
              <a:rPr lang="en-US" dirty="0"/>
              <a:t>Reminder: You MUST bring your photo ID and show it to your site coordinator when you arrive at a tax site</a:t>
            </a:r>
          </a:p>
          <a:p>
            <a:pPr lvl="1"/>
            <a:endParaRPr lang="en-US" dirty="0"/>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749550"/>
      </p:ext>
    </p:extLst>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IRS Basic Certification</a:t>
            </a:r>
          </a:p>
        </p:txBody>
      </p:sp>
      <p:sp>
        <p:nvSpPr>
          <p:cNvPr id="3" name="Content Placeholder 2"/>
          <p:cNvSpPr>
            <a:spLocks noGrp="1"/>
          </p:cNvSpPr>
          <p:nvPr>
            <p:ph idx="1"/>
          </p:nvPr>
        </p:nvSpPr>
        <p:spPr/>
        <p:txBody>
          <a:bodyPr>
            <a:normAutofit fontScale="92500" lnSpcReduction="10000"/>
          </a:bodyPr>
          <a:lstStyle/>
          <a:p>
            <a:r>
              <a:rPr lang="en-US" dirty="0"/>
              <a:t>You must complete the IRS Basic Certification exam with a score of 80% or higher to complete your certification</a:t>
            </a:r>
          </a:p>
          <a:p>
            <a:r>
              <a:rPr lang="en-US" dirty="0"/>
              <a:t>Take the exam by logging in to your account on </a:t>
            </a:r>
            <a:r>
              <a:rPr lang="en-US" dirty="0" err="1">
                <a:hlinkClick r:id="rId2"/>
              </a:rPr>
              <a:t>volunteers.generationforchange.org</a:t>
            </a:r>
            <a:r>
              <a:rPr lang="en-US" dirty="0"/>
              <a:t> and following the link in your profile</a:t>
            </a:r>
          </a:p>
          <a:p>
            <a:r>
              <a:rPr lang="en-US" dirty="0"/>
              <a:t>Complete:</a:t>
            </a:r>
          </a:p>
          <a:p>
            <a:pPr lvl="1"/>
            <a:r>
              <a:rPr lang="en-US" dirty="0"/>
              <a:t>On your own </a:t>
            </a:r>
          </a:p>
          <a:p>
            <a:pPr lvl="1"/>
            <a:r>
              <a:rPr lang="en-US" dirty="0"/>
              <a:t>At a testing session hosted by Impact staff member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7303914"/>
      </p:ext>
    </p:extLst>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Session</a:t>
            </a:r>
          </a:p>
        </p:txBody>
      </p:sp>
      <p:sp>
        <p:nvSpPr>
          <p:cNvPr id="3" name="Content Placeholder 2"/>
          <p:cNvSpPr>
            <a:spLocks noGrp="1"/>
          </p:cNvSpPr>
          <p:nvPr>
            <p:ph idx="1"/>
          </p:nvPr>
        </p:nvSpPr>
        <p:spPr/>
        <p:txBody>
          <a:bodyPr/>
          <a:lstStyle/>
          <a:p>
            <a:r>
              <a:rPr lang="en-US" dirty="0"/>
              <a:t>If you attend a testing session, please bring a printout of the 2016 IRS Basic Certification Exam</a:t>
            </a:r>
          </a:p>
          <a:p>
            <a:r>
              <a:rPr lang="en-US" dirty="0"/>
              <a:t>Upcoming testing sessions:</a:t>
            </a:r>
          </a:p>
          <a:p>
            <a:pPr lvl="1"/>
            <a:r>
              <a:rPr lang="en-US" b="1" i="1" dirty="0">
                <a:solidFill>
                  <a:srgbClr val="FF0000"/>
                </a:solidFill>
              </a:rPr>
              <a:t>Trainer – insert upcoming sessions here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4893125"/>
      </p:ext>
    </p:extLst>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Practice</a:t>
            </a:r>
          </a:p>
        </p:txBody>
      </p:sp>
      <p:sp>
        <p:nvSpPr>
          <p:cNvPr id="3" name="Content Placeholder 2"/>
          <p:cNvSpPr>
            <a:spLocks noGrp="1"/>
          </p:cNvSpPr>
          <p:nvPr>
            <p:ph idx="1"/>
          </p:nvPr>
        </p:nvSpPr>
        <p:spPr/>
        <p:txBody>
          <a:bodyPr/>
          <a:lstStyle/>
          <a:p>
            <a:r>
              <a:rPr lang="en-US" dirty="0"/>
              <a:t>Complete the Charlie </a:t>
            </a:r>
            <a:r>
              <a:rPr lang="en-US"/>
              <a:t>Center TaxSlayer </a:t>
            </a:r>
            <a:r>
              <a:rPr lang="en-US" dirty="0"/>
              <a:t>Exercise on your own for additional practice</a:t>
            </a:r>
          </a:p>
          <a:p>
            <a:r>
              <a:rPr lang="en-US" dirty="0"/>
              <a:t>Answer key and video walkthrough will be posted at </a:t>
            </a:r>
            <a:r>
              <a:rPr lang="en-US" dirty="0">
                <a:hlinkClick r:id="rId2"/>
              </a:rPr>
              <a:t>www.impactamerica.com/taxprep</a:t>
            </a:r>
            <a:r>
              <a:rPr lang="en-US" dirty="0"/>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3876320"/>
      </p:ext>
    </p:extLst>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413266"/>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32277" y="4749376"/>
            <a:ext cx="8727445" cy="15064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Volunteer Basic Tax </a:t>
            </a:r>
            <a:r>
              <a:rPr lang="en-US" sz="5400" b="1" dirty="0" smtClean="0"/>
              <a:t>Training</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7909211"/>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Impact</a:t>
            </a:r>
            <a:r>
              <a:rPr lang="en-US" dirty="0" smtClean="0"/>
              <a:t> </a:t>
            </a:r>
            <a:r>
              <a:rPr lang="en-US" dirty="0" err="1" smtClean="0"/>
              <a:t>SaveFirst</a:t>
            </a:r>
            <a:r>
              <a:rPr lang="en-US" dirty="0" smtClean="0"/>
              <a:t> Volunteers will have </a:t>
            </a:r>
            <a:r>
              <a:rPr lang="en-US" dirty="0"/>
              <a:t>this Season</a:t>
            </a:r>
          </a:p>
        </p:txBody>
      </p:sp>
      <p:sp>
        <p:nvSpPr>
          <p:cNvPr id="3" name="Content Placeholder 2"/>
          <p:cNvSpPr>
            <a:spLocks noGrp="1"/>
          </p:cNvSpPr>
          <p:nvPr>
            <p:ph idx="1"/>
          </p:nvPr>
        </p:nvSpPr>
        <p:spPr>
          <a:xfrm>
            <a:off x="609600" y="1600203"/>
            <a:ext cx="10972800" cy="4928188"/>
          </a:xfrm>
        </p:spPr>
        <p:txBody>
          <a:bodyPr>
            <a:normAutofit/>
          </a:bodyPr>
          <a:lstStyle/>
          <a:p>
            <a:r>
              <a:rPr lang="en-US" dirty="0"/>
              <a:t>Serve a record 11,000 families this year</a:t>
            </a:r>
          </a:p>
          <a:p>
            <a:r>
              <a:rPr lang="en-US" dirty="0"/>
              <a:t>Save families over $4.2 million in commercial fees</a:t>
            </a:r>
          </a:p>
          <a:p>
            <a:r>
              <a:rPr lang="en-US" dirty="0"/>
              <a:t>Provide a quality reliable service and an alternative to a costly, predatory industry for hard-working families</a:t>
            </a:r>
          </a:p>
          <a:p>
            <a:r>
              <a:rPr lang="en-US" dirty="0" err="1">
                <a:hlinkClick r:id="rId2"/>
              </a:rPr>
              <a:t>SaveFirst</a:t>
            </a:r>
            <a:r>
              <a:rPr lang="en-US" dirty="0">
                <a:hlinkClick r:id="rId2"/>
              </a:rPr>
              <a:t>: An Initiative of Impact America</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036348"/>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Exemptions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6252931"/>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Exemptions Objectives</a:t>
            </a:r>
          </a:p>
        </p:txBody>
      </p:sp>
      <p:sp>
        <p:nvSpPr>
          <p:cNvPr id="3" name="Content Placeholder 2"/>
          <p:cNvSpPr>
            <a:spLocks noGrp="1"/>
          </p:cNvSpPr>
          <p:nvPr>
            <p:ph idx="1"/>
          </p:nvPr>
        </p:nvSpPr>
        <p:spPr>
          <a:xfrm>
            <a:off x="609600" y="1600204"/>
            <a:ext cx="10972800" cy="3902526"/>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Determine a taxpayer’s eligibility for a personal exemption</a:t>
            </a:r>
          </a:p>
          <a:p>
            <a:pPr lvl="1"/>
            <a:r>
              <a:rPr lang="en-US" b="1" dirty="0">
                <a:solidFill>
                  <a:schemeClr val="accent3"/>
                </a:solidFill>
              </a:rPr>
              <a:t>Assess whether a person qualifies as a dependent of a taxpayer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28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4800" dirty="0">
                <a:ea typeface="ＭＳ Ｐゴシック" pitchFamily="34" charset="-128"/>
              </a:rPr>
              <a:t>Personal</a:t>
            </a:r>
            <a:r>
              <a:rPr lang="en-US" sz="4000" dirty="0">
                <a:ea typeface="ＭＳ Ｐゴシック" pitchFamily="34" charset="-128"/>
              </a:rPr>
              <a:t> </a:t>
            </a:r>
            <a:r>
              <a:rPr lang="en-US" dirty="0">
                <a:ea typeface="ＭＳ Ｐゴシック" pitchFamily="34" charset="-128"/>
              </a:rPr>
              <a:t>Exemptions</a:t>
            </a:r>
            <a:endParaRPr lang="en-US" sz="4000" dirty="0">
              <a:ea typeface="ＭＳ Ｐゴシック" pitchFamily="34" charset="-128"/>
            </a:endParaRPr>
          </a:p>
        </p:txBody>
      </p:sp>
      <p:sp>
        <p:nvSpPr>
          <p:cNvPr id="407555" name="Rectangle 3"/>
          <p:cNvSpPr>
            <a:spLocks noGrp="1" noChangeArrowheads="1"/>
          </p:cNvSpPr>
          <p:nvPr>
            <p:ph idx="1"/>
          </p:nvPr>
        </p:nvSpPr>
        <p:spPr/>
        <p:txBody>
          <a:bodyPr>
            <a:normAutofit/>
          </a:bodyPr>
          <a:lstStyle/>
          <a:p>
            <a:pPr>
              <a:defRPr/>
            </a:pPr>
            <a:r>
              <a:rPr lang="en-US" sz="4000" dirty="0">
                <a:ea typeface="ＭＳ Ｐゴシック" pitchFamily="34" charset="-128"/>
              </a:rPr>
              <a:t>Each personal exemption decreases the taxable income by $4,050</a:t>
            </a:r>
          </a:p>
          <a:p>
            <a:pPr>
              <a:defRPr/>
            </a:pPr>
            <a:r>
              <a:rPr lang="en-US" sz="4000" dirty="0">
                <a:ea typeface="ＭＳ Ｐゴシック" pitchFamily="34" charset="-128"/>
              </a:rPr>
              <a:t>Taxpayers can claim exemptions for:</a:t>
            </a:r>
          </a:p>
          <a:p>
            <a:pPr lvl="1" eaLnBrk="1" hangingPunct="1">
              <a:defRPr/>
            </a:pPr>
            <a:r>
              <a:rPr lang="en-US" dirty="0">
                <a:ea typeface="Arial" pitchFamily="34" charset="0"/>
              </a:rPr>
              <a:t>Taxpayer UNLESS the taxpayer can be claimed as a dependent by someone else.</a:t>
            </a:r>
          </a:p>
          <a:p>
            <a:pPr lvl="1" eaLnBrk="1" hangingPunct="1">
              <a:defRPr/>
            </a:pPr>
            <a:r>
              <a:rPr lang="en-US" dirty="0">
                <a:ea typeface="Arial" pitchFamily="34" charset="0"/>
              </a:rPr>
              <a:t>Spouse UNLESS the spouse can be claimed as a dependent by someone else.</a:t>
            </a:r>
          </a:p>
          <a:p>
            <a:pPr>
              <a:buFontTx/>
              <a:buNone/>
              <a:defRPr/>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906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7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5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7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sz="4800" dirty="0">
                <a:ea typeface="ＭＳ Ｐゴシック" pitchFamily="34" charset="-128"/>
              </a:rPr>
              <a:t>Personal</a:t>
            </a:r>
            <a:r>
              <a:rPr lang="en-US" dirty="0">
                <a:ea typeface="ＭＳ Ｐゴシック" pitchFamily="34" charset="-128"/>
              </a:rPr>
              <a:t> Exemptions</a:t>
            </a:r>
          </a:p>
        </p:txBody>
      </p:sp>
      <p:sp>
        <p:nvSpPr>
          <p:cNvPr id="73731" name="Rectangle 3"/>
          <p:cNvSpPr>
            <a:spLocks noGrp="1" noChangeArrowheads="1"/>
          </p:cNvSpPr>
          <p:nvPr>
            <p:ph idx="1"/>
          </p:nvPr>
        </p:nvSpPr>
        <p:spPr/>
        <p:style>
          <a:lnRef idx="1">
            <a:schemeClr val="accent5"/>
          </a:lnRef>
          <a:fillRef idx="2">
            <a:schemeClr val="accent5"/>
          </a:fillRef>
          <a:effectRef idx="1">
            <a:schemeClr val="accent5"/>
          </a:effectRef>
          <a:fontRef idx="minor">
            <a:schemeClr val="dk1"/>
          </a:fontRef>
        </p:style>
        <p:txBody>
          <a:bodyPr anchor="ctr"/>
          <a:lstStyle/>
          <a:p>
            <a:pPr marL="0" indent="0" algn="ctr" eaLnBrk="1" hangingPunct="1">
              <a:buNone/>
              <a:defRPr/>
            </a:pPr>
            <a:r>
              <a:rPr lang="en-US" sz="4800" b="1" i="1" dirty="0">
                <a:ea typeface="ＭＳ Ｐゴシック" pitchFamily="34" charset="-128"/>
              </a:rPr>
              <a:t>Remember: </a:t>
            </a:r>
          </a:p>
          <a:p>
            <a:pPr marL="0" indent="0" algn="ctr" eaLnBrk="1" hangingPunct="1">
              <a:buNone/>
              <a:defRPr/>
            </a:pPr>
            <a:r>
              <a:rPr lang="en-US" dirty="0">
                <a:ea typeface="ＭＳ Ｐゴシック" pitchFamily="34" charset="-128"/>
              </a:rPr>
              <a:t>It’</a:t>
            </a:r>
            <a:r>
              <a:rPr lang="en-US" altLang="ja-JP" dirty="0">
                <a:ea typeface="ＭＳ Ｐゴシック" pitchFamily="34" charset="-128"/>
              </a:rPr>
              <a:t>s not whether the taxpayer IS claimed as a dependent, but whether the taxpayer CAN BE claimed as a dependent that determines whether the taxpayer can claim an exemption.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19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animEffect transition="in" filter="fade">
                                      <p:cBhvr>
                                        <p:cTn id="15" dur="1000"/>
                                        <p:tgtEl>
                                          <p:spTgt spid="73731">
                                            <p:txEl>
                                              <p:pRg st="1" end="1"/>
                                            </p:txEl>
                                          </p:spTgt>
                                        </p:tgtEl>
                                      </p:cBhvr>
                                    </p:animEffect>
                                    <p:anim calcmode="lin" valueType="num">
                                      <p:cBhvr>
                                        <p:cTn id="16"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3731">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3731">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dirty="0">
                <a:ea typeface="ＭＳ Ｐゴシック" pitchFamily="34" charset="-128"/>
              </a:rPr>
              <a:t>Dependency Exemptions</a:t>
            </a:r>
          </a:p>
        </p:txBody>
      </p:sp>
      <p:sp>
        <p:nvSpPr>
          <p:cNvPr id="75779" name="Rectangle 3"/>
          <p:cNvSpPr>
            <a:spLocks noGrp="1" noChangeArrowheads="1"/>
          </p:cNvSpPr>
          <p:nvPr>
            <p:ph idx="1"/>
          </p:nvPr>
        </p:nvSpPr>
        <p:spPr>
          <a:xfrm>
            <a:off x="609600" y="1600203"/>
            <a:ext cx="10972800" cy="4922517"/>
          </a:xfrm>
        </p:spPr>
        <p:txBody>
          <a:bodyPr>
            <a:normAutofit lnSpcReduction="10000"/>
          </a:bodyPr>
          <a:lstStyle/>
          <a:p>
            <a:pPr eaLnBrk="1" hangingPunct="1">
              <a:defRPr/>
            </a:pPr>
            <a:r>
              <a:rPr lang="en-US" dirty="0">
                <a:ea typeface="ＭＳ Ｐゴシック" pitchFamily="34" charset="-128"/>
              </a:rPr>
              <a:t>Each dependency exemption decreases taxable income by $4,050</a:t>
            </a:r>
          </a:p>
          <a:p>
            <a:pPr eaLnBrk="1" hangingPunct="1">
              <a:defRPr/>
            </a:pPr>
            <a:r>
              <a:rPr lang="en-US" dirty="0">
                <a:ea typeface="ＭＳ Ｐゴシック" pitchFamily="34" charset="-128"/>
              </a:rPr>
              <a:t>A taxpayer can claim exemptions for:</a:t>
            </a:r>
          </a:p>
          <a:p>
            <a:pPr lvl="1" eaLnBrk="1" hangingPunct="1">
              <a:defRPr/>
            </a:pPr>
            <a:r>
              <a:rPr lang="en-US" dirty="0">
                <a:ea typeface="Arial" pitchFamily="34" charset="0"/>
              </a:rPr>
              <a:t>qualifying children</a:t>
            </a:r>
          </a:p>
          <a:p>
            <a:pPr lvl="1" eaLnBrk="1" hangingPunct="1">
              <a:defRPr/>
            </a:pPr>
            <a:r>
              <a:rPr lang="en-US" dirty="0">
                <a:ea typeface="Arial" pitchFamily="34" charset="0"/>
              </a:rPr>
              <a:t>qualifying relatives</a:t>
            </a:r>
          </a:p>
          <a:p>
            <a:pPr eaLnBrk="1" hangingPunct="1">
              <a:defRPr/>
            </a:pPr>
            <a:r>
              <a:rPr lang="en-US" dirty="0">
                <a:ea typeface="ＭＳ Ｐゴシック" pitchFamily="34" charset="-128"/>
              </a:rPr>
              <a:t>These qualifying individuals </a:t>
            </a:r>
            <a:r>
              <a:rPr lang="en-US" b="1" i="1" dirty="0">
                <a:ea typeface="ＭＳ Ｐゴシック" pitchFamily="34" charset="-128"/>
              </a:rPr>
              <a:t>usually</a:t>
            </a:r>
            <a:r>
              <a:rPr lang="en-US" dirty="0">
                <a:ea typeface="ＭＳ Ｐゴシック" pitchFamily="34" charset="-128"/>
              </a:rPr>
              <a:t> live in the taxpayer’</a:t>
            </a:r>
            <a:r>
              <a:rPr lang="en-US" altLang="ja-JP" dirty="0">
                <a:ea typeface="ＭＳ Ｐゴシック" pitchFamily="34" charset="-128"/>
              </a:rPr>
              <a:t>s home and generally receive significant support from the taxpayer</a:t>
            </a:r>
          </a:p>
          <a:p>
            <a:pPr eaLnBrk="1" hangingPunct="1">
              <a:defRPr/>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570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57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5779">
                                            <p:txEl>
                                              <p:pRg st="1" end="1"/>
                                            </p:txEl>
                                          </p:spTgt>
                                        </p:tgtEl>
                                        <p:attrNameLst>
                                          <p:attrName>style.visibility</p:attrName>
                                        </p:attrNameLst>
                                      </p:cBhvr>
                                      <p:to>
                                        <p:strVal val="visible"/>
                                      </p:to>
                                    </p:set>
                                    <p:anim calcmode="lin" valueType="num">
                                      <p:cBhvr>
                                        <p:cTn id="14"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57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577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5779">
                                            <p:txEl>
                                              <p:pRg st="2" end="2"/>
                                            </p:txEl>
                                          </p:spTgt>
                                        </p:tgtEl>
                                        <p:attrNameLst>
                                          <p:attrName>style.visibility</p:attrName>
                                        </p:attrNameLst>
                                      </p:cBhvr>
                                      <p:to>
                                        <p:strVal val="visible"/>
                                      </p:to>
                                    </p:set>
                                    <p:anim calcmode="lin" valueType="num">
                                      <p:cBhvr>
                                        <p:cTn id="21"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577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5779">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75779">
                                            <p:txEl>
                                              <p:pRg st="3" end="3"/>
                                            </p:txEl>
                                          </p:spTgt>
                                        </p:tgtEl>
                                        <p:attrNameLst>
                                          <p:attrName>style.visibility</p:attrName>
                                        </p:attrNameLst>
                                      </p:cBhvr>
                                      <p:to>
                                        <p:strVal val="visible"/>
                                      </p:to>
                                    </p:set>
                                    <p:anim calcmode="lin" valueType="num">
                                      <p:cBhvr>
                                        <p:cTn id="26"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7577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7577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75779">
                                            <p:txEl>
                                              <p:pRg st="4" end="4"/>
                                            </p:txEl>
                                          </p:spTgt>
                                        </p:tgtEl>
                                        <p:attrNameLst>
                                          <p:attrName>style.visibility</p:attrName>
                                        </p:attrNameLst>
                                      </p:cBhvr>
                                      <p:to>
                                        <p:strVal val="visible"/>
                                      </p:to>
                                    </p:set>
                                    <p:anim calcmode="lin" valueType="num">
                                      <p:cBhvr>
                                        <p:cTn id="33"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75779">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75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Determining Dependency Exemptions</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ormAutofit lnSpcReduction="10000"/>
          </a:bodyPr>
          <a:lstStyle/>
          <a:p>
            <a:pPr lvl="1">
              <a:buFont typeface="Wingdings" pitchFamily="2" charset="2"/>
              <a:buNone/>
            </a:pPr>
            <a:endParaRPr lang="en-US" dirty="0">
              <a:ea typeface="ＭＳ Ｐゴシック" pitchFamily="34" charset="-128"/>
            </a:endParaRPr>
          </a:p>
          <a:p>
            <a:pPr marL="11113" indent="-11113" algn="ctr">
              <a:buFont typeface="Wingdings" pitchFamily="2" charset="2"/>
              <a:buNone/>
            </a:pPr>
            <a:r>
              <a:rPr lang="en-US" sz="3600" b="1" dirty="0">
                <a:solidFill>
                  <a:schemeClr val="accent3"/>
                </a:solidFill>
                <a:ea typeface="ＭＳ Ｐゴシック" pitchFamily="34" charset="-128"/>
              </a:rPr>
              <a:t>Open the Publication 4012 to the Exemptions Tab to </a:t>
            </a:r>
            <a:r>
              <a:rPr lang="en-US" sz="3600" b="1" u="sng" dirty="0">
                <a:solidFill>
                  <a:schemeClr val="accent3"/>
                </a:solidFill>
                <a:ea typeface="ＭＳ Ｐゴシック" pitchFamily="34" charset="-128"/>
              </a:rPr>
              <a:t>Table 1: Dependency Exemption</a:t>
            </a:r>
          </a:p>
          <a:p>
            <a:pPr lvl="1">
              <a:buFont typeface="Wingdings" pitchFamily="2" charset="2"/>
              <a:buNone/>
            </a:pPr>
            <a:endParaRPr lang="en-US" sz="3200" dirty="0">
              <a:solidFill>
                <a:schemeClr val="accent3"/>
              </a:solidFill>
              <a:ea typeface="ＭＳ Ｐゴシック" pitchFamily="34" charset="-128"/>
            </a:endParaRPr>
          </a:p>
          <a:p>
            <a:pPr marL="3165" indent="7938" algn="ctr">
              <a:buNone/>
            </a:pPr>
            <a:r>
              <a:rPr lang="en-US" sz="4800" b="1" i="1" dirty="0">
                <a:solidFill>
                  <a:schemeClr val="accent3"/>
                </a:solidFill>
                <a:ea typeface="ＭＳ Ｐゴシック" pitchFamily="34" charset="-128"/>
              </a:rPr>
              <a:t>ALWAYS BEGIN WITH THIS CHART TO DETERMINE IF A PERSON QUALIFIES AS A DEPENDENT</a:t>
            </a:r>
          </a:p>
          <a:p>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1" end="1"/>
                                            </p:txEl>
                                          </p:spTgt>
                                        </p:tgtEl>
                                        <p:attrNameLst>
                                          <p:attrName>style.visibility</p:attrName>
                                        </p:attrNameLst>
                                      </p:cBhvr>
                                      <p:to>
                                        <p:strVal val="visible"/>
                                      </p:to>
                                    </p:set>
                                    <p:animEffect transition="in" filter="box(out)">
                                      <p:cBhvr>
                                        <p:cTn id="10" dur="500"/>
                                        <p:tgtEl>
                                          <p:spTgt spid="409603">
                                            <p:txEl>
                                              <p:pRg st="1" end="1"/>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3" end="3"/>
                                            </p:txEl>
                                          </p:spTgt>
                                        </p:tgtEl>
                                        <p:attrNameLst>
                                          <p:attrName>style.visibility</p:attrName>
                                        </p:attrNameLst>
                                      </p:cBhvr>
                                      <p:to>
                                        <p:strVal val="visible"/>
                                      </p:to>
                                    </p:set>
                                    <p:animEffect transition="in" filter="box(out)">
                                      <p:cBhvr>
                                        <p:cTn id="13" dur="500"/>
                                        <p:tgtEl>
                                          <p:spTgt spid="409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ea typeface="ＭＳ Ｐゴシック" pitchFamily="34" charset="-128"/>
              </a:rPr>
              <a:t>Qualifying Child or Qualifying Relative?</a:t>
            </a:r>
          </a:p>
        </p:txBody>
      </p:sp>
      <p:sp>
        <p:nvSpPr>
          <p:cNvPr id="3" name="Content Placeholder 2"/>
          <p:cNvSpPr>
            <a:spLocks noGrp="1"/>
          </p:cNvSpPr>
          <p:nvPr>
            <p:ph idx="1"/>
          </p:nvPr>
        </p:nvSpPr>
        <p:spPr/>
        <p:txBody>
          <a:bodyPr>
            <a:normAutofit/>
          </a:bodyPr>
          <a:lstStyle/>
          <a:p>
            <a:r>
              <a:rPr lang="en-US" dirty="0">
                <a:ea typeface="ＭＳ Ｐゴシック" pitchFamily="34" charset="-128"/>
              </a:rPr>
              <a:t>If no one else can claim the taxpayer or spouse as a dependent, you need to determine if the other people living in the house can be </a:t>
            </a:r>
            <a:r>
              <a:rPr lang="en-US" b="1" dirty="0">
                <a:solidFill>
                  <a:schemeClr val="accent1"/>
                </a:solidFill>
                <a:ea typeface="ＭＳ Ｐゴシック" pitchFamily="34" charset="-128"/>
              </a:rPr>
              <a:t>Qualifying Children, </a:t>
            </a:r>
            <a:r>
              <a:rPr lang="en-US" dirty="0">
                <a:ea typeface="ＭＳ Ｐゴシック" pitchFamily="34" charset="-128"/>
              </a:rPr>
              <a:t>and if not see if they can be </a:t>
            </a:r>
            <a:r>
              <a:rPr lang="en-US" b="1" dirty="0">
                <a:solidFill>
                  <a:schemeClr val="accent1"/>
                </a:solidFill>
                <a:ea typeface="ＭＳ Ｐゴシック" pitchFamily="34" charset="-128"/>
              </a:rPr>
              <a:t>Qualifying Relatives</a:t>
            </a:r>
          </a:p>
          <a:p>
            <a:r>
              <a:rPr lang="en-US" dirty="0">
                <a:ea typeface="ＭＳ Ｐゴシック" pitchFamily="34" charset="-128"/>
              </a:rPr>
              <a:t>Remember: </a:t>
            </a:r>
            <a:r>
              <a:rPr lang="en-US" dirty="0">
                <a:ea typeface="Arial" pitchFamily="34" charset="0"/>
              </a:rPr>
              <a:t>Each dependent decreases the taxable income by $4,050!</a:t>
            </a:r>
          </a:p>
          <a:p>
            <a:endParaRPr lang="en-US" dirty="0">
              <a:ea typeface="ＭＳ Ｐゴシック" pitchFamily="34" charset="-128"/>
            </a:endParaRPr>
          </a:p>
          <a:p>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777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ea typeface="ＭＳ Ｐゴシック" pitchFamily="34" charset="-128"/>
              </a:rPr>
              <a:t>Determining Dependency Exemptions</a:t>
            </a:r>
          </a:p>
        </p:txBody>
      </p:sp>
      <p:sp>
        <p:nvSpPr>
          <p:cNvPr id="3" name="Content Placeholder 2"/>
          <p:cNvSpPr>
            <a:spLocks noGrp="1"/>
          </p:cNvSpPr>
          <p:nvPr>
            <p:ph idx="1"/>
          </p:nvPr>
        </p:nvSpPr>
        <p:spPr>
          <a:xfrm>
            <a:off x="457200" y="1417638"/>
            <a:ext cx="11315700" cy="4964720"/>
          </a:xfrm>
        </p:spPr>
        <p:style>
          <a:lnRef idx="1">
            <a:schemeClr val="dk1"/>
          </a:lnRef>
          <a:fillRef idx="2">
            <a:schemeClr val="dk1"/>
          </a:fillRef>
          <a:effectRef idx="1">
            <a:schemeClr val="dk1"/>
          </a:effectRef>
          <a:fontRef idx="minor">
            <a:schemeClr val="dk1"/>
          </a:fontRef>
        </p:style>
        <p:txBody>
          <a:bodyPr anchor="ctr">
            <a:normAutofit fontScale="70000" lnSpcReduction="20000"/>
          </a:bodyPr>
          <a:lstStyle/>
          <a:p>
            <a:r>
              <a:rPr lang="en-US" sz="5100" dirty="0">
                <a:ea typeface="ＭＳ Ｐゴシック" pitchFamily="34" charset="-128"/>
              </a:rPr>
              <a:t>Always begin with </a:t>
            </a:r>
            <a:r>
              <a:rPr lang="en-US" sz="5100" b="1" i="1" dirty="0">
                <a:ea typeface="ＭＳ Ｐゴシック" pitchFamily="34" charset="-128"/>
              </a:rPr>
              <a:t>Table 1: Dependency Exemption </a:t>
            </a:r>
            <a:r>
              <a:rPr lang="en-US" sz="5100" dirty="0">
                <a:ea typeface="ＭＳ Ｐゴシック" pitchFamily="34" charset="-128"/>
              </a:rPr>
              <a:t>to determine if a person can be claimed as a dependent:</a:t>
            </a:r>
            <a:endParaRPr lang="en-US" sz="5100" b="1" dirty="0">
              <a:solidFill>
                <a:srgbClr val="FF6600"/>
              </a:solidFill>
              <a:ea typeface="ＭＳ Ｐゴシック" pitchFamily="34" charset="-128"/>
            </a:endParaRPr>
          </a:p>
          <a:p>
            <a:pPr marL="1200141" lvl="1" indent="-742950">
              <a:buFont typeface="+mj-lt"/>
              <a:buAutoNum type="arabicPeriod"/>
            </a:pPr>
            <a:r>
              <a:rPr lang="en-US" sz="4200" b="1" dirty="0">
                <a:ea typeface="Arial" pitchFamily="34" charset="0"/>
              </a:rPr>
              <a:t>If answer is NO in Step 9, then the person is a Qualifying Child</a:t>
            </a:r>
          </a:p>
          <a:p>
            <a:pPr marL="1200141" lvl="1" indent="-742950">
              <a:buFont typeface="+mj-lt"/>
              <a:buAutoNum type="arabicPeriod"/>
            </a:pPr>
            <a:r>
              <a:rPr lang="en-US" sz="4200" dirty="0">
                <a:ea typeface="Arial" pitchFamily="34" charset="0"/>
              </a:rPr>
              <a:t>If answer is YES in Step 9, use </a:t>
            </a:r>
            <a:r>
              <a:rPr lang="en-US" sz="4200" i="1" dirty="0">
                <a:ea typeface="Arial" pitchFamily="34" charset="0"/>
              </a:rPr>
              <a:t>Qualifying Child of More Than One Person Table</a:t>
            </a:r>
          </a:p>
          <a:p>
            <a:pPr marL="1200141" lvl="1" indent="-742950">
              <a:buFont typeface="+mj-lt"/>
              <a:buAutoNum type="arabicPeriod"/>
            </a:pPr>
            <a:r>
              <a:rPr lang="en-US" sz="4200" dirty="0">
                <a:ea typeface="Arial" pitchFamily="34" charset="0"/>
              </a:rPr>
              <a:t>If answer is YES in Step 7 AND parents live apart, use </a:t>
            </a:r>
            <a:r>
              <a:rPr lang="en-US" sz="4200" i="1" dirty="0">
                <a:ea typeface="Arial" pitchFamily="34" charset="0"/>
              </a:rPr>
              <a:t>Qualifying Child of More Than One Person Table </a:t>
            </a:r>
            <a:r>
              <a:rPr lang="en-US" sz="4200" dirty="0">
                <a:ea typeface="Arial" pitchFamily="34" charset="0"/>
              </a:rPr>
              <a:t>AND </a:t>
            </a:r>
            <a:r>
              <a:rPr lang="en-US" sz="4200" i="1" dirty="0">
                <a:ea typeface="Arial" pitchFamily="34" charset="0"/>
              </a:rPr>
              <a:t>Table 3: Children of Divorced or Separated Parents or Parents Who Live Apart</a:t>
            </a:r>
          </a:p>
          <a:p>
            <a:pPr marL="1200141" lvl="1" indent="-742950">
              <a:buFont typeface="+mj-lt"/>
              <a:buAutoNum type="arabicPeriod"/>
            </a:pPr>
            <a:r>
              <a:rPr lang="en-US" sz="4200" dirty="0">
                <a:ea typeface="Arial" pitchFamily="34" charset="0"/>
              </a:rPr>
              <a:t>If answer is NO in Steps 5-7, then use </a:t>
            </a:r>
            <a:r>
              <a:rPr lang="en-US" sz="4200" i="1" dirty="0">
                <a:ea typeface="Arial" pitchFamily="34" charset="0"/>
              </a:rPr>
              <a:t>Table 2: Dependency Exemption for Qualifying Relative</a:t>
            </a:r>
            <a:r>
              <a:rPr lang="en-US" sz="4200" dirty="0">
                <a:ea typeface="Arial" pitchFamily="34" charset="0"/>
              </a:rPr>
              <a:t> to see if person is a Qualifying Relative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4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Taxpayer Eligibility Test</a:t>
            </a:r>
          </a:p>
        </p:txBody>
      </p:sp>
      <p:graphicFrame>
        <p:nvGraphicFramePr>
          <p:cNvPr id="156676" name="Group 4"/>
          <p:cNvGraphicFramePr>
            <a:graphicFrameLocks noGrp="1"/>
          </p:cNvGraphicFramePr>
          <p:nvPr>
            <p:ph idx="1"/>
            <p:extLst/>
          </p:nvPr>
        </p:nvGraphicFramePr>
        <p:xfrm>
          <a:off x="609600" y="2118518"/>
          <a:ext cx="10972802" cy="2620963"/>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70020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2471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1</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Can you or your spouse (if filing jointly) be claimed as a dependent on someone else’s </a:t>
                      </a: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tax return this year?</a:t>
                      </a:r>
                      <a:endPar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Stop</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Step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9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box(out)">
                                      <p:cBhvr>
                                        <p:cTn id="7"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Marital Status Test</a:t>
            </a:r>
          </a:p>
        </p:txBody>
      </p:sp>
      <p:graphicFrame>
        <p:nvGraphicFramePr>
          <p:cNvPr id="137220" name="Group 4"/>
          <p:cNvGraphicFramePr>
            <a:graphicFrameLocks noGrp="1"/>
          </p:cNvGraphicFramePr>
          <p:nvPr>
            <p:ph idx="1"/>
            <p:extLst/>
          </p:nvPr>
        </p:nvGraphicFramePr>
        <p:xfrm>
          <a:off x="609600" y="2221523"/>
          <a:ext cx="10972802" cy="2620963"/>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07141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315351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2</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person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married as of December 31</a:t>
                      </a:r>
                      <a:r>
                        <a:rPr kumimoji="0" lang="en-US" altLang="ja-JP" sz="3600" b="1" i="0" u="none" strike="noStrike" cap="none" normalizeH="0" baseline="30000" dirty="0">
                          <a:ln>
                            <a:noFill/>
                          </a:ln>
                          <a:solidFill>
                            <a:schemeClr val="tx1"/>
                          </a:solidFill>
                          <a:effectLst/>
                          <a:latin typeface="+mj-lt"/>
                          <a:ea typeface="ＭＳ Ｐゴシック" pitchFamily="34" charset="-128"/>
                          <a:cs typeface="Arial" pitchFamily="34" charset="0"/>
                        </a:rPr>
                        <a:t>st</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a:t>
                      </a: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3</a:t>
                      </a:r>
                    </a:p>
                    <a:p>
                      <a:pPr marL="0" marR="0" lvl="0" indent="0" algn="ctr" defTabSz="914400" rtl="0" eaLnBrk="1" fontAlgn="base" latinLnBrk="0" hangingPunct="1">
                        <a:lnSpc>
                          <a:spcPct val="102000"/>
                        </a:lnSpc>
                        <a:spcBef>
                          <a:spcPts val="350"/>
                        </a:spcBef>
                        <a:spcAft>
                          <a:spcPct val="0"/>
                        </a:spcAft>
                        <a:buClrTx/>
                        <a:buSzTx/>
                        <a:buFontTx/>
                        <a:buNone/>
                        <a:tabLst/>
                        <a:defRPr/>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Step 4</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950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ox(out)">
                                      <p:cBhvr>
                                        <p:cTn id="7"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609600" y="1600202"/>
            <a:ext cx="10972800" cy="4673008"/>
          </a:xfrm>
        </p:spPr>
        <p:txBody>
          <a:bodyPr>
            <a:normAutofit fontScale="77500" lnSpcReduction="20000"/>
          </a:bodyPr>
          <a:lstStyle/>
          <a:p>
            <a:r>
              <a:rPr lang="en-US" dirty="0" err="1"/>
              <a:t>SaveFirst</a:t>
            </a:r>
            <a:r>
              <a:rPr lang="en-US" dirty="0"/>
              <a:t> Basic Volunteer Training Agenda</a:t>
            </a:r>
          </a:p>
          <a:p>
            <a:r>
              <a:rPr lang="en-US" dirty="0" err="1"/>
              <a:t>SaveFirst</a:t>
            </a:r>
            <a:r>
              <a:rPr lang="en-US" dirty="0"/>
              <a:t> Basic Volunteer Training Notes</a:t>
            </a:r>
          </a:p>
          <a:p>
            <a:r>
              <a:rPr lang="en-US" dirty="0" err="1"/>
              <a:t>SaveFirst</a:t>
            </a:r>
            <a:r>
              <a:rPr lang="en-US" dirty="0"/>
              <a:t> Basic Training Summary Chart</a:t>
            </a:r>
          </a:p>
          <a:p>
            <a:r>
              <a:rPr lang="en-US" dirty="0" err="1"/>
              <a:t>SaveFirst</a:t>
            </a:r>
            <a:r>
              <a:rPr lang="en-US" dirty="0"/>
              <a:t> </a:t>
            </a:r>
            <a:r>
              <a:rPr lang="en-US" dirty="0" err="1"/>
              <a:t>Baisc</a:t>
            </a:r>
            <a:r>
              <a:rPr lang="en-US" dirty="0"/>
              <a:t> Training TaxSlayer Exercises</a:t>
            </a:r>
          </a:p>
          <a:p>
            <a:r>
              <a:rPr lang="en-US" dirty="0"/>
              <a:t>Helpful Tips for Out of Scope Topics on the 2016 IRS Basic Certification Exam (</a:t>
            </a:r>
            <a:r>
              <a:rPr lang="en-US" b="1" i="1" dirty="0"/>
              <a:t>use on the test</a:t>
            </a:r>
            <a:r>
              <a:rPr lang="en-US" dirty="0"/>
              <a:t>)</a:t>
            </a:r>
          </a:p>
          <a:p>
            <a:r>
              <a:rPr lang="en-US" dirty="0"/>
              <a:t>Selection from IRS Publication 4012 Volunteer Resource Guide</a:t>
            </a:r>
          </a:p>
          <a:p>
            <a:r>
              <a:rPr lang="en-US" dirty="0" err="1"/>
              <a:t>SaveFirst</a:t>
            </a:r>
            <a:r>
              <a:rPr lang="en-US" dirty="0"/>
              <a:t> Volunteer FAQs and Volunteer Etiquette</a:t>
            </a:r>
          </a:p>
          <a:p>
            <a:r>
              <a:rPr lang="en-US" dirty="0"/>
              <a:t>Impact America Staff</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0361566"/>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Joint Return Test</a:t>
            </a:r>
          </a:p>
        </p:txBody>
      </p:sp>
      <p:graphicFrame>
        <p:nvGraphicFramePr>
          <p:cNvPr id="139284" name="Group 20"/>
          <p:cNvGraphicFramePr>
            <a:graphicFrameLocks noGrp="1"/>
          </p:cNvGraphicFramePr>
          <p:nvPr>
            <p:ph idx="1"/>
            <p:extLst/>
          </p:nvPr>
        </p:nvGraphicFramePr>
        <p:xfrm>
          <a:off x="609600" y="1940169"/>
          <a:ext cx="10972800" cy="3459276"/>
        </p:xfrm>
        <a:graphic>
          <a:graphicData uri="http://schemas.openxmlformats.org/drawingml/2006/table">
            <a:tbl>
              <a:tblPr/>
              <a:tblGrid>
                <a:gridCol w="1828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0104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1336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746756">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3</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Is the person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filing a joint return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for this tax year?</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(Answer “NO” if the person is filing a joint return only to claim a refund of income tax withheld or estimated tax paid)</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Stop</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Step 4</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30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284"/>
                                        </p:tgtEl>
                                        <p:attrNameLst>
                                          <p:attrName>style.visibility</p:attrName>
                                        </p:attrNameLst>
                                      </p:cBhvr>
                                      <p:to>
                                        <p:strVal val="visible"/>
                                      </p:to>
                                    </p:set>
                                    <p:animEffect transition="in" filter="box(out)">
                                      <p:cBhvr>
                                        <p:cTn id="7" dur="500"/>
                                        <p:tgtEl>
                                          <p:spTgt spid="139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Citizenship Test</a:t>
            </a:r>
          </a:p>
        </p:txBody>
      </p:sp>
      <p:graphicFrame>
        <p:nvGraphicFramePr>
          <p:cNvPr id="135189" name="Group 21"/>
          <p:cNvGraphicFramePr>
            <a:graphicFrameLocks noGrp="1"/>
          </p:cNvGraphicFramePr>
          <p:nvPr>
            <p:ph idx="1"/>
            <p:extLst/>
          </p:nvPr>
        </p:nvGraphicFramePr>
        <p:xfrm>
          <a:off x="609599" y="1953736"/>
          <a:ext cx="10972801" cy="2950464"/>
        </p:xfrm>
        <a:graphic>
          <a:graphicData uri="http://schemas.openxmlformats.org/drawingml/2006/table">
            <a:tbl>
              <a:tblPr/>
              <a:tblGrid>
                <a:gridCol w="184589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07591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05099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209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4</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person a U.S. citizen, U.S. resident alien, U.S. national, or a resident of Canada, or Mexico?</a:t>
                      </a: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5</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Stop</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1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5189"/>
                                        </p:tgtEl>
                                        <p:attrNameLst>
                                          <p:attrName>style.visibility</p:attrName>
                                        </p:attrNameLst>
                                      </p:cBhvr>
                                      <p:to>
                                        <p:strVal val="visible"/>
                                      </p:to>
                                    </p:set>
                                    <p:animEffect transition="in" filter="box(out)">
                                      <p:cBhvr>
                                        <p:cTn id="7" dur="500"/>
                                        <p:tgtEl>
                                          <p:spTgt spid="13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Taxpayers with ITIN Cards</a:t>
            </a:r>
          </a:p>
        </p:txBody>
      </p:sp>
      <p:sp>
        <p:nvSpPr>
          <p:cNvPr id="3" name="Content Placeholder 2"/>
          <p:cNvSpPr>
            <a:spLocks noGrp="1"/>
          </p:cNvSpPr>
          <p:nvPr>
            <p:ph idx="1"/>
          </p:nvPr>
        </p:nvSpPr>
        <p:spPr/>
        <p:txBody>
          <a:bodyPr>
            <a:normAutofit lnSpcReduction="10000"/>
          </a:bodyPr>
          <a:lstStyle/>
          <a:p>
            <a:r>
              <a:rPr lang="en-US" b="1" dirty="0"/>
              <a:t>Remember: </a:t>
            </a:r>
            <a:r>
              <a:rPr lang="en-US" dirty="0"/>
              <a:t>Taxpayers receive ITIN numbers if they are nonresidents but need to file a tax return and cannot obtain a SSN</a:t>
            </a:r>
          </a:p>
          <a:p>
            <a:r>
              <a:rPr lang="en-US" dirty="0"/>
              <a:t>If a taxpayer lived in the United States all year and has an ITIN card, they will be considered a </a:t>
            </a:r>
            <a:r>
              <a:rPr lang="en-US" b="1" dirty="0">
                <a:solidFill>
                  <a:srgbClr val="F2B52C"/>
                </a:solidFill>
              </a:rPr>
              <a:t>resident alien </a:t>
            </a:r>
            <a:r>
              <a:rPr lang="en-US" dirty="0"/>
              <a:t>for tax purposes</a:t>
            </a:r>
          </a:p>
          <a:p>
            <a:r>
              <a:rPr lang="en-US" dirty="0"/>
              <a:t>A “child” passes the citizenship test in this situation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400260"/>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Relationship Test</a:t>
            </a:r>
          </a:p>
        </p:txBody>
      </p:sp>
      <p:graphicFrame>
        <p:nvGraphicFramePr>
          <p:cNvPr id="125978" name="Group 26"/>
          <p:cNvGraphicFramePr>
            <a:graphicFrameLocks noGrp="1"/>
          </p:cNvGraphicFramePr>
          <p:nvPr>
            <p:ph idx="1"/>
            <p:extLst/>
          </p:nvPr>
        </p:nvGraphicFramePr>
        <p:xfrm>
          <a:off x="609599" y="1699323"/>
          <a:ext cx="10972801" cy="3459276"/>
        </p:xfrm>
        <a:graphic>
          <a:graphicData uri="http://schemas.openxmlformats.org/drawingml/2006/table">
            <a:tbl>
              <a:tblPr/>
              <a:tblGrid>
                <a:gridCol w="169968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421033">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185208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814489">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5</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person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your son, daughter, stepchild, eligible foster child, brother, sister, half brother, half sister, stepbrother, stepsister, or a   descendant of any of them (i.e. your grandchild, niece, or nephew)?</a:t>
                      </a: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6</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Table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59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5978"/>
                                        </p:tgtEl>
                                        <p:attrNameLst>
                                          <p:attrName>style.visibility</p:attrName>
                                        </p:attrNameLst>
                                      </p:cBhvr>
                                      <p:to>
                                        <p:strVal val="visible"/>
                                      </p:to>
                                    </p:set>
                                    <p:animEffect transition="in" filter="box(out)">
                                      <p:cBhvr>
                                        <p:cTn id="7" dur="500"/>
                                        <p:tgtEl>
                                          <p:spTgt spid="125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Age Test</a:t>
            </a:r>
          </a:p>
        </p:txBody>
      </p:sp>
      <p:graphicFrame>
        <p:nvGraphicFramePr>
          <p:cNvPr id="123946" name="Group 42"/>
          <p:cNvGraphicFramePr>
            <a:graphicFrameLocks noGrp="1"/>
          </p:cNvGraphicFramePr>
          <p:nvPr>
            <p:ph idx="1"/>
            <p:extLst/>
          </p:nvPr>
        </p:nvGraphicFramePr>
        <p:xfrm>
          <a:off x="609599" y="1629507"/>
          <a:ext cx="10972801" cy="4629303"/>
        </p:xfrm>
        <a:graphic>
          <a:graphicData uri="http://schemas.openxmlformats.org/drawingml/2006/table">
            <a:tbl>
              <a:tblPr/>
              <a:tblGrid>
                <a:gridCol w="140676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37381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19221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4114257">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Step 6</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2000"/>
                        </a:lnSpc>
                        <a:spcBef>
                          <a:spcPts val="35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Was the </a:t>
                      </a: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person: </a:t>
                      </a:r>
                    </a:p>
                    <a:p>
                      <a:pPr marL="457200" marR="0" lvl="0" indent="-457200" algn="l" defTabSz="914400" rtl="0" eaLnBrk="1" fontAlgn="base" latinLnBrk="0" hangingPunct="1">
                        <a:lnSpc>
                          <a:spcPct val="102000"/>
                        </a:lnSpc>
                        <a:spcBef>
                          <a:spcPts val="350"/>
                        </a:spcBef>
                        <a:spcAft>
                          <a:spcPct val="0"/>
                        </a:spcAft>
                        <a:buClrTx/>
                        <a:buSzTx/>
                        <a:buFont typeface="Wingdings" charset="2"/>
                        <a:buChar char="Ø"/>
                        <a:tabLst/>
                      </a:pP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under age 19 at the end of the year and younger than you (</a:t>
                      </a:r>
                      <a:r>
                        <a:rPr kumimoji="0" lang="en-US" altLang="ja-JP" sz="3200" b="1" i="1" u="none" strike="noStrike" cap="none" normalizeH="0" baseline="0" dirty="0">
                          <a:ln>
                            <a:noFill/>
                          </a:ln>
                          <a:solidFill>
                            <a:schemeClr val="tx1"/>
                          </a:solidFill>
                          <a:effectLst/>
                          <a:latin typeface="+mj-lt"/>
                          <a:ea typeface="ＭＳ Ｐゴシック" pitchFamily="34" charset="-128"/>
                          <a:cs typeface="Arial" pitchFamily="34" charset="0"/>
                        </a:rPr>
                        <a:t>or spouse if filing </a:t>
                      </a:r>
                      <a:r>
                        <a:rPr kumimoji="0" lang="en-US" altLang="ja-JP" sz="3200" b="1" i="1" u="none" strike="noStrike" cap="none" normalizeH="0" baseline="0" dirty="0" smtClean="0">
                          <a:ln>
                            <a:noFill/>
                          </a:ln>
                          <a:solidFill>
                            <a:schemeClr val="tx1"/>
                          </a:solidFill>
                          <a:effectLst/>
                          <a:latin typeface="+mj-lt"/>
                          <a:ea typeface="ＭＳ Ｐゴシック" pitchFamily="34" charset="-128"/>
                          <a:cs typeface="Arial" pitchFamily="34" charset="0"/>
                        </a:rPr>
                        <a:t>jointly</a:t>
                      </a:r>
                      <a:r>
                        <a:rPr kumimoji="0" lang="en-US" altLang="ja-JP" sz="3200" b="1" i="1" u="none" strike="noStrike" cap="none" normalizeH="0" baseline="0" dirty="0">
                          <a:ln>
                            <a:noFill/>
                          </a:ln>
                          <a:solidFill>
                            <a:schemeClr val="tx1"/>
                          </a:solidFill>
                          <a:effectLst/>
                          <a:latin typeface="+mj-lt"/>
                          <a:ea typeface="ＭＳ Ｐゴシック" pitchFamily="34" charset="-128"/>
                          <a:cs typeface="Arial" pitchFamily="34" charset="0"/>
                        </a:rPr>
                        <a:t>)</a:t>
                      </a: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 </a:t>
                      </a:r>
                      <a:r>
                        <a:rPr kumimoji="0" lang="en-US" sz="32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457200" marR="0" lvl="0" indent="-457200" algn="l" defTabSz="914400" rtl="0" eaLnBrk="1" fontAlgn="base" latinLnBrk="0" hangingPunct="1">
                        <a:lnSpc>
                          <a:spcPct val="102000"/>
                        </a:lnSpc>
                        <a:spcBef>
                          <a:spcPts val="350"/>
                        </a:spcBef>
                        <a:spcAft>
                          <a:spcPct val="0"/>
                        </a:spcAft>
                        <a:buClrTx/>
                        <a:buSzTx/>
                        <a:buFont typeface="Wingdings" charset="2"/>
                        <a:buChar char="Ø"/>
                        <a:tabLst/>
                      </a:pP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a full-time student, under age 24 at the end of the year and younger than you (or spouse, if filing jointly)? </a:t>
                      </a:r>
                      <a:r>
                        <a:rPr kumimoji="0" lang="en-US" altLang="ja-JP" sz="32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457200" marR="0" lvl="0" indent="-457200" algn="l" defTabSz="914400" rtl="0" eaLnBrk="1" fontAlgn="base" latinLnBrk="0" hangingPunct="1">
                        <a:lnSpc>
                          <a:spcPct val="102000"/>
                        </a:lnSpc>
                        <a:spcBef>
                          <a:spcPts val="350"/>
                        </a:spcBef>
                        <a:spcAft>
                          <a:spcPct val="0"/>
                        </a:spcAft>
                        <a:buClrTx/>
                        <a:buSzTx/>
                        <a:buFont typeface="Wingdings" charset="2"/>
                        <a:buChar char="Ø"/>
                        <a:tabLst/>
                      </a:pPr>
                      <a:r>
                        <a:rPr kumimoji="0" lang="en-US" altLang="ja-JP" sz="3200" b="1" i="0" u="none" strike="noStrike" cap="none" normalizeH="0" baseline="0" dirty="0">
                          <a:ln>
                            <a:noFill/>
                          </a:ln>
                          <a:solidFill>
                            <a:schemeClr val="tx1"/>
                          </a:solidFill>
                          <a:effectLst/>
                          <a:latin typeface="+mj-lt"/>
                          <a:ea typeface="ＭＳ Ｐゴシック" pitchFamily="34" charset="-128"/>
                          <a:cs typeface="Arial" pitchFamily="34" charset="0"/>
                        </a:rPr>
                        <a:t>permanently and totally disabled* at any time during the year?</a:t>
                      </a:r>
                      <a:endPar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If YES:</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Go to Step 7</a:t>
                      </a:r>
                    </a:p>
                    <a:p>
                      <a:pPr marL="0" marR="0" lvl="0" indent="0" algn="ctr" defTabSz="914400" rtl="0" eaLnBrk="1" fontAlgn="base" latinLnBrk="0" hangingPunct="1">
                        <a:lnSpc>
                          <a:spcPct val="102000"/>
                        </a:lnSpc>
                        <a:spcBef>
                          <a:spcPts val="350"/>
                        </a:spcBef>
                        <a:spcAft>
                          <a:spcPct val="0"/>
                        </a:spcAft>
                        <a:buClrTx/>
                        <a:buSzTx/>
                        <a:buFontTx/>
                        <a:buNone/>
                        <a:tabLst/>
                      </a:pPr>
                      <a:endPar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endParaRP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200" b="1" i="0" u="none" strike="noStrike" cap="none" normalizeH="0" baseline="0" dirty="0">
                          <a:ln>
                            <a:noFill/>
                          </a:ln>
                          <a:solidFill>
                            <a:schemeClr val="tx1"/>
                          </a:solidFill>
                          <a:effectLst/>
                          <a:latin typeface="+mj-lt"/>
                          <a:ea typeface="ＭＳ Ｐゴシック" pitchFamily="34" charset="-128"/>
                          <a:cs typeface="Arial" pitchFamily="34" charset="0"/>
                        </a:rPr>
                        <a:t>If NO: go to Table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375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3946"/>
                                        </p:tgtEl>
                                        <p:attrNameLst>
                                          <p:attrName>style.visibility</p:attrName>
                                        </p:attrNameLst>
                                      </p:cBhvr>
                                      <p:to>
                                        <p:strVal val="visible"/>
                                      </p:to>
                                    </p:set>
                                    <p:animEffect transition="in" filter="box(out)">
                                      <p:cBhvr>
                                        <p:cTn id="7" dur="500"/>
                                        <p:tgtEl>
                                          <p:spTgt spid="123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“Permanently and Totally Disabled”</a:t>
            </a:r>
          </a:p>
        </p:txBody>
      </p:sp>
      <p:sp>
        <p:nvSpPr>
          <p:cNvPr id="3" name="Content Placeholder 2"/>
          <p:cNvSpPr>
            <a:spLocks noGrp="1"/>
          </p:cNvSpPr>
          <p:nvPr>
            <p:ph idx="1"/>
          </p:nvPr>
        </p:nvSpPr>
        <p:spPr/>
        <p:txBody>
          <a:bodyPr/>
          <a:lstStyle/>
          <a:p>
            <a:r>
              <a:rPr lang="en-US" dirty="0"/>
              <a:t>A person is considered permanently and totally disabled if he or she cannot engage in any substantial gainful activity because of a physical or mental condition, AND</a:t>
            </a:r>
          </a:p>
          <a:p>
            <a:r>
              <a:rPr lang="en-US" dirty="0"/>
              <a:t>A doctor determines the condition has lasted or can be expected to last continuously for at least a year or can lead to death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769201"/>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Residency Test</a:t>
            </a:r>
          </a:p>
        </p:txBody>
      </p:sp>
      <p:graphicFrame>
        <p:nvGraphicFramePr>
          <p:cNvPr id="120892" name="Group 60"/>
          <p:cNvGraphicFramePr>
            <a:graphicFrameLocks noGrp="1"/>
          </p:cNvGraphicFramePr>
          <p:nvPr>
            <p:ph idx="1"/>
            <p:extLst/>
          </p:nvPr>
        </p:nvGraphicFramePr>
        <p:xfrm>
          <a:off x="609600" y="1864987"/>
          <a:ext cx="10972800" cy="4018889"/>
        </p:xfrm>
        <a:graphic>
          <a:graphicData uri="http://schemas.openxmlformats.org/drawingml/2006/table">
            <a:tbl>
              <a:tblPr/>
              <a:tblGrid>
                <a:gridCol w="205099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3580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6373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3187531">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7</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Did the person live with you as  a member of your household, except for temporary absences,* for more than half the year?</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(Answer “YES” if the child was born or died during the year.)</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8 (Use Table 3 if parents live apart)</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go to Table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7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0892"/>
                                        </p:tgtEl>
                                        <p:attrNameLst>
                                          <p:attrName>style.visibility</p:attrName>
                                        </p:attrNameLst>
                                      </p:cBhvr>
                                      <p:to>
                                        <p:strVal val="visible"/>
                                      </p:to>
                                    </p:set>
                                    <p:animEffect transition="in" filter="box(out)">
                                      <p:cBhvr>
                                        <p:cTn id="7" dur="500"/>
                                        <p:tgtEl>
                                          <p:spTgt spid="120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a:ea typeface="ＭＳ Ｐゴシック" pitchFamily="34" charset="-128"/>
              </a:rPr>
              <a:t>“Temporary Absences”</a:t>
            </a:r>
          </a:p>
        </p:txBody>
      </p:sp>
      <p:sp>
        <p:nvSpPr>
          <p:cNvPr id="52227" name="Rectangle 3"/>
          <p:cNvSpPr>
            <a:spLocks noGrp="1" noChangeArrowheads="1"/>
          </p:cNvSpPr>
          <p:nvPr>
            <p:ph idx="1"/>
          </p:nvPr>
        </p:nvSpPr>
        <p:spPr/>
        <p:txBody>
          <a:bodyPr/>
          <a:lstStyle/>
          <a:p>
            <a:r>
              <a:rPr lang="en-US" dirty="0">
                <a:ea typeface="ＭＳ Ｐゴシック" pitchFamily="34" charset="-128"/>
              </a:rPr>
              <a:t>A child is considered to have lived with you during periods of time when one of you, or both are temporarily absent due to illness, education, business, </a:t>
            </a:r>
            <a:r>
              <a:rPr lang="en-US" dirty="0" smtClean="0">
                <a:ea typeface="ＭＳ Ｐゴシック" pitchFamily="34" charset="-128"/>
              </a:rPr>
              <a:t>vacation, military service, or detention in a juvenile facility</a:t>
            </a:r>
          </a:p>
          <a:p>
            <a:pPr>
              <a:buFontTx/>
              <a:buNone/>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537143"/>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Support Test</a:t>
            </a:r>
          </a:p>
        </p:txBody>
      </p:sp>
      <p:graphicFrame>
        <p:nvGraphicFramePr>
          <p:cNvPr id="130072" name="Group 24"/>
          <p:cNvGraphicFramePr>
            <a:graphicFrameLocks noGrp="1"/>
          </p:cNvGraphicFramePr>
          <p:nvPr>
            <p:ph idx="1"/>
            <p:extLst/>
          </p:nvPr>
        </p:nvGraphicFramePr>
        <p:xfrm>
          <a:off x="609600" y="2080418"/>
          <a:ext cx="10972799" cy="2697163"/>
        </p:xfrm>
        <a:graphic>
          <a:graphicData uri="http://schemas.openxmlformats.org/drawingml/2006/table">
            <a:tbl>
              <a:tblPr/>
              <a:tblGrid>
                <a:gridCol w="15240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67996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768837">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971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8</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Did the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person provide more than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half of his or her own </a:t>
                      </a: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support*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for the year?</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Stop</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9</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884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0072"/>
                                        </p:tgtEl>
                                        <p:attrNameLst>
                                          <p:attrName>style.visibility</p:attrName>
                                        </p:attrNameLst>
                                      </p:cBhvr>
                                      <p:to>
                                        <p:strVal val="visible"/>
                                      </p:to>
                                    </p:set>
                                    <p:animEffect transition="in" filter="box(out)">
                                      <p:cBhvr>
                                        <p:cTn id="7" dur="500"/>
                                        <p:tgtEl>
                                          <p:spTgt spid="13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a:t>
            </a:r>
            <a:br>
              <a:rPr lang="en-US" dirty="0">
                <a:ea typeface="ＭＳ Ｐゴシック" pitchFamily="34" charset="-128"/>
              </a:rPr>
            </a:br>
            <a:r>
              <a:rPr lang="en-US" i="1" dirty="0">
                <a:ea typeface="ＭＳ Ｐゴシック" pitchFamily="34" charset="-128"/>
              </a:rPr>
              <a:t>The Other Adults Test</a:t>
            </a:r>
          </a:p>
        </p:txBody>
      </p:sp>
      <p:graphicFrame>
        <p:nvGraphicFramePr>
          <p:cNvPr id="141316" name="Group 4"/>
          <p:cNvGraphicFramePr>
            <a:graphicFrameLocks noGrp="1"/>
          </p:cNvGraphicFramePr>
          <p:nvPr>
            <p:ph idx="1"/>
            <p:extLst/>
          </p:nvPr>
        </p:nvGraphicFramePr>
        <p:xfrm>
          <a:off x="609600" y="1703360"/>
          <a:ext cx="10972800" cy="3451280"/>
        </p:xfrm>
        <a:graphic>
          <a:graphicData uri="http://schemas.openxmlformats.org/drawingml/2006/table">
            <a:tbl>
              <a:tblPr/>
              <a:tblGrid>
                <a:gridCol w="1828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30480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60960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3451280">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9</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Is the </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person a qualifying child of any other person?</a:t>
                      </a: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Go to the chart: QC of More Than One Person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You can claim this child as a dependent.</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46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box(out)">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“Like” our Facebook Page</a:t>
            </a:r>
          </a:p>
        </p:txBody>
      </p:sp>
      <p:sp>
        <p:nvSpPr>
          <p:cNvPr id="3" name="Content Placeholder 2"/>
          <p:cNvSpPr>
            <a:spLocks noGrp="1"/>
          </p:cNvSpPr>
          <p:nvPr>
            <p:ph idx="1"/>
          </p:nvPr>
        </p:nvSpPr>
        <p:spPr/>
        <p:txBody>
          <a:bodyPr/>
          <a:lstStyle/>
          <a:p>
            <a:r>
              <a:rPr lang="en-US" dirty="0"/>
              <a:t>Please take some time to “like” our Facebook page: </a:t>
            </a:r>
            <a:r>
              <a:rPr lang="en-US" dirty="0">
                <a:hlinkClick r:id="rId2"/>
              </a:rPr>
              <a:t>Impact America</a:t>
            </a:r>
            <a:endParaRPr lang="en-US" dirty="0"/>
          </a:p>
          <a:p>
            <a:r>
              <a:rPr lang="en-US" dirty="0"/>
              <a:t>We will provide important tax season updates on this page</a:t>
            </a:r>
          </a:p>
        </p:txBody>
      </p:sp>
      <p:pic>
        <p:nvPicPr>
          <p:cNvPr id="4" name="Picture 3" descr="logo-facebook3.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48579" y="4204313"/>
            <a:ext cx="2233821" cy="2233821"/>
          </a:xfrm>
          <a:prstGeom prst="rect">
            <a:avLst/>
          </a:prstGeom>
          <a:ln>
            <a:noFill/>
          </a:ln>
          <a:effectLst>
            <a:softEdge rad="112500"/>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6349104"/>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en-US">
                <a:ea typeface="ＭＳ Ｐゴシック" pitchFamily="34" charset="-128"/>
              </a:rPr>
              <a:t>Exercise</a:t>
            </a:r>
            <a:endParaRPr lang="en-US" dirty="0">
              <a:ea typeface="ＭＳ Ｐゴシック" pitchFamily="34" charset="-128"/>
            </a:endParaRPr>
          </a:p>
        </p:txBody>
      </p:sp>
      <p:sp>
        <p:nvSpPr>
          <p:cNvPr id="152579" name="Rectangle 3"/>
          <p:cNvSpPr>
            <a:spLocks noGrp="1" noChangeArrowheads="1"/>
          </p:cNvSpPr>
          <p:nvPr>
            <p:ph idx="1"/>
          </p:nvPr>
        </p:nvSpPr>
        <p:spPr>
          <a:xfrm>
            <a:off x="609600" y="1600203"/>
            <a:ext cx="10972800" cy="2225839"/>
          </a:xfrm>
        </p:spPr>
        <p:style>
          <a:lnRef idx="1">
            <a:schemeClr val="dk1"/>
          </a:lnRef>
          <a:fillRef idx="2">
            <a:schemeClr val="dk1"/>
          </a:fillRef>
          <a:effectRef idx="1">
            <a:schemeClr val="dk1"/>
          </a:effectRef>
          <a:fontRef idx="minor">
            <a:schemeClr val="dk1"/>
          </a:fontRef>
        </p:style>
        <p:txBody>
          <a:bodyPr anchor="ctr">
            <a:normAutofit/>
          </a:bodyPr>
          <a:lstStyle/>
          <a:p>
            <a:pPr algn="ctr">
              <a:spcBef>
                <a:spcPts val="800"/>
              </a:spcBef>
              <a:buClr>
                <a:srgbClr val="000000"/>
              </a:buClr>
              <a:buNone/>
              <a:defRPr/>
            </a:pPr>
            <a:r>
              <a:rPr lang="en-US" b="1">
                <a:ea typeface="ＭＳ Ｐゴシック" pitchFamily="34" charset="-128"/>
              </a:rPr>
              <a:t>TRUE or FALSE: </a:t>
            </a:r>
          </a:p>
          <a:p>
            <a:pPr algn="ctr">
              <a:spcBef>
                <a:spcPts val="800"/>
              </a:spcBef>
              <a:buClr>
                <a:srgbClr val="000000"/>
              </a:buClr>
              <a:buNone/>
              <a:defRPr/>
            </a:pPr>
            <a:r>
              <a:rPr lang="en-US" b="1" dirty="0">
                <a:ea typeface="ＭＳ Ｐゴシック" pitchFamily="34" charset="-128"/>
              </a:rPr>
              <a:t>Every taxpayer can claim a personal exemption for himself.</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5016219"/>
      </p:ext>
    </p:extLst>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0" y="274638"/>
            <a:ext cx="10972800" cy="1143000"/>
          </a:xfrm>
        </p:spPr>
        <p:txBody>
          <a:bodyPr/>
          <a:lstStyle/>
          <a:p>
            <a:pPr eaLnBrk="1" hangingPunct="1"/>
            <a:r>
              <a:rPr lang="en-US" dirty="0">
                <a:ea typeface="ＭＳ Ｐゴシック" pitchFamily="34" charset="-128"/>
              </a:rPr>
              <a:t>Exercise – Answer</a:t>
            </a:r>
          </a:p>
        </p:txBody>
      </p:sp>
      <p:sp>
        <p:nvSpPr>
          <p:cNvPr id="152579" name="Rectangle 3"/>
          <p:cNvSpPr>
            <a:spLocks noGrp="1" noChangeArrowheads="1"/>
          </p:cNvSpPr>
          <p:nvPr>
            <p:ph type="body" idx="4294967295"/>
          </p:nvPr>
        </p:nvSpPr>
        <p:spPr>
          <a:xfrm>
            <a:off x="596348" y="1639956"/>
            <a:ext cx="10972800" cy="2730500"/>
          </a:xfrm>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anchor="ctr">
            <a:normAutofit/>
          </a:bodyPr>
          <a:lstStyle/>
          <a:p>
            <a:pPr algn="ctr" eaLnBrk="1" hangingPunct="1">
              <a:lnSpc>
                <a:spcPct val="90000"/>
              </a:lnSpc>
              <a:buFontTx/>
              <a:buNone/>
              <a:defRPr/>
            </a:pPr>
            <a:r>
              <a:rPr lang="en-US" b="1" dirty="0">
                <a:solidFill>
                  <a:schemeClr val="accent1">
                    <a:lumMod val="75000"/>
                  </a:schemeClr>
                </a:solidFill>
              </a:rPr>
              <a:t>FALSE  </a:t>
            </a:r>
          </a:p>
          <a:p>
            <a:pPr algn="ctr" eaLnBrk="1" hangingPunct="1">
              <a:lnSpc>
                <a:spcPct val="90000"/>
              </a:lnSpc>
              <a:buFontTx/>
              <a:buNone/>
              <a:defRPr/>
            </a:pPr>
            <a:r>
              <a:rPr lang="en-US" b="1" dirty="0">
                <a:solidFill>
                  <a:schemeClr val="accent1">
                    <a:lumMod val="75000"/>
                  </a:schemeClr>
                </a:solidFill>
              </a:rPr>
              <a:t>A taxpayer who can be claimed as a dependent by someone else CANNOT claim an exemption for him/herself.</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067902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ea typeface="ＭＳ Ｐゴシック" pitchFamily="34" charset="-128"/>
              </a:rPr>
              <a:t>Exercise</a:t>
            </a:r>
            <a:endParaRPr lang="en-US" dirty="0">
              <a:ea typeface="ＭＳ Ｐゴシック" pitchFamily="34" charset="-128"/>
            </a:endParaRPr>
          </a:p>
        </p:txBody>
      </p:sp>
      <p:sp>
        <p:nvSpPr>
          <p:cNvPr id="420867"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normAutofit/>
          </a:bodyPr>
          <a:lstStyle/>
          <a:p>
            <a:pPr algn="ctr">
              <a:spcBef>
                <a:spcPts val="800"/>
              </a:spcBef>
              <a:buClr>
                <a:srgbClr val="000000"/>
              </a:buClr>
              <a:buNone/>
              <a:defRPr/>
            </a:pPr>
            <a:r>
              <a:rPr lang="en-US" b="1" dirty="0">
                <a:ea typeface="ＭＳ Ｐゴシック" pitchFamily="34" charset="-128"/>
              </a:rPr>
              <a:t>Rebecca is unmarried with one child, Colin.  Colin is 8 years old and lives full time with his mother, who provides all of his support.  He is a U.S. citizen, and no other adults live in their household.  Can Rebecca claim Colin as a dependent?</a:t>
            </a:r>
          </a:p>
          <a:p>
            <a:pPr algn="ctr">
              <a:spcBef>
                <a:spcPts val="800"/>
              </a:spcBef>
              <a:buClr>
                <a:srgbClr val="000000"/>
              </a:buClr>
              <a:buNone/>
              <a:defRPr/>
            </a:pPr>
            <a:r>
              <a:rPr lang="en-US" b="1" i="1" dirty="0">
                <a:ea typeface="ＭＳ Ｐゴシック" pitchFamily="34" charset="-128"/>
              </a:rPr>
              <a:t>Use the Publication 4012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1730674"/>
      </p:ext>
    </p:extLst>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ea typeface="ＭＳ Ｐゴシック" pitchFamily="34" charset="-128"/>
              </a:rPr>
              <a:t>Exercise – Answer</a:t>
            </a:r>
            <a:endParaRPr lang="en-US" dirty="0">
              <a:ea typeface="ＭＳ Ｐゴシック" pitchFamily="34" charset="-128"/>
            </a:endParaRPr>
          </a:p>
        </p:txBody>
      </p:sp>
      <p:sp>
        <p:nvSpPr>
          <p:cNvPr id="422915"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buNone/>
              <a:defRPr/>
            </a:pPr>
            <a:r>
              <a:rPr lang="en-US" b="1" dirty="0">
                <a:solidFill>
                  <a:schemeClr val="accent1">
                    <a:lumMod val="75000"/>
                  </a:schemeClr>
                </a:solidFill>
                <a:ea typeface="ＭＳ Ｐゴシック" pitchFamily="34" charset="-128"/>
              </a:rPr>
              <a:t>YES</a:t>
            </a:r>
          </a:p>
          <a:p>
            <a:pPr algn="ctr">
              <a:buNone/>
              <a:defRPr/>
            </a:pPr>
            <a:r>
              <a:rPr lang="en-US" b="1" dirty="0">
                <a:solidFill>
                  <a:schemeClr val="accent1">
                    <a:lumMod val="75000"/>
                  </a:schemeClr>
                </a:solidFill>
                <a:ea typeface="ＭＳ Ｐゴシック" pitchFamily="34" charset="-128"/>
              </a:rPr>
              <a:t>Colin meets all the requirements to be claimed as a qualifying child.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51243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1" name="Rectangle 2"/>
          <p:cNvSpPr>
            <a:spLocks noGrp="1" noChangeArrowheads="1"/>
          </p:cNvSpPr>
          <p:nvPr>
            <p:ph type="title" idx="4294967295"/>
          </p:nvPr>
        </p:nvSpPr>
        <p:spPr>
          <a:xfrm>
            <a:off x="0" y="274638"/>
            <a:ext cx="10972800" cy="1143000"/>
          </a:xfrm>
        </p:spPr>
        <p:txBody>
          <a:bodyPr/>
          <a:lstStyle/>
          <a:p>
            <a:pPr eaLnBrk="1" hangingPunct="1"/>
            <a:r>
              <a:rPr lang="en-US" dirty="0">
                <a:ea typeface="ＭＳ Ｐゴシック" pitchFamily="34" charset="-128"/>
              </a:rPr>
              <a:t>Exercise</a:t>
            </a:r>
          </a:p>
        </p:txBody>
      </p:sp>
      <p:sp>
        <p:nvSpPr>
          <p:cNvPr id="190467" name="Rectangle 3"/>
          <p:cNvSpPr>
            <a:spLocks noGrp="1" noChangeArrowheads="1"/>
          </p:cNvSpPr>
          <p:nvPr>
            <p:ph type="body" idx="4294967295"/>
          </p:nvPr>
        </p:nvSpPr>
        <p:spPr>
          <a:xfrm>
            <a:off x="556591" y="1600200"/>
            <a:ext cx="10972800" cy="4525963"/>
          </a:xfrm>
        </p:spPr>
        <p:style>
          <a:lnRef idx="1">
            <a:schemeClr val="dk1"/>
          </a:lnRef>
          <a:fillRef idx="2">
            <a:schemeClr val="dk1"/>
          </a:fillRef>
          <a:effectRef idx="1">
            <a:schemeClr val="dk1"/>
          </a:effectRef>
          <a:fontRef idx="minor">
            <a:schemeClr val="dk1"/>
          </a:fontRef>
        </p:style>
        <p:txBody>
          <a:bodyPr anchor="ctr">
            <a:normAutofit lnSpcReduction="10000"/>
          </a:bodyPr>
          <a:lstStyle/>
          <a:p>
            <a:pPr algn="ctr">
              <a:buFontTx/>
              <a:buNone/>
              <a:defRPr/>
            </a:pPr>
            <a:r>
              <a:rPr lang="en-US" b="1" dirty="0">
                <a:ea typeface="ＭＳ Ｐゴシック" pitchFamily="34" charset="-128"/>
              </a:rPr>
              <a:t>Paul is a U.S. citizen who is 26 years old, permanently disabled, unmarried, did not pay for more than half of his support and lived with his parents for the entire year.</a:t>
            </a:r>
          </a:p>
          <a:p>
            <a:pPr algn="ctr">
              <a:buFontTx/>
              <a:buNone/>
              <a:defRPr/>
            </a:pPr>
            <a:endParaRPr lang="en-US" b="1" dirty="0">
              <a:ea typeface="ＭＳ Ｐゴシック" pitchFamily="34" charset="-128"/>
            </a:endParaRPr>
          </a:p>
          <a:p>
            <a:pPr algn="ctr">
              <a:buFontTx/>
              <a:buNone/>
              <a:defRPr/>
            </a:pPr>
            <a:r>
              <a:rPr lang="en-US" b="1" dirty="0">
                <a:ea typeface="ＭＳ Ｐゴシック" pitchFamily="34" charset="-128"/>
              </a:rPr>
              <a:t>Can Paul be claimed as a dependent by his parents?</a:t>
            </a:r>
            <a:endParaRPr lang="en-US" altLang="ja-JP" b="1" dirty="0">
              <a:solidFill>
                <a:srgbClr val="FFFFFF"/>
              </a:solidFill>
              <a:effectLst>
                <a:outerShdw blurRad="38100" dist="38100" dir="2700000" algn="tl">
                  <a:srgbClr val="000000"/>
                </a:outerShdw>
              </a:effectLst>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897016"/>
      </p:ext>
    </p:extLst>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ea typeface="ＭＳ Ｐゴシック" pitchFamily="34" charset="-128"/>
              </a:rPr>
              <a:t>Exercise – Answer</a:t>
            </a:r>
          </a:p>
        </p:txBody>
      </p:sp>
      <p:sp>
        <p:nvSpPr>
          <p:cNvPr id="74755" name="Rectangle 3"/>
          <p:cNvSpPr>
            <a:spLocks noGrp="1" noChangeArrowheads="1"/>
          </p:cNvSpPr>
          <p:nvPr>
            <p:ph idx="1"/>
          </p:nvPr>
        </p:nvSpPr>
        <p:spPr>
          <a:xfrm>
            <a:off x="609600" y="1600203"/>
            <a:ext cx="10972800" cy="2105523"/>
          </a:xfrm>
        </p:spPr>
        <p:style>
          <a:lnRef idx="1">
            <a:schemeClr val="accent1"/>
          </a:lnRef>
          <a:fillRef idx="2">
            <a:schemeClr val="accent1"/>
          </a:fillRef>
          <a:effectRef idx="1">
            <a:schemeClr val="accent1"/>
          </a:effectRef>
          <a:fontRef idx="minor">
            <a:schemeClr val="dk1"/>
          </a:fontRef>
        </p:style>
        <p:txBody>
          <a:bodyPr anchor="ctr">
            <a:normAutofit/>
          </a:bodyPr>
          <a:lstStyle/>
          <a:p>
            <a:pPr algn="ctr">
              <a:buFontTx/>
              <a:buNone/>
            </a:pPr>
            <a:r>
              <a:rPr lang="en-US" b="1" dirty="0">
                <a:solidFill>
                  <a:schemeClr val="accent1">
                    <a:lumMod val="75000"/>
                  </a:schemeClr>
                </a:solidFill>
                <a:ea typeface="ＭＳ Ｐゴシック" pitchFamily="34" charset="-128"/>
              </a:rPr>
              <a:t>YES.</a:t>
            </a:r>
          </a:p>
          <a:p>
            <a:pPr algn="ctr">
              <a:buFontTx/>
              <a:buNone/>
            </a:pPr>
            <a:r>
              <a:rPr lang="en-US" b="1" dirty="0">
                <a:solidFill>
                  <a:schemeClr val="accent1">
                    <a:lumMod val="75000"/>
                  </a:schemeClr>
                </a:solidFill>
                <a:ea typeface="ＭＳ Ｐゴシック" pitchFamily="34" charset="-128"/>
              </a:rPr>
              <a:t>Paul meets all the requirements to be claimed      as a qualifying child.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5663652"/>
      </p:ext>
    </p:extLst>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ea typeface="ＭＳ Ｐゴシック" pitchFamily="34" charset="-128"/>
              </a:rPr>
              <a:t>Determining Dependency Exemptions</a:t>
            </a:r>
          </a:p>
        </p:txBody>
      </p:sp>
      <p:sp>
        <p:nvSpPr>
          <p:cNvPr id="3" name="Content Placeholder 2"/>
          <p:cNvSpPr>
            <a:spLocks noGrp="1"/>
          </p:cNvSpPr>
          <p:nvPr>
            <p:ph idx="1"/>
          </p:nvPr>
        </p:nvSpPr>
        <p:spPr>
          <a:xfrm>
            <a:off x="457200" y="1417638"/>
            <a:ext cx="11315700" cy="4964720"/>
          </a:xfrm>
        </p:spPr>
        <p:style>
          <a:lnRef idx="1">
            <a:schemeClr val="dk1"/>
          </a:lnRef>
          <a:fillRef idx="2">
            <a:schemeClr val="dk1"/>
          </a:fillRef>
          <a:effectRef idx="1">
            <a:schemeClr val="dk1"/>
          </a:effectRef>
          <a:fontRef idx="minor">
            <a:schemeClr val="dk1"/>
          </a:fontRef>
        </p:style>
        <p:txBody>
          <a:bodyPr anchor="ctr">
            <a:normAutofit fontScale="70000" lnSpcReduction="20000"/>
          </a:bodyPr>
          <a:lstStyle/>
          <a:p>
            <a:r>
              <a:rPr lang="en-US" sz="5100" dirty="0">
                <a:ea typeface="ＭＳ Ｐゴシック" pitchFamily="34" charset="-128"/>
              </a:rPr>
              <a:t>Always begin with </a:t>
            </a:r>
            <a:r>
              <a:rPr lang="en-US" sz="5100" b="1" i="1" dirty="0">
                <a:ea typeface="ＭＳ Ｐゴシック" pitchFamily="34" charset="-128"/>
              </a:rPr>
              <a:t>Table 1: Dependency Exemption </a:t>
            </a:r>
            <a:r>
              <a:rPr lang="en-US" sz="5100" dirty="0">
                <a:ea typeface="ＭＳ Ｐゴシック" pitchFamily="34" charset="-128"/>
              </a:rPr>
              <a:t>to determine if a person can be claimed as a dependent:</a:t>
            </a:r>
            <a:endParaRPr lang="en-US" sz="5100" b="1" dirty="0">
              <a:solidFill>
                <a:srgbClr val="FF6600"/>
              </a:solidFill>
              <a:ea typeface="ＭＳ Ｐゴシック" pitchFamily="34" charset="-128"/>
            </a:endParaRPr>
          </a:p>
          <a:p>
            <a:pPr marL="1200141" lvl="1" indent="-742950">
              <a:buFont typeface="+mj-lt"/>
              <a:buAutoNum type="arabicPeriod"/>
            </a:pPr>
            <a:r>
              <a:rPr lang="en-US" sz="4200" dirty="0">
                <a:ea typeface="Arial" pitchFamily="34" charset="0"/>
              </a:rPr>
              <a:t>If answer is NO in Step 9, then the person is a Qualifying Child</a:t>
            </a:r>
          </a:p>
          <a:p>
            <a:pPr marL="1200141" lvl="1" indent="-742950">
              <a:buFont typeface="+mj-lt"/>
              <a:buAutoNum type="arabicPeriod"/>
            </a:pPr>
            <a:r>
              <a:rPr lang="en-US" sz="4200" b="1" dirty="0">
                <a:ea typeface="Arial" pitchFamily="34" charset="0"/>
              </a:rPr>
              <a:t>If answer is YES in Step 9, use </a:t>
            </a:r>
            <a:r>
              <a:rPr lang="en-US" sz="4200" b="1" i="1" dirty="0">
                <a:ea typeface="Arial" pitchFamily="34" charset="0"/>
              </a:rPr>
              <a:t>Qualifying Child of More Than One Person Table</a:t>
            </a:r>
          </a:p>
          <a:p>
            <a:pPr marL="1200141" lvl="1" indent="-742950">
              <a:buFont typeface="+mj-lt"/>
              <a:buAutoNum type="arabicPeriod"/>
            </a:pPr>
            <a:r>
              <a:rPr lang="en-US" sz="4200" dirty="0">
                <a:ea typeface="Arial" pitchFamily="34" charset="0"/>
              </a:rPr>
              <a:t>If answer is YES in Step 7 AND parents live apart, use </a:t>
            </a:r>
            <a:r>
              <a:rPr lang="en-US" sz="4200" i="1" dirty="0">
                <a:ea typeface="Arial" pitchFamily="34" charset="0"/>
              </a:rPr>
              <a:t>Qualifying Child of More Than One Person Table </a:t>
            </a:r>
            <a:r>
              <a:rPr lang="en-US" sz="4200" dirty="0">
                <a:ea typeface="Arial" pitchFamily="34" charset="0"/>
              </a:rPr>
              <a:t>AND </a:t>
            </a:r>
            <a:r>
              <a:rPr lang="en-US" sz="4200" i="1" dirty="0">
                <a:ea typeface="Arial" pitchFamily="34" charset="0"/>
              </a:rPr>
              <a:t>Table 3: Children of Divorced or Separated Parents or Parents Who Live Apart</a:t>
            </a:r>
          </a:p>
          <a:p>
            <a:pPr marL="1200141" lvl="1" indent="-742950">
              <a:buFont typeface="+mj-lt"/>
              <a:buAutoNum type="arabicPeriod"/>
            </a:pPr>
            <a:r>
              <a:rPr lang="en-US" sz="4200" dirty="0">
                <a:ea typeface="Arial" pitchFamily="34" charset="0"/>
              </a:rPr>
              <a:t>If answer is NO in Steps 5-7, then use </a:t>
            </a:r>
            <a:r>
              <a:rPr lang="en-US" sz="4200" i="1" dirty="0">
                <a:ea typeface="Arial" pitchFamily="34" charset="0"/>
              </a:rPr>
              <a:t>Table 2: Dependency Exemption for Qualifying Relative</a:t>
            </a:r>
            <a:r>
              <a:rPr lang="en-US" sz="4200" dirty="0">
                <a:ea typeface="Arial" pitchFamily="34" charset="0"/>
              </a:rPr>
              <a:t> to see if person is a Qualifying Relative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17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22" name="AutoShape 6"/>
          <p:cNvSpPr>
            <a:spLocks noChangeArrowheads="1"/>
          </p:cNvSpPr>
          <p:nvPr/>
        </p:nvSpPr>
        <p:spPr bwMode="auto">
          <a:xfrm>
            <a:off x="6934200" y="3429000"/>
            <a:ext cx="3581400" cy="3200400"/>
          </a:xfrm>
          <a:prstGeom prst="irregularSeal1">
            <a:avLst/>
          </a:prstGeom>
          <a:solidFill>
            <a:srgbClr val="C00000"/>
          </a:solidFill>
          <a:ln w="38100">
            <a:solidFill>
              <a:schemeClr val="hlink"/>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nchor="ctr"/>
          <a:lstStyle/>
          <a:p>
            <a:endParaRPr lang="en-US">
              <a:solidFill>
                <a:srgbClr val="77A042"/>
              </a:solidFill>
            </a:endParaRPr>
          </a:p>
        </p:txBody>
      </p:sp>
      <p:sp>
        <p:nvSpPr>
          <p:cNvPr id="60419"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of More Than One Person</a:t>
            </a:r>
            <a:endParaRPr lang="en-US" i="1" dirty="0">
              <a:ea typeface="ＭＳ Ｐゴシック" pitchFamily="34" charset="-128"/>
            </a:endParaRPr>
          </a:p>
        </p:txBody>
      </p:sp>
      <p:sp>
        <p:nvSpPr>
          <p:cNvPr id="98307" name="Rectangle 3"/>
          <p:cNvSpPr>
            <a:spLocks noGrp="1" noChangeArrowheads="1"/>
          </p:cNvSpPr>
          <p:nvPr>
            <p:ph idx="1"/>
          </p:nvPr>
        </p:nvSpPr>
        <p:spPr/>
        <p:txBody>
          <a:bodyPr>
            <a:normAutofit/>
          </a:bodyPr>
          <a:lstStyle/>
          <a:p>
            <a:pPr>
              <a:defRPr/>
            </a:pPr>
            <a:r>
              <a:rPr lang="en-US" sz="3900" dirty="0">
                <a:ea typeface="ＭＳ Ｐゴシック" pitchFamily="34" charset="-128"/>
              </a:rPr>
              <a:t>Did any other adult live in your home?</a:t>
            </a:r>
          </a:p>
          <a:p>
            <a:pPr eaLnBrk="1" hangingPunct="1">
              <a:defRPr/>
            </a:pPr>
            <a:r>
              <a:rPr lang="en-US" sz="3900" dirty="0">
                <a:ea typeface="ＭＳ Ｐゴシック" pitchFamily="34" charset="-128"/>
              </a:rPr>
              <a:t>What was that other adult’</a:t>
            </a:r>
            <a:r>
              <a:rPr lang="en-US" altLang="ja-JP" sz="3900" dirty="0">
                <a:ea typeface="ＭＳ Ｐゴシック" pitchFamily="34" charset="-128"/>
              </a:rPr>
              <a:t>s relationship to the   child?</a:t>
            </a:r>
          </a:p>
          <a:p>
            <a:pPr eaLnBrk="1" hangingPunct="1">
              <a:spcBef>
                <a:spcPts val="0"/>
              </a:spcBef>
              <a:defRPr/>
            </a:pPr>
            <a:r>
              <a:rPr lang="en-US" sz="3900" dirty="0">
                <a:ea typeface="ＭＳ Ｐゴシック" pitchFamily="34" charset="-128"/>
              </a:rPr>
              <a:t>Could the other adult be </a:t>
            </a:r>
          </a:p>
          <a:p>
            <a:pPr eaLnBrk="1" hangingPunct="1">
              <a:spcBef>
                <a:spcPts val="0"/>
              </a:spcBef>
              <a:buFontTx/>
              <a:buNone/>
              <a:defRPr/>
            </a:pPr>
            <a:r>
              <a:rPr lang="en-US" sz="3900" dirty="0">
                <a:ea typeface="ＭＳ Ｐゴシック" pitchFamily="34" charset="-128"/>
              </a:rPr>
              <a:t>	claimed as a dependent </a:t>
            </a:r>
          </a:p>
          <a:p>
            <a:pPr eaLnBrk="1" hangingPunct="1">
              <a:spcBef>
                <a:spcPts val="0"/>
              </a:spcBef>
              <a:buFontTx/>
              <a:buNone/>
              <a:defRPr/>
            </a:pPr>
            <a:r>
              <a:rPr lang="en-US" sz="3900" dirty="0">
                <a:ea typeface="ＭＳ Ｐゴシック" pitchFamily="34" charset="-128"/>
              </a:rPr>
              <a:t>	by someone else?</a:t>
            </a:r>
          </a:p>
          <a:p>
            <a:pPr eaLnBrk="1" hangingPunct="1">
              <a:buFontTx/>
              <a:buNone/>
              <a:defRPr/>
            </a:pPr>
            <a:endParaRPr lang="en-US" sz="2800" dirty="0">
              <a:ea typeface="ＭＳ Ｐゴシック" pitchFamily="34" charset="-128"/>
            </a:endParaRPr>
          </a:p>
        </p:txBody>
      </p:sp>
      <p:sp>
        <p:nvSpPr>
          <p:cNvPr id="60421" name="Text Box 4"/>
          <p:cNvSpPr txBox="1">
            <a:spLocks noChangeArrowheads="1"/>
          </p:cNvSpPr>
          <p:nvPr/>
        </p:nvSpPr>
        <p:spPr bwMode="auto">
          <a:xfrm>
            <a:off x="7467600" y="4355125"/>
            <a:ext cx="2368062" cy="13256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gn="ctr">
              <a:spcBef>
                <a:spcPts val="1125"/>
              </a:spcBef>
              <a:buClr>
                <a:srgbClr val="000000"/>
              </a:buClr>
              <a:buSzPct val="100000"/>
            </a:pPr>
            <a:r>
              <a:rPr lang="en-US" sz="2000" b="1" dirty="0">
                <a:solidFill>
                  <a:schemeClr val="bg1"/>
                </a:solidFill>
                <a:latin typeface="+mj-lt"/>
                <a:ea typeface="Tw Cen MT Condensed" charset="0"/>
                <a:cs typeface="Tw Cen MT Condensed" charset="0"/>
              </a:rPr>
              <a:t>Write these questions under STEP 9 in the Pub 4012!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98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barn(inVertical)">
                                      <p:cBhvr>
                                        <p:cTn id="7" dur="500"/>
                                        <p:tgtEl>
                                          <p:spTgt spid="9830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307">
                                            <p:txEl>
                                              <p:pRg st="1" end="1"/>
                                            </p:txEl>
                                          </p:spTgt>
                                        </p:tgtEl>
                                        <p:attrNameLst>
                                          <p:attrName>style.visibility</p:attrName>
                                        </p:attrNameLst>
                                      </p:cBhvr>
                                      <p:to>
                                        <p:strVal val="visible"/>
                                      </p:to>
                                    </p:set>
                                    <p:animEffect transition="in" filter="barn(inVertical)">
                                      <p:cBhvr>
                                        <p:cTn id="10" dur="500"/>
                                        <p:tgtEl>
                                          <p:spTgt spid="98307">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barn(inVertical)">
                                      <p:cBhvr>
                                        <p:cTn id="13" dur="500"/>
                                        <p:tgtEl>
                                          <p:spTgt spid="98307">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barn(inVertical)">
                                      <p:cBhvr>
                                        <p:cTn id="16" dur="500"/>
                                        <p:tgtEl>
                                          <p:spTgt spid="98307">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8307">
                                            <p:txEl>
                                              <p:pRg st="4" end="4"/>
                                            </p:txEl>
                                          </p:spTgt>
                                        </p:tgtEl>
                                        <p:attrNameLst>
                                          <p:attrName>style.visibility</p:attrName>
                                        </p:attrNameLst>
                                      </p:cBhvr>
                                      <p:to>
                                        <p:strVal val="visible"/>
                                      </p:to>
                                    </p:set>
                                    <p:animEffect transition="in" filter="barn(inVertical)">
                                      <p:cBhvr>
                                        <p:cTn id="19" dur="500"/>
                                        <p:tgtEl>
                                          <p:spTgt spid="9830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0421"/>
                                        </p:tgtEl>
                                        <p:attrNameLst>
                                          <p:attrName>style.visibility</p:attrName>
                                        </p:attrNameLst>
                                      </p:cBhvr>
                                      <p:to>
                                        <p:strVal val="visible"/>
                                      </p:to>
                                    </p:set>
                                    <p:animEffect transition="in" filter="fade">
                                      <p:cBhvr>
                                        <p:cTn id="24" dur="500"/>
                                        <p:tgtEl>
                                          <p:spTgt spid="604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fade">
                                      <p:cBhvr>
                                        <p:cTn id="27"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P spid="98307" grpId="0" build="p"/>
      <p:bldP spid="60421"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Child of More Than One Person</a:t>
            </a:r>
            <a:endParaRPr lang="en-US" sz="3600" i="1" dirty="0">
              <a:ea typeface="ＭＳ Ｐゴシック" pitchFamily="34" charset="-128"/>
            </a:endParaRPr>
          </a:p>
        </p:txBody>
      </p:sp>
      <p:sp>
        <p:nvSpPr>
          <p:cNvPr id="99331" name="Rectangle 3"/>
          <p:cNvSpPr>
            <a:spLocks noGrp="1" noChangeArrowheads="1"/>
          </p:cNvSpPr>
          <p:nvPr>
            <p:ph idx="1"/>
          </p:nvPr>
        </p:nvSpPr>
        <p:spPr>
          <a:xfrm>
            <a:off x="609600" y="1600203"/>
            <a:ext cx="10972800" cy="3095365"/>
          </a:xfrm>
        </p:spPr>
        <p:txBody>
          <a:bodyPr/>
          <a:lstStyle/>
          <a:p>
            <a:pPr eaLnBrk="1" hangingPunct="1">
              <a:defRPr/>
            </a:pPr>
            <a:r>
              <a:rPr lang="en-US" sz="3600" dirty="0">
                <a:ea typeface="ＭＳ Ｐゴシック" pitchFamily="34" charset="-128"/>
              </a:rPr>
              <a:t>Sometimes, a child meets all of the tests to be claimed by more than one taxpayer.</a:t>
            </a:r>
          </a:p>
          <a:p>
            <a:pPr lvl="1" eaLnBrk="1" hangingPunct="1">
              <a:defRPr/>
            </a:pPr>
            <a:r>
              <a:rPr lang="en-US" sz="3200" i="1" dirty="0">
                <a:ea typeface="Arial" pitchFamily="34" charset="0"/>
              </a:rPr>
              <a:t>Example: </a:t>
            </a:r>
            <a:r>
              <a:rPr lang="en-US" sz="3200" b="1" i="1" dirty="0">
                <a:ea typeface="Arial" pitchFamily="34" charset="0"/>
              </a:rPr>
              <a:t>a mother and a grandmother</a:t>
            </a:r>
          </a:p>
          <a:p>
            <a:pPr eaLnBrk="1" hangingPunct="1">
              <a:defRPr/>
            </a:pPr>
            <a:r>
              <a:rPr lang="en-US" sz="3600" dirty="0">
                <a:ea typeface="ＭＳ Ｐゴシック" pitchFamily="34" charset="-128"/>
              </a:rPr>
              <a:t>Parenthood and AGI are taken into consideration in determining who is eligible to claim the child. 	</a:t>
            </a:r>
          </a:p>
          <a:p>
            <a:pPr eaLnBrk="1" hangingPunct="1">
              <a:defRPr/>
            </a:pPr>
            <a:endParaRPr lang="en-US" sz="2800" dirty="0">
              <a:ea typeface="ＭＳ Ｐゴシック" pitchFamily="34" charset="-128"/>
            </a:endParaRPr>
          </a:p>
        </p:txBody>
      </p:sp>
      <p:sp>
        <p:nvSpPr>
          <p:cNvPr id="3" name="Rectangle 2"/>
          <p:cNvSpPr/>
          <p:nvPr/>
        </p:nvSpPr>
        <p:spPr>
          <a:xfrm>
            <a:off x="502268" y="4878133"/>
            <a:ext cx="11187463"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chemeClr val="accent3"/>
                </a:solidFill>
                <a:ea typeface="ＭＳ Ｐゴシック" pitchFamily="34" charset="-128"/>
              </a:rPr>
              <a:t>This situation is complicated to determine. </a:t>
            </a:r>
            <a:r>
              <a:rPr lang="en-US" sz="2800" b="1" u="sng" dirty="0">
                <a:solidFill>
                  <a:schemeClr val="accent3"/>
                </a:solidFill>
                <a:ea typeface="ＭＳ Ｐゴシック" pitchFamily="34" charset="-128"/>
              </a:rPr>
              <a:t>SEE YOUR SITE COORDINATOR</a:t>
            </a:r>
            <a:r>
              <a:rPr lang="en-US" sz="2800" b="1" dirty="0">
                <a:solidFill>
                  <a:schemeClr val="accent3"/>
                </a:solidFill>
                <a:ea typeface="ＭＳ Ｐゴシック" pitchFamily="34" charset="-128"/>
              </a:rPr>
              <a:t> if you believe a child meets all the tests to be claimed by more than one taxpayer</a:t>
            </a:r>
            <a:endParaRPr lang="en-US" sz="2800" b="1" i="1" dirty="0">
              <a:solidFill>
                <a:schemeClr val="accent3"/>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18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wipe(down)">
                                      <p:cBhvr>
                                        <p:cTn id="7" dur="500"/>
                                        <p:tgtEl>
                                          <p:spTgt spid="9933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9331">
                                            <p:txEl>
                                              <p:pRg st="1" end="1"/>
                                            </p:txEl>
                                          </p:spTgt>
                                        </p:tgtEl>
                                        <p:attrNameLst>
                                          <p:attrName>style.visibility</p:attrName>
                                        </p:attrNameLst>
                                      </p:cBhvr>
                                      <p:to>
                                        <p:strVal val="visible"/>
                                      </p:to>
                                    </p:set>
                                    <p:animEffect transition="in" filter="wipe(down)">
                                      <p:cBhvr>
                                        <p:cTn id="10" dur="500"/>
                                        <p:tgtEl>
                                          <p:spTgt spid="993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animEffect transition="in" filter="wipe(down)">
                                      <p:cBhvr>
                                        <p:cTn id="15" dur="500"/>
                                        <p:tgtEl>
                                          <p:spTgt spid="993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P spid="3"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ea typeface="ＭＳ Ｐゴシック" pitchFamily="34" charset="-128"/>
              </a:rPr>
              <a:t>Determining Dependency Exemptions</a:t>
            </a:r>
          </a:p>
        </p:txBody>
      </p:sp>
      <p:sp>
        <p:nvSpPr>
          <p:cNvPr id="3" name="Content Placeholder 2"/>
          <p:cNvSpPr>
            <a:spLocks noGrp="1"/>
          </p:cNvSpPr>
          <p:nvPr>
            <p:ph idx="1"/>
          </p:nvPr>
        </p:nvSpPr>
        <p:spPr>
          <a:xfrm>
            <a:off x="457200" y="1417638"/>
            <a:ext cx="11315700" cy="4964720"/>
          </a:xfrm>
        </p:spPr>
        <p:style>
          <a:lnRef idx="1">
            <a:schemeClr val="dk1"/>
          </a:lnRef>
          <a:fillRef idx="2">
            <a:schemeClr val="dk1"/>
          </a:fillRef>
          <a:effectRef idx="1">
            <a:schemeClr val="dk1"/>
          </a:effectRef>
          <a:fontRef idx="minor">
            <a:schemeClr val="dk1"/>
          </a:fontRef>
        </p:style>
        <p:txBody>
          <a:bodyPr anchor="ctr">
            <a:normAutofit fontScale="70000" lnSpcReduction="20000"/>
          </a:bodyPr>
          <a:lstStyle/>
          <a:p>
            <a:r>
              <a:rPr lang="en-US" sz="5100" dirty="0">
                <a:ea typeface="ＭＳ Ｐゴシック" pitchFamily="34" charset="-128"/>
              </a:rPr>
              <a:t>Always begin with </a:t>
            </a:r>
            <a:r>
              <a:rPr lang="en-US" sz="5100" b="1" i="1" dirty="0">
                <a:ea typeface="ＭＳ Ｐゴシック" pitchFamily="34" charset="-128"/>
              </a:rPr>
              <a:t>Table 1: Dependency Exemption </a:t>
            </a:r>
            <a:r>
              <a:rPr lang="en-US" sz="5100" dirty="0">
                <a:ea typeface="ＭＳ Ｐゴシック" pitchFamily="34" charset="-128"/>
              </a:rPr>
              <a:t>to determine if a person can be claimed as a dependent:</a:t>
            </a:r>
            <a:endParaRPr lang="en-US" sz="5100" b="1" dirty="0">
              <a:solidFill>
                <a:srgbClr val="FF6600"/>
              </a:solidFill>
              <a:ea typeface="ＭＳ Ｐゴシック" pitchFamily="34" charset="-128"/>
            </a:endParaRPr>
          </a:p>
          <a:p>
            <a:pPr marL="1200141" lvl="1" indent="-742950">
              <a:buFont typeface="+mj-lt"/>
              <a:buAutoNum type="arabicPeriod"/>
            </a:pPr>
            <a:r>
              <a:rPr lang="en-US" sz="4200" dirty="0">
                <a:ea typeface="Arial" pitchFamily="34" charset="0"/>
              </a:rPr>
              <a:t>If answer is NO in Step 9, then the person is a Qualifying Child</a:t>
            </a:r>
          </a:p>
          <a:p>
            <a:pPr marL="1200141" lvl="1" indent="-742950">
              <a:buFont typeface="+mj-lt"/>
              <a:buAutoNum type="arabicPeriod"/>
            </a:pPr>
            <a:r>
              <a:rPr lang="en-US" sz="4200" dirty="0">
                <a:ea typeface="Arial" pitchFamily="34" charset="0"/>
              </a:rPr>
              <a:t>If answer is YES in Step 9, use </a:t>
            </a:r>
            <a:r>
              <a:rPr lang="en-US" sz="4200" i="1" dirty="0">
                <a:ea typeface="Arial" pitchFamily="34" charset="0"/>
              </a:rPr>
              <a:t>Qualifying Child of More Than One Person Table</a:t>
            </a:r>
          </a:p>
          <a:p>
            <a:pPr marL="1200141" lvl="1" indent="-742950">
              <a:buFont typeface="+mj-lt"/>
              <a:buAutoNum type="arabicPeriod"/>
            </a:pPr>
            <a:r>
              <a:rPr lang="en-US" sz="4200" b="1" dirty="0">
                <a:ea typeface="Arial" pitchFamily="34" charset="0"/>
              </a:rPr>
              <a:t>If answer is YES in Step 7 AND parents live apart, use </a:t>
            </a:r>
            <a:r>
              <a:rPr lang="en-US" sz="4200" b="1" i="1" dirty="0">
                <a:ea typeface="Arial" pitchFamily="34" charset="0"/>
              </a:rPr>
              <a:t>Qualifying Child of More Than One Person Table </a:t>
            </a:r>
            <a:r>
              <a:rPr lang="en-US" sz="4200" b="1" dirty="0">
                <a:ea typeface="Arial" pitchFamily="34" charset="0"/>
              </a:rPr>
              <a:t>AND </a:t>
            </a:r>
            <a:r>
              <a:rPr lang="en-US" sz="4200" b="1" i="1" dirty="0">
                <a:ea typeface="Arial" pitchFamily="34" charset="0"/>
              </a:rPr>
              <a:t>Table 3: Children of Divorced or Separated Parents or Parents Who Live Apart</a:t>
            </a:r>
          </a:p>
          <a:p>
            <a:pPr marL="1200141" lvl="1" indent="-742950">
              <a:buFont typeface="+mj-lt"/>
              <a:buAutoNum type="arabicPeriod"/>
            </a:pPr>
            <a:r>
              <a:rPr lang="en-US" sz="4200" dirty="0">
                <a:ea typeface="Arial" pitchFamily="34" charset="0"/>
              </a:rPr>
              <a:t>If answer is NO in Steps 5-7, then use </a:t>
            </a:r>
            <a:r>
              <a:rPr lang="en-US" sz="4200" i="1" dirty="0">
                <a:ea typeface="Arial" pitchFamily="34" charset="0"/>
              </a:rPr>
              <a:t>Table 2: Dependency Exemption for Qualifying Relative</a:t>
            </a:r>
            <a:r>
              <a:rPr lang="en-US" sz="4200" dirty="0">
                <a:ea typeface="Arial" pitchFamily="34" charset="0"/>
              </a:rPr>
              <a:t> to see if person is a Qualifying Relative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12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Outline: A Session</a:t>
            </a:r>
          </a:p>
        </p:txBody>
      </p:sp>
      <p:sp>
        <p:nvSpPr>
          <p:cNvPr id="3" name="Content Placeholder 2"/>
          <p:cNvSpPr>
            <a:spLocks noGrp="1"/>
          </p:cNvSpPr>
          <p:nvPr>
            <p:ph idx="1"/>
          </p:nvPr>
        </p:nvSpPr>
        <p:spPr/>
        <p:txBody>
          <a:bodyPr/>
          <a:lstStyle/>
          <a:p>
            <a:r>
              <a:rPr lang="en-US" dirty="0"/>
              <a:t>1) Tax Terminology &amp; Form 1040 Overview</a:t>
            </a:r>
          </a:p>
          <a:p>
            <a:r>
              <a:rPr lang="en-US" dirty="0"/>
              <a:t>2) Tax Preparation Process</a:t>
            </a:r>
          </a:p>
          <a:p>
            <a:pPr lvl="1"/>
            <a:r>
              <a:rPr lang="en-US" dirty="0"/>
              <a:t>Preliminary Interview</a:t>
            </a:r>
          </a:p>
          <a:p>
            <a:r>
              <a:rPr lang="en-US" dirty="0"/>
              <a:t>3) Exemptions</a:t>
            </a:r>
          </a:p>
          <a:p>
            <a:r>
              <a:rPr lang="en-US" dirty="0"/>
              <a:t>4) Filing Status</a:t>
            </a:r>
          </a:p>
          <a:p>
            <a:r>
              <a:rPr lang="en-US" dirty="0"/>
              <a:t>5) Filing Basics</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07"/>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a:ea typeface="ＭＳ Ｐゴシック" pitchFamily="34" charset="-128"/>
              </a:rPr>
              <a:t>What if the parents live apart?</a:t>
            </a:r>
          </a:p>
        </p:txBody>
      </p:sp>
      <p:sp>
        <p:nvSpPr>
          <p:cNvPr id="3" name="Content Placeholder 2"/>
          <p:cNvSpPr>
            <a:spLocks noGrp="1"/>
          </p:cNvSpPr>
          <p:nvPr>
            <p:ph idx="1"/>
          </p:nvPr>
        </p:nvSpPr>
        <p:spPr/>
        <p:txBody>
          <a:bodyPr>
            <a:normAutofit/>
          </a:bodyPr>
          <a:lstStyle/>
          <a:p>
            <a:pPr eaLnBrk="1" hangingPunct="1">
              <a:defRPr/>
            </a:pPr>
            <a:r>
              <a:rPr lang="en-US" dirty="0">
                <a:ea typeface="ＭＳ Ｐゴシック" pitchFamily="34" charset="-128"/>
              </a:rPr>
              <a:t>The </a:t>
            </a:r>
            <a:r>
              <a:rPr lang="en-US" b="1" i="1" u="sng" dirty="0">
                <a:ea typeface="ＭＳ Ｐゴシック" pitchFamily="34" charset="-128"/>
              </a:rPr>
              <a:t>custodial</a:t>
            </a:r>
            <a:r>
              <a:rPr lang="en-US" dirty="0">
                <a:ea typeface="ＭＳ Ｐゴシック" pitchFamily="34" charset="-128"/>
              </a:rPr>
              <a:t> parent generally claims the dependency exemption for his/her child</a:t>
            </a:r>
          </a:p>
          <a:p>
            <a:pPr eaLnBrk="1" hangingPunct="1">
              <a:defRPr/>
            </a:pPr>
            <a:r>
              <a:rPr lang="en-US" dirty="0">
                <a:ea typeface="ＭＳ Ｐゴシック" pitchFamily="34" charset="-128"/>
              </a:rPr>
              <a:t>The </a:t>
            </a:r>
            <a:r>
              <a:rPr lang="en-US" b="1" i="1" u="sng" dirty="0">
                <a:ea typeface="ＭＳ Ｐゴシック" pitchFamily="34" charset="-128"/>
              </a:rPr>
              <a:t>noncustodial</a:t>
            </a:r>
            <a:r>
              <a:rPr lang="en-US" b="1" dirty="0">
                <a:ea typeface="ＭＳ Ｐゴシック" pitchFamily="34" charset="-128"/>
              </a:rPr>
              <a:t> </a:t>
            </a:r>
            <a:r>
              <a:rPr lang="en-US" dirty="0">
                <a:ea typeface="ＭＳ Ｐゴシック" pitchFamily="34" charset="-128"/>
              </a:rPr>
              <a:t>parent can claim the exemption if the parents have signed an agreement</a:t>
            </a:r>
          </a:p>
          <a:p>
            <a:pPr lvl="1" eaLnBrk="1" hangingPunct="1">
              <a:defRPr/>
            </a:pPr>
            <a:r>
              <a:rPr lang="en-US" dirty="0">
                <a:ea typeface="Arial" pitchFamily="34" charset="0"/>
              </a:rPr>
              <a:t>Form 8332 (REQUIRED for post-2008 divorce)</a:t>
            </a:r>
          </a:p>
        </p:txBody>
      </p:sp>
      <p:sp>
        <p:nvSpPr>
          <p:cNvPr id="4" name="Rectangle 3"/>
          <p:cNvSpPr/>
          <p:nvPr/>
        </p:nvSpPr>
        <p:spPr>
          <a:xfrm>
            <a:off x="502268" y="5785511"/>
            <a:ext cx="1118746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chemeClr val="accent3"/>
                </a:solidFill>
                <a:ea typeface="ＭＳ Ｐゴシック" pitchFamily="34" charset="-128"/>
              </a:rPr>
              <a:t>This situation is complicated to determine. </a:t>
            </a:r>
            <a:r>
              <a:rPr lang="en-US" sz="2800" b="1" u="sng" dirty="0">
                <a:solidFill>
                  <a:schemeClr val="accent3"/>
                </a:solidFill>
                <a:ea typeface="ＭＳ Ｐゴシック" pitchFamily="34" charset="-128"/>
              </a:rPr>
              <a:t>SEE YOUR SITE COORDINATOR</a:t>
            </a:r>
            <a:r>
              <a:rPr lang="en-US" sz="2800" b="1" dirty="0">
                <a:solidFill>
                  <a:schemeClr val="accent3"/>
                </a:solidFill>
                <a:ea typeface="ＭＳ Ｐゴシック" pitchFamily="34" charset="-128"/>
              </a:rPr>
              <a:t> </a:t>
            </a:r>
            <a:endParaRPr lang="en-US" sz="2800" b="1" i="1" dirty="0">
              <a:solidFill>
                <a:schemeClr val="accent3"/>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9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ea typeface="ＭＳ Ｐゴシック" pitchFamily="34" charset="-128"/>
              </a:rPr>
              <a:t>Determining Dependency Exemptions</a:t>
            </a:r>
          </a:p>
        </p:txBody>
      </p:sp>
      <p:sp>
        <p:nvSpPr>
          <p:cNvPr id="3" name="Content Placeholder 2"/>
          <p:cNvSpPr>
            <a:spLocks noGrp="1"/>
          </p:cNvSpPr>
          <p:nvPr>
            <p:ph idx="1"/>
          </p:nvPr>
        </p:nvSpPr>
        <p:spPr>
          <a:xfrm>
            <a:off x="457200" y="1417638"/>
            <a:ext cx="11315700" cy="4964720"/>
          </a:xfrm>
        </p:spPr>
        <p:style>
          <a:lnRef idx="1">
            <a:schemeClr val="dk1"/>
          </a:lnRef>
          <a:fillRef idx="2">
            <a:schemeClr val="dk1"/>
          </a:fillRef>
          <a:effectRef idx="1">
            <a:schemeClr val="dk1"/>
          </a:effectRef>
          <a:fontRef idx="minor">
            <a:schemeClr val="dk1"/>
          </a:fontRef>
        </p:style>
        <p:txBody>
          <a:bodyPr anchor="ctr">
            <a:normAutofit fontScale="70000" lnSpcReduction="20000"/>
          </a:bodyPr>
          <a:lstStyle/>
          <a:p>
            <a:r>
              <a:rPr lang="en-US" sz="5100" dirty="0">
                <a:ea typeface="ＭＳ Ｐゴシック" pitchFamily="34" charset="-128"/>
              </a:rPr>
              <a:t>Always begin with </a:t>
            </a:r>
            <a:r>
              <a:rPr lang="en-US" sz="5100" b="1" i="1" dirty="0">
                <a:ea typeface="ＭＳ Ｐゴシック" pitchFamily="34" charset="-128"/>
              </a:rPr>
              <a:t>Table 1: Dependency Exemption </a:t>
            </a:r>
            <a:r>
              <a:rPr lang="en-US" sz="5100" dirty="0">
                <a:ea typeface="ＭＳ Ｐゴシック" pitchFamily="34" charset="-128"/>
              </a:rPr>
              <a:t>to determine if a person can be claimed as a dependent:</a:t>
            </a:r>
            <a:endParaRPr lang="en-US" sz="5100" b="1" dirty="0">
              <a:solidFill>
                <a:srgbClr val="FF6600"/>
              </a:solidFill>
              <a:ea typeface="ＭＳ Ｐゴシック" pitchFamily="34" charset="-128"/>
            </a:endParaRPr>
          </a:p>
          <a:p>
            <a:pPr marL="1200141" lvl="1" indent="-742950">
              <a:buFont typeface="+mj-lt"/>
              <a:buAutoNum type="arabicPeriod"/>
            </a:pPr>
            <a:r>
              <a:rPr lang="en-US" sz="4200" dirty="0">
                <a:ea typeface="Arial" pitchFamily="34" charset="0"/>
              </a:rPr>
              <a:t>If answer is NO in Step 9, then the person is a Qualifying Child</a:t>
            </a:r>
          </a:p>
          <a:p>
            <a:pPr marL="1200141" lvl="1" indent="-742950">
              <a:buFont typeface="+mj-lt"/>
              <a:buAutoNum type="arabicPeriod"/>
            </a:pPr>
            <a:r>
              <a:rPr lang="en-US" sz="4200" dirty="0">
                <a:ea typeface="Arial" pitchFamily="34" charset="0"/>
              </a:rPr>
              <a:t>If answer is YES in Step 9, use </a:t>
            </a:r>
            <a:r>
              <a:rPr lang="en-US" sz="4200" i="1" dirty="0">
                <a:ea typeface="Arial" pitchFamily="34" charset="0"/>
              </a:rPr>
              <a:t>Qualifying Child of More Than One Person Table</a:t>
            </a:r>
          </a:p>
          <a:p>
            <a:pPr marL="1200141" lvl="1" indent="-742950">
              <a:buFont typeface="+mj-lt"/>
              <a:buAutoNum type="arabicPeriod"/>
            </a:pPr>
            <a:r>
              <a:rPr lang="en-US" sz="4200" dirty="0">
                <a:ea typeface="Arial" pitchFamily="34" charset="0"/>
              </a:rPr>
              <a:t>If answer is YES in Step 7 AND parents live apart, use </a:t>
            </a:r>
            <a:r>
              <a:rPr lang="en-US" sz="4200" i="1" dirty="0">
                <a:ea typeface="Arial" pitchFamily="34" charset="0"/>
              </a:rPr>
              <a:t>Qualifying Child of More Than One Person Table </a:t>
            </a:r>
            <a:r>
              <a:rPr lang="en-US" sz="4200" dirty="0">
                <a:ea typeface="Arial" pitchFamily="34" charset="0"/>
              </a:rPr>
              <a:t>AND </a:t>
            </a:r>
            <a:r>
              <a:rPr lang="en-US" sz="4200" i="1" dirty="0">
                <a:ea typeface="Arial" pitchFamily="34" charset="0"/>
              </a:rPr>
              <a:t>Table 3: Children of Divorced or Separated Parents or Parents Who Live Apart</a:t>
            </a:r>
          </a:p>
          <a:p>
            <a:pPr marL="1200141" lvl="1" indent="-742950">
              <a:buFont typeface="+mj-lt"/>
              <a:buAutoNum type="arabicPeriod"/>
            </a:pPr>
            <a:r>
              <a:rPr lang="en-US" sz="4200" b="1" dirty="0">
                <a:ea typeface="Arial" pitchFamily="34" charset="0"/>
              </a:rPr>
              <a:t>If answer is NO in Steps 5-7, then use </a:t>
            </a:r>
            <a:r>
              <a:rPr lang="en-US" sz="4200" b="1" i="1" dirty="0">
                <a:ea typeface="Arial" pitchFamily="34" charset="0"/>
              </a:rPr>
              <a:t>Table 2: Dependency Exemption for Qualifying Relative</a:t>
            </a:r>
            <a:r>
              <a:rPr lang="en-US" sz="4200" b="1" dirty="0">
                <a:ea typeface="Arial" pitchFamily="34" charset="0"/>
              </a:rPr>
              <a:t> to see if person is a Qualifying Relative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686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 </a:t>
            </a:r>
            <a:br>
              <a:rPr lang="en-US" dirty="0">
                <a:ea typeface="ＭＳ Ｐゴシック" pitchFamily="34" charset="-128"/>
              </a:rPr>
            </a:br>
            <a:r>
              <a:rPr lang="en-US" i="1" dirty="0">
                <a:ea typeface="ＭＳ Ｐゴシック" pitchFamily="34" charset="-128"/>
              </a:rPr>
              <a:t>The Qualifying Child Test</a:t>
            </a:r>
          </a:p>
        </p:txBody>
      </p:sp>
      <p:graphicFrame>
        <p:nvGraphicFramePr>
          <p:cNvPr id="161796" name="Group 4"/>
          <p:cNvGraphicFramePr>
            <a:graphicFrameLocks noGrp="1"/>
          </p:cNvGraphicFramePr>
          <p:nvPr>
            <p:ph idx="1"/>
            <p:extLst/>
          </p:nvPr>
        </p:nvGraphicFramePr>
        <p:xfrm>
          <a:off x="609600" y="2194718"/>
          <a:ext cx="10972800" cy="2899664"/>
        </p:xfrm>
        <a:graphic>
          <a:graphicData uri="http://schemas.openxmlformats.org/drawingml/2006/table">
            <a:tbl>
              <a:tblPr/>
              <a:tblGrid>
                <a:gridCol w="182880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862415">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3281585">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4685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1</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Is the person your qualifying child or the qualifying child  of anyone else? </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Not a qualifying relative</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2</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94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box(out)">
                                      <p:cBhvr>
                                        <p:cTn id="7" dur="5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 </a:t>
            </a:r>
            <a:br>
              <a:rPr lang="en-US" dirty="0">
                <a:ea typeface="ＭＳ Ｐゴシック" pitchFamily="34" charset="-128"/>
              </a:rPr>
            </a:br>
            <a:r>
              <a:rPr lang="en-US" i="1" dirty="0">
                <a:ea typeface="ＭＳ Ｐゴシック" pitchFamily="34" charset="-128"/>
              </a:rPr>
              <a:t>The Relationship Test</a:t>
            </a:r>
          </a:p>
        </p:txBody>
      </p:sp>
      <p:graphicFrame>
        <p:nvGraphicFramePr>
          <p:cNvPr id="163869" name="Group 29"/>
          <p:cNvGraphicFramePr>
            <a:graphicFrameLocks noGrp="1"/>
          </p:cNvGraphicFramePr>
          <p:nvPr>
            <p:ph idx="1"/>
            <p:extLst/>
          </p:nvPr>
        </p:nvGraphicFramePr>
        <p:xfrm>
          <a:off x="609600" y="1664677"/>
          <a:ext cx="10972800" cy="4801819"/>
        </p:xfrm>
        <a:graphic>
          <a:graphicData uri="http://schemas.openxmlformats.org/drawingml/2006/table">
            <a:tbl>
              <a:tblPr/>
              <a:tblGrid>
                <a:gridCol w="141889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756635">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179726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4667055">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2</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400"/>
                        </a:spcBef>
                        <a:spcAft>
                          <a:spcPts val="60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son, daughter, stepchild, foster child, or a descendant of any of them?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4000"/>
                        </a:lnSpc>
                        <a:spcBef>
                          <a:spcPts val="400"/>
                        </a:spcBef>
                        <a:spcAft>
                          <a:spcPts val="60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brother, sister, or a son or daughter of either of them?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4000"/>
                        </a:lnSpc>
                        <a:spcBef>
                          <a:spcPts val="400"/>
                        </a:spcBef>
                        <a:spcAft>
                          <a:spcPts val="60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father, mother, or an ancestor or sibling of either of them?  </a:t>
                      </a:r>
                      <a:r>
                        <a:rPr kumimoji="0" lang="en-US" sz="2800" b="1" i="0" u="none" strike="noStrike" cap="none" normalizeH="0" baseline="0" dirty="0">
                          <a:ln>
                            <a:noFill/>
                          </a:ln>
                          <a:solidFill>
                            <a:schemeClr val="accent1"/>
                          </a:solidFill>
                          <a:effectLst/>
                          <a:latin typeface="+mj-lt"/>
                          <a:ea typeface="ＭＳ Ｐゴシック" pitchFamily="34" charset="-128"/>
                          <a:cs typeface="Arial" pitchFamily="34" charset="0"/>
                        </a:rPr>
                        <a:t>OR</a:t>
                      </a:r>
                    </a:p>
                    <a:p>
                      <a:pPr marL="0" marR="0" lvl="0" indent="0" algn="ctr" defTabSz="914400" rtl="0" eaLnBrk="1" fontAlgn="base" latinLnBrk="0" hangingPunct="1">
                        <a:lnSpc>
                          <a:spcPct val="104000"/>
                        </a:lnSpc>
                        <a:spcBef>
                          <a:spcPts val="400"/>
                        </a:spcBef>
                        <a:spcAft>
                          <a:spcPct val="0"/>
                        </a:spcAft>
                        <a:buClrTx/>
                        <a:buSzTx/>
                        <a:buFontTx/>
                        <a:buNone/>
                        <a:tabLst/>
                      </a:pPr>
                      <a:r>
                        <a:rPr kumimoji="0" lang="en-US" sz="2800" b="1" i="0" u="none" strike="noStrike" cap="none" normalizeH="0" baseline="0" dirty="0">
                          <a:ln>
                            <a:noFill/>
                          </a:ln>
                          <a:solidFill>
                            <a:schemeClr val="tx1"/>
                          </a:solidFill>
                          <a:effectLst/>
                          <a:latin typeface="+mj-lt"/>
                          <a:ea typeface="ＭＳ Ｐゴシック" pitchFamily="34" charset="-128"/>
                          <a:cs typeface="Arial" pitchFamily="34" charset="0"/>
                        </a:rPr>
                        <a:t>Was the person your half brother, half sister, stepbrother, stepsister, stepfather, stepmother, son-in-law, daughter-in-law,  father-in-law, mother-in-law, brother-in-law, or sister-in-law?*</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3.</a:t>
                      </a:r>
                    </a:p>
                    <a:p>
                      <a:pPr marL="0" marR="0" lvl="0" indent="0" algn="ctr" defTabSz="914400" rtl="0" eaLnBrk="1" fontAlgn="base" latinLnBrk="0" hangingPunct="1">
                        <a:lnSpc>
                          <a:spcPct val="102000"/>
                        </a:lnSpc>
                        <a:spcBef>
                          <a:spcPts val="350"/>
                        </a:spcBef>
                        <a:spcAft>
                          <a:spcPct val="0"/>
                        </a:spcAft>
                        <a:buClrTx/>
                        <a:buSzTx/>
                        <a:buFontTx/>
                        <a:buNone/>
                        <a:tabLst/>
                      </a:pPr>
                      <a:endPar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endParaRP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4</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83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3869"/>
                                        </p:tgtEl>
                                        <p:attrNameLst>
                                          <p:attrName>style.visibility</p:attrName>
                                        </p:attrNameLst>
                                      </p:cBhvr>
                                      <p:to>
                                        <p:strVal val="visible"/>
                                      </p:to>
                                    </p:set>
                                    <p:animEffect transition="in" filter="box(out)">
                                      <p:cBhvr>
                                        <p:cTn id="7" dur="500"/>
                                        <p:tgtEl>
                                          <p:spTgt spid="163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a:ea typeface="ＭＳ Ｐゴシック" pitchFamily="34" charset="-128"/>
              </a:rPr>
              <a:t>Relationship Test Notes</a:t>
            </a:r>
          </a:p>
        </p:txBody>
      </p:sp>
      <p:sp>
        <p:nvSpPr>
          <p:cNvPr id="80899" name="Content Placeholder 2"/>
          <p:cNvSpPr>
            <a:spLocks noGrp="1"/>
          </p:cNvSpPr>
          <p:nvPr>
            <p:ph idx="1"/>
          </p:nvPr>
        </p:nvSpPr>
        <p:spPr/>
        <p:txBody>
          <a:bodyPr/>
          <a:lstStyle/>
          <a:p>
            <a:r>
              <a:rPr lang="en-US" dirty="0">
                <a:ea typeface="ＭＳ Ｐゴシック" pitchFamily="34" charset="-128"/>
              </a:rPr>
              <a:t>The relatives in the Step 2 are considered “relatives who do not have to live with you”</a:t>
            </a:r>
          </a:p>
          <a:p>
            <a:r>
              <a:rPr lang="en-US" dirty="0">
                <a:ea typeface="ＭＳ Ｐゴシック" pitchFamily="34" charset="-128"/>
              </a:rPr>
              <a:t>Any of the relationships that were established by marriage are not ended by death or divorce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07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a:t>
            </a:r>
            <a:r>
              <a:rPr lang="en-US">
                <a:ea typeface="ＭＳ Ｐゴシック" pitchFamily="34" charset="-128"/>
              </a:rPr>
              <a:t>: </a:t>
            </a:r>
            <a:br>
              <a:rPr lang="en-US">
                <a:ea typeface="ＭＳ Ｐゴシック" pitchFamily="34" charset="-128"/>
              </a:rPr>
            </a:br>
            <a:r>
              <a:rPr lang="en-US" i="1">
                <a:ea typeface="ＭＳ Ｐゴシック" pitchFamily="34" charset="-128"/>
              </a:rPr>
              <a:t>The </a:t>
            </a:r>
            <a:r>
              <a:rPr lang="en-US" i="1" dirty="0">
                <a:ea typeface="ＭＳ Ｐゴシック" pitchFamily="34" charset="-128"/>
              </a:rPr>
              <a:t>Residency Test</a:t>
            </a:r>
          </a:p>
        </p:txBody>
      </p:sp>
      <p:graphicFrame>
        <p:nvGraphicFramePr>
          <p:cNvPr id="165892" name="Group 4"/>
          <p:cNvGraphicFramePr>
            <a:graphicFrameLocks noGrp="1"/>
          </p:cNvGraphicFramePr>
          <p:nvPr>
            <p:ph idx="1"/>
            <p:extLst/>
          </p:nvPr>
        </p:nvGraphicFramePr>
        <p:xfrm>
          <a:off x="609600" y="1673923"/>
          <a:ext cx="10972801" cy="2899664"/>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558632">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66628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971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3</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4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Was the person any other person (other than your spouse) who lived with you ALL YEAR as a member of your household?</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You can’t claim this person.</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4</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36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box(out)">
                                      <p:cBhvr>
                                        <p:cTn id="7"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a:ea typeface="ＭＳ Ｐゴシック" pitchFamily="34" charset="-128"/>
              </a:rPr>
              <a:t>Residency Test Notes</a:t>
            </a:r>
          </a:p>
        </p:txBody>
      </p:sp>
      <p:sp>
        <p:nvSpPr>
          <p:cNvPr id="82947" name="Content Placeholder 2"/>
          <p:cNvSpPr>
            <a:spLocks noGrp="1"/>
          </p:cNvSpPr>
          <p:nvPr>
            <p:ph idx="1"/>
          </p:nvPr>
        </p:nvSpPr>
        <p:spPr>
          <a:xfrm>
            <a:off x="609600" y="1600203"/>
            <a:ext cx="10972800" cy="4824043"/>
          </a:xfrm>
        </p:spPr>
        <p:txBody>
          <a:bodyPr>
            <a:normAutofit fontScale="92500"/>
          </a:bodyPr>
          <a:lstStyle/>
          <a:p>
            <a:r>
              <a:rPr lang="en-US" dirty="0">
                <a:ea typeface="ＭＳ Ｐゴシック" pitchFamily="34" charset="-128"/>
              </a:rPr>
              <a:t>Note that any person who is not one of the relationships in Step 2 MUST live with the taxpayer for all 12 months of year, except for the exceptions below</a:t>
            </a:r>
          </a:p>
          <a:p>
            <a:r>
              <a:rPr lang="en-US" dirty="0">
                <a:ea typeface="ＭＳ Ｐゴシック" pitchFamily="34" charset="-128"/>
              </a:rPr>
              <a:t>There are exceptions for: </a:t>
            </a:r>
          </a:p>
          <a:p>
            <a:pPr lvl="1"/>
            <a:r>
              <a:rPr lang="en-US" dirty="0">
                <a:ea typeface="ＭＳ Ｐゴシック" pitchFamily="34" charset="-128"/>
              </a:rPr>
              <a:t>kidnapped children</a:t>
            </a:r>
          </a:p>
          <a:p>
            <a:pPr lvl="1"/>
            <a:r>
              <a:rPr lang="en-US" dirty="0">
                <a:ea typeface="ＭＳ Ｐゴシック" pitchFamily="34" charset="-128"/>
              </a:rPr>
              <a:t>a child who was born or died during the year</a:t>
            </a:r>
          </a:p>
          <a:p>
            <a:pPr lvl="1"/>
            <a:r>
              <a:rPr lang="en-US" dirty="0">
                <a:ea typeface="ＭＳ Ｐゴシック" pitchFamily="34" charset="-128"/>
              </a:rPr>
              <a:t>certain temporary absences – school, vacation, medical care, etc.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091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500"/>
                                        <p:tgtEl>
                                          <p:spTgt spid="82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animEffect transition="in" filter="fade">
                                      <p:cBhvr>
                                        <p:cTn id="15" dur="500"/>
                                        <p:tgtEl>
                                          <p:spTgt spid="8294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947">
                                            <p:txEl>
                                              <p:pRg st="3" end="3"/>
                                            </p:txEl>
                                          </p:spTgt>
                                        </p:tgtEl>
                                        <p:attrNameLst>
                                          <p:attrName>style.visibility</p:attrName>
                                        </p:attrNameLst>
                                      </p:cBhvr>
                                      <p:to>
                                        <p:strVal val="visible"/>
                                      </p:to>
                                    </p:set>
                                    <p:animEffect transition="in" filter="fade">
                                      <p:cBhvr>
                                        <p:cTn id="18" dur="500"/>
                                        <p:tgtEl>
                                          <p:spTgt spid="8294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947">
                                            <p:txEl>
                                              <p:pRg st="4" end="4"/>
                                            </p:txEl>
                                          </p:spTgt>
                                        </p:tgtEl>
                                        <p:attrNameLst>
                                          <p:attrName>style.visibility</p:attrName>
                                        </p:attrNameLst>
                                      </p:cBhvr>
                                      <p:to>
                                        <p:strVal val="visible"/>
                                      </p:to>
                                    </p:set>
                                    <p:animEffect transition="in" filter="fade">
                                      <p:cBhvr>
                                        <p:cTn id="21" dur="500"/>
                                        <p:tgtEl>
                                          <p:spTgt spid="829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a:t>
            </a:r>
            <a:r>
              <a:rPr lang="en-US">
                <a:ea typeface="ＭＳ Ｐゴシック" pitchFamily="34" charset="-128"/>
              </a:rPr>
              <a:t>: </a:t>
            </a:r>
            <a:br>
              <a:rPr lang="en-US">
                <a:ea typeface="ＭＳ Ｐゴシック" pitchFamily="34" charset="-128"/>
              </a:rPr>
            </a:br>
            <a:r>
              <a:rPr lang="en-US" i="1">
                <a:ea typeface="ＭＳ Ｐゴシック" pitchFamily="34" charset="-128"/>
              </a:rPr>
              <a:t>The </a:t>
            </a:r>
            <a:r>
              <a:rPr lang="en-US" i="1" dirty="0">
                <a:ea typeface="ＭＳ Ｐゴシック" pitchFamily="34" charset="-128"/>
              </a:rPr>
              <a:t>Gross Income Test</a:t>
            </a:r>
          </a:p>
        </p:txBody>
      </p:sp>
      <p:graphicFrame>
        <p:nvGraphicFramePr>
          <p:cNvPr id="174084" name="Group 4"/>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2693314"/>
              </p:ext>
            </p:extLst>
          </p:nvPr>
        </p:nvGraphicFramePr>
        <p:xfrm>
          <a:off x="609600" y="1979136"/>
          <a:ext cx="10972802" cy="2899664"/>
        </p:xfrm>
        <a:graphic>
          <a:graphicData uri="http://schemas.openxmlformats.org/drawingml/2006/table">
            <a:tbl>
              <a:tblPr/>
              <a:tblGrid>
                <a:gridCol w="174788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70020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2471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697163">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4</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4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Did the person have a gross taxable income of less than the $4,050?</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You cannot claim this person.</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5</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93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ox(out)">
                                      <p:cBhvr>
                                        <p:cTn id="7"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a:t>
            </a:r>
            <a:r>
              <a:rPr lang="en-US">
                <a:ea typeface="ＭＳ Ｐゴシック" pitchFamily="34" charset="-128"/>
              </a:rPr>
              <a:t>: </a:t>
            </a:r>
            <a:br>
              <a:rPr lang="en-US">
                <a:ea typeface="ＭＳ Ｐゴシック" pitchFamily="34" charset="-128"/>
              </a:rPr>
            </a:br>
            <a:r>
              <a:rPr lang="en-US" i="1">
                <a:ea typeface="ＭＳ Ｐゴシック" pitchFamily="34" charset="-128"/>
              </a:rPr>
              <a:t>The </a:t>
            </a:r>
            <a:r>
              <a:rPr lang="en-US" i="1" dirty="0">
                <a:ea typeface="ＭＳ Ｐゴシック" pitchFamily="34" charset="-128"/>
              </a:rPr>
              <a:t>Support Test</a:t>
            </a:r>
          </a:p>
        </p:txBody>
      </p:sp>
      <p:graphicFrame>
        <p:nvGraphicFramePr>
          <p:cNvPr id="177173" name="Group 21"/>
          <p:cNvGraphicFramePr>
            <a:graphicFrameLocks noGrp="1"/>
          </p:cNvGraphicFramePr>
          <p:nvPr>
            <p:ph idx="1"/>
            <p:extLst/>
          </p:nvPr>
        </p:nvGraphicFramePr>
        <p:xfrm>
          <a:off x="609600" y="1705707"/>
          <a:ext cx="10972800" cy="4018889"/>
        </p:xfrm>
        <a:graphic>
          <a:graphicData uri="http://schemas.openxmlformats.org/drawingml/2006/table">
            <a:tbl>
              <a:tblPr/>
              <a:tblGrid>
                <a:gridCol w="1749047">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670468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519069">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3187531">
                <a:tc>
                  <a:txBody>
                    <a:bodyPr/>
                    <a:lstStyle/>
                    <a:p>
                      <a:pPr marL="0" marR="0" lvl="0" indent="0" algn="ctr" defTabSz="914400" rtl="0" eaLnBrk="1" fontAlgn="base" latinLnBrk="0" hangingPunct="1">
                        <a:lnSpc>
                          <a:spcPct val="102000"/>
                        </a:lnSpc>
                        <a:spcBef>
                          <a:spcPts val="6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Step 5</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Did YOU provide more than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half of the person’</a:t>
                      </a:r>
                      <a:r>
                        <a:rPr kumimoji="0" lang="en-US" altLang="ja-JP" sz="3600" b="1" i="0" u="none" strike="noStrike" cap="none" normalizeH="0" baseline="0" dirty="0">
                          <a:ln>
                            <a:noFill/>
                          </a:ln>
                          <a:solidFill>
                            <a:schemeClr val="tx1"/>
                          </a:solidFill>
                          <a:effectLst/>
                          <a:latin typeface="+mj-lt"/>
                          <a:ea typeface="ＭＳ Ｐゴシック" pitchFamily="34" charset="-128"/>
                          <a:cs typeface="Arial" pitchFamily="34" charset="0"/>
                        </a:rPr>
                        <a:t>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total support for the year?</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YES: You can claim this person as your dependent</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If NO: </a:t>
                      </a:r>
                    </a:p>
                    <a:p>
                      <a:pPr marL="0" marR="0" lvl="0" indent="0" algn="ctr" defTabSz="914400" rtl="0" eaLnBrk="1" fontAlgn="base" latinLnBrk="0" hangingPunct="1">
                        <a:lnSpc>
                          <a:spcPct val="102000"/>
                        </a:lnSpc>
                        <a:spcBef>
                          <a:spcPts val="350"/>
                        </a:spcBef>
                        <a:spcAft>
                          <a:spcPct val="0"/>
                        </a:spcAft>
                        <a:buClrTx/>
                        <a:buSzTx/>
                        <a:buFontTx/>
                        <a:buNone/>
                        <a:tabLst/>
                      </a:pPr>
                      <a:r>
                        <a:rPr kumimoji="0" lang="en-US" sz="3600" b="1" i="0" u="none" strike="noStrike" cap="none" normalizeH="0" baseline="0" dirty="0">
                          <a:ln>
                            <a:noFill/>
                          </a:ln>
                          <a:solidFill>
                            <a:schemeClr val="tx1"/>
                          </a:solidFill>
                          <a:effectLst/>
                          <a:latin typeface="+mj-lt"/>
                          <a:ea typeface="ＭＳ Ｐゴシック" pitchFamily="34" charset="-128"/>
                          <a:cs typeface="Arial" pitchFamily="34" charset="0"/>
                        </a:rPr>
                        <a:t>Go to Step 6</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1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7173"/>
                                        </p:tgtEl>
                                        <p:attrNameLst>
                                          <p:attrName>style.visibility</p:attrName>
                                        </p:attrNameLst>
                                      </p:cBhvr>
                                      <p:to>
                                        <p:strVal val="visible"/>
                                      </p:to>
                                    </p:set>
                                    <p:animEffect transition="in" filter="box(out)">
                                      <p:cBhvr>
                                        <p:cTn id="7" dur="500"/>
                                        <p:tgtEl>
                                          <p:spTgt spid="17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noAutofit/>
          </a:bodyPr>
          <a:lstStyle/>
          <a:p>
            <a:pPr eaLnBrk="1" hangingPunct="1"/>
            <a:r>
              <a:rPr lang="en-US" dirty="0">
                <a:ea typeface="ＭＳ Ｐゴシック" pitchFamily="34" charset="-128"/>
              </a:rPr>
              <a:t>Qualifying Relative</a:t>
            </a:r>
            <a:r>
              <a:rPr lang="en-US">
                <a:ea typeface="ＭＳ Ｐゴシック" pitchFamily="34" charset="-128"/>
              </a:rPr>
              <a:t>: </a:t>
            </a:r>
            <a:br>
              <a:rPr lang="en-US">
                <a:ea typeface="ＭＳ Ｐゴシック" pitchFamily="34" charset="-128"/>
              </a:rPr>
            </a:br>
            <a:r>
              <a:rPr lang="en-US" i="1">
                <a:ea typeface="ＭＳ Ｐゴシック" pitchFamily="34" charset="-128"/>
              </a:rPr>
              <a:t>Multiple </a:t>
            </a:r>
            <a:r>
              <a:rPr lang="en-US" i="1" dirty="0">
                <a:ea typeface="ＭＳ Ｐゴシック" pitchFamily="34" charset="-128"/>
              </a:rPr>
              <a:t>Support Tests</a:t>
            </a:r>
          </a:p>
        </p:txBody>
      </p:sp>
      <p:graphicFrame>
        <p:nvGraphicFramePr>
          <p:cNvPr id="179295" name="Group 95"/>
          <p:cNvGraphicFramePr>
            <a:graphicFrameLocks noGrp="1"/>
          </p:cNvGraphicFramePr>
          <p:nvPr>
            <p:ph idx="1"/>
            <p:extLst/>
          </p:nvPr>
        </p:nvGraphicFramePr>
        <p:xfrm>
          <a:off x="609600" y="1600200"/>
          <a:ext cx="10972802" cy="4890669"/>
        </p:xfrm>
        <a:graphic>
          <a:graphicData uri="http://schemas.openxmlformats.org/drawingml/2006/table">
            <a:tbl>
              <a:tblPr/>
              <a:tblGrid>
                <a:gridCol w="163629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712269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2213810">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1165601">
                <a:tc>
                  <a:txBody>
                    <a:bodyPr/>
                    <a:lstStyle/>
                    <a:p>
                      <a:pPr marL="0" marR="0" lvl="0" indent="0" algn="ctr" defTabSz="457200" rtl="0" eaLnBrk="1" fontAlgn="base" latinLnBrk="0" hangingPunct="1">
                        <a:lnSpc>
                          <a:spcPct val="102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Step 6</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Did another person provide more than half of the person</a:t>
                      </a:r>
                      <a:r>
                        <a:rPr kumimoji="0" lang="ja-JP" altLang="en-US" sz="2400" b="1" i="0" u="none" strike="noStrike" cap="none" normalizeH="0" baseline="0" dirty="0">
                          <a:ln>
                            <a:noFill/>
                          </a:ln>
                          <a:solidFill>
                            <a:schemeClr val="tx1"/>
                          </a:solidFill>
                          <a:effectLst/>
                          <a:latin typeface="+mj-lt"/>
                          <a:ea typeface="ＭＳ Ｐゴシック" pitchFamily="34" charset="-128"/>
                          <a:cs typeface="Arial" pitchFamily="34" charset="0"/>
                        </a:rPr>
                        <a:t>’</a:t>
                      </a:r>
                      <a:r>
                        <a:rPr kumimoji="0" lang="en-US" altLang="ja-JP" sz="2400" b="1" i="0" u="none" strike="noStrike" cap="none" normalizeH="0" baseline="0" dirty="0">
                          <a:ln>
                            <a:noFill/>
                          </a:ln>
                          <a:solidFill>
                            <a:schemeClr val="tx1"/>
                          </a:solidFill>
                          <a:effectLst/>
                          <a:latin typeface="+mj-lt"/>
                          <a:ea typeface="ＭＳ Ｐゴシック" pitchFamily="34" charset="-128"/>
                          <a:cs typeface="Arial" pitchFamily="34" charset="0"/>
                        </a:rPr>
                        <a:t>s total support?</a:t>
                      </a:r>
                      <a:endPar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If NO:</a:t>
                      </a:r>
                    </a:p>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Go to Step 7</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063493">
                <a:tc>
                  <a:txBody>
                    <a:bodyPr/>
                    <a:lstStyle/>
                    <a:p>
                      <a:pPr marL="0" marR="0" lvl="0" indent="0" algn="ctr" defTabSz="457200" rtl="0" eaLnBrk="1" fontAlgn="base" latinLnBrk="0" hangingPunct="1">
                        <a:lnSpc>
                          <a:spcPct val="102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chemeClr val="tx1"/>
                          </a:solidFill>
                          <a:effectLst/>
                          <a:latin typeface="+mj-lt"/>
                          <a:ea typeface="ＭＳ Ｐゴシック" pitchFamily="34" charset="-128"/>
                          <a:cs typeface="Arial" pitchFamily="34" charset="0"/>
                        </a:rPr>
                        <a:t>Step 7</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Did two or more people together provide more </a:t>
                      </a:r>
                    </a:p>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than half the person</a:t>
                      </a:r>
                      <a:r>
                        <a:rPr kumimoji="0" lang="ja-JP" altLang="en-US" sz="2400" b="1" i="0" u="none" strike="noStrike" cap="none" normalizeH="0" baseline="0" dirty="0">
                          <a:ln>
                            <a:noFill/>
                          </a:ln>
                          <a:solidFill>
                            <a:schemeClr val="tx1"/>
                          </a:solidFill>
                          <a:effectLst/>
                          <a:latin typeface="+mj-lt"/>
                          <a:ea typeface="ＭＳ Ｐゴシック" pitchFamily="34" charset="-128"/>
                          <a:cs typeface="Arial" pitchFamily="34" charset="0"/>
                        </a:rPr>
                        <a:t>’</a:t>
                      </a:r>
                      <a:r>
                        <a:rPr kumimoji="0" lang="en-US" altLang="ja-JP" sz="2400" b="1" i="0" u="none" strike="noStrike" cap="none" normalizeH="0" baseline="0" dirty="0">
                          <a:ln>
                            <a:noFill/>
                          </a:ln>
                          <a:solidFill>
                            <a:schemeClr val="tx1"/>
                          </a:solidFill>
                          <a:effectLst/>
                          <a:latin typeface="+mj-lt"/>
                          <a:ea typeface="ＭＳ Ｐゴシック" pitchFamily="34" charset="-128"/>
                          <a:cs typeface="Arial" pitchFamily="34" charset="0"/>
                        </a:rPr>
                        <a:t>s total support?</a:t>
                      </a:r>
                      <a:endPar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Go to Step 8</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1118475">
                <a:tc>
                  <a:txBody>
                    <a:bodyPr/>
                    <a:lstStyle/>
                    <a:p>
                      <a:pPr marL="0" marR="0" lvl="0" indent="0" algn="ctr" defTabSz="457200" rtl="0" eaLnBrk="1" fontAlgn="base" latinLnBrk="0" hangingPunct="1">
                        <a:lnSpc>
                          <a:spcPct val="102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chemeClr val="tx1"/>
                          </a:solidFill>
                          <a:effectLst/>
                          <a:latin typeface="+mj-lt"/>
                          <a:ea typeface="ＭＳ Ｐゴシック" pitchFamily="34" charset="-128"/>
                          <a:cs typeface="Arial" pitchFamily="34" charset="0"/>
                        </a:rPr>
                        <a:t>Step 8</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Did you provide more than 10% of the person</a:t>
                      </a:r>
                      <a:r>
                        <a:rPr kumimoji="0" lang="ja-JP" altLang="en-US" sz="2400" b="1" i="0" u="none" strike="noStrike" cap="none" normalizeH="0" baseline="0" dirty="0">
                          <a:ln>
                            <a:noFill/>
                          </a:ln>
                          <a:solidFill>
                            <a:schemeClr val="tx1"/>
                          </a:solidFill>
                          <a:effectLst/>
                          <a:latin typeface="+mj-lt"/>
                          <a:ea typeface="ＭＳ Ｐゴシック" pitchFamily="34" charset="-128"/>
                          <a:cs typeface="Arial" pitchFamily="34" charset="0"/>
                        </a:rPr>
                        <a:t>’</a:t>
                      </a:r>
                      <a:r>
                        <a:rPr kumimoji="0" lang="en-US" altLang="ja-JP" sz="2400" b="1" i="0" u="none" strike="noStrike" cap="none" normalizeH="0" baseline="0" dirty="0">
                          <a:ln>
                            <a:noFill/>
                          </a:ln>
                          <a:solidFill>
                            <a:schemeClr val="tx1"/>
                          </a:solidFill>
                          <a:effectLst/>
                          <a:latin typeface="+mj-lt"/>
                          <a:ea typeface="ＭＳ Ｐゴシック" pitchFamily="34" charset="-128"/>
                          <a:cs typeface="Arial" pitchFamily="34" charset="0"/>
                        </a:rPr>
                        <a:t>s total support for the year?</a:t>
                      </a:r>
                      <a:endPar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Go to Step 9</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1243584">
                <a:tc>
                  <a:txBody>
                    <a:bodyPr/>
                    <a:lstStyle/>
                    <a:p>
                      <a:pPr marL="0" marR="0" lvl="0" indent="0" algn="ctr" defTabSz="457200" rtl="0" eaLnBrk="1" fontAlgn="base" latinLnBrk="0" hangingPunct="1">
                        <a:lnSpc>
                          <a:spcPct val="102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chemeClr val="tx1"/>
                          </a:solidFill>
                          <a:effectLst/>
                          <a:latin typeface="+mj-lt"/>
                          <a:ea typeface="ＭＳ Ｐゴシック" pitchFamily="34" charset="-128"/>
                          <a:cs typeface="Arial" pitchFamily="34" charset="0"/>
                        </a:rPr>
                        <a:t>Step 9</a:t>
                      </a:r>
                    </a:p>
                  </a:txBody>
                  <a:tcPr marL="0" marR="0" marT="0" marB="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chemeClr val="tx1"/>
                          </a:solidFill>
                          <a:effectLst/>
                          <a:latin typeface="+mj-lt"/>
                          <a:ea typeface="ＭＳ Ｐゴシック" pitchFamily="34" charset="-128"/>
                          <a:cs typeface="Arial" pitchFamily="34" charset="0"/>
                        </a:rPr>
                        <a:t>Did the other person(s) providing more than 10% of the person</a:t>
                      </a:r>
                      <a:r>
                        <a:rPr kumimoji="0" lang="ja-JP" altLang="en-US" sz="2400" b="1" i="0" u="none" strike="noStrike" cap="none" normalizeH="0" baseline="0">
                          <a:ln>
                            <a:noFill/>
                          </a:ln>
                          <a:solidFill>
                            <a:schemeClr val="tx1"/>
                          </a:solidFill>
                          <a:effectLst/>
                          <a:latin typeface="+mj-lt"/>
                          <a:ea typeface="ＭＳ Ｐゴシック" pitchFamily="34" charset="-128"/>
                          <a:cs typeface="Arial" pitchFamily="34" charset="0"/>
                        </a:rPr>
                        <a:t>’</a:t>
                      </a:r>
                      <a:r>
                        <a:rPr kumimoji="0" lang="en-US" altLang="ja-JP" sz="2400" b="1" i="0" u="none" strike="noStrike" cap="none" normalizeH="0" baseline="0">
                          <a:ln>
                            <a:noFill/>
                          </a:ln>
                          <a:solidFill>
                            <a:schemeClr val="tx1"/>
                          </a:solidFill>
                          <a:effectLst/>
                          <a:latin typeface="+mj-lt"/>
                          <a:ea typeface="ＭＳ Ｐゴシック" pitchFamily="34" charset="-128"/>
                          <a:cs typeface="Arial" pitchFamily="34" charset="0"/>
                        </a:rPr>
                        <a:t>s total support for the year provide you with a signed statement (Form 2120) agreeing not to claim the exemption?</a:t>
                      </a:r>
                      <a:endParaRPr kumimoji="0" lang="en-US" sz="2400" b="1" i="0" u="none" strike="noStrike" cap="none" normalizeH="0" baseline="0">
                        <a:ln>
                          <a:noFill/>
                        </a:ln>
                        <a:solidFill>
                          <a:schemeClr val="tx1"/>
                        </a:solidFill>
                        <a:effectLst/>
                        <a:latin typeface="+mj-lt"/>
                        <a:ea typeface="ＭＳ Ｐゴシック" pitchFamily="34" charset="-128"/>
                        <a:cs typeface="Arial" pitchFamily="34" charset="0"/>
                      </a:endParaRP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If YES: </a:t>
                      </a:r>
                    </a:p>
                    <a:p>
                      <a:pPr marL="0" marR="0" lvl="0" indent="0" algn="ctr" defTabSz="457200" rtl="0" eaLnBrk="1" fontAlgn="base" latinLnBrk="0" hangingPunct="1">
                        <a:lnSpc>
                          <a:spcPct val="102000"/>
                        </a:lnSpc>
                        <a:spcBef>
                          <a:spcPts val="4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dirty="0">
                          <a:ln>
                            <a:noFill/>
                          </a:ln>
                          <a:solidFill>
                            <a:schemeClr val="tx1"/>
                          </a:solidFill>
                          <a:effectLst/>
                          <a:latin typeface="+mj-lt"/>
                          <a:ea typeface="ＭＳ Ｐゴシック" pitchFamily="34" charset="-128"/>
                          <a:cs typeface="Arial" pitchFamily="34" charset="0"/>
                        </a:rPr>
                        <a:t>You can claim an exemption for this person</a:t>
                      </a:r>
                    </a:p>
                  </a:txBody>
                  <a:tcPr marL="0" marR="0" marT="0" marB="0" anchor="ctr" anchorCtr="1" horzOverflow="overflow">
                    <a:lnL w="38100" cap="flat" cmpd="sng" algn="ctr">
                      <a:solidFill>
                        <a:schemeClr val="tx1"/>
                      </a:solidFill>
                      <a:prstDash val="sysDot"/>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bl>
          </a:graphicData>
        </a:graphic>
      </p:graphicFrame>
      <p:sp>
        <p:nvSpPr>
          <p:cNvPr id="4" name="Rectangle 3"/>
          <p:cNvSpPr/>
          <p:nvPr/>
        </p:nvSpPr>
        <p:spPr>
          <a:xfrm>
            <a:off x="502268" y="3673801"/>
            <a:ext cx="1118746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dirty="0">
                <a:solidFill>
                  <a:schemeClr val="accent3"/>
                </a:solidFill>
                <a:ea typeface="ＭＳ Ｐゴシック" pitchFamily="34" charset="-128"/>
              </a:rPr>
              <a:t>This situation is complicated to determine. </a:t>
            </a:r>
            <a:r>
              <a:rPr lang="en-US" sz="2800" b="1" u="sng" dirty="0">
                <a:solidFill>
                  <a:schemeClr val="accent3"/>
                </a:solidFill>
                <a:ea typeface="ＭＳ Ｐゴシック" pitchFamily="34" charset="-128"/>
              </a:rPr>
              <a:t>SEE YOUR SITE COORDINATOR</a:t>
            </a:r>
            <a:r>
              <a:rPr lang="en-US" sz="2800" b="1" dirty="0">
                <a:solidFill>
                  <a:schemeClr val="accent3"/>
                </a:solidFill>
                <a:ea typeface="ＭＳ Ｐゴシック" pitchFamily="34" charset="-128"/>
              </a:rPr>
              <a:t> </a:t>
            </a:r>
            <a:endParaRPr lang="en-US" sz="2800" b="1" i="1" dirty="0">
              <a:solidFill>
                <a:schemeClr val="accent3"/>
              </a:solidFill>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3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9295"/>
                                        </p:tgtEl>
                                        <p:attrNameLst>
                                          <p:attrName>style.visibility</p:attrName>
                                        </p:attrNameLst>
                                      </p:cBhvr>
                                      <p:to>
                                        <p:strVal val="visible"/>
                                      </p:to>
                                    </p:set>
                                    <p:animEffect transition="in" filter="box(out)">
                                      <p:cBhvr>
                                        <p:cTn id="7" dur="500"/>
                                        <p:tgtEl>
                                          <p:spTgt spid="17929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Outline: A Session</a:t>
            </a:r>
          </a:p>
        </p:txBody>
      </p:sp>
      <p:sp>
        <p:nvSpPr>
          <p:cNvPr id="3" name="Content Placeholder 2"/>
          <p:cNvSpPr>
            <a:spLocks noGrp="1"/>
          </p:cNvSpPr>
          <p:nvPr>
            <p:ph idx="1"/>
          </p:nvPr>
        </p:nvSpPr>
        <p:spPr/>
        <p:txBody>
          <a:bodyPr/>
          <a:lstStyle/>
          <a:p>
            <a:r>
              <a:rPr lang="en-US" dirty="0"/>
              <a:t>6) Income</a:t>
            </a:r>
          </a:p>
          <a:p>
            <a:r>
              <a:rPr lang="en-US" dirty="0"/>
              <a:t>7) Standard Deduction</a:t>
            </a:r>
          </a:p>
          <a:p>
            <a:r>
              <a:rPr lang="en-US" dirty="0"/>
              <a:t>8) Nonrefundable Credits</a:t>
            </a:r>
          </a:p>
          <a:p>
            <a:pPr lvl="1"/>
            <a:r>
              <a:rPr lang="en-US" dirty="0"/>
              <a:t>Child &amp; Dependent Care Credit</a:t>
            </a:r>
          </a:p>
          <a:p>
            <a:pPr lvl="1"/>
            <a:r>
              <a:rPr lang="en-US" dirty="0"/>
              <a:t>Child Tax Credit</a:t>
            </a:r>
          </a:p>
          <a:p>
            <a:pPr lvl="1"/>
            <a:r>
              <a:rPr lang="en-US" dirty="0"/>
              <a:t>Retirement Savings Contribution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1995223"/>
      </p:ext>
    </p:extLst>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pPr eaLnBrk="1" hangingPunct="1"/>
            <a:r>
              <a:rPr lang="en-US" dirty="0">
                <a:ea typeface="ＭＳ Ｐゴシック" pitchFamily="34" charset="-128"/>
              </a:rPr>
              <a:t>Exercise</a:t>
            </a:r>
          </a:p>
        </p:txBody>
      </p:sp>
      <p:sp>
        <p:nvSpPr>
          <p:cNvPr id="188419"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normAutofit lnSpcReduction="10000"/>
          </a:bodyPr>
          <a:lstStyle/>
          <a:p>
            <a:pPr algn="ctr">
              <a:spcBef>
                <a:spcPts val="800"/>
              </a:spcBef>
              <a:buClr>
                <a:srgbClr val="000000"/>
              </a:buClr>
              <a:buNone/>
              <a:defRPr/>
            </a:pPr>
            <a:r>
              <a:rPr lang="en-US" b="1" dirty="0">
                <a:ea typeface="ＭＳ Ｐゴシック" pitchFamily="34" charset="-128"/>
              </a:rPr>
              <a:t>Roderick, age 29, lives with his uncle.  Last year, he worked part-time and earned $2,100.  His uncle provided for the rest of his support, including rent and household costs.</a:t>
            </a:r>
          </a:p>
          <a:p>
            <a:pPr algn="ctr">
              <a:spcBef>
                <a:spcPts val="800"/>
              </a:spcBef>
              <a:buClr>
                <a:srgbClr val="000000"/>
              </a:buClr>
              <a:buNone/>
              <a:defRPr/>
            </a:pPr>
            <a:r>
              <a:rPr lang="en-US" b="1" dirty="0">
                <a:ea typeface="ＭＳ Ｐゴシック" pitchFamily="34" charset="-128"/>
              </a:rPr>
              <a:t>  </a:t>
            </a:r>
          </a:p>
          <a:p>
            <a:pPr algn="ctr">
              <a:spcBef>
                <a:spcPts val="800"/>
              </a:spcBef>
              <a:buClr>
                <a:srgbClr val="000000"/>
              </a:buClr>
              <a:buNone/>
              <a:defRPr/>
            </a:pPr>
            <a:r>
              <a:rPr lang="en-US" b="1" dirty="0">
                <a:ea typeface="ＭＳ Ｐゴシック" pitchFamily="34" charset="-128"/>
              </a:rPr>
              <a:t>Can his uncle claim Roderick as a dependent?   Can Roderick claim a personal exemption?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0398493"/>
      </p:ext>
    </p:extLst>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r>
              <a:rPr lang="en-US" dirty="0">
                <a:ea typeface="ＭＳ Ｐゴシック" pitchFamily="34" charset="-128"/>
              </a:rPr>
              <a:t>Exercise – Answer</a:t>
            </a:r>
            <a:endParaRPr lang="en-US" i="1" dirty="0">
              <a:ea typeface="ＭＳ Ｐゴシック" pitchFamily="34" charset="-128"/>
            </a:endParaRPr>
          </a:p>
        </p:txBody>
      </p:sp>
      <p:sp>
        <p:nvSpPr>
          <p:cNvPr id="189443"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noAutofit/>
          </a:bodyPr>
          <a:lstStyle/>
          <a:p>
            <a:pPr algn="ctr">
              <a:lnSpc>
                <a:spcPct val="80000"/>
              </a:lnSpc>
              <a:spcBef>
                <a:spcPts val="800"/>
              </a:spcBef>
              <a:buClr>
                <a:srgbClr val="000000"/>
              </a:buClr>
              <a:buNone/>
              <a:defRPr/>
            </a:pPr>
            <a:r>
              <a:rPr lang="en-US" b="1" dirty="0">
                <a:solidFill>
                  <a:schemeClr val="accent1">
                    <a:lumMod val="75000"/>
                  </a:schemeClr>
                </a:solidFill>
                <a:ea typeface="ＭＳ Ｐゴシック" pitchFamily="34" charset="-128"/>
              </a:rPr>
              <a:t>YES.</a:t>
            </a:r>
          </a:p>
          <a:p>
            <a:pPr algn="ctr" eaLnBrk="1" hangingPunct="1">
              <a:lnSpc>
                <a:spcPct val="80000"/>
              </a:lnSpc>
              <a:buFontTx/>
              <a:buNone/>
              <a:defRPr/>
            </a:pPr>
            <a:r>
              <a:rPr lang="en-US" b="1" dirty="0">
                <a:solidFill>
                  <a:schemeClr val="accent1">
                    <a:lumMod val="75000"/>
                  </a:schemeClr>
                </a:solidFill>
                <a:ea typeface="ＭＳ Ｐゴシック" pitchFamily="34" charset="-128"/>
              </a:rPr>
              <a:t>His uncle can claim Roderick as a qualifying relative. </a:t>
            </a:r>
          </a:p>
          <a:p>
            <a:pPr algn="ctr" eaLnBrk="1" hangingPunct="1">
              <a:lnSpc>
                <a:spcPct val="80000"/>
              </a:lnSpc>
              <a:buFontTx/>
              <a:buNone/>
              <a:defRPr/>
            </a:pPr>
            <a:r>
              <a:rPr lang="en-US" b="1" dirty="0">
                <a:solidFill>
                  <a:schemeClr val="accent1">
                    <a:lumMod val="75000"/>
                  </a:schemeClr>
                </a:solidFill>
                <a:ea typeface="ＭＳ Ｐゴシック" pitchFamily="34" charset="-128"/>
              </a:rPr>
              <a:t> </a:t>
            </a:r>
          </a:p>
          <a:p>
            <a:pPr algn="ctr">
              <a:lnSpc>
                <a:spcPct val="80000"/>
              </a:lnSpc>
              <a:buNone/>
              <a:defRPr/>
            </a:pPr>
            <a:r>
              <a:rPr lang="en-US" b="1" dirty="0">
                <a:solidFill>
                  <a:schemeClr val="accent1">
                    <a:lumMod val="75000"/>
                  </a:schemeClr>
                </a:solidFill>
                <a:ea typeface="ＭＳ Ｐゴシック" pitchFamily="34" charset="-128"/>
              </a:rPr>
              <a:t>NO.</a:t>
            </a:r>
          </a:p>
          <a:p>
            <a:pPr algn="ctr" eaLnBrk="1" hangingPunct="1">
              <a:lnSpc>
                <a:spcPct val="80000"/>
              </a:lnSpc>
              <a:buFontTx/>
              <a:buNone/>
              <a:defRPr/>
            </a:pPr>
            <a:r>
              <a:rPr lang="en-US" b="1" dirty="0">
                <a:solidFill>
                  <a:schemeClr val="accent1">
                    <a:lumMod val="75000"/>
                  </a:schemeClr>
                </a:solidFill>
                <a:ea typeface="ＭＳ Ｐゴシック" pitchFamily="34" charset="-128"/>
              </a:rPr>
              <a:t>Roderick cannot claim a personal exemption because he can be claimed as a dependent.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84083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p:txBody>
          <a:bodyPr/>
          <a:lstStyle/>
          <a:p>
            <a:pPr eaLnBrk="1" hangingPunct="1"/>
            <a:r>
              <a:rPr lang="en-US" dirty="0">
                <a:ea typeface="ＭＳ Ｐゴシック" pitchFamily="34" charset="-128"/>
              </a:rPr>
              <a:t>Exercise</a:t>
            </a:r>
          </a:p>
        </p:txBody>
      </p:sp>
      <p:sp>
        <p:nvSpPr>
          <p:cNvPr id="195587"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vert="horz" lIns="0" tIns="0" rIns="0" bIns="0" rtlCol="0" anchor="ctr">
            <a:normAutofit/>
          </a:bodyPr>
          <a:lstStyle/>
          <a:p>
            <a:pPr algn="ctr">
              <a:spcBef>
                <a:spcPts val="800"/>
              </a:spcBef>
              <a:buClr>
                <a:srgbClr val="000000"/>
              </a:buClr>
              <a:buNone/>
              <a:defRPr/>
            </a:pPr>
            <a:r>
              <a:rPr lang="en-US" b="1" dirty="0">
                <a:ea typeface="+mn-ea"/>
              </a:rPr>
              <a:t>Gina Brown provides all support for her uncle.  Uncle Jim is unmarried, 72 years old, and lives in another city.  He has no gross income for the calendar year. Can Gina claim Uncle Jim as a dependent?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9383767"/>
      </p:ext>
    </p:extLst>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en-US" dirty="0">
                <a:ea typeface="ＭＳ Ｐゴシック" pitchFamily="34" charset="-128"/>
              </a:rPr>
              <a:t>Exercise - Answer</a:t>
            </a:r>
            <a:endParaRPr lang="en-US" i="1" dirty="0">
              <a:ea typeface="ＭＳ Ｐゴシック" pitchFamily="34" charset="-128"/>
            </a:endParaRPr>
          </a:p>
        </p:txBody>
      </p:sp>
      <p:sp>
        <p:nvSpPr>
          <p:cNvPr id="197635"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vert="horz" lIns="0" tIns="0" rIns="0" bIns="0" rtlCol="0" anchor="ctr">
            <a:normAutofit/>
          </a:bodyPr>
          <a:lstStyle/>
          <a:p>
            <a:pPr algn="ctr" eaLnBrk="1" hangingPunct="1">
              <a:lnSpc>
                <a:spcPct val="90000"/>
              </a:lnSpc>
              <a:buFontTx/>
              <a:buNone/>
              <a:defRPr/>
            </a:pPr>
            <a:r>
              <a:rPr lang="en-US" b="1" dirty="0">
                <a:solidFill>
                  <a:schemeClr val="accent1">
                    <a:lumMod val="75000"/>
                  </a:schemeClr>
                </a:solidFill>
              </a:rPr>
              <a:t>YES.  </a:t>
            </a:r>
          </a:p>
          <a:p>
            <a:pPr algn="ctr" eaLnBrk="1" hangingPunct="1">
              <a:lnSpc>
                <a:spcPct val="90000"/>
              </a:lnSpc>
              <a:buFontTx/>
              <a:buNone/>
              <a:defRPr/>
            </a:pPr>
            <a:r>
              <a:rPr lang="en-US" b="1" dirty="0">
                <a:solidFill>
                  <a:schemeClr val="accent1">
                    <a:lumMod val="75000"/>
                  </a:schemeClr>
                </a:solidFill>
              </a:rPr>
              <a:t>Jim meets all of the requirements to be </a:t>
            </a:r>
          </a:p>
          <a:p>
            <a:pPr algn="ctr" eaLnBrk="1" hangingPunct="1">
              <a:lnSpc>
                <a:spcPct val="90000"/>
              </a:lnSpc>
              <a:buFontTx/>
              <a:buNone/>
              <a:defRPr/>
            </a:pPr>
            <a:r>
              <a:rPr lang="en-US" b="1" dirty="0">
                <a:solidFill>
                  <a:schemeClr val="accent1">
                    <a:lumMod val="75000"/>
                  </a:schemeClr>
                </a:solidFill>
              </a:rPr>
              <a:t>a qualifying relative of Gina.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275048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7345753"/>
      </p:ext>
    </p:extLst>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Filing Status Objectives</a:t>
            </a:r>
          </a:p>
        </p:txBody>
      </p:sp>
      <p:sp>
        <p:nvSpPr>
          <p:cNvPr id="3" name="Content Placeholder 2"/>
          <p:cNvSpPr>
            <a:spLocks noGrp="1"/>
          </p:cNvSpPr>
          <p:nvPr>
            <p:ph idx="1"/>
          </p:nvPr>
        </p:nvSpPr>
        <p:spPr>
          <a:xfrm>
            <a:off x="609600" y="1600204"/>
            <a:ext cx="10972800" cy="2612567"/>
          </a:xfrm>
        </p:spPr>
        <p:style>
          <a:lnRef idx="1">
            <a:schemeClr val="accent3"/>
          </a:lnRef>
          <a:fillRef idx="2">
            <a:schemeClr val="accent3"/>
          </a:fillRef>
          <a:effectRef idx="1">
            <a:schemeClr val="accent3"/>
          </a:effectRef>
          <a:fontRef idx="minor">
            <a:schemeClr val="dk1"/>
          </a:fontRef>
        </p:style>
        <p:txBody>
          <a:bodyPr>
            <a:normAutofit/>
          </a:bodyPr>
          <a:lstStyle/>
          <a:p>
            <a:r>
              <a:rPr lang="en-US" b="1" dirty="0">
                <a:solidFill>
                  <a:schemeClr val="accent3"/>
                </a:solidFill>
              </a:rPr>
              <a:t>After completing this section, the volunteer will be able to:</a:t>
            </a:r>
          </a:p>
          <a:p>
            <a:pPr lvl="1"/>
            <a:r>
              <a:rPr lang="en-US" b="1" dirty="0">
                <a:solidFill>
                  <a:schemeClr val="accent3"/>
                </a:solidFill>
              </a:rPr>
              <a:t>Choose the most advantageous (and allowable) filing status for a taxpayer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en-US" dirty="0">
                <a:ea typeface="ＭＳ Ｐゴシック" pitchFamily="34" charset="-128"/>
              </a:rPr>
              <a:t>Five Filing Statuses</a:t>
            </a:r>
          </a:p>
        </p:txBody>
      </p:sp>
      <p:sp>
        <p:nvSpPr>
          <p:cNvPr id="83972" name="Rectangle 3"/>
          <p:cNvSpPr>
            <a:spLocks noGrp="1" noChangeArrowheads="1"/>
          </p:cNvSpPr>
          <p:nvPr>
            <p:ph idx="1"/>
          </p:nvPr>
        </p:nvSpPr>
        <p:spPr/>
        <p:txBody>
          <a:bodyPr>
            <a:normAutofit/>
          </a:bodyPr>
          <a:lstStyle/>
          <a:p>
            <a:pPr eaLnBrk="1" hangingPunct="1">
              <a:defRPr/>
            </a:pPr>
            <a:r>
              <a:rPr lang="en-US" dirty="0">
                <a:ea typeface="ＭＳ Ｐゴシック" pitchFamily="34" charset="-128"/>
              </a:rPr>
              <a:t>Single</a:t>
            </a:r>
          </a:p>
          <a:p>
            <a:pPr eaLnBrk="1" hangingPunct="1">
              <a:defRPr/>
            </a:pPr>
            <a:r>
              <a:rPr lang="en-US" dirty="0">
                <a:ea typeface="ＭＳ Ｐゴシック" pitchFamily="34" charset="-128"/>
              </a:rPr>
              <a:t>Married Filing Jointly</a:t>
            </a:r>
          </a:p>
          <a:p>
            <a:pPr eaLnBrk="1" hangingPunct="1">
              <a:defRPr/>
            </a:pPr>
            <a:r>
              <a:rPr lang="en-US" dirty="0">
                <a:solidFill>
                  <a:schemeClr val="accent1"/>
                </a:solidFill>
                <a:ea typeface="ＭＳ Ｐゴシック" pitchFamily="34" charset="-128"/>
              </a:rPr>
              <a:t>Married Filing Separately</a:t>
            </a:r>
          </a:p>
          <a:p>
            <a:pPr eaLnBrk="1" hangingPunct="1">
              <a:defRPr/>
            </a:pPr>
            <a:r>
              <a:rPr lang="en-US" dirty="0">
                <a:ea typeface="ＭＳ Ｐゴシック" pitchFamily="34" charset="-128"/>
              </a:rPr>
              <a:t>Head of Household</a:t>
            </a:r>
          </a:p>
          <a:p>
            <a:pPr eaLnBrk="1" hangingPunct="1">
              <a:defRPr/>
            </a:pPr>
            <a:r>
              <a:rPr lang="en-US" dirty="0">
                <a:ea typeface="ＭＳ Ｐゴシック" pitchFamily="34" charset="-128"/>
              </a:rPr>
              <a:t>Qualifying Widow(</a:t>
            </a:r>
            <a:r>
              <a:rPr lang="en-US" dirty="0" err="1">
                <a:ea typeface="ＭＳ Ｐゴシック" pitchFamily="34" charset="-128"/>
              </a:rPr>
              <a:t>er</a:t>
            </a:r>
            <a:r>
              <a:rPr lang="en-US" dirty="0">
                <a:ea typeface="ＭＳ Ｐゴシック" pitchFamily="34" charset="-128"/>
              </a:rPr>
              <a:t>) with Dependent Child</a:t>
            </a:r>
          </a:p>
          <a:p>
            <a:pPr marL="0" indent="0">
              <a:buNone/>
              <a:defRPr/>
            </a:pPr>
            <a:endParaRPr lang="en-US" dirty="0">
              <a:ea typeface="ＭＳ Ｐゴシック" pitchFamily="34" charset="-128"/>
            </a:endParaRPr>
          </a:p>
          <a:p>
            <a:pPr marL="0" indent="0">
              <a:buNone/>
              <a:defRPr/>
            </a:pPr>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99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Effect transition="in" filter="fade">
                                      <p:cBhvr>
                                        <p:cTn id="7" dur="500"/>
                                        <p:tgtEl>
                                          <p:spTgt spid="839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72">
                                            <p:txEl>
                                              <p:pRg st="1" end="1"/>
                                            </p:txEl>
                                          </p:spTgt>
                                        </p:tgtEl>
                                        <p:attrNameLst>
                                          <p:attrName>style.visibility</p:attrName>
                                        </p:attrNameLst>
                                      </p:cBhvr>
                                      <p:to>
                                        <p:strVal val="visible"/>
                                      </p:to>
                                    </p:set>
                                    <p:animEffect transition="in" filter="fade">
                                      <p:cBhvr>
                                        <p:cTn id="12" dur="500"/>
                                        <p:tgtEl>
                                          <p:spTgt spid="839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72">
                                            <p:txEl>
                                              <p:pRg st="2" end="2"/>
                                            </p:txEl>
                                          </p:spTgt>
                                        </p:tgtEl>
                                        <p:attrNameLst>
                                          <p:attrName>style.visibility</p:attrName>
                                        </p:attrNameLst>
                                      </p:cBhvr>
                                      <p:to>
                                        <p:strVal val="visible"/>
                                      </p:to>
                                    </p:set>
                                    <p:animEffect transition="in" filter="fade">
                                      <p:cBhvr>
                                        <p:cTn id="17" dur="500"/>
                                        <p:tgtEl>
                                          <p:spTgt spid="839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72">
                                            <p:txEl>
                                              <p:pRg st="3" end="3"/>
                                            </p:txEl>
                                          </p:spTgt>
                                        </p:tgtEl>
                                        <p:attrNameLst>
                                          <p:attrName>style.visibility</p:attrName>
                                        </p:attrNameLst>
                                      </p:cBhvr>
                                      <p:to>
                                        <p:strVal val="visible"/>
                                      </p:to>
                                    </p:set>
                                    <p:animEffect transition="in" filter="fade">
                                      <p:cBhvr>
                                        <p:cTn id="22" dur="500"/>
                                        <p:tgtEl>
                                          <p:spTgt spid="839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72">
                                            <p:txEl>
                                              <p:pRg st="4" end="4"/>
                                            </p:txEl>
                                          </p:spTgt>
                                        </p:tgtEl>
                                        <p:attrNameLst>
                                          <p:attrName>style.visibility</p:attrName>
                                        </p:attrNameLst>
                                      </p:cBhvr>
                                      <p:to>
                                        <p:strVal val="visible"/>
                                      </p:to>
                                    </p:set>
                                    <p:animEffect transition="in" filter="fade">
                                      <p:cBhvr>
                                        <p:cTn id="27" dur="500"/>
                                        <p:tgtEl>
                                          <p:spTgt spid="839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dirty="0">
                <a:ea typeface="ＭＳ Ｐゴシック" pitchFamily="34" charset="-128"/>
              </a:rPr>
              <a:t>Determining Filing Status</a:t>
            </a:r>
          </a:p>
        </p:txBody>
      </p:sp>
      <p:sp>
        <p:nvSpPr>
          <p:cNvPr id="409603" name="Rectangle 3"/>
          <p:cNvSpPr>
            <a:spLocks noGrp="1" noChangeArrowheads="1"/>
          </p:cNvSpPr>
          <p:nvPr>
            <p:ph idx="1"/>
          </p:nvPr>
        </p:nvSpPr>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lvl="1">
              <a:buFont typeface="Wingdings" pitchFamily="2" charset="2"/>
              <a:buNone/>
            </a:pPr>
            <a:endParaRPr lang="en-US" dirty="0">
              <a:ea typeface="ＭＳ Ｐゴシック" pitchFamily="34" charset="-128"/>
            </a:endParaRPr>
          </a:p>
          <a:p>
            <a:pPr marL="11113" indent="-11113" algn="ctr">
              <a:buFont typeface="Wingdings" pitchFamily="2" charset="2"/>
              <a:buNone/>
            </a:pPr>
            <a:r>
              <a:rPr lang="en-US" sz="3600" b="1" dirty="0">
                <a:solidFill>
                  <a:schemeClr val="accent3"/>
                </a:solidFill>
                <a:ea typeface="ＭＳ Ｐゴシック" pitchFamily="34" charset="-128"/>
              </a:rPr>
              <a:t>Open the Publication 4012 to the Filing Status Tab to </a:t>
            </a:r>
            <a:r>
              <a:rPr lang="en-US" sz="3600" b="1" u="sng" dirty="0">
                <a:solidFill>
                  <a:schemeClr val="accent3"/>
                </a:solidFill>
                <a:ea typeface="ＭＳ Ｐゴシック" pitchFamily="34" charset="-128"/>
              </a:rPr>
              <a:t>Chart: Determination of Filing Status – Decision Tree</a:t>
            </a:r>
            <a:r>
              <a:rPr lang="en-US" sz="3600" b="1" dirty="0">
                <a:solidFill>
                  <a:schemeClr val="accent3"/>
                </a:solidFill>
                <a:ea typeface="ＭＳ Ｐゴシック" pitchFamily="34" charset="-128"/>
              </a:rPr>
              <a:t>, </a:t>
            </a:r>
            <a:r>
              <a:rPr lang="en-US" sz="3600" b="1" u="sng" dirty="0">
                <a:solidFill>
                  <a:schemeClr val="accent3"/>
                </a:solidFill>
                <a:ea typeface="ＭＳ Ｐゴシック" pitchFamily="34" charset="-128"/>
              </a:rPr>
              <a:t>Chart: Filing Status</a:t>
            </a:r>
            <a:r>
              <a:rPr lang="en-US" sz="3600" b="1" dirty="0">
                <a:solidFill>
                  <a:schemeClr val="accent3"/>
                </a:solidFill>
                <a:ea typeface="ＭＳ Ｐゴシック" pitchFamily="34" charset="-128"/>
              </a:rPr>
              <a:t>, and </a:t>
            </a:r>
            <a:r>
              <a:rPr lang="en-US" sz="3600" b="1" u="sng" dirty="0">
                <a:solidFill>
                  <a:schemeClr val="accent3"/>
                </a:solidFill>
                <a:ea typeface="ＭＳ Ｐゴシック" pitchFamily="34" charset="-128"/>
              </a:rPr>
              <a:t>Chart: Who is a Qualifying Person Qualifying You To File as Head of Household</a:t>
            </a:r>
          </a:p>
          <a:p>
            <a:pPr lvl="1">
              <a:buFont typeface="Wingdings" pitchFamily="2" charset="2"/>
              <a:buNone/>
            </a:pPr>
            <a:endParaRPr lang="en-US" sz="3200" dirty="0">
              <a:solidFill>
                <a:schemeClr val="accent3"/>
              </a:solidFill>
              <a:ea typeface="ＭＳ Ｐゴシック" pitchFamily="34" charset="-128"/>
            </a:endParaRPr>
          </a:p>
          <a:p>
            <a:pPr marL="3165" indent="7938" algn="ctr">
              <a:buNone/>
            </a:pPr>
            <a:r>
              <a:rPr lang="en-US" sz="4800" b="1" i="1" dirty="0">
                <a:solidFill>
                  <a:schemeClr val="accent3"/>
                </a:solidFill>
                <a:ea typeface="ＭＳ Ｐゴシック" pitchFamily="34" charset="-128"/>
              </a:rPr>
              <a:t>ALWAYS USE THESE CHARTS TO DETERMINE A TAXPAYER’S FILING STATUS</a:t>
            </a:r>
          </a:p>
          <a:p>
            <a:endParaRPr lang="en-US" dirty="0">
              <a:ea typeface="ＭＳ Ｐゴシック"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43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03">
                                            <p:bg/>
                                          </p:spTgt>
                                        </p:tgtEl>
                                        <p:attrNameLst>
                                          <p:attrName>style.visibility</p:attrName>
                                        </p:attrNameLst>
                                      </p:cBhvr>
                                      <p:to>
                                        <p:strVal val="visible"/>
                                      </p:to>
                                    </p:set>
                                    <p:animEffect transition="in" filter="box(out)">
                                      <p:cBhvr>
                                        <p:cTn id="7" dur="500"/>
                                        <p:tgtEl>
                                          <p:spTgt spid="40960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09603">
                                            <p:txEl>
                                              <p:pRg st="1" end="1"/>
                                            </p:txEl>
                                          </p:spTgt>
                                        </p:tgtEl>
                                        <p:attrNameLst>
                                          <p:attrName>style.visibility</p:attrName>
                                        </p:attrNameLst>
                                      </p:cBhvr>
                                      <p:to>
                                        <p:strVal val="visible"/>
                                      </p:to>
                                    </p:set>
                                    <p:animEffect transition="in" filter="box(out)">
                                      <p:cBhvr>
                                        <p:cTn id="10" dur="500"/>
                                        <p:tgtEl>
                                          <p:spTgt spid="409603">
                                            <p:txEl>
                                              <p:pRg st="1" end="1"/>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409603">
                                            <p:txEl>
                                              <p:pRg st="3" end="3"/>
                                            </p:txEl>
                                          </p:spTgt>
                                        </p:tgtEl>
                                        <p:attrNameLst>
                                          <p:attrName>style.visibility</p:attrName>
                                        </p:attrNameLst>
                                      </p:cBhvr>
                                      <p:to>
                                        <p:strVal val="visible"/>
                                      </p:to>
                                    </p:set>
                                    <p:animEffect transition="in" filter="box(out)">
                                      <p:cBhvr>
                                        <p:cTn id="13" dur="500"/>
                                        <p:tgtEl>
                                          <p:spTgt spid="409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nimBg="1"/>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p:txBody>
          <a:bodyPr/>
          <a:lstStyle/>
          <a:p>
            <a:pPr eaLnBrk="1" hangingPunct="1"/>
            <a:r>
              <a:rPr lang="en-US" dirty="0">
                <a:ea typeface="ＭＳ Ｐゴシック" pitchFamily="34" charset="-128"/>
              </a:rPr>
              <a:t>Single</a:t>
            </a:r>
          </a:p>
        </p:txBody>
      </p:sp>
      <p:sp>
        <p:nvSpPr>
          <p:cNvPr id="202755" name="Rectangle 3"/>
          <p:cNvSpPr>
            <a:spLocks noGrp="1" noChangeArrowheads="1"/>
          </p:cNvSpPr>
          <p:nvPr>
            <p:ph idx="1"/>
          </p:nvPr>
        </p:nvSpPr>
        <p:spPr/>
        <p:txBody>
          <a:bodyPr/>
          <a:lstStyle/>
          <a:p>
            <a:pPr eaLnBrk="1" hangingPunct="1">
              <a:defRPr/>
            </a:pPr>
            <a:r>
              <a:rPr lang="en-US" dirty="0">
                <a:ea typeface="ＭＳ Ｐゴシック" pitchFamily="34" charset="-128"/>
              </a:rPr>
              <a:t>If on the last day of the tax year (Dec. 31</a:t>
            </a:r>
            <a:r>
              <a:rPr lang="en-US" baseline="30000" dirty="0">
                <a:ea typeface="ＭＳ Ｐゴシック" pitchFamily="34" charset="-128"/>
              </a:rPr>
              <a:t>st</a:t>
            </a:r>
            <a:r>
              <a:rPr lang="en-US" dirty="0">
                <a:ea typeface="ＭＳ Ｐゴシック" pitchFamily="34" charset="-128"/>
              </a:rPr>
              <a:t>), the taxpayer was</a:t>
            </a:r>
          </a:p>
          <a:p>
            <a:pPr lvl="1" eaLnBrk="1" hangingPunct="1">
              <a:defRPr/>
            </a:pPr>
            <a:r>
              <a:rPr lang="en-US" dirty="0">
                <a:ea typeface="Arial" pitchFamily="34" charset="0"/>
              </a:rPr>
              <a:t>Not married </a:t>
            </a:r>
            <a:r>
              <a:rPr lang="en-US" dirty="0">
                <a:solidFill>
                  <a:schemeClr val="accent1"/>
                </a:solidFill>
                <a:ea typeface="Arial" pitchFamily="34" charset="0"/>
              </a:rPr>
              <a:t>OR</a:t>
            </a:r>
          </a:p>
          <a:p>
            <a:pPr lvl="1" eaLnBrk="1" hangingPunct="1">
              <a:defRPr/>
            </a:pPr>
            <a:r>
              <a:rPr lang="en-US" dirty="0">
                <a:ea typeface="Arial" pitchFamily="34" charset="0"/>
              </a:rPr>
              <a:t>Legally separated/divorced </a:t>
            </a:r>
            <a:r>
              <a:rPr lang="en-US" dirty="0">
                <a:solidFill>
                  <a:schemeClr val="accent1"/>
                </a:solidFill>
                <a:ea typeface="Arial" pitchFamily="34" charset="0"/>
              </a:rPr>
              <a:t>OR</a:t>
            </a:r>
          </a:p>
          <a:p>
            <a:pPr lvl="1" eaLnBrk="1" hangingPunct="1">
              <a:defRPr/>
            </a:pPr>
            <a:r>
              <a:rPr lang="en-US" dirty="0">
                <a:ea typeface="Arial" pitchFamily="34" charset="0"/>
              </a:rPr>
              <a:t>Widowed</a:t>
            </a:r>
          </a:p>
        </p:txBody>
      </p:sp>
      <p:sp>
        <p:nvSpPr>
          <p:cNvPr id="86022" name="Rectangle 5"/>
          <p:cNvSpPr>
            <a:spLocks noChangeArrowheads="1"/>
          </p:cNvSpPr>
          <p:nvPr/>
        </p:nvSpPr>
        <p:spPr bwMode="auto">
          <a:xfrm>
            <a:off x="3635828" y="4492855"/>
            <a:ext cx="8305800" cy="1815882"/>
          </a:xfrm>
          <a:prstGeom prst="rect">
            <a:avLst/>
          </a:prstGeom>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800" dirty="0">
                <a:solidFill>
                  <a:schemeClr val="bg1"/>
                </a:solidFill>
              </a:rPr>
              <a:t>IMPORTANT:</a:t>
            </a:r>
          </a:p>
          <a:p>
            <a:pPr algn="ctr"/>
            <a:r>
              <a:rPr lang="en-US" sz="2800" dirty="0">
                <a:solidFill>
                  <a:schemeClr val="bg1"/>
                </a:solidFill>
              </a:rPr>
              <a:t>Some taxpayers considered single can also file under a more advantageous status (</a:t>
            </a:r>
            <a:r>
              <a:rPr lang="en-US" sz="2800" dirty="0" err="1">
                <a:solidFill>
                  <a:schemeClr val="bg1"/>
                </a:solidFill>
              </a:rPr>
              <a:t>HoH</a:t>
            </a:r>
            <a:r>
              <a:rPr lang="en-US" sz="2800" dirty="0">
                <a:solidFill>
                  <a:schemeClr val="bg1"/>
                </a:solidFill>
              </a:rPr>
              <a:t> or QW).</a:t>
            </a:r>
          </a:p>
          <a:p>
            <a:pPr algn="ctr"/>
            <a:r>
              <a:rPr lang="en-US" sz="2800" dirty="0">
                <a:solidFill>
                  <a:schemeClr val="bg1"/>
                </a:solidFill>
              </a:rPr>
              <a:t>Be sure to check all options!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12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fade">
                                      <p:cBhvr>
                                        <p:cTn id="7" dur="5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fade">
                                      <p:cBhvr>
                                        <p:cTn id="12" dur="5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fade">
                                      <p:cBhvr>
                                        <p:cTn id="17" dur="500"/>
                                        <p:tgtEl>
                                          <p:spTgt spid="202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55">
                                            <p:txEl>
                                              <p:pRg st="3" end="3"/>
                                            </p:txEl>
                                          </p:spTgt>
                                        </p:tgtEl>
                                        <p:attrNameLst>
                                          <p:attrName>style.visibility</p:attrName>
                                        </p:attrNameLst>
                                      </p:cBhvr>
                                      <p:to>
                                        <p:strVal val="visible"/>
                                      </p:to>
                                    </p:set>
                                    <p:animEffect transition="in" filter="fade">
                                      <p:cBhvr>
                                        <p:cTn id="22" dur="500"/>
                                        <p:tgtEl>
                                          <p:spTgt spid="2027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022"/>
                                        </p:tgtEl>
                                        <p:attrNameLst>
                                          <p:attrName>style.visibility</p:attrName>
                                        </p:attrNameLst>
                                      </p:cBhvr>
                                      <p:to>
                                        <p:strVal val="visible"/>
                                      </p:to>
                                    </p:set>
                                    <p:animEffect transition="in" filter="fade">
                                      <p:cBhvr>
                                        <p:cTn id="27" dur="5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P spid="86022" grpId="0"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a:ea typeface="ＭＳ Ｐゴシック" pitchFamily="34" charset="-128"/>
              </a:rPr>
              <a:t>Married Filing Jointly</a:t>
            </a:r>
          </a:p>
        </p:txBody>
      </p:sp>
      <p:sp>
        <p:nvSpPr>
          <p:cNvPr id="203779" name="Rectangle 3"/>
          <p:cNvSpPr>
            <a:spLocks noGrp="1" noChangeArrowheads="1"/>
          </p:cNvSpPr>
          <p:nvPr>
            <p:ph idx="1"/>
          </p:nvPr>
        </p:nvSpPr>
        <p:spPr/>
        <p:txBody>
          <a:bodyPr/>
          <a:lstStyle/>
          <a:p>
            <a:pPr>
              <a:defRPr/>
            </a:pPr>
            <a:r>
              <a:rPr lang="en-US" dirty="0">
                <a:ea typeface="+mn-ea"/>
              </a:rPr>
              <a:t>If </a:t>
            </a:r>
            <a:r>
              <a:rPr lang="en-US" dirty="0">
                <a:ea typeface="ＭＳ Ｐゴシック" pitchFamily="34" charset="-128"/>
              </a:rPr>
              <a:t>on the last day of the tax year</a:t>
            </a:r>
            <a:r>
              <a:rPr lang="en-US" dirty="0">
                <a:ea typeface="+mn-ea"/>
              </a:rPr>
              <a:t>, </a:t>
            </a:r>
          </a:p>
          <a:p>
            <a:pPr lvl="1" eaLnBrk="1" hangingPunct="1">
              <a:defRPr/>
            </a:pPr>
            <a:r>
              <a:rPr lang="en-US" dirty="0"/>
              <a:t>They lived together as a married couple </a:t>
            </a:r>
            <a:r>
              <a:rPr lang="en-US" dirty="0">
                <a:solidFill>
                  <a:schemeClr val="accent1"/>
                </a:solidFill>
              </a:rPr>
              <a:t>OR</a:t>
            </a:r>
          </a:p>
          <a:p>
            <a:pPr lvl="1" eaLnBrk="1" hangingPunct="1">
              <a:defRPr/>
            </a:pPr>
            <a:r>
              <a:rPr lang="en-US" dirty="0"/>
              <a:t>They lived apart but were not legally separated/divorced </a:t>
            </a:r>
            <a:r>
              <a:rPr lang="en-US" dirty="0">
                <a:solidFill>
                  <a:schemeClr val="accent1"/>
                </a:solidFill>
              </a:rPr>
              <a:t>OR</a:t>
            </a:r>
          </a:p>
          <a:p>
            <a:pPr lvl="1" eaLnBrk="1" hangingPunct="1">
              <a:defRPr/>
            </a:pPr>
            <a:r>
              <a:rPr lang="en-US" dirty="0"/>
              <a:t>One spouse died during the year, and the taxpayer did not remarry.</a:t>
            </a:r>
          </a:p>
          <a:p>
            <a:pPr eaLnBrk="1" hangingPunct="1">
              <a:defRPr/>
            </a:pP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887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Effect transition="in" filter="fade">
                                      <p:cBhvr>
                                        <p:cTn id="7" dur="500"/>
                                        <p:tgtEl>
                                          <p:spTgt spid="203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3779">
                                            <p:txEl>
                                              <p:pRg st="1" end="1"/>
                                            </p:txEl>
                                          </p:spTgt>
                                        </p:tgtEl>
                                        <p:attrNameLst>
                                          <p:attrName>style.visibility</p:attrName>
                                        </p:attrNameLst>
                                      </p:cBhvr>
                                      <p:to>
                                        <p:strVal val="visible"/>
                                      </p:to>
                                    </p:set>
                                    <p:animEffect transition="in" filter="fade">
                                      <p:cBhvr>
                                        <p:cTn id="12" dur="500"/>
                                        <p:tgtEl>
                                          <p:spTgt spid="203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Effect transition="in" filter="fade">
                                      <p:cBhvr>
                                        <p:cTn id="17" dur="500"/>
                                        <p:tgtEl>
                                          <p:spTgt spid="203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3779">
                                            <p:txEl>
                                              <p:pRg st="3" end="3"/>
                                            </p:txEl>
                                          </p:spTgt>
                                        </p:tgtEl>
                                        <p:attrNameLst>
                                          <p:attrName>style.visibility</p:attrName>
                                        </p:attrNameLst>
                                      </p:cBhvr>
                                      <p:to>
                                        <p:strVal val="visible"/>
                                      </p:to>
                                    </p:set>
                                    <p:animEffect transition="in" filter="fade">
                                      <p:cBhvr>
                                        <p:cTn id="22" dur="500"/>
                                        <p:tgtEl>
                                          <p:spTgt spid="2037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413266"/>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32277" y="4749376"/>
            <a:ext cx="8727445" cy="15064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Tax Terminology</a:t>
            </a:r>
          </a:p>
          <a:p>
            <a:r>
              <a:rPr lang="en-US" sz="5400" b="1" dirty="0"/>
              <a:t>Form 1040 Overview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3185695"/>
      </p:ext>
    </p:extLst>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p:txBody>
          <a:bodyPr/>
          <a:lstStyle/>
          <a:p>
            <a:pPr eaLnBrk="1" hangingPunct="1"/>
            <a:r>
              <a:rPr lang="en-US">
                <a:ea typeface="ＭＳ Ｐゴシック" pitchFamily="34" charset="-128"/>
              </a:rPr>
              <a:t>Married Filing Separately</a:t>
            </a:r>
          </a:p>
        </p:txBody>
      </p:sp>
      <p:sp>
        <p:nvSpPr>
          <p:cNvPr id="211971" name="Rectangle 3"/>
          <p:cNvSpPr>
            <a:spLocks noGrp="1" noChangeArrowheads="1"/>
          </p:cNvSpPr>
          <p:nvPr>
            <p:ph idx="1"/>
          </p:nvPr>
        </p:nvSpPr>
        <p:spPr/>
        <p:txBody>
          <a:bodyPr/>
          <a:lstStyle/>
          <a:p>
            <a:pPr eaLnBrk="1" hangingPunct="1">
              <a:defRPr/>
            </a:pPr>
            <a:r>
              <a:rPr lang="en-US" dirty="0">
                <a:ea typeface="+mn-ea"/>
              </a:rPr>
              <a:t>Married taxpayers can also file separately; HOWEVER,</a:t>
            </a:r>
          </a:p>
          <a:p>
            <a:pPr lvl="1" eaLnBrk="1" hangingPunct="1">
              <a:defRPr/>
            </a:pPr>
            <a:r>
              <a:rPr lang="en-US" dirty="0"/>
              <a:t>If one spouse itemizes, the other spouse must itemize.</a:t>
            </a:r>
          </a:p>
          <a:p>
            <a:pPr lvl="1" eaLnBrk="1" hangingPunct="1">
              <a:defRPr/>
            </a:pPr>
            <a:r>
              <a:rPr lang="en-US" dirty="0"/>
              <a:t>Taxpayers filing with this status are not eligible to claim several tax credits.</a:t>
            </a:r>
          </a:p>
          <a:p>
            <a:pPr eaLnBrk="1" hangingPunct="1">
              <a:defRPr/>
            </a:pPr>
            <a:endParaRPr lang="en-US" dirty="0">
              <a:ea typeface="+mn-ea"/>
            </a:endParaRPr>
          </a:p>
        </p:txBody>
      </p:sp>
      <p:grpSp>
        <p:nvGrpSpPr>
          <p:cNvPr id="2" name="Group 1"/>
          <p:cNvGrpSpPr/>
          <p:nvPr/>
        </p:nvGrpSpPr>
        <p:grpSpPr>
          <a:xfrm>
            <a:off x="4343400" y="4495800"/>
            <a:ext cx="6172200" cy="1981200"/>
            <a:chOff x="4343400" y="4495800"/>
            <a:chExt cx="6172200" cy="1981200"/>
          </a:xfrm>
        </p:grpSpPr>
        <p:sp>
          <p:nvSpPr>
            <p:cNvPr id="88071" name="AutoShape 6"/>
            <p:cNvSpPr>
              <a:spLocks noChangeArrowheads="1"/>
            </p:cNvSpPr>
            <p:nvPr/>
          </p:nvSpPr>
          <p:spPr bwMode="auto">
            <a:xfrm>
              <a:off x="4343400" y="4495800"/>
              <a:ext cx="6172200" cy="1981200"/>
            </a:xfrm>
            <a:prstGeom prst="star16">
              <a:avLst>
                <a:gd name="adj" fmla="val 37500"/>
              </a:avLst>
            </a:prstGeom>
            <a:solidFill>
              <a:srgbClr val="C00000"/>
            </a:solidFill>
            <a:ln w="38100">
              <a:solidFill>
                <a:schemeClr val="hlink"/>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nchor="ctr"/>
            <a:lstStyle/>
            <a:p>
              <a:endParaRPr lang="en-US">
                <a:solidFill>
                  <a:srgbClr val="77A042"/>
                </a:solidFill>
              </a:endParaRPr>
            </a:p>
          </p:txBody>
        </p:sp>
        <p:sp>
          <p:nvSpPr>
            <p:cNvPr id="88070" name="Rectangle 5"/>
            <p:cNvSpPr>
              <a:spLocks noChangeArrowheads="1"/>
            </p:cNvSpPr>
            <p:nvPr/>
          </p:nvSpPr>
          <p:spPr bwMode="auto">
            <a:xfrm>
              <a:off x="5181600" y="4832353"/>
              <a:ext cx="4419600"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pPr algn="ctr"/>
              <a:r>
                <a:rPr lang="en-US" sz="2400" b="1" dirty="0">
                  <a:solidFill>
                    <a:schemeClr val="bg1"/>
                  </a:solidFill>
                </a:rPr>
                <a:t>Be careful! </a:t>
              </a:r>
            </a:p>
            <a:p>
              <a:pPr algn="ctr"/>
              <a:r>
                <a:rPr lang="en-US" sz="2400" b="1" dirty="0">
                  <a:solidFill>
                    <a:schemeClr val="bg1"/>
                  </a:solidFill>
                </a:rPr>
                <a:t>This status generally results in a HIGHER overall TAX.</a:t>
              </a:r>
              <a:r>
                <a:rPr lang="en-US" sz="2400" dirty="0">
                  <a:solidFill>
                    <a:schemeClr val="bg1"/>
                  </a:solidFill>
                </a:rPr>
                <a:t>  </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56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fade">
                                      <p:cBhvr>
                                        <p:cTn id="7" dur="500"/>
                                        <p:tgtEl>
                                          <p:spTgt spid="21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1971">
                                            <p:txEl>
                                              <p:pRg st="1" end="1"/>
                                            </p:txEl>
                                          </p:spTgt>
                                        </p:tgtEl>
                                        <p:attrNameLst>
                                          <p:attrName>style.visibility</p:attrName>
                                        </p:attrNameLst>
                                      </p:cBhvr>
                                      <p:to>
                                        <p:strVal val="visible"/>
                                      </p:to>
                                    </p:set>
                                    <p:animEffect transition="in" filter="fade">
                                      <p:cBhvr>
                                        <p:cTn id="12" dur="500"/>
                                        <p:tgtEl>
                                          <p:spTgt spid="211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Effect transition="in" filter="fade">
                                      <p:cBhvr>
                                        <p:cTn id="17" dur="500"/>
                                        <p:tgtEl>
                                          <p:spTgt spid="2119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amond(ou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Some Choose MFS?	</a:t>
            </a:r>
          </a:p>
        </p:txBody>
      </p:sp>
      <p:sp>
        <p:nvSpPr>
          <p:cNvPr id="3" name="Content Placeholder 2"/>
          <p:cNvSpPr>
            <a:spLocks noGrp="1"/>
          </p:cNvSpPr>
          <p:nvPr>
            <p:ph idx="1"/>
          </p:nvPr>
        </p:nvSpPr>
        <p:spPr/>
        <p:txBody>
          <a:bodyPr>
            <a:normAutofit fontScale="85000" lnSpcReduction="10000"/>
          </a:bodyPr>
          <a:lstStyle/>
          <a:p>
            <a:r>
              <a:rPr lang="en-US" dirty="0"/>
              <a:t>Sometimes MFS is chosen when one spouse does not want to be responsible for the other spouse’s tax obligations or filing separately may result in a lower total tax (</a:t>
            </a:r>
            <a:r>
              <a:rPr lang="en-US" dirty="0">
                <a:solidFill>
                  <a:schemeClr val="accent1"/>
                </a:solidFill>
              </a:rPr>
              <a:t>this is rare</a:t>
            </a:r>
            <a:r>
              <a:rPr lang="en-US" dirty="0"/>
              <a:t>)</a:t>
            </a:r>
          </a:p>
          <a:p>
            <a:r>
              <a:rPr lang="en-US" dirty="0"/>
              <a:t>Sometimes to avoid an offset of their refund against their spouse’s outstanding debts (child support, student loans, etc.)</a:t>
            </a:r>
          </a:p>
          <a:p>
            <a:r>
              <a:rPr lang="en-US" dirty="0"/>
              <a:t>Note: Even in these circumstances, there may be other options that allow them to file jointly and not be responsible for these debts (Injured Spouse Form)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06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Some Choose MFS?	</a:t>
            </a:r>
          </a:p>
        </p:txBody>
      </p:sp>
      <p:sp>
        <p:nvSpPr>
          <p:cNvPr id="3" name="Content Placeholder 2"/>
          <p:cNvSpPr>
            <a:spLocks noGrp="1"/>
          </p:cNvSpPr>
          <p:nvPr>
            <p:ph idx="1"/>
          </p:nvPr>
        </p:nvSpPr>
        <p:spPr/>
        <p:txBody>
          <a:bodyPr>
            <a:normAutofit/>
          </a:bodyPr>
          <a:lstStyle/>
          <a:p>
            <a:r>
              <a:rPr lang="en-US" b="1" dirty="0"/>
              <a:t>Note: </a:t>
            </a:r>
            <a:r>
              <a:rPr lang="en-US" dirty="0"/>
              <a:t>sometimes taxpayers must file separately because they are separated and not in communication with their spouse and don’t have the option of filing jointly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128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a:t>
            </a:r>
          </a:p>
        </p:txBody>
      </p:sp>
      <p:sp>
        <p:nvSpPr>
          <p:cNvPr id="3" name="Content Placeholder 2"/>
          <p:cNvSpPr>
            <a:spLocks noGrp="1"/>
          </p:cNvSpPr>
          <p:nvPr>
            <p:ph idx="1"/>
          </p:nvPr>
        </p:nvSpPr>
        <p:spPr/>
        <p:txBody>
          <a:bodyPr>
            <a:normAutofit fontScale="92500"/>
          </a:bodyPr>
          <a:lstStyle/>
          <a:p>
            <a:r>
              <a:rPr lang="en-US" dirty="0"/>
              <a:t>If a spouse died during the tax year, and the taxpayer did not remarry, they are considered married for the entire year.</a:t>
            </a:r>
          </a:p>
          <a:p>
            <a:r>
              <a:rPr lang="en-US" dirty="0"/>
              <a:t>The surviving spouse is eligible to file as MFJ or MFS.</a:t>
            </a:r>
          </a:p>
          <a:p>
            <a:r>
              <a:rPr lang="en-US" dirty="0"/>
              <a:t>Surviving spouses that remarry must file with the new spouse, as MFJ or MFS.  </a:t>
            </a:r>
          </a:p>
          <a:p>
            <a:pPr lvl="1"/>
            <a:r>
              <a:rPr lang="en-US" dirty="0"/>
              <a:t>The deceased spouse’s filing status becomes MFS.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554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p:txBody>
          <a:bodyPr/>
          <a:lstStyle/>
          <a:p>
            <a:pPr eaLnBrk="1" hangingPunct="1"/>
            <a:r>
              <a:rPr lang="en-US" dirty="0">
                <a:ea typeface="ＭＳ Ｐゴシック" pitchFamily="34" charset="-128"/>
              </a:rPr>
              <a:t>Head of Household</a:t>
            </a:r>
          </a:p>
        </p:txBody>
      </p:sp>
      <p:sp>
        <p:nvSpPr>
          <p:cNvPr id="212995" name="Rectangle 3"/>
          <p:cNvSpPr>
            <a:spLocks noGrp="1" noChangeArrowheads="1"/>
          </p:cNvSpPr>
          <p:nvPr>
            <p:ph idx="1"/>
          </p:nvPr>
        </p:nvSpPr>
        <p:spPr>
          <a:xfrm>
            <a:off x="609600" y="1600206"/>
            <a:ext cx="10972800" cy="3461651"/>
          </a:xfrm>
        </p:spPr>
        <p:txBody>
          <a:bodyPr>
            <a:normAutofit/>
          </a:bodyPr>
          <a:lstStyle/>
          <a:p>
            <a:pPr>
              <a:defRPr/>
            </a:pPr>
            <a:r>
              <a:rPr lang="en-US" dirty="0"/>
              <a:t>This is the most complicated filing status to determine, yet it is one of the most common at </a:t>
            </a:r>
            <a:r>
              <a:rPr lang="en-US" dirty="0" err="1"/>
              <a:t>SaveFirst</a:t>
            </a:r>
            <a:r>
              <a:rPr lang="en-US" dirty="0"/>
              <a:t> tax sites</a:t>
            </a:r>
          </a:p>
          <a:p>
            <a:pPr eaLnBrk="1" hangingPunct="1">
              <a:defRPr/>
            </a:pPr>
            <a:r>
              <a:rPr lang="en-US" dirty="0">
                <a:ea typeface="+mn-ea"/>
              </a:rPr>
              <a:t>There are two scenarios when a taxpayers can file Head of Household: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01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Effect transition="in" filter="fade">
                                      <p:cBhvr>
                                        <p:cTn id="7" dur="500"/>
                                        <p:tgtEl>
                                          <p:spTgt spid="212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2995">
                                            <p:txEl>
                                              <p:pRg st="1" end="1"/>
                                            </p:txEl>
                                          </p:spTgt>
                                        </p:tgtEl>
                                        <p:attrNameLst>
                                          <p:attrName>style.visibility</p:attrName>
                                        </p:attrNameLst>
                                      </p:cBhvr>
                                      <p:to>
                                        <p:strVal val="visible"/>
                                      </p:to>
                                    </p:set>
                                    <p:animEffect transition="in" filter="fade">
                                      <p:cBhvr>
                                        <p:cTn id="12" dur="500"/>
                                        <p:tgtEl>
                                          <p:spTgt spid="2129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build="p"/>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 of Household</a:t>
            </a:r>
          </a:p>
        </p:txBody>
      </p:sp>
      <p:sp>
        <p:nvSpPr>
          <p:cNvPr id="3" name="Content Placeholder 2"/>
          <p:cNvSpPr>
            <a:spLocks noGrp="1"/>
          </p:cNvSpPr>
          <p:nvPr>
            <p:ph idx="1"/>
          </p:nvPr>
        </p:nvSpPr>
        <p:spPr/>
        <p:txBody>
          <a:bodyPr>
            <a:normAutofit fontScale="92500" lnSpcReduction="10000"/>
          </a:bodyPr>
          <a:lstStyle/>
          <a:p>
            <a:pPr>
              <a:defRPr/>
            </a:pPr>
            <a:r>
              <a:rPr lang="en-US" dirty="0"/>
              <a:t>Scenario #1: Married Taxpayers</a:t>
            </a:r>
          </a:p>
          <a:p>
            <a:pPr lvl="1">
              <a:defRPr/>
            </a:pPr>
            <a:r>
              <a:rPr lang="en-US" dirty="0"/>
              <a:t>Must be “considered unmarried”*</a:t>
            </a:r>
          </a:p>
          <a:p>
            <a:pPr lvl="1">
              <a:defRPr/>
            </a:pPr>
            <a:r>
              <a:rPr lang="en-US" dirty="0"/>
              <a:t>File a separate return from spouse</a:t>
            </a:r>
          </a:p>
          <a:p>
            <a:pPr lvl="1">
              <a:defRPr/>
            </a:pPr>
            <a:r>
              <a:rPr lang="en-US" dirty="0"/>
              <a:t>Maintain more than half the costs of keeping up a home</a:t>
            </a:r>
          </a:p>
          <a:p>
            <a:pPr lvl="1">
              <a:defRPr/>
            </a:pPr>
            <a:r>
              <a:rPr lang="en-US" dirty="0"/>
              <a:t>The home is the main home for a dependent child, stepchild, or foster child for more than ½ the year</a:t>
            </a:r>
          </a:p>
          <a:p>
            <a:pPr lvl="2">
              <a:defRPr/>
            </a:pPr>
            <a:r>
              <a:rPr lang="en-US" dirty="0"/>
              <a:t>Note: A grandchild does NOT meet this test </a:t>
            </a:r>
          </a:p>
          <a:p>
            <a:pPr lvl="1">
              <a:defRPr/>
            </a:pPr>
            <a:r>
              <a:rPr lang="en-US" dirty="0"/>
              <a:t>The taxpayer claims an exemption for the child</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529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Unmarried”</a:t>
            </a:r>
          </a:p>
        </p:txBody>
      </p:sp>
      <p:sp>
        <p:nvSpPr>
          <p:cNvPr id="3" name="Content Placeholder 2"/>
          <p:cNvSpPr>
            <a:spLocks noGrp="1"/>
          </p:cNvSpPr>
          <p:nvPr>
            <p:ph idx="1"/>
          </p:nvPr>
        </p:nvSpPr>
        <p:spPr/>
        <p:txBody>
          <a:bodyPr>
            <a:normAutofit/>
          </a:bodyPr>
          <a:lstStyle/>
          <a:p>
            <a:pPr marL="342891" lvl="2" indent="-342891">
              <a:buFont typeface="Wingdings" charset="2"/>
              <a:buChar char="Ø"/>
            </a:pPr>
            <a:r>
              <a:rPr lang="en-US" sz="4000" dirty="0"/>
              <a:t>A legally married taxpayer can be considered unmarried if s/he has not lived with the spouse at any time during the last six months of the tax year.</a:t>
            </a:r>
          </a:p>
          <a:p>
            <a:endParaRPr lang="en-US" sz="4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38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 of Household</a:t>
            </a:r>
          </a:p>
        </p:txBody>
      </p:sp>
      <p:sp>
        <p:nvSpPr>
          <p:cNvPr id="3" name="Content Placeholder 2"/>
          <p:cNvSpPr>
            <a:spLocks noGrp="1"/>
          </p:cNvSpPr>
          <p:nvPr>
            <p:ph idx="1"/>
          </p:nvPr>
        </p:nvSpPr>
        <p:spPr/>
        <p:txBody>
          <a:bodyPr>
            <a:normAutofit/>
          </a:bodyPr>
          <a:lstStyle/>
          <a:p>
            <a:pPr>
              <a:defRPr/>
            </a:pPr>
            <a:r>
              <a:rPr lang="en-US" dirty="0"/>
              <a:t>Scenario #2: Single Taxpayers</a:t>
            </a:r>
          </a:p>
          <a:p>
            <a:pPr lvl="1">
              <a:defRPr/>
            </a:pPr>
            <a:r>
              <a:rPr lang="en-US" dirty="0"/>
              <a:t>Maintain more than half the costs of keeping up a home</a:t>
            </a:r>
          </a:p>
          <a:p>
            <a:pPr lvl="1">
              <a:defRPr/>
            </a:pPr>
            <a:r>
              <a:rPr lang="en-US" dirty="0"/>
              <a:t>A “qualifying person” lived with the taxpayer for more than ½ the year</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30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p:txBody>
          <a:bodyPr>
            <a:normAutofit/>
          </a:bodyPr>
          <a:lstStyle/>
          <a:p>
            <a:pPr eaLnBrk="1" hangingPunct="1"/>
            <a:r>
              <a:rPr lang="en-US" dirty="0">
                <a:ea typeface="ＭＳ Ｐゴシック" pitchFamily="34" charset="-128"/>
              </a:rPr>
              <a:t>Head of Household: Qualifying Person</a:t>
            </a:r>
          </a:p>
        </p:txBody>
      </p:sp>
      <p:sp>
        <p:nvSpPr>
          <p:cNvPr id="214019" name="Rectangle 3"/>
          <p:cNvSpPr>
            <a:spLocks noGrp="1" noChangeArrowheads="1"/>
          </p:cNvSpPr>
          <p:nvPr>
            <p:ph idx="1"/>
          </p:nvPr>
        </p:nvSpPr>
        <p:spPr>
          <a:xfrm>
            <a:off x="609600" y="1600206"/>
            <a:ext cx="10972800" cy="4553851"/>
          </a:xfrm>
        </p:spPr>
        <p:style>
          <a:lnRef idx="1">
            <a:schemeClr val="accent3"/>
          </a:lnRef>
          <a:fillRef idx="2">
            <a:schemeClr val="accent3"/>
          </a:fillRef>
          <a:effectRef idx="1">
            <a:schemeClr val="accent3"/>
          </a:effectRef>
          <a:fontRef idx="minor">
            <a:schemeClr val="dk1"/>
          </a:fontRef>
        </p:style>
        <p:txBody>
          <a:bodyPr anchor="ctr">
            <a:noAutofit/>
          </a:bodyPr>
          <a:lstStyle/>
          <a:p>
            <a:pPr marL="0" indent="0" algn="ctr" eaLnBrk="1" hangingPunct="1">
              <a:buNone/>
              <a:defRPr/>
            </a:pPr>
            <a:r>
              <a:rPr lang="en-US" dirty="0">
                <a:solidFill>
                  <a:schemeClr val="accent3"/>
                </a:solidFill>
              </a:rPr>
              <a:t>See </a:t>
            </a:r>
          </a:p>
          <a:p>
            <a:pPr marL="0" indent="0" algn="ctr" eaLnBrk="1" hangingPunct="1">
              <a:buNone/>
              <a:defRPr/>
            </a:pPr>
            <a:r>
              <a:rPr lang="en-US" sz="4400" u="sng" dirty="0">
                <a:solidFill>
                  <a:schemeClr val="accent3"/>
                </a:solidFill>
              </a:rPr>
              <a:t>Who Is a Qualifying Person Qualifying You To File as Head of Household</a:t>
            </a:r>
            <a:r>
              <a:rPr lang="en-US" sz="4400" dirty="0">
                <a:solidFill>
                  <a:schemeClr val="accent3"/>
                </a:solidFill>
              </a:rPr>
              <a:t> </a:t>
            </a:r>
          </a:p>
          <a:p>
            <a:pPr marL="0" indent="0" algn="ctr" eaLnBrk="1" hangingPunct="1">
              <a:buNone/>
              <a:defRPr/>
            </a:pPr>
            <a:r>
              <a:rPr lang="en-US" dirty="0">
                <a:solidFill>
                  <a:schemeClr val="accent3"/>
                </a:solidFill>
              </a:rPr>
              <a:t>in the </a:t>
            </a:r>
          </a:p>
          <a:p>
            <a:pPr marL="0" indent="0" algn="ctr" eaLnBrk="1" hangingPunct="1">
              <a:buNone/>
              <a:defRPr/>
            </a:pPr>
            <a:r>
              <a:rPr lang="en-US" sz="4400" b="1" dirty="0">
                <a:solidFill>
                  <a:schemeClr val="accent3"/>
                </a:solidFill>
              </a:rPr>
              <a:t>Filing Status </a:t>
            </a:r>
            <a:r>
              <a:rPr lang="en-US" sz="4400" dirty="0">
                <a:solidFill>
                  <a:schemeClr val="accent3"/>
                </a:solidFill>
              </a:rPr>
              <a:t>Tab of the Pub 4012 </a:t>
            </a:r>
          </a:p>
          <a:p>
            <a:pPr marL="0" indent="0" algn="ctr" eaLnBrk="1" hangingPunct="1">
              <a:buNone/>
              <a:defRPr/>
            </a:pPr>
            <a:r>
              <a:rPr lang="en-US" dirty="0">
                <a:solidFill>
                  <a:schemeClr val="accent3"/>
                </a:solidFill>
              </a:rPr>
              <a:t>for a list of qualifying persons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10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4019">
                                            <p:bg/>
                                          </p:spTgt>
                                        </p:tgtEl>
                                        <p:attrNameLst>
                                          <p:attrName>style.visibility</p:attrName>
                                        </p:attrNameLst>
                                      </p:cBhvr>
                                      <p:to>
                                        <p:strVal val="visible"/>
                                      </p:to>
                                    </p:set>
                                    <p:animEffect transition="in" filter="box(out)">
                                      <p:cBhvr>
                                        <p:cTn id="7" dur="500"/>
                                        <p:tgtEl>
                                          <p:spTgt spid="214019">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14019">
                                            <p:txEl>
                                              <p:pRg st="0" end="0"/>
                                            </p:txEl>
                                          </p:spTgt>
                                        </p:tgtEl>
                                        <p:attrNameLst>
                                          <p:attrName>style.visibility</p:attrName>
                                        </p:attrNameLst>
                                      </p:cBhvr>
                                      <p:to>
                                        <p:strVal val="visible"/>
                                      </p:to>
                                    </p:set>
                                    <p:animEffect transition="in" filter="box(out)">
                                      <p:cBhvr>
                                        <p:cTn id="10" dur="500"/>
                                        <p:tgtEl>
                                          <p:spTgt spid="214019">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214019">
                                            <p:txEl>
                                              <p:pRg st="1" end="1"/>
                                            </p:txEl>
                                          </p:spTgt>
                                        </p:tgtEl>
                                        <p:attrNameLst>
                                          <p:attrName>style.visibility</p:attrName>
                                        </p:attrNameLst>
                                      </p:cBhvr>
                                      <p:to>
                                        <p:strVal val="visible"/>
                                      </p:to>
                                    </p:set>
                                    <p:animEffect transition="in" filter="box(out)">
                                      <p:cBhvr>
                                        <p:cTn id="13" dur="500"/>
                                        <p:tgtEl>
                                          <p:spTgt spid="214019">
                                            <p:txEl>
                                              <p:pRg st="1" end="1"/>
                                            </p:txEl>
                                          </p:spTgt>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214019">
                                            <p:txEl>
                                              <p:pRg st="2" end="2"/>
                                            </p:txEl>
                                          </p:spTgt>
                                        </p:tgtEl>
                                        <p:attrNameLst>
                                          <p:attrName>style.visibility</p:attrName>
                                        </p:attrNameLst>
                                      </p:cBhvr>
                                      <p:to>
                                        <p:strVal val="visible"/>
                                      </p:to>
                                    </p:set>
                                    <p:animEffect transition="in" filter="box(out)">
                                      <p:cBhvr>
                                        <p:cTn id="16" dur="500"/>
                                        <p:tgtEl>
                                          <p:spTgt spid="214019">
                                            <p:txEl>
                                              <p:pRg st="2" end="2"/>
                                            </p:txEl>
                                          </p:spTgt>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214019">
                                            <p:txEl>
                                              <p:pRg st="3" end="3"/>
                                            </p:txEl>
                                          </p:spTgt>
                                        </p:tgtEl>
                                        <p:attrNameLst>
                                          <p:attrName>style.visibility</p:attrName>
                                        </p:attrNameLst>
                                      </p:cBhvr>
                                      <p:to>
                                        <p:strVal val="visible"/>
                                      </p:to>
                                    </p:set>
                                    <p:animEffect transition="in" filter="box(out)">
                                      <p:cBhvr>
                                        <p:cTn id="19" dur="500"/>
                                        <p:tgtEl>
                                          <p:spTgt spid="214019">
                                            <p:txEl>
                                              <p:pRg st="3" end="3"/>
                                            </p:txEl>
                                          </p:spTgt>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214019">
                                            <p:txEl>
                                              <p:pRg st="4" end="4"/>
                                            </p:txEl>
                                          </p:spTgt>
                                        </p:tgtEl>
                                        <p:attrNameLst>
                                          <p:attrName>style.visibility</p:attrName>
                                        </p:attrNameLst>
                                      </p:cBhvr>
                                      <p:to>
                                        <p:strVal val="visible"/>
                                      </p:to>
                                    </p:set>
                                    <p:animEffect transition="in" filter="box(out)">
                                      <p:cBhvr>
                                        <p:cTn id="22" dur="500"/>
                                        <p:tgtEl>
                                          <p:spTgt spid="214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animBg="1"/>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Head of Household: Qualifying Person</a:t>
            </a:r>
            <a:endParaRPr lang="en-US" dirty="0"/>
          </a:p>
        </p:txBody>
      </p:sp>
      <p:sp>
        <p:nvSpPr>
          <p:cNvPr id="3" name="Content Placeholder 2"/>
          <p:cNvSpPr>
            <a:spLocks noGrp="1"/>
          </p:cNvSpPr>
          <p:nvPr>
            <p:ph idx="1"/>
          </p:nvPr>
        </p:nvSpPr>
        <p:spPr/>
        <p:txBody>
          <a:bodyPr>
            <a:normAutofit fontScale="70000" lnSpcReduction="20000"/>
          </a:bodyPr>
          <a:lstStyle/>
          <a:p>
            <a:pPr>
              <a:defRPr/>
            </a:pPr>
            <a:r>
              <a:rPr lang="en-US" sz="5200" dirty="0"/>
              <a:t>In general, a </a:t>
            </a:r>
            <a:r>
              <a:rPr lang="en-US" sz="5200" dirty="0">
                <a:solidFill>
                  <a:schemeClr val="accent1"/>
                </a:solidFill>
              </a:rPr>
              <a:t>qualifying child </a:t>
            </a:r>
            <a:r>
              <a:rPr lang="en-US" sz="5200" dirty="0"/>
              <a:t>is a qualifying person</a:t>
            </a:r>
          </a:p>
          <a:p>
            <a:pPr lvl="1">
              <a:defRPr/>
            </a:pPr>
            <a:r>
              <a:rPr lang="en-US" sz="4600" dirty="0"/>
              <a:t>Whether or not the taxpayer claims the exemption</a:t>
            </a:r>
          </a:p>
          <a:p>
            <a:pPr>
              <a:defRPr/>
            </a:pPr>
            <a:r>
              <a:rPr lang="en-US" sz="5200" dirty="0"/>
              <a:t>In general, a </a:t>
            </a:r>
            <a:r>
              <a:rPr lang="en-US" sz="5200" dirty="0">
                <a:solidFill>
                  <a:schemeClr val="accent1"/>
                </a:solidFill>
              </a:rPr>
              <a:t>qualifying relative </a:t>
            </a:r>
            <a:r>
              <a:rPr lang="en-US" sz="5200" dirty="0"/>
              <a:t>is a qualifying person if:</a:t>
            </a:r>
          </a:p>
          <a:p>
            <a:pPr lvl="1">
              <a:defRPr/>
            </a:pPr>
            <a:r>
              <a:rPr lang="en-US" sz="4600" dirty="0"/>
              <a:t>The taxpayer can claim the exemption for the person</a:t>
            </a:r>
          </a:p>
          <a:p>
            <a:pPr lvl="1">
              <a:defRPr/>
            </a:pPr>
            <a:r>
              <a:rPr lang="en-US" sz="4600" dirty="0"/>
              <a:t>The person meets one of the relationships listed</a:t>
            </a:r>
          </a:p>
          <a:p>
            <a:pPr lvl="1">
              <a:defRPr/>
            </a:pPr>
            <a:r>
              <a:rPr lang="en-US" sz="4600" dirty="0"/>
              <a:t>The person lives with the taxpayer for more than ½ the year</a:t>
            </a:r>
          </a:p>
          <a:p>
            <a:pPr lvl="2">
              <a:defRPr/>
            </a:pPr>
            <a:r>
              <a:rPr lang="en-US" sz="3900" dirty="0"/>
              <a:t>Exception: a mother/father who is a qualifying relative does not have to live in the home with the taxpayer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11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heme/theme1.xml><?xml version="1.0" encoding="utf-8"?>
<a:theme xmlns:a="http://schemas.openxmlformats.org/drawingml/2006/main"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Override1.xml><?xml version="1.0" encoding="utf-8"?>
<a:themeOverride xmlns:a="http://schemas.openxmlformats.org/drawingml/2006/main">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themeOverride>
</file>

<file path=docProps/app.xml><?xml version="1.0" encoding="utf-8"?>
<Properties xmlns="http://schemas.openxmlformats.org/officeDocument/2006/extended-properties" xmlns:vt="http://schemas.openxmlformats.org/officeDocument/2006/docPropsVTypes">
  <Template/>
  <TotalTime>5608</TotalTime>
  <Words>32003</Words>
  <Application>Microsoft Macintosh PowerPoint</Application>
  <PresentationFormat>Custom</PresentationFormat>
  <Paragraphs>2914</Paragraphs>
  <Slides>398</Slides>
  <Notes>246</Notes>
  <HiddenSlides>0</HiddenSlides>
  <MMClips>0</MMClips>
  <ScaleCrop>false</ScaleCrop>
  <HeadingPairs>
    <vt:vector size="4" baseType="variant">
      <vt:variant>
        <vt:lpstr>Design Template</vt:lpstr>
      </vt:variant>
      <vt:variant>
        <vt:i4>1</vt:i4>
      </vt:variant>
      <vt:variant>
        <vt:lpstr>Slide Titles</vt:lpstr>
      </vt:variant>
      <vt:variant>
        <vt:i4>398</vt:i4>
      </vt:variant>
    </vt:vector>
  </HeadingPairs>
  <TitlesOfParts>
    <vt:vector size="399" baseType="lpstr">
      <vt:lpstr>SaveFirst</vt:lpstr>
      <vt:lpstr>Slide 1</vt:lpstr>
      <vt:lpstr>SaveFirst Basic Volunteer Overview</vt:lpstr>
      <vt:lpstr>SaveFirst Basic Volunteer Overview</vt:lpstr>
      <vt:lpstr>The Impact SaveFirst Volunteers will have this Season</vt:lpstr>
      <vt:lpstr>Resources</vt:lpstr>
      <vt:lpstr>Please “Like” our Facebook Page</vt:lpstr>
      <vt:lpstr>Training Outline: A Session</vt:lpstr>
      <vt:lpstr>Training Outline: A Session</vt:lpstr>
      <vt:lpstr>Slide 9</vt:lpstr>
      <vt:lpstr>Tax Terminology Objectives</vt:lpstr>
      <vt:lpstr>Slide 11</vt:lpstr>
      <vt:lpstr>Filing Status</vt:lpstr>
      <vt:lpstr>Exemption</vt:lpstr>
      <vt:lpstr>Exemption </vt:lpstr>
      <vt:lpstr>Dependent </vt:lpstr>
      <vt:lpstr>Earned vs. Unearned Income</vt:lpstr>
      <vt:lpstr>Adjustment</vt:lpstr>
      <vt:lpstr>Adjusted Gross Income (AGI)</vt:lpstr>
      <vt:lpstr>Deduction</vt:lpstr>
      <vt:lpstr>Taxable Income</vt:lpstr>
      <vt:lpstr>Tax Liability</vt:lpstr>
      <vt:lpstr>Tax Credit</vt:lpstr>
      <vt:lpstr>Nonrefundable Tax Credit</vt:lpstr>
      <vt:lpstr>Refundable Tax Credit</vt:lpstr>
      <vt:lpstr>Withholding</vt:lpstr>
      <vt:lpstr>Federal Income Tax Process Overview</vt:lpstr>
      <vt:lpstr>Slide 27</vt:lpstr>
      <vt:lpstr>Slide 28</vt:lpstr>
      <vt:lpstr>Slide 29</vt:lpstr>
      <vt:lpstr>Slide 30</vt:lpstr>
      <vt:lpstr>Slide 31</vt:lpstr>
      <vt:lpstr>Slide 32</vt:lpstr>
      <vt:lpstr>Tax Preparation Process</vt:lpstr>
      <vt:lpstr>Part 1: Preliminary Interview</vt:lpstr>
      <vt:lpstr>Part 1: Preliminary Interview</vt:lpstr>
      <vt:lpstr>Part 1: Preliminary Interview – Identification</vt:lpstr>
      <vt:lpstr>Part 1: Preliminary Interview – Acceptable Documents other than SS Card</vt:lpstr>
      <vt:lpstr>Part 1: Preliminary Interview – Why conduct an interview?</vt:lpstr>
      <vt:lpstr>Tax Preparation Process</vt:lpstr>
      <vt:lpstr>Slide 40</vt:lpstr>
      <vt:lpstr>Exemptions Objectives</vt:lpstr>
      <vt:lpstr>Personal Exemptions</vt:lpstr>
      <vt:lpstr>Personal Exemptions</vt:lpstr>
      <vt:lpstr>Dependency Exemptions</vt:lpstr>
      <vt:lpstr>Determining Dependency Exemptions</vt:lpstr>
      <vt:lpstr>Qualifying Child or Qualifying Relative?</vt:lpstr>
      <vt:lpstr>Determining Dependency Exemptions</vt:lpstr>
      <vt:lpstr>Qualifying Child:  The Taxpayer Eligibility Test</vt:lpstr>
      <vt:lpstr>Qualifying Child:  The Marital Status Test</vt:lpstr>
      <vt:lpstr>Qualifying Child:  The Joint Return Test</vt:lpstr>
      <vt:lpstr>Qualifying Child:  The Citizenship Test</vt:lpstr>
      <vt:lpstr>Note: Taxpayers with ITIN Cards</vt:lpstr>
      <vt:lpstr>Qualifying Child:  The Relationship Test</vt:lpstr>
      <vt:lpstr>Qualifying Child:  The Age Test</vt:lpstr>
      <vt:lpstr>“Permanently and Totally Disabled”</vt:lpstr>
      <vt:lpstr>Qualifying Child:  The Residency Test</vt:lpstr>
      <vt:lpstr>“Temporary Absences”</vt:lpstr>
      <vt:lpstr>Qualifying Child:  The Support Test</vt:lpstr>
      <vt:lpstr>Qualifying Child:  The Other Adults Test</vt:lpstr>
      <vt:lpstr>Exercise</vt:lpstr>
      <vt:lpstr>Exercise – Answer</vt:lpstr>
      <vt:lpstr>Exercise</vt:lpstr>
      <vt:lpstr>Exercise – Answer</vt:lpstr>
      <vt:lpstr>Exercise</vt:lpstr>
      <vt:lpstr>Exercise – Answer</vt:lpstr>
      <vt:lpstr>Determining Dependency Exemptions</vt:lpstr>
      <vt:lpstr>Qualifying Child of More Than One Person</vt:lpstr>
      <vt:lpstr>Qualifying Child of More Than One Person</vt:lpstr>
      <vt:lpstr>Determining Dependency Exemptions</vt:lpstr>
      <vt:lpstr>What if the parents live apart?</vt:lpstr>
      <vt:lpstr>Determining Dependency Exemptions</vt:lpstr>
      <vt:lpstr>Qualifying Relative:  The Qualifying Child Test</vt:lpstr>
      <vt:lpstr>Qualifying Relative:  The Relationship Test</vt:lpstr>
      <vt:lpstr>Relationship Test Notes</vt:lpstr>
      <vt:lpstr>Qualifying Relative:  The Residency Test</vt:lpstr>
      <vt:lpstr>Residency Test Notes</vt:lpstr>
      <vt:lpstr>Qualifying Relative:  The Gross Income Test</vt:lpstr>
      <vt:lpstr>Qualifying Relative:  The Support Test</vt:lpstr>
      <vt:lpstr>Qualifying Relative:  Multiple Support Tests</vt:lpstr>
      <vt:lpstr>Exercise</vt:lpstr>
      <vt:lpstr>Exercise – Answer</vt:lpstr>
      <vt:lpstr>Exercise</vt:lpstr>
      <vt:lpstr>Exercise - Answer</vt:lpstr>
      <vt:lpstr>Slide 84</vt:lpstr>
      <vt:lpstr>Filing Status Objectives</vt:lpstr>
      <vt:lpstr>Five Filing Statuses</vt:lpstr>
      <vt:lpstr>Determining Filing Status</vt:lpstr>
      <vt:lpstr>Single</vt:lpstr>
      <vt:lpstr>Married Filing Jointly</vt:lpstr>
      <vt:lpstr>Married Filing Separately</vt:lpstr>
      <vt:lpstr>Why Do Some Choose MFS? </vt:lpstr>
      <vt:lpstr>Why Do Some Choose MFS? </vt:lpstr>
      <vt:lpstr>Note </vt:lpstr>
      <vt:lpstr>Head of Household</vt:lpstr>
      <vt:lpstr>Head of Household</vt:lpstr>
      <vt:lpstr>“Considered Unmarried”</vt:lpstr>
      <vt:lpstr>Head of Household</vt:lpstr>
      <vt:lpstr>Head of Household: Qualifying Person</vt:lpstr>
      <vt:lpstr>Head of Household: Qualifying Person</vt:lpstr>
      <vt:lpstr>Head of Household: Separated Parents</vt:lpstr>
      <vt:lpstr>Qualifying Widow(er)  with Dependent Child</vt:lpstr>
      <vt:lpstr>Unmarried, Widowed Taxpayer?</vt:lpstr>
      <vt:lpstr>From Lowest to Highest Tax Burden</vt:lpstr>
      <vt:lpstr>Exercise</vt:lpstr>
      <vt:lpstr>Exercise – Answer</vt:lpstr>
      <vt:lpstr>Exercise</vt:lpstr>
      <vt:lpstr>Exercise – Answer</vt:lpstr>
      <vt:lpstr>Exercise</vt:lpstr>
      <vt:lpstr>Exercise – Answer</vt:lpstr>
      <vt:lpstr>Exercise</vt:lpstr>
      <vt:lpstr>Exercise – Answer </vt:lpstr>
      <vt:lpstr>Slide 112</vt:lpstr>
      <vt:lpstr>Filing Status Objectives</vt:lpstr>
      <vt:lpstr>Who Must File? </vt:lpstr>
      <vt:lpstr>Who is Legally Required to File a Return?</vt:lpstr>
      <vt:lpstr>Children &amp; Other Dependents</vt:lpstr>
      <vt:lpstr>Other Situations When You Must File</vt:lpstr>
      <vt:lpstr>Who Should File</vt:lpstr>
      <vt:lpstr>TaxSlayer – Beth Branch</vt:lpstr>
      <vt:lpstr>Break</vt:lpstr>
      <vt:lpstr>Slide 121</vt:lpstr>
      <vt:lpstr>Income Objectives</vt:lpstr>
      <vt:lpstr>Taxable Income</vt:lpstr>
      <vt:lpstr>Nontaxable Income</vt:lpstr>
      <vt:lpstr>Taxable &amp; Nontaxable Income</vt:lpstr>
      <vt:lpstr>Earned vs. Unearned Income</vt:lpstr>
      <vt:lpstr>Form W-2: Wage and Tax Statement</vt:lpstr>
      <vt:lpstr>Form W-2: Wages, Tips, Other Compensation</vt:lpstr>
      <vt:lpstr>Form W-2: Federal Income Tax Withheld</vt:lpstr>
      <vt:lpstr>Form W-2: Federal Income Tax Withheld</vt:lpstr>
      <vt:lpstr>Form W-2: FICA Taxes</vt:lpstr>
      <vt:lpstr>Form W-2: FICA Taxes</vt:lpstr>
      <vt:lpstr>Form W-2: Allocated Tips</vt:lpstr>
      <vt:lpstr>Form W-2: Dependent Care Benefits</vt:lpstr>
      <vt:lpstr>Form W-2: Box 12 Codes</vt:lpstr>
      <vt:lpstr>Form W-2: Box 13</vt:lpstr>
      <vt:lpstr>Form W-2: Other</vt:lpstr>
      <vt:lpstr>Form W-2: Other</vt:lpstr>
      <vt:lpstr>Form W-2: State and Local Wages, Tax</vt:lpstr>
      <vt:lpstr>Form W-2: State and Local Wages, Tax</vt:lpstr>
      <vt:lpstr>Form SSA-1099:  Social Security Benefit Statement</vt:lpstr>
      <vt:lpstr>Form SSA-1099: Social Security Benefits</vt:lpstr>
      <vt:lpstr>Form SSA-1099: Social Security Benefits</vt:lpstr>
      <vt:lpstr>Form SSA-1099: Medicare Premiums</vt:lpstr>
      <vt:lpstr>Form SSA-1099: Voluntary Federal Income Tax Withholding</vt:lpstr>
      <vt:lpstr>Form SSA-1099: Lump Sum Benefit Payments</vt:lpstr>
      <vt:lpstr>Form 1099-G: Certain Government Payments</vt:lpstr>
      <vt:lpstr>Form 1099-G: Unemployment Compensation</vt:lpstr>
      <vt:lpstr>Form 1099-G: Federal Income Tax Withheld</vt:lpstr>
      <vt:lpstr>Prior Year State Tax Refund</vt:lpstr>
      <vt:lpstr>Household Employee Income</vt:lpstr>
      <vt:lpstr>Form 1099-INT: Interest Income</vt:lpstr>
      <vt:lpstr>Form 1099-INT: Interest &amp; Interest on U.S. Savings Bonds &amp; Treas. Obligations</vt:lpstr>
      <vt:lpstr>Form 1099-INT: Early Withdrawal Penalty</vt:lpstr>
      <vt:lpstr>Form 1099-INT: Federal Income Tax Withheld</vt:lpstr>
      <vt:lpstr>Form 1099-DIV: Dividends and Distributions</vt:lpstr>
      <vt:lpstr>Form 1099-DIV: Ordinary and Qualified Dividends</vt:lpstr>
      <vt:lpstr>Form 1099-DIV: Capital Gains Distributions</vt:lpstr>
      <vt:lpstr>Form 1099-DIV: Federal Income Tax Withheld</vt:lpstr>
      <vt:lpstr>Form W2-G: Certain Gambling Winnings</vt:lpstr>
      <vt:lpstr>Form W2-G: Certain Gambling Winnings</vt:lpstr>
      <vt:lpstr>Jury Duty Pay</vt:lpstr>
      <vt:lpstr>Form 1099-MISC: Miscellaneous Income</vt:lpstr>
      <vt:lpstr>Form 1099-MISC: Other Income </vt:lpstr>
      <vt:lpstr>Form 1099-MISC: Federal Income Tax Withheld</vt:lpstr>
      <vt:lpstr>Form 1099-MISC: Nonemployee Compensation</vt:lpstr>
      <vt:lpstr>Out of Scope for Basic Volunteers</vt:lpstr>
      <vt:lpstr>TaxSlayer – Beth Branch</vt:lpstr>
      <vt:lpstr>Slide 169</vt:lpstr>
      <vt:lpstr>Standard Deduction Objectives</vt:lpstr>
      <vt:lpstr>Standard Deduction</vt:lpstr>
      <vt:lpstr>Standard Deduction for Most Filers</vt:lpstr>
      <vt:lpstr>Itemized Deductions</vt:lpstr>
      <vt:lpstr>Itemized Deductions</vt:lpstr>
      <vt:lpstr>Slide 175</vt:lpstr>
      <vt:lpstr>Nonrefundable Credits Objectives</vt:lpstr>
      <vt:lpstr>Nonrefundable Tax Credit</vt:lpstr>
      <vt:lpstr>Determining Nonrefundable Credits</vt:lpstr>
      <vt:lpstr>Child &amp; Dependent Care Expenses Credit </vt:lpstr>
      <vt:lpstr>Child &amp; Dependent Care Expenses Credit: Eligibility</vt:lpstr>
      <vt:lpstr>Child &amp; Dependent Care Expenses Credit: Eligibility</vt:lpstr>
      <vt:lpstr>Child &amp; Dependent Care Expenses Credit: Qualified Work-Related Expenses </vt:lpstr>
      <vt:lpstr>Child &amp; Dependent Care Expenses Credit: Qualified Work-Related Expenses </vt:lpstr>
      <vt:lpstr>Child &amp; Dependent Care Expenses Credit: Notes</vt:lpstr>
      <vt:lpstr>Child &amp; Dependent Care Expenses Credit: Employer Provided Benefits</vt:lpstr>
      <vt:lpstr>Child &amp; Dependent Care Expenses Credit:  Employer Provided Benefits</vt:lpstr>
      <vt:lpstr>Child &amp; Dependent Care Expenses Credit: Divorced/Separated Parents </vt:lpstr>
      <vt:lpstr>Example</vt:lpstr>
      <vt:lpstr>Example – Answer</vt:lpstr>
      <vt:lpstr>Example – Answer</vt:lpstr>
      <vt:lpstr>Example – Answer</vt:lpstr>
      <vt:lpstr>Example – Answer</vt:lpstr>
      <vt:lpstr>Child Tax Credit</vt:lpstr>
      <vt:lpstr>Child Tax Credit</vt:lpstr>
      <vt:lpstr>Retirement Savings Contributions Credit: General Eligibility Requirements</vt:lpstr>
      <vt:lpstr>Retirement Savings Contribution Credit: Form W-2</vt:lpstr>
      <vt:lpstr>Retirement Savings Contribution Credit: Contributions Record</vt:lpstr>
      <vt:lpstr>Retirement Savings Contributions Credit: Eligible Contributions</vt:lpstr>
      <vt:lpstr>Example</vt:lpstr>
      <vt:lpstr>Example – Answer</vt:lpstr>
      <vt:lpstr>TaxSlayer – Beth Branch</vt:lpstr>
      <vt:lpstr>Reminders</vt:lpstr>
      <vt:lpstr>Sign Up For a Testing Session</vt:lpstr>
      <vt:lpstr>Slide 204</vt:lpstr>
      <vt:lpstr>Training Outline: B Session</vt:lpstr>
      <vt:lpstr>Training Outline: B Session</vt:lpstr>
      <vt:lpstr>Training Outline: B Session</vt:lpstr>
      <vt:lpstr>Slide 208</vt:lpstr>
      <vt:lpstr>Refundable Credits Objectives</vt:lpstr>
      <vt:lpstr>Refundable Tax Credit</vt:lpstr>
      <vt:lpstr>Additional Child Tax Credit</vt:lpstr>
      <vt:lpstr>Additional Child Tax Credit</vt:lpstr>
      <vt:lpstr>Additional Child Tax Credit:  General Eligibility</vt:lpstr>
      <vt:lpstr>Earned Income Credit</vt:lpstr>
      <vt:lpstr>Earned Income Credit</vt:lpstr>
      <vt:lpstr>Earned Income Credit</vt:lpstr>
      <vt:lpstr>Encouraging Work and Reducing Poverty</vt:lpstr>
      <vt:lpstr>EIC and Alabama Families</vt:lpstr>
      <vt:lpstr>Earned Income Credit</vt:lpstr>
      <vt:lpstr>Earned Income Credit: Maximum Credit Amounts</vt:lpstr>
      <vt:lpstr>Determining the Earned Income Credit</vt:lpstr>
      <vt:lpstr>Earned Income Credit: Eligibility Requirements</vt:lpstr>
      <vt:lpstr>Earned Income Credit: Eligibility Requirements</vt:lpstr>
      <vt:lpstr>Earned Income Credit: Eligibility Requirements</vt:lpstr>
      <vt:lpstr>Earned Income Credit: Eligibility Requirements</vt:lpstr>
      <vt:lpstr>Earned Income Credit: Eligibility Requirements</vt:lpstr>
      <vt:lpstr>Earned Income Credit: Eligibility Requirements</vt:lpstr>
      <vt:lpstr>Earned Income Credit: Qualifying Child of More than One Person</vt:lpstr>
      <vt:lpstr>Earned Income Credit: Disallowance</vt:lpstr>
      <vt:lpstr>Example</vt:lpstr>
      <vt:lpstr>Example – Answer</vt:lpstr>
      <vt:lpstr>Example</vt:lpstr>
      <vt:lpstr>Example – Answer</vt:lpstr>
      <vt:lpstr>Example</vt:lpstr>
      <vt:lpstr>Example – Answer</vt:lpstr>
      <vt:lpstr>Example</vt:lpstr>
      <vt:lpstr>Example – Answer</vt:lpstr>
      <vt:lpstr>TaxSlayer – Beth Branch</vt:lpstr>
      <vt:lpstr>Slide 239</vt:lpstr>
      <vt:lpstr>Refund &amp; Amount of Tax Owed Objectives</vt:lpstr>
      <vt:lpstr>Refunds</vt:lpstr>
      <vt:lpstr>Refunds: Direct Deposit</vt:lpstr>
      <vt:lpstr>Refunds: Direct Deposit</vt:lpstr>
      <vt:lpstr>Refunds: Electronic Deposit</vt:lpstr>
      <vt:lpstr>Refunds: Savings Bonds</vt:lpstr>
      <vt:lpstr>Refunds: Savings Bonds</vt:lpstr>
      <vt:lpstr>Refunds: Rate of Return Comparison</vt:lpstr>
      <vt:lpstr>Refunds: Locating a Savings Bond</vt:lpstr>
      <vt:lpstr>Tax Due</vt:lpstr>
      <vt:lpstr>Tax Due</vt:lpstr>
      <vt:lpstr>Tax Due</vt:lpstr>
      <vt:lpstr>Tax Due</vt:lpstr>
      <vt:lpstr>Tax Due: What if the Taxpayer Cannot Pay?</vt:lpstr>
      <vt:lpstr>Tax Due: Undue Hardship</vt:lpstr>
      <vt:lpstr>Tax Due: Estimated Tax Penalty</vt:lpstr>
      <vt:lpstr>Tax Due</vt:lpstr>
      <vt:lpstr>TaxSlayer – Beth Branch</vt:lpstr>
      <vt:lpstr>Slide 258</vt:lpstr>
      <vt:lpstr>What is the Affordable Care Act (ACA)?</vt:lpstr>
      <vt:lpstr>Shared Responsibility Provision</vt:lpstr>
      <vt:lpstr>What is Minimum Essential Coverage?</vt:lpstr>
      <vt:lpstr>How Many Months Do Taxpayers Need to Have MEC?</vt:lpstr>
      <vt:lpstr>What Qualifies as Minimum Essential Coverage?</vt:lpstr>
      <vt:lpstr>What Qualifies as Minimum Essential Coverage?</vt:lpstr>
      <vt:lpstr>Premium Tax Credit</vt:lpstr>
      <vt:lpstr>TaxSlayer – Beth Branch</vt:lpstr>
      <vt:lpstr>Slide 267</vt:lpstr>
      <vt:lpstr>Alabama Return Objectives</vt:lpstr>
      <vt:lpstr>Alabama Return Objectives</vt:lpstr>
      <vt:lpstr>Who Must File</vt:lpstr>
      <vt:lpstr>Personal Exemptions</vt:lpstr>
      <vt:lpstr>Dependency Exemption</vt:lpstr>
      <vt:lpstr>Dependency Exemption:  The Relationship Test, Pt. 1</vt:lpstr>
      <vt:lpstr>Dependency Exemption:  The Relationship Test, Pt. 2</vt:lpstr>
      <vt:lpstr>Dependency Exemption:  The Relationship Test, Pt. 3</vt:lpstr>
      <vt:lpstr>Dependency Exemption:  The Support Test</vt:lpstr>
      <vt:lpstr>Dependency Exemption: Notes</vt:lpstr>
      <vt:lpstr>Filing Status</vt:lpstr>
      <vt:lpstr>Filing Status: Differences from Federal Tax Return</vt:lpstr>
      <vt:lpstr>Filing Status: Head of Family</vt:lpstr>
      <vt:lpstr>Filing Status: Head of Family Qualifying Person</vt:lpstr>
      <vt:lpstr>Filing Status: Head of Family Qualifying Person</vt:lpstr>
      <vt:lpstr>Filing Status: Head of Family Qualifying Person</vt:lpstr>
      <vt:lpstr>Taxable Income</vt:lpstr>
      <vt:lpstr>Nontaxable Income</vt:lpstr>
      <vt:lpstr>Standard Deduction</vt:lpstr>
      <vt:lpstr>Itemized Deductions</vt:lpstr>
      <vt:lpstr>Finishing the Alabama Return</vt:lpstr>
      <vt:lpstr>Finishing the Alabama Return</vt:lpstr>
      <vt:lpstr>Finishing the Alabama Return</vt:lpstr>
      <vt:lpstr>Finishing the Alabama Return</vt:lpstr>
      <vt:lpstr>Paying a Balance/Receiving a Refund</vt:lpstr>
      <vt:lpstr>TaxSlayer – Beth Branch</vt:lpstr>
      <vt:lpstr>Slide 294</vt:lpstr>
      <vt:lpstr>Tax Preparation Process</vt:lpstr>
      <vt:lpstr>Part 2: Preparing the Return in TaxSlayer</vt:lpstr>
      <vt:lpstr>Part 2: Preparing the Return in TaxSlayer</vt:lpstr>
      <vt:lpstr>Part 2: Preparing the Return in TaxSlayer – Taxpayer and Spouse PIN</vt:lpstr>
      <vt:lpstr>Part 2: Preparing the Return in TaxSlayer – General Use Form</vt:lpstr>
      <vt:lpstr>Part 2: Preparing the Return in TaxSlayer – General Disclosure Form</vt:lpstr>
      <vt:lpstr>Part 2: Preparing the Return in TaxSlayer – Prep Use Form</vt:lpstr>
      <vt:lpstr>Part 2: Preparing the Return in TaxSlayer – Identity Protection Pin</vt:lpstr>
      <vt:lpstr>Tax Preparation Process</vt:lpstr>
      <vt:lpstr>Part 3: Quality Review</vt:lpstr>
      <vt:lpstr>Tax Preparation Process</vt:lpstr>
      <vt:lpstr>Part 4: Finishing the Return</vt:lpstr>
      <vt:lpstr>Tax Preparation Process</vt:lpstr>
      <vt:lpstr>Slide 308</vt:lpstr>
      <vt:lpstr>Additional Topics – Out of Scope at Tax Site</vt:lpstr>
      <vt:lpstr>Additional Topics for 2016 VITA Basic Exam – Out of Scope at Tax Site</vt:lpstr>
      <vt:lpstr>Additional Topics – Out of Scope at Tax Site  Additional ACA Tax Provisions</vt:lpstr>
      <vt:lpstr>Additional Topics – Out of Scope at Tax Site  Additional ACA Tax Provisions</vt:lpstr>
      <vt:lpstr>Additional Topics – Out of Scope at Tax Site  Additional ACA Tax Provisions</vt:lpstr>
      <vt:lpstr>Additional Topics – Out of Scope at Tax Site  Additional ACA Tax Provisions Practice Exercise #1: Peter &amp; Nance Armison</vt:lpstr>
      <vt:lpstr>Additional Topics – Out of Scope at Tax Site  Additional ACA Tax Provisions Practice Exercise #2: Francis &amp; Claire Underwood</vt:lpstr>
      <vt:lpstr>Additional Topics – Out of Scope at Tax Site  Additional ACA Tax Provisions Practice Exercise #2: Francis &amp; Claire Underwood</vt:lpstr>
      <vt:lpstr>Additional Topics – Out of Scope at Tax Site  Additional ACA Tax Provisions Practice Exercise #2: Francis &amp; Claire Underwood</vt:lpstr>
      <vt:lpstr>Additional Topics for 2016 VITA Basic Exam – Out of Scope at Tax Site</vt:lpstr>
      <vt:lpstr>Additional Topics – Out of Scope at Tax Site  Retirement Income: IRAs and PENSIONS</vt:lpstr>
      <vt:lpstr>Additional Topics – Out of Scope at Tax Site   Retirement Income: IRAs and PENSIONS</vt:lpstr>
      <vt:lpstr>Additional Topics – Out of Scope at Tax Site   Retirement Income: IRAs and PENSIONS</vt:lpstr>
      <vt:lpstr>Additional Topics – Out of Scope at Tax Site   Retirement Income: IRAs and PENSIONS  Practice Exercise #3: Sarah Brown</vt:lpstr>
      <vt:lpstr>Additional Topics – Out of Scope at Tax Site   Retirement Income: IRAs and PENSIONS  Practice Exercise #3: Sarah Brown</vt:lpstr>
      <vt:lpstr>Additional Topics – Out of Scope at Tax Site   Retirement Income: IRAs and PENSIONS  Practice Exercise #3: Sarah Brown</vt:lpstr>
      <vt:lpstr>Additional Topics – Out of Scope at Tax Site   Retirement Income: IRAs and PENSIONS  Additional Practice for Form 1099-R Review</vt:lpstr>
      <vt:lpstr>Additional Topics for 2016 VITA Basic Exam – Out of Scope at Tax Site</vt:lpstr>
      <vt:lpstr>Additional Topics – Out of Scope at Tax Site   Itemized Deductions</vt:lpstr>
      <vt:lpstr>Additional Topics – Out of Scope at Tax Site   Itemized Deductions</vt:lpstr>
      <vt:lpstr>Additional Topics – Out of Scope at Tax Site   Itemized Deductions</vt:lpstr>
      <vt:lpstr>Additional Topics – Out of Scope at Tax Site   Itemized Deductions Form 1098: Mortgage Interest Statement</vt:lpstr>
      <vt:lpstr>Additional Topics for 2016 VITA Basic Exam – Out of Scope at Tax Site</vt:lpstr>
      <vt:lpstr>Additional Topics – Out of Scope at Tax Site  Education Credits &amp; Student Loan Interest</vt:lpstr>
      <vt:lpstr>Additional Topics – Out of Scope at Tax Site   Education Credits &amp; Student Loan Interest</vt:lpstr>
      <vt:lpstr>Additional Topics – Out of Scope at Tax Site   Education Credits &amp; Student Loan Interest Form 1098-T: Tuition Statement</vt:lpstr>
      <vt:lpstr>Additional Topics – Out of Scope at Tax Site   Education Credits &amp; Student Loan Interest</vt:lpstr>
      <vt:lpstr>Additional Topics – Out of Scope at Tax Site   Education Credits &amp; Student Loan Interest Form 1098-E: Student Loan Interest Statement</vt:lpstr>
      <vt:lpstr>Additional Topics – Out of Scope at Tax Site   Education Credits &amp; Student Loan Interest Practice Exercise #4: Leslie Knope</vt:lpstr>
      <vt:lpstr>Additional Topics – Out of Scope at Tax Site   Education Credits &amp; Student Loan Interest Practice Exercise #4: Leslie Knope</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Additional Topics – Out of Scope at Tax Site   Itemized Deductions, Education Credits &amp; Student Loan Interest Practice Exercise #5: Ewan McGregor</vt:lpstr>
      <vt:lpstr>Slide 350</vt:lpstr>
      <vt:lpstr>Intake/Interview &amp; Quality Review Sheet</vt:lpstr>
      <vt:lpstr>Assuring a Quality Service and Accurate Return</vt:lpstr>
      <vt:lpstr>Using this Form Completely and Appropriately</vt:lpstr>
      <vt:lpstr>Required for Use by IRS VITA Sites</vt:lpstr>
      <vt:lpstr>Intake/Interview Form is a Huge Asset to You</vt:lpstr>
      <vt:lpstr>The Intake Process: Completing Form 13614-C</vt:lpstr>
      <vt:lpstr>Complete an Intake/Interview Form  for EVERY Return</vt:lpstr>
      <vt:lpstr>The Intake Process: Tax Return and Volunteer Certification Levels</vt:lpstr>
      <vt:lpstr>The Intake Process: Tax Return and Volunteer Certification Levels</vt:lpstr>
      <vt:lpstr>Slide 360</vt:lpstr>
      <vt:lpstr>Slide 361</vt:lpstr>
      <vt:lpstr>Slide 362</vt:lpstr>
      <vt:lpstr>Slide 363</vt:lpstr>
      <vt:lpstr>Slide 364</vt:lpstr>
      <vt:lpstr>Slide 365</vt:lpstr>
      <vt:lpstr>Slide 366</vt:lpstr>
      <vt:lpstr>Slide 367</vt:lpstr>
      <vt:lpstr>Slide 368</vt:lpstr>
      <vt:lpstr>Slide 369</vt:lpstr>
      <vt:lpstr>Slide 370</vt:lpstr>
      <vt:lpstr>Slide 371</vt:lpstr>
      <vt:lpstr>Slide 372</vt:lpstr>
      <vt:lpstr>Slide 373</vt:lpstr>
      <vt:lpstr>Slide 374</vt:lpstr>
      <vt:lpstr>Slide 375</vt:lpstr>
      <vt:lpstr>Slide 376</vt:lpstr>
      <vt:lpstr>Slide 377</vt:lpstr>
      <vt:lpstr>Slide 378</vt:lpstr>
      <vt:lpstr>Slide 379</vt:lpstr>
      <vt:lpstr>Concepts of the Quality Review</vt:lpstr>
      <vt:lpstr>Slide 381</vt:lpstr>
      <vt:lpstr>Volunteer Standards of Conduct</vt:lpstr>
      <vt:lpstr>Quality Site Requirements</vt:lpstr>
      <vt:lpstr>Do Not Accept Payment</vt:lpstr>
      <vt:lpstr>Do Not Solicit Business or Use Personal Knowledge Gained About a Taxpayer</vt:lpstr>
      <vt:lpstr>Do Not Knowingly Prepare False Return</vt:lpstr>
      <vt:lpstr>Do Not Engage in Negative Conduct</vt:lpstr>
      <vt:lpstr>Treat All Taxpayers With Courtesy</vt:lpstr>
      <vt:lpstr>Taxpayer Civil Rights</vt:lpstr>
      <vt:lpstr>Reporting Questionable Activity</vt:lpstr>
      <vt:lpstr>Intake/Interview &amp; Quality Review Test &amp; Volunteer Standards of Conduct Test</vt:lpstr>
      <vt:lpstr>Slide 392</vt:lpstr>
      <vt:lpstr>Your First Day at the Tax Site</vt:lpstr>
      <vt:lpstr>Congratulations!</vt:lpstr>
      <vt:lpstr>IRS Basic Certification</vt:lpstr>
      <vt:lpstr>Testing Session</vt:lpstr>
      <vt:lpstr>Extra Practice</vt:lpstr>
      <vt:lpstr>Slide 398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Tax Terminology/1040 Overview</dc:title>
  <dc:creator>Ashley Ownbey</dc:creator>
  <cp:lastModifiedBy>Dina Kostrow</cp:lastModifiedBy>
  <cp:revision>284</cp:revision>
  <cp:lastPrinted>2015-10-30T16:44:53Z</cp:lastPrinted>
  <dcterms:created xsi:type="dcterms:W3CDTF">2017-01-05T19:54:14Z</dcterms:created>
  <dcterms:modified xsi:type="dcterms:W3CDTF">2017-01-05T19:54:36Z</dcterms:modified>
</cp:coreProperties>
</file>