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5" r:id="rId2"/>
  </p:sldMasterIdLst>
  <p:notesMasterIdLst>
    <p:notesMasterId r:id="rId21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Murphree" initials="" lastIdx="1" clrIdx="0"/>
  <p:cmAuthor id="1" name="Karli Boulwar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5"/>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210" Type="http://schemas.openxmlformats.org/officeDocument/2006/relationships/notesMaster" Target="notesMasters/notesMaster1.xml"/><Relationship Id="rId211" Type="http://schemas.openxmlformats.org/officeDocument/2006/relationships/commentAuthors" Target="commentAuthors.xml"/><Relationship Id="rId212" Type="http://schemas.openxmlformats.org/officeDocument/2006/relationships/presProps" Target="presProps.xml"/><Relationship Id="rId213" Type="http://schemas.openxmlformats.org/officeDocument/2006/relationships/viewProps" Target="viewProp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14" Type="http://schemas.openxmlformats.org/officeDocument/2006/relationships/theme" Target="theme/theme1.xml"/><Relationship Id="rId2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3T20:39:59.448" idx="1">
    <p:pos x="384" y="1108"/>
    <p:text>potentially, we will go over what they will do with the CF trainers going to Huntsville</p:text>
  </p:cm>
  <p:cm authorId="0" dt="2017-09-13T20:40:51.893" idx="1">
    <p:pos x="384" y="1008"/>
    <p:text>Will we need a separate slide for Huntsville/Decatur volunteers?</p:text>
  </p:cm>
  <p:cm authorId="1" dt="2017-09-13T20:40:51.893" idx="2">
    <p:pos x="384" y="1208"/>
    <p:text>i put this in our meeting notes to confirm with jenny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9" name="Shape 3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871" name="Shape 8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101</a:t>
            </a:fld>
            <a:endParaRPr lang="en-US" sz="1200">
              <a:solidFill>
                <a:srgbClr val="000000"/>
              </a:solidFill>
              <a:latin typeface="Arial"/>
              <a:ea typeface="Arial"/>
              <a:cs typeface="Arial"/>
              <a:sym typeface="Arial"/>
            </a:endParaRPr>
          </a:p>
        </p:txBody>
      </p:sp>
      <p:sp>
        <p:nvSpPr>
          <p:cNvPr id="877" name="Shape 8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8" name="Shape 87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4" name="Shape 88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85" name="Shape 88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103</a:t>
            </a:fld>
            <a:endParaRPr lang="en-US" sz="1200">
              <a:solidFill>
                <a:srgbClr val="000000"/>
              </a:solidFill>
              <a:latin typeface="Arial"/>
              <a:ea typeface="Arial"/>
              <a:cs typeface="Arial"/>
              <a:sym typeface="Arial"/>
            </a:endParaRPr>
          </a:p>
        </p:txBody>
      </p:sp>
      <p:sp>
        <p:nvSpPr>
          <p:cNvPr id="891" name="Shape 8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2" name="Shape 89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104</a:t>
            </a:fld>
            <a:endParaRPr lang="en-US" sz="1200">
              <a:solidFill>
                <a:srgbClr val="000000"/>
              </a:solidFill>
              <a:latin typeface="Arial"/>
              <a:ea typeface="Arial"/>
              <a:cs typeface="Arial"/>
              <a:sym typeface="Arial"/>
            </a:endParaRPr>
          </a:p>
        </p:txBody>
      </p:sp>
      <p:sp>
        <p:nvSpPr>
          <p:cNvPr id="902" name="Shape 9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3" name="Shape 90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Shape 9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9" name="Shape 90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10" name="Shape 91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106</a:t>
            </a:fld>
            <a:endParaRPr lang="en-US" sz="1200">
              <a:solidFill>
                <a:srgbClr val="000000"/>
              </a:solidFill>
              <a:latin typeface="Arial"/>
              <a:ea typeface="Arial"/>
              <a:cs typeface="Arial"/>
              <a:sym typeface="Arial"/>
            </a:endParaRPr>
          </a:p>
        </p:txBody>
      </p:sp>
      <p:sp>
        <p:nvSpPr>
          <p:cNvPr id="920" name="Shape 9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1" name="Shape 92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107</a:t>
            </a:fld>
            <a:endParaRPr lang="en-US" sz="1200">
              <a:solidFill>
                <a:srgbClr val="000000"/>
              </a:solidFill>
              <a:latin typeface="Arial"/>
              <a:ea typeface="Arial"/>
              <a:cs typeface="Arial"/>
              <a:sym typeface="Arial"/>
            </a:endParaRPr>
          </a:p>
        </p:txBody>
      </p:sp>
      <p:sp>
        <p:nvSpPr>
          <p:cNvPr id="927" name="Shape 9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8" name="Shape 92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4" name="Shape 93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1200" b="0" i="0" u="none" strike="noStrike" cap="none">
                <a:solidFill>
                  <a:schemeClr val="dk1"/>
                </a:solidFill>
                <a:latin typeface="Questrial"/>
                <a:ea typeface="Questrial"/>
                <a:cs typeface="Questrial"/>
                <a:sym typeface="Questrial"/>
              </a:rPr>
              <a:t> </a:t>
            </a:r>
          </a:p>
        </p:txBody>
      </p:sp>
      <p:sp>
        <p:nvSpPr>
          <p:cNvPr id="935" name="Shape 93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Shape 9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3" name="Shape 94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44" name="Shape 94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950" name="Shape 9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6" name="Shape 95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7" name="Shape 95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6" name="Shape 96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7" name="Shape 96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3" name="Shape 97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74" name="Shape 97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0" name="Shape 98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981" name="Shape 98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987" name="Shape 9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Shape 99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998" name="Shape 9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117</a:t>
            </a:fld>
            <a:endParaRPr lang="en-US" sz="1200">
              <a:solidFill>
                <a:srgbClr val="000000"/>
              </a:solidFill>
              <a:latin typeface="Arial"/>
              <a:ea typeface="Arial"/>
              <a:cs typeface="Arial"/>
              <a:sym typeface="Arial"/>
            </a:endParaRPr>
          </a:p>
        </p:txBody>
      </p:sp>
      <p:sp>
        <p:nvSpPr>
          <p:cNvPr id="1004" name="Shape 10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5" name="Shape 100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Shape 10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1" name="Shape 101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2" name="Shape 101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Shape 10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8" name="Shape 101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9" name="Shape 1019"/>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Shape 102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120</a:t>
            </a:fld>
            <a:endParaRPr lang="en-US" sz="1200">
              <a:solidFill>
                <a:srgbClr val="000000"/>
              </a:solidFill>
              <a:latin typeface="Arial"/>
              <a:ea typeface="Arial"/>
              <a:cs typeface="Arial"/>
              <a:sym typeface="Arial"/>
            </a:endParaRPr>
          </a:p>
        </p:txBody>
      </p:sp>
      <p:sp>
        <p:nvSpPr>
          <p:cNvPr id="1025" name="Shape 10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6" name="Shape 102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2" name="Shape 103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33" name="Shape 103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Shape 10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4" name="Shape 104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45" name="Shape 104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Shape 105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123</a:t>
            </a:fld>
            <a:endParaRPr lang="en-US" sz="1200">
              <a:solidFill>
                <a:srgbClr val="000000"/>
              </a:solidFill>
              <a:latin typeface="Arial"/>
              <a:ea typeface="Arial"/>
              <a:cs typeface="Arial"/>
              <a:sym typeface="Arial"/>
            </a:endParaRPr>
          </a:p>
        </p:txBody>
      </p:sp>
      <p:sp>
        <p:nvSpPr>
          <p:cNvPr id="1051" name="Shape 10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2" name="Shape 105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45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Shape 10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8" name="Shape 105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Questrial"/>
                <a:ea typeface="Questrial"/>
                <a:cs typeface="Questrial"/>
                <a:sym typeface="Questrial"/>
              </a:rPr>
              <a:t> </a:t>
            </a:r>
          </a:p>
        </p:txBody>
      </p:sp>
      <p:sp>
        <p:nvSpPr>
          <p:cNvPr id="1059" name="Shape 1059"/>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Shape 10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5" name="Shape 106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
        <p:nvSpPr>
          <p:cNvPr id="1066" name="Shape 106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Shape 10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2" name="Shape 107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
        <p:nvSpPr>
          <p:cNvPr id="1073" name="Shape 107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9" name="Shape 107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80" name="Shape 108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Shape 10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6" name="Shape 108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Questrial"/>
                <a:ea typeface="Questrial"/>
                <a:cs typeface="Questrial"/>
                <a:sym typeface="Questrial"/>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87" name="Shape 108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Shape 109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093" name="Shape 10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13</a:t>
            </a:fld>
            <a:endParaRPr lang="en-US" sz="1200">
              <a:solidFill>
                <a:srgbClr val="000000"/>
              </a:solidFill>
              <a:latin typeface="Arial"/>
              <a:ea typeface="Arial"/>
              <a:cs typeface="Arial"/>
              <a:sym typeface="Arial"/>
            </a:endParaRPr>
          </a:p>
        </p:txBody>
      </p:sp>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1" name="Shape 110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2" name="Shape 110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Shape 110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108" name="Shape 1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Shape 111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14" name="Shape 1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20" name="Shape 1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26" name="Shape 1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Shape 1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2" name="Shape 113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 </a:t>
            </a:r>
          </a:p>
        </p:txBody>
      </p:sp>
      <p:sp>
        <p:nvSpPr>
          <p:cNvPr id="1133" name="Shape 113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Shape 113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39" name="Shape 1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Shape 1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5" name="Shape 114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a:p>
            <a:pPr marL="0" marR="0" lvl="0" indent="0" algn="l" rtl="0">
              <a:spcBef>
                <a:spcPts val="0"/>
              </a:spcBef>
              <a:spcAft>
                <a:spcPts val="0"/>
              </a:spcAft>
              <a:buSzPct val="25000"/>
              <a:buNone/>
            </a:pPr>
            <a:r>
              <a:rPr lang="en-US" sz="1200" b="0" i="0" u="none" strike="noStrike" cap="none">
                <a:solidFill>
                  <a:schemeClr val="dk1"/>
                </a:solidFill>
                <a:latin typeface="Questrial"/>
                <a:ea typeface="Questrial"/>
                <a:cs typeface="Questrial"/>
                <a:sym typeface="Questrial"/>
              </a:rPr>
              <a:t> </a:t>
            </a:r>
          </a:p>
        </p:txBody>
      </p:sp>
      <p:sp>
        <p:nvSpPr>
          <p:cNvPr id="1146" name="Shape 114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Shape 1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2" name="Shape 115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53" name="Shape 115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Shape 1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2" name="Shape 116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63" name="Shape 116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171450" marR="0" lvl="0" indent="-171450" algn="l" rtl="0">
              <a:spcBef>
                <a:spcPts val="0"/>
              </a:spcBef>
              <a:buClr>
                <a:schemeClr val="dk1"/>
              </a:buClr>
              <a:buSzPct val="100000"/>
              <a:buFont typeface="Noto Sans Symbols"/>
              <a:buNone/>
            </a:pPr>
            <a:endParaRPr sz="1200" b="0" i="0" u="none" strike="noStrike" cap="none">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Shape 11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0" name="Shape 117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71" name="Shape 117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Shape 117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77" name="Shape 11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Shape 118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83" name="Shape 1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Shape 118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189" name="Shape 1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Shape 1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5" name="Shape 119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96" name="Shape 119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Shape 1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7" name="Shape 120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08" name="Shape 1208"/>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Shape 121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146</a:t>
            </a:fld>
            <a:endParaRPr lang="en-US" sz="1200">
              <a:solidFill>
                <a:srgbClr val="000000"/>
              </a:solidFill>
              <a:latin typeface="Arial"/>
              <a:ea typeface="Arial"/>
              <a:cs typeface="Arial"/>
              <a:sym typeface="Arial"/>
            </a:endParaRPr>
          </a:p>
        </p:txBody>
      </p:sp>
      <p:sp>
        <p:nvSpPr>
          <p:cNvPr id="1214" name="Shape 1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5" name="Shape 121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45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21" name="Shape 12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Shape 1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7" name="Shape 122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Questrial"/>
                <a:ea typeface="Questrial"/>
                <a:cs typeface="Questrial"/>
                <a:sym typeface="Questrial"/>
              </a:rPr>
              <a:t> </a:t>
            </a:r>
          </a:p>
        </p:txBody>
      </p:sp>
      <p:sp>
        <p:nvSpPr>
          <p:cNvPr id="1228" name="Shape 1228"/>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Shape 1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4" name="Shape 123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Questrial"/>
                <a:ea typeface="Questrial"/>
                <a:cs typeface="Questrial"/>
                <a:sym typeface="Questrial"/>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35" name="Shape 123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Shape 124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150</a:t>
            </a:fld>
            <a:endParaRPr lang="en-US" sz="1200">
              <a:solidFill>
                <a:srgbClr val="000000"/>
              </a:solidFill>
              <a:latin typeface="Arial"/>
              <a:ea typeface="Arial"/>
              <a:cs typeface="Arial"/>
              <a:sym typeface="Arial"/>
            </a:endParaRPr>
          </a:p>
        </p:txBody>
      </p:sp>
      <p:sp>
        <p:nvSpPr>
          <p:cNvPr id="1241" name="Shape 12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2" name="Shape 124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Shape 124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151</a:t>
            </a:fld>
            <a:endParaRPr lang="en-US" sz="1200">
              <a:solidFill>
                <a:srgbClr val="000000"/>
              </a:solidFill>
              <a:latin typeface="Arial"/>
              <a:ea typeface="Arial"/>
              <a:cs typeface="Arial"/>
              <a:sym typeface="Arial"/>
            </a:endParaRPr>
          </a:p>
        </p:txBody>
      </p:sp>
      <p:sp>
        <p:nvSpPr>
          <p:cNvPr id="1248" name="Shape 1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9" name="Shape 124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Shape 125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55" name="Shape 1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Shape 126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153</a:t>
            </a:fld>
            <a:endParaRPr lang="en-US" sz="1200">
              <a:solidFill>
                <a:srgbClr val="000000"/>
              </a:solidFill>
              <a:latin typeface="Arial"/>
              <a:ea typeface="Arial"/>
              <a:cs typeface="Arial"/>
              <a:sym typeface="Arial"/>
            </a:endParaRPr>
          </a:p>
        </p:txBody>
      </p:sp>
      <p:sp>
        <p:nvSpPr>
          <p:cNvPr id="1261" name="Shape 1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2" name="Shape 126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Shape 126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68" name="Shape 1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Shape 127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155</a:t>
            </a:fld>
            <a:endParaRPr lang="en-US" sz="1200">
              <a:solidFill>
                <a:srgbClr val="000000"/>
              </a:solidFill>
              <a:latin typeface="Arial"/>
              <a:ea typeface="Arial"/>
              <a:cs typeface="Arial"/>
              <a:sym typeface="Arial"/>
            </a:endParaRPr>
          </a:p>
        </p:txBody>
      </p:sp>
      <p:sp>
        <p:nvSpPr>
          <p:cNvPr id="1274" name="Shape 12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5" name="Shape 127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lnSpc>
                <a:spcPct val="80000"/>
              </a:lnSpc>
              <a:spcBef>
                <a:spcPts val="0"/>
              </a:spcBef>
              <a:spcAft>
                <a:spcPts val="0"/>
              </a:spcAft>
              <a:buSzPct val="25000"/>
              <a:buNone/>
            </a:pPr>
            <a:endParaRPr sz="800" b="0" i="0" u="none" strike="noStrike" cap="none">
              <a:solidFill>
                <a:schemeClr val="dk1"/>
              </a:solidFill>
              <a:latin typeface="Arial"/>
              <a:ea typeface="Arial"/>
              <a:cs typeface="Arial"/>
              <a:sym typeface="Arial"/>
            </a:endParaRPr>
          </a:p>
          <a:p>
            <a:pPr marL="0" marR="0" lvl="0" indent="0" algn="l" rtl="0">
              <a:lnSpc>
                <a:spcPct val="80000"/>
              </a:lnSpc>
              <a:spcBef>
                <a:spcPts val="450"/>
              </a:spcBef>
              <a:spcAft>
                <a:spcPts val="0"/>
              </a:spcAft>
              <a:buSzPct val="25000"/>
              <a:buNone/>
            </a:pPr>
            <a:r>
              <a:rPr lang="en-US" sz="800" b="1" i="0" u="none" strike="noStrike" cap="none">
                <a:solidFill>
                  <a:srgbClr val="FFFFFF"/>
                </a:solidFill>
                <a:latin typeface="Arial"/>
                <a:ea typeface="Arial"/>
                <a:cs typeface="Arial"/>
                <a:sym typeface="Arial"/>
              </a:rPr>
              <a:t>Picture thanks to</a:t>
            </a:r>
          </a:p>
          <a:p>
            <a:pPr marL="0" marR="0" lvl="0" indent="0" algn="l" rtl="0">
              <a:lnSpc>
                <a:spcPct val="80000"/>
              </a:lnSpc>
              <a:spcBef>
                <a:spcPts val="450"/>
              </a:spcBef>
              <a:buSzPct val="25000"/>
              <a:buNone/>
            </a:pPr>
            <a:r>
              <a:rPr lang="en-US" sz="800" b="1" i="0" u="none" strike="noStrike" cap="none">
                <a:solidFill>
                  <a:srgbClr val="FFFFFF"/>
                </a:solidFill>
                <a:latin typeface="Arial"/>
                <a:ea typeface="Arial"/>
                <a:cs typeface="Arial"/>
                <a:sym typeface="Arial"/>
              </a:rPr>
              <a:t>Tax Policy Center, a joint project of the Urban Institute and Brookings Institution, posted February 12, 2014; accessed July 20, 2015; web; http://www.taxpolicycenter.org/briefing-book/key-elements/family/eitc.cfm</a:t>
            </a:r>
          </a:p>
          <a:p>
            <a:pPr marL="0" marR="0" lvl="0" indent="0" algn="l" rtl="0">
              <a:lnSpc>
                <a:spcPct val="80000"/>
              </a:lnSpc>
              <a:spcBef>
                <a:spcPts val="0"/>
              </a:spcBef>
              <a:buSzPct val="25000"/>
              <a:buNone/>
            </a:pPr>
            <a:endParaRPr sz="800" b="0" i="1" u="none" strike="noStrike" cap="none">
              <a:solidFill>
                <a:schemeClr val="dk1"/>
              </a:solidFill>
              <a:latin typeface="Arial"/>
              <a:ea typeface="Arial"/>
              <a:cs typeface="Arial"/>
              <a:sym typeface="Arial"/>
            </a:endParaRPr>
          </a:p>
          <a:p>
            <a:pPr marL="0" marR="0" lvl="0" indent="0" algn="l" rtl="0">
              <a:lnSpc>
                <a:spcPct val="80000"/>
              </a:lnSpc>
              <a:spcBef>
                <a:spcPts val="0"/>
              </a:spcBef>
              <a:buSzPct val="25000"/>
              <a:buNone/>
            </a:pPr>
            <a:endParaRPr sz="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Shape 1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2" name="Shape 128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83" name="Shape 128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Shape 128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89" name="Shape 1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Shape 129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95" name="Shape 12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Shape 130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01" name="Shape 13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Shape 130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07" name="Shape 13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Shape 131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13" name="Shape 1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Shape 131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19" name="Shape 13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Shape 132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163</a:t>
            </a:fld>
            <a:endParaRPr lang="en-US" sz="1200">
              <a:solidFill>
                <a:srgbClr val="000000"/>
              </a:solidFill>
              <a:latin typeface="Arial"/>
              <a:ea typeface="Arial"/>
              <a:cs typeface="Arial"/>
              <a:sym typeface="Arial"/>
            </a:endParaRPr>
          </a:p>
        </p:txBody>
      </p:sp>
      <p:sp>
        <p:nvSpPr>
          <p:cNvPr id="1325" name="Shape 13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6" name="Shape 132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Shape 133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164</a:t>
            </a:fld>
            <a:endParaRPr lang="en-US" sz="1200">
              <a:solidFill>
                <a:srgbClr val="000000"/>
              </a:solidFill>
              <a:latin typeface="Arial"/>
              <a:ea typeface="Arial"/>
              <a:cs typeface="Arial"/>
              <a:sym typeface="Arial"/>
            </a:endParaRPr>
          </a:p>
        </p:txBody>
      </p:sp>
      <p:sp>
        <p:nvSpPr>
          <p:cNvPr id="1333" name="Shape 13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4" name="Shape 133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Shape 134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41" name="Shape 13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Shape 134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166</a:t>
            </a:fld>
            <a:endParaRPr lang="en-US" sz="1200">
              <a:solidFill>
                <a:srgbClr val="000000"/>
              </a:solidFill>
              <a:latin typeface="Arial"/>
              <a:ea typeface="Arial"/>
              <a:cs typeface="Arial"/>
              <a:sym typeface="Arial"/>
            </a:endParaRPr>
          </a:p>
        </p:txBody>
      </p:sp>
      <p:sp>
        <p:nvSpPr>
          <p:cNvPr id="1347" name="Shape 13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8" name="Shape 134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Shape 135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54" name="Shape 1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Shape 135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60" name="Shape 13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Shape 136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66" name="Shape 13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Shape 137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72" name="Shape 13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Shape 137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78" name="Shape 1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Shape 138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84" name="Shape 13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Shape 13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0" name="Shape 139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91" name="Shape 139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Shape 14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2" name="Shape 140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a:p>
        </p:txBody>
      </p:sp>
      <p:sp>
        <p:nvSpPr>
          <p:cNvPr id="1403" name="Shape 140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Shape 1408"/>
          <p:cNvSpPr txBox="1"/>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175</a:t>
            </a:fld>
            <a:endParaRPr lang="en-US" sz="1200">
              <a:solidFill>
                <a:srgbClr val="000000"/>
              </a:solidFill>
              <a:latin typeface="Arial"/>
              <a:ea typeface="Arial"/>
              <a:cs typeface="Arial"/>
              <a:sym typeface="Arial"/>
            </a:endParaRPr>
          </a:p>
        </p:txBody>
      </p:sp>
      <p:sp>
        <p:nvSpPr>
          <p:cNvPr id="1409" name="Shape 14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0" name="Shape 141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Shape 14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6" name="Shape 141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
        <p:nvSpPr>
          <p:cNvPr id="1417" name="Shape 141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Shape 14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3" name="Shape 142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Questrial"/>
                <a:ea typeface="Questrial"/>
                <a:cs typeface="Questrial"/>
                <a:sym typeface="Questrial"/>
              </a:rPr>
              <a:t> </a:t>
            </a:r>
          </a:p>
          <a:p>
            <a:pPr marL="0" marR="0" lvl="0" indent="0" algn="l" rtl="0">
              <a:spcBef>
                <a:spcPts val="45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24" name="Shape 142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Shape 14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0" name="Shape 143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31" name="Shape 143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Shape 1436"/>
          <p:cNvSpPr txBox="1"/>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179</a:t>
            </a:fld>
            <a:endParaRPr lang="en-US" sz="1200">
              <a:solidFill>
                <a:srgbClr val="000000"/>
              </a:solidFill>
              <a:latin typeface="Arial"/>
              <a:ea typeface="Arial"/>
              <a:cs typeface="Arial"/>
              <a:sym typeface="Arial"/>
            </a:endParaRPr>
          </a:p>
        </p:txBody>
      </p:sp>
      <p:sp>
        <p:nvSpPr>
          <p:cNvPr id="1437" name="Shape 14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8" name="Shape 143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Shape 14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4" name="Shape 144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45" name="Shape 144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Shape 14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1" name="Shape 145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52" name="Shape 145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Shape 145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458" name="Shape 14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Shape 1463"/>
          <p:cNvSpPr txBox="1"/>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183</a:t>
            </a:fld>
            <a:endParaRPr lang="en-US" sz="1200">
              <a:solidFill>
                <a:srgbClr val="000000"/>
              </a:solidFill>
              <a:latin typeface="Arial"/>
              <a:ea typeface="Arial"/>
              <a:cs typeface="Arial"/>
              <a:sym typeface="Arial"/>
            </a:endParaRPr>
          </a:p>
        </p:txBody>
      </p:sp>
      <p:sp>
        <p:nvSpPr>
          <p:cNvPr id="1464" name="Shape 14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5" name="Shape 146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Shape 14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1" name="Shape 147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72" name="Shape 147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Shape 1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3" name="Shape 148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84" name="Shape 148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Shape 14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0" name="Shape 149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91" name="Shape 149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Shape 14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7" name="Shape 149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98" name="Shape 1498"/>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Shape 15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5" name="Shape 150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06" name="Shape 150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Shape 15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2" name="Shape 151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
        <p:nvSpPr>
          <p:cNvPr id="1513" name="Shape 151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Shape 15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9" name="Shape 151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t>Needs to be edited on script</a:t>
            </a:r>
          </a:p>
        </p:txBody>
      </p:sp>
      <p:sp>
        <p:nvSpPr>
          <p:cNvPr id="1520" name="Shape 152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Shape 152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29" name="Shape 15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Shape 15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5" name="Shape 153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36" name="Shape 153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Shape 154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547" name="Shape 15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Shape 155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553" name="Shape 15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Shape 155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59" name="Shape 15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Shape 156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65" name="Shape 15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Shape 157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571" name="Shape 15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Shape 15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7" name="Shape 157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
        <p:nvSpPr>
          <p:cNvPr id="1578" name="Shape 1578"/>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Shape 158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85" name="Shape 15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a:p>
        </p:txBody>
      </p:sp>
      <p:sp>
        <p:nvSpPr>
          <p:cNvPr id="51" name="Shape 5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Shape 1590"/>
          <p:cNvSpPr txBox="1"/>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200</a:t>
            </a:fld>
            <a:endParaRPr lang="en-US" sz="1200">
              <a:solidFill>
                <a:schemeClr val="dk1"/>
              </a:solidFill>
              <a:latin typeface="Arial"/>
              <a:ea typeface="Arial"/>
              <a:cs typeface="Arial"/>
              <a:sym typeface="Arial"/>
            </a:endParaRPr>
          </a:p>
        </p:txBody>
      </p:sp>
      <p:sp>
        <p:nvSpPr>
          <p:cNvPr id="1591" name="Shape 15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2" name="Shape 159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Shape 159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98" name="Shape 15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Shape 16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4" name="Shape 160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05" name="Shape 160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Shape 161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r>
              <a:rPr lang="en-US"/>
              <a:t>CF don’t e-file so they don’t have to worry about this!</a:t>
            </a:r>
          </a:p>
        </p:txBody>
      </p:sp>
      <p:sp>
        <p:nvSpPr>
          <p:cNvPr id="1611" name="Shape 16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Shape 161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617" name="Shape 16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Shape 162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623" name="Shape 16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Shape 162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629" name="Shape 16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Shape 16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6" name="Shape 163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37" name="Shape 163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23</a:t>
            </a:fld>
            <a:endParaRPr lang="en-US" sz="1200">
              <a:solidFill>
                <a:srgbClr val="000000"/>
              </a:solidFill>
              <a:latin typeface="Arial"/>
              <a:ea typeface="Arial"/>
              <a:cs typeface="Arial"/>
              <a:sym typeface="Arial"/>
            </a:endParaRP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45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24</a:t>
            </a:fld>
            <a:endParaRPr lang="en-US" sz="1200">
              <a:solidFill>
                <a:srgbClr val="000000"/>
              </a:solidFill>
              <a:latin typeface="Arial"/>
              <a:ea typeface="Arial"/>
              <a:cs typeface="Arial"/>
              <a:sym typeface="Arial"/>
            </a:endParaRPr>
          </a:p>
        </p:txBody>
      </p:sp>
      <p:sp>
        <p:nvSpPr>
          <p:cNvPr id="205" name="Shape 2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6" name="Shape 20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45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27</a:t>
            </a:fld>
            <a:endParaRPr lang="en-US" sz="1200">
              <a:solidFill>
                <a:srgbClr val="000000"/>
              </a:solidFill>
              <a:latin typeface="Arial"/>
              <a:ea typeface="Arial"/>
              <a:cs typeface="Arial"/>
              <a:sym typeface="Arial"/>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28</a:t>
            </a:fld>
            <a:endParaRPr lang="en-US" sz="1200">
              <a:solidFill>
                <a:srgbClr val="000000"/>
              </a:solidFill>
              <a:latin typeface="Arial"/>
              <a:ea typeface="Arial"/>
              <a:cs typeface="Arial"/>
              <a:sym typeface="Arial"/>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3" name="Shape 24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29</a:t>
            </a:fld>
            <a:endParaRPr lang="en-US" sz="1200">
              <a:solidFill>
                <a:srgbClr val="000000"/>
              </a:solidFill>
              <a:latin typeface="Arial"/>
              <a:ea typeface="Arial"/>
              <a:cs typeface="Arial"/>
              <a:sym typeface="Arial"/>
            </a:endParaRPr>
          </a:p>
        </p:txBody>
      </p:sp>
      <p:sp>
        <p:nvSpPr>
          <p:cNvPr id="262" name="Shape 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3" name="Shape 26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8" name="Shape 5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30</a:t>
            </a:fld>
            <a:endParaRPr lang="en-US" sz="1200">
              <a:solidFill>
                <a:srgbClr val="000000"/>
              </a:solidFill>
              <a:latin typeface="Arial"/>
              <a:ea typeface="Arial"/>
              <a:cs typeface="Arial"/>
              <a:sym typeface="Arial"/>
            </a:endParaRPr>
          </a:p>
        </p:txBody>
      </p:sp>
      <p:sp>
        <p:nvSpPr>
          <p:cNvPr id="287" name="Shape 2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8" name="Shape 28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31</a:t>
            </a:fld>
            <a:endParaRPr lang="en-US" sz="1200">
              <a:solidFill>
                <a:srgbClr val="000000"/>
              </a:solidFill>
              <a:latin typeface="Arial"/>
              <a:ea typeface="Arial"/>
              <a:cs typeface="Arial"/>
              <a:sym typeface="Arial"/>
            </a:endParaRPr>
          </a:p>
        </p:txBody>
      </p:sp>
      <p:sp>
        <p:nvSpPr>
          <p:cNvPr id="316" name="Shape 3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7" name="Shape 31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a:p>
        </p:txBody>
      </p:sp>
      <p:sp>
        <p:nvSpPr>
          <p:cNvPr id="367" name="Shape 36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74" name="Shape 37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8" name="Shape 388"/>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95" name="Shape 39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01" name="Shape 4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08" name="Shape 408"/>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1" u="none" strike="noStrike" cap="none">
              <a:solidFill>
                <a:schemeClr val="dk1"/>
              </a:solidFill>
              <a:latin typeface="Calibri"/>
              <a:ea typeface="Calibri"/>
              <a:cs typeface="Calibri"/>
              <a:sym typeface="Calibri"/>
            </a:endParaRPr>
          </a:p>
        </p:txBody>
      </p:sp>
      <p:sp>
        <p:nvSpPr>
          <p:cNvPr id="65" name="Shape 6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14" name="Shape 4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20" name="Shape 4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33" name="Shape 4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44</a:t>
            </a:fld>
            <a:endParaRPr lang="en-US" sz="1200">
              <a:solidFill>
                <a:srgbClr val="000000"/>
              </a:solidFill>
              <a:latin typeface="Arial"/>
              <a:ea typeface="Arial"/>
              <a:cs typeface="Arial"/>
              <a:sym typeface="Arial"/>
            </a:endParaRPr>
          </a:p>
        </p:txBody>
      </p:sp>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0" name="Shape 44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3" name="Shape 45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47</a:t>
            </a:fld>
            <a:endParaRPr lang="en-US" sz="1200">
              <a:solidFill>
                <a:srgbClr val="000000"/>
              </a:solidFill>
              <a:latin typeface="Arial"/>
              <a:ea typeface="Arial"/>
              <a:cs typeface="Arial"/>
              <a:sym typeface="Arial"/>
            </a:endParaRPr>
          </a:p>
        </p:txBody>
      </p:sp>
      <p:sp>
        <p:nvSpPr>
          <p:cNvPr id="460" name="Shape 4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1" name="Shape 46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67" name="Shape 4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49</a:t>
            </a:fld>
            <a:endParaRPr lang="en-US" sz="1200">
              <a:solidFill>
                <a:srgbClr val="000000"/>
              </a:solidFill>
              <a:latin typeface="Arial"/>
              <a:ea typeface="Arial"/>
              <a:cs typeface="Arial"/>
              <a:sym typeface="Arial"/>
            </a:endParaRPr>
          </a:p>
        </p:txBody>
      </p:sp>
      <p:sp>
        <p:nvSpPr>
          <p:cNvPr id="473" name="Shape 4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4" name="Shape 47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71" name="Shape 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50</a:t>
            </a:fld>
            <a:endParaRPr lang="en-US" sz="1200">
              <a:solidFill>
                <a:srgbClr val="000000"/>
              </a:solidFill>
              <a:latin typeface="Arial"/>
              <a:ea typeface="Arial"/>
              <a:cs typeface="Arial"/>
              <a:sym typeface="Arial"/>
            </a:endParaRPr>
          </a:p>
        </p:txBody>
      </p:sp>
      <p:sp>
        <p:nvSpPr>
          <p:cNvPr id="480" name="Shape 4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1" name="Shape 48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87" name="Shape 4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98" name="Shape 4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53</a:t>
            </a:fld>
            <a:endParaRPr lang="en-US" sz="1200">
              <a:solidFill>
                <a:srgbClr val="000000"/>
              </a:solidFill>
              <a:latin typeface="Arial"/>
              <a:ea typeface="Arial"/>
              <a:cs typeface="Arial"/>
              <a:sym typeface="Arial"/>
            </a:endParaRPr>
          </a:p>
        </p:txBody>
      </p:sp>
      <p:sp>
        <p:nvSpPr>
          <p:cNvPr id="504" name="Shape 5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5" name="Shape 50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12" name="Shape 51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55</a:t>
            </a:fld>
            <a:endParaRPr lang="en-US" sz="1200">
              <a:solidFill>
                <a:srgbClr val="000000"/>
              </a:solidFill>
              <a:latin typeface="Arial"/>
              <a:ea typeface="Arial"/>
              <a:cs typeface="Arial"/>
              <a:sym typeface="Arial"/>
            </a:endParaRPr>
          </a:p>
        </p:txBody>
      </p:sp>
      <p:sp>
        <p:nvSpPr>
          <p:cNvPr id="518" name="Shape 5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9" name="Shape 51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56</a:t>
            </a:fld>
            <a:endParaRPr lang="en-US" sz="1200">
              <a:solidFill>
                <a:srgbClr val="000000"/>
              </a:solidFill>
              <a:latin typeface="Arial"/>
              <a:ea typeface="Arial"/>
              <a:cs typeface="Arial"/>
              <a:sym typeface="Arial"/>
            </a:endParaRPr>
          </a:p>
        </p:txBody>
      </p:sp>
      <p:sp>
        <p:nvSpPr>
          <p:cNvPr id="526" name="Shape 5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7" name="Shape 52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57</a:t>
            </a:fld>
            <a:endParaRPr lang="en-US" sz="1200">
              <a:solidFill>
                <a:srgbClr val="000000"/>
              </a:solidFill>
              <a:latin typeface="Arial"/>
              <a:ea typeface="Arial"/>
              <a:cs typeface="Arial"/>
              <a:sym typeface="Arial"/>
            </a:endParaRPr>
          </a:p>
        </p:txBody>
      </p:sp>
      <p:sp>
        <p:nvSpPr>
          <p:cNvPr id="533" name="Shape 5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4" name="Shape 53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3" name="Shape 54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4" name="Shape 54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0" name="Shape 55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7" name="Shape 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58" name="Shape 558"/>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61</a:t>
            </a:fld>
            <a:endParaRPr lang="en-US" sz="1200">
              <a:solidFill>
                <a:srgbClr val="000000"/>
              </a:solidFill>
              <a:latin typeface="Arial"/>
              <a:ea typeface="Arial"/>
              <a:cs typeface="Arial"/>
              <a:sym typeface="Arial"/>
            </a:endParaRPr>
          </a:p>
        </p:txBody>
      </p:sp>
      <p:sp>
        <p:nvSpPr>
          <p:cNvPr id="564" name="Shape 5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5" name="Shape 56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200" b="1" i="1" u="none" strike="noStrike" cap="none">
              <a:solidFill>
                <a:schemeClr val="dk1"/>
              </a:solidFill>
              <a:latin typeface="Questrial"/>
              <a:ea typeface="Questrial"/>
              <a:cs typeface="Questrial"/>
              <a:sym typeface="Questrial"/>
            </a:endParaRPr>
          </a:p>
        </p:txBody>
      </p:sp>
      <p:sp>
        <p:nvSpPr>
          <p:cNvPr id="572" name="Shape 57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8" name="Shape 57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79" name="Shape 579"/>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5" name="Shape 58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86" name="Shape 58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65</a:t>
            </a:fld>
            <a:endParaRPr lang="en-US" sz="1200">
              <a:solidFill>
                <a:srgbClr val="000000"/>
              </a:solidFill>
              <a:latin typeface="Arial"/>
              <a:ea typeface="Arial"/>
              <a:cs typeface="Arial"/>
              <a:sym typeface="Arial"/>
            </a:endParaRPr>
          </a:p>
        </p:txBody>
      </p:sp>
      <p:sp>
        <p:nvSpPr>
          <p:cNvPr id="592" name="Shape 5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3" name="Shape 59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45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9" name="Shape 59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76200" marR="0" lvl="0" indent="-76200" algn="l" rtl="0">
              <a:spcBef>
                <a:spcPts val="0"/>
              </a:spcBef>
              <a:spcAft>
                <a:spcPts val="0"/>
              </a:spcAft>
              <a:buClr>
                <a:schemeClr val="dk1"/>
              </a:buClr>
              <a:buSzPct val="100000"/>
              <a:buFont typeface="Noto Sans Symbols"/>
              <a:buNone/>
            </a:pPr>
            <a:endParaRPr sz="1200" b="0" i="0" u="none" strike="noStrike" cap="none">
              <a:solidFill>
                <a:schemeClr val="dk1"/>
              </a:solidFill>
              <a:latin typeface="Questrial"/>
              <a:ea typeface="Questrial"/>
              <a:cs typeface="Questrial"/>
              <a:sym typeface="Questrial"/>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00" name="Shape 60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67</a:t>
            </a:fld>
            <a:endParaRPr lang="en-US" sz="1200">
              <a:solidFill>
                <a:srgbClr val="000000"/>
              </a:solidFill>
              <a:latin typeface="Arial"/>
              <a:ea typeface="Arial"/>
              <a:cs typeface="Arial"/>
              <a:sym typeface="Arial"/>
            </a:endParaRPr>
          </a:p>
        </p:txBody>
      </p:sp>
      <p:sp>
        <p:nvSpPr>
          <p:cNvPr id="606" name="Shape 6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7" name="Shape 60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68</a:t>
            </a:fld>
            <a:endParaRPr lang="en-US" sz="1200">
              <a:solidFill>
                <a:srgbClr val="000000"/>
              </a:solidFill>
              <a:latin typeface="Arial"/>
              <a:ea typeface="Arial"/>
              <a:cs typeface="Arial"/>
              <a:sym typeface="Arial"/>
            </a:endParaRPr>
          </a:p>
        </p:txBody>
      </p:sp>
      <p:sp>
        <p:nvSpPr>
          <p:cNvPr id="614" name="Shape 6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5" name="Shape 61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69</a:t>
            </a:fld>
            <a:endParaRPr lang="en-US" sz="1200">
              <a:solidFill>
                <a:srgbClr val="000000"/>
              </a:solidFill>
              <a:latin typeface="Arial"/>
              <a:ea typeface="Arial"/>
              <a:cs typeface="Arial"/>
              <a:sym typeface="Arial"/>
            </a:endParaRPr>
          </a:p>
        </p:txBody>
      </p:sp>
      <p:sp>
        <p:nvSpPr>
          <p:cNvPr id="621" name="Shape 6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2" name="Shape 62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83" name="Shape 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70</a:t>
            </a:fld>
            <a:endParaRPr lang="en-US" sz="1200">
              <a:solidFill>
                <a:srgbClr val="000000"/>
              </a:solidFill>
              <a:latin typeface="Arial"/>
              <a:ea typeface="Arial"/>
              <a:cs typeface="Arial"/>
              <a:sym typeface="Arial"/>
            </a:endParaRPr>
          </a:p>
        </p:txBody>
      </p:sp>
      <p:sp>
        <p:nvSpPr>
          <p:cNvPr id="628" name="Shape 6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9" name="Shape 62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6" name="Shape 64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47" name="Shape 64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72</a:t>
            </a:fld>
            <a:endParaRPr lang="en-US" sz="1200">
              <a:solidFill>
                <a:srgbClr val="000000"/>
              </a:solidFill>
              <a:latin typeface="Arial"/>
              <a:ea typeface="Arial"/>
              <a:cs typeface="Arial"/>
              <a:sym typeface="Arial"/>
            </a:endParaRPr>
          </a:p>
        </p:txBody>
      </p:sp>
      <p:sp>
        <p:nvSpPr>
          <p:cNvPr id="653" name="Shape 6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4" name="Shape 65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0" name="Shape 66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61" name="Shape 66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74</a:t>
            </a:fld>
            <a:endParaRPr lang="en-US" sz="1200">
              <a:solidFill>
                <a:srgbClr val="000000"/>
              </a:solidFill>
              <a:latin typeface="Arial"/>
              <a:ea typeface="Arial"/>
              <a:cs typeface="Arial"/>
              <a:sym typeface="Arial"/>
            </a:endParaRPr>
          </a:p>
        </p:txBody>
      </p:sp>
      <p:sp>
        <p:nvSpPr>
          <p:cNvPr id="667" name="Shape 6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8" name="Shape 66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4" name="Shape 67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75" name="Shape 67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76</a:t>
            </a:fld>
            <a:endParaRPr lang="en-US" sz="1200">
              <a:solidFill>
                <a:srgbClr val="000000"/>
              </a:solidFill>
              <a:latin typeface="Arial"/>
              <a:ea typeface="Arial"/>
              <a:cs typeface="Arial"/>
              <a:sym typeface="Arial"/>
            </a:endParaRPr>
          </a:p>
        </p:txBody>
      </p:sp>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2" name="Shape 68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8" name="Shape 68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89" name="Shape 689"/>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5" name="Shape 69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96" name="Shape 69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02" name="Shape 7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13" name="Shape 7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9" name="Shape 71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20" name="Shape 72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6" name="Shape 72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27" name="Shape 72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33" name="Shape 7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39" name="Shape 7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5" name="Shape 74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46" name="Shape 74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2" name="Shape 75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753" name="Shape 75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59" name="Shape 7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5" name="Shape 7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6" name="Shape 776"/>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77" name="Shape 777"/>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90</a:t>
            </a:fld>
            <a:endParaRPr lang="en-US" sz="1200">
              <a:solidFill>
                <a:srgbClr val="000000"/>
              </a:solidFill>
              <a:latin typeface="Arial"/>
              <a:ea typeface="Arial"/>
              <a:cs typeface="Arial"/>
              <a:sym typeface="Arial"/>
            </a:endParaRPr>
          </a:p>
        </p:txBody>
      </p:sp>
      <p:sp>
        <p:nvSpPr>
          <p:cNvPr id="783" name="Shape 7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4" name="Shape 78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91</a:t>
            </a:fld>
            <a:endParaRPr lang="en-US" sz="1200">
              <a:solidFill>
                <a:srgbClr val="000000"/>
              </a:solidFill>
              <a:latin typeface="Arial"/>
              <a:ea typeface="Arial"/>
              <a:cs typeface="Arial"/>
              <a:sym typeface="Arial"/>
            </a:endParaRPr>
          </a:p>
        </p:txBody>
      </p:sp>
      <p:sp>
        <p:nvSpPr>
          <p:cNvPr id="791" name="Shape 7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2" name="Shape 79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99" name="Shape 7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5" name="Shape 805"/>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806" name="Shape 80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821" name="Shape 8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95</a:t>
            </a:fld>
            <a:endParaRPr lang="en-US" sz="1200">
              <a:solidFill>
                <a:srgbClr val="000000"/>
              </a:solidFill>
              <a:latin typeface="Arial"/>
              <a:ea typeface="Arial"/>
              <a:cs typeface="Arial"/>
              <a:sym typeface="Arial"/>
            </a:endParaRPr>
          </a:p>
        </p:txBody>
      </p:sp>
      <p:sp>
        <p:nvSpPr>
          <p:cNvPr id="827" name="Shape 8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8" name="Shape 828"/>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endParaRPr sz="1400" b="0"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9" name="Shape 839"/>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40" name="Shape 84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97</a:t>
            </a:fld>
            <a:endParaRPr lang="en-US" sz="1200">
              <a:solidFill>
                <a:srgbClr val="000000"/>
              </a:solidFill>
              <a:latin typeface="Arial"/>
              <a:ea typeface="Arial"/>
              <a:cs typeface="Arial"/>
              <a:sym typeface="Arial"/>
            </a:endParaRPr>
          </a:p>
        </p:txBody>
      </p:sp>
      <p:sp>
        <p:nvSpPr>
          <p:cNvPr id="846" name="Shape 8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7" name="Shape 847"/>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98</a:t>
            </a:fld>
            <a:endParaRPr lang="en-US" sz="1200">
              <a:solidFill>
                <a:srgbClr val="000000"/>
              </a:solidFill>
              <a:latin typeface="Arial"/>
              <a:ea typeface="Arial"/>
              <a:cs typeface="Arial"/>
              <a:sym typeface="Arial"/>
            </a:endParaRPr>
          </a:p>
        </p:txBody>
      </p:sp>
      <p:sp>
        <p:nvSpPr>
          <p:cNvPr id="853" name="Shape 8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4" name="Shape 854"/>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lvl="0"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99</a:t>
            </a:fld>
            <a:endParaRPr lang="en-US" sz="1200">
              <a:solidFill>
                <a:srgbClr val="000000"/>
              </a:solidFill>
              <a:latin typeface="Arial"/>
              <a:ea typeface="Arial"/>
              <a:cs typeface="Arial"/>
              <a:sym typeface="Arial"/>
            </a:endParaRPr>
          </a:p>
        </p:txBody>
      </p:sp>
      <p:sp>
        <p:nvSpPr>
          <p:cNvPr id="861" name="Shape 8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2" name="Shape 862"/>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R="0" lvl="0" algn="l" rtl="0">
              <a:spcBef>
                <a:spcPts val="45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914400" y="2130428"/>
            <a:ext cx="10363200" cy="1470000"/>
          </a:xfrm>
          <a:prstGeom prst="rect">
            <a:avLst/>
          </a:prstGeom>
          <a:noFill/>
          <a:ln>
            <a:noFill/>
          </a:ln>
        </p:spPr>
        <p:txBody>
          <a:bodyPr wrap="square" lIns="91425" tIns="91425" rIns="91425" bIns="91425" anchor="ctr" anchorCtr="0"/>
          <a:lstStyle>
            <a:lvl1pPr marL="0" marR="0" lvl="0" indent="0" algn="ctr" rtl="0">
              <a:spcBef>
                <a:spcPts val="0"/>
              </a:spcBef>
              <a:buClr>
                <a:schemeClr val="dk2"/>
              </a:buClr>
              <a:buFont typeface="Questrial"/>
              <a:buNone/>
              <a:defRPr sz="4800" b="1"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subTitle" idx="1"/>
          </p:nvPr>
        </p:nvSpPr>
        <p:spPr>
          <a:xfrm>
            <a:off x="1828800" y="3886200"/>
            <a:ext cx="8534400" cy="1752600"/>
          </a:xfrm>
          <a:prstGeom prst="rect">
            <a:avLst/>
          </a:prstGeom>
          <a:noFill/>
          <a:ln>
            <a:noFill/>
          </a:ln>
        </p:spPr>
        <p:txBody>
          <a:bodyPr wrap="square" lIns="91425" tIns="91425" rIns="91425" bIns="91425" anchor="t" anchorCtr="0"/>
          <a:lstStyle>
            <a:lvl1pPr marL="0" marR="0" lvl="0" indent="0" algn="ctr" rtl="0">
              <a:spcBef>
                <a:spcPts val="800"/>
              </a:spcBef>
              <a:buClr>
                <a:srgbClr val="A6BD91"/>
              </a:buClr>
              <a:buFont typeface="Noto Sans Symbols"/>
              <a:buNone/>
              <a:defRPr sz="4000" b="0" i="0" u="none" strike="noStrike" cap="none">
                <a:solidFill>
                  <a:srgbClr val="A6BD91"/>
                </a:solidFill>
                <a:latin typeface="Questrial"/>
                <a:ea typeface="Questrial"/>
                <a:cs typeface="Questrial"/>
                <a:sym typeface="Questrial"/>
              </a:defRPr>
            </a:lvl1pPr>
            <a:lvl2pPr marL="457200" marR="0" lvl="1" indent="0" algn="ctr" rtl="0">
              <a:spcBef>
                <a:spcPts val="720"/>
              </a:spcBef>
              <a:buClr>
                <a:srgbClr val="A6BD91"/>
              </a:buClr>
              <a:buFont typeface="Arial"/>
              <a:buNone/>
              <a:defRPr sz="3600" b="0" i="0" u="none" strike="noStrike" cap="none">
                <a:solidFill>
                  <a:srgbClr val="A6BD91"/>
                </a:solidFill>
                <a:latin typeface="Questrial"/>
                <a:ea typeface="Questrial"/>
                <a:cs typeface="Questrial"/>
                <a:sym typeface="Questrial"/>
              </a:defRPr>
            </a:lvl2pPr>
            <a:lvl3pPr marL="914400" marR="0" lvl="2" indent="0" algn="ctr" rtl="0">
              <a:spcBef>
                <a:spcPts val="640"/>
              </a:spcBef>
              <a:buClr>
                <a:srgbClr val="A6BD91"/>
              </a:buClr>
              <a:buFont typeface="Noto Sans Symbols"/>
              <a:buNone/>
              <a:defRPr sz="3200" b="0" i="0" u="none" strike="noStrike" cap="none">
                <a:solidFill>
                  <a:srgbClr val="A6BD91"/>
                </a:solidFill>
                <a:latin typeface="Questrial"/>
                <a:ea typeface="Questrial"/>
                <a:cs typeface="Questrial"/>
                <a:sym typeface="Questrial"/>
              </a:defRPr>
            </a:lvl3pPr>
            <a:lvl4pPr marL="1371600" marR="0" lvl="3" indent="0" algn="ctr" rtl="0">
              <a:spcBef>
                <a:spcPts val="560"/>
              </a:spcBef>
              <a:buClr>
                <a:srgbClr val="A6BD91"/>
              </a:buClr>
              <a:buFont typeface="Arial"/>
              <a:buNone/>
              <a:defRPr sz="2800" b="0" i="0" u="none" strike="noStrike" cap="none">
                <a:solidFill>
                  <a:srgbClr val="A6BD91"/>
                </a:solidFill>
                <a:latin typeface="Questrial"/>
                <a:ea typeface="Questrial"/>
                <a:cs typeface="Questrial"/>
                <a:sym typeface="Questrial"/>
              </a:defRPr>
            </a:lvl4pPr>
            <a:lvl5pPr marL="1828800" marR="0" lvl="4" indent="0" algn="ctr" rtl="0">
              <a:spcBef>
                <a:spcPts val="560"/>
              </a:spcBef>
              <a:buClr>
                <a:srgbClr val="A6BD91"/>
              </a:buClr>
              <a:buFont typeface="Arial"/>
              <a:buNone/>
              <a:defRPr sz="2800" b="0" i="0" u="none" strike="noStrike" cap="none">
                <a:solidFill>
                  <a:srgbClr val="A6BD91"/>
                </a:solidFill>
                <a:latin typeface="Questrial"/>
                <a:ea typeface="Questrial"/>
                <a:cs typeface="Questrial"/>
                <a:sym typeface="Questrial"/>
              </a:defRPr>
            </a:lvl5pPr>
            <a:lvl6pPr marL="2286000" marR="0" lvl="5" indent="0" algn="ctr" rtl="0">
              <a:spcBef>
                <a:spcPts val="400"/>
              </a:spcBef>
              <a:buClr>
                <a:srgbClr val="A6BD91"/>
              </a:buClr>
              <a:buFont typeface="Arial"/>
              <a:buNone/>
              <a:defRPr sz="2000" b="0" i="0" u="none" strike="noStrike" cap="none">
                <a:solidFill>
                  <a:srgbClr val="A6BD91"/>
                </a:solidFill>
                <a:latin typeface="Questrial"/>
                <a:ea typeface="Questrial"/>
                <a:cs typeface="Questrial"/>
                <a:sym typeface="Questrial"/>
              </a:defRPr>
            </a:lvl6pPr>
            <a:lvl7pPr marL="2743200" marR="0" lvl="6" indent="0" algn="ctr" rtl="0">
              <a:spcBef>
                <a:spcPts val="400"/>
              </a:spcBef>
              <a:buClr>
                <a:srgbClr val="A6BD91"/>
              </a:buClr>
              <a:buFont typeface="Arial"/>
              <a:buNone/>
              <a:defRPr sz="2000" b="0" i="0" u="none" strike="noStrike" cap="none">
                <a:solidFill>
                  <a:srgbClr val="A6BD91"/>
                </a:solidFill>
                <a:latin typeface="Questrial"/>
                <a:ea typeface="Questrial"/>
                <a:cs typeface="Questrial"/>
                <a:sym typeface="Questrial"/>
              </a:defRPr>
            </a:lvl7pPr>
            <a:lvl8pPr marL="3200400" marR="0" lvl="7" indent="0" algn="ctr" rtl="0">
              <a:spcBef>
                <a:spcPts val="400"/>
              </a:spcBef>
              <a:buClr>
                <a:srgbClr val="A6BD91"/>
              </a:buClr>
              <a:buFont typeface="Arial"/>
              <a:buNone/>
              <a:defRPr sz="2000" b="0" i="0" u="none" strike="noStrike" cap="none">
                <a:solidFill>
                  <a:srgbClr val="A6BD91"/>
                </a:solidFill>
                <a:latin typeface="Questrial"/>
                <a:ea typeface="Questrial"/>
                <a:cs typeface="Questrial"/>
                <a:sym typeface="Questrial"/>
              </a:defRPr>
            </a:lvl8pPr>
            <a:lvl9pPr marL="3657600" marR="0" lvl="8" indent="0" algn="ctr" rtl="0">
              <a:spcBef>
                <a:spcPts val="400"/>
              </a:spcBef>
              <a:buClr>
                <a:srgbClr val="A6BD91"/>
              </a:buClr>
              <a:buFont typeface="Arial"/>
              <a:buNone/>
              <a:defRPr sz="2000" b="0" i="0" u="none" strike="noStrike" cap="none">
                <a:solidFill>
                  <a:srgbClr val="A6BD9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2"/>
              </a:buClr>
              <a:buFont typeface="Questrial"/>
              <a:buNone/>
              <a:defRPr sz="4800" b="1"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609600" y="1600203"/>
            <a:ext cx="10972800" cy="4526100"/>
          </a:xfrm>
          <a:prstGeom prst="rect">
            <a:avLst/>
          </a:prstGeom>
          <a:noFill/>
          <a:ln>
            <a:noFill/>
          </a:ln>
        </p:spPr>
        <p:txBody>
          <a:bodyPr wrap="square" lIns="91425" tIns="91425" rIns="91425" bIns="91425" anchor="t" anchorCtr="0"/>
          <a:lstStyle>
            <a:lvl1pPr marL="342900" marR="0" lvl="0" indent="-88900" algn="l" rtl="0">
              <a:spcBef>
                <a:spcPts val="800"/>
              </a:spcBef>
              <a:buClr>
                <a:schemeClr val="dk1"/>
              </a:buClr>
              <a:buSzPct val="100000"/>
              <a:buFont typeface="Noto Sans Symbols"/>
              <a:buChar char="➢"/>
              <a:defRPr sz="4000" b="0" i="0" u="none" strike="noStrike" cap="none">
                <a:solidFill>
                  <a:schemeClr val="dk1"/>
                </a:solidFill>
                <a:latin typeface="Questrial"/>
                <a:ea typeface="Questrial"/>
                <a:cs typeface="Questrial"/>
                <a:sym typeface="Questrial"/>
              </a:defRPr>
            </a:lvl1pPr>
            <a:lvl2pPr marL="742950" marR="0" lvl="1" indent="-57150" algn="l" rtl="0">
              <a:spcBef>
                <a:spcPts val="720"/>
              </a:spcBef>
              <a:buClr>
                <a:schemeClr val="dk1"/>
              </a:buClr>
              <a:buSzPct val="100000"/>
              <a:buFont typeface="Arial"/>
              <a:buChar char="•"/>
              <a:defRPr sz="3600" b="0" i="0" u="none" strike="noStrike" cap="none">
                <a:solidFill>
                  <a:schemeClr val="dk1"/>
                </a:solidFill>
                <a:latin typeface="Questrial"/>
                <a:ea typeface="Questrial"/>
                <a:cs typeface="Questrial"/>
                <a:sym typeface="Questrial"/>
              </a:defRPr>
            </a:lvl2pPr>
            <a:lvl3pPr marL="1143000" marR="0" lvl="2" indent="-25400" algn="l" rtl="0">
              <a:spcBef>
                <a:spcPts val="640"/>
              </a:spcBef>
              <a:buClr>
                <a:schemeClr val="dk1"/>
              </a:buClr>
              <a:buSzPct val="100000"/>
              <a:buFont typeface="Noto Sans Symbols"/>
              <a:buChar char="▪"/>
              <a:defRPr sz="3200" b="0" i="0" u="none" strike="noStrike" cap="none">
                <a:solidFill>
                  <a:schemeClr val="dk1"/>
                </a:solidFill>
                <a:latin typeface="Questrial"/>
                <a:ea typeface="Questrial"/>
                <a:cs typeface="Questrial"/>
                <a:sym typeface="Questrial"/>
              </a:defRPr>
            </a:lvl3pPr>
            <a:lvl4pPr marL="1600200" marR="0" lvl="3" indent="-50800" algn="l" rtl="0">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4pPr>
            <a:lvl5pPr marL="2057400" marR="0" lvl="4" indent="-50800" algn="l" rtl="0">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914400" y="2130428"/>
            <a:ext cx="10363200" cy="1470000"/>
          </a:xfrm>
          <a:prstGeom prst="rect">
            <a:avLst/>
          </a:prstGeom>
          <a:noFill/>
          <a:ln>
            <a:noFill/>
          </a:ln>
        </p:spPr>
        <p:txBody>
          <a:bodyPr wrap="square" lIns="91425" tIns="91425" rIns="91425" bIns="91425" anchor="ctr" anchorCtr="0"/>
          <a:lstStyle>
            <a:lvl1pPr marL="0" marR="0" lvl="0" indent="0" algn="ctr" rtl="0">
              <a:spcBef>
                <a:spcPts val="0"/>
              </a:spcBef>
              <a:buClr>
                <a:schemeClr val="dk2"/>
              </a:buClr>
              <a:buFont typeface="Questrial"/>
              <a:buNone/>
              <a:defRPr sz="4800" b="1" i="0" u="none" strike="noStrike" cap="none">
                <a:solidFill>
                  <a:schemeClr val="dk2"/>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 name="Shape 23"/>
          <p:cNvSpPr txBox="1">
            <a:spLocks noGrp="1"/>
          </p:cNvSpPr>
          <p:nvPr>
            <p:ph type="subTitle" idx="1"/>
          </p:nvPr>
        </p:nvSpPr>
        <p:spPr>
          <a:xfrm>
            <a:off x="1828800" y="3886200"/>
            <a:ext cx="8534400" cy="1752600"/>
          </a:xfrm>
          <a:prstGeom prst="rect">
            <a:avLst/>
          </a:prstGeom>
          <a:noFill/>
          <a:ln>
            <a:noFill/>
          </a:ln>
        </p:spPr>
        <p:txBody>
          <a:bodyPr wrap="square" lIns="91425" tIns="91425" rIns="91425" bIns="91425" anchor="t" anchorCtr="0"/>
          <a:lstStyle>
            <a:lvl1pPr marL="0" marR="0" lvl="0" indent="0" algn="ctr" rtl="0">
              <a:spcBef>
                <a:spcPts val="800"/>
              </a:spcBef>
              <a:buClr>
                <a:srgbClr val="A6BD91"/>
              </a:buClr>
              <a:buFont typeface="Noto Sans Symbols"/>
              <a:buNone/>
              <a:defRPr sz="4000" b="0" i="0" u="none" strike="noStrike" cap="none">
                <a:solidFill>
                  <a:srgbClr val="A6BD91"/>
                </a:solidFill>
                <a:latin typeface="Questrial"/>
                <a:ea typeface="Questrial"/>
                <a:cs typeface="Questrial"/>
                <a:sym typeface="Questrial"/>
              </a:defRPr>
            </a:lvl1pPr>
            <a:lvl2pPr marL="457200" marR="0" lvl="1" indent="0" algn="ctr" rtl="0">
              <a:spcBef>
                <a:spcPts val="720"/>
              </a:spcBef>
              <a:buClr>
                <a:srgbClr val="A6BD91"/>
              </a:buClr>
              <a:buFont typeface="Arial"/>
              <a:buNone/>
              <a:defRPr sz="3600" b="0" i="0" u="none" strike="noStrike" cap="none">
                <a:solidFill>
                  <a:srgbClr val="A6BD91"/>
                </a:solidFill>
                <a:latin typeface="Questrial"/>
                <a:ea typeface="Questrial"/>
                <a:cs typeface="Questrial"/>
                <a:sym typeface="Questrial"/>
              </a:defRPr>
            </a:lvl2pPr>
            <a:lvl3pPr marL="914400" marR="0" lvl="2" indent="0" algn="ctr" rtl="0">
              <a:spcBef>
                <a:spcPts val="640"/>
              </a:spcBef>
              <a:buClr>
                <a:srgbClr val="A6BD91"/>
              </a:buClr>
              <a:buFont typeface="Courier New"/>
              <a:buNone/>
              <a:defRPr sz="3200" b="0" i="0" u="none" strike="noStrike" cap="none">
                <a:solidFill>
                  <a:srgbClr val="A6BD91"/>
                </a:solidFill>
                <a:latin typeface="Questrial"/>
                <a:ea typeface="Questrial"/>
                <a:cs typeface="Questrial"/>
                <a:sym typeface="Questrial"/>
              </a:defRPr>
            </a:lvl3pPr>
            <a:lvl4pPr marL="1371600" marR="0" lvl="3" indent="0" algn="ctr" rtl="0">
              <a:spcBef>
                <a:spcPts val="560"/>
              </a:spcBef>
              <a:buClr>
                <a:srgbClr val="A6BD91"/>
              </a:buClr>
              <a:buFont typeface="Arial"/>
              <a:buNone/>
              <a:defRPr sz="2800" b="0" i="0" u="none" strike="noStrike" cap="none">
                <a:solidFill>
                  <a:srgbClr val="A6BD91"/>
                </a:solidFill>
                <a:latin typeface="Questrial"/>
                <a:ea typeface="Questrial"/>
                <a:cs typeface="Questrial"/>
                <a:sym typeface="Questrial"/>
              </a:defRPr>
            </a:lvl4pPr>
            <a:lvl5pPr marL="1828800" marR="0" lvl="4" indent="0" algn="ctr" rtl="0">
              <a:spcBef>
                <a:spcPts val="560"/>
              </a:spcBef>
              <a:buClr>
                <a:srgbClr val="A6BD91"/>
              </a:buClr>
              <a:buFont typeface="Arial"/>
              <a:buNone/>
              <a:defRPr sz="2800" b="0" i="0" u="none" strike="noStrike" cap="none">
                <a:solidFill>
                  <a:srgbClr val="A6BD91"/>
                </a:solidFill>
                <a:latin typeface="Questrial"/>
                <a:ea typeface="Questrial"/>
                <a:cs typeface="Questrial"/>
                <a:sym typeface="Questrial"/>
              </a:defRPr>
            </a:lvl5pPr>
            <a:lvl6pPr marL="2286000" marR="0" lvl="5" indent="0" algn="ctr" rtl="0">
              <a:spcBef>
                <a:spcPts val="400"/>
              </a:spcBef>
              <a:buClr>
                <a:srgbClr val="A6BD91"/>
              </a:buClr>
              <a:buFont typeface="Arial"/>
              <a:buNone/>
              <a:defRPr sz="2000" b="0" i="0" u="none" strike="noStrike" cap="none">
                <a:solidFill>
                  <a:srgbClr val="A6BD91"/>
                </a:solidFill>
                <a:latin typeface="Questrial"/>
                <a:ea typeface="Questrial"/>
                <a:cs typeface="Questrial"/>
                <a:sym typeface="Questrial"/>
              </a:defRPr>
            </a:lvl6pPr>
            <a:lvl7pPr marL="2743200" marR="0" lvl="6" indent="0" algn="ctr" rtl="0">
              <a:spcBef>
                <a:spcPts val="400"/>
              </a:spcBef>
              <a:buClr>
                <a:srgbClr val="A6BD91"/>
              </a:buClr>
              <a:buFont typeface="Arial"/>
              <a:buNone/>
              <a:defRPr sz="2000" b="0" i="0" u="none" strike="noStrike" cap="none">
                <a:solidFill>
                  <a:srgbClr val="A6BD91"/>
                </a:solidFill>
                <a:latin typeface="Questrial"/>
                <a:ea typeface="Questrial"/>
                <a:cs typeface="Questrial"/>
                <a:sym typeface="Questrial"/>
              </a:defRPr>
            </a:lvl7pPr>
            <a:lvl8pPr marL="3200400" marR="0" lvl="7" indent="0" algn="ctr" rtl="0">
              <a:spcBef>
                <a:spcPts val="400"/>
              </a:spcBef>
              <a:buClr>
                <a:srgbClr val="A6BD91"/>
              </a:buClr>
              <a:buFont typeface="Arial"/>
              <a:buNone/>
              <a:defRPr sz="2000" b="0" i="0" u="none" strike="noStrike" cap="none">
                <a:solidFill>
                  <a:srgbClr val="A6BD91"/>
                </a:solidFill>
                <a:latin typeface="Questrial"/>
                <a:ea typeface="Questrial"/>
                <a:cs typeface="Questrial"/>
                <a:sym typeface="Questrial"/>
              </a:defRPr>
            </a:lvl8pPr>
            <a:lvl9pPr marL="3657600" marR="0" lvl="8" indent="0" algn="ctr" rtl="0">
              <a:spcBef>
                <a:spcPts val="400"/>
              </a:spcBef>
              <a:buClr>
                <a:srgbClr val="A6BD91"/>
              </a:buClr>
              <a:buFont typeface="Arial"/>
              <a:buNone/>
              <a:defRPr sz="2000" b="0" i="0" u="none" strike="noStrike" cap="none">
                <a:solidFill>
                  <a:srgbClr val="A6BD9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2"/>
              </a:buClr>
              <a:buFont typeface="Questrial"/>
              <a:buNone/>
              <a:defRPr sz="4800" b="1" i="0" u="none" strike="noStrike" cap="none">
                <a:solidFill>
                  <a:schemeClr val="dk2"/>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 name="Shape 26"/>
          <p:cNvSpPr txBox="1">
            <a:spLocks noGrp="1"/>
          </p:cNvSpPr>
          <p:nvPr>
            <p:ph type="body" idx="1"/>
          </p:nvPr>
        </p:nvSpPr>
        <p:spPr>
          <a:xfrm>
            <a:off x="609600" y="1600203"/>
            <a:ext cx="10972800" cy="4526100"/>
          </a:xfrm>
          <a:prstGeom prst="rect">
            <a:avLst/>
          </a:prstGeom>
          <a:noFill/>
          <a:ln>
            <a:noFill/>
          </a:ln>
        </p:spPr>
        <p:txBody>
          <a:bodyPr wrap="square" lIns="91425" tIns="91425" rIns="91425" bIns="91425" anchor="t" anchorCtr="0"/>
          <a:lstStyle>
            <a:lvl1pPr marL="342900" marR="0" lvl="0" indent="-88900" algn="l" rtl="0">
              <a:spcBef>
                <a:spcPts val="800"/>
              </a:spcBef>
              <a:buClr>
                <a:schemeClr val="dk1"/>
              </a:buClr>
              <a:buSzPct val="100000"/>
              <a:buFont typeface="Noto Sans Symbols"/>
              <a:buChar char="➢"/>
              <a:defRPr sz="4000" b="0" i="0" u="none" strike="noStrike" cap="none">
                <a:solidFill>
                  <a:schemeClr val="dk1"/>
                </a:solidFill>
                <a:latin typeface="Questrial"/>
                <a:ea typeface="Questrial"/>
                <a:cs typeface="Questrial"/>
                <a:sym typeface="Questrial"/>
              </a:defRPr>
            </a:lvl1pPr>
            <a:lvl2pPr marL="742950" marR="0" lvl="1" indent="-57150" algn="l" rtl="0">
              <a:spcBef>
                <a:spcPts val="720"/>
              </a:spcBef>
              <a:buClr>
                <a:schemeClr val="dk1"/>
              </a:buClr>
              <a:buSzPct val="100000"/>
              <a:buFont typeface="Arial"/>
              <a:buChar char="•"/>
              <a:defRPr sz="3600" b="0" i="0" u="none" strike="noStrike" cap="none">
                <a:solidFill>
                  <a:schemeClr val="dk1"/>
                </a:solidFill>
                <a:latin typeface="Questrial"/>
                <a:ea typeface="Questrial"/>
                <a:cs typeface="Questrial"/>
                <a:sym typeface="Questrial"/>
              </a:defRPr>
            </a:lvl2pPr>
            <a:lvl3pPr marL="1143000" marR="0" lvl="2" indent="-25400" algn="l" rtl="0">
              <a:spcBef>
                <a:spcPts val="640"/>
              </a:spcBef>
              <a:buClr>
                <a:schemeClr val="dk1"/>
              </a:buClr>
              <a:buSzPct val="100000"/>
              <a:buFont typeface="Courier New"/>
              <a:buChar char="o"/>
              <a:defRPr sz="3200" b="0" i="0" u="none" strike="noStrike" cap="none">
                <a:solidFill>
                  <a:schemeClr val="dk1"/>
                </a:solidFill>
                <a:latin typeface="Questrial"/>
                <a:ea typeface="Questrial"/>
                <a:cs typeface="Questrial"/>
                <a:sym typeface="Questrial"/>
              </a:defRPr>
            </a:lvl3pPr>
            <a:lvl4pPr marL="1600200" marR="0" lvl="3" indent="-50800" algn="l" rtl="0">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4pPr>
            <a:lvl5pPr marL="2057400" marR="0" lvl="4" indent="-50800" algn="l" rtl="0">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rot="-5400000">
            <a:off x="10474928" y="1584899"/>
            <a:ext cx="2438400" cy="4878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9" name="Shape 29"/>
          <p:cNvSpPr txBox="1">
            <a:spLocks noGrp="1"/>
          </p:cNvSpPr>
          <p:nvPr>
            <p:ph type="ftr" idx="11"/>
          </p:nvPr>
        </p:nvSpPr>
        <p:spPr>
          <a:xfrm rot="-5400000">
            <a:off x="10510478" y="3987730"/>
            <a:ext cx="2367300" cy="4878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a:spLocks noGrp="1"/>
          </p:cNvSpPr>
          <p:nvPr>
            <p:ph type="sldNum" idx="12"/>
          </p:nvPr>
        </p:nvSpPr>
        <p:spPr>
          <a:xfrm>
            <a:off x="11375717" y="5648960"/>
            <a:ext cx="731400" cy="396300"/>
          </a:xfrm>
          <a:prstGeom prst="bracketPair">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2"/>
              </a:buClr>
              <a:buFont typeface="Questrial"/>
              <a:buNone/>
              <a:defRPr sz="4800" b="1" i="0" u="none" strike="noStrike" cap="none">
                <a:solidFill>
                  <a:schemeClr val="dk2"/>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 name="Shape 33"/>
          <p:cNvSpPr txBox="1">
            <a:spLocks noGrp="1"/>
          </p:cNvSpPr>
          <p:nvPr>
            <p:ph type="dt" idx="10"/>
          </p:nvPr>
        </p:nvSpPr>
        <p:spPr>
          <a:xfrm rot="-5400000">
            <a:off x="10474928" y="1584899"/>
            <a:ext cx="2438400" cy="4878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ftr" idx="11"/>
          </p:nvPr>
        </p:nvSpPr>
        <p:spPr>
          <a:xfrm rot="-5400000">
            <a:off x="10510478" y="3987730"/>
            <a:ext cx="2367300" cy="4878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5" name="Shape 35"/>
          <p:cNvSpPr>
            <a:spLocks noGrp="1"/>
          </p:cNvSpPr>
          <p:nvPr>
            <p:ph type="sldNum" idx="12"/>
          </p:nvPr>
        </p:nvSpPr>
        <p:spPr>
          <a:xfrm>
            <a:off x="11375717" y="5648960"/>
            <a:ext cx="731400" cy="396300"/>
          </a:xfrm>
          <a:prstGeom prst="bracketPair">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mt="7000"/>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2"/>
              </a:buClr>
              <a:buFont typeface="Questrial"/>
              <a:buNone/>
              <a:defRPr sz="4800" b="1"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3"/>
            <a:ext cx="10972800" cy="4526100"/>
          </a:xfrm>
          <a:prstGeom prst="rect">
            <a:avLst/>
          </a:prstGeom>
          <a:noFill/>
          <a:ln>
            <a:noFill/>
          </a:ln>
        </p:spPr>
        <p:txBody>
          <a:bodyPr wrap="square" lIns="91425" tIns="91425" rIns="91425" bIns="91425" anchor="t" anchorCtr="0"/>
          <a:lstStyle>
            <a:lvl1pPr marL="342900" marR="0" lvl="0" indent="-88900" algn="l" rtl="0">
              <a:spcBef>
                <a:spcPts val="800"/>
              </a:spcBef>
              <a:buClr>
                <a:schemeClr val="dk1"/>
              </a:buClr>
              <a:buSzPct val="100000"/>
              <a:buFont typeface="Noto Sans Symbols"/>
              <a:buChar char="➢"/>
              <a:defRPr sz="4000" b="0" i="0" u="none" strike="noStrike" cap="none">
                <a:solidFill>
                  <a:schemeClr val="dk1"/>
                </a:solidFill>
                <a:latin typeface="Questrial"/>
                <a:ea typeface="Questrial"/>
                <a:cs typeface="Questrial"/>
                <a:sym typeface="Questrial"/>
              </a:defRPr>
            </a:lvl1pPr>
            <a:lvl2pPr marL="742950" marR="0" lvl="1" indent="-57150" algn="l" rtl="0">
              <a:spcBef>
                <a:spcPts val="720"/>
              </a:spcBef>
              <a:buClr>
                <a:schemeClr val="dk1"/>
              </a:buClr>
              <a:buSzPct val="100000"/>
              <a:buFont typeface="Arial"/>
              <a:buChar char="•"/>
              <a:defRPr sz="3600" b="0" i="0" u="none" strike="noStrike" cap="none">
                <a:solidFill>
                  <a:schemeClr val="dk1"/>
                </a:solidFill>
                <a:latin typeface="Questrial"/>
                <a:ea typeface="Questrial"/>
                <a:cs typeface="Questrial"/>
                <a:sym typeface="Questrial"/>
              </a:defRPr>
            </a:lvl2pPr>
            <a:lvl3pPr marL="1143000" marR="0" lvl="2" indent="-25400" algn="l" rtl="0">
              <a:spcBef>
                <a:spcPts val="640"/>
              </a:spcBef>
              <a:buClr>
                <a:schemeClr val="dk1"/>
              </a:buClr>
              <a:buSzPct val="100000"/>
              <a:buFont typeface="Noto Sans Symbols"/>
              <a:buChar char="▪"/>
              <a:defRPr sz="3200" b="0" i="0" u="none" strike="noStrike" cap="none">
                <a:solidFill>
                  <a:schemeClr val="dk1"/>
                </a:solidFill>
                <a:latin typeface="Questrial"/>
                <a:ea typeface="Questrial"/>
                <a:cs typeface="Questrial"/>
                <a:sym typeface="Questrial"/>
              </a:defRPr>
            </a:lvl3pPr>
            <a:lvl4pPr marL="1600200" marR="0" lvl="3" indent="-50800" algn="l" rtl="0">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4pPr>
            <a:lvl5pPr marL="2057400" marR="0" lvl="4" indent="-50800" algn="l" rtl="0">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mt="7000"/>
          </a:blip>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2"/>
              </a:buClr>
              <a:buFont typeface="Questrial"/>
              <a:buNone/>
              <a:defRPr sz="4800" b="1" i="0" u="none" strike="noStrike" cap="none">
                <a:solidFill>
                  <a:schemeClr val="dk2"/>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 name="Shape 20"/>
          <p:cNvSpPr txBox="1">
            <a:spLocks noGrp="1"/>
          </p:cNvSpPr>
          <p:nvPr>
            <p:ph type="body" idx="1"/>
          </p:nvPr>
        </p:nvSpPr>
        <p:spPr>
          <a:xfrm>
            <a:off x="609600" y="1600203"/>
            <a:ext cx="10972800" cy="4526100"/>
          </a:xfrm>
          <a:prstGeom prst="rect">
            <a:avLst/>
          </a:prstGeom>
          <a:noFill/>
          <a:ln>
            <a:noFill/>
          </a:ln>
        </p:spPr>
        <p:txBody>
          <a:bodyPr wrap="square" lIns="91425" tIns="91425" rIns="91425" bIns="91425" anchor="t" anchorCtr="0"/>
          <a:lstStyle>
            <a:lvl1pPr marL="342900" marR="0" lvl="0" indent="-88900" algn="l" rtl="0">
              <a:spcBef>
                <a:spcPts val="800"/>
              </a:spcBef>
              <a:buClr>
                <a:schemeClr val="dk1"/>
              </a:buClr>
              <a:buSzPct val="100000"/>
              <a:buFont typeface="Noto Sans Symbols"/>
              <a:buChar char="➢"/>
              <a:defRPr sz="4000" b="0" i="0" u="none" strike="noStrike" cap="none">
                <a:solidFill>
                  <a:schemeClr val="dk1"/>
                </a:solidFill>
                <a:latin typeface="Questrial"/>
                <a:ea typeface="Questrial"/>
                <a:cs typeface="Questrial"/>
                <a:sym typeface="Questrial"/>
              </a:defRPr>
            </a:lvl1pPr>
            <a:lvl2pPr marL="742950" marR="0" lvl="1" indent="-57150" algn="l" rtl="0">
              <a:spcBef>
                <a:spcPts val="720"/>
              </a:spcBef>
              <a:buClr>
                <a:schemeClr val="dk1"/>
              </a:buClr>
              <a:buSzPct val="100000"/>
              <a:buFont typeface="Arial"/>
              <a:buChar char="•"/>
              <a:defRPr sz="3600" b="0" i="0" u="none" strike="noStrike" cap="none">
                <a:solidFill>
                  <a:schemeClr val="dk1"/>
                </a:solidFill>
                <a:latin typeface="Questrial"/>
                <a:ea typeface="Questrial"/>
                <a:cs typeface="Questrial"/>
                <a:sym typeface="Questrial"/>
              </a:defRPr>
            </a:lvl2pPr>
            <a:lvl3pPr marL="1143000" marR="0" lvl="2" indent="-25400" algn="l" rtl="0">
              <a:spcBef>
                <a:spcPts val="640"/>
              </a:spcBef>
              <a:buClr>
                <a:schemeClr val="dk1"/>
              </a:buClr>
              <a:buSzPct val="100000"/>
              <a:buFont typeface="Courier New"/>
              <a:buChar char="o"/>
              <a:defRPr sz="3200" b="0" i="0" u="none" strike="noStrike" cap="none">
                <a:solidFill>
                  <a:schemeClr val="dk1"/>
                </a:solidFill>
                <a:latin typeface="Questrial"/>
                <a:ea typeface="Questrial"/>
                <a:cs typeface="Questrial"/>
                <a:sym typeface="Questrial"/>
              </a:defRPr>
            </a:lvl3pPr>
            <a:lvl4pPr marL="1600200" marR="0" lvl="3" indent="-50800" algn="l" rtl="0">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4pPr>
            <a:lvl5pPr marL="2057400" marR="0" lvl="4" indent="-50800" algn="l" rtl="0">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image" Target="../media/image2.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 Id="rId3" Type="http://schemas.openxmlformats.org/officeDocument/2006/relationships/image" Target="../media/image2.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5.xml"/><Relationship Id="rId3" Type="http://schemas.openxmlformats.org/officeDocument/2006/relationships/image" Target="../media/image44.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 Id="rId3" Type="http://schemas.openxmlformats.org/officeDocument/2006/relationships/image" Target="../media/image2.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 Id="rId3" Type="http://schemas.openxmlformats.org/officeDocument/2006/relationships/image" Target="../media/image2.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5.xml"/><Relationship Id="rId3" Type="http://schemas.openxmlformats.org/officeDocument/2006/relationships/hyperlink" Target="http://www.healthcare.gov/" TargetMode="Externa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 Id="rId3" Type="http://schemas.openxmlformats.org/officeDocument/2006/relationships/hyperlink" Target="http://www.healthcare.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4.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 Id="rId3" Type="http://schemas.openxmlformats.org/officeDocument/2006/relationships/image" Target="../media/image2.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8.xml"/><Relationship Id="rId3" Type="http://schemas.openxmlformats.org/officeDocument/2006/relationships/image" Target="../media/image47.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0.xml"/><Relationship Id="rId3" Type="http://schemas.openxmlformats.org/officeDocument/2006/relationships/image" Target="../media/image48.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3" Type="http://schemas.openxmlformats.org/officeDocument/2006/relationships/hyperlink" Target="https://www.facebook.com/ImpactAmerica/?fref=ts" TargetMode="External"/><Relationship Id="rId4" Type="http://schemas.openxmlformats.org/officeDocument/2006/relationships/image" Target="../media/image49.jpg"/><Relationship Id="rId1" Type="http://schemas.openxmlformats.org/officeDocument/2006/relationships/slideLayout" Target="../slideLayouts/slideLayout4.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7.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volunteers.generationforchange.org/" TargetMode="External"/><Relationship Id="rId4" Type="http://schemas.openxmlformats.org/officeDocument/2006/relationships/comments" Target="../comments/comment1.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vimeo.com/6924108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hyperlink" Target="http://vita.taxslayerpro.com/IRSTraining/"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9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descr="Impact-logo_SaveFirst-green.eps"/>
          <p:cNvPicPr preferRelativeResize="0"/>
          <p:nvPr/>
        </p:nvPicPr>
        <p:blipFill rotWithShape="1">
          <a:blip r:embed="rId3">
            <a:alphaModFix/>
          </a:blip>
          <a:srcRect l="19561" t="31742" r="20646" b="34976"/>
          <a:stretch/>
        </p:blipFill>
        <p:spPr>
          <a:xfrm>
            <a:off x="1440089" y="352692"/>
            <a:ext cx="9264600" cy="4243500"/>
          </a:xfrm>
          <a:prstGeom prst="rect">
            <a:avLst/>
          </a:prstGeom>
          <a:noFill/>
          <a:ln>
            <a:noFill/>
          </a:ln>
        </p:spPr>
      </p:pic>
      <p:sp>
        <p:nvSpPr>
          <p:cNvPr id="42" name="Shape 42"/>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3" name="Shape 43"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4" name="Shape 44"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5" name="Shape 45"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6" name="Shape 46"/>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7" name="Shape 47"/>
          <p:cNvSpPr txBox="1"/>
          <p:nvPr/>
        </p:nvSpPr>
        <p:spPr>
          <a:xfrm>
            <a:off x="593558" y="4764237"/>
            <a:ext cx="11004900" cy="1588200"/>
          </a:xfrm>
          <a:prstGeom prst="rect">
            <a:avLst/>
          </a:prstGeom>
          <a:gradFill>
            <a:gsLst>
              <a:gs pos="0">
                <a:srgbClr val="C7EDA6"/>
              </a:gs>
              <a:gs pos="35000">
                <a:srgbClr val="D9F1C1"/>
              </a:gs>
              <a:gs pos="100000">
                <a:srgbClr val="EDFBE6"/>
              </a:gs>
            </a:gsLst>
            <a:lin ang="16200000" scaled="0"/>
          </a:gradFill>
          <a:ln w="9525" cap="flat" cmpd="sng">
            <a:solidFill>
              <a:srgbClr val="749E3D"/>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ctr" anchorCtr="0">
            <a:noAutofit/>
          </a:bodyPr>
          <a:lstStyle/>
          <a:p>
            <a:pPr marL="0" marR="0" lvl="0" indent="0" algn="ctr" rtl="0">
              <a:spcBef>
                <a:spcPts val="0"/>
              </a:spcBef>
              <a:spcAft>
                <a:spcPts val="0"/>
              </a:spcAft>
              <a:buClr>
                <a:schemeClr val="dk2"/>
              </a:buClr>
              <a:buSzPct val="25000"/>
              <a:buFont typeface="Questrial"/>
              <a:buNone/>
            </a:pPr>
            <a:r>
              <a:rPr lang="en-US" sz="5400" b="1" u="none">
                <a:solidFill>
                  <a:schemeClr val="dk2"/>
                </a:solidFill>
                <a:latin typeface="Questrial"/>
                <a:ea typeface="Questrial"/>
                <a:cs typeface="Questrial"/>
                <a:sym typeface="Questrial"/>
              </a:rPr>
              <a:t>Campus Fellow Training</a:t>
            </a:r>
          </a:p>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Fall Refresher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Terminology Objectives</a:t>
            </a:r>
          </a:p>
        </p:txBody>
      </p:sp>
      <p:sp>
        <p:nvSpPr>
          <p:cNvPr id="110" name="Shape 110"/>
          <p:cNvSpPr txBox="1">
            <a:spLocks noGrp="1"/>
          </p:cNvSpPr>
          <p:nvPr>
            <p:ph type="body" idx="1"/>
          </p:nvPr>
        </p:nvSpPr>
        <p:spPr>
          <a:xfrm>
            <a:off x="609600" y="1600204"/>
            <a:ext cx="10972800" cy="34200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17500" algn="l" rtl="0">
              <a:spcBef>
                <a:spcPts val="0"/>
              </a:spcBef>
              <a:spcAft>
                <a:spcPts val="0"/>
              </a:spcAft>
              <a:buClr>
                <a:schemeClr val="accent3"/>
              </a:buClr>
              <a:buSzPct val="100000"/>
              <a:buFont typeface="Noto Sans Symbols"/>
              <a:buChar char="➢"/>
            </a:pPr>
            <a:r>
              <a:rPr lang="en-US" sz="36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spcBef>
                <a:spcPts val="720"/>
              </a:spcBef>
              <a:spcAft>
                <a:spcPts val="0"/>
              </a:spcAft>
              <a:buClr>
                <a:schemeClr val="accent3"/>
              </a:buClr>
              <a:buSzPct val="100000"/>
              <a:buFont typeface="Arial"/>
              <a:buChar char="•"/>
            </a:pPr>
            <a:r>
              <a:rPr lang="en-US" b="1" i="0" u="none" strike="noStrike" cap="none">
                <a:solidFill>
                  <a:schemeClr val="accent3"/>
                </a:solidFill>
                <a:latin typeface="Questrial"/>
                <a:ea typeface="Questrial"/>
                <a:cs typeface="Questrial"/>
                <a:sym typeface="Questrial"/>
              </a:rPr>
              <a:t>Define important tax terminology</a:t>
            </a:r>
          </a:p>
          <a:p>
            <a:pPr marL="742950" marR="0" lvl="1" indent="-285750" algn="l" rtl="0">
              <a:spcBef>
                <a:spcPts val="720"/>
              </a:spcBef>
              <a:buClr>
                <a:schemeClr val="accent3"/>
              </a:buClr>
              <a:buSzPct val="100000"/>
              <a:buFont typeface="Arial"/>
              <a:buChar char="•"/>
            </a:pPr>
            <a:r>
              <a:rPr lang="en-US" b="1" i="0" u="none" strike="noStrike" cap="none">
                <a:solidFill>
                  <a:schemeClr val="accent3"/>
                </a:solidFill>
                <a:latin typeface="Questrial"/>
                <a:ea typeface="Questrial"/>
                <a:cs typeface="Questrial"/>
                <a:sym typeface="Questrial"/>
              </a:rPr>
              <a:t>Describe the relationship between total income, tax credits, and amount owed or refunded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10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1000"/>
                                        <p:tgtEl>
                                          <p:spTgt spid="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Shape 87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1099-G: Unemployment Compensation</a:t>
            </a:r>
          </a:p>
        </p:txBody>
      </p:sp>
      <p:sp>
        <p:nvSpPr>
          <p:cNvPr id="874" name="Shape 87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Reported in box 1</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Shows the total amount of unemployment compensation for the tax year</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Unemployment compensation is fully taxable income</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Classified as </a:t>
            </a:r>
            <a:r>
              <a:rPr lang="en-US" sz="4000" b="1" i="0" u="none" strike="noStrike" cap="none">
                <a:solidFill>
                  <a:schemeClr val="dk1"/>
                </a:solidFill>
                <a:latin typeface="Questrial"/>
                <a:ea typeface="Questrial"/>
                <a:cs typeface="Questrial"/>
                <a:sym typeface="Questrial"/>
              </a:rPr>
              <a:t>unearned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4">
                                            <p:txEl>
                                              <p:pRg st="0" end="0"/>
                                            </p:txEl>
                                          </p:spTgt>
                                        </p:tgtEl>
                                        <p:attrNameLst>
                                          <p:attrName>style.visibility</p:attrName>
                                        </p:attrNameLst>
                                      </p:cBhvr>
                                      <p:to>
                                        <p:strVal val="visible"/>
                                      </p:to>
                                    </p:set>
                                    <p:animEffect transition="in" filter="fade">
                                      <p:cBhvr>
                                        <p:cTn id="7" dur="500"/>
                                        <p:tgtEl>
                                          <p:spTgt spid="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4">
                                            <p:txEl>
                                              <p:pRg st="1" end="1"/>
                                            </p:txEl>
                                          </p:spTgt>
                                        </p:tgtEl>
                                        <p:attrNameLst>
                                          <p:attrName>style.visibility</p:attrName>
                                        </p:attrNameLst>
                                      </p:cBhvr>
                                      <p:to>
                                        <p:strVal val="visible"/>
                                      </p:to>
                                    </p:set>
                                    <p:animEffect transition="in" filter="fade">
                                      <p:cBhvr>
                                        <p:cTn id="12" dur="500"/>
                                        <p:tgtEl>
                                          <p:spTgt spid="8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4">
                                            <p:txEl>
                                              <p:pRg st="2" end="2"/>
                                            </p:txEl>
                                          </p:spTgt>
                                        </p:tgtEl>
                                        <p:attrNameLst>
                                          <p:attrName>style.visibility</p:attrName>
                                        </p:attrNameLst>
                                      </p:cBhvr>
                                      <p:to>
                                        <p:strVal val="visible"/>
                                      </p:to>
                                    </p:set>
                                    <p:animEffect transition="in" filter="fade">
                                      <p:cBhvr>
                                        <p:cTn id="17" dur="500"/>
                                        <p:tgtEl>
                                          <p:spTgt spid="8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4">
                                            <p:txEl>
                                              <p:pRg st="3" end="3"/>
                                            </p:txEl>
                                          </p:spTgt>
                                        </p:tgtEl>
                                        <p:attrNameLst>
                                          <p:attrName>style.visibility</p:attrName>
                                        </p:attrNameLst>
                                      </p:cBhvr>
                                      <p:to>
                                        <p:strVal val="visible"/>
                                      </p:to>
                                    </p:set>
                                    <p:animEffect transition="in" filter="fade">
                                      <p:cBhvr>
                                        <p:cTn id="22" dur="500"/>
                                        <p:tgtEl>
                                          <p:spTgt spid="8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Shape 88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a:t>Form 1099-G: </a:t>
            </a:r>
          </a:p>
          <a:p>
            <a:pPr marL="0" marR="0" lvl="0" indent="0" algn="ctr" rtl="0">
              <a:spcBef>
                <a:spcPts val="0"/>
              </a:spcBef>
              <a:buClr>
                <a:schemeClr val="dk2"/>
              </a:buClr>
              <a:buSzPct val="25000"/>
              <a:buFont typeface="Questrial"/>
              <a:buNone/>
            </a:pPr>
            <a:r>
              <a:rPr lang="en-US"/>
              <a:t>Prior Year</a:t>
            </a:r>
            <a:r>
              <a:rPr lang="en-US" sz="4800" b="1" i="0" u="none" strike="noStrike" cap="none">
                <a:solidFill>
                  <a:schemeClr val="dk2"/>
                </a:solidFill>
                <a:latin typeface="Questrial"/>
                <a:ea typeface="Questrial"/>
                <a:cs typeface="Questrial"/>
                <a:sym typeface="Questrial"/>
              </a:rPr>
              <a:t> State Tax Refund</a:t>
            </a:r>
          </a:p>
        </p:txBody>
      </p:sp>
      <p:sp>
        <p:nvSpPr>
          <p:cNvPr id="881" name="Shape 88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ct val="100000"/>
              <a:buFont typeface="Noto Sans Symbols"/>
              <a:buChar char="➢"/>
            </a:pPr>
            <a:r>
              <a:rPr lang="en-US" sz="4000" b="0" i="0" u="none" strike="noStrike" cap="none" dirty="0">
                <a:solidFill>
                  <a:schemeClr val="dk1"/>
                </a:solidFill>
                <a:latin typeface="Questrial"/>
                <a:ea typeface="Questrial"/>
                <a:cs typeface="Questrial"/>
                <a:sym typeface="Questrial"/>
              </a:rPr>
              <a:t>The </a:t>
            </a:r>
            <a:r>
              <a:rPr lang="en-US" dirty="0"/>
              <a:t>Prior Year’s</a:t>
            </a:r>
            <a:r>
              <a:rPr lang="en-US" sz="4000" b="0" i="0" u="none" strike="noStrike" cap="none" dirty="0">
                <a:solidFill>
                  <a:schemeClr val="dk1"/>
                </a:solidFill>
                <a:latin typeface="Questrial"/>
                <a:ea typeface="Questrial"/>
                <a:cs typeface="Questrial"/>
                <a:sym typeface="Questrial"/>
              </a:rPr>
              <a:t> State Tax Refund may be taxable and need to be reported</a:t>
            </a:r>
          </a:p>
          <a:p>
            <a:pPr marL="342900" marR="0" lvl="0" indent="-342900" algn="l" rtl="0">
              <a:lnSpc>
                <a:spcPct val="120000"/>
              </a:lnSpc>
              <a:spcBef>
                <a:spcPts val="0"/>
              </a:spcBef>
              <a:spcAft>
                <a:spcPts val="0"/>
              </a:spcAft>
              <a:buClr>
                <a:schemeClr val="dk1"/>
              </a:buClr>
              <a:buSzPct val="100000"/>
              <a:buFont typeface="Noto Sans Symbols"/>
              <a:buChar char="➢"/>
            </a:pPr>
            <a:r>
              <a:rPr lang="en-US" dirty="0"/>
              <a:t>Three conditions must be met:</a:t>
            </a:r>
          </a:p>
          <a:p>
            <a:pPr marR="0" lvl="1" indent="457200" algn="l" rtl="0">
              <a:lnSpc>
                <a:spcPct val="120000"/>
              </a:lnSpc>
              <a:spcBef>
                <a:spcPts val="0"/>
              </a:spcBef>
              <a:spcAft>
                <a:spcPts val="0"/>
              </a:spcAft>
              <a:buClr>
                <a:schemeClr val="dk1"/>
              </a:buClr>
              <a:buSzPct val="77777"/>
              <a:buFont typeface="Arial"/>
              <a:buChar char="•"/>
            </a:pPr>
            <a:r>
              <a:rPr lang="en-US" sz="3400" dirty="0"/>
              <a:t>Received a state refund in prior year</a:t>
            </a:r>
          </a:p>
          <a:p>
            <a:pPr marR="0" lvl="1" indent="457200" algn="l" rtl="0">
              <a:lnSpc>
                <a:spcPct val="120000"/>
              </a:lnSpc>
              <a:spcBef>
                <a:spcPts val="0"/>
              </a:spcBef>
              <a:spcAft>
                <a:spcPts val="0"/>
              </a:spcAft>
              <a:buClr>
                <a:schemeClr val="dk1"/>
              </a:buClr>
              <a:buSzPct val="77777"/>
              <a:buFont typeface="Arial"/>
              <a:buChar char="•"/>
            </a:pPr>
            <a:r>
              <a:rPr lang="en-US" sz="3400" dirty="0"/>
              <a:t>Itemized deductions on federal in prior year</a:t>
            </a:r>
          </a:p>
          <a:p>
            <a:pPr marR="0" lvl="1" indent="457200" algn="l" rtl="0">
              <a:lnSpc>
                <a:spcPct val="120000"/>
              </a:lnSpc>
              <a:spcBef>
                <a:spcPts val="0"/>
              </a:spcBef>
              <a:spcAft>
                <a:spcPts val="0"/>
              </a:spcAft>
              <a:buClr>
                <a:schemeClr val="dk1"/>
              </a:buClr>
              <a:buSzPct val="77777"/>
              <a:buFont typeface="Arial"/>
              <a:buChar char="•"/>
            </a:pPr>
            <a:r>
              <a:rPr lang="en-US" sz="3400" dirty="0"/>
              <a:t>Deducted state income tax NOT sales tax when itemized on federal in prior year (Sch A line 5a/5b)</a:t>
            </a:r>
          </a:p>
          <a:p>
            <a:pPr marL="342900" marR="0" lvl="0" indent="-342900" algn="ctr" rtl="0">
              <a:lnSpc>
                <a:spcPct val="80000"/>
              </a:lnSpc>
              <a:spcBef>
                <a:spcPts val="640"/>
              </a:spcBef>
              <a:buClr>
                <a:schemeClr val="dk1"/>
              </a:buClr>
              <a:buSzPct val="25000"/>
              <a:buFont typeface="Noto Sans Symbols"/>
              <a:buNone/>
            </a:pPr>
            <a:endParaRPr sz="3200" b="1" i="1" u="none" strike="noStrike" cap="none" dirty="0">
              <a:solidFill>
                <a:srgbClr val="FFFFFF"/>
              </a:solidFill>
              <a:latin typeface="Questrial"/>
              <a:ea typeface="Questrial"/>
              <a:cs typeface="Questrial"/>
              <a:sym typeface="Quest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Household Employee Income</a:t>
            </a:r>
          </a:p>
        </p:txBody>
      </p:sp>
      <p:sp>
        <p:nvSpPr>
          <p:cNvPr id="888" name="Shape 88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a household employee earns less than $</a:t>
            </a:r>
            <a:r>
              <a:rPr lang="en-US"/>
              <a:t>2</a:t>
            </a:r>
            <a:r>
              <a:rPr lang="en-US" sz="4000" b="0" i="0" u="none" strike="noStrike" cap="none">
                <a:solidFill>
                  <a:schemeClr val="dk1"/>
                </a:solidFill>
                <a:latin typeface="Questrial"/>
                <a:ea typeface="Questrial"/>
                <a:cs typeface="Questrial"/>
                <a:sym typeface="Questrial"/>
              </a:rPr>
              <a:t>,</a:t>
            </a:r>
            <a:r>
              <a:rPr lang="en-US"/>
              <a:t>0</a:t>
            </a:r>
            <a:r>
              <a:rPr lang="en-US" sz="4000" b="0" i="0" u="none" strike="noStrike" cap="none">
                <a:solidFill>
                  <a:schemeClr val="dk1"/>
                </a:solidFill>
                <a:latin typeface="Questrial"/>
                <a:ea typeface="Questrial"/>
                <a:cs typeface="Questrial"/>
                <a:sym typeface="Questrial"/>
              </a:rPr>
              <a:t>00 a year, the employer is not required to issue a Form W-2 </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However, this income must still be reported on the taxpayer’s income tax return</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Classified as </a:t>
            </a:r>
            <a:r>
              <a:rPr lang="en-US" sz="4000" b="1" i="0" u="none" strike="noStrike" cap="none">
                <a:solidFill>
                  <a:schemeClr val="dk1"/>
                </a:solidFill>
                <a:latin typeface="Questrial"/>
                <a:ea typeface="Questrial"/>
                <a:cs typeface="Questrial"/>
                <a:sym typeface="Questrial"/>
              </a:rPr>
              <a:t>earned income</a:t>
            </a:r>
          </a:p>
          <a:p>
            <a:pPr marL="342900" marR="0" lvl="0" indent="-342900" algn="l" rtl="0">
              <a:spcBef>
                <a:spcPts val="800"/>
              </a:spcBef>
              <a:buClr>
                <a:schemeClr val="dk1"/>
              </a:buClr>
              <a:buSzPct val="100000"/>
              <a:buFont typeface="Noto Sans Symbols"/>
              <a:buChar char="➢"/>
            </a:pPr>
            <a:r>
              <a:rPr lang="en-US" b="1"/>
              <a:t>Has its own entry point in TaxSlayer*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8">
                                            <p:txEl>
                                              <p:pRg st="0" end="0"/>
                                            </p:txEl>
                                          </p:spTgt>
                                        </p:tgtEl>
                                        <p:attrNameLst>
                                          <p:attrName>style.visibility</p:attrName>
                                        </p:attrNameLst>
                                      </p:cBhvr>
                                      <p:to>
                                        <p:strVal val="visible"/>
                                      </p:to>
                                    </p:set>
                                    <p:animEffect transition="in" filter="fade">
                                      <p:cBhvr>
                                        <p:cTn id="7" dur="500"/>
                                        <p:tgtEl>
                                          <p:spTgt spid="8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8">
                                            <p:txEl>
                                              <p:pRg st="1" end="1"/>
                                            </p:txEl>
                                          </p:spTgt>
                                        </p:tgtEl>
                                        <p:attrNameLst>
                                          <p:attrName>style.visibility</p:attrName>
                                        </p:attrNameLst>
                                      </p:cBhvr>
                                      <p:to>
                                        <p:strVal val="visible"/>
                                      </p:to>
                                    </p:set>
                                    <p:animEffect transition="in" filter="fade">
                                      <p:cBhvr>
                                        <p:cTn id="12" dur="500"/>
                                        <p:tgtEl>
                                          <p:spTgt spid="8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8">
                                            <p:txEl>
                                              <p:pRg st="2" end="2"/>
                                            </p:txEl>
                                          </p:spTgt>
                                        </p:tgtEl>
                                        <p:attrNameLst>
                                          <p:attrName>style.visibility</p:attrName>
                                        </p:attrNameLst>
                                      </p:cBhvr>
                                      <p:to>
                                        <p:strVal val="visible"/>
                                      </p:to>
                                    </p:set>
                                    <p:animEffect transition="in" filter="fade">
                                      <p:cBhvr>
                                        <p:cTn id="17" dur="500"/>
                                        <p:tgtEl>
                                          <p:spTgt spid="8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8">
                                            <p:txEl>
                                              <p:pRg st="3" end="3"/>
                                            </p:txEl>
                                          </p:spTgt>
                                        </p:tgtEl>
                                        <p:attrNameLst>
                                          <p:attrName>style.visibility</p:attrName>
                                        </p:attrNameLst>
                                      </p:cBhvr>
                                      <p:to>
                                        <p:strVal val="visible"/>
                                      </p:to>
                                    </p:set>
                                    <p:animEffect transition="in" filter="fade">
                                      <p:cBhvr>
                                        <p:cTn id="22" dur="500"/>
                                        <p:tgtEl>
                                          <p:spTgt spid="8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1099-INT: Interest Income</a:t>
            </a:r>
          </a:p>
        </p:txBody>
      </p:sp>
      <p:pic>
        <p:nvPicPr>
          <p:cNvPr id="895" name="Shape 895"/>
          <p:cNvPicPr preferRelativeResize="0"/>
          <p:nvPr/>
        </p:nvPicPr>
        <p:blipFill rotWithShape="1">
          <a:blip r:embed="rId3">
            <a:alphaModFix/>
          </a:blip>
          <a:srcRect/>
          <a:stretch/>
        </p:blipFill>
        <p:spPr>
          <a:xfrm>
            <a:off x="2408642" y="1303338"/>
            <a:ext cx="7374600" cy="4870200"/>
          </a:xfrm>
          <a:prstGeom prst="rect">
            <a:avLst/>
          </a:prstGeom>
          <a:noFill/>
          <a:ln>
            <a:noFill/>
          </a:ln>
          <a:effectLst>
            <a:outerShdw blurRad="190500" algn="tl" rotWithShape="0">
              <a:srgbClr val="000000">
                <a:alpha val="69800"/>
              </a:srgbClr>
            </a:outerShdw>
          </a:effectLst>
        </p:spPr>
      </p:pic>
      <p:pic>
        <p:nvPicPr>
          <p:cNvPr id="896" name="Shape 896"/>
          <p:cNvPicPr preferRelativeResize="0"/>
          <p:nvPr/>
        </p:nvPicPr>
        <p:blipFill rotWithShape="1">
          <a:blip r:embed="rId4">
            <a:alphaModFix/>
          </a:blip>
          <a:srcRect/>
          <a:stretch/>
        </p:blipFill>
        <p:spPr>
          <a:xfrm>
            <a:off x="5889355" y="2002303"/>
            <a:ext cx="1340700" cy="4440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97" name="Shape 897"/>
          <p:cNvPicPr preferRelativeResize="0"/>
          <p:nvPr/>
        </p:nvPicPr>
        <p:blipFill rotWithShape="1">
          <a:blip r:embed="rId5">
            <a:alphaModFix/>
          </a:blip>
          <a:srcRect/>
          <a:stretch/>
        </p:blipFill>
        <p:spPr>
          <a:xfrm>
            <a:off x="5889355" y="2486667"/>
            <a:ext cx="2712300" cy="4710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98" name="Shape 898"/>
          <p:cNvPicPr preferRelativeResize="0"/>
          <p:nvPr/>
        </p:nvPicPr>
        <p:blipFill rotWithShape="1">
          <a:blip r:embed="rId6">
            <a:alphaModFix/>
          </a:blip>
          <a:srcRect/>
          <a:stretch/>
        </p:blipFill>
        <p:spPr>
          <a:xfrm>
            <a:off x="5889355" y="2987391"/>
            <a:ext cx="2712300" cy="4614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99" name="Shape 899"/>
          <p:cNvPicPr preferRelativeResize="0"/>
          <p:nvPr/>
        </p:nvPicPr>
        <p:blipFill rotWithShape="1">
          <a:blip r:embed="rId7">
            <a:alphaModFix/>
          </a:blip>
          <a:srcRect/>
          <a:stretch/>
        </p:blipFill>
        <p:spPr>
          <a:xfrm>
            <a:off x="5889355" y="3492354"/>
            <a:ext cx="1317300" cy="2820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89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89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89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8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1099-INT: Interest I</a:t>
            </a:r>
            <a:r>
              <a:rPr lang="en-US"/>
              <a:t>ncome</a:t>
            </a:r>
            <a:r>
              <a:rPr lang="en-US" sz="4800" b="1" i="0" u="none" strike="noStrike" cap="none">
                <a:solidFill>
                  <a:schemeClr val="dk2"/>
                </a:solidFill>
                <a:latin typeface="Questrial"/>
                <a:ea typeface="Questrial"/>
                <a:cs typeface="Questrial"/>
                <a:sym typeface="Questrial"/>
              </a:rPr>
              <a:t> </a:t>
            </a:r>
          </a:p>
        </p:txBody>
      </p:sp>
      <p:sp>
        <p:nvSpPr>
          <p:cNvPr id="906" name="Shape 90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457200" marR="0" lvl="0" indent="-450850" algn="l" rtl="0">
              <a:lnSpc>
                <a:spcPct val="90000"/>
              </a:lnSpc>
              <a:spcBef>
                <a:spcPts val="800"/>
              </a:spcBef>
              <a:spcAft>
                <a:spcPts val="0"/>
              </a:spcAft>
              <a:buClr>
                <a:schemeClr val="dk1"/>
              </a:buClr>
              <a:buSzPct val="100000"/>
              <a:buFont typeface="Questrial"/>
            </a:pPr>
            <a:r>
              <a:rPr lang="en-US" sz="3500" b="0" i="0" u="none" strike="noStrike" cap="none">
                <a:solidFill>
                  <a:schemeClr val="dk1"/>
                </a:solidFill>
                <a:latin typeface="Questrial"/>
                <a:ea typeface="Questrial"/>
                <a:cs typeface="Questrial"/>
                <a:sym typeface="Questrial"/>
              </a:rPr>
              <a:t>Money earns interest when it is:</a:t>
            </a:r>
          </a:p>
          <a:p>
            <a:pPr marL="742950" marR="0" lvl="1" indent="-247650" algn="l" rtl="0">
              <a:lnSpc>
                <a:spcPct val="90000"/>
              </a:lnSpc>
              <a:spcBef>
                <a:spcPts val="720"/>
              </a:spcBef>
              <a:spcAft>
                <a:spcPts val="0"/>
              </a:spcAft>
              <a:buClr>
                <a:schemeClr val="dk1"/>
              </a:buClr>
              <a:buSzPct val="100000"/>
              <a:buFont typeface="Arial"/>
              <a:buChar char="•"/>
            </a:pPr>
            <a:r>
              <a:rPr lang="en-US" sz="3000" b="0" i="0" u="none" strike="noStrike" cap="none">
                <a:solidFill>
                  <a:schemeClr val="dk1"/>
                </a:solidFill>
                <a:latin typeface="Questrial"/>
                <a:ea typeface="Questrial"/>
                <a:cs typeface="Questrial"/>
                <a:sym typeface="Questrial"/>
              </a:rPr>
              <a:t>Deposited into bank accounts (e.g., savings account)</a:t>
            </a:r>
          </a:p>
          <a:p>
            <a:pPr marL="742950" marR="0" lvl="1" indent="-247650" algn="l" rtl="0">
              <a:lnSpc>
                <a:spcPct val="90000"/>
              </a:lnSpc>
              <a:spcBef>
                <a:spcPts val="720"/>
              </a:spcBef>
              <a:spcAft>
                <a:spcPts val="0"/>
              </a:spcAft>
              <a:buClr>
                <a:schemeClr val="dk1"/>
              </a:buClr>
              <a:buSzPct val="100000"/>
              <a:buFont typeface="Arial"/>
              <a:buChar char="•"/>
            </a:pPr>
            <a:r>
              <a:rPr lang="en-US" sz="3000" b="0" i="0" u="none" strike="noStrike" cap="none">
                <a:solidFill>
                  <a:schemeClr val="dk1"/>
                </a:solidFill>
                <a:latin typeface="Questrial"/>
                <a:ea typeface="Questrial"/>
                <a:cs typeface="Questrial"/>
                <a:sym typeface="Questrial"/>
              </a:rPr>
              <a:t>Used to buy certificates of deposit (CDs) or bonds</a:t>
            </a:r>
          </a:p>
          <a:p>
            <a:pPr marR="0" lvl="0" algn="l" rtl="0">
              <a:lnSpc>
                <a:spcPct val="90000"/>
              </a:lnSpc>
              <a:spcBef>
                <a:spcPts val="720"/>
              </a:spcBef>
              <a:spcAft>
                <a:spcPts val="0"/>
              </a:spcAft>
              <a:buClr>
                <a:schemeClr val="dk1"/>
              </a:buClr>
              <a:buSzPct val="100000"/>
              <a:buFont typeface="Noto Sans Symbols"/>
              <a:buChar char="➢"/>
            </a:pPr>
            <a:r>
              <a:rPr lang="en-US" sz="3500"/>
              <a:t>Box 1: Interest</a:t>
            </a:r>
          </a:p>
          <a:p>
            <a:pPr marR="0" lvl="0" algn="l" rtl="0">
              <a:lnSpc>
                <a:spcPct val="90000"/>
              </a:lnSpc>
              <a:spcBef>
                <a:spcPts val="720"/>
              </a:spcBef>
              <a:spcAft>
                <a:spcPts val="0"/>
              </a:spcAft>
              <a:buClr>
                <a:schemeClr val="dk1"/>
              </a:buClr>
              <a:buSzPct val="100000"/>
              <a:buFont typeface="Noto Sans Symbols"/>
              <a:buChar char="➢"/>
            </a:pPr>
            <a:r>
              <a:rPr lang="en-US" sz="3500"/>
              <a:t>Box 2: Early withdrawal penalty (for CD w/ time limit)</a:t>
            </a:r>
          </a:p>
          <a:p>
            <a:pPr marR="0" lvl="0" algn="l" rtl="0">
              <a:lnSpc>
                <a:spcPct val="90000"/>
              </a:lnSpc>
              <a:spcBef>
                <a:spcPts val="720"/>
              </a:spcBef>
              <a:spcAft>
                <a:spcPts val="0"/>
              </a:spcAft>
              <a:buClr>
                <a:schemeClr val="dk1"/>
              </a:buClr>
              <a:buSzPct val="100000"/>
              <a:buFont typeface="Noto Sans Symbols"/>
              <a:buChar char="➢"/>
            </a:pPr>
            <a:r>
              <a:rPr lang="en-US" sz="3500"/>
              <a:t>Box 3: Interest on U.S. Savings Bonds &amp; Treas. Obligations</a:t>
            </a:r>
          </a:p>
          <a:p>
            <a:pPr marL="342900" marR="0" lvl="0" indent="-311150" algn="l" rtl="0">
              <a:lnSpc>
                <a:spcPct val="90000"/>
              </a:lnSpc>
              <a:spcBef>
                <a:spcPts val="800"/>
              </a:spcBef>
              <a:spcAft>
                <a:spcPts val="0"/>
              </a:spcAft>
              <a:buClr>
                <a:schemeClr val="dk1"/>
              </a:buClr>
              <a:buSzPct val="100000"/>
              <a:buFont typeface="Noto Sans Symbols"/>
              <a:buChar char="➢"/>
            </a:pPr>
            <a:r>
              <a:rPr lang="en-US" sz="3500" b="0" i="0" u="none" strike="noStrike" cap="none">
                <a:solidFill>
                  <a:schemeClr val="dk1"/>
                </a:solidFill>
                <a:latin typeface="Questrial"/>
                <a:ea typeface="Questrial"/>
                <a:cs typeface="Questrial"/>
                <a:sym typeface="Questrial"/>
              </a:rPr>
              <a:t>Classified as</a:t>
            </a:r>
            <a:r>
              <a:rPr lang="en-US" sz="3500" b="0" i="1" u="none" strike="noStrike" cap="none">
                <a:solidFill>
                  <a:schemeClr val="dk1"/>
                </a:solidFill>
                <a:latin typeface="Questrial"/>
                <a:ea typeface="Questrial"/>
                <a:cs typeface="Questrial"/>
                <a:sym typeface="Questrial"/>
              </a:rPr>
              <a:t> </a:t>
            </a:r>
            <a:r>
              <a:rPr lang="en-US" sz="3500" b="1" i="0" u="none" strike="noStrike" cap="none">
                <a:solidFill>
                  <a:schemeClr val="dk1"/>
                </a:solidFill>
                <a:latin typeface="Questrial"/>
                <a:ea typeface="Questrial"/>
                <a:cs typeface="Questrial"/>
                <a:sym typeface="Questrial"/>
              </a:rPr>
              <a:t>unearned</a:t>
            </a:r>
            <a:r>
              <a:rPr lang="en-US" sz="3500" b="0" i="0" u="none" strike="noStrike" cap="none">
                <a:solidFill>
                  <a:schemeClr val="dk1"/>
                </a:solidFill>
                <a:latin typeface="Questrial"/>
                <a:ea typeface="Questrial"/>
                <a:cs typeface="Questrial"/>
                <a:sym typeface="Questrial"/>
              </a:rPr>
              <a:t> </a:t>
            </a:r>
            <a:r>
              <a:rPr lang="en-US" sz="3500" b="1" i="0" u="none" strike="noStrike" cap="none">
                <a:solidFill>
                  <a:schemeClr val="dk1"/>
                </a:solidFill>
                <a:latin typeface="Questrial"/>
                <a:ea typeface="Questrial"/>
                <a:cs typeface="Questrial"/>
                <a:sym typeface="Questrial"/>
              </a:rPr>
              <a:t>income</a:t>
            </a:r>
          </a:p>
          <a:p>
            <a:pPr marL="742950" marR="0" lvl="1" indent="-285750" algn="l" rtl="0">
              <a:lnSpc>
                <a:spcPct val="90000"/>
              </a:lnSpc>
              <a:spcBef>
                <a:spcPts val="720"/>
              </a:spcBef>
              <a:spcAft>
                <a:spcPts val="0"/>
              </a:spcAft>
              <a:buClr>
                <a:schemeClr val="dk1"/>
              </a:buClr>
              <a:buSzPct val="100000"/>
              <a:buFont typeface="Arial"/>
              <a:buNone/>
            </a:pPr>
            <a:endParaRPr sz="3600" b="0" i="0" u="none" strike="noStrike" cap="none">
              <a:solidFill>
                <a:srgbClr val="FFFFFF"/>
              </a:solidFill>
              <a:latin typeface="Questrial"/>
              <a:ea typeface="Questrial"/>
              <a:cs typeface="Questrial"/>
              <a:sym typeface="Questrial"/>
            </a:endParaRPr>
          </a:p>
          <a:p>
            <a:pPr marL="342900" marR="0" lvl="0" indent="-342900" algn="l" rtl="0">
              <a:lnSpc>
                <a:spcPct val="90000"/>
              </a:lnSpc>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6">
                                            <p:txEl>
                                              <p:pRg st="0" end="0"/>
                                            </p:txEl>
                                          </p:spTgt>
                                        </p:tgtEl>
                                        <p:attrNameLst>
                                          <p:attrName>style.visibility</p:attrName>
                                        </p:attrNameLst>
                                      </p:cBhvr>
                                      <p:to>
                                        <p:strVal val="visible"/>
                                      </p:to>
                                    </p:set>
                                    <p:animEffect transition="in" filter="fade">
                                      <p:cBhvr>
                                        <p:cTn id="7" dur="500"/>
                                        <p:tgtEl>
                                          <p:spTgt spid="9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6">
                                            <p:txEl>
                                              <p:pRg st="1" end="1"/>
                                            </p:txEl>
                                          </p:spTgt>
                                        </p:tgtEl>
                                        <p:attrNameLst>
                                          <p:attrName>style.visibility</p:attrName>
                                        </p:attrNameLst>
                                      </p:cBhvr>
                                      <p:to>
                                        <p:strVal val="visible"/>
                                      </p:to>
                                    </p:set>
                                    <p:animEffect transition="in" filter="fade">
                                      <p:cBhvr>
                                        <p:cTn id="12" dur="500"/>
                                        <p:tgtEl>
                                          <p:spTgt spid="9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6">
                                            <p:txEl>
                                              <p:pRg st="2" end="2"/>
                                            </p:txEl>
                                          </p:spTgt>
                                        </p:tgtEl>
                                        <p:attrNameLst>
                                          <p:attrName>style.visibility</p:attrName>
                                        </p:attrNameLst>
                                      </p:cBhvr>
                                      <p:to>
                                        <p:strVal val="visible"/>
                                      </p:to>
                                    </p:set>
                                    <p:animEffect transition="in" filter="fade">
                                      <p:cBhvr>
                                        <p:cTn id="17" dur="500"/>
                                        <p:tgtEl>
                                          <p:spTgt spid="9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6">
                                            <p:txEl>
                                              <p:pRg st="3" end="3"/>
                                            </p:txEl>
                                          </p:spTgt>
                                        </p:tgtEl>
                                        <p:attrNameLst>
                                          <p:attrName>style.visibility</p:attrName>
                                        </p:attrNameLst>
                                      </p:cBhvr>
                                      <p:to>
                                        <p:strVal val="visible"/>
                                      </p:to>
                                    </p:set>
                                    <p:animEffect transition="in" filter="fade">
                                      <p:cBhvr>
                                        <p:cTn id="22" dur="500"/>
                                        <p:tgtEl>
                                          <p:spTgt spid="9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6">
                                            <p:txEl>
                                              <p:pRg st="4" end="4"/>
                                            </p:txEl>
                                          </p:spTgt>
                                        </p:tgtEl>
                                        <p:attrNameLst>
                                          <p:attrName>style.visibility</p:attrName>
                                        </p:attrNameLst>
                                      </p:cBhvr>
                                      <p:to>
                                        <p:strVal val="visible"/>
                                      </p:to>
                                    </p:set>
                                    <p:animEffect transition="in" filter="fade">
                                      <p:cBhvr>
                                        <p:cTn id="27" dur="500"/>
                                        <p:tgtEl>
                                          <p:spTgt spid="9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6">
                                            <p:txEl>
                                              <p:pRg st="5" end="5"/>
                                            </p:txEl>
                                          </p:spTgt>
                                        </p:tgtEl>
                                        <p:attrNameLst>
                                          <p:attrName>style.visibility</p:attrName>
                                        </p:attrNameLst>
                                      </p:cBhvr>
                                      <p:to>
                                        <p:strVal val="visible"/>
                                      </p:to>
                                    </p:set>
                                    <p:animEffect transition="in" filter="fade">
                                      <p:cBhvr>
                                        <p:cTn id="32" dur="500"/>
                                        <p:tgtEl>
                                          <p:spTgt spid="9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6">
                                            <p:txEl>
                                              <p:pRg st="6" end="6"/>
                                            </p:txEl>
                                          </p:spTgt>
                                        </p:tgtEl>
                                        <p:attrNameLst>
                                          <p:attrName>style.visibility</p:attrName>
                                        </p:attrNameLst>
                                      </p:cBhvr>
                                      <p:to>
                                        <p:strVal val="visible"/>
                                      </p:to>
                                    </p:set>
                                    <p:animEffect transition="in" filter="fade">
                                      <p:cBhvr>
                                        <p:cTn id="37" dur="500"/>
                                        <p:tgtEl>
                                          <p:spTgt spid="9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6">
                                            <p:txEl>
                                              <p:pRg st="7" end="7"/>
                                            </p:txEl>
                                          </p:spTgt>
                                        </p:tgtEl>
                                        <p:attrNameLst>
                                          <p:attrName>style.visibility</p:attrName>
                                        </p:attrNameLst>
                                      </p:cBhvr>
                                      <p:to>
                                        <p:strVal val="visible"/>
                                      </p:to>
                                    </p:set>
                                    <p:animEffect transition="in" filter="fade">
                                      <p:cBhvr>
                                        <p:cTn id="42" dur="500"/>
                                        <p:tgtEl>
                                          <p:spTgt spid="9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6">
                                            <p:txEl>
                                              <p:pRg st="8" end="8"/>
                                            </p:txEl>
                                          </p:spTgt>
                                        </p:tgtEl>
                                        <p:attrNameLst>
                                          <p:attrName>style.visibility</p:attrName>
                                        </p:attrNameLst>
                                      </p:cBhvr>
                                      <p:to>
                                        <p:strVal val="visible"/>
                                      </p:to>
                                    </p:set>
                                    <p:animEffect transition="in" filter="fade">
                                      <p:cBhvr>
                                        <p:cTn id="47" dur="500"/>
                                        <p:tgtEl>
                                          <p:spTgt spid="9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Shape 91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1099-DIV: Dividends and Distributions</a:t>
            </a:r>
          </a:p>
        </p:txBody>
      </p:sp>
      <p:pic>
        <p:nvPicPr>
          <p:cNvPr id="913" name="Shape 913"/>
          <p:cNvPicPr preferRelativeResize="0">
            <a:picLocks noGrp="1"/>
          </p:cNvPicPr>
          <p:nvPr>
            <p:ph type="body" idx="1"/>
          </p:nvPr>
        </p:nvPicPr>
        <p:blipFill rotWithShape="1">
          <a:blip r:embed="rId3">
            <a:alphaModFix/>
          </a:blip>
          <a:srcRect/>
          <a:stretch/>
        </p:blipFill>
        <p:spPr>
          <a:xfrm>
            <a:off x="2684853" y="1600200"/>
            <a:ext cx="6822300" cy="4526100"/>
          </a:xfrm>
          <a:prstGeom prst="rect">
            <a:avLst/>
          </a:prstGeom>
          <a:noFill/>
          <a:ln>
            <a:noFill/>
          </a:ln>
          <a:effectLst>
            <a:outerShdw blurRad="190500" algn="tl" rotWithShape="0">
              <a:srgbClr val="000000">
                <a:alpha val="69800"/>
              </a:srgbClr>
            </a:outerShdw>
          </a:effectLst>
        </p:spPr>
      </p:pic>
      <p:pic>
        <p:nvPicPr>
          <p:cNvPr id="914" name="Shape 914"/>
          <p:cNvPicPr preferRelativeResize="0"/>
          <p:nvPr/>
        </p:nvPicPr>
        <p:blipFill rotWithShape="1">
          <a:blip r:embed="rId4">
            <a:alphaModFix/>
          </a:blip>
          <a:srcRect/>
          <a:stretch/>
        </p:blipFill>
        <p:spPr>
          <a:xfrm>
            <a:off x="5902816" y="1843361"/>
            <a:ext cx="1275300" cy="4164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915" name="Shape 915"/>
          <p:cNvPicPr preferRelativeResize="0"/>
          <p:nvPr/>
        </p:nvPicPr>
        <p:blipFill rotWithShape="1">
          <a:blip r:embed="rId5">
            <a:alphaModFix/>
          </a:blip>
          <a:srcRect/>
          <a:stretch/>
        </p:blipFill>
        <p:spPr>
          <a:xfrm>
            <a:off x="5902816" y="2305203"/>
            <a:ext cx="1275300" cy="4146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916" name="Shape 916"/>
          <p:cNvPicPr preferRelativeResize="0"/>
          <p:nvPr/>
        </p:nvPicPr>
        <p:blipFill rotWithShape="1">
          <a:blip r:embed="rId6">
            <a:alphaModFix/>
          </a:blip>
          <a:srcRect/>
          <a:stretch/>
        </p:blipFill>
        <p:spPr>
          <a:xfrm>
            <a:off x="5902816" y="2765156"/>
            <a:ext cx="1275300" cy="2871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917" name="Shape 917"/>
          <p:cNvPicPr preferRelativeResize="0"/>
          <p:nvPr/>
        </p:nvPicPr>
        <p:blipFill rotWithShape="1">
          <a:blip r:embed="rId7">
            <a:alphaModFix/>
          </a:blip>
          <a:srcRect/>
          <a:stretch/>
        </p:blipFill>
        <p:spPr>
          <a:xfrm>
            <a:off x="7229658" y="3742509"/>
            <a:ext cx="1274400" cy="2739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9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9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9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1099-DIV: Ordinary and Qualified Dividends</a:t>
            </a:r>
          </a:p>
        </p:txBody>
      </p:sp>
      <p:sp>
        <p:nvSpPr>
          <p:cNvPr id="924" name="Shape 92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Reported in boxes 1a and 1b</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dividend is a distributions of a portion of a company’s earnings to shareholders</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E.g., if a taxpayer has investments in a stock, then dividends paid by the corporation are taxable</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Classified as </a:t>
            </a:r>
            <a:r>
              <a:rPr lang="en-US" sz="4000" b="1" i="0" u="none" strike="noStrike" cap="none">
                <a:solidFill>
                  <a:schemeClr val="dk1"/>
                </a:solidFill>
                <a:latin typeface="Questrial"/>
                <a:ea typeface="Questrial"/>
                <a:cs typeface="Questrial"/>
                <a:sym typeface="Questrial"/>
              </a:rPr>
              <a:t>unearned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4">
                                            <p:txEl>
                                              <p:pRg st="0" end="0"/>
                                            </p:txEl>
                                          </p:spTgt>
                                        </p:tgtEl>
                                        <p:attrNameLst>
                                          <p:attrName>style.visibility</p:attrName>
                                        </p:attrNameLst>
                                      </p:cBhvr>
                                      <p:to>
                                        <p:strVal val="visible"/>
                                      </p:to>
                                    </p:set>
                                    <p:animEffect transition="in" filter="fade">
                                      <p:cBhvr>
                                        <p:cTn id="7" dur="500"/>
                                        <p:tgtEl>
                                          <p:spTgt spid="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4">
                                            <p:txEl>
                                              <p:pRg st="1" end="1"/>
                                            </p:txEl>
                                          </p:spTgt>
                                        </p:tgtEl>
                                        <p:attrNameLst>
                                          <p:attrName>style.visibility</p:attrName>
                                        </p:attrNameLst>
                                      </p:cBhvr>
                                      <p:to>
                                        <p:strVal val="visible"/>
                                      </p:to>
                                    </p:set>
                                    <p:animEffect transition="in" filter="fade">
                                      <p:cBhvr>
                                        <p:cTn id="12" dur="500"/>
                                        <p:tgtEl>
                                          <p:spTgt spid="9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4">
                                            <p:txEl>
                                              <p:pRg st="2" end="2"/>
                                            </p:txEl>
                                          </p:spTgt>
                                        </p:tgtEl>
                                        <p:attrNameLst>
                                          <p:attrName>style.visibility</p:attrName>
                                        </p:attrNameLst>
                                      </p:cBhvr>
                                      <p:to>
                                        <p:strVal val="visible"/>
                                      </p:to>
                                    </p:set>
                                    <p:animEffect transition="in" filter="fade">
                                      <p:cBhvr>
                                        <p:cTn id="17" dur="500"/>
                                        <p:tgtEl>
                                          <p:spTgt spid="9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4">
                                            <p:txEl>
                                              <p:pRg st="3" end="3"/>
                                            </p:txEl>
                                          </p:spTgt>
                                        </p:tgtEl>
                                        <p:attrNameLst>
                                          <p:attrName>style.visibility</p:attrName>
                                        </p:attrNameLst>
                                      </p:cBhvr>
                                      <p:to>
                                        <p:strVal val="visible"/>
                                      </p:to>
                                    </p:set>
                                    <p:animEffect transition="in" filter="fade">
                                      <p:cBhvr>
                                        <p:cTn id="22" dur="500"/>
                                        <p:tgtEl>
                                          <p:spTgt spid="9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Shape 93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1099-DIV: Capital Gains Distributions</a:t>
            </a:r>
          </a:p>
        </p:txBody>
      </p:sp>
      <p:sp>
        <p:nvSpPr>
          <p:cNvPr id="931" name="Shape 93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Reported in box 2a</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Capital gains distributions occur when a taxpayer sells stocks and securities in a mutual fund</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Capital gains are taxable!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
                                            <p:txEl>
                                              <p:pRg st="0" end="0"/>
                                            </p:txEl>
                                          </p:spTgt>
                                        </p:tgtEl>
                                        <p:attrNameLst>
                                          <p:attrName>style.visibility</p:attrName>
                                        </p:attrNameLst>
                                      </p:cBhvr>
                                      <p:to>
                                        <p:strVal val="visible"/>
                                      </p:to>
                                    </p:set>
                                    <p:animEffect transition="in" filter="fade">
                                      <p:cBhvr>
                                        <p:cTn id="7" dur="500"/>
                                        <p:tgtEl>
                                          <p:spTgt spid="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
                                            <p:txEl>
                                              <p:pRg st="1" end="1"/>
                                            </p:txEl>
                                          </p:spTgt>
                                        </p:tgtEl>
                                        <p:attrNameLst>
                                          <p:attrName>style.visibility</p:attrName>
                                        </p:attrNameLst>
                                      </p:cBhvr>
                                      <p:to>
                                        <p:strVal val="visible"/>
                                      </p:to>
                                    </p:set>
                                    <p:animEffect transition="in" filter="fade">
                                      <p:cBhvr>
                                        <p:cTn id="12" dur="500"/>
                                        <p:tgtEl>
                                          <p:spTgt spid="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1">
                                            <p:txEl>
                                              <p:pRg st="2" end="2"/>
                                            </p:txEl>
                                          </p:spTgt>
                                        </p:tgtEl>
                                        <p:attrNameLst>
                                          <p:attrName>style.visibility</p:attrName>
                                        </p:attrNameLst>
                                      </p:cBhvr>
                                      <p:to>
                                        <p:strVal val="visible"/>
                                      </p:to>
                                    </p:set>
                                    <p:animEffect transition="in" filter="fade">
                                      <p:cBhvr>
                                        <p:cTn id="17" dur="500"/>
                                        <p:tgtEl>
                                          <p:spTgt spid="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W2-G: Certain Gambling Winnings</a:t>
            </a:r>
          </a:p>
        </p:txBody>
      </p:sp>
      <p:pic>
        <p:nvPicPr>
          <p:cNvPr id="938" name="Shape 938"/>
          <p:cNvPicPr preferRelativeResize="0">
            <a:picLocks noGrp="1"/>
          </p:cNvPicPr>
          <p:nvPr>
            <p:ph type="body" idx="1"/>
          </p:nvPr>
        </p:nvPicPr>
        <p:blipFill rotWithShape="1">
          <a:blip r:embed="rId3">
            <a:alphaModFix/>
          </a:blip>
          <a:srcRect/>
          <a:stretch/>
        </p:blipFill>
        <p:spPr>
          <a:xfrm>
            <a:off x="2321649" y="1619538"/>
            <a:ext cx="7377600" cy="4860600"/>
          </a:xfrm>
          <a:prstGeom prst="rect">
            <a:avLst/>
          </a:prstGeom>
          <a:noFill/>
          <a:ln>
            <a:noFill/>
          </a:ln>
          <a:effectLst>
            <a:outerShdw blurRad="190500" algn="tl" rotWithShape="0">
              <a:srgbClr val="000000">
                <a:alpha val="69800"/>
              </a:srgbClr>
            </a:outerShdw>
          </a:effectLst>
        </p:spPr>
      </p:pic>
      <p:pic>
        <p:nvPicPr>
          <p:cNvPr id="939" name="Shape 939"/>
          <p:cNvPicPr preferRelativeResize="0"/>
          <p:nvPr/>
        </p:nvPicPr>
        <p:blipFill rotWithShape="1">
          <a:blip r:embed="rId4">
            <a:alphaModFix/>
          </a:blip>
          <a:srcRect/>
          <a:stretch/>
        </p:blipFill>
        <p:spPr>
          <a:xfrm>
            <a:off x="5796422" y="1861955"/>
            <a:ext cx="2750700" cy="19539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940" name="Shape 940"/>
          <p:cNvPicPr preferRelativeResize="0"/>
          <p:nvPr/>
        </p:nvPicPr>
        <p:blipFill rotWithShape="1">
          <a:blip r:embed="rId5">
            <a:alphaModFix/>
          </a:blip>
          <a:srcRect/>
          <a:stretch/>
        </p:blipFill>
        <p:spPr>
          <a:xfrm>
            <a:off x="5796422" y="4260145"/>
            <a:ext cx="2750700" cy="14595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9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Shape 94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W2-G: Certain Gambling Winnings</a:t>
            </a:r>
          </a:p>
        </p:txBody>
      </p:sp>
      <p:sp>
        <p:nvSpPr>
          <p:cNvPr id="947" name="Shape 947"/>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taxpayer may receive one or more Form W2-Gs reporting gambling winnings</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Classified as </a:t>
            </a:r>
            <a:r>
              <a:rPr lang="en-US" sz="4000" b="1" i="0" u="none" strike="noStrike" cap="none">
                <a:solidFill>
                  <a:schemeClr val="dk1"/>
                </a:solidFill>
                <a:latin typeface="Questrial"/>
                <a:ea typeface="Questrial"/>
                <a:cs typeface="Questrial"/>
                <a:sym typeface="Questrial"/>
              </a:rPr>
              <a:t>unearned income</a:t>
            </a:r>
          </a:p>
          <a:p>
            <a:pPr marL="342900" marR="0" lvl="0" indent="-342900" algn="l" rtl="0">
              <a:spcBef>
                <a:spcPts val="800"/>
              </a:spcBef>
              <a:buClr>
                <a:schemeClr val="dk1"/>
              </a:buClr>
              <a:buSzPct val="100000"/>
              <a:buFont typeface="Noto Sans Symbols"/>
              <a:buChar char="➢"/>
            </a:pPr>
            <a:r>
              <a:rPr lang="en-US" sz="4000" b="1" i="0" u="none" strike="noStrike" cap="none">
                <a:solidFill>
                  <a:schemeClr val="dk1"/>
                </a:solidFill>
                <a:latin typeface="Questrial"/>
                <a:ea typeface="Questrial"/>
                <a:cs typeface="Questrial"/>
                <a:sym typeface="Questrial"/>
              </a:rPr>
              <a:t>Note:</a:t>
            </a:r>
            <a:r>
              <a:rPr lang="en-US" sz="4000" b="0" i="0" u="none" strike="noStrike" cap="none">
                <a:solidFill>
                  <a:schemeClr val="dk1"/>
                </a:solidFill>
                <a:latin typeface="Questrial"/>
                <a:ea typeface="Questrial"/>
                <a:cs typeface="Questrial"/>
                <a:sym typeface="Questrial"/>
              </a:rPr>
              <a:t> If a taxpayer has gambling winnings</a:t>
            </a:r>
            <a:r>
              <a:rPr lang="en-US" sz="4000" b="1" i="0" u="none" strike="noStrike" cap="none">
                <a:solidFill>
                  <a:schemeClr val="dk1"/>
                </a:solidFill>
                <a:latin typeface="Questrial"/>
                <a:ea typeface="Questrial"/>
                <a:cs typeface="Questrial"/>
                <a:sym typeface="Questrial"/>
              </a:rPr>
              <a:t> not </a:t>
            </a:r>
            <a:r>
              <a:rPr lang="en-US" sz="4000" b="0" i="0" u="none" strike="noStrike" cap="none">
                <a:solidFill>
                  <a:schemeClr val="dk1"/>
                </a:solidFill>
                <a:latin typeface="Questrial"/>
                <a:ea typeface="Questrial"/>
                <a:cs typeface="Questrial"/>
                <a:sym typeface="Questrial"/>
              </a:rPr>
              <a:t>reported on a Form W2-G, they must still be reported as income on the tax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7">
                                            <p:txEl>
                                              <p:pRg st="0" end="0"/>
                                            </p:txEl>
                                          </p:spTgt>
                                        </p:tgtEl>
                                        <p:attrNameLst>
                                          <p:attrName>style.visibility</p:attrName>
                                        </p:attrNameLst>
                                      </p:cBhvr>
                                      <p:to>
                                        <p:strVal val="visible"/>
                                      </p:to>
                                    </p:set>
                                    <p:animEffect transition="in" filter="fade">
                                      <p:cBhvr>
                                        <p:cTn id="7" dur="500"/>
                                        <p:tgtEl>
                                          <p:spTgt spid="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7">
                                            <p:txEl>
                                              <p:pRg st="1" end="1"/>
                                            </p:txEl>
                                          </p:spTgt>
                                        </p:tgtEl>
                                        <p:attrNameLst>
                                          <p:attrName>style.visibility</p:attrName>
                                        </p:attrNameLst>
                                      </p:cBhvr>
                                      <p:to>
                                        <p:strVal val="visible"/>
                                      </p:to>
                                    </p:set>
                                    <p:animEffect transition="in" filter="fade">
                                      <p:cBhvr>
                                        <p:cTn id="12" dur="500"/>
                                        <p:tgtEl>
                                          <p:spTgt spid="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7">
                                            <p:txEl>
                                              <p:pRg st="2" end="2"/>
                                            </p:txEl>
                                          </p:spTgt>
                                        </p:tgtEl>
                                        <p:attrNameLst>
                                          <p:attrName>style.visibility</p:attrName>
                                        </p:attrNameLst>
                                      </p:cBhvr>
                                      <p:to>
                                        <p:strVal val="visible"/>
                                      </p:to>
                                    </p:set>
                                    <p:animEffect transition="in" filter="fade">
                                      <p:cBhvr>
                                        <p:cTn id="17" dur="500"/>
                                        <p:tgtEl>
                                          <p:spTgt spid="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a:picLocks noGrp="1"/>
          </p:cNvPicPr>
          <p:nvPr>
            <p:ph type="body" idx="1"/>
          </p:nvPr>
        </p:nvPicPr>
        <p:blipFill rotWithShape="1">
          <a:blip r:embed="rId3">
            <a:alphaModFix/>
          </a:blip>
          <a:srcRect/>
          <a:stretch/>
        </p:blipFill>
        <p:spPr>
          <a:xfrm>
            <a:off x="1039108" y="549445"/>
            <a:ext cx="4192200" cy="5759100"/>
          </a:xfrm>
          <a:prstGeom prst="rect">
            <a:avLst/>
          </a:prstGeom>
          <a:noFill/>
          <a:ln>
            <a:noFill/>
          </a:ln>
          <a:effectLst>
            <a:outerShdw blurRad="292100" dist="139700" dir="2700000" algn="tl" rotWithShape="0">
              <a:srgbClr val="333333">
                <a:alpha val="64709"/>
              </a:srgbClr>
            </a:outerShdw>
          </a:effectLst>
        </p:spPr>
      </p:pic>
      <p:pic>
        <p:nvPicPr>
          <p:cNvPr id="117" name="Shape 117"/>
          <p:cNvPicPr preferRelativeResize="0"/>
          <p:nvPr/>
        </p:nvPicPr>
        <p:blipFill rotWithShape="1">
          <a:blip r:embed="rId4">
            <a:alphaModFix/>
          </a:blip>
          <a:srcRect/>
          <a:stretch/>
        </p:blipFill>
        <p:spPr>
          <a:xfrm>
            <a:off x="6963586" y="549444"/>
            <a:ext cx="4305300" cy="5759100"/>
          </a:xfrm>
          <a:prstGeom prst="rect">
            <a:avLst/>
          </a:prstGeom>
          <a:noFill/>
          <a:ln>
            <a:noFill/>
          </a:ln>
          <a:effectLst>
            <a:outerShdw blurRad="292100" dist="139700" dir="2700000" algn="tl" rotWithShape="0">
              <a:srgbClr val="333333">
                <a:alpha val="6470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Shape 95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Jury Duty Pay</a:t>
            </a:r>
          </a:p>
        </p:txBody>
      </p:sp>
      <p:sp>
        <p:nvSpPr>
          <p:cNvPr id="953" name="Shape 953"/>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Jury duty pay must be reported as taxable income</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Classified as </a:t>
            </a:r>
            <a:r>
              <a:rPr lang="en-US" sz="4000" b="1" i="0" u="none" strike="noStrike" cap="none">
                <a:solidFill>
                  <a:schemeClr val="dk1"/>
                </a:solidFill>
                <a:latin typeface="Questrial"/>
                <a:ea typeface="Questrial"/>
                <a:cs typeface="Questrial"/>
                <a:sym typeface="Questrial"/>
              </a:rPr>
              <a:t>unearned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3">
                                            <p:txEl>
                                              <p:pRg st="0" end="0"/>
                                            </p:txEl>
                                          </p:spTgt>
                                        </p:tgtEl>
                                        <p:attrNameLst>
                                          <p:attrName>style.visibility</p:attrName>
                                        </p:attrNameLst>
                                      </p:cBhvr>
                                      <p:to>
                                        <p:strVal val="visible"/>
                                      </p:to>
                                    </p:set>
                                    <p:animEffect transition="in" filter="fade">
                                      <p:cBhvr>
                                        <p:cTn id="7" dur="500"/>
                                        <p:tgtEl>
                                          <p:spTgt spid="9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3">
                                            <p:txEl>
                                              <p:pRg st="1" end="1"/>
                                            </p:txEl>
                                          </p:spTgt>
                                        </p:tgtEl>
                                        <p:attrNameLst>
                                          <p:attrName>style.visibility</p:attrName>
                                        </p:attrNameLst>
                                      </p:cBhvr>
                                      <p:to>
                                        <p:strVal val="visible"/>
                                      </p:to>
                                    </p:set>
                                    <p:animEffect transition="in" filter="fade">
                                      <p:cBhvr>
                                        <p:cTn id="12" dur="500"/>
                                        <p:tgtEl>
                                          <p:spTgt spid="9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1099-MISC: Miscellaneous Income</a:t>
            </a:r>
          </a:p>
        </p:txBody>
      </p:sp>
      <p:pic>
        <p:nvPicPr>
          <p:cNvPr id="960" name="Shape 960"/>
          <p:cNvPicPr preferRelativeResize="0">
            <a:picLocks noGrp="1"/>
          </p:cNvPicPr>
          <p:nvPr>
            <p:ph type="body" idx="1"/>
          </p:nvPr>
        </p:nvPicPr>
        <p:blipFill rotWithShape="1">
          <a:blip r:embed="rId3">
            <a:alphaModFix/>
          </a:blip>
          <a:srcRect/>
          <a:stretch/>
        </p:blipFill>
        <p:spPr>
          <a:xfrm>
            <a:off x="2593355" y="1871360"/>
            <a:ext cx="7005300" cy="4526100"/>
          </a:xfrm>
          <a:prstGeom prst="rect">
            <a:avLst/>
          </a:prstGeom>
          <a:noFill/>
          <a:ln>
            <a:noFill/>
          </a:ln>
          <a:effectLst>
            <a:outerShdw blurRad="190500" algn="tl" rotWithShape="0">
              <a:srgbClr val="000000">
                <a:alpha val="69800"/>
              </a:srgbClr>
            </a:outerShdw>
          </a:effectLst>
        </p:spPr>
      </p:pic>
      <p:pic>
        <p:nvPicPr>
          <p:cNvPr id="961" name="Shape 961"/>
          <p:cNvPicPr preferRelativeResize="0"/>
          <p:nvPr/>
        </p:nvPicPr>
        <p:blipFill rotWithShape="1">
          <a:blip r:embed="rId4">
            <a:alphaModFix/>
          </a:blip>
          <a:srcRect/>
          <a:stretch/>
        </p:blipFill>
        <p:spPr>
          <a:xfrm>
            <a:off x="5831893" y="2977926"/>
            <a:ext cx="1282800" cy="2922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962" name="Shape 962"/>
          <p:cNvPicPr preferRelativeResize="0"/>
          <p:nvPr/>
        </p:nvPicPr>
        <p:blipFill rotWithShape="1">
          <a:blip r:embed="rId5">
            <a:alphaModFix/>
          </a:blip>
          <a:srcRect/>
          <a:stretch/>
        </p:blipFill>
        <p:spPr>
          <a:xfrm>
            <a:off x="7198143" y="2980164"/>
            <a:ext cx="1321200" cy="2877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963" name="Shape 963"/>
          <p:cNvPicPr preferRelativeResize="0"/>
          <p:nvPr/>
        </p:nvPicPr>
        <p:blipFill rotWithShape="1">
          <a:blip r:embed="rId6">
            <a:alphaModFix/>
          </a:blip>
          <a:srcRect/>
          <a:stretch/>
        </p:blipFill>
        <p:spPr>
          <a:xfrm>
            <a:off x="5919543" y="3932843"/>
            <a:ext cx="1278600" cy="6045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96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96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1099-MISC: Other Income </a:t>
            </a:r>
          </a:p>
        </p:txBody>
      </p:sp>
      <p:sp>
        <p:nvSpPr>
          <p:cNvPr id="970" name="Shape 970"/>
          <p:cNvSpPr txBox="1">
            <a:spLocks noGrp="1"/>
          </p:cNvSpPr>
          <p:nvPr>
            <p:ph type="body" idx="1"/>
          </p:nvPr>
        </p:nvSpPr>
        <p:spPr>
          <a:xfrm>
            <a:off x="609600" y="1600203"/>
            <a:ext cx="10972800" cy="48429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Reported in box 3</a:t>
            </a:r>
          </a:p>
          <a:p>
            <a:pPr marL="342900" marR="0" lvl="0" indent="-342900" algn="l" rtl="0">
              <a:lnSpc>
                <a:spcPct val="90000"/>
              </a:lnSpc>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Other income reported in this box is generally:</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Prizes</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Awards</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Taxable damages (from a lawsuit settlement)</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Other taxable income</a:t>
            </a:r>
          </a:p>
          <a:p>
            <a:pPr marL="342900" marR="0" lvl="0" indent="-342900" algn="l" rtl="0">
              <a:lnSpc>
                <a:spcPct val="90000"/>
              </a:lnSpc>
              <a:spcBef>
                <a:spcPts val="740"/>
              </a:spcBef>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Other income in box 3 is classified as </a:t>
            </a:r>
            <a:r>
              <a:rPr lang="en-US" sz="3700" b="1" i="0" u="none" strike="noStrike" cap="none">
                <a:solidFill>
                  <a:schemeClr val="dk1"/>
                </a:solidFill>
                <a:latin typeface="Questrial"/>
                <a:ea typeface="Questrial"/>
                <a:cs typeface="Questrial"/>
                <a:sym typeface="Questrial"/>
              </a:rPr>
              <a:t>unearned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0">
                                            <p:txEl>
                                              <p:pRg st="0" end="0"/>
                                            </p:txEl>
                                          </p:spTgt>
                                        </p:tgtEl>
                                        <p:attrNameLst>
                                          <p:attrName>style.visibility</p:attrName>
                                        </p:attrNameLst>
                                      </p:cBhvr>
                                      <p:to>
                                        <p:strVal val="visible"/>
                                      </p:to>
                                    </p:set>
                                    <p:animEffect transition="in" filter="fade">
                                      <p:cBhvr>
                                        <p:cTn id="7" dur="500"/>
                                        <p:tgtEl>
                                          <p:spTgt spid="9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0">
                                            <p:txEl>
                                              <p:pRg st="1" end="1"/>
                                            </p:txEl>
                                          </p:spTgt>
                                        </p:tgtEl>
                                        <p:attrNameLst>
                                          <p:attrName>style.visibility</p:attrName>
                                        </p:attrNameLst>
                                      </p:cBhvr>
                                      <p:to>
                                        <p:strVal val="visible"/>
                                      </p:to>
                                    </p:set>
                                    <p:animEffect transition="in" filter="fade">
                                      <p:cBhvr>
                                        <p:cTn id="12" dur="500"/>
                                        <p:tgtEl>
                                          <p:spTgt spid="9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0">
                                            <p:txEl>
                                              <p:pRg st="2" end="2"/>
                                            </p:txEl>
                                          </p:spTgt>
                                        </p:tgtEl>
                                        <p:attrNameLst>
                                          <p:attrName>style.visibility</p:attrName>
                                        </p:attrNameLst>
                                      </p:cBhvr>
                                      <p:to>
                                        <p:strVal val="visible"/>
                                      </p:to>
                                    </p:set>
                                    <p:animEffect transition="in" filter="fade">
                                      <p:cBhvr>
                                        <p:cTn id="17" dur="500"/>
                                        <p:tgtEl>
                                          <p:spTgt spid="9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0">
                                            <p:txEl>
                                              <p:pRg st="3" end="3"/>
                                            </p:txEl>
                                          </p:spTgt>
                                        </p:tgtEl>
                                        <p:attrNameLst>
                                          <p:attrName>style.visibility</p:attrName>
                                        </p:attrNameLst>
                                      </p:cBhvr>
                                      <p:to>
                                        <p:strVal val="visible"/>
                                      </p:to>
                                    </p:set>
                                    <p:animEffect transition="in" filter="fade">
                                      <p:cBhvr>
                                        <p:cTn id="22" dur="500"/>
                                        <p:tgtEl>
                                          <p:spTgt spid="9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0">
                                            <p:txEl>
                                              <p:pRg st="4" end="4"/>
                                            </p:txEl>
                                          </p:spTgt>
                                        </p:tgtEl>
                                        <p:attrNameLst>
                                          <p:attrName>style.visibility</p:attrName>
                                        </p:attrNameLst>
                                      </p:cBhvr>
                                      <p:to>
                                        <p:strVal val="visible"/>
                                      </p:to>
                                    </p:set>
                                    <p:animEffect transition="in" filter="fade">
                                      <p:cBhvr>
                                        <p:cTn id="27" dur="500"/>
                                        <p:tgtEl>
                                          <p:spTgt spid="9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0">
                                            <p:txEl>
                                              <p:pRg st="5" end="5"/>
                                            </p:txEl>
                                          </p:spTgt>
                                        </p:tgtEl>
                                        <p:attrNameLst>
                                          <p:attrName>style.visibility</p:attrName>
                                        </p:attrNameLst>
                                      </p:cBhvr>
                                      <p:to>
                                        <p:strVal val="visible"/>
                                      </p:to>
                                    </p:set>
                                    <p:animEffect transition="in" filter="fade">
                                      <p:cBhvr>
                                        <p:cTn id="32" dur="500"/>
                                        <p:tgtEl>
                                          <p:spTgt spid="9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0">
                                            <p:txEl>
                                              <p:pRg st="6" end="6"/>
                                            </p:txEl>
                                          </p:spTgt>
                                        </p:tgtEl>
                                        <p:attrNameLst>
                                          <p:attrName>style.visibility</p:attrName>
                                        </p:attrNameLst>
                                      </p:cBhvr>
                                      <p:to>
                                        <p:strVal val="visible"/>
                                      </p:to>
                                    </p:set>
                                    <p:animEffect transition="in" filter="fade">
                                      <p:cBhvr>
                                        <p:cTn id="37" dur="500"/>
                                        <p:tgtEl>
                                          <p:spTgt spid="9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1099-MISC: Nonemployee Compensation</a:t>
            </a:r>
          </a:p>
        </p:txBody>
      </p:sp>
      <p:sp>
        <p:nvSpPr>
          <p:cNvPr id="977" name="Shape 977"/>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Reported in box 7</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This is business/self-employment income</a:t>
            </a:r>
          </a:p>
          <a:p>
            <a:pPr marL="342900" marR="0" lvl="0" indent="-342900" algn="l" rtl="0">
              <a:spcBef>
                <a:spcPts val="800"/>
              </a:spcBef>
              <a:spcAft>
                <a:spcPts val="0"/>
              </a:spcAft>
              <a:buClr>
                <a:srgbClr val="C00000"/>
              </a:buClr>
              <a:buSzPct val="100000"/>
              <a:buFont typeface="Noto Sans Symbols"/>
              <a:buChar char="➢"/>
            </a:pPr>
            <a:r>
              <a:rPr lang="en-US" b="1" i="1">
                <a:solidFill>
                  <a:srgbClr val="C00000"/>
                </a:solidFill>
              </a:rPr>
              <a:t>Y’all will learn how to do Business Income in January!</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7">
                                            <p:txEl>
                                              <p:pRg st="0" end="0"/>
                                            </p:txEl>
                                          </p:spTgt>
                                        </p:tgtEl>
                                        <p:attrNameLst>
                                          <p:attrName>style.visibility</p:attrName>
                                        </p:attrNameLst>
                                      </p:cBhvr>
                                      <p:to>
                                        <p:strVal val="visible"/>
                                      </p:to>
                                    </p:set>
                                    <p:animEffect transition="in" filter="fade">
                                      <p:cBhvr>
                                        <p:cTn id="7" dur="500"/>
                                        <p:tgtEl>
                                          <p:spTgt spid="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7">
                                            <p:txEl>
                                              <p:pRg st="1" end="1"/>
                                            </p:txEl>
                                          </p:spTgt>
                                        </p:tgtEl>
                                        <p:attrNameLst>
                                          <p:attrName>style.visibility</p:attrName>
                                        </p:attrNameLst>
                                      </p:cBhvr>
                                      <p:to>
                                        <p:strVal val="visible"/>
                                      </p:to>
                                    </p:set>
                                    <p:animEffect transition="in" filter="fade">
                                      <p:cBhvr>
                                        <p:cTn id="12" dur="500"/>
                                        <p:tgtEl>
                                          <p:spTgt spid="9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7">
                                            <p:txEl>
                                              <p:pRg st="2" end="2"/>
                                            </p:txEl>
                                          </p:spTgt>
                                        </p:tgtEl>
                                        <p:attrNameLst>
                                          <p:attrName>style.visibility</p:attrName>
                                        </p:attrNameLst>
                                      </p:cBhvr>
                                      <p:to>
                                        <p:strVal val="visible"/>
                                      </p:to>
                                    </p:set>
                                    <p:animEffect transition="in" filter="fade">
                                      <p:cBhvr>
                                        <p:cTn id="17" dur="500"/>
                                        <p:tgtEl>
                                          <p:spTgt spid="9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7">
                                            <p:txEl>
                                              <p:pRg st="3" end="3"/>
                                            </p:txEl>
                                          </p:spTgt>
                                        </p:tgtEl>
                                        <p:attrNameLst>
                                          <p:attrName>style.visibility</p:attrName>
                                        </p:attrNameLst>
                                      </p:cBhvr>
                                      <p:to>
                                        <p:strVal val="visible"/>
                                      </p:to>
                                    </p:set>
                                    <p:animEffect transition="in" filter="fade">
                                      <p:cBhvr>
                                        <p:cTn id="22" dur="500"/>
                                        <p:tgtEl>
                                          <p:spTgt spid="9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Shape 983"/>
          <p:cNvSpPr txBox="1">
            <a:spLocks noGrp="1"/>
          </p:cNvSpPr>
          <p:nvPr>
            <p:ph type="title"/>
          </p:nvPr>
        </p:nvSpPr>
        <p:spPr>
          <a:xfrm>
            <a:off x="609600" y="274638"/>
            <a:ext cx="10972800" cy="1143000"/>
          </a:xfrm>
          <a:prstGeom prst="rect">
            <a:avLst/>
          </a:prstGeom>
        </p:spPr>
        <p:txBody>
          <a:bodyPr wrap="square" lIns="91425" tIns="91425" rIns="91425" bIns="91425" anchor="ctr" anchorCtr="0">
            <a:noAutofit/>
          </a:bodyPr>
          <a:lstStyle/>
          <a:p>
            <a:pPr lvl="0">
              <a:spcBef>
                <a:spcPts val="0"/>
              </a:spcBef>
              <a:buNone/>
            </a:pPr>
            <a:r>
              <a:rPr lang="en-US"/>
              <a:t>Withholding</a:t>
            </a:r>
          </a:p>
        </p:txBody>
      </p:sp>
      <p:sp>
        <p:nvSpPr>
          <p:cNvPr id="984" name="Shape 984"/>
          <p:cNvSpPr txBox="1">
            <a:spLocks noGrp="1"/>
          </p:cNvSpPr>
          <p:nvPr>
            <p:ph type="body" idx="1"/>
          </p:nvPr>
        </p:nvSpPr>
        <p:spPr>
          <a:xfrm>
            <a:off x="609600" y="1600203"/>
            <a:ext cx="10972800" cy="4526100"/>
          </a:xfrm>
          <a:prstGeom prst="rect">
            <a:avLst/>
          </a:prstGeom>
        </p:spPr>
        <p:txBody>
          <a:bodyPr wrap="square" lIns="91425" tIns="91425" rIns="91425" bIns="91425" anchor="t" anchorCtr="0">
            <a:noAutofit/>
          </a:bodyPr>
          <a:lstStyle/>
          <a:p>
            <a:pPr marL="457200" lvl="0" indent="-482600">
              <a:spcBef>
                <a:spcPts val="0"/>
              </a:spcBef>
            </a:pPr>
            <a:r>
              <a:rPr lang="en-US"/>
              <a:t>On most forms of income, taxpayers have the option to withhold. Be sure to enter any withholding you see on tax documents into TaxSlayer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989" name="Shape 989"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990" name="Shape 990"/>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991" name="Shape 991"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992" name="Shape 992"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993" name="Shape 993"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994" name="Shape 994"/>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995" name="Shape 995"/>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Standard Deduction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Shape 100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Standard Deduction Objectives</a:t>
            </a:r>
          </a:p>
        </p:txBody>
      </p:sp>
      <p:sp>
        <p:nvSpPr>
          <p:cNvPr id="1001" name="Shape 1001"/>
          <p:cNvSpPr txBox="1">
            <a:spLocks noGrp="1"/>
          </p:cNvSpPr>
          <p:nvPr>
            <p:ph type="body" idx="1"/>
          </p:nvPr>
        </p:nvSpPr>
        <p:spPr>
          <a:xfrm>
            <a:off x="609600" y="1600204"/>
            <a:ext cx="10972800" cy="44607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42900" algn="l" rtl="0">
              <a:spcBef>
                <a:spcPts val="0"/>
              </a:spcBef>
              <a:spcAft>
                <a:spcPts val="0"/>
              </a:spcAft>
              <a:buClr>
                <a:schemeClr val="accent3"/>
              </a:buClr>
              <a:buSzPct val="100000"/>
              <a:buFont typeface="Noto Sans Symbols"/>
              <a:buChar char="➢"/>
            </a:pPr>
            <a:r>
              <a:rPr lang="en-US" sz="40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spcBef>
                <a:spcPts val="720"/>
              </a:spcBef>
              <a:spcAft>
                <a:spcPts val="0"/>
              </a:spcAft>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Explain how the standard deduction is determined for each taxpayer</a:t>
            </a:r>
          </a:p>
          <a:p>
            <a:pPr marL="742950" marR="0" lvl="1" indent="-285750" algn="l" rtl="0">
              <a:spcBef>
                <a:spcPts val="720"/>
              </a:spcBef>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Distinguish when a taxpayer should itemize deductions and when a taxpayer should take the standard deduction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1">
                                            <p:txEl>
                                              <p:pRg st="0" end="0"/>
                                            </p:txEl>
                                          </p:spTgt>
                                        </p:tgtEl>
                                        <p:attrNameLst>
                                          <p:attrName>style.visibility</p:attrName>
                                        </p:attrNameLst>
                                      </p:cBhvr>
                                      <p:to>
                                        <p:strVal val="visible"/>
                                      </p:to>
                                    </p:set>
                                    <p:animEffect transition="in" filter="fade">
                                      <p:cBhvr>
                                        <p:cTn id="7" dur="1000"/>
                                        <p:tgtEl>
                                          <p:spTgt spid="10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1">
                                            <p:txEl>
                                              <p:pRg st="1" end="1"/>
                                            </p:txEl>
                                          </p:spTgt>
                                        </p:tgtEl>
                                        <p:attrNameLst>
                                          <p:attrName>style.visibility</p:attrName>
                                        </p:attrNameLst>
                                      </p:cBhvr>
                                      <p:to>
                                        <p:strVal val="visible"/>
                                      </p:to>
                                    </p:set>
                                    <p:animEffect transition="in" filter="fade">
                                      <p:cBhvr>
                                        <p:cTn id="12" dur="1000"/>
                                        <p:tgtEl>
                                          <p:spTgt spid="10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1">
                                            <p:txEl>
                                              <p:pRg st="2" end="2"/>
                                            </p:txEl>
                                          </p:spTgt>
                                        </p:tgtEl>
                                        <p:attrNameLst>
                                          <p:attrName>style.visibility</p:attrName>
                                        </p:attrNameLst>
                                      </p:cBhvr>
                                      <p:to>
                                        <p:strVal val="visible"/>
                                      </p:to>
                                    </p:set>
                                    <p:animEffect transition="in" filter="fade">
                                      <p:cBhvr>
                                        <p:cTn id="17" dur="1000"/>
                                        <p:tgtEl>
                                          <p:spTgt spid="10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Shape 100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Standard Deduction</a:t>
            </a:r>
          </a:p>
        </p:txBody>
      </p:sp>
      <p:sp>
        <p:nvSpPr>
          <p:cNvPr id="1008" name="Shape 100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Reduces amount of income that is taxed</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Amount of deduction based on</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Filing Status</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Age</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Whether taxpayer/spouse is blind</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Whether taxpayer is a dependent</a:t>
            </a:r>
          </a:p>
          <a:p>
            <a:pPr marL="342900" marR="0" lvl="0" indent="-342900" algn="l" rtl="0">
              <a:lnSpc>
                <a:spcPct val="90000"/>
              </a:lnSpc>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Calculated automatically in Tax</a:t>
            </a:r>
            <a:r>
              <a:rPr lang="en-US"/>
              <a:t>Slayer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8">
                                            <p:txEl>
                                              <p:pRg st="0" end="0"/>
                                            </p:txEl>
                                          </p:spTgt>
                                        </p:tgtEl>
                                        <p:attrNameLst>
                                          <p:attrName>style.visibility</p:attrName>
                                        </p:attrNameLst>
                                      </p:cBhvr>
                                      <p:to>
                                        <p:strVal val="visible"/>
                                      </p:to>
                                    </p:set>
                                    <p:animEffect transition="in" filter="fade">
                                      <p:cBhvr>
                                        <p:cTn id="7" dur="500"/>
                                        <p:tgtEl>
                                          <p:spTgt spid="10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8">
                                            <p:txEl>
                                              <p:pRg st="1" end="1"/>
                                            </p:txEl>
                                          </p:spTgt>
                                        </p:tgtEl>
                                        <p:attrNameLst>
                                          <p:attrName>style.visibility</p:attrName>
                                        </p:attrNameLst>
                                      </p:cBhvr>
                                      <p:to>
                                        <p:strVal val="visible"/>
                                      </p:to>
                                    </p:set>
                                    <p:animEffect transition="in" filter="fade">
                                      <p:cBhvr>
                                        <p:cTn id="12" dur="500"/>
                                        <p:tgtEl>
                                          <p:spTgt spid="10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8">
                                            <p:txEl>
                                              <p:pRg st="2" end="2"/>
                                            </p:txEl>
                                          </p:spTgt>
                                        </p:tgtEl>
                                        <p:attrNameLst>
                                          <p:attrName>style.visibility</p:attrName>
                                        </p:attrNameLst>
                                      </p:cBhvr>
                                      <p:to>
                                        <p:strVal val="visible"/>
                                      </p:to>
                                    </p:set>
                                    <p:animEffect transition="in" filter="fade">
                                      <p:cBhvr>
                                        <p:cTn id="17" dur="500"/>
                                        <p:tgtEl>
                                          <p:spTgt spid="10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8">
                                            <p:txEl>
                                              <p:pRg st="3" end="3"/>
                                            </p:txEl>
                                          </p:spTgt>
                                        </p:tgtEl>
                                        <p:attrNameLst>
                                          <p:attrName>style.visibility</p:attrName>
                                        </p:attrNameLst>
                                      </p:cBhvr>
                                      <p:to>
                                        <p:strVal val="visible"/>
                                      </p:to>
                                    </p:set>
                                    <p:animEffect transition="in" filter="fade">
                                      <p:cBhvr>
                                        <p:cTn id="22" dur="500"/>
                                        <p:tgtEl>
                                          <p:spTgt spid="10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8">
                                            <p:txEl>
                                              <p:pRg st="4" end="4"/>
                                            </p:txEl>
                                          </p:spTgt>
                                        </p:tgtEl>
                                        <p:attrNameLst>
                                          <p:attrName>style.visibility</p:attrName>
                                        </p:attrNameLst>
                                      </p:cBhvr>
                                      <p:to>
                                        <p:strVal val="visible"/>
                                      </p:to>
                                    </p:set>
                                    <p:animEffect transition="in" filter="fade">
                                      <p:cBhvr>
                                        <p:cTn id="27" dur="500"/>
                                        <p:tgtEl>
                                          <p:spTgt spid="10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8">
                                            <p:txEl>
                                              <p:pRg st="5" end="5"/>
                                            </p:txEl>
                                          </p:spTgt>
                                        </p:tgtEl>
                                        <p:attrNameLst>
                                          <p:attrName>style.visibility</p:attrName>
                                        </p:attrNameLst>
                                      </p:cBhvr>
                                      <p:to>
                                        <p:strVal val="visible"/>
                                      </p:to>
                                    </p:set>
                                    <p:animEffect transition="in" filter="fade">
                                      <p:cBhvr>
                                        <p:cTn id="32" dur="500"/>
                                        <p:tgtEl>
                                          <p:spTgt spid="10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8">
                                            <p:txEl>
                                              <p:pRg st="6" end="6"/>
                                            </p:txEl>
                                          </p:spTgt>
                                        </p:tgtEl>
                                        <p:attrNameLst>
                                          <p:attrName>style.visibility</p:attrName>
                                        </p:attrNameLst>
                                      </p:cBhvr>
                                      <p:to>
                                        <p:strVal val="visible"/>
                                      </p:to>
                                    </p:set>
                                    <p:animEffect transition="in" filter="fade">
                                      <p:cBhvr>
                                        <p:cTn id="37" dur="500"/>
                                        <p:tgtEl>
                                          <p:spTgt spid="10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Shape 101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Standard Deduction for Most Filers</a:t>
            </a:r>
          </a:p>
        </p:txBody>
      </p:sp>
      <p:sp>
        <p:nvSpPr>
          <p:cNvPr id="1015" name="Shape 1015"/>
          <p:cNvSpPr txBox="1">
            <a:spLocks noGrp="1"/>
          </p:cNvSpPr>
          <p:nvPr>
            <p:ph type="body" idx="1"/>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742950" marR="0" lvl="1" indent="-285750" algn="l" rtl="0">
              <a:spcBef>
                <a:spcPts val="0"/>
              </a:spcBef>
              <a:spcAft>
                <a:spcPts val="0"/>
              </a:spcAft>
              <a:buClr>
                <a:schemeClr val="dk1"/>
              </a:buClr>
              <a:buSzPct val="25000"/>
              <a:buFont typeface="Noto Sans Symbols"/>
              <a:buNone/>
            </a:pPr>
            <a:endParaRPr sz="3600" b="0" i="0" u="none" strike="noStrike" cap="none">
              <a:solidFill>
                <a:schemeClr val="dk1"/>
              </a:solidFill>
              <a:latin typeface="Questrial"/>
              <a:ea typeface="Questrial"/>
              <a:cs typeface="Questrial"/>
              <a:sym typeface="Questrial"/>
            </a:endParaRPr>
          </a:p>
          <a:p>
            <a:pPr marL="11112" marR="0" lvl="0" indent="-11112" algn="ctr" rtl="0">
              <a:spcBef>
                <a:spcPts val="720"/>
              </a:spcBef>
              <a:spcAft>
                <a:spcPts val="0"/>
              </a:spcAft>
              <a:buClr>
                <a:schemeClr val="accent3"/>
              </a:buClr>
              <a:buSzPct val="25000"/>
              <a:buFont typeface="Noto Sans Symbols"/>
              <a:buNone/>
            </a:pPr>
            <a:r>
              <a:rPr lang="en-US" sz="3600" b="1" i="0" u="none" strike="noStrike" cap="none">
                <a:solidFill>
                  <a:schemeClr val="accent3"/>
                </a:solidFill>
                <a:latin typeface="Questrial"/>
                <a:ea typeface="Questrial"/>
                <a:cs typeface="Questrial"/>
                <a:sym typeface="Questrial"/>
              </a:rPr>
              <a:t>Open the Publication 4012 to the Deductions Tab to </a:t>
            </a:r>
            <a:r>
              <a:rPr lang="en-US" sz="3600" b="1" u="sng">
                <a:solidFill>
                  <a:schemeClr val="accent3"/>
                </a:solidFill>
              </a:rPr>
              <a:t>Exhibit 1</a:t>
            </a:r>
            <a:r>
              <a:rPr lang="en-US" sz="3600" b="1" i="0" u="sng" strike="noStrike" cap="none">
                <a:solidFill>
                  <a:schemeClr val="accent3"/>
                </a:solidFill>
                <a:latin typeface="Questrial"/>
                <a:ea typeface="Questrial"/>
                <a:cs typeface="Questrial"/>
                <a:sym typeface="Questrial"/>
              </a:rPr>
              <a:t>: Standard Deduction for Most People</a:t>
            </a:r>
          </a:p>
          <a:p>
            <a:pPr marL="742950" marR="0" lvl="1" indent="-285750" algn="l" rtl="0">
              <a:spcBef>
                <a:spcPts val="640"/>
              </a:spcBef>
              <a:spcAft>
                <a:spcPts val="0"/>
              </a:spcAft>
              <a:buClr>
                <a:schemeClr val="dk1"/>
              </a:buClr>
              <a:buSzPct val="25000"/>
              <a:buFont typeface="Noto Sans Symbols"/>
              <a:buNone/>
            </a:pPr>
            <a:endParaRPr sz="3200">
              <a:solidFill>
                <a:schemeClr val="accent3"/>
              </a:solidFill>
            </a:endParaRPr>
          </a:p>
          <a:p>
            <a:pPr marL="742950" marR="0" lvl="1" indent="-285750" algn="l" rtl="0">
              <a:spcBef>
                <a:spcPts val="640"/>
              </a:spcBef>
              <a:spcAft>
                <a:spcPts val="0"/>
              </a:spcAft>
              <a:buClr>
                <a:schemeClr val="dk1"/>
              </a:buClr>
              <a:buSzPct val="25000"/>
              <a:buFont typeface="Noto Sans Symbols"/>
              <a:buNone/>
            </a:pPr>
            <a:endParaRPr sz="3200">
              <a:solidFill>
                <a:schemeClr val="accent3"/>
              </a:solidFill>
            </a:endParaRPr>
          </a:p>
          <a:p>
            <a:pPr marL="3164" marR="0" lvl="0" indent="-3164" algn="ctr" rtl="0">
              <a:spcBef>
                <a:spcPts val="960"/>
              </a:spcBef>
              <a:spcAft>
                <a:spcPts val="0"/>
              </a:spcAft>
              <a:buClr>
                <a:schemeClr val="accent3"/>
              </a:buClr>
              <a:buSzPct val="25000"/>
              <a:buFont typeface="Noto Sans Symbols"/>
              <a:buNone/>
            </a:pPr>
            <a:r>
              <a:rPr lang="en-US" sz="4400" b="1" i="1" u="none" strike="noStrike" cap="none">
                <a:solidFill>
                  <a:schemeClr val="accent3"/>
                </a:solidFill>
                <a:latin typeface="Questrial"/>
                <a:ea typeface="Questrial"/>
                <a:cs typeface="Questrial"/>
                <a:sym typeface="Questrial"/>
              </a:rPr>
              <a:t>This table provides the standard deduction amounts for the current tax year</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Shape 102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Itemized Deductions</a:t>
            </a:r>
          </a:p>
        </p:txBody>
      </p:sp>
      <p:sp>
        <p:nvSpPr>
          <p:cNvPr id="1022" name="Shape 102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Instead of taking the standard deduction, a taxpayer can choose to itemize, which is to list certain deductible expenses separately, in order to receive a </a:t>
            </a:r>
            <a:r>
              <a:rPr lang="en-US" sz="4000" b="1" i="0" u="none" strike="noStrike" cap="none">
                <a:solidFill>
                  <a:schemeClr val="dk1"/>
                </a:solidFill>
                <a:latin typeface="Questrial"/>
                <a:ea typeface="Questrial"/>
                <a:cs typeface="Questrial"/>
                <a:sym typeface="Questrial"/>
              </a:rPr>
              <a:t>greater</a:t>
            </a:r>
            <a:r>
              <a:rPr lang="en-US" sz="4000" b="0" i="0" u="none" strike="noStrike" cap="none">
                <a:solidFill>
                  <a:schemeClr val="dk1"/>
                </a:solidFill>
                <a:latin typeface="Questrial"/>
                <a:ea typeface="Questrial"/>
                <a:cs typeface="Questrial"/>
                <a:sym typeface="Questrial"/>
              </a:rPr>
              <a:t> deduction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2">
                                            <p:txEl>
                                              <p:pRg st="0" end="0"/>
                                            </p:txEl>
                                          </p:spTgt>
                                        </p:tgtEl>
                                        <p:attrNameLst>
                                          <p:attrName>style.visibility</p:attrName>
                                        </p:attrNameLst>
                                      </p:cBhvr>
                                      <p:to>
                                        <p:strVal val="visible"/>
                                      </p:to>
                                    </p:set>
                                    <p:animEffect transition="in" filter="fade">
                                      <p:cBhvr>
                                        <p:cTn id="7" dur="500"/>
                                        <p:tgtEl>
                                          <p:spTgt spid="10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Filing Status</a:t>
            </a:r>
          </a:p>
        </p:txBody>
      </p:sp>
      <p:sp>
        <p:nvSpPr>
          <p:cNvPr id="124" name="Shape 124"/>
          <p:cNvSpPr txBox="1">
            <a:spLocks noGrp="1"/>
          </p:cNvSpPr>
          <p:nvPr>
            <p:ph type="body" idx="1"/>
          </p:nvPr>
        </p:nvSpPr>
        <p:spPr>
          <a:xfrm>
            <a:off x="609600" y="1600204"/>
            <a:ext cx="10972800" cy="40476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Based on marital status and family situation</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Single</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Married Filing Jointly</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Married Filing Separately</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Head of Household</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Qualifying Widow(er) with Dependent Child</a:t>
            </a:r>
          </a:p>
        </p:txBody>
      </p:sp>
      <p:sp>
        <p:nvSpPr>
          <p:cNvPr id="125" name="Shape 125"/>
          <p:cNvSpPr/>
          <p:nvPr/>
        </p:nvSpPr>
        <p:spPr>
          <a:xfrm>
            <a:off x="609600" y="5647766"/>
            <a:ext cx="10972800" cy="7080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ctr" anchorCtr="0">
            <a:noAutofit/>
          </a:bodyPr>
          <a:lstStyle/>
          <a:p>
            <a:pPr marL="457200" marR="0" lvl="1" indent="0" algn="ctr" rtl="0">
              <a:spcBef>
                <a:spcPts val="0"/>
              </a:spcBef>
              <a:buClr>
                <a:schemeClr val="lt1"/>
              </a:buClr>
              <a:buSzPct val="25000"/>
              <a:buFont typeface="Noto Sans Symbols"/>
              <a:buNone/>
            </a:pPr>
            <a:r>
              <a:rPr lang="en-US" sz="4000" b="1" i="0" u="none" strike="noStrike" cap="none">
                <a:solidFill>
                  <a:schemeClr val="lt1"/>
                </a:solidFill>
                <a:latin typeface="Questrial"/>
                <a:ea typeface="Questrial"/>
                <a:cs typeface="Questrial"/>
                <a:sym typeface="Questrial"/>
              </a:rPr>
              <a:t>Choose correct Filing Status on Lines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Shape 102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Itemized Deductions</a:t>
            </a:r>
          </a:p>
        </p:txBody>
      </p:sp>
      <p:sp>
        <p:nvSpPr>
          <p:cNvPr id="1029" name="Shape 1029"/>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Itemized deductions include (but are not limited to):</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Un-reimbursed medical expenses</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Charitable contributions</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Home mortgage payments</a:t>
            </a:r>
          </a:p>
          <a:p>
            <a:pPr marL="342900" marR="0" lvl="0" indent="-342900" algn="l" rtl="0">
              <a:lnSpc>
                <a:spcPct val="90000"/>
              </a:lnSpc>
              <a:spcBef>
                <a:spcPts val="800"/>
              </a:spcBef>
              <a:spcAft>
                <a:spcPts val="0"/>
              </a:spcAft>
              <a:buClr>
                <a:srgbClr val="C00000"/>
              </a:buClr>
              <a:buSzPct val="100000"/>
              <a:buFont typeface="Noto Sans Symbols"/>
              <a:buChar char="➢"/>
            </a:pPr>
            <a:r>
              <a:rPr lang="en-US" b="1" i="1">
                <a:solidFill>
                  <a:srgbClr val="C00000"/>
                </a:solidFill>
              </a:rPr>
              <a:t>Y’all will learn how to Itemize Deductions in January!</a:t>
            </a:r>
          </a:p>
          <a:p>
            <a:pPr marL="0" marR="0" lvl="0" indent="0" algn="ctr" rtl="0">
              <a:lnSpc>
                <a:spcPct val="90000"/>
              </a:lnSpc>
              <a:spcBef>
                <a:spcPts val="800"/>
              </a:spcBef>
              <a:spcAft>
                <a:spcPts val="0"/>
              </a:spcAft>
              <a:buClr>
                <a:schemeClr val="accent1"/>
              </a:buClr>
              <a:buSzPct val="25000"/>
              <a:buFont typeface="Noto Sans Symbols"/>
              <a:buNone/>
            </a:pPr>
            <a:endParaRPr/>
          </a:p>
          <a:p>
            <a:pPr marL="0" marR="0" lvl="0" indent="0" algn="l" rtl="0">
              <a:lnSpc>
                <a:spcPct val="90000"/>
              </a:lnSpc>
              <a:spcBef>
                <a:spcPts val="800"/>
              </a:spcBef>
              <a:buClr>
                <a:schemeClr val="dk1"/>
              </a:buClr>
              <a:buSzPct val="25000"/>
              <a:buFont typeface="Noto Sans Symbols"/>
              <a:buNone/>
            </a:pPr>
            <a:endParaRPr sz="4000" b="1" i="1" u="none" strike="noStrike" cap="none">
              <a:solidFill>
                <a:schemeClr val="hlink"/>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fade">
                                      <p:cBhvr>
                                        <p:cTn id="7" dur="500"/>
                                        <p:tgtEl>
                                          <p:spTgt spid="10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fade">
                                      <p:cBhvr>
                                        <p:cTn id="12" dur="500"/>
                                        <p:tgtEl>
                                          <p:spTgt spid="10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xEl>
                                              <p:pRg st="2" end="2"/>
                                            </p:txEl>
                                          </p:spTgt>
                                        </p:tgtEl>
                                        <p:attrNameLst>
                                          <p:attrName>style.visibility</p:attrName>
                                        </p:attrNameLst>
                                      </p:cBhvr>
                                      <p:to>
                                        <p:strVal val="visible"/>
                                      </p:to>
                                    </p:set>
                                    <p:animEffect transition="in" filter="fade">
                                      <p:cBhvr>
                                        <p:cTn id="17" dur="500"/>
                                        <p:tgtEl>
                                          <p:spTgt spid="10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xEl>
                                              <p:pRg st="3" end="3"/>
                                            </p:txEl>
                                          </p:spTgt>
                                        </p:tgtEl>
                                        <p:attrNameLst>
                                          <p:attrName>style.visibility</p:attrName>
                                        </p:attrNameLst>
                                      </p:cBhvr>
                                      <p:to>
                                        <p:strVal val="visible"/>
                                      </p:to>
                                    </p:set>
                                    <p:animEffect transition="in" filter="fade">
                                      <p:cBhvr>
                                        <p:cTn id="22" dur="500"/>
                                        <p:tgtEl>
                                          <p:spTgt spid="10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xEl>
                                              <p:pRg st="4" end="4"/>
                                            </p:txEl>
                                          </p:spTgt>
                                        </p:tgtEl>
                                        <p:attrNameLst>
                                          <p:attrName>style.visibility</p:attrName>
                                        </p:attrNameLst>
                                      </p:cBhvr>
                                      <p:to>
                                        <p:strVal val="visible"/>
                                      </p:to>
                                    </p:set>
                                    <p:animEffect transition="in" filter="fade">
                                      <p:cBhvr>
                                        <p:cTn id="27" dur="500"/>
                                        <p:tgtEl>
                                          <p:spTgt spid="10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9">
                                            <p:txEl>
                                              <p:pRg st="5" end="5"/>
                                            </p:txEl>
                                          </p:spTgt>
                                        </p:tgtEl>
                                        <p:attrNameLst>
                                          <p:attrName>style.visibility</p:attrName>
                                        </p:attrNameLst>
                                      </p:cBhvr>
                                      <p:to>
                                        <p:strVal val="visible"/>
                                      </p:to>
                                    </p:set>
                                    <p:animEffect transition="in" filter="fade">
                                      <p:cBhvr>
                                        <p:cTn id="32" dur="500"/>
                                        <p:tgtEl>
                                          <p:spTgt spid="10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9">
                                            <p:txEl>
                                              <p:pRg st="6" end="6"/>
                                            </p:txEl>
                                          </p:spTgt>
                                        </p:tgtEl>
                                        <p:attrNameLst>
                                          <p:attrName>style.visibility</p:attrName>
                                        </p:attrNameLst>
                                      </p:cBhvr>
                                      <p:to>
                                        <p:strVal val="visible"/>
                                      </p:to>
                                    </p:set>
                                    <p:animEffect transition="in" filter="fade">
                                      <p:cBhvr>
                                        <p:cTn id="37" dur="500"/>
                                        <p:tgtEl>
                                          <p:spTgt spid="10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pic>
        <p:nvPicPr>
          <p:cNvPr id="1035" name="Shape 1035"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1036" name="Shape 1036"/>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37" name="Shape 1037"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38" name="Shape 1038"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39" name="Shape 1039"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40" name="Shape 1040"/>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41" name="Shape 1041"/>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Nonrefundable Credits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Shape 104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Nonrefundable Credits Objectives</a:t>
            </a:r>
          </a:p>
        </p:txBody>
      </p:sp>
      <p:sp>
        <p:nvSpPr>
          <p:cNvPr id="1048" name="Shape 1048"/>
          <p:cNvSpPr txBox="1">
            <a:spLocks noGrp="1"/>
          </p:cNvSpPr>
          <p:nvPr>
            <p:ph type="body" idx="1"/>
          </p:nvPr>
        </p:nvSpPr>
        <p:spPr>
          <a:xfrm>
            <a:off x="609600" y="1600200"/>
            <a:ext cx="10972800" cy="50724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accent3"/>
              </a:buClr>
              <a:buSzPct val="100000"/>
              <a:buFont typeface="Noto Sans Symbols"/>
              <a:buChar char="➢"/>
            </a:pPr>
            <a:r>
              <a:rPr lang="en-US" sz="40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lnSpc>
                <a:spcPct val="90000"/>
              </a:lnSpc>
              <a:spcBef>
                <a:spcPts val="720"/>
              </a:spcBef>
              <a:spcAft>
                <a:spcPts val="0"/>
              </a:spcAft>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Assess a taxpayer’s eligibility for the Child &amp; Dependent Care Expenses Credit</a:t>
            </a:r>
          </a:p>
          <a:p>
            <a:pPr marL="742950" marR="0" lvl="1" indent="-285750" algn="l" rtl="0">
              <a:lnSpc>
                <a:spcPct val="90000"/>
              </a:lnSpc>
              <a:spcBef>
                <a:spcPts val="720"/>
              </a:spcBef>
              <a:spcAft>
                <a:spcPts val="0"/>
              </a:spcAft>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Explain how a taxpayer qualifies for the Child Tax Credit</a:t>
            </a:r>
          </a:p>
          <a:p>
            <a:pPr marL="742950" marR="0" lvl="1" indent="-285750" algn="l" rtl="0">
              <a:lnSpc>
                <a:spcPct val="90000"/>
              </a:lnSpc>
              <a:spcBef>
                <a:spcPts val="720"/>
              </a:spcBef>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Assess a taxpayer’s eligibility for the Retirement Savings Contribution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8">
                                            <p:txEl>
                                              <p:pRg st="0" end="0"/>
                                            </p:txEl>
                                          </p:spTgt>
                                        </p:tgtEl>
                                        <p:attrNameLst>
                                          <p:attrName>style.visibility</p:attrName>
                                        </p:attrNameLst>
                                      </p:cBhvr>
                                      <p:to>
                                        <p:strVal val="visible"/>
                                      </p:to>
                                    </p:set>
                                    <p:animEffect transition="in" filter="fade">
                                      <p:cBhvr>
                                        <p:cTn id="7" dur="1000"/>
                                        <p:tgtEl>
                                          <p:spTgt spid="10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8">
                                            <p:txEl>
                                              <p:pRg st="1" end="1"/>
                                            </p:txEl>
                                          </p:spTgt>
                                        </p:tgtEl>
                                        <p:attrNameLst>
                                          <p:attrName>style.visibility</p:attrName>
                                        </p:attrNameLst>
                                      </p:cBhvr>
                                      <p:to>
                                        <p:strVal val="visible"/>
                                      </p:to>
                                    </p:set>
                                    <p:animEffect transition="in" filter="fade">
                                      <p:cBhvr>
                                        <p:cTn id="12" dur="1000"/>
                                        <p:tgtEl>
                                          <p:spTgt spid="10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8">
                                            <p:txEl>
                                              <p:pRg st="2" end="2"/>
                                            </p:txEl>
                                          </p:spTgt>
                                        </p:tgtEl>
                                        <p:attrNameLst>
                                          <p:attrName>style.visibility</p:attrName>
                                        </p:attrNameLst>
                                      </p:cBhvr>
                                      <p:to>
                                        <p:strVal val="visible"/>
                                      </p:to>
                                    </p:set>
                                    <p:animEffect transition="in" filter="fade">
                                      <p:cBhvr>
                                        <p:cTn id="17" dur="1000"/>
                                        <p:tgtEl>
                                          <p:spTgt spid="10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
                                            <p:txEl>
                                              <p:pRg st="3" end="3"/>
                                            </p:txEl>
                                          </p:spTgt>
                                        </p:tgtEl>
                                        <p:attrNameLst>
                                          <p:attrName>style.visibility</p:attrName>
                                        </p:attrNameLst>
                                      </p:cBhvr>
                                      <p:to>
                                        <p:strVal val="visible"/>
                                      </p:to>
                                    </p:set>
                                    <p:animEffect transition="in" filter="fade">
                                      <p:cBhvr>
                                        <p:cTn id="22" dur="1000"/>
                                        <p:tgtEl>
                                          <p:spTgt spid="10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Shape 105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Nonrefundable Tax Credit</a:t>
            </a:r>
          </a:p>
        </p:txBody>
      </p:sp>
      <p:sp>
        <p:nvSpPr>
          <p:cNvPr id="1055" name="Shape 1055"/>
          <p:cNvSpPr txBox="1">
            <a:spLocks noGrp="1"/>
          </p:cNvSpPr>
          <p:nvPr>
            <p:ph type="body" idx="1"/>
          </p:nvPr>
        </p:nvSpPr>
        <p:spPr>
          <a:xfrm>
            <a:off x="609600" y="1600204"/>
            <a:ext cx="10972800" cy="38862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Reduces the tax liability – only to zero. </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Child and Dependent Care Expenses </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Child Tax Credit</a:t>
            </a:r>
          </a:p>
          <a:p>
            <a:pPr marL="742950" marR="0" lvl="1" indent="-285750" algn="l" rtl="0">
              <a:lnSpc>
                <a:spcPct val="90000"/>
              </a:lnSpc>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Retirement Savings Contribution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5">
                                            <p:txEl>
                                              <p:pRg st="0" end="0"/>
                                            </p:txEl>
                                          </p:spTgt>
                                        </p:tgtEl>
                                        <p:attrNameLst>
                                          <p:attrName>style.visibility</p:attrName>
                                        </p:attrNameLst>
                                      </p:cBhvr>
                                      <p:to>
                                        <p:strVal val="visible"/>
                                      </p:to>
                                    </p:set>
                                    <p:animEffect transition="in" filter="fade">
                                      <p:cBhvr>
                                        <p:cTn id="7" dur="500"/>
                                        <p:tgtEl>
                                          <p:spTgt spid="10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5">
                                            <p:txEl>
                                              <p:pRg st="1" end="1"/>
                                            </p:txEl>
                                          </p:spTgt>
                                        </p:tgtEl>
                                        <p:attrNameLst>
                                          <p:attrName>style.visibility</p:attrName>
                                        </p:attrNameLst>
                                      </p:cBhvr>
                                      <p:to>
                                        <p:strVal val="visible"/>
                                      </p:to>
                                    </p:set>
                                    <p:animEffect transition="in" filter="fade">
                                      <p:cBhvr>
                                        <p:cTn id="12" dur="500"/>
                                        <p:tgtEl>
                                          <p:spTgt spid="10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5">
                                            <p:txEl>
                                              <p:pRg st="2" end="2"/>
                                            </p:txEl>
                                          </p:spTgt>
                                        </p:tgtEl>
                                        <p:attrNameLst>
                                          <p:attrName>style.visibility</p:attrName>
                                        </p:attrNameLst>
                                      </p:cBhvr>
                                      <p:to>
                                        <p:strVal val="visible"/>
                                      </p:to>
                                    </p:set>
                                    <p:animEffect transition="in" filter="fade">
                                      <p:cBhvr>
                                        <p:cTn id="17" dur="500"/>
                                        <p:tgtEl>
                                          <p:spTgt spid="10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5">
                                            <p:txEl>
                                              <p:pRg st="3" end="3"/>
                                            </p:txEl>
                                          </p:spTgt>
                                        </p:tgtEl>
                                        <p:attrNameLst>
                                          <p:attrName>style.visibility</p:attrName>
                                        </p:attrNameLst>
                                      </p:cBhvr>
                                      <p:to>
                                        <p:strVal val="visible"/>
                                      </p:to>
                                    </p:set>
                                    <p:animEffect transition="in" filter="fade">
                                      <p:cBhvr>
                                        <p:cTn id="22" dur="500"/>
                                        <p:tgtEl>
                                          <p:spTgt spid="10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Child &amp; Dependent Care Expenses Credit	</a:t>
            </a:r>
          </a:p>
        </p:txBody>
      </p:sp>
      <p:sp>
        <p:nvSpPr>
          <p:cNvPr id="1062" name="Shape 106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Nonrefundable credit</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Applied to offset expenses paid so taxpayer </a:t>
            </a:r>
            <a:r>
              <a:rPr lang="en-US" sz="4000" b="1" i="0" u="none" strike="noStrike" cap="none">
                <a:solidFill>
                  <a:schemeClr val="dk1"/>
                </a:solidFill>
                <a:latin typeface="Questrial"/>
                <a:ea typeface="Questrial"/>
                <a:cs typeface="Questrial"/>
                <a:sym typeface="Questrial"/>
              </a:rPr>
              <a:t>can work or look for work</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Dependent child under 13</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Spouse who is incapable of self-care</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Dependent who is incapable of self-care</a:t>
            </a:r>
          </a:p>
          <a:p>
            <a:pPr marL="411480" marR="0" lvl="1" indent="-5080" algn="l" rtl="0">
              <a:spcBef>
                <a:spcPts val="720"/>
              </a:spcBef>
              <a:buClr>
                <a:schemeClr val="dk1"/>
              </a:buClr>
              <a:buSzPct val="25000"/>
              <a:buFont typeface="Arial"/>
              <a:buNone/>
            </a:pPr>
            <a:endParaRPr sz="36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2">
                                            <p:txEl>
                                              <p:pRg st="0" end="0"/>
                                            </p:txEl>
                                          </p:spTgt>
                                        </p:tgtEl>
                                        <p:attrNameLst>
                                          <p:attrName>style.visibility</p:attrName>
                                        </p:attrNameLst>
                                      </p:cBhvr>
                                      <p:to>
                                        <p:strVal val="visible"/>
                                      </p:to>
                                    </p:set>
                                    <p:animEffect transition="in" filter="fade">
                                      <p:cBhvr>
                                        <p:cTn id="7" dur="500"/>
                                        <p:tgtEl>
                                          <p:spTgt spid="10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2">
                                            <p:txEl>
                                              <p:pRg st="1" end="1"/>
                                            </p:txEl>
                                          </p:spTgt>
                                        </p:tgtEl>
                                        <p:attrNameLst>
                                          <p:attrName>style.visibility</p:attrName>
                                        </p:attrNameLst>
                                      </p:cBhvr>
                                      <p:to>
                                        <p:strVal val="visible"/>
                                      </p:to>
                                    </p:set>
                                    <p:animEffect transition="in" filter="fade">
                                      <p:cBhvr>
                                        <p:cTn id="12" dur="500"/>
                                        <p:tgtEl>
                                          <p:spTgt spid="10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2">
                                            <p:txEl>
                                              <p:pRg st="2" end="2"/>
                                            </p:txEl>
                                          </p:spTgt>
                                        </p:tgtEl>
                                        <p:attrNameLst>
                                          <p:attrName>style.visibility</p:attrName>
                                        </p:attrNameLst>
                                      </p:cBhvr>
                                      <p:to>
                                        <p:strVal val="visible"/>
                                      </p:to>
                                    </p:set>
                                    <p:animEffect transition="in" filter="fade">
                                      <p:cBhvr>
                                        <p:cTn id="17" dur="500"/>
                                        <p:tgtEl>
                                          <p:spTgt spid="10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2">
                                            <p:txEl>
                                              <p:pRg st="3" end="3"/>
                                            </p:txEl>
                                          </p:spTgt>
                                        </p:tgtEl>
                                        <p:attrNameLst>
                                          <p:attrName>style.visibility</p:attrName>
                                        </p:attrNameLst>
                                      </p:cBhvr>
                                      <p:to>
                                        <p:strVal val="visible"/>
                                      </p:to>
                                    </p:set>
                                    <p:animEffect transition="in" filter="fade">
                                      <p:cBhvr>
                                        <p:cTn id="22" dur="500"/>
                                        <p:tgtEl>
                                          <p:spTgt spid="10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2">
                                            <p:txEl>
                                              <p:pRg st="4" end="4"/>
                                            </p:txEl>
                                          </p:spTgt>
                                        </p:tgtEl>
                                        <p:attrNameLst>
                                          <p:attrName>style.visibility</p:attrName>
                                        </p:attrNameLst>
                                      </p:cBhvr>
                                      <p:to>
                                        <p:strVal val="visible"/>
                                      </p:to>
                                    </p:set>
                                    <p:animEffect transition="in" filter="fade">
                                      <p:cBhvr>
                                        <p:cTn id="27" dur="500"/>
                                        <p:tgtEl>
                                          <p:spTgt spid="10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62">
                                            <p:txEl>
                                              <p:pRg st="5" end="5"/>
                                            </p:txEl>
                                          </p:spTgt>
                                        </p:tgtEl>
                                        <p:attrNameLst>
                                          <p:attrName>style.visibility</p:attrName>
                                        </p:attrNameLst>
                                      </p:cBhvr>
                                      <p:to>
                                        <p:strVal val="visible"/>
                                      </p:to>
                                    </p:set>
                                    <p:animEffect transition="in" filter="fade">
                                      <p:cBhvr>
                                        <p:cTn id="32" dur="500"/>
                                        <p:tgtEl>
                                          <p:spTgt spid="10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Shape 106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Child &amp; Dependent Care Expenses Credit: Eligibility</a:t>
            </a:r>
          </a:p>
        </p:txBody>
      </p:sp>
      <p:sp>
        <p:nvSpPr>
          <p:cNvPr id="1069" name="Shape 1069"/>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Care had to be for qualifying persons</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Taxpayer (and spouse) had to have earned income</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 spouse is treated as having earned income for any month the spouse is physically/mentally incapable of care, or is a full-time student.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9">
                                            <p:txEl>
                                              <p:pRg st="0" end="0"/>
                                            </p:txEl>
                                          </p:spTgt>
                                        </p:tgtEl>
                                        <p:attrNameLst>
                                          <p:attrName>style.visibility</p:attrName>
                                        </p:attrNameLst>
                                      </p:cBhvr>
                                      <p:to>
                                        <p:strVal val="visible"/>
                                      </p:to>
                                    </p:set>
                                    <p:animEffect transition="in" filter="fade">
                                      <p:cBhvr>
                                        <p:cTn id="7" dur="500"/>
                                        <p:tgtEl>
                                          <p:spTgt spid="10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9">
                                            <p:txEl>
                                              <p:pRg st="1" end="1"/>
                                            </p:txEl>
                                          </p:spTgt>
                                        </p:tgtEl>
                                        <p:attrNameLst>
                                          <p:attrName>style.visibility</p:attrName>
                                        </p:attrNameLst>
                                      </p:cBhvr>
                                      <p:to>
                                        <p:strVal val="visible"/>
                                      </p:to>
                                    </p:set>
                                    <p:animEffect transition="in" filter="fade">
                                      <p:cBhvr>
                                        <p:cTn id="12" dur="500"/>
                                        <p:tgtEl>
                                          <p:spTgt spid="10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9">
                                            <p:txEl>
                                              <p:pRg st="2" end="2"/>
                                            </p:txEl>
                                          </p:spTgt>
                                        </p:tgtEl>
                                        <p:attrNameLst>
                                          <p:attrName>style.visibility</p:attrName>
                                        </p:attrNameLst>
                                      </p:cBhvr>
                                      <p:to>
                                        <p:strVal val="visible"/>
                                      </p:to>
                                    </p:set>
                                    <p:animEffect transition="in" filter="fade">
                                      <p:cBhvr>
                                        <p:cTn id="17" dur="500"/>
                                        <p:tgtEl>
                                          <p:spTgt spid="10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Shape 107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Child &amp; Dependent Care Expenses Credit: Eligibility</a:t>
            </a:r>
          </a:p>
        </p:txBody>
      </p:sp>
      <p:sp>
        <p:nvSpPr>
          <p:cNvPr id="1076" name="Shape 107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Expenses must have been for work or to look for work</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Payments can’t have been made to taxpayer’s spouse (</a:t>
            </a:r>
            <a:r>
              <a:rPr lang="en-US"/>
              <a:t>or other parent of the child)</a:t>
            </a:r>
            <a:r>
              <a:rPr lang="en-US" sz="4000" b="0" i="0" u="none" strike="noStrike" cap="none">
                <a:solidFill>
                  <a:schemeClr val="dk1"/>
                </a:solidFill>
                <a:latin typeface="Questrial"/>
                <a:ea typeface="Questrial"/>
                <a:cs typeface="Questrial"/>
                <a:sym typeface="Questrial"/>
              </a:rPr>
              <a:t>, dependent child, or child under 19</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Must have care provider’s name, address, and SSN/EIN (due diligence)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xEl>
                                              <p:pRg st="0" end="0"/>
                                            </p:txEl>
                                          </p:spTgt>
                                        </p:tgtEl>
                                        <p:attrNameLst>
                                          <p:attrName>style.visibility</p:attrName>
                                        </p:attrNameLst>
                                      </p:cBhvr>
                                      <p:to>
                                        <p:strVal val="visible"/>
                                      </p:to>
                                    </p:set>
                                    <p:animEffect transition="in" filter="fade">
                                      <p:cBhvr>
                                        <p:cTn id="7" dur="500"/>
                                        <p:tgtEl>
                                          <p:spTgt spid="1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xEl>
                                              <p:pRg st="1" end="1"/>
                                            </p:txEl>
                                          </p:spTgt>
                                        </p:tgtEl>
                                        <p:attrNameLst>
                                          <p:attrName>style.visibility</p:attrName>
                                        </p:attrNameLst>
                                      </p:cBhvr>
                                      <p:to>
                                        <p:strVal val="visible"/>
                                      </p:to>
                                    </p:set>
                                    <p:animEffect transition="in" filter="fade">
                                      <p:cBhvr>
                                        <p:cTn id="12" dur="500"/>
                                        <p:tgtEl>
                                          <p:spTgt spid="10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6">
                                            <p:txEl>
                                              <p:pRg st="2" end="2"/>
                                            </p:txEl>
                                          </p:spTgt>
                                        </p:tgtEl>
                                        <p:attrNameLst>
                                          <p:attrName>style.visibility</p:attrName>
                                        </p:attrNameLst>
                                      </p:cBhvr>
                                      <p:to>
                                        <p:strVal val="visible"/>
                                      </p:to>
                                    </p:set>
                                    <p:animEffect transition="in" filter="fade">
                                      <p:cBhvr>
                                        <p:cTn id="17" dur="500"/>
                                        <p:tgtEl>
                                          <p:spTgt spid="10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Shape 1082"/>
          <p:cNvSpPr txBox="1">
            <a:spLocks noGrp="1"/>
          </p:cNvSpPr>
          <p:nvPr>
            <p:ph type="title"/>
          </p:nvPr>
        </p:nvSpPr>
        <p:spPr>
          <a:xfrm>
            <a:off x="609600" y="4457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Child &amp; Dependent Care Expenses Credit: Qualified Work-Related Expenses	</a:t>
            </a:r>
          </a:p>
        </p:txBody>
      </p:sp>
      <p:sp>
        <p:nvSpPr>
          <p:cNvPr id="1083" name="Shape 1083"/>
          <p:cNvSpPr txBox="1">
            <a:spLocks noGrp="1"/>
          </p:cNvSpPr>
          <p:nvPr>
            <p:ph type="body" idx="1"/>
          </p:nvPr>
        </p:nvSpPr>
        <p:spPr>
          <a:xfrm>
            <a:off x="609600" y="198515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Expenses to attend Kindergarten or a higher grade: NOT AN EXPENSE</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Expenses for summer day-camp qualify, but those for overnight camp </a:t>
            </a:r>
            <a:r>
              <a:rPr lang="en-US"/>
              <a:t>do</a:t>
            </a:r>
            <a:r>
              <a:rPr lang="en-US" sz="4000" b="0" i="0" u="none" strike="noStrike" cap="none">
                <a:solidFill>
                  <a:schemeClr val="dk1"/>
                </a:solidFill>
                <a:latin typeface="Questrial"/>
                <a:ea typeface="Questrial"/>
                <a:cs typeface="Questrial"/>
                <a:sym typeface="Questrial"/>
              </a:rPr>
              <a:t> not!</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$3,000 </a:t>
            </a:r>
            <a:r>
              <a:rPr lang="en-US" sz="4000" b="0" i="0" u="sng" strike="noStrike" cap="none">
                <a:solidFill>
                  <a:schemeClr val="dk1"/>
                </a:solidFill>
                <a:latin typeface="Questrial"/>
                <a:ea typeface="Questrial"/>
                <a:cs typeface="Questrial"/>
                <a:sym typeface="Questrial"/>
              </a:rPr>
              <a:t>expense</a:t>
            </a:r>
            <a:r>
              <a:rPr lang="en-US" sz="4000" b="0" i="0" u="none" strike="noStrike" cap="none">
                <a:solidFill>
                  <a:schemeClr val="dk1"/>
                </a:solidFill>
                <a:latin typeface="Questrial"/>
                <a:ea typeface="Questrial"/>
                <a:cs typeface="Questrial"/>
                <a:sym typeface="Questrial"/>
              </a:rPr>
              <a:t> limit for </a:t>
            </a:r>
            <a:r>
              <a:rPr lang="en-US"/>
              <a:t>1</a:t>
            </a:r>
            <a:r>
              <a:rPr lang="en-US" sz="4000" b="0" i="0" u="none" strike="noStrike" cap="none">
                <a:solidFill>
                  <a:schemeClr val="dk1"/>
                </a:solidFill>
                <a:latin typeface="Questrial"/>
                <a:ea typeface="Questrial"/>
                <a:cs typeface="Questrial"/>
                <a:sym typeface="Questrial"/>
              </a:rPr>
              <a:t> qualifying person or $6,000 </a:t>
            </a:r>
            <a:r>
              <a:rPr lang="en-US" sz="4000" b="0" i="0" u="sng" strike="noStrike" cap="none">
                <a:solidFill>
                  <a:schemeClr val="dk1"/>
                </a:solidFill>
                <a:latin typeface="Questrial"/>
                <a:ea typeface="Questrial"/>
                <a:cs typeface="Questrial"/>
                <a:sym typeface="Questrial"/>
              </a:rPr>
              <a:t>ex</a:t>
            </a:r>
            <a:r>
              <a:rPr lang="en-US" u="sng"/>
              <a:t>pense</a:t>
            </a:r>
            <a:r>
              <a:rPr lang="en-US"/>
              <a:t> limit </a:t>
            </a:r>
            <a:r>
              <a:rPr lang="en-US" sz="4000" b="0" i="0" u="none" strike="noStrike" cap="none">
                <a:solidFill>
                  <a:schemeClr val="dk1"/>
                </a:solidFill>
                <a:latin typeface="Questrial"/>
                <a:ea typeface="Questrial"/>
                <a:cs typeface="Questrial"/>
                <a:sym typeface="Questrial"/>
              </a:rPr>
              <a:t>for </a:t>
            </a:r>
            <a:r>
              <a:rPr lang="en-US"/>
              <a:t>2+</a:t>
            </a:r>
            <a:r>
              <a:rPr lang="en-US" sz="4000" b="0" i="0" u="none" strike="noStrike" cap="none">
                <a:solidFill>
                  <a:schemeClr val="dk1"/>
                </a:solidFill>
                <a:latin typeface="Questrial"/>
                <a:ea typeface="Questrial"/>
                <a:cs typeface="Questrial"/>
                <a:sym typeface="Questrial"/>
              </a:rPr>
              <a:t> qualifying persons.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3">
                                            <p:txEl>
                                              <p:pRg st="0" end="0"/>
                                            </p:txEl>
                                          </p:spTgt>
                                        </p:tgtEl>
                                        <p:attrNameLst>
                                          <p:attrName>style.visibility</p:attrName>
                                        </p:attrNameLst>
                                      </p:cBhvr>
                                      <p:to>
                                        <p:strVal val="visible"/>
                                      </p:to>
                                    </p:set>
                                    <p:animEffect transition="in" filter="fade">
                                      <p:cBhvr>
                                        <p:cTn id="7" dur="500"/>
                                        <p:tgtEl>
                                          <p:spTgt spid="1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3">
                                            <p:txEl>
                                              <p:pRg st="1" end="1"/>
                                            </p:txEl>
                                          </p:spTgt>
                                        </p:tgtEl>
                                        <p:attrNameLst>
                                          <p:attrName>style.visibility</p:attrName>
                                        </p:attrNameLst>
                                      </p:cBhvr>
                                      <p:to>
                                        <p:strVal val="visible"/>
                                      </p:to>
                                    </p:set>
                                    <p:animEffect transition="in" filter="fade">
                                      <p:cBhvr>
                                        <p:cTn id="12" dur="500"/>
                                        <p:tgtEl>
                                          <p:spTgt spid="1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3">
                                            <p:txEl>
                                              <p:pRg st="2" end="2"/>
                                            </p:txEl>
                                          </p:spTgt>
                                        </p:tgtEl>
                                        <p:attrNameLst>
                                          <p:attrName>style.visibility</p:attrName>
                                        </p:attrNameLst>
                                      </p:cBhvr>
                                      <p:to>
                                        <p:strVal val="visible"/>
                                      </p:to>
                                    </p:set>
                                    <p:animEffect transition="in" filter="fade">
                                      <p:cBhvr>
                                        <p:cTn id="17" dur="500"/>
                                        <p:tgtEl>
                                          <p:spTgt spid="1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Shape 108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Child &amp; Dependent Care Expenses Credit: Notes</a:t>
            </a:r>
          </a:p>
        </p:txBody>
      </p:sp>
      <p:sp>
        <p:nvSpPr>
          <p:cNvPr id="1090" name="Shape 1090"/>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If you had expenses that met the requirements for the previous tax year, except that you did not pay them until the current tax year, you may be able to claim them on your tax return.</a:t>
            </a:r>
          </a:p>
          <a:p>
            <a:pPr marL="342900" marR="0" lvl="0" indent="-342900" algn="l" rtl="0">
              <a:lnSpc>
                <a:spcPct val="90000"/>
              </a:lnSpc>
              <a:spcBef>
                <a:spcPts val="740"/>
              </a:spcBef>
              <a:buClr>
                <a:schemeClr val="dk1"/>
              </a:buClr>
              <a:buSzPct val="100000"/>
              <a:buFont typeface="Noto Sans Symbols"/>
              <a:buChar char="➢"/>
            </a:pPr>
            <a:r>
              <a:rPr lang="en-US" sz="3700"/>
              <a:t>Obtaining care p</a:t>
            </a:r>
            <a:r>
              <a:rPr lang="en-US" sz="3700" b="0" i="0" u="none" strike="noStrike" cap="none">
                <a:solidFill>
                  <a:schemeClr val="dk1"/>
                </a:solidFill>
                <a:latin typeface="Questrial"/>
                <a:ea typeface="Questrial"/>
                <a:cs typeface="Questrial"/>
                <a:sym typeface="Questrial"/>
              </a:rPr>
              <a:t>rovider’s information</a:t>
            </a:r>
            <a:r>
              <a:rPr lang="en-US" sz="3700"/>
              <a:t>: </a:t>
            </a:r>
            <a:r>
              <a:rPr lang="en-US" sz="3700" b="0" i="0" u="none" strike="noStrike" cap="none">
                <a:solidFill>
                  <a:schemeClr val="dk1"/>
                </a:solidFill>
                <a:latin typeface="Questrial"/>
                <a:ea typeface="Questrial"/>
                <a:cs typeface="Questrial"/>
                <a:sym typeface="Questrial"/>
              </a:rPr>
              <a:t>due diligence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0">
                                            <p:txEl>
                                              <p:pRg st="0" end="0"/>
                                            </p:txEl>
                                          </p:spTgt>
                                        </p:tgtEl>
                                        <p:attrNameLst>
                                          <p:attrName>style.visibility</p:attrName>
                                        </p:attrNameLst>
                                      </p:cBhvr>
                                      <p:to>
                                        <p:strVal val="visible"/>
                                      </p:to>
                                    </p:set>
                                    <p:animEffect transition="in" filter="fade">
                                      <p:cBhvr>
                                        <p:cTn id="7" dur="500"/>
                                        <p:tgtEl>
                                          <p:spTgt spid="1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0">
                                            <p:txEl>
                                              <p:pRg st="1" end="1"/>
                                            </p:txEl>
                                          </p:spTgt>
                                        </p:tgtEl>
                                        <p:attrNameLst>
                                          <p:attrName>style.visibility</p:attrName>
                                        </p:attrNameLst>
                                      </p:cBhvr>
                                      <p:to>
                                        <p:strVal val="visible"/>
                                      </p:to>
                                    </p:set>
                                    <p:animEffect transition="in" filter="fade">
                                      <p:cBhvr>
                                        <p:cTn id="12" dur="500"/>
                                        <p:tgtEl>
                                          <p:spTgt spid="10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Shape 109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320" b="1" i="0" u="none" strike="noStrike" cap="none">
                <a:solidFill>
                  <a:schemeClr val="dk2"/>
                </a:solidFill>
                <a:latin typeface="Questrial"/>
                <a:ea typeface="Questrial"/>
                <a:cs typeface="Questrial"/>
                <a:sym typeface="Questrial"/>
              </a:rPr>
              <a:t>Child &amp; Dependent Care Expenses Credit: Employer Provided Benefits</a:t>
            </a:r>
          </a:p>
        </p:txBody>
      </p:sp>
      <p:sp>
        <p:nvSpPr>
          <p:cNvPr id="1096" name="Shape 1096"/>
          <p:cNvSpPr txBox="1">
            <a:spLocks noGrp="1"/>
          </p:cNvSpPr>
          <p:nvPr>
            <p:ph type="body" idx="1"/>
          </p:nvPr>
        </p:nvSpPr>
        <p:spPr>
          <a:xfrm>
            <a:off x="609600" y="1417653"/>
            <a:ext cx="10972800" cy="4526100"/>
          </a:xfrm>
          <a:prstGeom prst="rect">
            <a:avLst/>
          </a:prstGeom>
          <a:noFill/>
          <a:ln>
            <a:noFill/>
          </a:ln>
        </p:spPr>
        <p:txBody>
          <a:bodyPr wrap="square" lIns="91425" tIns="45700" rIns="91425" bIns="45700" anchor="t" anchorCtr="0">
            <a:noAutofit/>
          </a:bodyPr>
          <a:lstStyle/>
          <a:p>
            <a:pPr marL="342900" marR="0" lvl="0" indent="-292100" algn="l" rtl="0">
              <a:spcBef>
                <a:spcPts val="0"/>
              </a:spcBef>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If a taxpayer had employer-provided benefits, they will appear in box 10 of the Form W-2 (reduces the credit)</a:t>
            </a:r>
          </a:p>
        </p:txBody>
      </p:sp>
      <p:pic>
        <p:nvPicPr>
          <p:cNvPr id="1097" name="Shape 1097"/>
          <p:cNvPicPr preferRelativeResize="0"/>
          <p:nvPr/>
        </p:nvPicPr>
        <p:blipFill rotWithShape="1">
          <a:blip r:embed="rId3">
            <a:alphaModFix/>
          </a:blip>
          <a:srcRect/>
          <a:stretch/>
        </p:blipFill>
        <p:spPr>
          <a:xfrm>
            <a:off x="2873350" y="2659200"/>
            <a:ext cx="6665100" cy="4198800"/>
          </a:xfrm>
          <a:prstGeom prst="rect">
            <a:avLst/>
          </a:prstGeom>
          <a:noFill/>
          <a:ln>
            <a:noFill/>
          </a:ln>
          <a:effectLst>
            <a:outerShdw blurRad="190500" algn="tl" rotWithShape="0">
              <a:srgbClr val="000000">
                <a:alpha val="69800"/>
              </a:srgbClr>
            </a:outerShdw>
          </a:effectLst>
        </p:spPr>
      </p:pic>
      <p:pic>
        <p:nvPicPr>
          <p:cNvPr id="1098" name="Shape 1098"/>
          <p:cNvPicPr preferRelativeResize="0"/>
          <p:nvPr/>
        </p:nvPicPr>
        <p:blipFill rotWithShape="1">
          <a:blip r:embed="rId4">
            <a:alphaModFix/>
          </a:blip>
          <a:srcRect/>
          <a:stretch/>
        </p:blipFill>
        <p:spPr>
          <a:xfrm>
            <a:off x="7944562" y="4191935"/>
            <a:ext cx="1593900" cy="3054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Exemption</a:t>
            </a:r>
          </a:p>
        </p:txBody>
      </p:sp>
      <p:sp>
        <p:nvSpPr>
          <p:cNvPr id="132" name="Shape 132"/>
          <p:cNvSpPr txBox="1">
            <a:spLocks noGrp="1"/>
          </p:cNvSpPr>
          <p:nvPr>
            <p:ph type="body" idx="1"/>
          </p:nvPr>
        </p:nvSpPr>
        <p:spPr>
          <a:xfrm>
            <a:off x="609600" y="1600203"/>
            <a:ext cx="10972800" cy="20214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Amount the taxpayer can claim for himself, his spouse, and his dependents that decreases taxable income. </a:t>
            </a:r>
          </a:p>
          <a:p>
            <a:pPr marL="342900" marR="0" lvl="0" indent="-342900" algn="ctr" rtl="0">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
        <p:nvSpPr>
          <p:cNvPr id="133" name="Shape 133"/>
          <p:cNvSpPr/>
          <p:nvPr/>
        </p:nvSpPr>
        <p:spPr>
          <a:xfrm>
            <a:off x="609600" y="3804306"/>
            <a:ext cx="10972800" cy="7080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4000" b="1">
                <a:solidFill>
                  <a:schemeClr val="lt1"/>
                </a:solidFill>
                <a:latin typeface="Questrial"/>
                <a:ea typeface="Questrial"/>
                <a:cs typeface="Questrial"/>
                <a:sym typeface="Questrial"/>
              </a:rPr>
              <a:t>Total # of Exemptions found on line 6d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5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5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Shape 1104"/>
          <p:cNvSpPr txBox="1">
            <a:spLocks noGrp="1"/>
          </p:cNvSpPr>
          <p:nvPr>
            <p:ph type="title"/>
          </p:nvPr>
        </p:nvSpPr>
        <p:spPr>
          <a:xfrm>
            <a:off x="281675" y="-81812"/>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a:t>
            </a:r>
          </a:p>
        </p:txBody>
      </p:sp>
      <p:sp>
        <p:nvSpPr>
          <p:cNvPr id="1105" name="Shape 1105"/>
          <p:cNvSpPr txBox="1">
            <a:spLocks noGrp="1"/>
          </p:cNvSpPr>
          <p:nvPr>
            <p:ph type="body" idx="1"/>
          </p:nvPr>
        </p:nvSpPr>
        <p:spPr>
          <a:xfrm>
            <a:off x="128325" y="983800"/>
            <a:ext cx="11762700" cy="57033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609600" marR="0" lvl="0" indent="-609600" algn="ctr" rtl="0">
              <a:lnSpc>
                <a:spcPct val="80000"/>
              </a:lnSpc>
              <a:spcBef>
                <a:spcPts val="0"/>
              </a:spcBef>
              <a:spcAft>
                <a:spcPts val="0"/>
              </a:spcAft>
              <a:buClr>
                <a:schemeClr val="dk1"/>
              </a:buClr>
              <a:buSzPct val="25000"/>
              <a:buFont typeface="Noto Sans Symbols"/>
              <a:buNone/>
            </a:pPr>
            <a:r>
              <a:rPr lang="en-US" sz="3600" b="1" i="0" u="none" strike="noStrike" cap="none">
                <a:solidFill>
                  <a:schemeClr val="dk1"/>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marL="609600" marR="0" lvl="0" indent="-609600" algn="ctr" rtl="0">
              <a:lnSpc>
                <a:spcPct val="80000"/>
              </a:lnSpc>
              <a:spcBef>
                <a:spcPts val="222"/>
              </a:spcBef>
              <a:spcAft>
                <a:spcPts val="0"/>
              </a:spcAft>
              <a:buClr>
                <a:schemeClr val="dk1"/>
              </a:buClr>
              <a:buSzPct val="25000"/>
              <a:buFont typeface="Noto Sans Symbols"/>
              <a:buNone/>
            </a:pPr>
            <a:endParaRPr sz="3600" b="1" i="0" u="none" strike="noStrike" cap="none">
              <a:solidFill>
                <a:schemeClr val="dk1"/>
              </a:solidFill>
              <a:latin typeface="Questrial"/>
              <a:ea typeface="Questrial"/>
              <a:cs typeface="Questrial"/>
              <a:sym typeface="Questrial"/>
            </a:endParaRPr>
          </a:p>
          <a:p>
            <a:pPr marL="1066800" marR="0" lvl="0" indent="-603250" algn="l" rtl="0">
              <a:lnSpc>
                <a:spcPct val="80000"/>
              </a:lnSpc>
              <a:spcBef>
                <a:spcPts val="740"/>
              </a:spcBef>
              <a:spcAft>
                <a:spcPts val="0"/>
              </a:spcAft>
              <a:buClr>
                <a:schemeClr val="dk1"/>
              </a:buClr>
              <a:buSzPct val="100000"/>
              <a:buFont typeface="Noto Sans Symbols"/>
              <a:buAutoNum type="arabicPeriod"/>
            </a:pPr>
            <a:r>
              <a:rPr lang="en-US" sz="3600" b="1" i="0" u="none" strike="noStrike" cap="none">
                <a:solidFill>
                  <a:schemeClr val="dk1"/>
                </a:solidFill>
                <a:latin typeface="Questrial"/>
                <a:ea typeface="Questrial"/>
                <a:cs typeface="Questrial"/>
                <a:sym typeface="Questrial"/>
              </a:rPr>
              <a:t>$300 for overnight camp</a:t>
            </a:r>
          </a:p>
          <a:p>
            <a:pPr marL="1066800" marR="0" lvl="0" indent="-603250" algn="l" rtl="0">
              <a:lnSpc>
                <a:spcPct val="80000"/>
              </a:lnSpc>
              <a:spcBef>
                <a:spcPts val="740"/>
              </a:spcBef>
              <a:spcAft>
                <a:spcPts val="0"/>
              </a:spcAft>
              <a:buClr>
                <a:schemeClr val="dk1"/>
              </a:buClr>
              <a:buSzPct val="100000"/>
              <a:buFont typeface="Noto Sans Symbols"/>
              <a:buAutoNum type="arabicPeriod"/>
            </a:pPr>
            <a:r>
              <a:rPr lang="en-US" sz="3600" b="1" i="0" u="none" strike="noStrike" cap="none">
                <a:solidFill>
                  <a:schemeClr val="dk1"/>
                </a:solidFill>
                <a:latin typeface="Questrial"/>
                <a:ea typeface="Questrial"/>
                <a:cs typeface="Questrial"/>
                <a:sym typeface="Questrial"/>
              </a:rPr>
              <a:t>$1000 to her ex-husband for after school-care</a:t>
            </a:r>
          </a:p>
          <a:p>
            <a:pPr marL="1066800" marR="0" lvl="0" indent="-603250" algn="l" rtl="0">
              <a:lnSpc>
                <a:spcPct val="80000"/>
              </a:lnSpc>
              <a:spcBef>
                <a:spcPts val="740"/>
              </a:spcBef>
              <a:spcAft>
                <a:spcPts val="0"/>
              </a:spcAft>
              <a:buClr>
                <a:schemeClr val="dk1"/>
              </a:buClr>
              <a:buSzPct val="100000"/>
              <a:buFont typeface="Noto Sans Symbols"/>
              <a:buAutoNum type="arabicPeriod"/>
            </a:pPr>
            <a:r>
              <a:rPr lang="en-US" sz="3600" b="1" i="0" u="none" strike="noStrike" cap="none">
                <a:solidFill>
                  <a:schemeClr val="dk1"/>
                </a:solidFill>
                <a:latin typeface="Questrial"/>
                <a:ea typeface="Questrial"/>
                <a:cs typeface="Questrial"/>
                <a:sym typeface="Questrial"/>
              </a:rPr>
              <a:t>$1500 to her mother for after-school care</a:t>
            </a:r>
          </a:p>
          <a:p>
            <a:pPr marL="1066800" marR="0" lvl="0" indent="-603250" algn="l" rtl="0">
              <a:lnSpc>
                <a:spcPct val="80000"/>
              </a:lnSpc>
              <a:spcBef>
                <a:spcPts val="740"/>
              </a:spcBef>
              <a:buClr>
                <a:schemeClr val="dk1"/>
              </a:buClr>
              <a:buSzPct val="100000"/>
              <a:buFont typeface="Noto Sans Symbols"/>
              <a:buAutoNum type="arabicPeriod"/>
            </a:pPr>
            <a:r>
              <a:rPr lang="en-US" sz="3600" b="1" i="0" u="none" strike="noStrike" cap="none">
                <a:solidFill>
                  <a:schemeClr val="dk1"/>
                </a:solidFill>
                <a:latin typeface="Questrial"/>
                <a:ea typeface="Questrial"/>
                <a:cs typeface="Questrial"/>
                <a:sym typeface="Questrial"/>
              </a:rPr>
              <a:t>$500 to her 15-year-old son for babysitting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
                                            <p:txEl>
                                              <p:pRg st="0" end="0"/>
                                            </p:txEl>
                                          </p:spTgt>
                                        </p:tgtEl>
                                        <p:attrNameLst>
                                          <p:attrName>style.visibility</p:attrName>
                                        </p:attrNameLst>
                                      </p:cBhvr>
                                      <p:to>
                                        <p:strVal val="visible"/>
                                      </p:to>
                                    </p:set>
                                    <p:animEffect transition="in" filter="fade">
                                      <p:cBhvr>
                                        <p:cTn id="7" dur="500"/>
                                        <p:tgtEl>
                                          <p:spTgt spid="1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5">
                                            <p:txEl>
                                              <p:pRg st="1" end="1"/>
                                            </p:txEl>
                                          </p:spTgt>
                                        </p:tgtEl>
                                        <p:attrNameLst>
                                          <p:attrName>style.visibility</p:attrName>
                                        </p:attrNameLst>
                                      </p:cBhvr>
                                      <p:to>
                                        <p:strVal val="visible"/>
                                      </p:to>
                                    </p:set>
                                    <p:animEffect transition="in" filter="fade">
                                      <p:cBhvr>
                                        <p:cTn id="12" dur="500"/>
                                        <p:tgtEl>
                                          <p:spTgt spid="1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5">
                                            <p:txEl>
                                              <p:pRg st="2" end="2"/>
                                            </p:txEl>
                                          </p:spTgt>
                                        </p:tgtEl>
                                        <p:attrNameLst>
                                          <p:attrName>style.visibility</p:attrName>
                                        </p:attrNameLst>
                                      </p:cBhvr>
                                      <p:to>
                                        <p:strVal val="visible"/>
                                      </p:to>
                                    </p:set>
                                    <p:animEffect transition="in" filter="fade">
                                      <p:cBhvr>
                                        <p:cTn id="17" dur="500"/>
                                        <p:tgtEl>
                                          <p:spTgt spid="11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5">
                                            <p:txEl>
                                              <p:pRg st="3" end="3"/>
                                            </p:txEl>
                                          </p:spTgt>
                                        </p:tgtEl>
                                        <p:attrNameLst>
                                          <p:attrName>style.visibility</p:attrName>
                                        </p:attrNameLst>
                                      </p:cBhvr>
                                      <p:to>
                                        <p:strVal val="visible"/>
                                      </p:to>
                                    </p:set>
                                    <p:animEffect transition="in" filter="fade">
                                      <p:cBhvr>
                                        <p:cTn id="22" dur="500"/>
                                        <p:tgtEl>
                                          <p:spTgt spid="11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5">
                                            <p:txEl>
                                              <p:pRg st="4" end="4"/>
                                            </p:txEl>
                                          </p:spTgt>
                                        </p:tgtEl>
                                        <p:attrNameLst>
                                          <p:attrName>style.visibility</p:attrName>
                                        </p:attrNameLst>
                                      </p:cBhvr>
                                      <p:to>
                                        <p:strVal val="visible"/>
                                      </p:to>
                                    </p:set>
                                    <p:animEffect transition="in" filter="fade">
                                      <p:cBhvr>
                                        <p:cTn id="27" dur="500"/>
                                        <p:tgtEl>
                                          <p:spTgt spid="11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5">
                                            <p:txEl>
                                              <p:pRg st="5" end="5"/>
                                            </p:txEl>
                                          </p:spTgt>
                                        </p:tgtEl>
                                        <p:attrNameLst>
                                          <p:attrName>style.visibility</p:attrName>
                                        </p:attrNameLst>
                                      </p:cBhvr>
                                      <p:to>
                                        <p:strVal val="visible"/>
                                      </p:to>
                                    </p:set>
                                    <p:animEffect transition="in" filter="fade">
                                      <p:cBhvr>
                                        <p:cTn id="32" dur="500"/>
                                        <p:tgtEl>
                                          <p:spTgt spid="11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Shape 1110"/>
          <p:cNvSpPr txBox="1">
            <a:spLocks noGrp="1"/>
          </p:cNvSpPr>
          <p:nvPr>
            <p:ph type="title"/>
          </p:nvPr>
        </p:nvSpPr>
        <p:spPr>
          <a:xfrm>
            <a:off x="366275" y="1308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111" name="Shape 1111"/>
          <p:cNvSpPr txBox="1">
            <a:spLocks noGrp="1"/>
          </p:cNvSpPr>
          <p:nvPr>
            <p:ph type="body" idx="1"/>
          </p:nvPr>
        </p:nvSpPr>
        <p:spPr>
          <a:xfrm>
            <a:off x="142575" y="1055075"/>
            <a:ext cx="11605800" cy="56175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609600" marR="0" lvl="0" indent="-609600" algn="ctr" rtl="0">
              <a:lnSpc>
                <a:spcPct val="80000"/>
              </a:lnSpc>
              <a:spcBef>
                <a:spcPts val="0"/>
              </a:spcBef>
              <a:spcAft>
                <a:spcPts val="0"/>
              </a:spcAft>
              <a:buClr>
                <a:srgbClr val="CA8F0C"/>
              </a:buClr>
              <a:buSzPct val="25000"/>
              <a:buFont typeface="Noto Sans Symbols"/>
              <a:buNone/>
            </a:pPr>
            <a:r>
              <a:rPr lang="en-US" sz="3700" b="1" i="0" u="none" strike="noStrike" cap="non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marL="609600" marR="0" lvl="0" indent="-609600" algn="ctr" rtl="0">
              <a:lnSpc>
                <a:spcPct val="80000"/>
              </a:lnSpc>
              <a:spcBef>
                <a:spcPts val="222"/>
              </a:spcBef>
              <a:spcAft>
                <a:spcPts val="0"/>
              </a:spcAft>
              <a:buClr>
                <a:schemeClr val="dk1"/>
              </a:buClr>
              <a:buSzPct val="25000"/>
              <a:buFont typeface="Noto Sans Symbols"/>
              <a:buNone/>
            </a:pPr>
            <a:endParaRPr sz="1110" b="1" i="0" u="none" strike="noStrike" cap="none">
              <a:solidFill>
                <a:srgbClr val="CA8F0C"/>
              </a:solidFill>
              <a:latin typeface="Questrial"/>
              <a:ea typeface="Questrial"/>
              <a:cs typeface="Questrial"/>
              <a:sym typeface="Questrial"/>
            </a:endParaRP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$300 for overnight camp – </a:t>
            </a:r>
            <a:r>
              <a:rPr lang="en-US" sz="3700" b="1" i="0" u="sng" strike="noStrike" cap="none">
                <a:solidFill>
                  <a:srgbClr val="CA8F0C"/>
                </a:solidFill>
                <a:latin typeface="Questrial"/>
                <a:ea typeface="Questrial"/>
                <a:cs typeface="Questrial"/>
                <a:sym typeface="Questrial"/>
              </a:rPr>
              <a:t>NO</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$1000 to her ex-husband for after school care</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$1500 to her mother for after-school care</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$500 to her 15-year-old son for babysitting</a:t>
            </a:r>
          </a:p>
          <a:p>
            <a:pPr marL="342900" marR="0" lvl="0" indent="-342900" algn="l" rtl="0">
              <a:lnSpc>
                <a:spcPct val="90000"/>
              </a:lnSpc>
              <a:spcBef>
                <a:spcPts val="740"/>
              </a:spcBef>
              <a:buClr>
                <a:schemeClr val="dk1"/>
              </a:buClr>
              <a:buSzPct val="100000"/>
              <a:buFont typeface="Noto Sans Symbols"/>
              <a:buNone/>
            </a:pPr>
            <a:endParaRPr sz="3700" b="1" i="0" u="none" strike="noStrike" cap="none">
              <a:solidFill>
                <a:srgbClr val="CA8F0C"/>
              </a:solidFill>
              <a:latin typeface="Questrial"/>
              <a:ea typeface="Questrial"/>
              <a:cs typeface="Questrial"/>
              <a:sym typeface="Quest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Shape 1116"/>
          <p:cNvSpPr txBox="1">
            <a:spLocks noGrp="1"/>
          </p:cNvSpPr>
          <p:nvPr>
            <p:ph type="title"/>
          </p:nvPr>
        </p:nvSpPr>
        <p:spPr>
          <a:xfrm>
            <a:off x="424250" y="-12"/>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117" name="Shape 1117"/>
          <p:cNvSpPr txBox="1">
            <a:spLocks noGrp="1"/>
          </p:cNvSpPr>
          <p:nvPr>
            <p:ph type="body" idx="1"/>
          </p:nvPr>
        </p:nvSpPr>
        <p:spPr>
          <a:xfrm>
            <a:off x="71300" y="1126375"/>
            <a:ext cx="11970900" cy="57315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609600" marR="0" lvl="0" indent="-609600" algn="ctr" rtl="0">
              <a:lnSpc>
                <a:spcPct val="80000"/>
              </a:lnSpc>
              <a:spcBef>
                <a:spcPts val="0"/>
              </a:spcBef>
              <a:spcAft>
                <a:spcPts val="0"/>
              </a:spcAft>
              <a:buClr>
                <a:srgbClr val="CA8F0C"/>
              </a:buClr>
              <a:buSzPct val="25000"/>
              <a:buFont typeface="Noto Sans Symbols"/>
              <a:buNone/>
            </a:pPr>
            <a:r>
              <a:rPr lang="en-US" sz="3700" b="1" i="0" u="none" strike="noStrike" cap="non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marL="609600" marR="0" lvl="0" indent="-609600" algn="ctr" rtl="0">
              <a:lnSpc>
                <a:spcPct val="80000"/>
              </a:lnSpc>
              <a:spcBef>
                <a:spcPts val="222"/>
              </a:spcBef>
              <a:spcAft>
                <a:spcPts val="0"/>
              </a:spcAft>
              <a:buClr>
                <a:schemeClr val="dk1"/>
              </a:buClr>
              <a:buSzPct val="25000"/>
              <a:buFont typeface="Noto Sans Symbols"/>
              <a:buNone/>
            </a:pPr>
            <a:endParaRPr sz="1110" b="1" i="0" u="none" strike="noStrike" cap="none">
              <a:solidFill>
                <a:srgbClr val="CA8F0C"/>
              </a:solidFill>
              <a:latin typeface="Questrial"/>
              <a:ea typeface="Questrial"/>
              <a:cs typeface="Questrial"/>
              <a:sym typeface="Questrial"/>
            </a:endParaRP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$300 for overnight camp – </a:t>
            </a:r>
            <a:r>
              <a:rPr lang="en-US" sz="3700" b="1" i="0" u="sng" strike="noStrike" cap="none">
                <a:solidFill>
                  <a:srgbClr val="CA8F0C"/>
                </a:solidFill>
                <a:latin typeface="Questrial"/>
                <a:ea typeface="Questrial"/>
                <a:cs typeface="Questrial"/>
                <a:sym typeface="Questrial"/>
              </a:rPr>
              <a:t>NO</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$1000 to her ex-husband for after school care– </a:t>
            </a:r>
            <a:r>
              <a:rPr lang="en-US" sz="3600" b="1" i="0" u="sng" strike="noStrike" cap="none">
                <a:solidFill>
                  <a:srgbClr val="CA8F0C"/>
                </a:solidFill>
                <a:latin typeface="Questrial"/>
                <a:ea typeface="Questrial"/>
                <a:cs typeface="Questrial"/>
                <a:sym typeface="Questrial"/>
              </a:rPr>
              <a:t>NO</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$1500 to her mother for after-school care</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$500 to her 15-year-old son for babysitting</a:t>
            </a:r>
          </a:p>
          <a:p>
            <a:pPr marL="342900" marR="0" lvl="0" indent="-342900" algn="l" rtl="0">
              <a:lnSpc>
                <a:spcPct val="90000"/>
              </a:lnSpc>
              <a:spcBef>
                <a:spcPts val="740"/>
              </a:spcBef>
              <a:buClr>
                <a:schemeClr val="dk1"/>
              </a:buClr>
              <a:buSzPct val="100000"/>
              <a:buFont typeface="Noto Sans Symbols"/>
              <a:buNone/>
            </a:pPr>
            <a:endParaRPr sz="3700" b="1" i="0" u="none" strike="noStrike" cap="none">
              <a:solidFill>
                <a:srgbClr val="CA8F0C"/>
              </a:solidFill>
              <a:latin typeface="Questrial"/>
              <a:ea typeface="Questrial"/>
              <a:cs typeface="Questrial"/>
              <a:sym typeface="Quest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361850" y="-12"/>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123" name="Shape 1123"/>
          <p:cNvSpPr txBox="1">
            <a:spLocks noGrp="1"/>
          </p:cNvSpPr>
          <p:nvPr>
            <p:ph type="body" idx="1"/>
          </p:nvPr>
        </p:nvSpPr>
        <p:spPr>
          <a:xfrm>
            <a:off x="114050" y="926750"/>
            <a:ext cx="11976900" cy="51996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609600" marR="0" lvl="0" indent="-609600" algn="ctr" rtl="0">
              <a:lnSpc>
                <a:spcPct val="80000"/>
              </a:lnSpc>
              <a:spcBef>
                <a:spcPts val="0"/>
              </a:spcBef>
              <a:spcAft>
                <a:spcPts val="0"/>
              </a:spcAft>
              <a:buClr>
                <a:srgbClr val="CA8F0C"/>
              </a:buClr>
              <a:buSzPct val="25000"/>
              <a:buFont typeface="Noto Sans Symbols"/>
              <a:buNone/>
            </a:pPr>
            <a:r>
              <a:rPr lang="en-US" sz="3700" b="1" i="0" u="none" strike="noStrike" cap="non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marL="609600" marR="0" lvl="0" indent="-609600" algn="ctr" rtl="0">
              <a:lnSpc>
                <a:spcPct val="80000"/>
              </a:lnSpc>
              <a:spcBef>
                <a:spcPts val="222"/>
              </a:spcBef>
              <a:spcAft>
                <a:spcPts val="0"/>
              </a:spcAft>
              <a:buClr>
                <a:schemeClr val="dk1"/>
              </a:buClr>
              <a:buSzPct val="25000"/>
              <a:buFont typeface="Noto Sans Symbols"/>
              <a:buNone/>
            </a:pPr>
            <a:endParaRPr sz="1110" b="1" i="0" u="none" strike="noStrike" cap="none">
              <a:solidFill>
                <a:srgbClr val="CA8F0C"/>
              </a:solidFill>
              <a:latin typeface="Questrial"/>
              <a:ea typeface="Questrial"/>
              <a:cs typeface="Questrial"/>
              <a:sym typeface="Questrial"/>
            </a:endParaRP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$300 for overnight camp – </a:t>
            </a:r>
            <a:r>
              <a:rPr lang="en-US" sz="3700" b="1" i="0" u="sng" strike="noStrike" cap="none">
                <a:solidFill>
                  <a:srgbClr val="CA8F0C"/>
                </a:solidFill>
                <a:latin typeface="Questrial"/>
                <a:ea typeface="Questrial"/>
                <a:cs typeface="Questrial"/>
                <a:sym typeface="Questrial"/>
              </a:rPr>
              <a:t>NO</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$1000 to her ex-husband for after school care– </a:t>
            </a:r>
            <a:r>
              <a:rPr lang="en-US" sz="3700" b="1" i="0" u="sng" strike="noStrike" cap="none">
                <a:solidFill>
                  <a:srgbClr val="CA8F0C"/>
                </a:solidFill>
                <a:latin typeface="Questrial"/>
                <a:ea typeface="Questrial"/>
                <a:cs typeface="Questrial"/>
                <a:sym typeface="Questrial"/>
              </a:rPr>
              <a:t>NO</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$1500 to her mother for after-school care–</a:t>
            </a:r>
            <a:r>
              <a:rPr lang="en-US" sz="3700" b="1" i="0" u="sng" strike="noStrike" cap="none">
                <a:solidFill>
                  <a:srgbClr val="CA8F0C"/>
                </a:solidFill>
                <a:latin typeface="Questrial"/>
                <a:ea typeface="Questrial"/>
                <a:cs typeface="Questrial"/>
                <a:sym typeface="Questrial"/>
              </a:rPr>
              <a:t>YES</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$500 to her 15-year-old son for babysitting</a:t>
            </a:r>
          </a:p>
          <a:p>
            <a:pPr marL="342900" marR="0" lvl="0" indent="-342900" algn="l" rtl="0">
              <a:lnSpc>
                <a:spcPct val="90000"/>
              </a:lnSpc>
              <a:spcBef>
                <a:spcPts val="740"/>
              </a:spcBef>
              <a:buClr>
                <a:schemeClr val="dk1"/>
              </a:buClr>
              <a:buSzPct val="100000"/>
              <a:buFont typeface="Noto Sans Symbols"/>
              <a:buNone/>
            </a:pPr>
            <a:endParaRPr sz="3700" b="1" i="0" u="none" strike="noStrike" cap="none">
              <a:solidFill>
                <a:srgbClr val="CA8F0C"/>
              </a:solidFill>
              <a:latin typeface="Questrial"/>
              <a:ea typeface="Questrial"/>
              <a:cs typeface="Questrial"/>
              <a:sym typeface="Quest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Shape 1128"/>
          <p:cNvSpPr txBox="1">
            <a:spLocks noGrp="1"/>
          </p:cNvSpPr>
          <p:nvPr>
            <p:ph type="title"/>
          </p:nvPr>
        </p:nvSpPr>
        <p:spPr>
          <a:xfrm>
            <a:off x="609600" y="-102187"/>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129" name="Shape 1129"/>
          <p:cNvSpPr txBox="1">
            <a:spLocks noGrp="1"/>
          </p:cNvSpPr>
          <p:nvPr>
            <p:ph type="body" idx="1"/>
          </p:nvPr>
        </p:nvSpPr>
        <p:spPr>
          <a:xfrm>
            <a:off x="142650" y="1040825"/>
            <a:ext cx="11948100" cy="54705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609600" marR="0" lvl="0" indent="-609600" algn="ctr" rtl="0">
              <a:lnSpc>
                <a:spcPct val="80000"/>
              </a:lnSpc>
              <a:spcBef>
                <a:spcPts val="0"/>
              </a:spcBef>
              <a:spcAft>
                <a:spcPts val="0"/>
              </a:spcAft>
              <a:buClr>
                <a:srgbClr val="CA8F0C"/>
              </a:buClr>
              <a:buSzPct val="25000"/>
              <a:buFont typeface="Noto Sans Symbols"/>
              <a:buNone/>
            </a:pPr>
            <a:r>
              <a:rPr lang="en-US" sz="3700" b="1" i="0" u="none" strike="noStrike" cap="non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marL="609600" marR="0" lvl="0" indent="-609600" algn="ctr" rtl="0">
              <a:lnSpc>
                <a:spcPct val="80000"/>
              </a:lnSpc>
              <a:spcBef>
                <a:spcPts val="222"/>
              </a:spcBef>
              <a:spcAft>
                <a:spcPts val="0"/>
              </a:spcAft>
              <a:buClr>
                <a:schemeClr val="dk1"/>
              </a:buClr>
              <a:buSzPct val="25000"/>
              <a:buFont typeface="Noto Sans Symbols"/>
              <a:buNone/>
            </a:pPr>
            <a:endParaRPr sz="1110" b="1" i="0" u="none" strike="noStrike" cap="none">
              <a:solidFill>
                <a:srgbClr val="CA8F0C"/>
              </a:solidFill>
              <a:latin typeface="Questrial"/>
              <a:ea typeface="Questrial"/>
              <a:cs typeface="Questrial"/>
              <a:sym typeface="Questrial"/>
            </a:endParaRP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$300 for overnight camp – </a:t>
            </a:r>
            <a:r>
              <a:rPr lang="en-US" sz="3700" b="1" i="0" u="sng" strike="noStrike" cap="none">
                <a:solidFill>
                  <a:srgbClr val="CA8F0C"/>
                </a:solidFill>
                <a:latin typeface="Questrial"/>
                <a:ea typeface="Questrial"/>
                <a:cs typeface="Questrial"/>
                <a:sym typeface="Questrial"/>
              </a:rPr>
              <a:t>NO</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$1000 to her ex-husband for after school care– </a:t>
            </a:r>
            <a:r>
              <a:rPr lang="en-US" sz="3700" b="1" i="0" u="sng" strike="noStrike" cap="none">
                <a:solidFill>
                  <a:srgbClr val="CA8F0C"/>
                </a:solidFill>
                <a:latin typeface="Questrial"/>
                <a:ea typeface="Questrial"/>
                <a:cs typeface="Questrial"/>
                <a:sym typeface="Questrial"/>
              </a:rPr>
              <a:t>NO</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$1500 to her mother for after-school care– </a:t>
            </a:r>
            <a:r>
              <a:rPr lang="en-US" sz="3700" b="1" i="0" u="sng" strike="noStrike" cap="none">
                <a:solidFill>
                  <a:srgbClr val="CA8F0C"/>
                </a:solidFill>
                <a:latin typeface="Questrial"/>
                <a:ea typeface="Questrial"/>
                <a:cs typeface="Questrial"/>
                <a:sym typeface="Questrial"/>
              </a:rPr>
              <a:t>YES</a:t>
            </a:r>
          </a:p>
          <a:p>
            <a:pPr marL="1066800" marR="0" lvl="0" indent="-609600" algn="l" rtl="0">
              <a:lnSpc>
                <a:spcPct val="80000"/>
              </a:lnSpc>
              <a:spcBef>
                <a:spcPts val="740"/>
              </a:spcBef>
              <a:spcAft>
                <a:spcPts val="0"/>
              </a:spcAft>
              <a:buClr>
                <a:srgbClr val="CA8F0C"/>
              </a:buClr>
              <a:buSzPct val="100000"/>
              <a:buFont typeface="Noto Sans Symbols"/>
              <a:buAutoNum type="arabicPeriod"/>
            </a:pPr>
            <a:r>
              <a:rPr lang="en-US" sz="3700" b="1" i="0" u="none" strike="noStrike" cap="none">
                <a:solidFill>
                  <a:srgbClr val="CA8F0C"/>
                </a:solidFill>
                <a:latin typeface="Questrial"/>
                <a:ea typeface="Questrial"/>
                <a:cs typeface="Questrial"/>
                <a:sym typeface="Questrial"/>
              </a:rPr>
              <a:t>$500 to her 15-year-old son for babysitting – </a:t>
            </a:r>
            <a:r>
              <a:rPr lang="en-US" sz="3700" b="1" i="0" u="sng" strike="noStrike" cap="none">
                <a:solidFill>
                  <a:srgbClr val="CA8F0C"/>
                </a:solidFill>
                <a:latin typeface="Questrial"/>
                <a:ea typeface="Questrial"/>
                <a:cs typeface="Questrial"/>
                <a:sym typeface="Questrial"/>
              </a:rPr>
              <a:t>NO</a:t>
            </a:r>
          </a:p>
          <a:p>
            <a:pPr marL="342900" marR="0" lvl="0" indent="-342900" algn="l" rtl="0">
              <a:lnSpc>
                <a:spcPct val="90000"/>
              </a:lnSpc>
              <a:spcBef>
                <a:spcPts val="740"/>
              </a:spcBef>
              <a:buClr>
                <a:schemeClr val="dk1"/>
              </a:buClr>
              <a:buSzPct val="100000"/>
              <a:buFont typeface="Noto Sans Symbols"/>
              <a:buNone/>
            </a:pPr>
            <a:endParaRPr sz="3700" b="1" i="0" u="none" strike="noStrike" cap="none">
              <a:solidFill>
                <a:srgbClr val="CA8F0C"/>
              </a:solidFill>
              <a:latin typeface="Questrial"/>
              <a:ea typeface="Questrial"/>
              <a:cs typeface="Questrial"/>
              <a:sym typeface="Quest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Shape 113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Child Tax Credit</a:t>
            </a:r>
          </a:p>
        </p:txBody>
      </p:sp>
      <p:sp>
        <p:nvSpPr>
          <p:cNvPr id="1136" name="Shape 113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17500" algn="l" rtl="0">
              <a:lnSpc>
                <a:spcPct val="70000"/>
              </a:lnSpc>
              <a:spcBef>
                <a:spcPts val="0"/>
              </a:spcBef>
              <a:spcAft>
                <a:spcPts val="0"/>
              </a:spcAft>
              <a:buClr>
                <a:schemeClr val="dk1"/>
              </a:buClr>
              <a:buSzPct val="100000"/>
              <a:buFont typeface="Noto Sans Symbols"/>
              <a:buChar char="➢"/>
            </a:pPr>
            <a:r>
              <a:rPr lang="en-US" sz="3300" b="0" i="0" u="none" strike="noStrike" cap="none">
                <a:solidFill>
                  <a:schemeClr val="dk1"/>
                </a:solidFill>
                <a:latin typeface="Questrial"/>
                <a:ea typeface="Questrial"/>
                <a:cs typeface="Questrial"/>
                <a:sym typeface="Questrial"/>
              </a:rPr>
              <a:t>One credit for each qualifying child </a:t>
            </a:r>
            <a:r>
              <a:rPr lang="en-US" sz="3300" b="1" i="0" u="none" strike="noStrike" cap="none">
                <a:solidFill>
                  <a:schemeClr val="accent2"/>
                </a:solidFill>
                <a:latin typeface="Questrial"/>
                <a:ea typeface="Questrial"/>
                <a:cs typeface="Questrial"/>
                <a:sym typeface="Questrial"/>
              </a:rPr>
              <a:t>under 17 years </a:t>
            </a:r>
            <a:r>
              <a:rPr lang="en-US" sz="3300" b="1">
                <a:solidFill>
                  <a:schemeClr val="accent2"/>
                </a:solidFill>
              </a:rPr>
              <a:t>old</a:t>
            </a:r>
          </a:p>
          <a:p>
            <a:pPr marL="342900" marR="0" lvl="0" indent="-317500" algn="l" rtl="0">
              <a:lnSpc>
                <a:spcPct val="70000"/>
              </a:lnSpc>
              <a:spcBef>
                <a:spcPts val="740"/>
              </a:spcBef>
              <a:spcAft>
                <a:spcPts val="0"/>
              </a:spcAft>
              <a:buClr>
                <a:schemeClr val="dk1"/>
              </a:buClr>
              <a:buSzPct val="100000"/>
              <a:buFont typeface="Noto Sans Symbols"/>
              <a:buChar char="➢"/>
            </a:pPr>
            <a:r>
              <a:rPr lang="en-US" sz="3300" b="0" i="0" u="none" strike="noStrike" cap="none">
                <a:solidFill>
                  <a:schemeClr val="dk1"/>
                </a:solidFill>
                <a:latin typeface="Questrial"/>
                <a:ea typeface="Questrial"/>
                <a:cs typeface="Questrial"/>
                <a:sym typeface="Questrial"/>
              </a:rPr>
              <a:t>A taxpayer can claim a Child Tax Credit for a child only if they </a:t>
            </a:r>
            <a:r>
              <a:rPr lang="en-US" sz="3300" b="1" i="0" u="none" strike="noStrike" cap="none">
                <a:solidFill>
                  <a:schemeClr val="accent2"/>
                </a:solidFill>
                <a:latin typeface="Questrial"/>
                <a:ea typeface="Questrial"/>
                <a:cs typeface="Questrial"/>
                <a:sym typeface="Questrial"/>
              </a:rPr>
              <a:t>CAN AND DO </a:t>
            </a:r>
            <a:r>
              <a:rPr lang="en-US" sz="3300" b="0" i="0" u="none" strike="noStrike" cap="none">
                <a:solidFill>
                  <a:schemeClr val="dk1"/>
                </a:solidFill>
                <a:latin typeface="Questrial"/>
                <a:ea typeface="Questrial"/>
                <a:cs typeface="Questrial"/>
                <a:sym typeface="Questrial"/>
              </a:rPr>
              <a:t>claim a dependency exemption for the child</a:t>
            </a:r>
          </a:p>
          <a:p>
            <a:pPr marL="342900" marR="0" lvl="0" indent="-317500" algn="l" rtl="0">
              <a:lnSpc>
                <a:spcPct val="70000"/>
              </a:lnSpc>
              <a:spcBef>
                <a:spcPts val="740"/>
              </a:spcBef>
              <a:spcAft>
                <a:spcPts val="0"/>
              </a:spcAft>
              <a:buClr>
                <a:schemeClr val="dk1"/>
              </a:buClr>
              <a:buSzPct val="100000"/>
              <a:buFont typeface="Noto Sans Symbols"/>
              <a:buChar char="➢"/>
            </a:pPr>
            <a:r>
              <a:rPr lang="en-US" sz="3300" b="0" i="0" u="none" strike="noStrike" cap="none">
                <a:solidFill>
                  <a:schemeClr val="dk1"/>
                </a:solidFill>
                <a:latin typeface="Questrial"/>
                <a:ea typeface="Questrial"/>
                <a:cs typeface="Questrial"/>
                <a:sym typeface="Questrial"/>
              </a:rPr>
              <a:t>Nonrefundable credit with a maximum of $1,000 per child.</a:t>
            </a:r>
          </a:p>
          <a:p>
            <a:pPr marL="742950" marR="0" lvl="1" indent="-264794" algn="l" rtl="0">
              <a:lnSpc>
                <a:spcPct val="70000"/>
              </a:lnSpc>
              <a:spcBef>
                <a:spcPts val="666"/>
              </a:spcBef>
              <a:spcAft>
                <a:spcPts val="0"/>
              </a:spcAft>
              <a:buClr>
                <a:schemeClr val="dk1"/>
              </a:buClr>
              <a:buSzPct val="100000"/>
              <a:buFont typeface="Arial"/>
              <a:buChar char="•"/>
            </a:pPr>
            <a:r>
              <a:rPr lang="en-US" sz="3000" b="0" i="0" u="none" strike="noStrike" cap="none">
                <a:solidFill>
                  <a:schemeClr val="dk1"/>
                </a:solidFill>
                <a:latin typeface="Questrial"/>
                <a:ea typeface="Questrial"/>
                <a:cs typeface="Questrial"/>
                <a:sym typeface="Questrial"/>
              </a:rPr>
              <a:t>Amount actually claimed depends on taxpayer’s tax liability, MAGI, and filing status</a:t>
            </a:r>
          </a:p>
          <a:p>
            <a:pPr marL="742950" marR="0" lvl="1" indent="-264794" algn="l" rtl="0">
              <a:lnSpc>
                <a:spcPct val="70000"/>
              </a:lnSpc>
              <a:spcBef>
                <a:spcPts val="666"/>
              </a:spcBef>
              <a:spcAft>
                <a:spcPts val="0"/>
              </a:spcAft>
              <a:buClr>
                <a:schemeClr val="dk1"/>
              </a:buClr>
              <a:buSzPct val="100000"/>
              <a:buFont typeface="Arial"/>
              <a:buChar char="•"/>
            </a:pPr>
            <a:r>
              <a:rPr lang="en-US" sz="3000" b="0" i="0" u="none" strike="noStrike" cap="none">
                <a:solidFill>
                  <a:schemeClr val="dk1"/>
                </a:solidFill>
                <a:latin typeface="Questrial"/>
                <a:ea typeface="Questrial"/>
                <a:cs typeface="Questrial"/>
                <a:sym typeface="Questrial"/>
              </a:rPr>
              <a:t>MAGI: typically same as AGI</a:t>
            </a:r>
          </a:p>
          <a:p>
            <a:pPr marL="342900" marR="0" lvl="0" indent="-342900" algn="l" rtl="0">
              <a:lnSpc>
                <a:spcPct val="80000"/>
              </a:lnSpc>
              <a:spcBef>
                <a:spcPts val="740"/>
              </a:spcBef>
              <a:buClr>
                <a:schemeClr val="dk1"/>
              </a:buClr>
              <a:buSzPct val="100000"/>
              <a:buFont typeface="Noto Sans Symbols"/>
              <a:buNone/>
            </a:pPr>
            <a:endParaRPr sz="37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
                                            <p:txEl>
                                              <p:pRg st="0" end="0"/>
                                            </p:txEl>
                                          </p:spTgt>
                                        </p:tgtEl>
                                        <p:attrNameLst>
                                          <p:attrName>style.visibility</p:attrName>
                                        </p:attrNameLst>
                                      </p:cBhvr>
                                      <p:to>
                                        <p:strVal val="visible"/>
                                      </p:to>
                                    </p:set>
                                    <p:animEffect transition="in" filter="fade">
                                      <p:cBhvr>
                                        <p:cTn id="7" dur="500"/>
                                        <p:tgtEl>
                                          <p:spTgt spid="1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6">
                                            <p:txEl>
                                              <p:pRg st="1" end="1"/>
                                            </p:txEl>
                                          </p:spTgt>
                                        </p:tgtEl>
                                        <p:attrNameLst>
                                          <p:attrName>style.visibility</p:attrName>
                                        </p:attrNameLst>
                                      </p:cBhvr>
                                      <p:to>
                                        <p:strVal val="visible"/>
                                      </p:to>
                                    </p:set>
                                    <p:animEffect transition="in" filter="fade">
                                      <p:cBhvr>
                                        <p:cTn id="12" dur="500"/>
                                        <p:tgtEl>
                                          <p:spTgt spid="11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6">
                                            <p:txEl>
                                              <p:pRg st="2" end="2"/>
                                            </p:txEl>
                                          </p:spTgt>
                                        </p:tgtEl>
                                        <p:attrNameLst>
                                          <p:attrName>style.visibility</p:attrName>
                                        </p:attrNameLst>
                                      </p:cBhvr>
                                      <p:to>
                                        <p:strVal val="visible"/>
                                      </p:to>
                                    </p:set>
                                    <p:animEffect transition="in" filter="fade">
                                      <p:cBhvr>
                                        <p:cTn id="17" dur="500"/>
                                        <p:tgtEl>
                                          <p:spTgt spid="11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6">
                                            <p:txEl>
                                              <p:pRg st="3" end="3"/>
                                            </p:txEl>
                                          </p:spTgt>
                                        </p:tgtEl>
                                        <p:attrNameLst>
                                          <p:attrName>style.visibility</p:attrName>
                                        </p:attrNameLst>
                                      </p:cBhvr>
                                      <p:to>
                                        <p:strVal val="visible"/>
                                      </p:to>
                                    </p:set>
                                    <p:animEffect transition="in" filter="fade">
                                      <p:cBhvr>
                                        <p:cTn id="22" dur="500"/>
                                        <p:tgtEl>
                                          <p:spTgt spid="11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6">
                                            <p:txEl>
                                              <p:pRg st="4" end="4"/>
                                            </p:txEl>
                                          </p:spTgt>
                                        </p:tgtEl>
                                        <p:attrNameLst>
                                          <p:attrName>style.visibility</p:attrName>
                                        </p:attrNameLst>
                                      </p:cBhvr>
                                      <p:to>
                                        <p:strVal val="visible"/>
                                      </p:to>
                                    </p:set>
                                    <p:animEffect transition="in" filter="fade">
                                      <p:cBhvr>
                                        <p:cTn id="27" dur="500"/>
                                        <p:tgtEl>
                                          <p:spTgt spid="11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6">
                                            <p:txEl>
                                              <p:pRg st="5" end="5"/>
                                            </p:txEl>
                                          </p:spTgt>
                                        </p:tgtEl>
                                        <p:attrNameLst>
                                          <p:attrName>style.visibility</p:attrName>
                                        </p:attrNameLst>
                                      </p:cBhvr>
                                      <p:to>
                                        <p:strVal val="visible"/>
                                      </p:to>
                                    </p:set>
                                    <p:animEffect transition="in" filter="fade">
                                      <p:cBhvr>
                                        <p:cTn id="32" dur="500"/>
                                        <p:tgtEl>
                                          <p:spTgt spid="11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Shape 114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Child Tax Credit</a:t>
            </a:r>
          </a:p>
        </p:txBody>
      </p:sp>
      <p:sp>
        <p:nvSpPr>
          <p:cNvPr id="1142" name="Shape 114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This is a credit intended to reduce the tax liability owed by the taxpayer, therefore, this part of the credit is </a:t>
            </a:r>
            <a:r>
              <a:rPr lang="en-US" sz="4000" b="1" i="0" u="none" strike="noStrike" cap="none">
                <a:solidFill>
                  <a:schemeClr val="dk1"/>
                </a:solidFill>
                <a:latin typeface="Questrial"/>
                <a:ea typeface="Questrial"/>
                <a:cs typeface="Questrial"/>
                <a:sym typeface="Questrial"/>
              </a:rPr>
              <a:t>nonrefundable</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However, the taxpayers may be able to take the </a:t>
            </a:r>
            <a:r>
              <a:rPr lang="en-US" sz="4000" b="0" i="1" u="none" strike="noStrike" cap="none">
                <a:solidFill>
                  <a:schemeClr val="accent2"/>
                </a:solidFill>
                <a:latin typeface="Questrial"/>
                <a:ea typeface="Questrial"/>
                <a:cs typeface="Questrial"/>
                <a:sym typeface="Questrial"/>
              </a:rPr>
              <a:t>Additional Child Tax Credit</a:t>
            </a:r>
            <a:r>
              <a:rPr lang="en-US" sz="4000" b="0" i="0" u="none" strike="noStrike" cap="none">
                <a:solidFill>
                  <a:schemeClr val="dk1"/>
                </a:solidFill>
                <a:latin typeface="Questrial"/>
                <a:ea typeface="Questrial"/>
                <a:cs typeface="Questrial"/>
                <a:sym typeface="Questrial"/>
              </a:rPr>
              <a:t>, which is </a:t>
            </a:r>
            <a:r>
              <a:rPr lang="en-US" sz="4000" b="1" i="0" u="none" strike="noStrike" cap="none">
                <a:solidFill>
                  <a:schemeClr val="dk1"/>
                </a:solidFill>
                <a:latin typeface="Questrial"/>
                <a:ea typeface="Questrial"/>
                <a:cs typeface="Questrial"/>
                <a:sym typeface="Questrial"/>
              </a:rPr>
              <a:t>refundable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2">
                                            <p:txEl>
                                              <p:pRg st="0" end="0"/>
                                            </p:txEl>
                                          </p:spTgt>
                                        </p:tgtEl>
                                        <p:attrNameLst>
                                          <p:attrName>style.visibility</p:attrName>
                                        </p:attrNameLst>
                                      </p:cBhvr>
                                      <p:to>
                                        <p:strVal val="visible"/>
                                      </p:to>
                                    </p:set>
                                    <p:animEffect transition="in" filter="fade">
                                      <p:cBhvr>
                                        <p:cTn id="7" dur="500"/>
                                        <p:tgtEl>
                                          <p:spTgt spid="1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2">
                                            <p:txEl>
                                              <p:pRg st="1" end="1"/>
                                            </p:txEl>
                                          </p:spTgt>
                                        </p:tgtEl>
                                        <p:attrNameLst>
                                          <p:attrName>style.visibility</p:attrName>
                                        </p:attrNameLst>
                                      </p:cBhvr>
                                      <p:to>
                                        <p:strVal val="visible"/>
                                      </p:to>
                                    </p:set>
                                    <p:animEffect transition="in" filter="fade">
                                      <p:cBhvr>
                                        <p:cTn id="12" dur="500"/>
                                        <p:tgtEl>
                                          <p:spTgt spid="1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Shape 114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Retirement Savings Contributions Credit: General Eligibility Requirements</a:t>
            </a:r>
          </a:p>
        </p:txBody>
      </p:sp>
      <p:sp>
        <p:nvSpPr>
          <p:cNvPr id="1149" name="Shape 1149"/>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contribution to an IRA or other qualified plan</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AGI limitations (vary based on filing status)</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Age 18 or older</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Not claimed as a dependent</a:t>
            </a:r>
          </a:p>
          <a:p>
            <a:pPr marL="342900" marR="0" lvl="0" indent="-342900" algn="l" rtl="0">
              <a:lnSpc>
                <a:spcPct val="90000"/>
              </a:lnSpc>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Not a full-time student during the tax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9">
                                            <p:txEl>
                                              <p:pRg st="0" end="0"/>
                                            </p:txEl>
                                          </p:spTgt>
                                        </p:tgtEl>
                                        <p:attrNameLst>
                                          <p:attrName>style.visibility</p:attrName>
                                        </p:attrNameLst>
                                      </p:cBhvr>
                                      <p:to>
                                        <p:strVal val="visible"/>
                                      </p:to>
                                    </p:set>
                                    <p:animEffect transition="in" filter="fade">
                                      <p:cBhvr>
                                        <p:cTn id="7" dur="500"/>
                                        <p:tgtEl>
                                          <p:spTgt spid="1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9">
                                            <p:txEl>
                                              <p:pRg st="1" end="1"/>
                                            </p:txEl>
                                          </p:spTgt>
                                        </p:tgtEl>
                                        <p:attrNameLst>
                                          <p:attrName>style.visibility</p:attrName>
                                        </p:attrNameLst>
                                      </p:cBhvr>
                                      <p:to>
                                        <p:strVal val="visible"/>
                                      </p:to>
                                    </p:set>
                                    <p:animEffect transition="in" filter="fade">
                                      <p:cBhvr>
                                        <p:cTn id="12" dur="500"/>
                                        <p:tgtEl>
                                          <p:spTgt spid="1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9">
                                            <p:txEl>
                                              <p:pRg st="2" end="2"/>
                                            </p:txEl>
                                          </p:spTgt>
                                        </p:tgtEl>
                                        <p:attrNameLst>
                                          <p:attrName>style.visibility</p:attrName>
                                        </p:attrNameLst>
                                      </p:cBhvr>
                                      <p:to>
                                        <p:strVal val="visible"/>
                                      </p:to>
                                    </p:set>
                                    <p:animEffect transition="in" filter="fade">
                                      <p:cBhvr>
                                        <p:cTn id="17" dur="500"/>
                                        <p:tgtEl>
                                          <p:spTgt spid="1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9">
                                            <p:txEl>
                                              <p:pRg st="3" end="3"/>
                                            </p:txEl>
                                          </p:spTgt>
                                        </p:tgtEl>
                                        <p:attrNameLst>
                                          <p:attrName>style.visibility</p:attrName>
                                        </p:attrNameLst>
                                      </p:cBhvr>
                                      <p:to>
                                        <p:strVal val="visible"/>
                                      </p:to>
                                    </p:set>
                                    <p:animEffect transition="in" filter="fade">
                                      <p:cBhvr>
                                        <p:cTn id="22" dur="500"/>
                                        <p:tgtEl>
                                          <p:spTgt spid="11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9">
                                            <p:txEl>
                                              <p:pRg st="4" end="4"/>
                                            </p:txEl>
                                          </p:spTgt>
                                        </p:tgtEl>
                                        <p:attrNameLst>
                                          <p:attrName>style.visibility</p:attrName>
                                        </p:attrNameLst>
                                      </p:cBhvr>
                                      <p:to>
                                        <p:strVal val="visible"/>
                                      </p:to>
                                    </p:set>
                                    <p:animEffect transition="in" filter="fade">
                                      <p:cBhvr>
                                        <p:cTn id="27" dur="500"/>
                                        <p:tgtEl>
                                          <p:spTgt spid="1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Shape 115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Retirement Savings Contribution Credit: Form W-2</a:t>
            </a:r>
          </a:p>
        </p:txBody>
      </p:sp>
      <p:pic>
        <p:nvPicPr>
          <p:cNvPr id="1156" name="Shape 1156"/>
          <p:cNvPicPr preferRelativeResize="0">
            <a:picLocks noGrp="1"/>
          </p:cNvPicPr>
          <p:nvPr>
            <p:ph type="body" idx="1"/>
          </p:nvPr>
        </p:nvPicPr>
        <p:blipFill rotWithShape="1">
          <a:blip r:embed="rId3">
            <a:alphaModFix/>
          </a:blip>
          <a:srcRect/>
          <a:stretch/>
        </p:blipFill>
        <p:spPr>
          <a:xfrm>
            <a:off x="2503357" y="1600200"/>
            <a:ext cx="7185300" cy="4526100"/>
          </a:xfrm>
          <a:prstGeom prst="rect">
            <a:avLst/>
          </a:prstGeom>
          <a:noFill/>
          <a:ln>
            <a:noFill/>
          </a:ln>
          <a:effectLst>
            <a:outerShdw blurRad="190500" algn="tl" rotWithShape="0">
              <a:srgbClr val="000000">
                <a:alpha val="69800"/>
              </a:srgbClr>
            </a:outerShdw>
          </a:effectLst>
        </p:spPr>
      </p:pic>
      <p:pic>
        <p:nvPicPr>
          <p:cNvPr id="1157" name="Shape 1157"/>
          <p:cNvPicPr preferRelativeResize="0"/>
          <p:nvPr/>
        </p:nvPicPr>
        <p:blipFill rotWithShape="1">
          <a:blip r:embed="rId4">
            <a:alphaModFix/>
          </a:blip>
          <a:srcRect/>
          <a:stretch/>
        </p:blipFill>
        <p:spPr>
          <a:xfrm>
            <a:off x="8016949" y="3627942"/>
            <a:ext cx="1599900" cy="12576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1158" name="Shape 1158"/>
          <p:cNvPicPr preferRelativeResize="0"/>
          <p:nvPr/>
        </p:nvPicPr>
        <p:blipFill rotWithShape="1">
          <a:blip r:embed="rId5">
            <a:alphaModFix/>
          </a:blip>
          <a:srcRect/>
          <a:stretch/>
        </p:blipFill>
        <p:spPr>
          <a:xfrm>
            <a:off x="6444578" y="3905702"/>
            <a:ext cx="1528500" cy="2931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1159" name="Shape 1159"/>
          <p:cNvPicPr preferRelativeResize="0"/>
          <p:nvPr/>
        </p:nvPicPr>
        <p:blipFill rotWithShape="1">
          <a:blip r:embed="rId6">
            <a:alphaModFix/>
          </a:blip>
          <a:srcRect/>
          <a:stretch/>
        </p:blipFill>
        <p:spPr>
          <a:xfrm>
            <a:off x="6458032" y="4256775"/>
            <a:ext cx="1515000" cy="7254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15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115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Shape 116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Retirement Savings Contribution Credit: Contributions Record</a:t>
            </a:r>
          </a:p>
        </p:txBody>
      </p:sp>
      <p:sp>
        <p:nvSpPr>
          <p:cNvPr id="1166" name="Shape 1166"/>
          <p:cNvSpPr txBox="1">
            <a:spLocks noGrp="1"/>
          </p:cNvSpPr>
          <p:nvPr>
            <p:ph type="body" idx="1"/>
          </p:nvPr>
        </p:nvSpPr>
        <p:spPr>
          <a:xfrm>
            <a:off x="609600" y="1600204"/>
            <a:ext cx="10972800" cy="38400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How do I know if the taxpayer has made a qualifying contribution?</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Form W-2, Box 12 and one of the codes: D, E, F, G, H, S, AA or BB</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Form W-2, Box 14 and codes for military personnel: Q or E</a:t>
            </a:r>
          </a:p>
        </p:txBody>
      </p:sp>
      <p:sp>
        <p:nvSpPr>
          <p:cNvPr id="1167" name="Shape 1167"/>
          <p:cNvSpPr/>
          <p:nvPr/>
        </p:nvSpPr>
        <p:spPr>
          <a:xfrm>
            <a:off x="1122139" y="5258224"/>
            <a:ext cx="10460400" cy="1200300"/>
          </a:xfrm>
          <a:prstGeom prst="rect">
            <a:avLst/>
          </a:prstGeom>
          <a:solidFill>
            <a:schemeClr val="accent3"/>
          </a:solidFill>
          <a:ln w="25400" cap="flat" cmpd="sng">
            <a:solidFill>
              <a:srgbClr val="2B535E"/>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200" b="1" u="sng">
                <a:solidFill>
                  <a:schemeClr val="lt1"/>
                </a:solidFill>
                <a:latin typeface="Questrial"/>
                <a:ea typeface="Questrial"/>
                <a:cs typeface="Questrial"/>
                <a:sym typeface="Questrial"/>
              </a:rPr>
              <a:t>CAUTION</a:t>
            </a:r>
            <a:r>
              <a:rPr lang="en-US" sz="3200" b="1">
                <a:solidFill>
                  <a:schemeClr val="lt1"/>
                </a:solidFill>
                <a:latin typeface="Questrial"/>
                <a:ea typeface="Questrial"/>
                <a:cs typeface="Questrial"/>
                <a:sym typeface="Questrial"/>
              </a:rPr>
              <a:t>: Entries in box 14 that are treated a employer contributions are NOT eligible for the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6">
                                            <p:txEl>
                                              <p:pRg st="0" end="0"/>
                                            </p:txEl>
                                          </p:spTgt>
                                        </p:tgtEl>
                                        <p:attrNameLst>
                                          <p:attrName>style.visibility</p:attrName>
                                        </p:attrNameLst>
                                      </p:cBhvr>
                                      <p:to>
                                        <p:strVal val="visible"/>
                                      </p:to>
                                    </p:set>
                                    <p:animEffect transition="in" filter="fade">
                                      <p:cBhvr>
                                        <p:cTn id="7" dur="500"/>
                                        <p:tgtEl>
                                          <p:spTgt spid="1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6">
                                            <p:txEl>
                                              <p:pRg st="1" end="1"/>
                                            </p:txEl>
                                          </p:spTgt>
                                        </p:tgtEl>
                                        <p:attrNameLst>
                                          <p:attrName>style.visibility</p:attrName>
                                        </p:attrNameLst>
                                      </p:cBhvr>
                                      <p:to>
                                        <p:strVal val="visible"/>
                                      </p:to>
                                    </p:set>
                                    <p:animEffect transition="in" filter="fade">
                                      <p:cBhvr>
                                        <p:cTn id="12" dur="500"/>
                                        <p:tgtEl>
                                          <p:spTgt spid="1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6">
                                            <p:txEl>
                                              <p:pRg st="2" end="2"/>
                                            </p:txEl>
                                          </p:spTgt>
                                        </p:tgtEl>
                                        <p:attrNameLst>
                                          <p:attrName>style.visibility</p:attrName>
                                        </p:attrNameLst>
                                      </p:cBhvr>
                                      <p:to>
                                        <p:strVal val="visible"/>
                                      </p:to>
                                    </p:set>
                                    <p:animEffect transition="in" filter="fade">
                                      <p:cBhvr>
                                        <p:cTn id="17" dur="500"/>
                                        <p:tgtEl>
                                          <p:spTgt spid="1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7"/>
                                        </p:tgtEl>
                                        <p:attrNameLst>
                                          <p:attrName>style.visibility</p:attrName>
                                        </p:attrNameLst>
                                      </p:cBhvr>
                                      <p:to>
                                        <p:strVal val="visible"/>
                                      </p:to>
                                    </p:set>
                                    <p:animEffect transition="in" filter="fade">
                                      <p:cBhvr>
                                        <p:cTn id="22" dur="500"/>
                                        <p:tgtEl>
                                          <p:spTgt spid="1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Exemption	</a:t>
            </a:r>
          </a:p>
        </p:txBody>
      </p:sp>
      <p:sp>
        <p:nvSpPr>
          <p:cNvPr id="140" name="Shape 140"/>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taxpayer may claim 2 types of exemptions:</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Personal exemption </a:t>
            </a:r>
            <a:r>
              <a:rPr lang="en-US" sz="3600" b="0" i="1" u="none" strike="noStrike" cap="none">
                <a:solidFill>
                  <a:schemeClr val="dk1"/>
                </a:solidFill>
                <a:latin typeface="Questrial"/>
                <a:ea typeface="Questrial"/>
                <a:cs typeface="Questrial"/>
                <a:sym typeface="Questrial"/>
              </a:rPr>
              <a:t>(lines 6a/6b)</a:t>
            </a:r>
          </a:p>
          <a:p>
            <a:pPr marL="1143000" marR="0" lvl="2" indent="-228600" algn="l" rtl="0">
              <a:spcBef>
                <a:spcPts val="640"/>
              </a:spcBef>
              <a:spcAft>
                <a:spcPts val="0"/>
              </a:spcAft>
              <a:buClr>
                <a:schemeClr val="dk1"/>
              </a:buClr>
              <a:buSzPct val="100000"/>
              <a:buFont typeface="Helvetica Neue"/>
              <a:buChar char="–"/>
            </a:pPr>
            <a:r>
              <a:rPr lang="en-US" sz="3200" b="0" i="0" u="none" strike="noStrike" cap="none">
                <a:solidFill>
                  <a:schemeClr val="dk1"/>
                </a:solidFill>
                <a:latin typeface="Questrial"/>
                <a:ea typeface="Questrial"/>
                <a:cs typeface="Questrial"/>
                <a:sym typeface="Questrial"/>
              </a:rPr>
              <a:t>Taxpayer can claim herself (and spouse)</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Dependency exemption </a:t>
            </a:r>
            <a:r>
              <a:rPr lang="en-US" sz="3600" b="0" i="1" u="none" strike="noStrike" cap="none">
                <a:solidFill>
                  <a:schemeClr val="dk1"/>
                </a:solidFill>
                <a:latin typeface="Questrial"/>
                <a:ea typeface="Questrial"/>
                <a:cs typeface="Questrial"/>
                <a:sym typeface="Questrial"/>
              </a:rPr>
              <a:t>(line 6c)</a:t>
            </a:r>
          </a:p>
          <a:p>
            <a:pPr marL="1143000" marR="0" lvl="2" indent="-228600" algn="l" rtl="0">
              <a:spcBef>
                <a:spcPts val="640"/>
              </a:spcBef>
              <a:buClr>
                <a:schemeClr val="dk1"/>
              </a:buClr>
              <a:buSzPct val="100000"/>
              <a:buFont typeface="Helvetica Neue"/>
              <a:buChar char="–"/>
            </a:pPr>
            <a:r>
              <a:rPr lang="en-US" sz="3200" b="0" i="0" u="none" strike="noStrike" cap="none">
                <a:solidFill>
                  <a:schemeClr val="dk1"/>
                </a:solidFill>
                <a:latin typeface="Questrial"/>
                <a:ea typeface="Questrial"/>
                <a:cs typeface="Questrial"/>
                <a:sym typeface="Questrial"/>
              </a:rPr>
              <a:t>Taxpayer can claim qualifying dependents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5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500"/>
                                        <p:tgtEl>
                                          <p:spTgt spid="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xEl>
                                              <p:pRg st="3" end="3"/>
                                            </p:txEl>
                                          </p:spTgt>
                                        </p:tgtEl>
                                        <p:attrNameLst>
                                          <p:attrName>style.visibility</p:attrName>
                                        </p:attrNameLst>
                                      </p:cBhvr>
                                      <p:to>
                                        <p:strVal val="visible"/>
                                      </p:to>
                                    </p:set>
                                    <p:animEffect transition="in" filter="fade">
                                      <p:cBhvr>
                                        <p:cTn id="22" dur="500"/>
                                        <p:tgtEl>
                                          <p:spTgt spid="1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xEl>
                                              <p:pRg st="4" end="4"/>
                                            </p:txEl>
                                          </p:spTgt>
                                        </p:tgtEl>
                                        <p:attrNameLst>
                                          <p:attrName>style.visibility</p:attrName>
                                        </p:attrNameLst>
                                      </p:cBhvr>
                                      <p:to>
                                        <p:strVal val="visible"/>
                                      </p:to>
                                    </p:set>
                                    <p:animEffect transition="in" filter="fade">
                                      <p:cBhvr>
                                        <p:cTn id="27" dur="500"/>
                                        <p:tgtEl>
                                          <p:spTgt spid="1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Shape 117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Retirement Savings Contributions Credit: Eligible Contributions</a:t>
            </a:r>
          </a:p>
        </p:txBody>
      </p:sp>
      <p:sp>
        <p:nvSpPr>
          <p:cNvPr id="1174" name="Shape 117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Some retirement distributions reduce the eligible contributions for the credit</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In addition to retirement distributions made during the current tax year, the taxpayer must also reduce eligible contributions for distributions taken during the previous two tax years</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4">
                                            <p:txEl>
                                              <p:pRg st="0" end="0"/>
                                            </p:txEl>
                                          </p:spTgt>
                                        </p:tgtEl>
                                        <p:attrNameLst>
                                          <p:attrName>style.visibility</p:attrName>
                                        </p:attrNameLst>
                                      </p:cBhvr>
                                      <p:to>
                                        <p:strVal val="visible"/>
                                      </p:to>
                                    </p:set>
                                    <p:animEffect transition="in" filter="fade">
                                      <p:cBhvr>
                                        <p:cTn id="7" dur="500"/>
                                        <p:tgtEl>
                                          <p:spTgt spid="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4">
                                            <p:txEl>
                                              <p:pRg st="1" end="1"/>
                                            </p:txEl>
                                          </p:spTgt>
                                        </p:tgtEl>
                                        <p:attrNameLst>
                                          <p:attrName>style.visibility</p:attrName>
                                        </p:attrNameLst>
                                      </p:cBhvr>
                                      <p:to>
                                        <p:strVal val="visible"/>
                                      </p:to>
                                    </p:set>
                                    <p:animEffect transition="in" filter="fade">
                                      <p:cBhvr>
                                        <p:cTn id="12" dur="500"/>
                                        <p:tgtEl>
                                          <p:spTgt spid="1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4">
                                            <p:txEl>
                                              <p:pRg st="2" end="2"/>
                                            </p:txEl>
                                          </p:spTgt>
                                        </p:tgtEl>
                                        <p:attrNameLst>
                                          <p:attrName>style.visibility</p:attrName>
                                        </p:attrNameLst>
                                      </p:cBhvr>
                                      <p:to>
                                        <p:strVal val="visible"/>
                                      </p:to>
                                    </p:set>
                                    <p:animEffect transition="in" filter="fade">
                                      <p:cBhvr>
                                        <p:cTn id="17" dur="500"/>
                                        <p:tgtEl>
                                          <p:spTgt spid="1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Shape 117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a:t>
            </a:r>
          </a:p>
        </p:txBody>
      </p:sp>
      <p:sp>
        <p:nvSpPr>
          <p:cNvPr id="1180" name="Shape 1180"/>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114300" marR="0" lvl="0" indent="0" algn="ctr" rtl="0">
              <a:spcBef>
                <a:spcPts val="0"/>
              </a:spcBef>
              <a:buClr>
                <a:schemeClr val="dk1"/>
              </a:buClr>
              <a:buSzPct val="25000"/>
              <a:buFont typeface="Noto Sans Symbols"/>
              <a:buNone/>
            </a:pPr>
            <a:r>
              <a:rPr lang="en-US" sz="4000" b="1" i="0" u="none" strike="noStrike" cap="none">
                <a:solidFill>
                  <a:schemeClr val="dk1"/>
                </a:solidFill>
                <a:latin typeface="Questrial"/>
                <a:ea typeface="Questrial"/>
                <a:cs typeface="Questrial"/>
                <a:sym typeface="Questrial"/>
              </a:rPr>
              <a:t>Bob, age 48, contributed $600 to an IRA during the tax year.  During the year, he worked full-time and had an AGI of $24,000.  He is not a student.  Is Bob eligible to claim the Retirement Savings Contribution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0">
                                            <p:txEl>
                                              <p:pRg st="0" end="0"/>
                                            </p:txEl>
                                          </p:spTgt>
                                        </p:tgtEl>
                                        <p:attrNameLst>
                                          <p:attrName>style.visibility</p:attrName>
                                        </p:attrNameLst>
                                      </p:cBhvr>
                                      <p:to>
                                        <p:strVal val="visible"/>
                                      </p:to>
                                    </p:set>
                                    <p:animEffect transition="in" filter="fade">
                                      <p:cBhvr>
                                        <p:cTn id="7" dur="500"/>
                                        <p:tgtEl>
                                          <p:spTgt spid="11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Shape 118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186" name="Shape 1186"/>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114300" marR="0" lvl="0" indent="0" algn="ctr" rtl="0">
              <a:spcBef>
                <a:spcPts val="0"/>
              </a:spcBef>
              <a:spcAft>
                <a:spcPts val="0"/>
              </a:spcAft>
              <a:buClr>
                <a:schemeClr val="dk1"/>
              </a:buClr>
              <a:buSzPct val="25000"/>
              <a:buFont typeface="Noto Sans Symbols"/>
              <a:buNone/>
            </a:pPr>
            <a:endParaRPr sz="4000" b="1" i="0" u="none" strike="noStrike" cap="none">
              <a:solidFill>
                <a:srgbClr val="CA8F0C"/>
              </a:solidFill>
              <a:latin typeface="Questrial"/>
              <a:ea typeface="Questrial"/>
              <a:cs typeface="Questrial"/>
              <a:sym typeface="Questrial"/>
            </a:endParaRPr>
          </a:p>
          <a:p>
            <a:pPr marL="114300" marR="0" lvl="0" indent="0" algn="ctr" rtl="0">
              <a:spcBef>
                <a:spcPts val="80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Yes: Bob contributed to an IRA, meets the age and AGI limits, is not a dependent and is not a full-time student.</a:t>
            </a:r>
          </a:p>
          <a:p>
            <a:pPr marL="342900" marR="0" lvl="0" indent="-342900" algn="l" rtl="0">
              <a:spcBef>
                <a:spcPts val="800"/>
              </a:spcBef>
              <a:buClr>
                <a:schemeClr val="dk1"/>
              </a:buClr>
              <a:buSzPct val="100000"/>
              <a:buFont typeface="Noto Sans Symbols"/>
              <a:buNone/>
            </a:pPr>
            <a:endParaRPr sz="4000" b="1" i="0" u="none" strike="noStrike" cap="none">
              <a:solidFill>
                <a:srgbClr val="CA8F0C"/>
              </a:solidFill>
              <a:latin typeface="Questrial"/>
              <a:ea typeface="Questrial"/>
              <a:cs typeface="Questrial"/>
              <a:sym typeface="Quest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Shape 1191"/>
          <p:cNvSpPr txBox="1">
            <a:spLocks noGrp="1"/>
          </p:cNvSpPr>
          <p:nvPr>
            <p:ph type="title"/>
          </p:nvPr>
        </p:nvSpPr>
        <p:spPr>
          <a:xfrm>
            <a:off x="609600" y="7318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b="1" i="0" u="none" strike="noStrike" cap="none">
                <a:solidFill>
                  <a:schemeClr val="dk2"/>
                </a:solidFill>
                <a:latin typeface="Questrial"/>
                <a:ea typeface="Questrial"/>
                <a:cs typeface="Questrial"/>
                <a:sym typeface="Questrial"/>
              </a:rPr>
              <a:t>Retirement Savings Contribution Credit</a:t>
            </a:r>
            <a:br>
              <a:rPr lang="en-US" b="1" i="0" u="none" strike="noStrike" cap="none">
                <a:solidFill>
                  <a:schemeClr val="dk2"/>
                </a:solidFill>
                <a:latin typeface="Questrial"/>
                <a:ea typeface="Questrial"/>
                <a:cs typeface="Questrial"/>
                <a:sym typeface="Questrial"/>
              </a:rPr>
            </a:br>
            <a:endParaRPr lang="en-US" b="1" i="0" u="none" strike="noStrike" cap="none">
              <a:solidFill>
                <a:schemeClr val="dk2"/>
              </a:solidFill>
              <a:latin typeface="Questrial"/>
              <a:ea typeface="Questrial"/>
              <a:cs typeface="Questrial"/>
              <a:sym typeface="Questrial"/>
            </a:endParaRPr>
          </a:p>
        </p:txBody>
      </p:sp>
      <p:sp>
        <p:nvSpPr>
          <p:cNvPr id="1192" name="Shape 119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TaxSlayer calculates this for you, but if the taxpayer made any </a:t>
            </a:r>
            <a:r>
              <a:rPr lang="en-US" sz="4000" b="0" i="1" u="none" strike="noStrike" cap="none">
                <a:solidFill>
                  <a:schemeClr val="dk1"/>
                </a:solidFill>
                <a:latin typeface="Questrial"/>
                <a:ea typeface="Questrial"/>
                <a:cs typeface="Questrial"/>
                <a:sym typeface="Questrial"/>
              </a:rPr>
              <a:t>distributions </a:t>
            </a:r>
            <a:r>
              <a:rPr lang="en-US" sz="4000" b="0" i="0" u="none" strike="noStrike" cap="none">
                <a:solidFill>
                  <a:schemeClr val="dk1"/>
                </a:solidFill>
                <a:latin typeface="Questrial"/>
                <a:ea typeface="Questrial"/>
                <a:cs typeface="Questrial"/>
                <a:sym typeface="Questrial"/>
              </a:rPr>
              <a:t>from their retirement account, they need include those on the form 8880.</a:t>
            </a:r>
          </a:p>
          <a:p>
            <a:pPr marR="0" lvl="1" algn="l" rtl="0">
              <a:spcBef>
                <a:spcPts val="0"/>
              </a:spcBef>
            </a:pPr>
            <a:r>
              <a:rPr lang="en-US"/>
              <a:t>Current Year distributions: 1099-R</a:t>
            </a:r>
          </a:p>
          <a:p>
            <a:pPr marR="0" lvl="1" algn="l" rtl="0">
              <a:spcBef>
                <a:spcPts val="0"/>
              </a:spcBef>
            </a:pPr>
            <a:r>
              <a:rPr lang="en-US"/>
              <a:t>Prior Year distributions: ask TP</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pic>
        <p:nvPicPr>
          <p:cNvPr id="1198" name="Shape 1198"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1199" name="Shape 1199"/>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200" name="Shape 1200"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201" name="Shape 1201"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202" name="Shape 1202"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203" name="Shape 1203"/>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204" name="Shape 1204"/>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Refundable Credits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Shape 121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Refundable Credits Objectives</a:t>
            </a:r>
          </a:p>
        </p:txBody>
      </p:sp>
      <p:sp>
        <p:nvSpPr>
          <p:cNvPr id="1211" name="Shape 1211"/>
          <p:cNvSpPr txBox="1">
            <a:spLocks noGrp="1"/>
          </p:cNvSpPr>
          <p:nvPr>
            <p:ph type="body" idx="1"/>
          </p:nvPr>
        </p:nvSpPr>
        <p:spPr>
          <a:xfrm>
            <a:off x="609600" y="1600204"/>
            <a:ext cx="10972800" cy="38652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42900" algn="l" rtl="0">
              <a:spcBef>
                <a:spcPts val="0"/>
              </a:spcBef>
              <a:spcAft>
                <a:spcPts val="0"/>
              </a:spcAft>
              <a:buClr>
                <a:schemeClr val="accent3"/>
              </a:buClr>
              <a:buSzPct val="100000"/>
              <a:buFont typeface="Noto Sans Symbols"/>
              <a:buChar char="➢"/>
            </a:pPr>
            <a:r>
              <a:rPr lang="en-US" sz="40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spcBef>
                <a:spcPts val="720"/>
              </a:spcBef>
              <a:spcAft>
                <a:spcPts val="0"/>
              </a:spcAft>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Explain how a taxpayer qualifies for the Additional Child Tax Credit</a:t>
            </a:r>
          </a:p>
          <a:p>
            <a:pPr marL="742950" marR="0" lvl="1" indent="-285750" algn="l" rtl="0">
              <a:spcBef>
                <a:spcPts val="720"/>
              </a:spcBef>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Assess a taxpayer’s eligibility for the Earned Income Tax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1">
                                            <p:txEl>
                                              <p:pRg st="0" end="0"/>
                                            </p:txEl>
                                          </p:spTgt>
                                        </p:tgtEl>
                                        <p:attrNameLst>
                                          <p:attrName>style.visibility</p:attrName>
                                        </p:attrNameLst>
                                      </p:cBhvr>
                                      <p:to>
                                        <p:strVal val="visible"/>
                                      </p:to>
                                    </p:set>
                                    <p:animEffect transition="in" filter="fade">
                                      <p:cBhvr>
                                        <p:cTn id="7" dur="1000"/>
                                        <p:tgtEl>
                                          <p:spTgt spid="1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1">
                                            <p:txEl>
                                              <p:pRg st="1" end="1"/>
                                            </p:txEl>
                                          </p:spTgt>
                                        </p:tgtEl>
                                        <p:attrNameLst>
                                          <p:attrName>style.visibility</p:attrName>
                                        </p:attrNameLst>
                                      </p:cBhvr>
                                      <p:to>
                                        <p:strVal val="visible"/>
                                      </p:to>
                                    </p:set>
                                    <p:animEffect transition="in" filter="fade">
                                      <p:cBhvr>
                                        <p:cTn id="12" dur="1000"/>
                                        <p:tgtEl>
                                          <p:spTgt spid="1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1">
                                            <p:txEl>
                                              <p:pRg st="2" end="2"/>
                                            </p:txEl>
                                          </p:spTgt>
                                        </p:tgtEl>
                                        <p:attrNameLst>
                                          <p:attrName>style.visibility</p:attrName>
                                        </p:attrNameLst>
                                      </p:cBhvr>
                                      <p:to>
                                        <p:strVal val="visible"/>
                                      </p:to>
                                    </p:set>
                                    <p:animEffect transition="in" filter="fade">
                                      <p:cBhvr>
                                        <p:cTn id="17" dur="1000"/>
                                        <p:tgtEl>
                                          <p:spTgt spid="1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Shape 121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Refundable Tax Credit</a:t>
            </a:r>
          </a:p>
        </p:txBody>
      </p:sp>
      <p:sp>
        <p:nvSpPr>
          <p:cNvPr id="1218" name="Shape 1218"/>
          <p:cNvSpPr txBox="1">
            <a:spLocks noGrp="1"/>
          </p:cNvSpPr>
          <p:nvPr>
            <p:ph type="body" idx="1"/>
          </p:nvPr>
        </p:nvSpPr>
        <p:spPr>
          <a:xfrm>
            <a:off x="609600" y="1600203"/>
            <a:ext cx="10972800" cy="41550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Reduces tax liability to zero</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Taxpayer will receive the remainder of the credit value as a refund. </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Additional Child Tax Credit</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Earned Income Tax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xEl>
                                              <p:pRg st="0" end="0"/>
                                            </p:txEl>
                                          </p:spTgt>
                                        </p:tgtEl>
                                        <p:attrNameLst>
                                          <p:attrName>style.visibility</p:attrName>
                                        </p:attrNameLst>
                                      </p:cBhvr>
                                      <p:to>
                                        <p:strVal val="visible"/>
                                      </p:to>
                                    </p:set>
                                    <p:animEffect transition="in" filter="fade">
                                      <p:cBhvr>
                                        <p:cTn id="7" dur="500"/>
                                        <p:tgtEl>
                                          <p:spTgt spid="1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8">
                                            <p:txEl>
                                              <p:pRg st="1" end="1"/>
                                            </p:txEl>
                                          </p:spTgt>
                                        </p:tgtEl>
                                        <p:attrNameLst>
                                          <p:attrName>style.visibility</p:attrName>
                                        </p:attrNameLst>
                                      </p:cBhvr>
                                      <p:to>
                                        <p:strVal val="visible"/>
                                      </p:to>
                                    </p:set>
                                    <p:animEffect transition="in" filter="fade">
                                      <p:cBhvr>
                                        <p:cTn id="12" dur="500"/>
                                        <p:tgtEl>
                                          <p:spTgt spid="1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8">
                                            <p:txEl>
                                              <p:pRg st="2" end="2"/>
                                            </p:txEl>
                                          </p:spTgt>
                                        </p:tgtEl>
                                        <p:attrNameLst>
                                          <p:attrName>style.visibility</p:attrName>
                                        </p:attrNameLst>
                                      </p:cBhvr>
                                      <p:to>
                                        <p:strVal val="visible"/>
                                      </p:to>
                                    </p:set>
                                    <p:animEffect transition="in" filter="fade">
                                      <p:cBhvr>
                                        <p:cTn id="17" dur="500"/>
                                        <p:tgtEl>
                                          <p:spTgt spid="1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8">
                                            <p:txEl>
                                              <p:pRg st="3" end="3"/>
                                            </p:txEl>
                                          </p:spTgt>
                                        </p:tgtEl>
                                        <p:attrNameLst>
                                          <p:attrName>style.visibility</p:attrName>
                                        </p:attrNameLst>
                                      </p:cBhvr>
                                      <p:to>
                                        <p:strVal val="visible"/>
                                      </p:to>
                                    </p:set>
                                    <p:animEffect transition="in" filter="fade">
                                      <p:cBhvr>
                                        <p:cTn id="22" dur="500"/>
                                        <p:tgtEl>
                                          <p:spTgt spid="1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Shape 122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Additional Child Tax Credit</a:t>
            </a:r>
          </a:p>
        </p:txBody>
      </p:sp>
      <p:sp>
        <p:nvSpPr>
          <p:cNvPr id="1224" name="Shape 122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The </a:t>
            </a:r>
            <a:r>
              <a:rPr lang="en-US" sz="4000" b="0" i="1" u="none" strike="noStrike" cap="none">
                <a:solidFill>
                  <a:schemeClr val="accent2"/>
                </a:solidFill>
                <a:latin typeface="Questrial"/>
                <a:ea typeface="Questrial"/>
                <a:cs typeface="Questrial"/>
                <a:sym typeface="Questrial"/>
              </a:rPr>
              <a:t>Child Tax Credit </a:t>
            </a:r>
            <a:r>
              <a:rPr lang="en-US" sz="4000" b="0" i="1" u="none" strike="noStrike" cap="none">
                <a:solidFill>
                  <a:schemeClr val="dk1"/>
                </a:solidFill>
                <a:latin typeface="Questrial"/>
                <a:ea typeface="Questrial"/>
                <a:cs typeface="Questrial"/>
                <a:sym typeface="Questrial"/>
              </a:rPr>
              <a:t>is </a:t>
            </a:r>
            <a:r>
              <a:rPr lang="en-US" sz="4000" b="0" i="0" u="none" strike="noStrike" cap="none">
                <a:solidFill>
                  <a:schemeClr val="dk1"/>
                </a:solidFill>
                <a:latin typeface="Questrial"/>
                <a:ea typeface="Questrial"/>
                <a:cs typeface="Questrial"/>
                <a:sym typeface="Questrial"/>
              </a:rPr>
              <a:t>intended to reduce the tax liability owed by the taxpayer, therefore, this part of the credit is </a:t>
            </a:r>
            <a:r>
              <a:rPr lang="en-US" sz="4000" b="1" i="0" u="none" strike="noStrike" cap="none">
                <a:solidFill>
                  <a:schemeClr val="dk1"/>
                </a:solidFill>
                <a:latin typeface="Questrial"/>
                <a:ea typeface="Questrial"/>
                <a:cs typeface="Questrial"/>
                <a:sym typeface="Questrial"/>
              </a:rPr>
              <a:t>nonrefundable</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However, the taxpayers may be able to take the </a:t>
            </a:r>
            <a:r>
              <a:rPr lang="en-US" sz="4000" b="0" i="1" u="none" strike="noStrike" cap="none">
                <a:solidFill>
                  <a:schemeClr val="accent2"/>
                </a:solidFill>
                <a:latin typeface="Questrial"/>
                <a:ea typeface="Questrial"/>
                <a:cs typeface="Questrial"/>
                <a:sym typeface="Questrial"/>
              </a:rPr>
              <a:t>Additional Child Tax Credit</a:t>
            </a:r>
            <a:r>
              <a:rPr lang="en-US" sz="4000" b="0" i="0" u="none" strike="noStrike" cap="none">
                <a:solidFill>
                  <a:schemeClr val="dk1"/>
                </a:solidFill>
                <a:latin typeface="Questrial"/>
                <a:ea typeface="Questrial"/>
                <a:cs typeface="Questrial"/>
                <a:sym typeface="Questrial"/>
              </a:rPr>
              <a:t>, which is </a:t>
            </a:r>
            <a:r>
              <a:rPr lang="en-US" sz="4000" b="1" i="0" u="none" strike="noStrike" cap="none">
                <a:solidFill>
                  <a:schemeClr val="dk1"/>
                </a:solidFill>
                <a:latin typeface="Questrial"/>
                <a:ea typeface="Questrial"/>
                <a:cs typeface="Questrial"/>
                <a:sym typeface="Questrial"/>
              </a:rPr>
              <a:t>refundable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4">
                                            <p:txEl>
                                              <p:pRg st="0" end="0"/>
                                            </p:txEl>
                                          </p:spTgt>
                                        </p:tgtEl>
                                        <p:attrNameLst>
                                          <p:attrName>style.visibility</p:attrName>
                                        </p:attrNameLst>
                                      </p:cBhvr>
                                      <p:to>
                                        <p:strVal val="visible"/>
                                      </p:to>
                                    </p:set>
                                    <p:animEffect transition="in" filter="fade">
                                      <p:cBhvr>
                                        <p:cTn id="7" dur="500"/>
                                        <p:tgtEl>
                                          <p:spTgt spid="12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4">
                                            <p:txEl>
                                              <p:pRg st="1" end="1"/>
                                            </p:txEl>
                                          </p:spTgt>
                                        </p:tgtEl>
                                        <p:attrNameLst>
                                          <p:attrName>style.visibility</p:attrName>
                                        </p:attrNameLst>
                                      </p:cBhvr>
                                      <p:to>
                                        <p:strVal val="visible"/>
                                      </p:to>
                                    </p:set>
                                    <p:animEffect transition="in" filter="fade">
                                      <p:cBhvr>
                                        <p:cTn id="12" dur="500"/>
                                        <p:tgtEl>
                                          <p:spTgt spid="12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Shape 123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Additional Child Tax Credit</a:t>
            </a:r>
          </a:p>
        </p:txBody>
      </p:sp>
      <p:sp>
        <p:nvSpPr>
          <p:cNvPr id="1231" name="Shape 123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Refundable credit with a maximum of $1000 per child</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Amount claimed depends upon meeting general eligibility requirements as well as how much of the nonrefundable Child Tax Credit is claimed</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Cannot claim more than $1000 of CTC and additional CTC combined for one child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
                                            <p:txEl>
                                              <p:pRg st="0" end="0"/>
                                            </p:txEl>
                                          </p:spTgt>
                                        </p:tgtEl>
                                        <p:attrNameLst>
                                          <p:attrName>style.visibility</p:attrName>
                                        </p:attrNameLst>
                                      </p:cBhvr>
                                      <p:to>
                                        <p:strVal val="visible"/>
                                      </p:to>
                                    </p:set>
                                    <p:animEffect transition="in" filter="fade">
                                      <p:cBhvr>
                                        <p:cTn id="7" dur="500"/>
                                        <p:tgtEl>
                                          <p:spTgt spid="1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1">
                                            <p:txEl>
                                              <p:pRg st="1" end="1"/>
                                            </p:txEl>
                                          </p:spTgt>
                                        </p:tgtEl>
                                        <p:attrNameLst>
                                          <p:attrName>style.visibility</p:attrName>
                                        </p:attrNameLst>
                                      </p:cBhvr>
                                      <p:to>
                                        <p:strVal val="visible"/>
                                      </p:to>
                                    </p:set>
                                    <p:animEffect transition="in" filter="fade">
                                      <p:cBhvr>
                                        <p:cTn id="12" dur="500"/>
                                        <p:tgtEl>
                                          <p:spTgt spid="12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1">
                                            <p:txEl>
                                              <p:pRg st="2" end="2"/>
                                            </p:txEl>
                                          </p:spTgt>
                                        </p:tgtEl>
                                        <p:attrNameLst>
                                          <p:attrName>style.visibility</p:attrName>
                                        </p:attrNameLst>
                                      </p:cBhvr>
                                      <p:to>
                                        <p:strVal val="visible"/>
                                      </p:to>
                                    </p:set>
                                    <p:animEffect transition="in" filter="fade">
                                      <p:cBhvr>
                                        <p:cTn id="17" dur="500"/>
                                        <p:tgtEl>
                                          <p:spTgt spid="12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Shape 123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Additional Child Tax Credit: </a:t>
            </a:r>
            <a:br>
              <a:rPr lang="en-US" sz="4800" b="1" i="0" u="none" strike="noStrike" cap="none">
                <a:solidFill>
                  <a:schemeClr val="dk2"/>
                </a:solidFill>
                <a:latin typeface="Questrial"/>
                <a:ea typeface="Questrial"/>
                <a:cs typeface="Questrial"/>
                <a:sym typeface="Questrial"/>
              </a:rPr>
            </a:br>
            <a:r>
              <a:rPr lang="en-US" sz="4800" b="1" i="0" u="none" strike="noStrike" cap="none">
                <a:solidFill>
                  <a:schemeClr val="dk2"/>
                </a:solidFill>
                <a:latin typeface="Questrial"/>
                <a:ea typeface="Questrial"/>
                <a:cs typeface="Questrial"/>
                <a:sym typeface="Questrial"/>
              </a:rPr>
              <a:t>General Eligibility</a:t>
            </a:r>
          </a:p>
        </p:txBody>
      </p:sp>
      <p:sp>
        <p:nvSpPr>
          <p:cNvPr id="1238" name="Shape 123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Meet all the requirement of the Child Tax Credit</a:t>
            </a:r>
          </a:p>
          <a:p>
            <a:pPr marL="742950" marR="0" lvl="1" indent="-247650" algn="l" rtl="0">
              <a:lnSpc>
                <a:spcPct val="90000"/>
              </a:lnSpc>
              <a:spcBef>
                <a:spcPts val="720"/>
              </a:spcBef>
              <a:spcAft>
                <a:spcPts val="0"/>
              </a:spcAft>
              <a:buClr>
                <a:schemeClr val="dk1"/>
              </a:buClr>
              <a:buSzPct val="100000"/>
              <a:buFont typeface="Arial"/>
              <a:buChar char="•"/>
            </a:pPr>
            <a:r>
              <a:rPr lang="en-US" sz="3000" b="0" i="0" u="none" strike="noStrike" cap="none">
                <a:solidFill>
                  <a:schemeClr val="dk1"/>
                </a:solidFill>
                <a:latin typeface="Questrial"/>
                <a:ea typeface="Questrial"/>
                <a:cs typeface="Questrial"/>
                <a:sym typeface="Questrial"/>
              </a:rPr>
              <a:t>Under 17, U.S. citizen, dependent of taxpayer, qualifying relationship, child did not provide over ½ of own support, lived with taxpayer for more than ½ of year</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Must have $3,000 of taxable earned income</a:t>
            </a:r>
          </a:p>
          <a:p>
            <a:pPr marL="742950" marR="0" lvl="1" indent="-247650" algn="l" rtl="0">
              <a:lnSpc>
                <a:spcPct val="90000"/>
              </a:lnSpc>
              <a:spcBef>
                <a:spcPts val="720"/>
              </a:spcBef>
              <a:buClr>
                <a:schemeClr val="dk1"/>
              </a:buClr>
              <a:buSzPct val="100000"/>
              <a:buFont typeface="Arial"/>
              <a:buChar char="•"/>
            </a:pPr>
            <a:r>
              <a:rPr lang="en-US" sz="3000" b="1" i="0" u="none" strike="noStrike" cap="none">
                <a:solidFill>
                  <a:schemeClr val="dk1"/>
                </a:solidFill>
                <a:latin typeface="Questrial"/>
                <a:ea typeface="Questrial"/>
                <a:cs typeface="Questrial"/>
                <a:sym typeface="Questrial"/>
              </a:rPr>
              <a:t>Exception</a:t>
            </a:r>
            <a:r>
              <a:rPr lang="en-US" sz="3000" b="0" i="0" u="none" strike="noStrike" cap="none">
                <a:solidFill>
                  <a:schemeClr val="dk1"/>
                </a:solidFill>
                <a:latin typeface="Questrial"/>
                <a:ea typeface="Questrial"/>
                <a:cs typeface="Questrial"/>
                <a:sym typeface="Questrial"/>
              </a:rPr>
              <a:t>: Taxpayers with three or more children may be eligible regardless of their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8">
                                            <p:txEl>
                                              <p:pRg st="0" end="0"/>
                                            </p:txEl>
                                          </p:spTgt>
                                        </p:tgtEl>
                                        <p:attrNameLst>
                                          <p:attrName>style.visibility</p:attrName>
                                        </p:attrNameLst>
                                      </p:cBhvr>
                                      <p:to>
                                        <p:strVal val="visible"/>
                                      </p:to>
                                    </p:set>
                                    <p:animEffect transition="in" filter="fade">
                                      <p:cBhvr>
                                        <p:cTn id="7" dur="500"/>
                                        <p:tgtEl>
                                          <p:spTgt spid="1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8">
                                            <p:txEl>
                                              <p:pRg st="1" end="1"/>
                                            </p:txEl>
                                          </p:spTgt>
                                        </p:tgtEl>
                                        <p:attrNameLst>
                                          <p:attrName>style.visibility</p:attrName>
                                        </p:attrNameLst>
                                      </p:cBhvr>
                                      <p:to>
                                        <p:strVal val="visible"/>
                                      </p:to>
                                    </p:set>
                                    <p:animEffect transition="in" filter="fade">
                                      <p:cBhvr>
                                        <p:cTn id="12" dur="500"/>
                                        <p:tgtEl>
                                          <p:spTgt spid="1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8">
                                            <p:txEl>
                                              <p:pRg st="2" end="2"/>
                                            </p:txEl>
                                          </p:spTgt>
                                        </p:tgtEl>
                                        <p:attrNameLst>
                                          <p:attrName>style.visibility</p:attrName>
                                        </p:attrNameLst>
                                      </p:cBhvr>
                                      <p:to>
                                        <p:strVal val="visible"/>
                                      </p:to>
                                    </p:set>
                                    <p:animEffect transition="in" filter="fade">
                                      <p:cBhvr>
                                        <p:cTn id="17" dur="500"/>
                                        <p:tgtEl>
                                          <p:spTgt spid="12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8">
                                            <p:txEl>
                                              <p:pRg st="3" end="3"/>
                                            </p:txEl>
                                          </p:spTgt>
                                        </p:tgtEl>
                                        <p:attrNameLst>
                                          <p:attrName>style.visibility</p:attrName>
                                        </p:attrNameLst>
                                      </p:cBhvr>
                                      <p:to>
                                        <p:strVal val="visible"/>
                                      </p:to>
                                    </p:set>
                                    <p:animEffect transition="in" filter="fade">
                                      <p:cBhvr>
                                        <p:cTn id="22" dur="500"/>
                                        <p:tgtEl>
                                          <p:spTgt spid="12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Dependent	</a:t>
            </a:r>
          </a:p>
        </p:txBody>
      </p:sp>
      <p:sp>
        <p:nvSpPr>
          <p:cNvPr id="146" name="Shape 14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An individual whom the taxpayer supports or lives with the taxpayer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Qualifying child</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Qualifying relative</a:t>
            </a:r>
          </a:p>
          <a:p>
            <a:pPr marR="0" lvl="0" algn="l" rtl="0">
              <a:spcBef>
                <a:spcPts val="720"/>
              </a:spcBef>
              <a:buClr>
                <a:schemeClr val="dk1"/>
              </a:buClr>
              <a:buSzPct val="100000"/>
              <a:buFont typeface="Noto Sans Symbols"/>
              <a:buChar char="➢"/>
            </a:pPr>
            <a:r>
              <a:rPr lang="en-US"/>
              <a:t>Remember, you can’t claim a personal exemption if you CAN be claimed as a dependent on another tax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500"/>
                                        <p:tgtEl>
                                          <p:spTgt spid="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a:t>
            </a:r>
          </a:p>
        </p:txBody>
      </p:sp>
      <p:sp>
        <p:nvSpPr>
          <p:cNvPr id="1245" name="Shape 1245"/>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Refundable tax credit for low-to-moderate income workers to encourage work, offset payroll and income taxes, and help meet basic need</a:t>
            </a:r>
          </a:p>
          <a:p>
            <a:pPr marL="342900" marR="0" lvl="0" indent="-342900" algn="l" rtl="0">
              <a:lnSpc>
                <a:spcPct val="90000"/>
              </a:lnSpc>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The EIC is the largest federal anti-poverty program and has been one of the most successful programs to lift families, especially families with children, out of poverty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5">
                                            <p:txEl>
                                              <p:pRg st="0" end="0"/>
                                            </p:txEl>
                                          </p:spTgt>
                                        </p:tgtEl>
                                        <p:attrNameLst>
                                          <p:attrName>style.visibility</p:attrName>
                                        </p:attrNameLst>
                                      </p:cBhvr>
                                      <p:to>
                                        <p:strVal val="visible"/>
                                      </p:to>
                                    </p:set>
                                    <p:animEffect transition="in" filter="fade">
                                      <p:cBhvr>
                                        <p:cTn id="7" dur="500"/>
                                        <p:tgtEl>
                                          <p:spTgt spid="1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5">
                                            <p:txEl>
                                              <p:pRg st="1" end="1"/>
                                            </p:txEl>
                                          </p:spTgt>
                                        </p:tgtEl>
                                        <p:attrNameLst>
                                          <p:attrName>style.visibility</p:attrName>
                                        </p:attrNameLst>
                                      </p:cBhvr>
                                      <p:to>
                                        <p:strVal val="visible"/>
                                      </p:to>
                                    </p:set>
                                    <p:animEffect transition="in" filter="fade">
                                      <p:cBhvr>
                                        <p:cTn id="12" dur="500"/>
                                        <p:tgtEl>
                                          <p:spTgt spid="1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Shape 125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a:t>
            </a:r>
          </a:p>
        </p:txBody>
      </p:sp>
      <p:sp>
        <p:nvSpPr>
          <p:cNvPr id="1252" name="Shape 125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In the tax year 201</a:t>
            </a:r>
            <a:r>
              <a:rPr lang="en-US"/>
              <a:t>5</a:t>
            </a:r>
            <a:r>
              <a:rPr lang="en-US" sz="4000" b="0" i="0" u="none" strike="noStrike" cap="none">
                <a:solidFill>
                  <a:schemeClr val="dk1"/>
                </a:solidFill>
                <a:latin typeface="Questrial"/>
                <a:ea typeface="Questrial"/>
                <a:cs typeface="Questrial"/>
                <a:sym typeface="Questrial"/>
              </a:rPr>
              <a:t>, the EIC lifted an estimated “6.</a:t>
            </a:r>
            <a:r>
              <a:rPr lang="en-US"/>
              <a:t>2</a:t>
            </a:r>
            <a:r>
              <a:rPr lang="en-US" sz="4000" b="0" i="0" u="none" strike="noStrike" cap="none">
                <a:solidFill>
                  <a:schemeClr val="dk1"/>
                </a:solidFill>
                <a:latin typeface="Questrial"/>
                <a:ea typeface="Questrial"/>
                <a:cs typeface="Questrial"/>
                <a:sym typeface="Questrial"/>
              </a:rPr>
              <a:t> million people out of poverty, including over 3.</a:t>
            </a:r>
            <a:r>
              <a:rPr lang="en-US"/>
              <a:t>2</a:t>
            </a:r>
            <a:r>
              <a:rPr lang="en-US" sz="4000" b="0" i="0" u="none" strike="noStrike" cap="none">
                <a:solidFill>
                  <a:schemeClr val="dk1"/>
                </a:solidFill>
                <a:latin typeface="Questrial"/>
                <a:ea typeface="Questrial"/>
                <a:cs typeface="Questrial"/>
                <a:sym typeface="Questrial"/>
              </a:rPr>
              <a:t> million children” </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The EIC has been especially successful in providing an incentive for single mothers with children to find work</a:t>
            </a:r>
          </a:p>
          <a:p>
            <a:pPr marL="0" marR="0" lvl="0" indent="0" algn="l" rtl="0">
              <a:lnSpc>
                <a:spcPct val="90000"/>
              </a:lnSpc>
              <a:spcBef>
                <a:spcPts val="640"/>
              </a:spcBef>
              <a:spcAft>
                <a:spcPts val="0"/>
              </a:spcAft>
              <a:buClr>
                <a:schemeClr val="dk1"/>
              </a:buClr>
              <a:buSzPct val="25000"/>
              <a:buFont typeface="Noto Sans Symbols"/>
              <a:buNone/>
            </a:pPr>
            <a:endParaRPr sz="3200" b="0" i="0" u="none" strike="noStrike" cap="none">
              <a:solidFill>
                <a:schemeClr val="dk1"/>
              </a:solidFill>
              <a:latin typeface="Questrial"/>
              <a:ea typeface="Questrial"/>
              <a:cs typeface="Questrial"/>
              <a:sym typeface="Questrial"/>
            </a:endParaRPr>
          </a:p>
          <a:p>
            <a:pPr marL="0" marR="0" lvl="0" indent="0" algn="r" rtl="0">
              <a:lnSpc>
                <a:spcPct val="90000"/>
              </a:lnSpc>
              <a:spcBef>
                <a:spcPts val="560"/>
              </a:spcBef>
              <a:spcAft>
                <a:spcPts val="0"/>
              </a:spcAft>
              <a:buClr>
                <a:schemeClr val="dk1"/>
              </a:buClr>
              <a:buSzPct val="25000"/>
              <a:buFont typeface="Noto Sans Symbols"/>
              <a:buNone/>
            </a:pPr>
            <a:r>
              <a:rPr lang="en-US" sz="2800" b="0" i="1" u="none" strike="noStrike" cap="none">
                <a:solidFill>
                  <a:schemeClr val="dk1"/>
                </a:solidFill>
                <a:latin typeface="Questrial"/>
                <a:ea typeface="Questrial"/>
                <a:cs typeface="Questrial"/>
                <a:sym typeface="Questrial"/>
              </a:rPr>
              <a:t>*Source: The Center for Budget and Policy Priorities</a:t>
            </a:r>
          </a:p>
          <a:p>
            <a:pPr marL="0" marR="0" lvl="0" indent="0" algn="l" rtl="0">
              <a:lnSpc>
                <a:spcPct val="90000"/>
              </a:lnSpc>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2">
                                            <p:txEl>
                                              <p:pRg st="0" end="0"/>
                                            </p:txEl>
                                          </p:spTgt>
                                        </p:tgtEl>
                                        <p:attrNameLst>
                                          <p:attrName>style.visibility</p:attrName>
                                        </p:attrNameLst>
                                      </p:cBhvr>
                                      <p:to>
                                        <p:strVal val="visible"/>
                                      </p:to>
                                    </p:set>
                                    <p:animEffect transition="in" filter="fade">
                                      <p:cBhvr>
                                        <p:cTn id="7" dur="500"/>
                                        <p:tgtEl>
                                          <p:spTgt spid="1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2">
                                            <p:txEl>
                                              <p:pRg st="1" end="1"/>
                                            </p:txEl>
                                          </p:spTgt>
                                        </p:tgtEl>
                                        <p:attrNameLst>
                                          <p:attrName>style.visibility</p:attrName>
                                        </p:attrNameLst>
                                      </p:cBhvr>
                                      <p:to>
                                        <p:strVal val="visible"/>
                                      </p:to>
                                    </p:set>
                                    <p:animEffect transition="in" filter="fade">
                                      <p:cBhvr>
                                        <p:cTn id="12" dur="500"/>
                                        <p:tgtEl>
                                          <p:spTgt spid="1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2">
                                            <p:txEl>
                                              <p:pRg st="2" end="2"/>
                                            </p:txEl>
                                          </p:spTgt>
                                        </p:tgtEl>
                                        <p:attrNameLst>
                                          <p:attrName>style.visibility</p:attrName>
                                        </p:attrNameLst>
                                      </p:cBhvr>
                                      <p:to>
                                        <p:strVal val="visible"/>
                                      </p:to>
                                    </p:set>
                                    <p:animEffect transition="in" filter="fade">
                                      <p:cBhvr>
                                        <p:cTn id="17" dur="500"/>
                                        <p:tgtEl>
                                          <p:spTgt spid="1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2">
                                            <p:txEl>
                                              <p:pRg st="3" end="3"/>
                                            </p:txEl>
                                          </p:spTgt>
                                        </p:tgtEl>
                                        <p:attrNameLst>
                                          <p:attrName>style.visibility</p:attrName>
                                        </p:attrNameLst>
                                      </p:cBhvr>
                                      <p:to>
                                        <p:strVal val="visible"/>
                                      </p:to>
                                    </p:set>
                                    <p:animEffect transition="in" filter="fade">
                                      <p:cBhvr>
                                        <p:cTn id="22" dur="500"/>
                                        <p:tgtEl>
                                          <p:spTgt spid="12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2">
                                            <p:txEl>
                                              <p:pRg st="4" end="4"/>
                                            </p:txEl>
                                          </p:spTgt>
                                        </p:tgtEl>
                                        <p:attrNameLst>
                                          <p:attrName>style.visibility</p:attrName>
                                        </p:attrNameLst>
                                      </p:cBhvr>
                                      <p:to>
                                        <p:strVal val="visible"/>
                                      </p:to>
                                    </p:set>
                                    <p:animEffect transition="in" filter="fade">
                                      <p:cBhvr>
                                        <p:cTn id="27" dur="500"/>
                                        <p:tgtEl>
                                          <p:spTgt spid="12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Shape 125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Encouraging Work and Reducing Poverty</a:t>
            </a:r>
          </a:p>
        </p:txBody>
      </p:sp>
      <p:sp>
        <p:nvSpPr>
          <p:cNvPr id="1258" name="Shape 1258"/>
          <p:cNvSpPr txBox="1">
            <a:spLocks noGrp="1"/>
          </p:cNvSpPr>
          <p:nvPr>
            <p:ph type="body" idx="1"/>
          </p:nvPr>
        </p:nvSpPr>
        <p:spPr>
          <a:xfrm>
            <a:off x="609600" y="1600203"/>
            <a:ext cx="10972800" cy="5065200"/>
          </a:xfrm>
          <a:prstGeom prst="rect">
            <a:avLst/>
          </a:prstGeom>
          <a:noFill/>
          <a:ln>
            <a:noFill/>
          </a:ln>
        </p:spPr>
        <p:txBody>
          <a:bodyPr wrap="square" lIns="91425" tIns="45700" rIns="91425" bIns="45700" anchor="t" anchorCtr="0">
            <a:noAutofit/>
          </a:bodyPr>
          <a:lstStyle/>
          <a:p>
            <a:pPr marL="342900" marR="0" lvl="0" indent="-311150" algn="l" rtl="0">
              <a:lnSpc>
                <a:spcPct val="80000"/>
              </a:lnSpc>
              <a:spcBef>
                <a:spcPts val="0"/>
              </a:spcBef>
              <a:spcAft>
                <a:spcPts val="0"/>
              </a:spcAft>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Research has also found that children in families who get an income boost from the EIC and CTC quickly show improvements in health and school performance relative to other low-income children who did not receive this extra help</a:t>
            </a:r>
          </a:p>
          <a:p>
            <a:pPr marL="342900" marR="0" lvl="0" indent="-311150" algn="l" rtl="0">
              <a:lnSpc>
                <a:spcPct val="80000"/>
              </a:lnSpc>
              <a:spcBef>
                <a:spcPts val="740"/>
              </a:spcBef>
              <a:spcAft>
                <a:spcPts val="0"/>
              </a:spcAft>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In addition, children whose families receive that boost have higher school test scores, on average, and are more likely to go to college and to work and earn more as adults</a:t>
            </a:r>
          </a:p>
          <a:p>
            <a:pPr marL="0" marR="0" lvl="0" indent="0" algn="r" rtl="0">
              <a:lnSpc>
                <a:spcPct val="80000"/>
              </a:lnSpc>
              <a:spcBef>
                <a:spcPts val="555"/>
              </a:spcBef>
              <a:buClr>
                <a:schemeClr val="dk1"/>
              </a:buClr>
              <a:buSzPct val="25000"/>
              <a:buFont typeface="Noto Sans Symbols"/>
              <a:buNone/>
            </a:pPr>
            <a:r>
              <a:rPr lang="en-US" sz="2775" b="0" i="1" u="none" strike="noStrike" cap="none">
                <a:solidFill>
                  <a:schemeClr val="dk1"/>
                </a:solidFill>
                <a:latin typeface="Questrial"/>
                <a:ea typeface="Questrial"/>
                <a:cs typeface="Questrial"/>
                <a:sym typeface="Questrial"/>
              </a:rPr>
              <a:t>*Source: The Center for Budget and Policy Priorities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8">
                                            <p:txEl>
                                              <p:pRg st="0" end="0"/>
                                            </p:txEl>
                                          </p:spTgt>
                                        </p:tgtEl>
                                        <p:attrNameLst>
                                          <p:attrName>style.visibility</p:attrName>
                                        </p:attrNameLst>
                                      </p:cBhvr>
                                      <p:to>
                                        <p:strVal val="visible"/>
                                      </p:to>
                                    </p:set>
                                    <p:animEffect transition="in" filter="fade">
                                      <p:cBhvr>
                                        <p:cTn id="7" dur="500"/>
                                        <p:tgtEl>
                                          <p:spTgt spid="1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8">
                                            <p:txEl>
                                              <p:pRg st="1" end="1"/>
                                            </p:txEl>
                                          </p:spTgt>
                                        </p:tgtEl>
                                        <p:attrNameLst>
                                          <p:attrName>style.visibility</p:attrName>
                                        </p:attrNameLst>
                                      </p:cBhvr>
                                      <p:to>
                                        <p:strVal val="visible"/>
                                      </p:to>
                                    </p:set>
                                    <p:animEffect transition="in" filter="fade">
                                      <p:cBhvr>
                                        <p:cTn id="12" dur="500"/>
                                        <p:tgtEl>
                                          <p:spTgt spid="1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8">
                                            <p:txEl>
                                              <p:pRg st="2" end="2"/>
                                            </p:txEl>
                                          </p:spTgt>
                                        </p:tgtEl>
                                        <p:attrNameLst>
                                          <p:attrName>style.visibility</p:attrName>
                                        </p:attrNameLst>
                                      </p:cBhvr>
                                      <p:to>
                                        <p:strVal val="visible"/>
                                      </p:to>
                                    </p:set>
                                    <p:animEffect transition="in" filter="fade">
                                      <p:cBhvr>
                                        <p:cTn id="17" dur="500"/>
                                        <p:tgtEl>
                                          <p:spTgt spid="1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Shape 126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a:t>
            </a:r>
          </a:p>
        </p:txBody>
      </p:sp>
      <p:sp>
        <p:nvSpPr>
          <p:cNvPr id="1265" name="Shape 1265"/>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Critics of the EIC have complained that it is too complex, forcing recipients to seek help in filing their return</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Two-thirds get such assistance, most from paid tax preparers</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It is our job to provide high-quality tax preparation to ensure these families receive the full amount of the EIC they are eligible for!</a:t>
            </a:r>
          </a:p>
          <a:p>
            <a:pPr marL="0" marR="0" lvl="0" indent="0" algn="l" rtl="0">
              <a:lnSpc>
                <a:spcPct val="90000"/>
              </a:lnSpc>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5">
                                            <p:txEl>
                                              <p:pRg st="0" end="0"/>
                                            </p:txEl>
                                          </p:spTgt>
                                        </p:tgtEl>
                                        <p:attrNameLst>
                                          <p:attrName>style.visibility</p:attrName>
                                        </p:attrNameLst>
                                      </p:cBhvr>
                                      <p:to>
                                        <p:strVal val="visible"/>
                                      </p:to>
                                    </p:set>
                                    <p:animEffect transition="in" filter="fade">
                                      <p:cBhvr>
                                        <p:cTn id="7" dur="500"/>
                                        <p:tgtEl>
                                          <p:spTgt spid="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5">
                                            <p:txEl>
                                              <p:pRg st="1" end="1"/>
                                            </p:txEl>
                                          </p:spTgt>
                                        </p:tgtEl>
                                        <p:attrNameLst>
                                          <p:attrName>style.visibility</p:attrName>
                                        </p:attrNameLst>
                                      </p:cBhvr>
                                      <p:to>
                                        <p:strVal val="visible"/>
                                      </p:to>
                                    </p:set>
                                    <p:animEffect transition="in" filter="fade">
                                      <p:cBhvr>
                                        <p:cTn id="12" dur="500"/>
                                        <p:tgtEl>
                                          <p:spTgt spid="1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5">
                                            <p:txEl>
                                              <p:pRg st="2" end="2"/>
                                            </p:txEl>
                                          </p:spTgt>
                                        </p:tgtEl>
                                        <p:attrNameLst>
                                          <p:attrName>style.visibility</p:attrName>
                                        </p:attrNameLst>
                                      </p:cBhvr>
                                      <p:to>
                                        <p:strVal val="visible"/>
                                      </p:to>
                                    </p:set>
                                    <p:animEffect transition="in" filter="fade">
                                      <p:cBhvr>
                                        <p:cTn id="17" dur="500"/>
                                        <p:tgtEl>
                                          <p:spTgt spid="1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5">
                                            <p:txEl>
                                              <p:pRg st="3" end="3"/>
                                            </p:txEl>
                                          </p:spTgt>
                                        </p:tgtEl>
                                        <p:attrNameLst>
                                          <p:attrName>style.visibility</p:attrName>
                                        </p:attrNameLst>
                                      </p:cBhvr>
                                      <p:to>
                                        <p:strVal val="visible"/>
                                      </p:to>
                                    </p:set>
                                    <p:animEffect transition="in" filter="fade">
                                      <p:cBhvr>
                                        <p:cTn id="22" dur="500"/>
                                        <p:tgtEl>
                                          <p:spTgt spid="1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Shape 127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EIC and Alabama Families</a:t>
            </a:r>
          </a:p>
        </p:txBody>
      </p:sp>
      <p:sp>
        <p:nvSpPr>
          <p:cNvPr id="1271" name="Shape 1271"/>
          <p:cNvSpPr txBox="1">
            <a:spLocks noGrp="1"/>
          </p:cNvSpPr>
          <p:nvPr>
            <p:ph type="body" idx="1"/>
          </p:nvPr>
        </p:nvSpPr>
        <p:spPr>
          <a:xfrm>
            <a:off x="609600" y="1600203"/>
            <a:ext cx="10972800" cy="48006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3700" b="1" i="0" u="none" strike="noStrike" cap="none">
                <a:solidFill>
                  <a:schemeClr val="dk1"/>
                </a:solidFill>
                <a:latin typeface="Questrial"/>
                <a:ea typeface="Questrial"/>
                <a:cs typeface="Questrial"/>
                <a:sym typeface="Questrial"/>
              </a:rPr>
              <a:t>537,000 Alabama households</a:t>
            </a:r>
            <a:r>
              <a:rPr lang="en-US" sz="3700" b="0" i="0" u="none" strike="noStrike" cap="none">
                <a:solidFill>
                  <a:schemeClr val="dk1"/>
                </a:solidFill>
                <a:latin typeface="Questrial"/>
                <a:ea typeface="Questrial"/>
                <a:cs typeface="Questrial"/>
                <a:sym typeface="Questrial"/>
              </a:rPr>
              <a:t> received EIC in 2012</a:t>
            </a:r>
          </a:p>
          <a:p>
            <a:pPr marL="342900" marR="0" lvl="0" indent="-342900" algn="l" rtl="0">
              <a:spcBef>
                <a:spcPts val="740"/>
              </a:spcBef>
              <a:spcAft>
                <a:spcPts val="0"/>
              </a:spcAft>
              <a:buClr>
                <a:schemeClr val="dk1"/>
              </a:buClr>
              <a:buSzPct val="100000"/>
              <a:buFont typeface="Noto Sans Symbols"/>
              <a:buChar char="➢"/>
            </a:pPr>
            <a:r>
              <a:rPr lang="en-US" sz="3700" b="1" i="0" u="none" strike="noStrike" cap="none">
                <a:solidFill>
                  <a:schemeClr val="dk1"/>
                </a:solidFill>
                <a:latin typeface="Questrial"/>
                <a:ea typeface="Questrial"/>
                <a:cs typeface="Questrial"/>
                <a:sym typeface="Questrial"/>
              </a:rPr>
              <a:t>153,000 Alabamians</a:t>
            </a:r>
            <a:r>
              <a:rPr lang="en-US" sz="3700" b="0" i="0" u="none" strike="noStrike" cap="none">
                <a:solidFill>
                  <a:schemeClr val="dk1"/>
                </a:solidFill>
                <a:latin typeface="Questrial"/>
                <a:ea typeface="Questrial"/>
                <a:cs typeface="Questrial"/>
                <a:sym typeface="Questrial"/>
              </a:rPr>
              <a:t> were lifted out of poverty by the EIC and CTC combined, including </a:t>
            </a:r>
            <a:r>
              <a:rPr lang="en-US" sz="3700" b="1" i="0" u="none" strike="noStrike" cap="none">
                <a:solidFill>
                  <a:schemeClr val="dk1"/>
                </a:solidFill>
                <a:latin typeface="Questrial"/>
                <a:ea typeface="Questrial"/>
                <a:cs typeface="Questrial"/>
                <a:sym typeface="Questrial"/>
              </a:rPr>
              <a:t>80,000 children</a:t>
            </a:r>
            <a:r>
              <a:rPr lang="en-US" sz="3700" b="0" i="0" u="none" strike="noStrike" cap="none">
                <a:solidFill>
                  <a:schemeClr val="dk1"/>
                </a:solidFill>
                <a:latin typeface="Questrial"/>
                <a:ea typeface="Questrial"/>
                <a:cs typeface="Questrial"/>
                <a:sym typeface="Questrial"/>
              </a:rPr>
              <a:t>, each year, on average, during 2011 to 2013</a:t>
            </a:r>
          </a:p>
          <a:p>
            <a:pPr marL="342900" marR="0" lvl="0" indent="-342900" algn="l" rtl="0">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The EIC put about </a:t>
            </a:r>
            <a:r>
              <a:rPr lang="en-US" sz="3700" b="1" i="0" u="none" strike="noStrike" cap="none">
                <a:solidFill>
                  <a:schemeClr val="dk1"/>
                </a:solidFill>
                <a:latin typeface="Questrial"/>
                <a:ea typeface="Questrial"/>
                <a:cs typeface="Questrial"/>
                <a:sym typeface="Questrial"/>
              </a:rPr>
              <a:t>$1.4 billion</a:t>
            </a:r>
            <a:r>
              <a:rPr lang="en-US" sz="3700" b="0" i="0" u="none" strike="noStrike" cap="none">
                <a:solidFill>
                  <a:schemeClr val="dk1"/>
                </a:solidFill>
                <a:latin typeface="Questrial"/>
                <a:ea typeface="Questrial"/>
                <a:cs typeface="Questrial"/>
                <a:sym typeface="Questrial"/>
              </a:rPr>
              <a:t> into Alabama’s economy in 2012</a:t>
            </a:r>
          </a:p>
          <a:p>
            <a:pPr marL="0" marR="0" lvl="0" indent="0" algn="r" rtl="0">
              <a:spcBef>
                <a:spcPts val="555"/>
              </a:spcBef>
              <a:buClr>
                <a:schemeClr val="dk1"/>
              </a:buClr>
              <a:buSzPct val="25000"/>
              <a:buFont typeface="Noto Sans Symbols"/>
              <a:buNone/>
            </a:pPr>
            <a:r>
              <a:rPr lang="en-US" sz="2775" b="0" i="1" u="none" strike="noStrike" cap="none">
                <a:solidFill>
                  <a:schemeClr val="dk1"/>
                </a:solidFill>
                <a:latin typeface="Questrial"/>
                <a:ea typeface="Questrial"/>
                <a:cs typeface="Questrial"/>
                <a:sym typeface="Questrial"/>
              </a:rPr>
              <a:t>*Source: The Center for Budget and Policy Priorities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1">
                                            <p:txEl>
                                              <p:pRg st="0" end="0"/>
                                            </p:txEl>
                                          </p:spTgt>
                                        </p:tgtEl>
                                        <p:attrNameLst>
                                          <p:attrName>style.visibility</p:attrName>
                                        </p:attrNameLst>
                                      </p:cBhvr>
                                      <p:to>
                                        <p:strVal val="visible"/>
                                      </p:to>
                                    </p:set>
                                    <p:animEffect transition="in" filter="fade">
                                      <p:cBhvr>
                                        <p:cTn id="7" dur="500"/>
                                        <p:tgtEl>
                                          <p:spTgt spid="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1">
                                            <p:txEl>
                                              <p:pRg st="1" end="1"/>
                                            </p:txEl>
                                          </p:spTgt>
                                        </p:tgtEl>
                                        <p:attrNameLst>
                                          <p:attrName>style.visibility</p:attrName>
                                        </p:attrNameLst>
                                      </p:cBhvr>
                                      <p:to>
                                        <p:strVal val="visible"/>
                                      </p:to>
                                    </p:set>
                                    <p:animEffect transition="in" filter="fade">
                                      <p:cBhvr>
                                        <p:cTn id="12" dur="500"/>
                                        <p:tgtEl>
                                          <p:spTgt spid="1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1">
                                            <p:txEl>
                                              <p:pRg st="2" end="2"/>
                                            </p:txEl>
                                          </p:spTgt>
                                        </p:tgtEl>
                                        <p:attrNameLst>
                                          <p:attrName>style.visibility</p:attrName>
                                        </p:attrNameLst>
                                      </p:cBhvr>
                                      <p:to>
                                        <p:strVal val="visible"/>
                                      </p:to>
                                    </p:set>
                                    <p:animEffect transition="in" filter="fade">
                                      <p:cBhvr>
                                        <p:cTn id="17" dur="500"/>
                                        <p:tgtEl>
                                          <p:spTgt spid="12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1">
                                            <p:txEl>
                                              <p:pRg st="3" end="3"/>
                                            </p:txEl>
                                          </p:spTgt>
                                        </p:tgtEl>
                                        <p:attrNameLst>
                                          <p:attrName>style.visibility</p:attrName>
                                        </p:attrNameLst>
                                      </p:cBhvr>
                                      <p:to>
                                        <p:strVal val="visible"/>
                                      </p:to>
                                    </p:set>
                                    <p:animEffect transition="in" filter="fade">
                                      <p:cBhvr>
                                        <p:cTn id="22" dur="500"/>
                                        <p:tgtEl>
                                          <p:spTgt spid="12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Shape 127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Maximum Credit Amounts</a:t>
            </a:r>
          </a:p>
        </p:txBody>
      </p:sp>
      <p:sp>
        <p:nvSpPr>
          <p:cNvPr id="1278" name="Shape 1278"/>
          <p:cNvSpPr txBox="1"/>
          <p:nvPr/>
        </p:nvSpPr>
        <p:spPr>
          <a:xfrm>
            <a:off x="1524000" y="5791201"/>
            <a:ext cx="3124200" cy="3666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Arial"/>
              <a:ea typeface="Arial"/>
              <a:cs typeface="Arial"/>
              <a:sym typeface="Arial"/>
            </a:endParaRPr>
          </a:p>
        </p:txBody>
      </p:sp>
      <p:pic>
        <p:nvPicPr>
          <p:cNvPr id="1279" name="Shape 1279"/>
          <p:cNvPicPr preferRelativeResize="0"/>
          <p:nvPr/>
        </p:nvPicPr>
        <p:blipFill>
          <a:blip r:embed="rId3">
            <a:alphaModFix/>
          </a:blip>
          <a:stretch>
            <a:fillRect/>
          </a:stretch>
        </p:blipFill>
        <p:spPr>
          <a:xfrm>
            <a:off x="792025" y="1069300"/>
            <a:ext cx="10790375" cy="5788700"/>
          </a:xfrm>
          <a:prstGeom prst="rect">
            <a:avLst/>
          </a:prstGeom>
          <a:noFill/>
          <a:ln w="38100" cap="flat" cmpd="sng">
            <a:solidFill>
              <a:srgbClr val="2C3C43"/>
            </a:solidFill>
            <a:prstDash val="solid"/>
            <a:round/>
            <a:headEnd type="none" w="med" len="med"/>
            <a:tailEnd type="none" w="med" len="med"/>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Shape 128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Determining the Earned Income Credit</a:t>
            </a:r>
          </a:p>
        </p:txBody>
      </p:sp>
      <p:sp>
        <p:nvSpPr>
          <p:cNvPr id="1286" name="Shape 1286"/>
          <p:cNvSpPr txBox="1">
            <a:spLocks noGrp="1"/>
          </p:cNvSpPr>
          <p:nvPr>
            <p:ph type="body" idx="1"/>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11112" marR="0" lvl="0" indent="-11112" algn="ctr" rtl="0">
              <a:spcBef>
                <a:spcPts val="0"/>
              </a:spcBef>
              <a:spcAft>
                <a:spcPts val="0"/>
              </a:spcAft>
              <a:buClr>
                <a:schemeClr val="accent3"/>
              </a:buClr>
              <a:buSzPct val="25000"/>
              <a:buFont typeface="Noto Sans Symbols"/>
              <a:buNone/>
            </a:pPr>
            <a:r>
              <a:rPr lang="en-US" sz="3600" b="1" i="0" u="none" strike="noStrike" cap="none">
                <a:solidFill>
                  <a:schemeClr val="accent3"/>
                </a:solidFill>
                <a:latin typeface="Questrial"/>
                <a:ea typeface="Questrial"/>
                <a:cs typeface="Questrial"/>
                <a:sym typeface="Questrial"/>
              </a:rPr>
              <a:t>Open the </a:t>
            </a:r>
            <a:r>
              <a:rPr lang="en-US" sz="3600" b="1" i="0" u="sng" strike="noStrike" cap="none">
                <a:solidFill>
                  <a:schemeClr val="accent3"/>
                </a:solidFill>
                <a:latin typeface="Questrial"/>
                <a:ea typeface="Questrial"/>
                <a:cs typeface="Questrial"/>
                <a:sym typeface="Questrial"/>
              </a:rPr>
              <a:t>Publication 4012</a:t>
            </a:r>
            <a:r>
              <a:rPr lang="en-US" sz="3600" b="1" i="0" u="none" strike="noStrike" cap="none">
                <a:solidFill>
                  <a:schemeClr val="accent3"/>
                </a:solidFill>
                <a:latin typeface="Questrial"/>
                <a:ea typeface="Questrial"/>
                <a:cs typeface="Questrial"/>
                <a:sym typeface="Questrial"/>
              </a:rPr>
              <a:t> to the </a:t>
            </a:r>
            <a:r>
              <a:rPr lang="en-US" sz="3600" b="1" i="0" u="sng" strike="noStrike" cap="none">
                <a:solidFill>
                  <a:schemeClr val="accent3"/>
                </a:solidFill>
                <a:latin typeface="Questrial"/>
                <a:ea typeface="Questrial"/>
                <a:cs typeface="Questrial"/>
                <a:sym typeface="Questrial"/>
              </a:rPr>
              <a:t>Earned Income Credit Tab</a:t>
            </a:r>
          </a:p>
          <a:p>
            <a:pPr marL="742950" marR="0" lvl="1" indent="-285750" algn="l" rtl="0">
              <a:spcBef>
                <a:spcPts val="640"/>
              </a:spcBef>
              <a:spcAft>
                <a:spcPts val="0"/>
              </a:spcAft>
              <a:buClr>
                <a:schemeClr val="dk1"/>
              </a:buClr>
              <a:buSzPct val="25000"/>
              <a:buFont typeface="Noto Sans Symbols"/>
              <a:buNone/>
            </a:pPr>
            <a:endParaRPr sz="3200" b="0" i="0" u="none" strike="noStrike" cap="none">
              <a:solidFill>
                <a:schemeClr val="accent3"/>
              </a:solidFill>
              <a:latin typeface="Questrial"/>
              <a:ea typeface="Questrial"/>
              <a:cs typeface="Questrial"/>
              <a:sym typeface="Questrial"/>
            </a:endParaRPr>
          </a:p>
          <a:p>
            <a:pPr marL="3164" marR="0" lvl="0" indent="-3164" algn="ctr" rtl="0">
              <a:spcBef>
                <a:spcPts val="960"/>
              </a:spcBef>
              <a:buClr>
                <a:schemeClr val="accent3"/>
              </a:buClr>
              <a:buSzPct val="25000"/>
              <a:buFont typeface="Noto Sans Symbols"/>
              <a:buNone/>
            </a:pPr>
            <a:r>
              <a:rPr lang="en-US" sz="4800" b="1" i="1" u="none" strike="noStrike" cap="none">
                <a:solidFill>
                  <a:schemeClr val="accent3"/>
                </a:solidFill>
                <a:latin typeface="Questrial"/>
                <a:ea typeface="Questrial"/>
                <a:cs typeface="Questrial"/>
                <a:sym typeface="Questrial"/>
              </a:rPr>
              <a:t>Use this tab to help determine if a taxpayer qualifies the Earned Income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6">
                                            <p:txEl>
                                              <p:pRg st="0" end="0"/>
                                            </p:txEl>
                                          </p:spTgt>
                                        </p:tgtEl>
                                        <p:attrNameLst>
                                          <p:attrName>style.visibility</p:attrName>
                                        </p:attrNameLst>
                                      </p:cBhvr>
                                      <p:to>
                                        <p:strVal val="visible"/>
                                      </p:to>
                                    </p:set>
                                    <p:animEffect transition="in" filter="fade">
                                      <p:cBhvr>
                                        <p:cTn id="7" dur="500"/>
                                        <p:tgtEl>
                                          <p:spTgt spid="1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6">
                                            <p:txEl>
                                              <p:pRg st="1" end="1"/>
                                            </p:txEl>
                                          </p:spTgt>
                                        </p:tgtEl>
                                        <p:attrNameLst>
                                          <p:attrName>style.visibility</p:attrName>
                                        </p:attrNameLst>
                                      </p:cBhvr>
                                      <p:to>
                                        <p:strVal val="visible"/>
                                      </p:to>
                                    </p:set>
                                    <p:animEffect transition="in" filter="fade">
                                      <p:cBhvr>
                                        <p:cTn id="12" dur="500"/>
                                        <p:tgtEl>
                                          <p:spTgt spid="1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6">
                                            <p:txEl>
                                              <p:pRg st="2" end="2"/>
                                            </p:txEl>
                                          </p:spTgt>
                                        </p:tgtEl>
                                        <p:attrNameLst>
                                          <p:attrName>style.visibility</p:attrName>
                                        </p:attrNameLst>
                                      </p:cBhvr>
                                      <p:to>
                                        <p:strVal val="visible"/>
                                      </p:to>
                                    </p:set>
                                    <p:animEffect transition="in" filter="fade">
                                      <p:cBhvr>
                                        <p:cTn id="17" dur="500"/>
                                        <p:tgtEl>
                                          <p:spTgt spid="12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Shape 129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Eligibility Requirements</a:t>
            </a:r>
          </a:p>
        </p:txBody>
      </p:sp>
      <p:sp>
        <p:nvSpPr>
          <p:cNvPr id="1292" name="Shape 129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3600" b="0" i="0" u="none" strike="noStrike" cap="none">
                <a:solidFill>
                  <a:schemeClr val="dk1"/>
                </a:solidFill>
                <a:latin typeface="Questrial"/>
                <a:ea typeface="Questrial"/>
                <a:cs typeface="Questrial"/>
                <a:sym typeface="Questrial"/>
              </a:rPr>
              <a:t>Rules for everyone:</a:t>
            </a:r>
          </a:p>
          <a:p>
            <a:pPr marL="742950" marR="0" lvl="1" indent="-285750" algn="l" rtl="0">
              <a:spcBef>
                <a:spcPts val="640"/>
              </a:spcBef>
              <a:spcAft>
                <a:spcPts val="0"/>
              </a:spcAft>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Must have </a:t>
            </a:r>
            <a:r>
              <a:rPr lang="en-US" sz="3200" b="1" i="0" u="none" strike="noStrike" cap="none">
                <a:solidFill>
                  <a:schemeClr val="dk1"/>
                </a:solidFill>
                <a:latin typeface="Questrial"/>
                <a:ea typeface="Questrial"/>
                <a:cs typeface="Questrial"/>
                <a:sym typeface="Questrial"/>
              </a:rPr>
              <a:t>earned</a:t>
            </a:r>
            <a:r>
              <a:rPr lang="en-US" sz="3200" b="0" i="0" u="none" strike="noStrike" cap="none">
                <a:solidFill>
                  <a:schemeClr val="dk1"/>
                </a:solidFill>
                <a:latin typeface="Questrial"/>
                <a:ea typeface="Questrial"/>
                <a:cs typeface="Questrial"/>
                <a:sym typeface="Questrial"/>
              </a:rPr>
              <a:t> income (and AGI has limits)</a:t>
            </a:r>
          </a:p>
          <a:p>
            <a:pPr marL="742950" marR="0" lvl="1" indent="-285750" algn="l" rtl="0">
              <a:spcBef>
                <a:spcPts val="640"/>
              </a:spcBef>
              <a:spcAft>
                <a:spcPts val="0"/>
              </a:spcAft>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Valid SSNs and U.S. citizens/resident aliens</a:t>
            </a:r>
          </a:p>
          <a:p>
            <a:pPr marL="742950" marR="0" lvl="1" indent="-285750" algn="l" rtl="0">
              <a:spcBef>
                <a:spcPts val="640"/>
              </a:spcBef>
              <a:spcAft>
                <a:spcPts val="0"/>
              </a:spcAft>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Not Married Filing Separately</a:t>
            </a:r>
          </a:p>
          <a:p>
            <a:pPr marL="742950" marR="0" lvl="1" indent="-285750" algn="l" rtl="0">
              <a:spcBef>
                <a:spcPts val="640"/>
              </a:spcBef>
              <a:spcAft>
                <a:spcPts val="0"/>
              </a:spcAft>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No foreign earned income</a:t>
            </a:r>
          </a:p>
          <a:p>
            <a:pPr marL="742950" marR="0" lvl="1" indent="-285750" algn="l" rtl="0">
              <a:spcBef>
                <a:spcPts val="640"/>
              </a:spcBef>
              <a:spcAft>
                <a:spcPts val="0"/>
              </a:spcAft>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Investment income less than $3,400</a:t>
            </a:r>
          </a:p>
          <a:p>
            <a:pPr marL="742950" marR="0" lvl="1" indent="-285750" algn="l" rtl="0">
              <a:spcBef>
                <a:spcPts val="640"/>
              </a:spcBef>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Taxpayer cannot be qualifying child of another person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2">
                                            <p:txEl>
                                              <p:pRg st="0" end="0"/>
                                            </p:txEl>
                                          </p:spTgt>
                                        </p:tgtEl>
                                        <p:attrNameLst>
                                          <p:attrName>style.visibility</p:attrName>
                                        </p:attrNameLst>
                                      </p:cBhvr>
                                      <p:to>
                                        <p:strVal val="visible"/>
                                      </p:to>
                                    </p:set>
                                    <p:animEffect transition="in" filter="fade">
                                      <p:cBhvr>
                                        <p:cTn id="7" dur="500"/>
                                        <p:tgtEl>
                                          <p:spTgt spid="1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2">
                                            <p:txEl>
                                              <p:pRg st="1" end="1"/>
                                            </p:txEl>
                                          </p:spTgt>
                                        </p:tgtEl>
                                        <p:attrNameLst>
                                          <p:attrName>style.visibility</p:attrName>
                                        </p:attrNameLst>
                                      </p:cBhvr>
                                      <p:to>
                                        <p:strVal val="visible"/>
                                      </p:to>
                                    </p:set>
                                    <p:animEffect transition="in" filter="fade">
                                      <p:cBhvr>
                                        <p:cTn id="12" dur="500"/>
                                        <p:tgtEl>
                                          <p:spTgt spid="1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2">
                                            <p:txEl>
                                              <p:pRg st="2" end="2"/>
                                            </p:txEl>
                                          </p:spTgt>
                                        </p:tgtEl>
                                        <p:attrNameLst>
                                          <p:attrName>style.visibility</p:attrName>
                                        </p:attrNameLst>
                                      </p:cBhvr>
                                      <p:to>
                                        <p:strVal val="visible"/>
                                      </p:to>
                                    </p:set>
                                    <p:animEffect transition="in" filter="fade">
                                      <p:cBhvr>
                                        <p:cTn id="17" dur="500"/>
                                        <p:tgtEl>
                                          <p:spTgt spid="1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2">
                                            <p:txEl>
                                              <p:pRg st="3" end="3"/>
                                            </p:txEl>
                                          </p:spTgt>
                                        </p:tgtEl>
                                        <p:attrNameLst>
                                          <p:attrName>style.visibility</p:attrName>
                                        </p:attrNameLst>
                                      </p:cBhvr>
                                      <p:to>
                                        <p:strVal val="visible"/>
                                      </p:to>
                                    </p:set>
                                    <p:animEffect transition="in" filter="fade">
                                      <p:cBhvr>
                                        <p:cTn id="22" dur="500"/>
                                        <p:tgtEl>
                                          <p:spTgt spid="12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2">
                                            <p:txEl>
                                              <p:pRg st="4" end="4"/>
                                            </p:txEl>
                                          </p:spTgt>
                                        </p:tgtEl>
                                        <p:attrNameLst>
                                          <p:attrName>style.visibility</p:attrName>
                                        </p:attrNameLst>
                                      </p:cBhvr>
                                      <p:to>
                                        <p:strVal val="visible"/>
                                      </p:to>
                                    </p:set>
                                    <p:animEffect transition="in" filter="fade">
                                      <p:cBhvr>
                                        <p:cTn id="27" dur="500"/>
                                        <p:tgtEl>
                                          <p:spTgt spid="12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92">
                                            <p:txEl>
                                              <p:pRg st="5" end="5"/>
                                            </p:txEl>
                                          </p:spTgt>
                                        </p:tgtEl>
                                        <p:attrNameLst>
                                          <p:attrName>style.visibility</p:attrName>
                                        </p:attrNameLst>
                                      </p:cBhvr>
                                      <p:to>
                                        <p:strVal val="visible"/>
                                      </p:to>
                                    </p:set>
                                    <p:animEffect transition="in" filter="fade">
                                      <p:cBhvr>
                                        <p:cTn id="32" dur="500"/>
                                        <p:tgtEl>
                                          <p:spTgt spid="12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92">
                                            <p:txEl>
                                              <p:pRg st="6" end="6"/>
                                            </p:txEl>
                                          </p:spTgt>
                                        </p:tgtEl>
                                        <p:attrNameLst>
                                          <p:attrName>style.visibility</p:attrName>
                                        </p:attrNameLst>
                                      </p:cBhvr>
                                      <p:to>
                                        <p:strVal val="visible"/>
                                      </p:to>
                                    </p:set>
                                    <p:animEffect transition="in" filter="fade">
                                      <p:cBhvr>
                                        <p:cTn id="37" dur="500"/>
                                        <p:tgtEl>
                                          <p:spTgt spid="12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Shape 129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Eligibility Requirements</a:t>
            </a:r>
          </a:p>
        </p:txBody>
      </p:sp>
      <p:sp>
        <p:nvSpPr>
          <p:cNvPr id="1298" name="Shape 129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Rules if taxpayer does NOT have a qualifying child:</a:t>
            </a:r>
          </a:p>
          <a:p>
            <a:pPr marL="742950" marR="0" lvl="1" indent="-285750" algn="l" rtl="0">
              <a:spcBef>
                <a:spcPts val="640"/>
              </a:spcBef>
              <a:spcAft>
                <a:spcPts val="0"/>
              </a:spcAft>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Cannot be claimed as a dependent by another person</a:t>
            </a:r>
          </a:p>
          <a:p>
            <a:pPr marL="742950" marR="0" lvl="1" indent="-285750" algn="l" rtl="0">
              <a:spcBef>
                <a:spcPts val="640"/>
              </a:spcBef>
              <a:spcAft>
                <a:spcPts val="0"/>
              </a:spcAft>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Must be at least 25 but under 65 on December 31</a:t>
            </a:r>
            <a:r>
              <a:rPr lang="en-US" sz="3200" b="0" i="0" u="none" strike="noStrike" cap="none" baseline="30000">
                <a:solidFill>
                  <a:schemeClr val="dk1"/>
                </a:solidFill>
                <a:latin typeface="Questrial"/>
                <a:ea typeface="Questrial"/>
                <a:cs typeface="Questrial"/>
                <a:sym typeface="Questrial"/>
              </a:rPr>
              <a:t>st</a:t>
            </a:r>
            <a:r>
              <a:rPr lang="en-US" sz="3200" b="0" i="0" u="none" strike="noStrike" cap="none">
                <a:solidFill>
                  <a:schemeClr val="dk1"/>
                </a:solidFill>
                <a:latin typeface="Questrial"/>
                <a:ea typeface="Questrial"/>
                <a:cs typeface="Questrial"/>
                <a:sym typeface="Questrial"/>
              </a:rPr>
              <a:t> of the tax year</a:t>
            </a:r>
          </a:p>
          <a:p>
            <a:pPr marL="742950" marR="0" lvl="1" indent="-285750" algn="l" rtl="0">
              <a:spcBef>
                <a:spcPts val="640"/>
              </a:spcBef>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Must have lived in the United States (and spouse, if MFJ) for more than ½ of the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8">
                                            <p:txEl>
                                              <p:pRg st="0" end="0"/>
                                            </p:txEl>
                                          </p:spTgt>
                                        </p:tgtEl>
                                        <p:attrNameLst>
                                          <p:attrName>style.visibility</p:attrName>
                                        </p:attrNameLst>
                                      </p:cBhvr>
                                      <p:to>
                                        <p:strVal val="visible"/>
                                      </p:to>
                                    </p:set>
                                    <p:animEffect transition="in" filter="fade">
                                      <p:cBhvr>
                                        <p:cTn id="7" dur="500"/>
                                        <p:tgtEl>
                                          <p:spTgt spid="1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8">
                                            <p:txEl>
                                              <p:pRg st="1" end="1"/>
                                            </p:txEl>
                                          </p:spTgt>
                                        </p:tgtEl>
                                        <p:attrNameLst>
                                          <p:attrName>style.visibility</p:attrName>
                                        </p:attrNameLst>
                                      </p:cBhvr>
                                      <p:to>
                                        <p:strVal val="visible"/>
                                      </p:to>
                                    </p:set>
                                    <p:animEffect transition="in" filter="fade">
                                      <p:cBhvr>
                                        <p:cTn id="12" dur="500"/>
                                        <p:tgtEl>
                                          <p:spTgt spid="1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8">
                                            <p:txEl>
                                              <p:pRg st="2" end="2"/>
                                            </p:txEl>
                                          </p:spTgt>
                                        </p:tgtEl>
                                        <p:attrNameLst>
                                          <p:attrName>style.visibility</p:attrName>
                                        </p:attrNameLst>
                                      </p:cBhvr>
                                      <p:to>
                                        <p:strVal val="visible"/>
                                      </p:to>
                                    </p:set>
                                    <p:animEffect transition="in" filter="fade">
                                      <p:cBhvr>
                                        <p:cTn id="17" dur="500"/>
                                        <p:tgtEl>
                                          <p:spTgt spid="1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8">
                                            <p:txEl>
                                              <p:pRg st="3" end="3"/>
                                            </p:txEl>
                                          </p:spTgt>
                                        </p:tgtEl>
                                        <p:attrNameLst>
                                          <p:attrName>style.visibility</p:attrName>
                                        </p:attrNameLst>
                                      </p:cBhvr>
                                      <p:to>
                                        <p:strVal val="visible"/>
                                      </p:to>
                                    </p:set>
                                    <p:animEffect transition="in" filter="fade">
                                      <p:cBhvr>
                                        <p:cTn id="22" dur="500"/>
                                        <p:tgtEl>
                                          <p:spTgt spid="12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Shape 130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Eligibility Requirements</a:t>
            </a:r>
          </a:p>
        </p:txBody>
      </p:sp>
      <p:sp>
        <p:nvSpPr>
          <p:cNvPr id="1304" name="Shape 1304"/>
          <p:cNvSpPr txBox="1">
            <a:spLocks noGrp="1"/>
          </p:cNvSpPr>
          <p:nvPr>
            <p:ph type="body" idx="1"/>
          </p:nvPr>
        </p:nvSpPr>
        <p:spPr>
          <a:xfrm>
            <a:off x="609600" y="1600203"/>
            <a:ext cx="10972800" cy="485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Rules if taxpayer has a qualifying child:</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Qualifying child must have a valid SSN that allows him/her to work</a:t>
            </a:r>
          </a:p>
          <a:p>
            <a:pPr marL="742950" marR="0" lvl="1" indent="-285750" algn="l" rtl="0">
              <a:spcBef>
                <a:spcPts val="720"/>
              </a:spcBef>
              <a:spcAft>
                <a:spcPts val="0"/>
              </a:spcAft>
              <a:buClr>
                <a:schemeClr val="dk1"/>
              </a:buClr>
              <a:buSzPct val="100000"/>
              <a:buFont typeface="Arial"/>
              <a:buChar char="•"/>
            </a:pPr>
            <a:r>
              <a:rPr lang="en-US" sz="3600" b="1" i="0" u="none" strike="noStrike" cap="none">
                <a:solidFill>
                  <a:schemeClr val="dk1"/>
                </a:solidFill>
                <a:latin typeface="Questrial"/>
                <a:ea typeface="Questrial"/>
                <a:cs typeface="Questrial"/>
                <a:sym typeface="Questrial"/>
              </a:rPr>
              <a:t>[Relationship Test] </a:t>
            </a:r>
            <a:r>
              <a:rPr lang="en-US" sz="3600" b="0" i="0" u="none" strike="noStrike" cap="none">
                <a:solidFill>
                  <a:schemeClr val="dk1"/>
                </a:solidFill>
                <a:latin typeface="Questrial"/>
                <a:ea typeface="Questrial"/>
                <a:cs typeface="Questrial"/>
                <a:sym typeface="Questrial"/>
              </a:rPr>
              <a:t>Child must be the taxpayer’s:</a:t>
            </a:r>
          </a:p>
          <a:p>
            <a:pPr marL="1143000" marR="0" lvl="2" indent="-228600" algn="l" rtl="0">
              <a:spcBef>
                <a:spcPts val="640"/>
              </a:spcBef>
              <a:spcAft>
                <a:spcPts val="0"/>
              </a:spcAft>
              <a:buClr>
                <a:schemeClr val="dk1"/>
              </a:buClr>
              <a:buSzPct val="100000"/>
              <a:buFont typeface="Courier New"/>
              <a:buChar char="o"/>
            </a:pPr>
            <a:r>
              <a:rPr lang="en-US" sz="3200" b="0" i="0" u="none" strike="noStrike" cap="none">
                <a:solidFill>
                  <a:schemeClr val="dk1"/>
                </a:solidFill>
                <a:latin typeface="Questrial"/>
                <a:ea typeface="Questrial"/>
                <a:cs typeface="Questrial"/>
                <a:sym typeface="Questrial"/>
              </a:rPr>
              <a:t>son, daughter, stepchild, eligible foster child</a:t>
            </a:r>
          </a:p>
          <a:p>
            <a:pPr marL="1143000" marR="0" lvl="2" indent="-228600" algn="l" rtl="0">
              <a:spcBef>
                <a:spcPts val="640"/>
              </a:spcBef>
              <a:buClr>
                <a:schemeClr val="dk1"/>
              </a:buClr>
              <a:buSzPct val="100000"/>
              <a:buFont typeface="Courier New"/>
              <a:buChar char="o"/>
            </a:pPr>
            <a:r>
              <a:rPr lang="en-US" sz="3200" b="0" i="0" u="none" strike="noStrike" cap="none">
                <a:solidFill>
                  <a:schemeClr val="dk1"/>
                </a:solidFill>
                <a:latin typeface="Questrial"/>
                <a:ea typeface="Questrial"/>
                <a:cs typeface="Questrial"/>
                <a:sym typeface="Questrial"/>
              </a:rPr>
              <a:t>brother, sister, half brother, half sister, stepbrother, stepsister, or descendent of any of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4">
                                            <p:txEl>
                                              <p:pRg st="0" end="0"/>
                                            </p:txEl>
                                          </p:spTgt>
                                        </p:tgtEl>
                                        <p:attrNameLst>
                                          <p:attrName>style.visibility</p:attrName>
                                        </p:attrNameLst>
                                      </p:cBhvr>
                                      <p:to>
                                        <p:strVal val="visible"/>
                                      </p:to>
                                    </p:set>
                                    <p:animEffect transition="in" filter="fade">
                                      <p:cBhvr>
                                        <p:cTn id="7" dur="500"/>
                                        <p:tgtEl>
                                          <p:spTgt spid="13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4">
                                            <p:txEl>
                                              <p:pRg st="1" end="1"/>
                                            </p:txEl>
                                          </p:spTgt>
                                        </p:tgtEl>
                                        <p:attrNameLst>
                                          <p:attrName>style.visibility</p:attrName>
                                        </p:attrNameLst>
                                      </p:cBhvr>
                                      <p:to>
                                        <p:strVal val="visible"/>
                                      </p:to>
                                    </p:set>
                                    <p:animEffect transition="in" filter="fade">
                                      <p:cBhvr>
                                        <p:cTn id="12" dur="500"/>
                                        <p:tgtEl>
                                          <p:spTgt spid="13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4">
                                            <p:txEl>
                                              <p:pRg st="2" end="2"/>
                                            </p:txEl>
                                          </p:spTgt>
                                        </p:tgtEl>
                                        <p:attrNameLst>
                                          <p:attrName>style.visibility</p:attrName>
                                        </p:attrNameLst>
                                      </p:cBhvr>
                                      <p:to>
                                        <p:strVal val="visible"/>
                                      </p:to>
                                    </p:set>
                                    <p:animEffect transition="in" filter="fade">
                                      <p:cBhvr>
                                        <p:cTn id="17" dur="500"/>
                                        <p:tgtEl>
                                          <p:spTgt spid="13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4">
                                            <p:txEl>
                                              <p:pRg st="3" end="3"/>
                                            </p:txEl>
                                          </p:spTgt>
                                        </p:tgtEl>
                                        <p:attrNameLst>
                                          <p:attrName>style.visibility</p:attrName>
                                        </p:attrNameLst>
                                      </p:cBhvr>
                                      <p:to>
                                        <p:strVal val="visible"/>
                                      </p:to>
                                    </p:set>
                                    <p:animEffect transition="in" filter="fade">
                                      <p:cBhvr>
                                        <p:cTn id="22" dur="500"/>
                                        <p:tgtEl>
                                          <p:spTgt spid="13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4">
                                            <p:txEl>
                                              <p:pRg st="4" end="4"/>
                                            </p:txEl>
                                          </p:spTgt>
                                        </p:tgtEl>
                                        <p:attrNameLst>
                                          <p:attrName>style.visibility</p:attrName>
                                        </p:attrNameLst>
                                      </p:cBhvr>
                                      <p:to>
                                        <p:strVal val="visible"/>
                                      </p:to>
                                    </p:set>
                                    <p:animEffect transition="in" filter="fade">
                                      <p:cBhvr>
                                        <p:cTn id="27" dur="500"/>
                                        <p:tgtEl>
                                          <p:spTgt spid="13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vs. Unearned Income</a:t>
            </a:r>
          </a:p>
        </p:txBody>
      </p:sp>
      <p:sp>
        <p:nvSpPr>
          <p:cNvPr id="152" name="Shape 152"/>
          <p:cNvSpPr txBox="1">
            <a:spLocks noGrp="1"/>
          </p:cNvSpPr>
          <p:nvPr>
            <p:ph type="body" idx="1"/>
          </p:nvPr>
        </p:nvSpPr>
        <p:spPr>
          <a:xfrm>
            <a:off x="609600" y="1600204"/>
            <a:ext cx="10972800" cy="3186900"/>
          </a:xfrm>
          <a:prstGeom prst="rect">
            <a:avLst/>
          </a:prstGeom>
          <a:noFill/>
          <a:ln>
            <a:noFill/>
          </a:ln>
        </p:spPr>
        <p:txBody>
          <a:bodyPr wrap="square" lIns="91425" tIns="45700" rIns="91425" bIns="45700" anchor="t" anchorCtr="0">
            <a:noAutofit/>
          </a:bodyPr>
          <a:lstStyle/>
          <a:p>
            <a:pPr marL="628650" marR="0" lvl="0" indent="-495300" algn="l" rtl="0">
              <a:spcBef>
                <a:spcPts val="0"/>
              </a:spcBef>
              <a:spcAft>
                <a:spcPts val="0"/>
              </a:spcAft>
              <a:buClr>
                <a:schemeClr val="dk1"/>
              </a:buClr>
              <a:buSzPct val="100000"/>
              <a:buFont typeface="Noto Sans Symbols"/>
              <a:buChar char="➢"/>
            </a:pPr>
            <a:r>
              <a:rPr lang="en-US" b="1" i="0" u="none" strike="noStrike" cap="none">
                <a:solidFill>
                  <a:schemeClr val="dk1"/>
                </a:solidFill>
                <a:latin typeface="Questrial"/>
                <a:ea typeface="Questrial"/>
                <a:cs typeface="Questrial"/>
                <a:sym typeface="Questrial"/>
              </a:rPr>
              <a:t>Earned</a:t>
            </a:r>
            <a:r>
              <a:rPr lang="en-US" b="0" i="0" u="none" strike="noStrike" cap="none">
                <a:solidFill>
                  <a:schemeClr val="dk1"/>
                </a:solidFill>
                <a:latin typeface="Questrial"/>
                <a:ea typeface="Questrial"/>
                <a:cs typeface="Questrial"/>
                <a:sym typeface="Questrial"/>
              </a:rPr>
              <a:t>: income received through work</a:t>
            </a:r>
          </a:p>
          <a:p>
            <a:pPr marL="1028700" marR="0" lvl="1" indent="-527050" algn="l" rtl="0">
              <a:spcBef>
                <a:spcPts val="780"/>
              </a:spcBef>
              <a:spcAft>
                <a:spcPts val="0"/>
              </a:spcAft>
              <a:buClr>
                <a:schemeClr val="dk1"/>
              </a:buClr>
              <a:buSzPct val="100000"/>
              <a:buFont typeface="Arial"/>
              <a:buChar char="•"/>
            </a:pPr>
            <a:r>
              <a:rPr lang="en-US" sz="4000" b="0" i="0" u="none" strike="noStrike" cap="none">
                <a:solidFill>
                  <a:schemeClr val="dk1"/>
                </a:solidFill>
                <a:latin typeface="Questrial"/>
                <a:ea typeface="Questrial"/>
                <a:cs typeface="Questrial"/>
                <a:sym typeface="Questrial"/>
              </a:rPr>
              <a:t>Wages, salary, tips, etc.</a:t>
            </a:r>
          </a:p>
          <a:p>
            <a:pPr marL="628650" marR="0" lvl="0" indent="-495300" algn="l" rtl="0">
              <a:spcBef>
                <a:spcPts val="860"/>
              </a:spcBef>
              <a:spcAft>
                <a:spcPts val="0"/>
              </a:spcAft>
              <a:buClr>
                <a:schemeClr val="dk1"/>
              </a:buClr>
              <a:buSzPct val="100000"/>
              <a:buFont typeface="Noto Sans Symbols"/>
              <a:buChar char="➢"/>
            </a:pPr>
            <a:r>
              <a:rPr lang="en-US" b="1" i="0" u="none" strike="noStrike" cap="none">
                <a:solidFill>
                  <a:schemeClr val="dk1"/>
                </a:solidFill>
                <a:latin typeface="Questrial"/>
                <a:ea typeface="Questrial"/>
                <a:cs typeface="Questrial"/>
                <a:sym typeface="Questrial"/>
              </a:rPr>
              <a:t>Unearned</a:t>
            </a:r>
            <a:r>
              <a:rPr lang="en-US" b="0" i="0" u="none" strike="noStrike" cap="none">
                <a:solidFill>
                  <a:schemeClr val="dk1"/>
                </a:solidFill>
                <a:latin typeface="Questrial"/>
                <a:ea typeface="Questrial"/>
                <a:cs typeface="Questrial"/>
                <a:sym typeface="Questrial"/>
              </a:rPr>
              <a:t>: income other than pay from work </a:t>
            </a:r>
          </a:p>
          <a:p>
            <a:pPr marL="1028700" marR="0" lvl="1" indent="-527050" algn="l" rtl="0">
              <a:spcBef>
                <a:spcPts val="780"/>
              </a:spcBef>
              <a:spcAft>
                <a:spcPts val="0"/>
              </a:spcAft>
              <a:buClr>
                <a:schemeClr val="dk1"/>
              </a:buClr>
              <a:buSzPct val="100000"/>
              <a:buFont typeface="Arial"/>
              <a:buChar char="•"/>
            </a:pPr>
            <a:r>
              <a:rPr lang="en-US" sz="4000" b="0" i="0" u="none" strike="noStrike" cap="none">
                <a:solidFill>
                  <a:schemeClr val="dk1"/>
                </a:solidFill>
                <a:latin typeface="Questrial"/>
                <a:ea typeface="Questrial"/>
                <a:cs typeface="Questrial"/>
                <a:sym typeface="Questrial"/>
              </a:rPr>
              <a:t>Interest, social security, retirement, etc.</a:t>
            </a:r>
          </a:p>
          <a:p>
            <a:pPr marL="114300" marR="0" lvl="0" indent="0" algn="l" rtl="0">
              <a:spcBef>
                <a:spcPts val="800"/>
              </a:spcBef>
              <a:buClr>
                <a:schemeClr val="dk1"/>
              </a:buClr>
              <a:buSzPct val="25000"/>
              <a:buFont typeface="Noto Sans Symbols"/>
              <a:buNone/>
            </a:pPr>
            <a:endParaRPr b="0" i="0" u="none" strike="noStrike" cap="none">
              <a:solidFill>
                <a:schemeClr val="dk1"/>
              </a:solidFill>
              <a:latin typeface="Questrial"/>
              <a:ea typeface="Questrial"/>
              <a:cs typeface="Questrial"/>
              <a:sym typeface="Questrial"/>
            </a:endParaRPr>
          </a:p>
        </p:txBody>
      </p:sp>
      <p:sp>
        <p:nvSpPr>
          <p:cNvPr id="153" name="Shape 153"/>
          <p:cNvSpPr/>
          <p:nvPr/>
        </p:nvSpPr>
        <p:spPr>
          <a:xfrm>
            <a:off x="609600" y="4969720"/>
            <a:ext cx="10972800" cy="13233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Income is entered on Lines 7-21</a:t>
            </a:r>
          </a:p>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Total income is found on Line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500"/>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500"/>
                                        <p:tgtEl>
                                          <p:spTgt spid="1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Effect transition="in" filter="fade">
                                      <p:cBhvr>
                                        <p:cTn id="22" dur="500"/>
                                        <p:tgtEl>
                                          <p:spTgt spid="1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Effect transition="in" filter="fade">
                                      <p:cBhvr>
                                        <p:cTn id="27" dur="500"/>
                                        <p:tgtEl>
                                          <p:spTgt spid="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fade">
                                      <p:cBhvr>
                                        <p:cTn id="32"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Shape 130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Eligibility Requirements</a:t>
            </a:r>
          </a:p>
        </p:txBody>
      </p:sp>
      <p:sp>
        <p:nvSpPr>
          <p:cNvPr id="1310" name="Shape 1310"/>
          <p:cNvSpPr txBox="1">
            <a:spLocks noGrp="1"/>
          </p:cNvSpPr>
          <p:nvPr>
            <p:ph type="body" idx="1"/>
          </p:nvPr>
        </p:nvSpPr>
        <p:spPr>
          <a:xfrm>
            <a:off x="609600" y="1600203"/>
            <a:ext cx="10972800" cy="485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Rules if taxpayer has a qualifying child:</a:t>
            </a:r>
          </a:p>
          <a:p>
            <a:pPr marL="742950" marR="0" lvl="1" indent="-285750" algn="l" rtl="0">
              <a:spcBef>
                <a:spcPts val="720"/>
              </a:spcBef>
              <a:spcAft>
                <a:spcPts val="0"/>
              </a:spcAft>
              <a:buClr>
                <a:schemeClr val="dk1"/>
              </a:buClr>
              <a:buSzPct val="100000"/>
              <a:buFont typeface="Arial"/>
              <a:buChar char="•"/>
            </a:pPr>
            <a:r>
              <a:rPr lang="en-US" sz="3600" b="1" i="0" u="none" strike="noStrike" cap="none">
                <a:solidFill>
                  <a:schemeClr val="dk1"/>
                </a:solidFill>
                <a:latin typeface="Questrial"/>
                <a:ea typeface="Questrial"/>
                <a:cs typeface="Questrial"/>
                <a:sym typeface="Questrial"/>
              </a:rPr>
              <a:t>[Age Test] </a:t>
            </a:r>
            <a:r>
              <a:rPr lang="en-US" sz="3600" b="0" i="0" u="none" strike="noStrike" cap="none">
                <a:solidFill>
                  <a:schemeClr val="dk1"/>
                </a:solidFill>
                <a:latin typeface="Questrial"/>
                <a:ea typeface="Questrial"/>
                <a:cs typeface="Questrial"/>
                <a:sym typeface="Questrial"/>
              </a:rPr>
              <a:t>Child must be</a:t>
            </a:r>
          </a:p>
          <a:p>
            <a:pPr marL="1143000" marR="0" lvl="2" indent="-228600" algn="l" rtl="0">
              <a:spcBef>
                <a:spcPts val="640"/>
              </a:spcBef>
              <a:spcAft>
                <a:spcPts val="0"/>
              </a:spcAft>
              <a:buClr>
                <a:schemeClr val="dk1"/>
              </a:buClr>
              <a:buSzPct val="100000"/>
              <a:buFont typeface="Courier New"/>
              <a:buChar char="o"/>
            </a:pPr>
            <a:r>
              <a:rPr lang="en-US" sz="3200" b="0" i="0" u="none" strike="noStrike" cap="none">
                <a:solidFill>
                  <a:schemeClr val="dk1"/>
                </a:solidFill>
                <a:latin typeface="Questrial"/>
                <a:ea typeface="Questrial"/>
                <a:cs typeface="Questrial"/>
                <a:sym typeface="Questrial"/>
              </a:rPr>
              <a:t>Under age 19 at the end of the tax year, </a:t>
            </a:r>
            <a:r>
              <a:rPr lang="en-US" sz="3200" b="1" i="1" u="none" strike="noStrike" cap="none">
                <a:solidFill>
                  <a:schemeClr val="accent1"/>
                </a:solidFill>
                <a:latin typeface="Questrial"/>
                <a:ea typeface="Questrial"/>
                <a:cs typeface="Questrial"/>
                <a:sym typeface="Questrial"/>
              </a:rPr>
              <a:t>OR</a:t>
            </a:r>
          </a:p>
          <a:p>
            <a:pPr marL="1143000" marR="0" lvl="2" indent="-228600" algn="l" rtl="0">
              <a:spcBef>
                <a:spcPts val="640"/>
              </a:spcBef>
              <a:spcAft>
                <a:spcPts val="0"/>
              </a:spcAft>
              <a:buClr>
                <a:schemeClr val="dk1"/>
              </a:buClr>
              <a:buSzPct val="100000"/>
              <a:buFont typeface="Courier New"/>
              <a:buChar char="o"/>
            </a:pPr>
            <a:r>
              <a:rPr lang="en-US" sz="3200" b="0" i="0" u="none" strike="noStrike" cap="none">
                <a:solidFill>
                  <a:schemeClr val="dk1"/>
                </a:solidFill>
                <a:latin typeface="Questrial"/>
                <a:ea typeface="Questrial"/>
                <a:cs typeface="Questrial"/>
                <a:sym typeface="Questrial"/>
              </a:rPr>
              <a:t>Under age 24 and a full-time student at the end of the tax year, </a:t>
            </a:r>
            <a:r>
              <a:rPr lang="en-US" sz="3200" b="1" i="1" u="none" strike="noStrike" cap="none">
                <a:solidFill>
                  <a:schemeClr val="accent1"/>
                </a:solidFill>
                <a:latin typeface="Questrial"/>
                <a:ea typeface="Questrial"/>
                <a:cs typeface="Questrial"/>
                <a:sym typeface="Questrial"/>
              </a:rPr>
              <a:t>OR</a:t>
            </a:r>
          </a:p>
          <a:p>
            <a:pPr marL="1143000" marR="0" lvl="2" indent="-228600" algn="l" rtl="0">
              <a:spcBef>
                <a:spcPts val="640"/>
              </a:spcBef>
              <a:buClr>
                <a:schemeClr val="dk1"/>
              </a:buClr>
              <a:buSzPct val="100000"/>
              <a:buFont typeface="Courier New"/>
              <a:buChar char="o"/>
            </a:pPr>
            <a:r>
              <a:rPr lang="en-US" sz="3200" b="0" i="0" u="none" strike="noStrike" cap="none">
                <a:solidFill>
                  <a:schemeClr val="dk1"/>
                </a:solidFill>
                <a:latin typeface="Questrial"/>
                <a:ea typeface="Questrial"/>
                <a:cs typeface="Questrial"/>
                <a:sym typeface="Questrial"/>
              </a:rPr>
              <a:t>Any age and permanently and totally disabled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Shape 131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Eligibility Requirements</a:t>
            </a:r>
          </a:p>
        </p:txBody>
      </p:sp>
      <p:sp>
        <p:nvSpPr>
          <p:cNvPr id="1316" name="Shape 1316"/>
          <p:cNvSpPr txBox="1">
            <a:spLocks noGrp="1"/>
          </p:cNvSpPr>
          <p:nvPr>
            <p:ph type="body" idx="1"/>
          </p:nvPr>
        </p:nvSpPr>
        <p:spPr>
          <a:xfrm>
            <a:off x="609600" y="1600203"/>
            <a:ext cx="10972800" cy="485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Rules if taxpayer has a qualifying child:</a:t>
            </a:r>
          </a:p>
          <a:p>
            <a:pPr marL="742950" marR="0" lvl="1" indent="-285750" algn="l" rtl="0">
              <a:spcBef>
                <a:spcPts val="640"/>
              </a:spcBef>
              <a:spcAft>
                <a:spcPts val="0"/>
              </a:spcAft>
              <a:buClr>
                <a:schemeClr val="dk1"/>
              </a:buClr>
              <a:buSzPct val="100000"/>
              <a:buFont typeface="Arial"/>
              <a:buChar char="•"/>
            </a:pPr>
            <a:r>
              <a:rPr lang="en-US" sz="3200" b="1" i="0" u="none" strike="noStrike" cap="none">
                <a:solidFill>
                  <a:schemeClr val="dk1"/>
                </a:solidFill>
                <a:latin typeface="Questrial"/>
                <a:ea typeface="Questrial"/>
                <a:cs typeface="Questrial"/>
                <a:sym typeface="Questrial"/>
              </a:rPr>
              <a:t>[Joint Return Test] </a:t>
            </a:r>
            <a:r>
              <a:rPr lang="en-US" sz="3200" b="0" i="0" u="none" strike="noStrike" cap="none">
                <a:solidFill>
                  <a:schemeClr val="dk1"/>
                </a:solidFill>
                <a:latin typeface="Questrial"/>
                <a:ea typeface="Questrial"/>
                <a:cs typeface="Questrial"/>
                <a:sym typeface="Questrial"/>
              </a:rPr>
              <a:t>Qualifying child must not have filed a joint return for the tax year</a:t>
            </a:r>
          </a:p>
          <a:p>
            <a:pPr marL="1143000" marR="0" lvl="2" indent="-228600" algn="l" rtl="0">
              <a:spcBef>
                <a:spcPts val="560"/>
              </a:spcBef>
              <a:spcAft>
                <a:spcPts val="0"/>
              </a:spcAft>
              <a:buClr>
                <a:schemeClr val="dk1"/>
              </a:buClr>
              <a:buSzPct val="100000"/>
              <a:buFont typeface="Courier New"/>
              <a:buChar char="o"/>
            </a:pPr>
            <a:r>
              <a:rPr lang="en-US" sz="2800" b="0" i="0" u="none" strike="noStrike" cap="none">
                <a:solidFill>
                  <a:schemeClr val="dk1"/>
                </a:solidFill>
                <a:latin typeface="Questrial"/>
                <a:ea typeface="Questrial"/>
                <a:cs typeface="Questrial"/>
                <a:sym typeface="Questrial"/>
              </a:rPr>
              <a:t>Unless the child only filed a joint return with spouse to claim a refund</a:t>
            </a:r>
          </a:p>
          <a:p>
            <a:pPr marL="742950" marR="0" lvl="1" indent="-285750" algn="l" rtl="0">
              <a:spcBef>
                <a:spcPts val="640"/>
              </a:spcBef>
              <a:spcAft>
                <a:spcPts val="0"/>
              </a:spcAft>
              <a:buClr>
                <a:schemeClr val="dk1"/>
              </a:buClr>
              <a:buSzPct val="100000"/>
              <a:buFont typeface="Arial"/>
              <a:buChar char="•"/>
            </a:pPr>
            <a:r>
              <a:rPr lang="en-US" sz="3200" b="1" i="0" u="none" strike="noStrike" cap="none">
                <a:solidFill>
                  <a:schemeClr val="dk1"/>
                </a:solidFill>
                <a:latin typeface="Questrial"/>
                <a:ea typeface="Questrial"/>
                <a:cs typeface="Questrial"/>
                <a:sym typeface="Questrial"/>
              </a:rPr>
              <a:t>[Residency Test] </a:t>
            </a:r>
            <a:r>
              <a:rPr lang="en-US" sz="3200" b="0" i="0" u="none" strike="noStrike" cap="none">
                <a:solidFill>
                  <a:schemeClr val="dk1"/>
                </a:solidFill>
                <a:latin typeface="Questrial"/>
                <a:ea typeface="Questrial"/>
                <a:cs typeface="Questrial"/>
                <a:sym typeface="Questrial"/>
              </a:rPr>
              <a:t>Must have lived with the taxpayer for more than ½ the year</a:t>
            </a:r>
          </a:p>
          <a:p>
            <a:pPr marL="742950" marR="0" lvl="1" indent="-285750" algn="l" rtl="0">
              <a:spcBef>
                <a:spcPts val="640"/>
              </a:spcBef>
              <a:buClr>
                <a:schemeClr val="dk1"/>
              </a:buClr>
              <a:buSzPct val="100000"/>
              <a:buFont typeface="Arial"/>
              <a:buChar char="•"/>
            </a:pPr>
            <a:r>
              <a:rPr lang="en-US" sz="3200" b="0" i="0" u="none" strike="noStrike" cap="none">
                <a:solidFill>
                  <a:schemeClr val="dk1"/>
                </a:solidFill>
                <a:latin typeface="Questrial"/>
                <a:ea typeface="Questrial"/>
                <a:cs typeface="Questrial"/>
                <a:sym typeface="Questrial"/>
              </a:rPr>
              <a:t>Must not be the qualifying child of another person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Shape 132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Eligibility Requirements</a:t>
            </a:r>
          </a:p>
        </p:txBody>
      </p:sp>
      <p:sp>
        <p:nvSpPr>
          <p:cNvPr id="1322" name="Shape 1322"/>
          <p:cNvSpPr txBox="1">
            <a:spLocks noGrp="1"/>
          </p:cNvSpPr>
          <p:nvPr>
            <p:ph type="body" idx="1"/>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spcAft>
                <a:spcPts val="0"/>
              </a:spcAft>
              <a:buClr>
                <a:schemeClr val="accent3"/>
              </a:buClr>
              <a:buSzPct val="25000"/>
              <a:buFont typeface="Noto Sans Symbols"/>
              <a:buNone/>
            </a:pPr>
            <a:r>
              <a:rPr lang="en-US" sz="3700" b="1" i="0" u="none" strike="noStrike" cap="none">
                <a:solidFill>
                  <a:schemeClr val="accent3"/>
                </a:solidFill>
                <a:latin typeface="Questrial"/>
                <a:ea typeface="Questrial"/>
                <a:cs typeface="Questrial"/>
                <a:sym typeface="Questrial"/>
              </a:rPr>
              <a:t>Note: Just because a person qualifies as the dependent of the taxpayer does not mean they automatically make the taxpayer eligible for the EIC</a:t>
            </a:r>
          </a:p>
          <a:p>
            <a:pPr marL="0" marR="0" lvl="0" indent="0" algn="ctr" rtl="0">
              <a:spcBef>
                <a:spcPts val="740"/>
              </a:spcBef>
              <a:buClr>
                <a:schemeClr val="accent3"/>
              </a:buClr>
              <a:buSzPct val="25000"/>
              <a:buFont typeface="Noto Sans Symbols"/>
              <a:buNone/>
            </a:pPr>
            <a:r>
              <a:rPr lang="en-US" sz="3700" b="1" i="1" u="none" strike="noStrike" cap="none">
                <a:solidFill>
                  <a:schemeClr val="accent3"/>
                </a:solidFill>
                <a:latin typeface="Questrial"/>
                <a:ea typeface="Questrial"/>
                <a:cs typeface="Questrial"/>
                <a:sym typeface="Questrial"/>
              </a:rPr>
              <a:t>Child in question must meet the age, relationship, residency, and joint return tests to qualify (therefore, Qualifying Children always meet requirements, HOWEVER, Qualifying Relatives DO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2">
                                            <p:txEl>
                                              <p:pRg st="0" end="0"/>
                                            </p:txEl>
                                          </p:spTgt>
                                        </p:tgtEl>
                                        <p:attrNameLst>
                                          <p:attrName>style.visibility</p:attrName>
                                        </p:attrNameLst>
                                      </p:cBhvr>
                                      <p:to>
                                        <p:strVal val="visible"/>
                                      </p:to>
                                    </p:set>
                                    <p:animEffect transition="in" filter="fade">
                                      <p:cBhvr>
                                        <p:cTn id="7" dur="500"/>
                                        <p:tgtEl>
                                          <p:spTgt spid="1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2">
                                            <p:txEl>
                                              <p:pRg st="1" end="1"/>
                                            </p:txEl>
                                          </p:spTgt>
                                        </p:tgtEl>
                                        <p:attrNameLst>
                                          <p:attrName>style.visibility</p:attrName>
                                        </p:attrNameLst>
                                      </p:cBhvr>
                                      <p:to>
                                        <p:strVal val="visible"/>
                                      </p:to>
                                    </p:set>
                                    <p:animEffect transition="in" filter="fade">
                                      <p:cBhvr>
                                        <p:cTn id="12" dur="500"/>
                                        <p:tgtEl>
                                          <p:spTgt spid="1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Shape 132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Qualifying Child of More than One Person</a:t>
            </a:r>
          </a:p>
        </p:txBody>
      </p:sp>
      <p:sp>
        <p:nvSpPr>
          <p:cNvPr id="1329" name="Shape 1329"/>
          <p:cNvSpPr txBox="1">
            <a:spLocks noGrp="1"/>
          </p:cNvSpPr>
          <p:nvPr>
            <p:ph type="body" idx="1"/>
          </p:nvPr>
        </p:nvSpPr>
        <p:spPr>
          <a:xfrm>
            <a:off x="609600" y="1600203"/>
            <a:ext cx="10972800" cy="4223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child cannot be used by more than one person to claim the EIC</a:t>
            </a:r>
          </a:p>
          <a:p>
            <a:pPr marL="342900" marR="0" lvl="0" indent="-342900" algn="l" rtl="0">
              <a:lnSpc>
                <a:spcPct val="90000"/>
              </a:lnSpc>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The rules for determining who claims the child for EIC are the same as those for determining who claims the the child as a dependent</a:t>
            </a:r>
          </a:p>
        </p:txBody>
      </p:sp>
      <p:sp>
        <p:nvSpPr>
          <p:cNvPr id="1330" name="Shape 1330"/>
          <p:cNvSpPr txBox="1"/>
          <p:nvPr/>
        </p:nvSpPr>
        <p:spPr>
          <a:xfrm>
            <a:off x="609600" y="6150307"/>
            <a:ext cx="10972800" cy="5232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0" marR="0" lvl="0" indent="0" algn="ctr" rtl="0">
              <a:spcBef>
                <a:spcPts val="0"/>
              </a:spcBef>
              <a:buSzPct val="25000"/>
              <a:buNone/>
            </a:pPr>
            <a:r>
              <a:rPr lang="en-US" sz="2800" b="1">
                <a:solidFill>
                  <a:schemeClr val="accent3"/>
                </a:solidFill>
                <a:latin typeface="Questrial"/>
                <a:ea typeface="Questrial"/>
                <a:cs typeface="Questrial"/>
                <a:sym typeface="Questrial"/>
              </a:rPr>
              <a:t>If this situation arises, please </a:t>
            </a:r>
            <a:r>
              <a:rPr lang="en-US" sz="2800" b="1" u="sng">
                <a:solidFill>
                  <a:schemeClr val="accent3"/>
                </a:solidFill>
                <a:latin typeface="Questrial"/>
                <a:ea typeface="Questrial"/>
                <a:cs typeface="Questrial"/>
                <a:sym typeface="Questrial"/>
              </a:rPr>
              <a:t>see your Site Coordinator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9">
                                            <p:txEl>
                                              <p:pRg st="0" end="0"/>
                                            </p:txEl>
                                          </p:spTgt>
                                        </p:tgtEl>
                                        <p:attrNameLst>
                                          <p:attrName>style.visibility</p:attrName>
                                        </p:attrNameLst>
                                      </p:cBhvr>
                                      <p:to>
                                        <p:strVal val="visible"/>
                                      </p:to>
                                    </p:set>
                                    <p:animEffect transition="in" filter="fade">
                                      <p:cBhvr>
                                        <p:cTn id="7" dur="500"/>
                                        <p:tgtEl>
                                          <p:spTgt spid="1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9">
                                            <p:txEl>
                                              <p:pRg st="1" end="1"/>
                                            </p:txEl>
                                          </p:spTgt>
                                        </p:tgtEl>
                                        <p:attrNameLst>
                                          <p:attrName>style.visibility</p:attrName>
                                        </p:attrNameLst>
                                      </p:cBhvr>
                                      <p:to>
                                        <p:strVal val="visible"/>
                                      </p:to>
                                    </p:set>
                                    <p:animEffect transition="in" filter="fade">
                                      <p:cBhvr>
                                        <p:cTn id="12" dur="500"/>
                                        <p:tgtEl>
                                          <p:spTgt spid="13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Shape 133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Earned Income Credit: Disallowance</a:t>
            </a:r>
          </a:p>
        </p:txBody>
      </p:sp>
      <p:sp>
        <p:nvSpPr>
          <p:cNvPr id="1337" name="Shape 1337"/>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EIC can be disallowed for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Reckless or intentional disregard of the rules: 2 years</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Fraudulent Claim: 10 Years</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To claim EIC again, a taxpayer must</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Wait full period of disallowance</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Submit a Form 8862 with the tax return</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
        <p:nvSpPr>
          <p:cNvPr id="1338" name="Shape 1338"/>
          <p:cNvSpPr txBox="1"/>
          <p:nvPr/>
        </p:nvSpPr>
        <p:spPr>
          <a:xfrm>
            <a:off x="609600" y="6215507"/>
            <a:ext cx="10972800" cy="5232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0" marR="0" lvl="0" indent="0" algn="ctr" rtl="0">
              <a:spcBef>
                <a:spcPts val="0"/>
              </a:spcBef>
              <a:buSzPct val="25000"/>
              <a:buNone/>
            </a:pPr>
            <a:r>
              <a:rPr lang="en-US" sz="2800" b="1">
                <a:solidFill>
                  <a:schemeClr val="accent3"/>
                </a:solidFill>
                <a:latin typeface="Questrial"/>
                <a:ea typeface="Questrial"/>
                <a:cs typeface="Questrial"/>
                <a:sym typeface="Questrial"/>
              </a:rPr>
              <a:t>If this situation arises, please </a:t>
            </a:r>
            <a:r>
              <a:rPr lang="en-US" sz="2800" b="1" u="sng">
                <a:solidFill>
                  <a:schemeClr val="accent3"/>
                </a:solidFill>
                <a:latin typeface="Questrial"/>
                <a:ea typeface="Questrial"/>
                <a:cs typeface="Questrial"/>
                <a:sym typeface="Questrial"/>
              </a:rPr>
              <a:t>see your Site Coordinator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xEl>
                                              <p:pRg st="0" end="0"/>
                                            </p:txEl>
                                          </p:spTgt>
                                        </p:tgtEl>
                                        <p:attrNameLst>
                                          <p:attrName>style.visibility</p:attrName>
                                        </p:attrNameLst>
                                      </p:cBhvr>
                                      <p:to>
                                        <p:strVal val="visible"/>
                                      </p:to>
                                    </p:set>
                                    <p:animEffect transition="in" filter="fade">
                                      <p:cBhvr>
                                        <p:cTn id="7" dur="500"/>
                                        <p:tgtEl>
                                          <p:spTgt spid="1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7">
                                            <p:txEl>
                                              <p:pRg st="1" end="1"/>
                                            </p:txEl>
                                          </p:spTgt>
                                        </p:tgtEl>
                                        <p:attrNameLst>
                                          <p:attrName>style.visibility</p:attrName>
                                        </p:attrNameLst>
                                      </p:cBhvr>
                                      <p:to>
                                        <p:strVal val="visible"/>
                                      </p:to>
                                    </p:set>
                                    <p:animEffect transition="in" filter="fade">
                                      <p:cBhvr>
                                        <p:cTn id="12" dur="500"/>
                                        <p:tgtEl>
                                          <p:spTgt spid="13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7">
                                            <p:txEl>
                                              <p:pRg st="2" end="2"/>
                                            </p:txEl>
                                          </p:spTgt>
                                        </p:tgtEl>
                                        <p:attrNameLst>
                                          <p:attrName>style.visibility</p:attrName>
                                        </p:attrNameLst>
                                      </p:cBhvr>
                                      <p:to>
                                        <p:strVal val="visible"/>
                                      </p:to>
                                    </p:set>
                                    <p:animEffect transition="in" filter="fade">
                                      <p:cBhvr>
                                        <p:cTn id="17" dur="500"/>
                                        <p:tgtEl>
                                          <p:spTgt spid="13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7">
                                            <p:txEl>
                                              <p:pRg st="3" end="3"/>
                                            </p:txEl>
                                          </p:spTgt>
                                        </p:tgtEl>
                                        <p:attrNameLst>
                                          <p:attrName>style.visibility</p:attrName>
                                        </p:attrNameLst>
                                      </p:cBhvr>
                                      <p:to>
                                        <p:strVal val="visible"/>
                                      </p:to>
                                    </p:set>
                                    <p:animEffect transition="in" filter="fade">
                                      <p:cBhvr>
                                        <p:cTn id="22" dur="500"/>
                                        <p:tgtEl>
                                          <p:spTgt spid="13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7">
                                            <p:txEl>
                                              <p:pRg st="4" end="4"/>
                                            </p:txEl>
                                          </p:spTgt>
                                        </p:tgtEl>
                                        <p:attrNameLst>
                                          <p:attrName>style.visibility</p:attrName>
                                        </p:attrNameLst>
                                      </p:cBhvr>
                                      <p:to>
                                        <p:strVal val="visible"/>
                                      </p:to>
                                    </p:set>
                                    <p:animEffect transition="in" filter="fade">
                                      <p:cBhvr>
                                        <p:cTn id="27" dur="500"/>
                                        <p:tgtEl>
                                          <p:spTgt spid="13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7">
                                            <p:txEl>
                                              <p:pRg st="5" end="5"/>
                                            </p:txEl>
                                          </p:spTgt>
                                        </p:tgtEl>
                                        <p:attrNameLst>
                                          <p:attrName>style.visibility</p:attrName>
                                        </p:attrNameLst>
                                      </p:cBhvr>
                                      <p:to>
                                        <p:strVal val="visible"/>
                                      </p:to>
                                    </p:set>
                                    <p:animEffect transition="in" filter="fade">
                                      <p:cBhvr>
                                        <p:cTn id="32" dur="500"/>
                                        <p:tgtEl>
                                          <p:spTgt spid="13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7">
                                            <p:txEl>
                                              <p:pRg st="6" end="6"/>
                                            </p:txEl>
                                          </p:spTgt>
                                        </p:tgtEl>
                                        <p:attrNameLst>
                                          <p:attrName>style.visibility</p:attrName>
                                        </p:attrNameLst>
                                      </p:cBhvr>
                                      <p:to>
                                        <p:strVal val="visible"/>
                                      </p:to>
                                    </p:set>
                                    <p:animEffect transition="in" filter="fade">
                                      <p:cBhvr>
                                        <p:cTn id="37" dur="500"/>
                                        <p:tgtEl>
                                          <p:spTgt spid="13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Shape 134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a:t>
            </a:r>
          </a:p>
        </p:txBody>
      </p:sp>
      <p:sp>
        <p:nvSpPr>
          <p:cNvPr id="1344" name="Shape 1344"/>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buClr>
                <a:srgbClr val="000000"/>
              </a:buClr>
              <a:buSzPct val="25000"/>
              <a:buFont typeface="Noto Sans Symbols"/>
              <a:buNone/>
            </a:pPr>
            <a:r>
              <a:rPr lang="en-US" sz="4000" b="0" i="0" u="none" strike="noStrike" cap="none">
                <a:solidFill>
                  <a:schemeClr val="dk1"/>
                </a:solidFill>
                <a:latin typeface="Questrial"/>
                <a:ea typeface="Questrial"/>
                <a:cs typeface="Questrial"/>
                <a:sym typeface="Questrial"/>
              </a:rPr>
              <a:t>	</a:t>
            </a:r>
            <a:r>
              <a:rPr lang="en-US" sz="4000" b="1" i="0" u="none" strike="noStrike" cap="none">
                <a:solidFill>
                  <a:schemeClr val="dk1"/>
                </a:solidFill>
                <a:latin typeface="Questrial"/>
                <a:ea typeface="Questrial"/>
                <a:cs typeface="Questrial"/>
                <a:sym typeface="Questrial"/>
              </a:rPr>
              <a:t>Sharon, who has an earned income and AGI of $15,525, takes care of her sister’s son, Eric.  If Eric is 12 years old and began living with Sharon in August, can Sharon claim the EIC?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4">
                                            <p:txEl>
                                              <p:pRg st="0" end="0"/>
                                            </p:txEl>
                                          </p:spTgt>
                                        </p:tgtEl>
                                        <p:attrNameLst>
                                          <p:attrName>style.visibility</p:attrName>
                                        </p:attrNameLst>
                                      </p:cBhvr>
                                      <p:to>
                                        <p:strVal val="visible"/>
                                      </p:to>
                                    </p:set>
                                    <p:animEffect transition="in" filter="fade">
                                      <p:cBhvr>
                                        <p:cTn id="7" dur="500"/>
                                        <p:tgtEl>
                                          <p:spTgt spid="13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Shape 135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351" name="Shape 1351"/>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80000"/>
              </a:lnSpc>
              <a:spcBef>
                <a:spcPts val="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No </a:t>
            </a:r>
          </a:p>
          <a:p>
            <a:pPr marL="342900" marR="0" lvl="0" indent="-342900" algn="ctr" rtl="0">
              <a:lnSpc>
                <a:spcPct val="80000"/>
              </a:lnSpc>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Sharon’s AGI is too high to claim the EIC alone, and since Eric lived with her for less than half a year, he is not her qualifying child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
                                            <p:txEl>
                                              <p:pRg st="0" end="0"/>
                                            </p:txEl>
                                          </p:spTgt>
                                        </p:tgtEl>
                                        <p:attrNameLst>
                                          <p:attrName>style.visibility</p:attrName>
                                        </p:attrNameLst>
                                      </p:cBhvr>
                                      <p:to>
                                        <p:strVal val="visible"/>
                                      </p:to>
                                    </p:set>
                                    <p:animEffect transition="in" filter="fade">
                                      <p:cBhvr>
                                        <p:cTn id="7" dur="500"/>
                                        <p:tgtEl>
                                          <p:spTgt spid="1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
                                            <p:txEl>
                                              <p:pRg st="1" end="1"/>
                                            </p:txEl>
                                          </p:spTgt>
                                        </p:tgtEl>
                                        <p:attrNameLst>
                                          <p:attrName>style.visibility</p:attrName>
                                        </p:attrNameLst>
                                      </p:cBhvr>
                                      <p:to>
                                        <p:strVal val="visible"/>
                                      </p:to>
                                    </p:set>
                                    <p:animEffect transition="in" filter="fade">
                                      <p:cBhvr>
                                        <p:cTn id="12" dur="500"/>
                                        <p:tgtEl>
                                          <p:spTgt spid="13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Shape 135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a:t>
            </a:r>
          </a:p>
        </p:txBody>
      </p:sp>
      <p:sp>
        <p:nvSpPr>
          <p:cNvPr id="1357" name="Shape 1357"/>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90000"/>
              </a:lnSpc>
              <a:spcBef>
                <a:spcPts val="0"/>
              </a:spcBef>
              <a:spcAft>
                <a:spcPts val="0"/>
              </a:spcAft>
              <a:buClr>
                <a:srgbClr val="000000"/>
              </a:buClr>
              <a:buSzPct val="25000"/>
              <a:buFont typeface="Noto Sans Symbols"/>
              <a:buNone/>
            </a:pPr>
            <a:r>
              <a:rPr lang="en-US" sz="3800" b="1" i="0" u="none" strike="noStrike" cap="none">
                <a:solidFill>
                  <a:schemeClr val="dk1"/>
                </a:solidFill>
                <a:latin typeface="Questrial"/>
                <a:ea typeface="Questrial"/>
                <a:cs typeface="Questrial"/>
                <a:sym typeface="Questrial"/>
              </a:rPr>
              <a:t>	Doug and Donna are married and live together with their 4-year-old son Sam.  Their combined earned income is $25,000, but they file separately. Doug reports an AGI of $11,000 on his return, and Donna reports AGI of $14,000.</a:t>
            </a:r>
          </a:p>
          <a:p>
            <a:pPr marL="342900" marR="0" lvl="0" indent="-342900" algn="ctr" rtl="0">
              <a:lnSpc>
                <a:spcPct val="90000"/>
              </a:lnSpc>
              <a:spcBef>
                <a:spcPts val="800"/>
              </a:spcBef>
              <a:spcAft>
                <a:spcPts val="0"/>
              </a:spcAft>
              <a:buClr>
                <a:srgbClr val="000000"/>
              </a:buClr>
              <a:buSzPct val="25000"/>
              <a:buFont typeface="Noto Sans Symbols"/>
              <a:buNone/>
            </a:pPr>
            <a:endParaRPr sz="4000" b="1" i="0" u="none" strike="noStrike" cap="none">
              <a:solidFill>
                <a:schemeClr val="dk1"/>
              </a:solidFill>
              <a:latin typeface="Questrial"/>
              <a:ea typeface="Questrial"/>
              <a:cs typeface="Questrial"/>
              <a:sym typeface="Questrial"/>
            </a:endParaRPr>
          </a:p>
          <a:p>
            <a:pPr marL="342900" marR="0" lvl="0" indent="-342900" algn="ctr" rtl="0">
              <a:lnSpc>
                <a:spcPct val="90000"/>
              </a:lnSpc>
              <a:spcBef>
                <a:spcPts val="800"/>
              </a:spcBef>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Can Doug and/or Donna claim the EIC?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7">
                                            <p:txEl>
                                              <p:pRg st="0" end="0"/>
                                            </p:txEl>
                                          </p:spTgt>
                                        </p:tgtEl>
                                        <p:attrNameLst>
                                          <p:attrName>style.visibility</p:attrName>
                                        </p:attrNameLst>
                                      </p:cBhvr>
                                      <p:to>
                                        <p:strVal val="visible"/>
                                      </p:to>
                                    </p:set>
                                    <p:animEffect transition="in" filter="fade">
                                      <p:cBhvr>
                                        <p:cTn id="7" dur="500"/>
                                        <p:tgtEl>
                                          <p:spTgt spid="13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7">
                                            <p:txEl>
                                              <p:pRg st="1" end="1"/>
                                            </p:txEl>
                                          </p:spTgt>
                                        </p:tgtEl>
                                        <p:attrNameLst>
                                          <p:attrName>style.visibility</p:attrName>
                                        </p:attrNameLst>
                                      </p:cBhvr>
                                      <p:to>
                                        <p:strVal val="visible"/>
                                      </p:to>
                                    </p:set>
                                    <p:animEffect transition="in" filter="fade">
                                      <p:cBhvr>
                                        <p:cTn id="12" dur="500"/>
                                        <p:tgtEl>
                                          <p:spTgt spid="13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7">
                                            <p:txEl>
                                              <p:pRg st="2" end="2"/>
                                            </p:txEl>
                                          </p:spTgt>
                                        </p:tgtEl>
                                        <p:attrNameLst>
                                          <p:attrName>style.visibility</p:attrName>
                                        </p:attrNameLst>
                                      </p:cBhvr>
                                      <p:to>
                                        <p:strVal val="visible"/>
                                      </p:to>
                                    </p:set>
                                    <p:animEffect transition="in" filter="fade">
                                      <p:cBhvr>
                                        <p:cTn id="17" dur="500"/>
                                        <p:tgtEl>
                                          <p:spTgt spid="13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Shape 136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363" name="Shape 1363"/>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000000"/>
              </a:buClr>
              <a:buSzPct val="25000"/>
              <a:buFont typeface="Noto Sans Symbols"/>
              <a:buNone/>
            </a:pPr>
            <a:r>
              <a:rPr lang="en-US" sz="4400" b="1" i="0" u="none" strike="noStrike" cap="none">
                <a:solidFill>
                  <a:srgbClr val="CA8F0C"/>
                </a:solidFill>
                <a:latin typeface="Questrial"/>
                <a:ea typeface="Questrial"/>
                <a:cs typeface="Questrial"/>
                <a:sym typeface="Questrial"/>
              </a:rPr>
              <a:t>No</a:t>
            </a:r>
          </a:p>
          <a:p>
            <a:pPr marL="342900" marR="0" lvl="0" indent="-342900" algn="ctr" rtl="0">
              <a:spcBef>
                <a:spcPts val="800"/>
              </a:spcBef>
              <a:buClr>
                <a:srgbClr val="000000"/>
              </a:buClr>
              <a:buSzPct val="25000"/>
              <a:buFont typeface="Noto Sans Symbols"/>
              <a:buNone/>
            </a:pPr>
            <a:r>
              <a:rPr lang="en-US" sz="4000" b="1" i="0" u="none" strike="noStrike" cap="none">
                <a:solidFill>
                  <a:srgbClr val="CA8F0C"/>
                </a:solidFill>
                <a:latin typeface="Questrial"/>
                <a:ea typeface="Questrial"/>
                <a:cs typeface="Questrial"/>
                <a:sym typeface="Questrial"/>
              </a:rPr>
              <a:t>Neither can claim the EIC because both have a filing status of Married Filing Separately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3">
                                            <p:txEl>
                                              <p:pRg st="0" end="0"/>
                                            </p:txEl>
                                          </p:spTgt>
                                        </p:tgtEl>
                                        <p:attrNameLst>
                                          <p:attrName>style.visibility</p:attrName>
                                        </p:attrNameLst>
                                      </p:cBhvr>
                                      <p:to>
                                        <p:strVal val="visible"/>
                                      </p:to>
                                    </p:set>
                                    <p:animEffect transition="in" filter="fade">
                                      <p:cBhvr>
                                        <p:cTn id="7" dur="500"/>
                                        <p:tgtEl>
                                          <p:spTgt spid="1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3">
                                            <p:txEl>
                                              <p:pRg st="1" end="1"/>
                                            </p:txEl>
                                          </p:spTgt>
                                        </p:tgtEl>
                                        <p:attrNameLst>
                                          <p:attrName>style.visibility</p:attrName>
                                        </p:attrNameLst>
                                      </p:cBhvr>
                                      <p:to>
                                        <p:strVal val="visible"/>
                                      </p:to>
                                    </p:set>
                                    <p:animEffect transition="in" filter="fade">
                                      <p:cBhvr>
                                        <p:cTn id="12" dur="500"/>
                                        <p:tgtEl>
                                          <p:spTgt spid="1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Shape 136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a:t>
            </a:r>
          </a:p>
        </p:txBody>
      </p:sp>
      <p:sp>
        <p:nvSpPr>
          <p:cNvPr id="1369" name="Shape 1369"/>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	Doug and Donna are still married and still live together with Sam, but now they decide to file a joint return.  Their combined earned income and AGI are $25,000. Can they claim the EIC on this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9">
                                            <p:txEl>
                                              <p:pRg st="0" end="0"/>
                                            </p:txEl>
                                          </p:spTgt>
                                        </p:tgtEl>
                                        <p:attrNameLst>
                                          <p:attrName>style.visibility</p:attrName>
                                        </p:attrNameLst>
                                      </p:cBhvr>
                                      <p:to>
                                        <p:strVal val="visible"/>
                                      </p:to>
                                    </p:set>
                                    <p:animEffect transition="in" filter="fade">
                                      <p:cBhvr>
                                        <p:cTn id="7" dur="500"/>
                                        <p:tgtEl>
                                          <p:spTgt spid="13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Adjustment</a:t>
            </a:r>
          </a:p>
        </p:txBody>
      </p:sp>
      <p:sp>
        <p:nvSpPr>
          <p:cNvPr id="159" name="Shape 159"/>
          <p:cNvSpPr txBox="1">
            <a:spLocks noGrp="1"/>
          </p:cNvSpPr>
          <p:nvPr>
            <p:ph type="body" idx="1"/>
          </p:nvPr>
        </p:nvSpPr>
        <p:spPr>
          <a:xfrm>
            <a:off x="609600" y="1600203"/>
            <a:ext cx="10972800" cy="18288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Decreases the amount of income on which the taxpayer will be taxed</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
        <p:nvSpPr>
          <p:cNvPr id="160" name="Shape 160"/>
          <p:cNvSpPr/>
          <p:nvPr/>
        </p:nvSpPr>
        <p:spPr>
          <a:xfrm>
            <a:off x="609600" y="3177988"/>
            <a:ext cx="10972800" cy="13233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Adjustments are entered on Lines 23-36</a:t>
            </a:r>
          </a:p>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Total adjustments are found on Line 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5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5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Shape 137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375" name="Shape 1375"/>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80000"/>
              </a:lnSpc>
              <a:spcBef>
                <a:spcPts val="0"/>
              </a:spcBef>
              <a:spcAft>
                <a:spcPts val="0"/>
              </a:spcAft>
              <a:buClr>
                <a:srgbClr val="000000"/>
              </a:buClr>
              <a:buSzPct val="25000"/>
              <a:buFont typeface="Noto Sans Symbols"/>
              <a:buNone/>
            </a:pPr>
            <a:r>
              <a:rPr lang="en-US" sz="4000" b="1" i="0" u="none" strike="noStrike" cap="none">
                <a:solidFill>
                  <a:srgbClr val="CA8F0C"/>
                </a:solidFill>
                <a:latin typeface="Questrial"/>
                <a:ea typeface="Questrial"/>
                <a:cs typeface="Questrial"/>
                <a:sym typeface="Questrial"/>
              </a:rPr>
              <a:t>Yes </a:t>
            </a:r>
          </a:p>
          <a:p>
            <a:pPr marL="342900" marR="0" lvl="0" indent="-342900" algn="ctr" rtl="0">
              <a:lnSpc>
                <a:spcPct val="80000"/>
              </a:lnSpc>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Their joint income is low enough to claim the EIC with one qualifying child (Sam)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5">
                                            <p:txEl>
                                              <p:pRg st="0" end="0"/>
                                            </p:txEl>
                                          </p:spTgt>
                                        </p:tgtEl>
                                        <p:attrNameLst>
                                          <p:attrName>style.visibility</p:attrName>
                                        </p:attrNameLst>
                                      </p:cBhvr>
                                      <p:to>
                                        <p:strVal val="visible"/>
                                      </p:to>
                                    </p:set>
                                    <p:animEffect transition="in" filter="fade">
                                      <p:cBhvr>
                                        <p:cTn id="7" dur="500"/>
                                        <p:tgtEl>
                                          <p:spTgt spid="13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5">
                                            <p:txEl>
                                              <p:pRg st="1" end="1"/>
                                            </p:txEl>
                                          </p:spTgt>
                                        </p:tgtEl>
                                        <p:attrNameLst>
                                          <p:attrName>style.visibility</p:attrName>
                                        </p:attrNameLst>
                                      </p:cBhvr>
                                      <p:to>
                                        <p:strVal val="visible"/>
                                      </p:to>
                                    </p:set>
                                    <p:animEffect transition="in" filter="fade">
                                      <p:cBhvr>
                                        <p:cTn id="12" dur="500"/>
                                        <p:tgtEl>
                                          <p:spTgt spid="13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Shape 138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a:t>
            </a:r>
          </a:p>
        </p:txBody>
      </p:sp>
      <p:sp>
        <p:nvSpPr>
          <p:cNvPr id="1381" name="Shape 1381"/>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chemeClr val="dk1"/>
              </a:buClr>
              <a:buSzPct val="25000"/>
              <a:buFont typeface="Noto Sans Symbols"/>
              <a:buNone/>
            </a:pPr>
            <a:r>
              <a:rPr lang="en-US" sz="4000" b="1" i="0" u="none" strike="noStrike" cap="none">
                <a:solidFill>
                  <a:schemeClr val="dk1"/>
                </a:solidFill>
                <a:latin typeface="Questrial"/>
                <a:ea typeface="Questrial"/>
                <a:cs typeface="Questrial"/>
                <a:sym typeface="Questrial"/>
              </a:rPr>
              <a:t>Tom is 64 years old, retired and collected $10,000 of social security during the tax year.  He does not have any qualifying children. </a:t>
            </a:r>
          </a:p>
          <a:p>
            <a:pPr marL="342900" marR="0" lvl="0" indent="-342900" algn="ctr" rtl="0">
              <a:spcBef>
                <a:spcPts val="800"/>
              </a:spcBef>
              <a:spcAft>
                <a:spcPts val="0"/>
              </a:spcAft>
              <a:buClr>
                <a:schemeClr val="dk1"/>
              </a:buClr>
              <a:buSzPct val="25000"/>
              <a:buFont typeface="Noto Sans Symbols"/>
              <a:buNone/>
            </a:pPr>
            <a:endParaRPr sz="4000" b="1" i="0" u="none" strike="noStrike" cap="none">
              <a:solidFill>
                <a:schemeClr val="dk1"/>
              </a:solidFill>
              <a:latin typeface="Questrial"/>
              <a:ea typeface="Questrial"/>
              <a:cs typeface="Questrial"/>
              <a:sym typeface="Questrial"/>
            </a:endParaRPr>
          </a:p>
          <a:p>
            <a:pPr marL="342900" marR="0" lvl="0" indent="-342900" algn="ctr" rtl="0">
              <a:spcBef>
                <a:spcPts val="800"/>
              </a:spcBef>
              <a:buClr>
                <a:schemeClr val="dk1"/>
              </a:buClr>
              <a:buSzPct val="25000"/>
              <a:buFont typeface="Noto Sans Symbols"/>
              <a:buNone/>
            </a:pPr>
            <a:r>
              <a:rPr lang="en-US" sz="4000" b="1" i="0" u="none" strike="noStrike" cap="none">
                <a:solidFill>
                  <a:schemeClr val="dk1"/>
                </a:solidFill>
                <a:latin typeface="Questrial"/>
                <a:ea typeface="Questrial"/>
                <a:cs typeface="Questrial"/>
                <a:sym typeface="Questrial"/>
              </a:rPr>
              <a:t>Can he claim the EIC on his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1">
                                            <p:txEl>
                                              <p:pRg st="0" end="0"/>
                                            </p:txEl>
                                          </p:spTgt>
                                        </p:tgtEl>
                                        <p:attrNameLst>
                                          <p:attrName>style.visibility</p:attrName>
                                        </p:attrNameLst>
                                      </p:cBhvr>
                                      <p:to>
                                        <p:strVal val="visible"/>
                                      </p:to>
                                    </p:set>
                                    <p:animEffect transition="in" filter="fade">
                                      <p:cBhvr>
                                        <p:cTn id="7" dur="500"/>
                                        <p:tgtEl>
                                          <p:spTgt spid="13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1">
                                            <p:txEl>
                                              <p:pRg st="1" end="1"/>
                                            </p:txEl>
                                          </p:spTgt>
                                        </p:tgtEl>
                                        <p:attrNameLst>
                                          <p:attrName>style.visibility</p:attrName>
                                        </p:attrNameLst>
                                      </p:cBhvr>
                                      <p:to>
                                        <p:strVal val="visible"/>
                                      </p:to>
                                    </p:set>
                                    <p:animEffect transition="in" filter="fade">
                                      <p:cBhvr>
                                        <p:cTn id="12" dur="500"/>
                                        <p:tgtEl>
                                          <p:spTgt spid="13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1">
                                            <p:txEl>
                                              <p:pRg st="2" end="2"/>
                                            </p:txEl>
                                          </p:spTgt>
                                        </p:tgtEl>
                                        <p:attrNameLst>
                                          <p:attrName>style.visibility</p:attrName>
                                        </p:attrNameLst>
                                      </p:cBhvr>
                                      <p:to>
                                        <p:strVal val="visible"/>
                                      </p:to>
                                    </p:set>
                                    <p:animEffect transition="in" filter="fade">
                                      <p:cBhvr>
                                        <p:cTn id="17" dur="500"/>
                                        <p:tgtEl>
                                          <p:spTgt spid="13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Shape 138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Example – Answer</a:t>
            </a:r>
          </a:p>
        </p:txBody>
      </p:sp>
      <p:sp>
        <p:nvSpPr>
          <p:cNvPr id="1387" name="Shape 1387"/>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No</a:t>
            </a:r>
          </a:p>
          <a:p>
            <a:pPr marL="342900" marR="0" lvl="0" indent="-342900" algn="ctr" rtl="0">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Tom does not have any earned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7">
                                            <p:txEl>
                                              <p:pRg st="0" end="0"/>
                                            </p:txEl>
                                          </p:spTgt>
                                        </p:tgtEl>
                                        <p:attrNameLst>
                                          <p:attrName>style.visibility</p:attrName>
                                        </p:attrNameLst>
                                      </p:cBhvr>
                                      <p:to>
                                        <p:strVal val="visible"/>
                                      </p:to>
                                    </p:set>
                                    <p:animEffect transition="in" filter="fade">
                                      <p:cBhvr>
                                        <p:cTn id="7" dur="500"/>
                                        <p:tgtEl>
                                          <p:spTgt spid="1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7">
                                            <p:txEl>
                                              <p:pRg st="1" end="1"/>
                                            </p:txEl>
                                          </p:spTgt>
                                        </p:tgtEl>
                                        <p:attrNameLst>
                                          <p:attrName>style.visibility</p:attrName>
                                        </p:attrNameLst>
                                      </p:cBhvr>
                                      <p:to>
                                        <p:strVal val="visible"/>
                                      </p:to>
                                    </p:set>
                                    <p:animEffect transition="in" filter="fade">
                                      <p:cBhvr>
                                        <p:cTn id="12" dur="500"/>
                                        <p:tgtEl>
                                          <p:spTgt spid="1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pic>
        <p:nvPicPr>
          <p:cNvPr id="1393" name="Shape 1393" descr="Impact-logo_SaveFirst-green.eps"/>
          <p:cNvPicPr preferRelativeResize="0"/>
          <p:nvPr/>
        </p:nvPicPr>
        <p:blipFill rotWithShape="1">
          <a:blip r:embed="rId3">
            <a:alphaModFix/>
          </a:blip>
          <a:srcRect l="19563" t="31741" r="20645" b="34976"/>
          <a:stretch/>
        </p:blipFill>
        <p:spPr>
          <a:xfrm>
            <a:off x="1440089" y="473075"/>
            <a:ext cx="9264600" cy="4243500"/>
          </a:xfrm>
          <a:prstGeom prst="rect">
            <a:avLst/>
          </a:prstGeom>
          <a:noFill/>
          <a:ln>
            <a:noFill/>
          </a:ln>
        </p:spPr>
      </p:pic>
      <p:sp>
        <p:nvSpPr>
          <p:cNvPr id="1394" name="Shape 1394"/>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395" name="Shape 1395"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396" name="Shape 1396"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397" name="Shape 1397"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398" name="Shape 1398"/>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399" name="Shape 1399"/>
          <p:cNvSpPr txBox="1"/>
          <p:nvPr/>
        </p:nvSpPr>
        <p:spPr>
          <a:xfrm>
            <a:off x="1708732" y="4868994"/>
            <a:ext cx="8727300" cy="15129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Refund &amp; Amount of Tax Owed</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Shape 140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Refund &amp; Amount of Tax Owed Objectives</a:t>
            </a:r>
          </a:p>
        </p:txBody>
      </p:sp>
      <p:sp>
        <p:nvSpPr>
          <p:cNvPr id="1406" name="Shape 1406"/>
          <p:cNvSpPr txBox="1">
            <a:spLocks noGrp="1"/>
          </p:cNvSpPr>
          <p:nvPr>
            <p:ph type="body" idx="1"/>
          </p:nvPr>
        </p:nvSpPr>
        <p:spPr>
          <a:xfrm>
            <a:off x="609600" y="1600204"/>
            <a:ext cx="10972800" cy="38652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42900" algn="l" rtl="0">
              <a:spcBef>
                <a:spcPts val="0"/>
              </a:spcBef>
              <a:spcAft>
                <a:spcPts val="0"/>
              </a:spcAft>
              <a:buClr>
                <a:schemeClr val="accent3"/>
              </a:buClr>
              <a:buSzPct val="100000"/>
              <a:buFont typeface="Noto Sans Symbols"/>
              <a:buChar char="➢"/>
            </a:pPr>
            <a:r>
              <a:rPr lang="en-US" sz="40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spcBef>
                <a:spcPts val="720"/>
              </a:spcBef>
              <a:spcAft>
                <a:spcPts val="0"/>
              </a:spcAft>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Explain the taxpayer’s options when receiving a tax refund</a:t>
            </a:r>
          </a:p>
          <a:p>
            <a:pPr marL="742950" marR="0" lvl="1" indent="-285750" algn="l" rtl="0">
              <a:spcBef>
                <a:spcPts val="720"/>
              </a:spcBef>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Explain the options available to a taxpayer that has tax due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6">
                                            <p:txEl>
                                              <p:pRg st="0" end="0"/>
                                            </p:txEl>
                                          </p:spTgt>
                                        </p:tgtEl>
                                        <p:attrNameLst>
                                          <p:attrName>style.visibility</p:attrName>
                                        </p:attrNameLst>
                                      </p:cBhvr>
                                      <p:to>
                                        <p:strVal val="visible"/>
                                      </p:to>
                                    </p:set>
                                    <p:animEffect transition="in" filter="fade">
                                      <p:cBhvr>
                                        <p:cTn id="7" dur="1000"/>
                                        <p:tgtEl>
                                          <p:spTgt spid="1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6">
                                            <p:txEl>
                                              <p:pRg st="1" end="1"/>
                                            </p:txEl>
                                          </p:spTgt>
                                        </p:tgtEl>
                                        <p:attrNameLst>
                                          <p:attrName>style.visibility</p:attrName>
                                        </p:attrNameLst>
                                      </p:cBhvr>
                                      <p:to>
                                        <p:strVal val="visible"/>
                                      </p:to>
                                    </p:set>
                                    <p:animEffect transition="in" filter="fade">
                                      <p:cBhvr>
                                        <p:cTn id="12" dur="1000"/>
                                        <p:tgtEl>
                                          <p:spTgt spid="14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6">
                                            <p:txEl>
                                              <p:pRg st="2" end="2"/>
                                            </p:txEl>
                                          </p:spTgt>
                                        </p:tgtEl>
                                        <p:attrNameLst>
                                          <p:attrName>style.visibility</p:attrName>
                                        </p:attrNameLst>
                                      </p:cBhvr>
                                      <p:to>
                                        <p:strVal val="visible"/>
                                      </p:to>
                                    </p:set>
                                    <p:animEffect transition="in" filter="fade">
                                      <p:cBhvr>
                                        <p:cTn id="17" dur="1000"/>
                                        <p:tgtEl>
                                          <p:spTgt spid="14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Shape 141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Refunds</a:t>
            </a:r>
          </a:p>
        </p:txBody>
      </p:sp>
      <p:sp>
        <p:nvSpPr>
          <p:cNvPr id="1413" name="Shape 1413"/>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Taxpayers can choose to receive their refund either by check or direct deposit</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Checks take 6-8 weeks to be mailed</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Electronic deposits will be made in 1-2 weeks</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Taxpayers can also choose to allocate part of their refund to order savings bonds</a:t>
            </a:r>
          </a:p>
          <a:p>
            <a:pPr marL="342900" marR="0" lvl="0" indent="-342900" algn="l" rtl="0">
              <a:lnSpc>
                <a:spcPct val="90000"/>
              </a:lnSpc>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3">
                                            <p:txEl>
                                              <p:pRg st="0" end="0"/>
                                            </p:txEl>
                                          </p:spTgt>
                                        </p:tgtEl>
                                        <p:attrNameLst>
                                          <p:attrName>style.visibility</p:attrName>
                                        </p:attrNameLst>
                                      </p:cBhvr>
                                      <p:to>
                                        <p:strVal val="visible"/>
                                      </p:to>
                                    </p:set>
                                    <p:animEffect transition="in" filter="fade">
                                      <p:cBhvr>
                                        <p:cTn id="7" dur="500"/>
                                        <p:tgtEl>
                                          <p:spTgt spid="1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3">
                                            <p:txEl>
                                              <p:pRg st="1" end="1"/>
                                            </p:txEl>
                                          </p:spTgt>
                                        </p:tgtEl>
                                        <p:attrNameLst>
                                          <p:attrName>style.visibility</p:attrName>
                                        </p:attrNameLst>
                                      </p:cBhvr>
                                      <p:to>
                                        <p:strVal val="visible"/>
                                      </p:to>
                                    </p:set>
                                    <p:animEffect transition="in" filter="fade">
                                      <p:cBhvr>
                                        <p:cTn id="12" dur="500"/>
                                        <p:tgtEl>
                                          <p:spTgt spid="1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3">
                                            <p:txEl>
                                              <p:pRg st="2" end="2"/>
                                            </p:txEl>
                                          </p:spTgt>
                                        </p:tgtEl>
                                        <p:attrNameLst>
                                          <p:attrName>style.visibility</p:attrName>
                                        </p:attrNameLst>
                                      </p:cBhvr>
                                      <p:to>
                                        <p:strVal val="visible"/>
                                      </p:to>
                                    </p:set>
                                    <p:animEffect transition="in" filter="fade">
                                      <p:cBhvr>
                                        <p:cTn id="17" dur="500"/>
                                        <p:tgtEl>
                                          <p:spTgt spid="1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3">
                                            <p:txEl>
                                              <p:pRg st="3" end="3"/>
                                            </p:txEl>
                                          </p:spTgt>
                                        </p:tgtEl>
                                        <p:attrNameLst>
                                          <p:attrName>style.visibility</p:attrName>
                                        </p:attrNameLst>
                                      </p:cBhvr>
                                      <p:to>
                                        <p:strVal val="visible"/>
                                      </p:to>
                                    </p:set>
                                    <p:animEffect transition="in" filter="fade">
                                      <p:cBhvr>
                                        <p:cTn id="22" dur="500"/>
                                        <p:tgtEl>
                                          <p:spTgt spid="14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3">
                                            <p:txEl>
                                              <p:pRg st="4" end="4"/>
                                            </p:txEl>
                                          </p:spTgt>
                                        </p:tgtEl>
                                        <p:attrNameLst>
                                          <p:attrName>style.visibility</p:attrName>
                                        </p:attrNameLst>
                                      </p:cBhvr>
                                      <p:to>
                                        <p:strVal val="visible"/>
                                      </p:to>
                                    </p:set>
                                    <p:animEffect transition="in" filter="fade">
                                      <p:cBhvr>
                                        <p:cTn id="27" dur="500"/>
                                        <p:tgtEl>
                                          <p:spTgt spid="14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Shape 141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Refunds: Direct Deposit</a:t>
            </a:r>
          </a:p>
        </p:txBody>
      </p:sp>
      <p:sp>
        <p:nvSpPr>
          <p:cNvPr id="1420" name="Shape 1420"/>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Encourage taxpayers to use direct deposit</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But, refunds will be delayed 4-6 weeks if the routing and account numbers are not valid</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Refunds may only be deposited into their own accounts</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Refunds can be deposited in up to three accounts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0">
                                            <p:txEl>
                                              <p:pRg st="0" end="0"/>
                                            </p:txEl>
                                          </p:spTgt>
                                        </p:tgtEl>
                                        <p:attrNameLst>
                                          <p:attrName>style.visibility</p:attrName>
                                        </p:attrNameLst>
                                      </p:cBhvr>
                                      <p:to>
                                        <p:strVal val="visible"/>
                                      </p:to>
                                    </p:set>
                                    <p:animEffect transition="in" filter="fade">
                                      <p:cBhvr>
                                        <p:cTn id="7" dur="500"/>
                                        <p:tgtEl>
                                          <p:spTgt spid="1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0">
                                            <p:txEl>
                                              <p:pRg st="1" end="1"/>
                                            </p:txEl>
                                          </p:spTgt>
                                        </p:tgtEl>
                                        <p:attrNameLst>
                                          <p:attrName>style.visibility</p:attrName>
                                        </p:attrNameLst>
                                      </p:cBhvr>
                                      <p:to>
                                        <p:strVal val="visible"/>
                                      </p:to>
                                    </p:set>
                                    <p:animEffect transition="in" filter="fade">
                                      <p:cBhvr>
                                        <p:cTn id="12" dur="500"/>
                                        <p:tgtEl>
                                          <p:spTgt spid="1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0">
                                            <p:txEl>
                                              <p:pRg st="2" end="2"/>
                                            </p:txEl>
                                          </p:spTgt>
                                        </p:tgtEl>
                                        <p:attrNameLst>
                                          <p:attrName>style.visibility</p:attrName>
                                        </p:attrNameLst>
                                      </p:cBhvr>
                                      <p:to>
                                        <p:strVal val="visible"/>
                                      </p:to>
                                    </p:set>
                                    <p:animEffect transition="in" filter="fade">
                                      <p:cBhvr>
                                        <p:cTn id="17" dur="500"/>
                                        <p:tgtEl>
                                          <p:spTgt spid="1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0">
                                            <p:txEl>
                                              <p:pRg st="3" end="3"/>
                                            </p:txEl>
                                          </p:spTgt>
                                        </p:tgtEl>
                                        <p:attrNameLst>
                                          <p:attrName>style.visibility</p:attrName>
                                        </p:attrNameLst>
                                      </p:cBhvr>
                                      <p:to>
                                        <p:strVal val="visible"/>
                                      </p:to>
                                    </p:set>
                                    <p:animEffect transition="in" filter="fade">
                                      <p:cBhvr>
                                        <p:cTn id="22" dur="500"/>
                                        <p:tgtEl>
                                          <p:spTgt spid="1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Shape 142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Due</a:t>
            </a:r>
          </a:p>
        </p:txBody>
      </p:sp>
      <p:sp>
        <p:nvSpPr>
          <p:cNvPr id="1427" name="Shape 1427"/>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Taxpayers do not have to pay if balance due is less than $1</a:t>
            </a:r>
          </a:p>
          <a:p>
            <a:pPr marL="342900" marR="0" lvl="0" indent="-342900" algn="l" rtl="0">
              <a:lnSpc>
                <a:spcPct val="90000"/>
              </a:lnSpc>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Payment in full is due by the April filing due date, to avoid interest and penalties</a:t>
            </a:r>
          </a:p>
          <a:p>
            <a:pPr marL="342900" marR="0" lvl="0" indent="-342900" algn="l" rtl="0">
              <a:lnSpc>
                <a:spcPct val="90000"/>
              </a:lnSpc>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Taxpayer should file his/her return by the April filing date to avoid a failure-to-file penalty</a:t>
            </a:r>
          </a:p>
          <a:p>
            <a:pPr marL="342900" marR="0" lvl="0" indent="-342900" algn="l" rtl="0">
              <a:lnSpc>
                <a:spcPct val="90000"/>
              </a:lnSpc>
              <a:spcBef>
                <a:spcPts val="740"/>
              </a:spcBef>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There are separate penalties for filing late and paying late – the late filing penalty is higher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7">
                                            <p:txEl>
                                              <p:pRg st="0" end="0"/>
                                            </p:txEl>
                                          </p:spTgt>
                                        </p:tgtEl>
                                        <p:attrNameLst>
                                          <p:attrName>style.visibility</p:attrName>
                                        </p:attrNameLst>
                                      </p:cBhvr>
                                      <p:to>
                                        <p:strVal val="visible"/>
                                      </p:to>
                                    </p:set>
                                    <p:animEffect transition="in" filter="fade">
                                      <p:cBhvr>
                                        <p:cTn id="7" dur="500"/>
                                        <p:tgtEl>
                                          <p:spTgt spid="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7">
                                            <p:txEl>
                                              <p:pRg st="1" end="1"/>
                                            </p:txEl>
                                          </p:spTgt>
                                        </p:tgtEl>
                                        <p:attrNameLst>
                                          <p:attrName>style.visibility</p:attrName>
                                        </p:attrNameLst>
                                      </p:cBhvr>
                                      <p:to>
                                        <p:strVal val="visible"/>
                                      </p:to>
                                    </p:set>
                                    <p:animEffect transition="in" filter="fade">
                                      <p:cBhvr>
                                        <p:cTn id="12" dur="500"/>
                                        <p:tgtEl>
                                          <p:spTgt spid="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7">
                                            <p:txEl>
                                              <p:pRg st="2" end="2"/>
                                            </p:txEl>
                                          </p:spTgt>
                                        </p:tgtEl>
                                        <p:attrNameLst>
                                          <p:attrName>style.visibility</p:attrName>
                                        </p:attrNameLst>
                                      </p:cBhvr>
                                      <p:to>
                                        <p:strVal val="visible"/>
                                      </p:to>
                                    </p:set>
                                    <p:animEffect transition="in" filter="fade">
                                      <p:cBhvr>
                                        <p:cTn id="17" dur="500"/>
                                        <p:tgtEl>
                                          <p:spTgt spid="1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7">
                                            <p:txEl>
                                              <p:pRg st="3" end="3"/>
                                            </p:txEl>
                                          </p:spTgt>
                                        </p:tgtEl>
                                        <p:attrNameLst>
                                          <p:attrName>style.visibility</p:attrName>
                                        </p:attrNameLst>
                                      </p:cBhvr>
                                      <p:to>
                                        <p:strVal val="visible"/>
                                      </p:to>
                                    </p:set>
                                    <p:animEffect transition="in" filter="fade">
                                      <p:cBhvr>
                                        <p:cTn id="22" dur="500"/>
                                        <p:tgtEl>
                                          <p:spTgt spid="1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Shape 143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Due</a:t>
            </a:r>
          </a:p>
        </p:txBody>
      </p:sp>
      <p:sp>
        <p:nvSpPr>
          <p:cNvPr id="1434" name="Shape 143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Advise taxpayers to file the return on time, even if they cannot pay the full amount owed</a:t>
            </a:r>
          </a:p>
          <a:p>
            <a:pPr marL="342900" marR="0" lvl="0" indent="-342900" algn="l" rtl="0">
              <a:lnSpc>
                <a:spcPct val="90000"/>
              </a:lnSpc>
              <a:spcBef>
                <a:spcPts val="800"/>
              </a:spcBef>
              <a:spcAft>
                <a:spcPts val="0"/>
              </a:spcAft>
              <a:buClr>
                <a:schemeClr val="dk1"/>
              </a:buClr>
              <a:buSzPct val="100000"/>
              <a:buFont typeface="Noto Sans Symbols"/>
              <a:buChar char="➢"/>
            </a:pPr>
            <a:r>
              <a:rPr lang="en-US"/>
              <a:t>P</a:t>
            </a:r>
            <a:r>
              <a:rPr lang="en-US" sz="4000" b="0" i="0" u="none" strike="noStrike" cap="none">
                <a:solidFill>
                  <a:schemeClr val="dk1"/>
                </a:solidFill>
                <a:latin typeface="Questrial"/>
                <a:ea typeface="Questrial"/>
                <a:cs typeface="Questrial"/>
                <a:sym typeface="Questrial"/>
              </a:rPr>
              <a:t>ay as much as possible by the due date to reduce penalties and interest</a:t>
            </a:r>
          </a:p>
          <a:p>
            <a:pPr marL="342900" marR="0" lvl="0" indent="-342900" algn="l" rtl="0">
              <a:lnSpc>
                <a:spcPct val="90000"/>
              </a:lnSpc>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Once taxpayers receive a notice, they can pay the remaining amount in full or choose another payment option if needed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
                                            <p:txEl>
                                              <p:pRg st="0" end="0"/>
                                            </p:txEl>
                                          </p:spTgt>
                                        </p:tgtEl>
                                        <p:attrNameLst>
                                          <p:attrName>style.visibility</p:attrName>
                                        </p:attrNameLst>
                                      </p:cBhvr>
                                      <p:to>
                                        <p:strVal val="visible"/>
                                      </p:to>
                                    </p:set>
                                    <p:animEffect transition="in" filter="fade">
                                      <p:cBhvr>
                                        <p:cTn id="7" dur="500"/>
                                        <p:tgtEl>
                                          <p:spTgt spid="1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
                                            <p:txEl>
                                              <p:pRg st="1" end="1"/>
                                            </p:txEl>
                                          </p:spTgt>
                                        </p:tgtEl>
                                        <p:attrNameLst>
                                          <p:attrName>style.visibility</p:attrName>
                                        </p:attrNameLst>
                                      </p:cBhvr>
                                      <p:to>
                                        <p:strVal val="visible"/>
                                      </p:to>
                                    </p:set>
                                    <p:animEffect transition="in" filter="fade">
                                      <p:cBhvr>
                                        <p:cTn id="12" dur="500"/>
                                        <p:tgtEl>
                                          <p:spTgt spid="1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
                                            <p:txEl>
                                              <p:pRg st="2" end="2"/>
                                            </p:txEl>
                                          </p:spTgt>
                                        </p:tgtEl>
                                        <p:attrNameLst>
                                          <p:attrName>style.visibility</p:attrName>
                                        </p:attrNameLst>
                                      </p:cBhvr>
                                      <p:to>
                                        <p:strVal val="visible"/>
                                      </p:to>
                                    </p:set>
                                    <p:animEffect transition="in" filter="fade">
                                      <p:cBhvr>
                                        <p:cTn id="17" dur="500"/>
                                        <p:tgtEl>
                                          <p:spTgt spid="1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Shape 144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Due Pay</a:t>
            </a:r>
            <a:r>
              <a:rPr lang="en-US"/>
              <a:t>ment Options</a:t>
            </a:r>
          </a:p>
        </p:txBody>
      </p:sp>
      <p:sp>
        <p:nvSpPr>
          <p:cNvPr id="1441" name="Shape 1441"/>
          <p:cNvSpPr txBox="1">
            <a:spLocks noGrp="1"/>
          </p:cNvSpPr>
          <p:nvPr>
            <p:ph type="body" idx="1"/>
          </p:nvPr>
        </p:nvSpPr>
        <p:spPr>
          <a:xfrm>
            <a:off x="609600" y="1295403"/>
            <a:ext cx="10972800" cy="4526100"/>
          </a:xfrm>
          <a:prstGeom prst="rect">
            <a:avLst/>
          </a:prstGeom>
          <a:noFill/>
          <a:ln>
            <a:noFill/>
          </a:ln>
        </p:spPr>
        <p:txBody>
          <a:bodyPr wrap="square" lIns="91425" tIns="45700" rIns="91425" bIns="45700" anchor="t" anchorCtr="0">
            <a:noAutofit/>
          </a:bodyPr>
          <a:lstStyle/>
          <a:p>
            <a:pPr marL="342900" marR="0" lvl="0" indent="-266700" algn="l" rtl="0">
              <a:spcBef>
                <a:spcPts val="0"/>
              </a:spcBef>
              <a:spcAft>
                <a:spcPts val="0"/>
              </a:spcAft>
              <a:buClr>
                <a:schemeClr val="dk1"/>
              </a:buClr>
              <a:buSzPct val="100000"/>
              <a:buFont typeface="Noto Sans Symbols"/>
              <a:buChar char="➢"/>
            </a:pPr>
            <a:r>
              <a:rPr lang="en-US" sz="2800"/>
              <a:t>Most common</a:t>
            </a:r>
            <a:r>
              <a:rPr lang="en-US" sz="2800" b="0" i="0" u="none" strike="noStrike" cap="none">
                <a:solidFill>
                  <a:schemeClr val="dk1"/>
                </a:solidFill>
                <a:latin typeface="Questrial"/>
                <a:ea typeface="Questrial"/>
                <a:cs typeface="Questrial"/>
                <a:sym typeface="Questrial"/>
              </a:rPr>
              <a:t>:</a:t>
            </a:r>
          </a:p>
          <a:p>
            <a:pPr marL="742950" marR="0" lvl="1" indent="-234950" algn="l" rtl="0">
              <a:spcBef>
                <a:spcPts val="720"/>
              </a:spcBef>
              <a:spcAft>
                <a:spcPts val="0"/>
              </a:spcAft>
              <a:buClr>
                <a:schemeClr val="dk1"/>
              </a:buClr>
              <a:buSzPct val="100000"/>
              <a:buFont typeface="Arial"/>
              <a:buChar char="•"/>
            </a:pPr>
            <a:r>
              <a:rPr lang="en-US" sz="2800" b="0" i="0" u="none" strike="noStrike" cap="none">
                <a:solidFill>
                  <a:schemeClr val="dk1"/>
                </a:solidFill>
                <a:latin typeface="Questrial"/>
                <a:ea typeface="Questrial"/>
                <a:cs typeface="Questrial"/>
                <a:sym typeface="Questrial"/>
              </a:rPr>
              <a:t>Pay by check or money order with Form 1040-V (Payment Voucher)</a:t>
            </a:r>
          </a:p>
          <a:p>
            <a:pPr marL="742950" marR="0" lvl="1" indent="-234950" algn="l" rtl="0">
              <a:spcBef>
                <a:spcPts val="720"/>
              </a:spcBef>
              <a:buClr>
                <a:schemeClr val="dk1"/>
              </a:buClr>
              <a:buSzPct val="100000"/>
              <a:buFont typeface="Arial"/>
              <a:buChar char="•"/>
            </a:pPr>
            <a:r>
              <a:rPr lang="en-US" sz="2800" b="0" i="0" u="none" strike="noStrike" cap="none">
                <a:solidFill>
                  <a:schemeClr val="dk1"/>
                </a:solidFill>
                <a:latin typeface="Questrial"/>
                <a:ea typeface="Questrial"/>
                <a:cs typeface="Questrial"/>
                <a:sym typeface="Questrial"/>
              </a:rPr>
              <a:t>Pay by direct debit from their checking/savings account on a date that they choose (up to the due date)</a:t>
            </a:r>
          </a:p>
          <a:p>
            <a:pPr marR="0" lvl="0" algn="l" rtl="0">
              <a:spcBef>
                <a:spcPts val="720"/>
              </a:spcBef>
              <a:buClr>
                <a:schemeClr val="dk1"/>
              </a:buClr>
              <a:buSzPct val="100000"/>
              <a:buFont typeface="Noto Sans Symbols"/>
              <a:buChar char="➢"/>
            </a:pPr>
            <a:r>
              <a:rPr lang="en-US" sz="2800"/>
              <a:t>Least common:</a:t>
            </a:r>
          </a:p>
          <a:p>
            <a:pPr lvl="1" rtl="0">
              <a:spcBef>
                <a:spcPts val="0"/>
              </a:spcBef>
              <a:buClr>
                <a:schemeClr val="dk1"/>
              </a:buClr>
              <a:buSzPct val="100000"/>
              <a:buFont typeface="Arial"/>
              <a:buChar char="•"/>
            </a:pPr>
            <a:r>
              <a:rPr lang="en-US" sz="2800"/>
              <a:t>Pay with a credit or debit card (convenience fee)</a:t>
            </a:r>
          </a:p>
          <a:p>
            <a:pPr lvl="1" rtl="0">
              <a:spcBef>
                <a:spcPts val="0"/>
              </a:spcBef>
              <a:buClr>
                <a:schemeClr val="dk1"/>
              </a:buClr>
              <a:buSzPct val="100000"/>
              <a:buFont typeface="Arial"/>
              <a:buChar char="•"/>
            </a:pPr>
            <a:r>
              <a:rPr lang="en-US" sz="2800"/>
              <a:t>Electronic Federal Tax Payment System (EFTPS)</a:t>
            </a:r>
          </a:p>
          <a:p>
            <a:pPr lvl="2" rtl="0">
              <a:spcBef>
                <a:spcPts val="0"/>
              </a:spcBef>
              <a:buSzPct val="100000"/>
            </a:pPr>
            <a:r>
              <a:rPr lang="en-US" sz="2800" u="sng"/>
              <a:t>www.irs.gov/e-pay</a:t>
            </a:r>
          </a:p>
          <a:p>
            <a:pPr lvl="1" rtl="0">
              <a:spcBef>
                <a:spcPts val="0"/>
              </a:spcBef>
              <a:buClr>
                <a:schemeClr val="dk1"/>
              </a:buClr>
              <a:buSzPct val="100000"/>
              <a:buFont typeface="Arial"/>
              <a:buChar char="•"/>
            </a:pPr>
            <a:r>
              <a:rPr lang="en-US" sz="2800"/>
              <a:t>IRS Direct Pay</a:t>
            </a:r>
          </a:p>
          <a:p>
            <a:pPr lvl="2" rtl="0">
              <a:spcBef>
                <a:spcPts val="0"/>
              </a:spcBef>
              <a:buSzPct val="100000"/>
            </a:pPr>
            <a:r>
              <a:rPr lang="en-US" sz="2800"/>
              <a:t>Free, one-time payment system offered through IRS.gov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1">
                                            <p:txEl>
                                              <p:pRg st="0" end="0"/>
                                            </p:txEl>
                                          </p:spTgt>
                                        </p:tgtEl>
                                        <p:attrNameLst>
                                          <p:attrName>style.visibility</p:attrName>
                                        </p:attrNameLst>
                                      </p:cBhvr>
                                      <p:to>
                                        <p:strVal val="visible"/>
                                      </p:to>
                                    </p:set>
                                    <p:animEffect transition="in" filter="fade">
                                      <p:cBhvr>
                                        <p:cTn id="7" dur="500"/>
                                        <p:tgtEl>
                                          <p:spTgt spid="1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1">
                                            <p:txEl>
                                              <p:pRg st="1" end="1"/>
                                            </p:txEl>
                                          </p:spTgt>
                                        </p:tgtEl>
                                        <p:attrNameLst>
                                          <p:attrName>style.visibility</p:attrName>
                                        </p:attrNameLst>
                                      </p:cBhvr>
                                      <p:to>
                                        <p:strVal val="visible"/>
                                      </p:to>
                                    </p:set>
                                    <p:animEffect transition="in" filter="fade">
                                      <p:cBhvr>
                                        <p:cTn id="12" dur="500"/>
                                        <p:tgtEl>
                                          <p:spTgt spid="14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1">
                                            <p:txEl>
                                              <p:pRg st="2" end="2"/>
                                            </p:txEl>
                                          </p:spTgt>
                                        </p:tgtEl>
                                        <p:attrNameLst>
                                          <p:attrName>style.visibility</p:attrName>
                                        </p:attrNameLst>
                                      </p:cBhvr>
                                      <p:to>
                                        <p:strVal val="visible"/>
                                      </p:to>
                                    </p:set>
                                    <p:animEffect transition="in" filter="fade">
                                      <p:cBhvr>
                                        <p:cTn id="17" dur="500"/>
                                        <p:tgtEl>
                                          <p:spTgt spid="14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1">
                                            <p:txEl>
                                              <p:pRg st="3" end="3"/>
                                            </p:txEl>
                                          </p:spTgt>
                                        </p:tgtEl>
                                        <p:attrNameLst>
                                          <p:attrName>style.visibility</p:attrName>
                                        </p:attrNameLst>
                                      </p:cBhvr>
                                      <p:to>
                                        <p:strVal val="visible"/>
                                      </p:to>
                                    </p:set>
                                    <p:animEffect transition="in" filter="fade">
                                      <p:cBhvr>
                                        <p:cTn id="22" dur="500"/>
                                        <p:tgtEl>
                                          <p:spTgt spid="14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1">
                                            <p:txEl>
                                              <p:pRg st="4" end="4"/>
                                            </p:txEl>
                                          </p:spTgt>
                                        </p:tgtEl>
                                        <p:attrNameLst>
                                          <p:attrName>style.visibility</p:attrName>
                                        </p:attrNameLst>
                                      </p:cBhvr>
                                      <p:to>
                                        <p:strVal val="visible"/>
                                      </p:to>
                                    </p:set>
                                    <p:animEffect transition="in" filter="fade">
                                      <p:cBhvr>
                                        <p:cTn id="27" dur="500"/>
                                        <p:tgtEl>
                                          <p:spTgt spid="14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1">
                                            <p:txEl>
                                              <p:pRg st="5" end="5"/>
                                            </p:txEl>
                                          </p:spTgt>
                                        </p:tgtEl>
                                        <p:attrNameLst>
                                          <p:attrName>style.visibility</p:attrName>
                                        </p:attrNameLst>
                                      </p:cBhvr>
                                      <p:to>
                                        <p:strVal val="visible"/>
                                      </p:to>
                                    </p:set>
                                    <p:animEffect transition="in" filter="fade">
                                      <p:cBhvr>
                                        <p:cTn id="32" dur="500"/>
                                        <p:tgtEl>
                                          <p:spTgt spid="14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1">
                                            <p:txEl>
                                              <p:pRg st="6" end="6"/>
                                            </p:txEl>
                                          </p:spTgt>
                                        </p:tgtEl>
                                        <p:attrNameLst>
                                          <p:attrName>style.visibility</p:attrName>
                                        </p:attrNameLst>
                                      </p:cBhvr>
                                      <p:to>
                                        <p:strVal val="visible"/>
                                      </p:to>
                                    </p:set>
                                    <p:animEffect transition="in" filter="fade">
                                      <p:cBhvr>
                                        <p:cTn id="37" dur="500"/>
                                        <p:tgtEl>
                                          <p:spTgt spid="14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41">
                                            <p:txEl>
                                              <p:pRg st="7" end="7"/>
                                            </p:txEl>
                                          </p:spTgt>
                                        </p:tgtEl>
                                        <p:attrNameLst>
                                          <p:attrName>style.visibility</p:attrName>
                                        </p:attrNameLst>
                                      </p:cBhvr>
                                      <p:to>
                                        <p:strVal val="visible"/>
                                      </p:to>
                                    </p:set>
                                    <p:animEffect transition="in" filter="fade">
                                      <p:cBhvr>
                                        <p:cTn id="42" dur="500"/>
                                        <p:tgtEl>
                                          <p:spTgt spid="144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41">
                                            <p:txEl>
                                              <p:pRg st="8" end="8"/>
                                            </p:txEl>
                                          </p:spTgt>
                                        </p:tgtEl>
                                        <p:attrNameLst>
                                          <p:attrName>style.visibility</p:attrName>
                                        </p:attrNameLst>
                                      </p:cBhvr>
                                      <p:to>
                                        <p:strVal val="visible"/>
                                      </p:to>
                                    </p:set>
                                    <p:animEffect transition="in" filter="fade">
                                      <p:cBhvr>
                                        <p:cTn id="47" dur="500"/>
                                        <p:tgtEl>
                                          <p:spTgt spid="144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Adjusted Gross Income (AGI)</a:t>
            </a:r>
          </a:p>
        </p:txBody>
      </p:sp>
      <p:sp>
        <p:nvSpPr>
          <p:cNvPr id="166" name="Shape 166"/>
          <p:cNvSpPr txBox="1">
            <a:spLocks noGrp="1"/>
          </p:cNvSpPr>
          <p:nvPr>
            <p:ph type="body" idx="1"/>
          </p:nvPr>
        </p:nvSpPr>
        <p:spPr>
          <a:xfrm>
            <a:off x="609600" y="1600203"/>
            <a:ext cx="10972800" cy="18288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Amount of taxable income after adjustments are made</a:t>
            </a:r>
          </a:p>
          <a:p>
            <a:pPr marL="114300" marR="0" lvl="0" indent="0" algn="l" rtl="0">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
        <p:nvSpPr>
          <p:cNvPr id="167" name="Shape 167"/>
          <p:cNvSpPr/>
          <p:nvPr/>
        </p:nvSpPr>
        <p:spPr>
          <a:xfrm>
            <a:off x="609600" y="3075057"/>
            <a:ext cx="10972800" cy="7080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AGI is found on Lines 37/38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Shape 144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Due: What if the Taxpayer Cannot Pay?</a:t>
            </a:r>
          </a:p>
        </p:txBody>
      </p:sp>
      <p:sp>
        <p:nvSpPr>
          <p:cNvPr id="1448" name="Shape 144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Pay in full within 120 days</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If taxpayer can pay in full within 120 days, can avoid paying a fee to set up an installment agreement</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Apply online for a payment agreement</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Taxpayer can apply online for a payment agreement </a:t>
            </a:r>
            <a:r>
              <a:rPr lang="en-US"/>
              <a:t>on</a:t>
            </a:r>
            <a:r>
              <a:rPr lang="en-US" sz="3600" b="0" i="0" u="none" strike="noStrike" cap="none">
                <a:solidFill>
                  <a:schemeClr val="dk1"/>
                </a:solidFill>
                <a:latin typeface="Questrial"/>
                <a:ea typeface="Questrial"/>
                <a:cs typeface="Questrial"/>
                <a:sym typeface="Questrial"/>
              </a:rPr>
              <a:t> IRS.gov </a:t>
            </a:r>
            <a:r>
              <a:rPr lang="en-US"/>
              <a:t>(s</a:t>
            </a:r>
            <a:r>
              <a:rPr lang="en-US" sz="3600" b="0" i="0" u="none" strike="noStrike" cap="none">
                <a:solidFill>
                  <a:schemeClr val="dk1"/>
                </a:solidFill>
                <a:latin typeface="Questrial"/>
                <a:ea typeface="Questrial"/>
                <a:cs typeface="Questrial"/>
                <a:sym typeface="Questrial"/>
              </a:rPr>
              <a:t>earch “Online Payment Agreement” or “OPA”)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8">
                                            <p:txEl>
                                              <p:pRg st="0" end="0"/>
                                            </p:txEl>
                                          </p:spTgt>
                                        </p:tgtEl>
                                        <p:attrNameLst>
                                          <p:attrName>style.visibility</p:attrName>
                                        </p:attrNameLst>
                                      </p:cBhvr>
                                      <p:to>
                                        <p:strVal val="visible"/>
                                      </p:to>
                                    </p:set>
                                    <p:animEffect transition="in" filter="fade">
                                      <p:cBhvr>
                                        <p:cTn id="7" dur="500"/>
                                        <p:tgtEl>
                                          <p:spTgt spid="14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8">
                                            <p:txEl>
                                              <p:pRg st="1" end="1"/>
                                            </p:txEl>
                                          </p:spTgt>
                                        </p:tgtEl>
                                        <p:attrNameLst>
                                          <p:attrName>style.visibility</p:attrName>
                                        </p:attrNameLst>
                                      </p:cBhvr>
                                      <p:to>
                                        <p:strVal val="visible"/>
                                      </p:to>
                                    </p:set>
                                    <p:animEffect transition="in" filter="fade">
                                      <p:cBhvr>
                                        <p:cTn id="12" dur="500"/>
                                        <p:tgtEl>
                                          <p:spTgt spid="14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8">
                                            <p:txEl>
                                              <p:pRg st="2" end="2"/>
                                            </p:txEl>
                                          </p:spTgt>
                                        </p:tgtEl>
                                        <p:attrNameLst>
                                          <p:attrName>style.visibility</p:attrName>
                                        </p:attrNameLst>
                                      </p:cBhvr>
                                      <p:to>
                                        <p:strVal val="visible"/>
                                      </p:to>
                                    </p:set>
                                    <p:animEffect transition="in" filter="fade">
                                      <p:cBhvr>
                                        <p:cTn id="17" dur="500"/>
                                        <p:tgtEl>
                                          <p:spTgt spid="14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8">
                                            <p:txEl>
                                              <p:pRg st="3" end="3"/>
                                            </p:txEl>
                                          </p:spTgt>
                                        </p:tgtEl>
                                        <p:attrNameLst>
                                          <p:attrName>style.visibility</p:attrName>
                                        </p:attrNameLst>
                                      </p:cBhvr>
                                      <p:to>
                                        <p:strVal val="visible"/>
                                      </p:to>
                                    </p:set>
                                    <p:animEffect transition="in" filter="fade">
                                      <p:cBhvr>
                                        <p:cTn id="22" dur="500"/>
                                        <p:tgtEl>
                                          <p:spTgt spid="14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Shape 145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Due: Undue Hardship</a:t>
            </a:r>
          </a:p>
        </p:txBody>
      </p:sp>
      <p:sp>
        <p:nvSpPr>
          <p:cNvPr id="1455" name="Shape 1455"/>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Taxpayers who can show they will have a substantial financial difficulty if they pay their tax on the due date are considered to have </a:t>
            </a:r>
            <a:r>
              <a:rPr lang="en-US" sz="3700" b="1" i="1" u="none" strike="noStrike" cap="none">
                <a:solidFill>
                  <a:schemeClr val="dk1"/>
                </a:solidFill>
                <a:latin typeface="Questrial"/>
                <a:ea typeface="Questrial"/>
                <a:cs typeface="Questrial"/>
                <a:sym typeface="Questrial"/>
              </a:rPr>
              <a:t>undue</a:t>
            </a:r>
            <a:r>
              <a:rPr lang="en-US" sz="3700" b="0" i="1" u="none" strike="noStrike" cap="none">
                <a:solidFill>
                  <a:schemeClr val="dk1"/>
                </a:solidFill>
                <a:latin typeface="Questrial"/>
                <a:ea typeface="Questrial"/>
                <a:cs typeface="Questrial"/>
                <a:sym typeface="Questrial"/>
              </a:rPr>
              <a:t> </a:t>
            </a:r>
            <a:r>
              <a:rPr lang="en-US" sz="3700" b="0" i="0" u="none" strike="noStrike" cap="none">
                <a:solidFill>
                  <a:schemeClr val="dk1"/>
                </a:solidFill>
                <a:latin typeface="Questrial"/>
                <a:ea typeface="Questrial"/>
                <a:cs typeface="Questrial"/>
                <a:sym typeface="Questrial"/>
              </a:rPr>
              <a:t>hardship.</a:t>
            </a:r>
          </a:p>
          <a:p>
            <a:pPr marL="342900" marR="0" lvl="0" indent="-342900" algn="l" rtl="0">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Can request an extension by filing Form 1127 (out of scope) by the due date</a:t>
            </a:r>
          </a:p>
          <a:p>
            <a:pPr marL="742950" marR="0" lvl="1" indent="-285750" algn="l" rtl="0">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Advise them to visit or call the local IRS office</a:t>
            </a:r>
          </a:p>
          <a:p>
            <a:pPr marL="342900" marR="0" lvl="0" indent="-342900" algn="l" rtl="0">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Undue hardship is MORE than inconvenience!</a:t>
            </a:r>
          </a:p>
          <a:p>
            <a:pPr marL="342900" marR="0" lvl="0" indent="-342900" algn="l" rtl="0">
              <a:spcBef>
                <a:spcPts val="740"/>
              </a:spcBef>
              <a:spcAft>
                <a:spcPts val="0"/>
              </a:spcAft>
              <a:buClr>
                <a:schemeClr val="dk1"/>
              </a:buClr>
              <a:buSzPct val="100000"/>
              <a:buFont typeface="Noto Sans Symbols"/>
              <a:buNone/>
            </a:pPr>
            <a:endParaRPr sz="3700" b="0" i="0" u="none" strike="noStrike" cap="none">
              <a:solidFill>
                <a:schemeClr val="dk1"/>
              </a:solidFill>
              <a:latin typeface="Questrial"/>
              <a:ea typeface="Questrial"/>
              <a:cs typeface="Questrial"/>
              <a:sym typeface="Questrial"/>
            </a:endParaRPr>
          </a:p>
          <a:p>
            <a:pPr marL="342900" marR="0" lvl="0" indent="-342900" algn="l" rtl="0">
              <a:spcBef>
                <a:spcPts val="740"/>
              </a:spcBef>
              <a:buClr>
                <a:schemeClr val="dk1"/>
              </a:buClr>
              <a:buSzPct val="100000"/>
              <a:buFont typeface="Noto Sans Symbols"/>
              <a:buNone/>
            </a:pPr>
            <a:endParaRPr sz="37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5">
                                            <p:txEl>
                                              <p:pRg st="0" end="0"/>
                                            </p:txEl>
                                          </p:spTgt>
                                        </p:tgtEl>
                                        <p:attrNameLst>
                                          <p:attrName>style.visibility</p:attrName>
                                        </p:attrNameLst>
                                      </p:cBhvr>
                                      <p:to>
                                        <p:strVal val="visible"/>
                                      </p:to>
                                    </p:set>
                                    <p:animEffect transition="in" filter="fade">
                                      <p:cBhvr>
                                        <p:cTn id="7" dur="500"/>
                                        <p:tgtEl>
                                          <p:spTgt spid="14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5">
                                            <p:txEl>
                                              <p:pRg st="1" end="1"/>
                                            </p:txEl>
                                          </p:spTgt>
                                        </p:tgtEl>
                                        <p:attrNameLst>
                                          <p:attrName>style.visibility</p:attrName>
                                        </p:attrNameLst>
                                      </p:cBhvr>
                                      <p:to>
                                        <p:strVal val="visible"/>
                                      </p:to>
                                    </p:set>
                                    <p:animEffect transition="in" filter="fade">
                                      <p:cBhvr>
                                        <p:cTn id="12" dur="500"/>
                                        <p:tgtEl>
                                          <p:spTgt spid="14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5">
                                            <p:txEl>
                                              <p:pRg st="2" end="2"/>
                                            </p:txEl>
                                          </p:spTgt>
                                        </p:tgtEl>
                                        <p:attrNameLst>
                                          <p:attrName>style.visibility</p:attrName>
                                        </p:attrNameLst>
                                      </p:cBhvr>
                                      <p:to>
                                        <p:strVal val="visible"/>
                                      </p:to>
                                    </p:set>
                                    <p:animEffect transition="in" filter="fade">
                                      <p:cBhvr>
                                        <p:cTn id="17" dur="500"/>
                                        <p:tgtEl>
                                          <p:spTgt spid="14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5">
                                            <p:txEl>
                                              <p:pRg st="3" end="3"/>
                                            </p:txEl>
                                          </p:spTgt>
                                        </p:tgtEl>
                                        <p:attrNameLst>
                                          <p:attrName>style.visibility</p:attrName>
                                        </p:attrNameLst>
                                      </p:cBhvr>
                                      <p:to>
                                        <p:strVal val="visible"/>
                                      </p:to>
                                    </p:set>
                                    <p:animEffect transition="in" filter="fade">
                                      <p:cBhvr>
                                        <p:cTn id="22" dur="500"/>
                                        <p:tgtEl>
                                          <p:spTgt spid="14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5">
                                            <p:txEl>
                                              <p:pRg st="4" end="4"/>
                                            </p:txEl>
                                          </p:spTgt>
                                        </p:tgtEl>
                                        <p:attrNameLst>
                                          <p:attrName>style.visibility</p:attrName>
                                        </p:attrNameLst>
                                      </p:cBhvr>
                                      <p:to>
                                        <p:strVal val="visible"/>
                                      </p:to>
                                    </p:set>
                                    <p:animEffect transition="in" filter="fade">
                                      <p:cBhvr>
                                        <p:cTn id="27" dur="500"/>
                                        <p:tgtEl>
                                          <p:spTgt spid="14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5">
                                            <p:txEl>
                                              <p:pRg st="5" end="5"/>
                                            </p:txEl>
                                          </p:spTgt>
                                        </p:tgtEl>
                                        <p:attrNameLst>
                                          <p:attrName>style.visibility</p:attrName>
                                        </p:attrNameLst>
                                      </p:cBhvr>
                                      <p:to>
                                        <p:strVal val="visible"/>
                                      </p:to>
                                    </p:set>
                                    <p:animEffect transition="in" filter="fade">
                                      <p:cBhvr>
                                        <p:cTn id="32" dur="500"/>
                                        <p:tgtEl>
                                          <p:spTgt spid="14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Shape 146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Due: Estimated Tax Penalty</a:t>
            </a:r>
          </a:p>
        </p:txBody>
      </p:sp>
      <p:sp>
        <p:nvSpPr>
          <p:cNvPr id="1461" name="Shape 146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11150" algn="l" rtl="0">
              <a:lnSpc>
                <a:spcPct val="90000"/>
              </a:lnSpc>
              <a:spcBef>
                <a:spcPts val="0"/>
              </a:spcBef>
              <a:spcAft>
                <a:spcPts val="0"/>
              </a:spcAft>
              <a:buClr>
                <a:srgbClr val="C00000"/>
              </a:buClr>
              <a:buSzPct val="100000"/>
              <a:buFont typeface="Noto Sans Symbols"/>
              <a:buChar char="➢"/>
            </a:pPr>
            <a:r>
              <a:rPr lang="en-US" sz="3200" b="1" i="0" u="none" strike="noStrike" cap="none">
                <a:solidFill>
                  <a:srgbClr val="C00000"/>
                </a:solidFill>
                <a:latin typeface="Questrial"/>
                <a:ea typeface="Questrial"/>
                <a:cs typeface="Questrial"/>
                <a:sym typeface="Questrial"/>
              </a:rPr>
              <a:t>Out of Scope for VITA!</a:t>
            </a:r>
          </a:p>
          <a:p>
            <a:pPr marL="342900" marR="0" lvl="0" indent="-311150" algn="l" rtl="0">
              <a:lnSpc>
                <a:spcPct val="90000"/>
              </a:lnSpc>
              <a:spcBef>
                <a:spcPts val="740"/>
              </a:spcBef>
              <a:spcAft>
                <a:spcPts val="0"/>
              </a:spcAft>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Calculated on Form 2210 and reported in the Amount You Owe section on Form 1040</a:t>
            </a:r>
          </a:p>
          <a:p>
            <a:pPr marL="342900" marR="0" lvl="0" indent="-311150" algn="l" rtl="0">
              <a:lnSpc>
                <a:spcPct val="90000"/>
              </a:lnSpc>
              <a:spcBef>
                <a:spcPts val="740"/>
              </a:spcBef>
              <a:spcAft>
                <a:spcPts val="0"/>
              </a:spcAft>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Taxpayers must make estimated tax payments if they expect to owe at least $1,000 and their withholding and credits will be less than the smaller of:</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90% of the tax shown on the current return</a:t>
            </a:r>
          </a:p>
          <a:p>
            <a:pPr marL="742950" marR="0" lvl="1" indent="-285750" algn="l" rtl="0">
              <a:lnSpc>
                <a:spcPct val="90000"/>
              </a:lnSpc>
              <a:spcBef>
                <a:spcPts val="666"/>
              </a:spcBef>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100% of the tax shown on the prior year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1">
                                            <p:txEl>
                                              <p:pRg st="0" end="0"/>
                                            </p:txEl>
                                          </p:spTgt>
                                        </p:tgtEl>
                                        <p:attrNameLst>
                                          <p:attrName>style.visibility</p:attrName>
                                        </p:attrNameLst>
                                      </p:cBhvr>
                                      <p:to>
                                        <p:strVal val="visible"/>
                                      </p:to>
                                    </p:set>
                                    <p:animEffect transition="in" filter="fade">
                                      <p:cBhvr>
                                        <p:cTn id="7" dur="500"/>
                                        <p:tgtEl>
                                          <p:spTgt spid="1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1">
                                            <p:txEl>
                                              <p:pRg st="1" end="1"/>
                                            </p:txEl>
                                          </p:spTgt>
                                        </p:tgtEl>
                                        <p:attrNameLst>
                                          <p:attrName>style.visibility</p:attrName>
                                        </p:attrNameLst>
                                      </p:cBhvr>
                                      <p:to>
                                        <p:strVal val="visible"/>
                                      </p:to>
                                    </p:set>
                                    <p:animEffect transition="in" filter="fade">
                                      <p:cBhvr>
                                        <p:cTn id="12" dur="500"/>
                                        <p:tgtEl>
                                          <p:spTgt spid="14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1">
                                            <p:txEl>
                                              <p:pRg st="2" end="2"/>
                                            </p:txEl>
                                          </p:spTgt>
                                        </p:tgtEl>
                                        <p:attrNameLst>
                                          <p:attrName>style.visibility</p:attrName>
                                        </p:attrNameLst>
                                      </p:cBhvr>
                                      <p:to>
                                        <p:strVal val="visible"/>
                                      </p:to>
                                    </p:set>
                                    <p:animEffect transition="in" filter="fade">
                                      <p:cBhvr>
                                        <p:cTn id="17" dur="500"/>
                                        <p:tgtEl>
                                          <p:spTgt spid="14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1">
                                            <p:txEl>
                                              <p:pRg st="3" end="3"/>
                                            </p:txEl>
                                          </p:spTgt>
                                        </p:tgtEl>
                                        <p:attrNameLst>
                                          <p:attrName>style.visibility</p:attrName>
                                        </p:attrNameLst>
                                      </p:cBhvr>
                                      <p:to>
                                        <p:strVal val="visible"/>
                                      </p:to>
                                    </p:set>
                                    <p:animEffect transition="in" filter="fade">
                                      <p:cBhvr>
                                        <p:cTn id="22" dur="500"/>
                                        <p:tgtEl>
                                          <p:spTgt spid="14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1">
                                            <p:txEl>
                                              <p:pRg st="4" end="4"/>
                                            </p:txEl>
                                          </p:spTgt>
                                        </p:tgtEl>
                                        <p:attrNameLst>
                                          <p:attrName>style.visibility</p:attrName>
                                        </p:attrNameLst>
                                      </p:cBhvr>
                                      <p:to>
                                        <p:strVal val="visible"/>
                                      </p:to>
                                    </p:set>
                                    <p:animEffect transition="in" filter="fade">
                                      <p:cBhvr>
                                        <p:cTn id="27" dur="500"/>
                                        <p:tgtEl>
                                          <p:spTgt spid="1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Shape 146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Due</a:t>
            </a:r>
          </a:p>
        </p:txBody>
      </p:sp>
      <p:sp>
        <p:nvSpPr>
          <p:cNvPr id="1468" name="Shape 146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To avoid having tax due next year: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Adjust withholding on Form W-4 (from employer)</a:t>
            </a:r>
          </a:p>
          <a:p>
            <a:pPr marL="1143000" marR="0" lvl="2" indent="-228600" algn="l" rtl="0">
              <a:spcBef>
                <a:spcPts val="640"/>
              </a:spcBef>
              <a:spcAft>
                <a:spcPts val="0"/>
              </a:spcAft>
              <a:buClr>
                <a:schemeClr val="dk1"/>
              </a:buClr>
              <a:buSzPct val="100000"/>
              <a:buFont typeface="Courier New"/>
              <a:buChar char="o"/>
            </a:pPr>
            <a:r>
              <a:rPr lang="en-US" sz="3200" b="0" i="0" u="none" strike="noStrike" cap="none">
                <a:solidFill>
                  <a:schemeClr val="dk1"/>
                </a:solidFill>
                <a:latin typeface="Questrial"/>
                <a:ea typeface="Questrial"/>
                <a:cs typeface="Questrial"/>
                <a:sym typeface="Questrial"/>
              </a:rPr>
              <a:t>Taxpayers should submit a revised form when there is a change in life events (marriage, child, etc.)</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Make quarterly estimated tax payments </a:t>
            </a:r>
          </a:p>
          <a:p>
            <a:pPr marL="1143000" marR="0" lvl="2" indent="-228600" algn="l" rtl="0">
              <a:spcBef>
                <a:spcPts val="640"/>
              </a:spcBef>
              <a:buClr>
                <a:schemeClr val="dk1"/>
              </a:buClr>
              <a:buSzPct val="100000"/>
              <a:buFont typeface="Courier New"/>
              <a:buChar char="o"/>
            </a:pPr>
            <a:r>
              <a:rPr lang="en-US" sz="3200" b="0" i="0" u="none" strike="noStrike" cap="none">
                <a:solidFill>
                  <a:schemeClr val="dk1"/>
                </a:solidFill>
                <a:latin typeface="Questrial"/>
                <a:ea typeface="Questrial"/>
                <a:cs typeface="Questrial"/>
                <a:sym typeface="Questrial"/>
              </a:rPr>
              <a:t>Out of Scope for VITA!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8">
                                            <p:txEl>
                                              <p:pRg st="0" end="0"/>
                                            </p:txEl>
                                          </p:spTgt>
                                        </p:tgtEl>
                                        <p:attrNameLst>
                                          <p:attrName>style.visibility</p:attrName>
                                        </p:attrNameLst>
                                      </p:cBhvr>
                                      <p:to>
                                        <p:strVal val="visible"/>
                                      </p:to>
                                    </p:set>
                                    <p:animEffect transition="in" filter="fade">
                                      <p:cBhvr>
                                        <p:cTn id="7" dur="500"/>
                                        <p:tgtEl>
                                          <p:spTgt spid="1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8">
                                            <p:txEl>
                                              <p:pRg st="1" end="1"/>
                                            </p:txEl>
                                          </p:spTgt>
                                        </p:tgtEl>
                                        <p:attrNameLst>
                                          <p:attrName>style.visibility</p:attrName>
                                        </p:attrNameLst>
                                      </p:cBhvr>
                                      <p:to>
                                        <p:strVal val="visible"/>
                                      </p:to>
                                    </p:set>
                                    <p:animEffect transition="in" filter="fade">
                                      <p:cBhvr>
                                        <p:cTn id="12" dur="500"/>
                                        <p:tgtEl>
                                          <p:spTgt spid="14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8">
                                            <p:txEl>
                                              <p:pRg st="2" end="2"/>
                                            </p:txEl>
                                          </p:spTgt>
                                        </p:tgtEl>
                                        <p:attrNameLst>
                                          <p:attrName>style.visibility</p:attrName>
                                        </p:attrNameLst>
                                      </p:cBhvr>
                                      <p:to>
                                        <p:strVal val="visible"/>
                                      </p:to>
                                    </p:set>
                                    <p:animEffect transition="in" filter="fade">
                                      <p:cBhvr>
                                        <p:cTn id="17" dur="500"/>
                                        <p:tgtEl>
                                          <p:spTgt spid="14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8">
                                            <p:txEl>
                                              <p:pRg st="3" end="3"/>
                                            </p:txEl>
                                          </p:spTgt>
                                        </p:tgtEl>
                                        <p:attrNameLst>
                                          <p:attrName>style.visibility</p:attrName>
                                        </p:attrNameLst>
                                      </p:cBhvr>
                                      <p:to>
                                        <p:strVal val="visible"/>
                                      </p:to>
                                    </p:set>
                                    <p:animEffect transition="in" filter="fade">
                                      <p:cBhvr>
                                        <p:cTn id="22" dur="500"/>
                                        <p:tgtEl>
                                          <p:spTgt spid="14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8">
                                            <p:txEl>
                                              <p:pRg st="4" end="4"/>
                                            </p:txEl>
                                          </p:spTgt>
                                        </p:tgtEl>
                                        <p:attrNameLst>
                                          <p:attrName>style.visibility</p:attrName>
                                        </p:attrNameLst>
                                      </p:cBhvr>
                                      <p:to>
                                        <p:strVal val="visible"/>
                                      </p:to>
                                    </p:set>
                                    <p:animEffect transition="in" filter="fade">
                                      <p:cBhvr>
                                        <p:cTn id="27" dur="500"/>
                                        <p:tgtEl>
                                          <p:spTgt spid="14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pic>
        <p:nvPicPr>
          <p:cNvPr id="1474" name="Shape 1474"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1475" name="Shape 1475"/>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476" name="Shape 1476"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477" name="Shape 1477"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478" name="Shape 1478"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479" name="Shape 1479"/>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480" name="Shape 1480"/>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Affordable Care Act</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Shape 148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What is the Affordable Care Act (ACA)?</a:t>
            </a:r>
          </a:p>
        </p:txBody>
      </p:sp>
      <p:sp>
        <p:nvSpPr>
          <p:cNvPr id="1487" name="Shape 1487"/>
          <p:cNvSpPr txBox="1">
            <a:spLocks noGrp="1"/>
          </p:cNvSpPr>
          <p:nvPr>
            <p:ph type="body" idx="1"/>
          </p:nvPr>
        </p:nvSpPr>
        <p:spPr>
          <a:xfrm>
            <a:off x="609600" y="14478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The federal government, state governments, insurers, employers, and individuals share responsibility for improving the quality and availability of health insurance coverage in the United States</a:t>
            </a:r>
          </a:p>
          <a:p>
            <a:pPr marL="342900" marR="0" lvl="0" indent="-342900" algn="l" rtl="0">
              <a:lnSpc>
                <a:spcPct val="80000"/>
              </a:lnSpc>
              <a:spcBef>
                <a:spcPts val="68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The ACA reforms the existing health insurance market by prohibiting insurers from denying coverage or charging higher premiums because of an </a:t>
            </a:r>
            <a:r>
              <a:rPr lang="en-US" sz="3400"/>
              <a:t>individual's</a:t>
            </a:r>
            <a:r>
              <a:rPr lang="en-US" sz="3400" b="0" i="0" u="none" strike="noStrike" cap="none">
                <a:solidFill>
                  <a:schemeClr val="dk1"/>
                </a:solidFill>
                <a:latin typeface="Questrial"/>
                <a:ea typeface="Questrial"/>
                <a:cs typeface="Questrial"/>
                <a:sym typeface="Questrial"/>
              </a:rPr>
              <a:t> pre-existing conditions.</a:t>
            </a:r>
          </a:p>
          <a:p>
            <a:pPr marL="342900" marR="0" lvl="0" indent="-342900" algn="l" rtl="0">
              <a:lnSpc>
                <a:spcPct val="80000"/>
              </a:lnSpc>
              <a:spcBef>
                <a:spcPts val="680"/>
              </a:spcBef>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The ACA also created the Health Insurance Marketplace (also known as </a:t>
            </a:r>
            <a:r>
              <a:rPr lang="en-US" sz="3400" b="0" i="0" u="sng" strike="noStrike" cap="none">
                <a:solidFill>
                  <a:schemeClr val="hlink"/>
                </a:solidFill>
                <a:latin typeface="Questrial"/>
                <a:ea typeface="Questrial"/>
                <a:cs typeface="Questrial"/>
                <a:sym typeface="Questrial"/>
                <a:hlinkClick r:id="rId3"/>
              </a:rPr>
              <a:t>www.healthcare.gov</a:t>
            </a:r>
            <a:r>
              <a:rPr lang="en-US" sz="3400" b="0" i="0" u="none" strike="noStrike" cap="none">
                <a:solidFill>
                  <a:schemeClr val="dk1"/>
                </a:solidFill>
                <a:latin typeface="Questrial"/>
                <a:ea typeface="Questrial"/>
                <a:cs typeface="Questrial"/>
                <a:sym typeface="Quest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7">
                                            <p:txEl>
                                              <p:pRg st="0" end="0"/>
                                            </p:txEl>
                                          </p:spTgt>
                                        </p:tgtEl>
                                        <p:attrNameLst>
                                          <p:attrName>style.visibility</p:attrName>
                                        </p:attrNameLst>
                                      </p:cBhvr>
                                      <p:to>
                                        <p:strVal val="visible"/>
                                      </p:to>
                                    </p:set>
                                    <p:animEffect transition="in" filter="fade">
                                      <p:cBhvr>
                                        <p:cTn id="7" dur="500"/>
                                        <p:tgtEl>
                                          <p:spTgt spid="14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7">
                                            <p:txEl>
                                              <p:pRg st="1" end="1"/>
                                            </p:txEl>
                                          </p:spTgt>
                                        </p:tgtEl>
                                        <p:attrNameLst>
                                          <p:attrName>style.visibility</p:attrName>
                                        </p:attrNameLst>
                                      </p:cBhvr>
                                      <p:to>
                                        <p:strVal val="visible"/>
                                      </p:to>
                                    </p:set>
                                    <p:animEffect transition="in" filter="fade">
                                      <p:cBhvr>
                                        <p:cTn id="12" dur="500"/>
                                        <p:tgtEl>
                                          <p:spTgt spid="14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7">
                                            <p:txEl>
                                              <p:pRg st="2" end="2"/>
                                            </p:txEl>
                                          </p:spTgt>
                                        </p:tgtEl>
                                        <p:attrNameLst>
                                          <p:attrName>style.visibility</p:attrName>
                                        </p:attrNameLst>
                                      </p:cBhvr>
                                      <p:to>
                                        <p:strVal val="visible"/>
                                      </p:to>
                                    </p:set>
                                    <p:animEffect transition="in" filter="fade">
                                      <p:cBhvr>
                                        <p:cTn id="17" dur="500"/>
                                        <p:tgtEl>
                                          <p:spTgt spid="14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Shape 149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Shared Responsibility Provision</a:t>
            </a:r>
          </a:p>
        </p:txBody>
      </p:sp>
      <p:sp>
        <p:nvSpPr>
          <p:cNvPr id="1494" name="Shape 1494"/>
          <p:cNvSpPr txBox="1">
            <a:spLocks noGrp="1"/>
          </p:cNvSpPr>
          <p:nvPr>
            <p:ph type="body" idx="1"/>
          </p:nvPr>
        </p:nvSpPr>
        <p:spPr>
          <a:xfrm>
            <a:off x="609600" y="15240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The Affordable Care Act requires individuals to:</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Have qualifying health coverage, called </a:t>
            </a:r>
            <a:r>
              <a:rPr lang="en-US" sz="3600" b="1" i="1" u="none" strike="noStrike" cap="none">
                <a:solidFill>
                  <a:schemeClr val="accent1"/>
                </a:solidFill>
                <a:latin typeface="Questrial"/>
                <a:ea typeface="Questrial"/>
                <a:cs typeface="Questrial"/>
                <a:sym typeface="Questrial"/>
              </a:rPr>
              <a:t>minimum essential coverage</a:t>
            </a:r>
            <a:r>
              <a:rPr lang="en-US" sz="3600" b="1" i="0" u="none" strike="noStrike" cap="none">
                <a:solidFill>
                  <a:srgbClr val="F2B52C"/>
                </a:solidFill>
                <a:latin typeface="Questrial"/>
                <a:ea typeface="Questrial"/>
                <a:cs typeface="Questrial"/>
                <a:sym typeface="Questrial"/>
              </a:rPr>
              <a:t>,</a:t>
            </a:r>
            <a:r>
              <a:rPr lang="en-US" sz="3600" b="0" i="1" u="none" strike="noStrike" cap="none">
                <a:solidFill>
                  <a:schemeClr val="dk1"/>
                </a:solidFill>
                <a:latin typeface="Questrial"/>
                <a:ea typeface="Questrial"/>
                <a:cs typeface="Questrial"/>
                <a:sym typeface="Questrial"/>
              </a:rPr>
              <a:t> </a:t>
            </a:r>
            <a:r>
              <a:rPr lang="en-US" sz="3600" b="0" i="0" u="none" strike="noStrike" cap="none">
                <a:solidFill>
                  <a:schemeClr val="dk1"/>
                </a:solidFill>
                <a:latin typeface="Questrial"/>
                <a:ea typeface="Questrial"/>
                <a:cs typeface="Questrial"/>
                <a:sym typeface="Questrial"/>
              </a:rPr>
              <a:t>for each month of the year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Qualify for a </a:t>
            </a:r>
            <a:r>
              <a:rPr lang="en-US" sz="3600" b="1" i="1" u="none" strike="noStrike" cap="none">
                <a:solidFill>
                  <a:srgbClr val="F2B52C"/>
                </a:solidFill>
                <a:latin typeface="Questrial"/>
                <a:ea typeface="Questrial"/>
                <a:cs typeface="Questrial"/>
                <a:sym typeface="Questrial"/>
              </a:rPr>
              <a:t>coverage exemption</a:t>
            </a:r>
            <a:r>
              <a:rPr lang="en-US" sz="3600" b="0" i="0" u="none" strike="noStrike" cap="none">
                <a:solidFill>
                  <a:srgbClr val="F2B52C"/>
                </a:solidFill>
                <a:latin typeface="Questrial"/>
                <a:ea typeface="Questrial"/>
                <a:cs typeface="Questrial"/>
                <a:sym typeface="Questrial"/>
              </a:rPr>
              <a:t>, </a:t>
            </a:r>
            <a:r>
              <a:rPr lang="en-US" sz="3600" b="0" i="0" u="none" strike="noStrike" cap="none">
                <a:solidFill>
                  <a:schemeClr val="dk1"/>
                </a:solidFill>
                <a:latin typeface="Questrial"/>
                <a:ea typeface="Questrial"/>
                <a:cs typeface="Questrial"/>
                <a:sym typeface="Questrial"/>
              </a:rPr>
              <a:t>OR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Make a </a:t>
            </a:r>
            <a:r>
              <a:rPr lang="en-US" sz="3600" b="1" i="1" u="none" strike="noStrike" cap="none">
                <a:solidFill>
                  <a:srgbClr val="F2B52C"/>
                </a:solidFill>
                <a:latin typeface="Questrial"/>
                <a:ea typeface="Questrial"/>
                <a:cs typeface="Questrial"/>
                <a:sym typeface="Questrial"/>
              </a:rPr>
              <a:t>shared responsibility payment </a:t>
            </a:r>
            <a:r>
              <a:rPr lang="en-US" sz="3600" b="0" i="0" u="none" strike="noStrike" cap="none">
                <a:solidFill>
                  <a:schemeClr val="dk1"/>
                </a:solidFill>
                <a:latin typeface="Questrial"/>
                <a:ea typeface="Questrial"/>
                <a:cs typeface="Questrial"/>
                <a:sym typeface="Questrial"/>
              </a:rPr>
              <a:t>when filing their federal income tax returns</a:t>
            </a:r>
          </a:p>
          <a:p>
            <a:pPr marL="1143000" marR="0" lvl="2" indent="-228600" algn="l" rtl="0">
              <a:spcBef>
                <a:spcPts val="640"/>
              </a:spcBef>
              <a:spcAft>
                <a:spcPts val="0"/>
              </a:spcAft>
              <a:buClr>
                <a:schemeClr val="dk1"/>
              </a:buClr>
              <a:buSzPct val="100000"/>
              <a:buFont typeface="Courier New"/>
              <a:buChar char="o"/>
            </a:pPr>
            <a:r>
              <a:rPr lang="en-US" sz="3200" b="0" i="1" u="none" strike="noStrike" cap="none">
                <a:solidFill>
                  <a:schemeClr val="dk1"/>
                </a:solidFill>
                <a:latin typeface="Questrial"/>
                <a:ea typeface="Questrial"/>
                <a:cs typeface="Questrial"/>
                <a:sym typeface="Questrial"/>
              </a:rPr>
              <a:t>This is essentially a tax penalty for not having coverage</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Shape 150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What is Minimum Essential Coverage?</a:t>
            </a:r>
          </a:p>
        </p:txBody>
      </p:sp>
      <p:sp>
        <p:nvSpPr>
          <p:cNvPr id="1501" name="Shape 1501"/>
          <p:cNvSpPr txBox="1">
            <a:spLocks noGrp="1"/>
          </p:cNvSpPr>
          <p:nvPr>
            <p:ph type="body" idx="1"/>
          </p:nvPr>
        </p:nvSpPr>
        <p:spPr>
          <a:xfrm>
            <a:off x="609600" y="1600203"/>
            <a:ext cx="10972800" cy="27312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Minimum essential coverage (MEC) is health coverage that satisfies the individual shared responsibility requirement</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Most health insurance is MEC</a:t>
            </a:r>
          </a:p>
        </p:txBody>
      </p:sp>
      <p:sp>
        <p:nvSpPr>
          <p:cNvPr id="1502" name="Shape 1502"/>
          <p:cNvSpPr txBox="1"/>
          <p:nvPr/>
        </p:nvSpPr>
        <p:spPr>
          <a:xfrm>
            <a:off x="609600" y="4513933"/>
            <a:ext cx="10972800" cy="1569600"/>
          </a:xfrm>
          <a:prstGeom prst="rect">
            <a:avLst/>
          </a:prstGeom>
          <a:solidFill>
            <a:schemeClr val="accent3"/>
          </a:solidFill>
          <a:ln w="25400" cap="flat" cmpd="sng">
            <a:solidFill>
              <a:srgbClr val="2B535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3200" b="1">
                <a:solidFill>
                  <a:schemeClr val="lt1"/>
                </a:solidFill>
                <a:latin typeface="Questrial"/>
                <a:ea typeface="Questrial"/>
                <a:cs typeface="Questrial"/>
                <a:sym typeface="Questrial"/>
              </a:rPr>
              <a:t>No proof of coverage is needed. Oral statement from the taxpayer is acceptable, unless normal due diligence leads you to believe the taxpayer’s statement is incorrect</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Shape 150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How Many Months Do Taxpayers Need to Have MEC?</a:t>
            </a:r>
          </a:p>
        </p:txBody>
      </p:sp>
      <p:sp>
        <p:nvSpPr>
          <p:cNvPr id="1509" name="Shape 1509"/>
          <p:cNvSpPr txBox="1">
            <a:spLocks noGrp="1"/>
          </p:cNvSpPr>
          <p:nvPr>
            <p:ph type="body" idx="1"/>
          </p:nvPr>
        </p:nvSpPr>
        <p:spPr>
          <a:xfrm>
            <a:off x="609600" y="1600203"/>
            <a:ext cx="10972800" cy="44157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Everyone needs MEC for every month</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 person is considered covered for the whole month if they had coverage for at least one day</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 person who was born or died during the year is required to have coverage for every </a:t>
            </a:r>
            <a:r>
              <a:rPr lang="en-US" sz="3600" b="0" i="0" u="sng" strike="noStrike" cap="none">
                <a:solidFill>
                  <a:schemeClr val="dk1"/>
                </a:solidFill>
                <a:latin typeface="Questrial"/>
                <a:ea typeface="Questrial"/>
                <a:cs typeface="Questrial"/>
                <a:sym typeface="Questrial"/>
              </a:rPr>
              <a:t>full</a:t>
            </a:r>
            <a:r>
              <a:rPr lang="en-US" sz="3600" b="0" i="0" u="none" strike="noStrike" cap="none">
                <a:solidFill>
                  <a:schemeClr val="dk1"/>
                </a:solidFill>
                <a:latin typeface="Questrial"/>
                <a:ea typeface="Questrial"/>
                <a:cs typeface="Questrial"/>
                <a:sym typeface="Questrial"/>
              </a:rPr>
              <a:t> month alive</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Shape 151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What Qualifies as Minimum Essential Coverage?</a:t>
            </a:r>
          </a:p>
        </p:txBody>
      </p:sp>
      <p:sp>
        <p:nvSpPr>
          <p:cNvPr id="1516" name="Shape 151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Employer sponsored health insurance</a:t>
            </a:r>
          </a:p>
          <a:p>
            <a:pPr marL="342900" marR="0" lvl="0" indent="-342900" algn="l" rtl="0">
              <a:lnSpc>
                <a:spcPct val="90000"/>
              </a:lnSpc>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Individual health insurance</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Purchased from a health insurance company, or through the Health Insurance Marketplace (</a:t>
            </a:r>
            <a:r>
              <a:rPr lang="en-US" sz="3330" b="0" i="0" u="sng" strike="noStrike" cap="none">
                <a:solidFill>
                  <a:schemeClr val="hlink"/>
                </a:solidFill>
                <a:latin typeface="Questrial"/>
                <a:ea typeface="Questrial"/>
                <a:cs typeface="Questrial"/>
                <a:sym typeface="Questrial"/>
                <a:hlinkClick r:id="rId3"/>
              </a:rPr>
              <a:t>www.healthcare.gov</a:t>
            </a:r>
            <a:r>
              <a:rPr lang="en-US" sz="3330" b="0" i="0" u="none" strike="noStrike" cap="none">
                <a:solidFill>
                  <a:schemeClr val="dk1"/>
                </a:solidFill>
                <a:latin typeface="Questrial"/>
                <a:ea typeface="Questrial"/>
                <a:cs typeface="Questrial"/>
                <a:sym typeface="Questrial"/>
              </a:rPr>
              <a:t>) </a:t>
            </a:r>
          </a:p>
          <a:p>
            <a:pPr marL="342900" marR="0" lvl="0" indent="-342900" algn="l" rtl="0">
              <a:lnSpc>
                <a:spcPct val="90000"/>
              </a:lnSpc>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Government-sponsored health insurance</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Medicare</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Most Medicaid</a:t>
            </a:r>
          </a:p>
          <a:p>
            <a:pPr marL="742950" marR="0" lvl="1" indent="-285750" algn="l" rtl="0">
              <a:lnSpc>
                <a:spcPct val="90000"/>
              </a:lnSpc>
              <a:spcBef>
                <a:spcPts val="666"/>
              </a:spcBef>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ALL Kids (healthcare for kids)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Deduction</a:t>
            </a:r>
          </a:p>
        </p:txBody>
      </p:sp>
      <p:sp>
        <p:nvSpPr>
          <p:cNvPr id="173" name="Shape 173"/>
          <p:cNvSpPr txBox="1">
            <a:spLocks noGrp="1"/>
          </p:cNvSpPr>
          <p:nvPr>
            <p:ph type="body" idx="1"/>
          </p:nvPr>
        </p:nvSpPr>
        <p:spPr>
          <a:xfrm>
            <a:off x="609600" y="1600204"/>
            <a:ext cx="10972800" cy="3491700"/>
          </a:xfrm>
          <a:prstGeom prst="rect">
            <a:avLst/>
          </a:prstGeom>
          <a:noFill/>
          <a:ln>
            <a:noFill/>
          </a:ln>
        </p:spPr>
        <p:txBody>
          <a:bodyPr wrap="square" lIns="91425" tIns="45700" rIns="91425" bIns="45700" anchor="t" anchorCtr="0">
            <a:noAutofit/>
          </a:bodyPr>
          <a:lstStyle/>
          <a:p>
            <a:pPr marL="342900" marR="0" lvl="0" indent="-304800" algn="l" rtl="0">
              <a:spcBef>
                <a:spcPts val="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Amount subtracted from the AGI to further decrease taxable income</a:t>
            </a:r>
          </a:p>
          <a:p>
            <a:pPr marL="742950" marR="0" lvl="1" indent="-273050" algn="l" rtl="0">
              <a:spcBef>
                <a:spcPts val="720"/>
              </a:spcBef>
              <a:spcAft>
                <a:spcPts val="0"/>
              </a:spcAft>
              <a:buClr>
                <a:schemeClr val="dk1"/>
              </a:buClr>
              <a:buSzPct val="100000"/>
              <a:buFont typeface="Arial"/>
              <a:buChar char="•"/>
            </a:pPr>
            <a:r>
              <a:rPr lang="en-US" sz="3400" b="0" i="0" u="none" strike="noStrike" cap="none">
                <a:solidFill>
                  <a:schemeClr val="dk1"/>
                </a:solidFill>
                <a:latin typeface="Questrial"/>
                <a:ea typeface="Questrial"/>
                <a:cs typeface="Questrial"/>
                <a:sym typeface="Questrial"/>
              </a:rPr>
              <a:t>Standard deduction: based on filing status</a:t>
            </a:r>
            <a:r>
              <a:rPr lang="en-US" sz="3400"/>
              <a:t>, etc.</a:t>
            </a:r>
          </a:p>
          <a:p>
            <a:pPr marL="742950" marR="0" lvl="1" indent="-273050" algn="l" rtl="0">
              <a:spcBef>
                <a:spcPts val="720"/>
              </a:spcBef>
              <a:spcAft>
                <a:spcPts val="0"/>
              </a:spcAft>
              <a:buClr>
                <a:schemeClr val="dk1"/>
              </a:buClr>
              <a:buSzPct val="100000"/>
              <a:buFont typeface="Arial"/>
              <a:buChar char="•"/>
            </a:pPr>
            <a:r>
              <a:rPr lang="en-US" sz="3400" b="0" i="0" u="none" strike="noStrike" cap="none">
                <a:solidFill>
                  <a:schemeClr val="dk1"/>
                </a:solidFill>
                <a:latin typeface="Questrial"/>
                <a:ea typeface="Questrial"/>
                <a:cs typeface="Questrial"/>
                <a:sym typeface="Questrial"/>
              </a:rPr>
              <a:t>Itemized deductions: taxpayer can choose to enter expenses if larger than standard deduction amount</a:t>
            </a:r>
          </a:p>
          <a:p>
            <a:pPr marL="411480" marR="0" lvl="1" indent="-5080" algn="ctr" rtl="0">
              <a:spcBef>
                <a:spcPts val="600"/>
              </a:spcBef>
              <a:buClr>
                <a:schemeClr val="dk1"/>
              </a:buClr>
              <a:buSzPct val="25000"/>
              <a:buFont typeface="Arial"/>
              <a:buNone/>
            </a:pPr>
            <a:endParaRPr sz="3400" b="0" i="0" u="none" strike="noStrike" cap="none">
              <a:solidFill>
                <a:schemeClr val="dk1"/>
              </a:solidFill>
              <a:latin typeface="Questrial"/>
              <a:ea typeface="Questrial"/>
              <a:cs typeface="Questrial"/>
              <a:sym typeface="Questrial"/>
            </a:endParaRPr>
          </a:p>
        </p:txBody>
      </p:sp>
      <p:sp>
        <p:nvSpPr>
          <p:cNvPr id="174" name="Shape 174"/>
          <p:cNvSpPr/>
          <p:nvPr/>
        </p:nvSpPr>
        <p:spPr>
          <a:xfrm>
            <a:off x="609600" y="4947192"/>
            <a:ext cx="10972800" cy="13233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411480" marR="0" lvl="1" indent="-5080" algn="ctr" rtl="0">
              <a:spcBef>
                <a:spcPts val="0"/>
              </a:spcBef>
              <a:buClr>
                <a:schemeClr val="lt1"/>
              </a:buClr>
              <a:buSzPct val="25000"/>
              <a:buFont typeface="Questrial"/>
              <a:buNone/>
            </a:pPr>
            <a:r>
              <a:rPr lang="en-US" sz="4000" b="1" i="0" u="none" strike="noStrike" cap="none">
                <a:solidFill>
                  <a:schemeClr val="lt1"/>
                </a:solidFill>
                <a:latin typeface="Questrial"/>
                <a:ea typeface="Questrial"/>
                <a:cs typeface="Questrial"/>
                <a:sym typeface="Questrial"/>
              </a:rPr>
              <a:t>Standard/Itemized Deduction(s) </a:t>
            </a:r>
          </a:p>
          <a:p>
            <a:pPr marL="411480" marR="0" lvl="1" indent="-5080" algn="ctr" rtl="0">
              <a:spcBef>
                <a:spcPts val="0"/>
              </a:spcBef>
              <a:buClr>
                <a:schemeClr val="lt1"/>
              </a:buClr>
              <a:buSzPct val="25000"/>
              <a:buFont typeface="Questrial"/>
              <a:buNone/>
            </a:pPr>
            <a:r>
              <a:rPr lang="en-US" sz="4000" b="1" i="0" u="none" strike="noStrike" cap="none">
                <a:solidFill>
                  <a:schemeClr val="lt1"/>
                </a:solidFill>
                <a:latin typeface="Questrial"/>
                <a:ea typeface="Questrial"/>
                <a:cs typeface="Questrial"/>
                <a:sym typeface="Questrial"/>
              </a:rPr>
              <a:t>found on Line 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5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500"/>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3" end="3"/>
                                            </p:txEl>
                                          </p:spTgt>
                                        </p:tgtEl>
                                        <p:attrNameLst>
                                          <p:attrName>style.visibility</p:attrName>
                                        </p:attrNameLst>
                                      </p:cBhvr>
                                      <p:to>
                                        <p:strVal val="visible"/>
                                      </p:to>
                                    </p:set>
                                    <p:animEffect transition="in" filter="fade">
                                      <p:cBhvr>
                                        <p:cTn id="22" dur="500"/>
                                        <p:tgtEl>
                                          <p:spTgt spid="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fade">
                                      <p:cBhvr>
                                        <p:cTn id="2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Shape 152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What Qualifies as Minimum Essential Coverage?</a:t>
            </a:r>
          </a:p>
        </p:txBody>
      </p:sp>
      <p:pic>
        <p:nvPicPr>
          <p:cNvPr id="1523" name="Shape 1523"/>
          <p:cNvPicPr preferRelativeResize="0"/>
          <p:nvPr/>
        </p:nvPicPr>
        <p:blipFill>
          <a:blip r:embed="rId3">
            <a:alphaModFix/>
          </a:blip>
          <a:stretch>
            <a:fillRect/>
          </a:stretch>
        </p:blipFill>
        <p:spPr>
          <a:xfrm>
            <a:off x="66850" y="3948198"/>
            <a:ext cx="8222877" cy="2121076"/>
          </a:xfrm>
          <a:prstGeom prst="rect">
            <a:avLst/>
          </a:prstGeom>
          <a:noFill/>
          <a:ln>
            <a:noFill/>
          </a:ln>
          <a:effectLst>
            <a:outerShdw blurRad="190500" algn="tl" rotWithShape="0">
              <a:srgbClr val="000000">
                <a:alpha val="69800"/>
              </a:srgbClr>
            </a:outerShdw>
          </a:effectLst>
        </p:spPr>
      </p:pic>
      <p:sp>
        <p:nvSpPr>
          <p:cNvPr id="1524" name="Shape 1524"/>
          <p:cNvSpPr txBox="1"/>
          <p:nvPr/>
        </p:nvSpPr>
        <p:spPr>
          <a:xfrm>
            <a:off x="7953400" y="5233976"/>
            <a:ext cx="4157400" cy="1382100"/>
          </a:xfrm>
          <a:prstGeom prst="rect">
            <a:avLst/>
          </a:prstGeom>
          <a:solidFill>
            <a:schemeClr val="accent2"/>
          </a:solidFill>
          <a:ln w="25400" cap="flat" cmpd="sng">
            <a:solidFill>
              <a:srgbClr val="4D3B4F"/>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200" b="1">
                <a:solidFill>
                  <a:schemeClr val="lt1"/>
                </a:solidFill>
                <a:latin typeface="Questrial"/>
                <a:ea typeface="Questrial"/>
                <a:cs typeface="Questrial"/>
                <a:sym typeface="Questrial"/>
              </a:rPr>
              <a:t>****It is your responsibility to make sure the grayed-out section is complete and filled out!!!!****</a:t>
            </a:r>
          </a:p>
        </p:txBody>
      </p:sp>
      <p:sp>
        <p:nvSpPr>
          <p:cNvPr id="1525" name="Shape 1525"/>
          <p:cNvSpPr txBox="1">
            <a:spLocks noGrp="1"/>
          </p:cNvSpPr>
          <p:nvPr>
            <p:ph type="body" idx="1"/>
          </p:nvPr>
        </p:nvSpPr>
        <p:spPr>
          <a:xfrm>
            <a:off x="7953400" y="1091300"/>
            <a:ext cx="4157400" cy="4013700"/>
          </a:xfrm>
          <a:prstGeom prst="rect">
            <a:avLst/>
          </a:prstGeom>
          <a:solidFill>
            <a:schemeClr val="dk1"/>
          </a:solidFill>
          <a:ln w="25400" cap="flat" cmpd="sng">
            <a:solidFill>
              <a:srgbClr val="567430"/>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Clr>
                <a:schemeClr val="lt1"/>
              </a:buClr>
              <a:buSzPct val="25000"/>
              <a:buFont typeface="Noto Sans Symbols"/>
              <a:buNone/>
            </a:pPr>
            <a:r>
              <a:rPr lang="en-US" sz="2400" b="1">
                <a:solidFill>
                  <a:schemeClr val="lt1"/>
                </a:solidFill>
              </a:rPr>
              <a:t>On the I/I form, mark whether the Taxpayer had health insurance, the type of form they received, whether it was purchased through the marketplace, and whether the taxpayer had an exemption granted by the Marketplace. </a:t>
            </a:r>
          </a:p>
        </p:txBody>
      </p:sp>
      <p:pic>
        <p:nvPicPr>
          <p:cNvPr id="1526" name="Shape 1526" descr="i i form health care.png"/>
          <p:cNvPicPr preferRelativeResize="0"/>
          <p:nvPr/>
        </p:nvPicPr>
        <p:blipFill>
          <a:blip r:embed="rId4">
            <a:alphaModFix/>
          </a:blip>
          <a:stretch>
            <a:fillRect/>
          </a:stretch>
        </p:blipFill>
        <p:spPr>
          <a:xfrm>
            <a:off x="0" y="1746100"/>
            <a:ext cx="7953401" cy="1842075"/>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Shape 153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Premium Tax Credit</a:t>
            </a:r>
          </a:p>
        </p:txBody>
      </p:sp>
      <p:sp>
        <p:nvSpPr>
          <p:cNvPr id="1532" name="Shape 153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Note that some taxpayers may be eligible for a refundable tax credit to help pay for health insurance premiums called the </a:t>
            </a:r>
            <a:r>
              <a:rPr lang="en-US" sz="4000" b="1" i="1" u="none" strike="noStrike" cap="none">
                <a:solidFill>
                  <a:schemeClr val="dk1"/>
                </a:solidFill>
                <a:latin typeface="Questrial"/>
                <a:ea typeface="Questrial"/>
                <a:cs typeface="Questrial"/>
                <a:sym typeface="Questrial"/>
              </a:rPr>
              <a:t>Premium Tax Credit</a:t>
            </a:r>
          </a:p>
          <a:p>
            <a:pPr marL="342900" marR="0" lvl="0" indent="-342900" algn="l" rtl="0">
              <a:spcBef>
                <a:spcPts val="800"/>
              </a:spcBef>
              <a:buClr>
                <a:srgbClr val="C00000"/>
              </a:buClr>
              <a:buSzPct val="100000"/>
              <a:buFont typeface="Noto Sans Symbols"/>
              <a:buChar char="➢"/>
            </a:pPr>
            <a:r>
              <a:rPr lang="en-US" b="1">
                <a:solidFill>
                  <a:srgbClr val="C00000"/>
                </a:solidFill>
              </a:rPr>
              <a:t>Basic volunteers cannot </a:t>
            </a:r>
            <a:r>
              <a:rPr lang="en-US" sz="4000" b="1" i="0" u="none" strike="noStrike" cap="none">
                <a:solidFill>
                  <a:srgbClr val="C00000"/>
                </a:solidFill>
                <a:latin typeface="Questrial"/>
                <a:ea typeface="Questrial"/>
                <a:cs typeface="Questrial"/>
                <a:sym typeface="Questrial"/>
              </a:rPr>
              <a:t>complete this part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1538" name="Shape 1538"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1539" name="Shape 1539"/>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540" name="Shape 1540"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541" name="Shape 1541"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542" name="Shape 1542"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543" name="Shape 1543"/>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544" name="Shape 1544"/>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Tax Preparation Process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Shape 154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Preparation Process</a:t>
            </a:r>
          </a:p>
        </p:txBody>
      </p:sp>
      <p:sp>
        <p:nvSpPr>
          <p:cNvPr id="1550" name="Shape 1550"/>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1" i="0" u="none" strike="noStrike" cap="none">
                <a:solidFill>
                  <a:schemeClr val="dk1"/>
                </a:solidFill>
                <a:latin typeface="Questrial"/>
                <a:ea typeface="Questrial"/>
                <a:cs typeface="Questrial"/>
                <a:sym typeface="Questrial"/>
              </a:rPr>
              <a:t>Part 1: Preliminary Interview</a:t>
            </a:r>
          </a:p>
          <a:p>
            <a:pPr marL="342900" marR="0" lvl="0" indent="-342900" algn="l" rtl="0">
              <a:spcBef>
                <a:spcPts val="800"/>
              </a:spcBef>
              <a:spcAft>
                <a:spcPts val="0"/>
              </a:spcAft>
              <a:buClr>
                <a:schemeClr val="dk1"/>
              </a:buClr>
              <a:buSzPct val="100000"/>
              <a:buFont typeface="Noto Sans Symbols"/>
              <a:buChar char="➢"/>
            </a:pPr>
            <a:r>
              <a:rPr lang="en-US" sz="4000" i="0" u="none" strike="noStrike" cap="none">
                <a:solidFill>
                  <a:schemeClr val="dk1"/>
                </a:solidFill>
                <a:latin typeface="Questrial"/>
                <a:ea typeface="Questrial"/>
                <a:cs typeface="Questrial"/>
                <a:sym typeface="Questrial"/>
              </a:rPr>
              <a:t>Part 2: Preparing the Return in Tax</a:t>
            </a:r>
            <a:r>
              <a:rPr lang="en-US"/>
              <a:t>Slayer</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3: Quality Review</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4: Finishing the Return</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5: Filing the Return</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Shape 155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400"/>
              <a:t>Part 1: Preliminary Interview </a:t>
            </a:r>
          </a:p>
          <a:p>
            <a:pPr marL="0" marR="0" lvl="0" indent="0" algn="ctr" rtl="0">
              <a:spcBef>
                <a:spcPts val="0"/>
              </a:spcBef>
              <a:buClr>
                <a:schemeClr val="dk2"/>
              </a:buClr>
              <a:buSzPct val="25000"/>
              <a:buFont typeface="Questrial"/>
              <a:buNone/>
            </a:pPr>
            <a:r>
              <a:rPr lang="en-US" sz="4400" b="1" i="0" u="none" strike="noStrike" cap="none">
                <a:solidFill>
                  <a:schemeClr val="dk2"/>
                </a:solidFill>
                <a:latin typeface="Questrial"/>
                <a:ea typeface="Questrial"/>
                <a:cs typeface="Questrial"/>
                <a:sym typeface="Questrial"/>
              </a:rPr>
              <a:t>Acceptable Documents other than SS Card</a:t>
            </a:r>
          </a:p>
        </p:txBody>
      </p:sp>
      <p:sp>
        <p:nvSpPr>
          <p:cNvPr id="1556" name="Shape 155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Form SSA-1099 statement</a:t>
            </a:r>
          </a:p>
          <a:p>
            <a:pPr marL="342900" marR="0" lvl="0" indent="-342900" algn="l" rtl="0">
              <a:lnSpc>
                <a:spcPct val="80000"/>
              </a:lnSpc>
              <a:spcBef>
                <a:spcPts val="68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Medicare Card (with an “A” after the SSN)</a:t>
            </a:r>
          </a:p>
          <a:p>
            <a:pPr marL="342900" marR="0" lvl="0" indent="-342900" algn="l" rtl="0">
              <a:lnSpc>
                <a:spcPct val="80000"/>
              </a:lnSpc>
              <a:spcBef>
                <a:spcPts val="68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ITIN card	</a:t>
            </a:r>
          </a:p>
          <a:p>
            <a:pPr marL="742950" marR="0" lvl="1" indent="-285750" algn="l" rtl="0">
              <a:lnSpc>
                <a:spcPct val="80000"/>
              </a:lnSpc>
              <a:spcBef>
                <a:spcPts val="612"/>
              </a:spcBef>
              <a:spcAft>
                <a:spcPts val="0"/>
              </a:spcAft>
              <a:buClr>
                <a:schemeClr val="dk1"/>
              </a:buClr>
              <a:buSzPct val="98709"/>
              <a:buFont typeface="Arial"/>
              <a:buChar char="•"/>
            </a:pPr>
            <a:r>
              <a:rPr lang="en-US" sz="3060" b="0" i="0" u="none" strike="noStrike" cap="none">
                <a:solidFill>
                  <a:schemeClr val="dk1"/>
                </a:solidFill>
                <a:latin typeface="Questrial"/>
                <a:ea typeface="Questrial"/>
                <a:cs typeface="Questrial"/>
                <a:sym typeface="Questrial"/>
              </a:rPr>
              <a:t>Issued for nonresidents who need to file tax returns but cannot receive SS cards</a:t>
            </a:r>
          </a:p>
          <a:p>
            <a:pPr marL="742950" marR="0" lvl="1" indent="-285750" algn="l" rtl="0">
              <a:lnSpc>
                <a:spcPct val="80000"/>
              </a:lnSpc>
              <a:spcBef>
                <a:spcPts val="612"/>
              </a:spcBef>
              <a:spcAft>
                <a:spcPts val="0"/>
              </a:spcAft>
              <a:buClr>
                <a:schemeClr val="dk1"/>
              </a:buClr>
              <a:buSzPct val="98709"/>
              <a:buFont typeface="Arial"/>
              <a:buChar char="•"/>
            </a:pPr>
            <a:r>
              <a:rPr lang="en-US" sz="3060" b="0" i="0" u="none" strike="noStrike" cap="none">
                <a:solidFill>
                  <a:schemeClr val="dk1"/>
                </a:solidFill>
                <a:latin typeface="Questrial"/>
                <a:ea typeface="Questrial"/>
                <a:cs typeface="Questrial"/>
                <a:sym typeface="Questrial"/>
              </a:rPr>
              <a:t>9XX-XX-XXXX (enter just like SS number)</a:t>
            </a:r>
          </a:p>
          <a:p>
            <a:pPr marL="342900" marR="0" lvl="0" indent="-342900" algn="l" rtl="0">
              <a:lnSpc>
                <a:spcPct val="80000"/>
              </a:lnSpc>
              <a:spcBef>
                <a:spcPts val="68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ATIN for dependent</a:t>
            </a:r>
          </a:p>
          <a:p>
            <a:pPr marL="742950" marR="0" lvl="1" indent="-285750" algn="l" rtl="0">
              <a:lnSpc>
                <a:spcPct val="80000"/>
              </a:lnSpc>
              <a:spcBef>
                <a:spcPts val="612"/>
              </a:spcBef>
              <a:spcAft>
                <a:spcPts val="0"/>
              </a:spcAft>
              <a:buClr>
                <a:schemeClr val="dk1"/>
              </a:buClr>
              <a:buSzPct val="98709"/>
              <a:buFont typeface="Arial"/>
              <a:buChar char="•"/>
            </a:pPr>
            <a:r>
              <a:rPr lang="en-US" sz="3060" b="0" i="0" u="none" strike="noStrike" cap="none">
                <a:solidFill>
                  <a:schemeClr val="dk1"/>
                </a:solidFill>
                <a:latin typeface="Questrial"/>
                <a:ea typeface="Questrial"/>
                <a:cs typeface="Questrial"/>
                <a:sym typeface="Questrial"/>
              </a:rPr>
              <a:t>Issued for child while adoption is pending</a:t>
            </a:r>
          </a:p>
          <a:p>
            <a:pPr marL="742950" marR="0" lvl="1" indent="-285750" algn="l" rtl="0">
              <a:lnSpc>
                <a:spcPct val="80000"/>
              </a:lnSpc>
              <a:spcBef>
                <a:spcPts val="612"/>
              </a:spcBef>
              <a:buClr>
                <a:schemeClr val="dk1"/>
              </a:buClr>
              <a:buSzPct val="98709"/>
              <a:buFont typeface="Arial"/>
              <a:buChar char="•"/>
            </a:pPr>
            <a:r>
              <a:rPr lang="en-US" sz="3060" b="0" i="0" u="none" strike="noStrike" cap="none">
                <a:solidFill>
                  <a:schemeClr val="dk1"/>
                </a:solidFill>
                <a:latin typeface="Questrial"/>
                <a:ea typeface="Questrial"/>
                <a:cs typeface="Questrial"/>
                <a:sym typeface="Questrial"/>
              </a:rPr>
              <a:t>9XX-XX-XXXX (enter just like SS number)</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Shape 156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Preparation Process</a:t>
            </a:r>
          </a:p>
        </p:txBody>
      </p:sp>
      <p:sp>
        <p:nvSpPr>
          <p:cNvPr id="1562" name="Shape 156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1: Preliminary Interview</a:t>
            </a:r>
          </a:p>
          <a:p>
            <a:pPr marL="342900" marR="0" lvl="0" indent="-342900" algn="l" rtl="0">
              <a:spcBef>
                <a:spcPts val="800"/>
              </a:spcBef>
              <a:spcAft>
                <a:spcPts val="0"/>
              </a:spcAft>
              <a:buClr>
                <a:schemeClr val="dk1"/>
              </a:buClr>
              <a:buSzPct val="100000"/>
              <a:buFont typeface="Noto Sans Symbols"/>
              <a:buChar char="➢"/>
            </a:pPr>
            <a:r>
              <a:rPr lang="en-US" sz="4000" b="1" i="0" u="none" strike="noStrike" cap="none">
                <a:solidFill>
                  <a:schemeClr val="dk1"/>
                </a:solidFill>
                <a:latin typeface="Questrial"/>
                <a:ea typeface="Questrial"/>
                <a:cs typeface="Questrial"/>
                <a:sym typeface="Questrial"/>
              </a:rPr>
              <a:t>Part 2: Preparing the Return in Tax</a:t>
            </a:r>
            <a:r>
              <a:rPr lang="en-US" b="1"/>
              <a:t>Slayer</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3: Quality Review</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4: Finishing the Return</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5: Filing the Return</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Shape 156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Part 2: Preparing the Return in Tax</a:t>
            </a:r>
            <a:r>
              <a:rPr lang="en-US"/>
              <a:t>Slayer</a:t>
            </a:r>
          </a:p>
        </p:txBody>
      </p:sp>
      <p:sp>
        <p:nvSpPr>
          <p:cNvPr id="1568" name="Shape 156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800"/>
              </a:spcBef>
              <a:spcAft>
                <a:spcPts val="0"/>
              </a:spcAft>
              <a:buClr>
                <a:schemeClr val="dk1"/>
              </a:buClr>
              <a:buSzPct val="100000"/>
              <a:buFont typeface="Noto Sans Symbols"/>
              <a:buChar char="➢"/>
            </a:pPr>
            <a:r>
              <a:rPr lang="en-US"/>
              <a:t>Complete the Federal Section according to TaxSlayer Categories:</a:t>
            </a:r>
          </a:p>
          <a:p>
            <a:pPr marR="0" lvl="1" algn="l" rtl="0">
              <a:spcBef>
                <a:spcPts val="800"/>
              </a:spcBef>
              <a:spcAft>
                <a:spcPts val="0"/>
              </a:spcAft>
            </a:pPr>
            <a:r>
              <a:rPr lang="en-US" b="1"/>
              <a:t>Income</a:t>
            </a:r>
            <a:r>
              <a:rPr lang="en-US"/>
              <a:t>: Wages, Interest, Dividends, SS benefits, Retirement, Gambling income, Business income, Other income</a:t>
            </a:r>
          </a:p>
          <a:p>
            <a:pPr marR="0" lvl="1" algn="l" rtl="0">
              <a:spcBef>
                <a:spcPts val="800"/>
              </a:spcBef>
              <a:spcAft>
                <a:spcPts val="0"/>
              </a:spcAft>
            </a:pPr>
            <a:r>
              <a:rPr lang="en-US" b="1"/>
              <a:t>Deductions</a:t>
            </a:r>
            <a:r>
              <a:rPr lang="en-US"/>
              <a:t>: Adjustments, Itemized deductions, Credits</a:t>
            </a:r>
          </a:p>
          <a:p>
            <a:pPr marR="0" lvl="1" algn="l" rtl="0">
              <a:spcBef>
                <a:spcPts val="800"/>
              </a:spcBef>
              <a:spcAft>
                <a:spcPts val="0"/>
              </a:spcAft>
            </a:pPr>
            <a:r>
              <a:rPr lang="en-US" b="1"/>
              <a:t>Other Taxes</a:t>
            </a:r>
          </a:p>
          <a:p>
            <a:pPr marL="457200" marR="0" lvl="0" indent="0" algn="l" rtl="0">
              <a:spcBef>
                <a:spcPts val="800"/>
              </a:spcBef>
              <a:spcAft>
                <a:spcPts val="0"/>
              </a:spcAft>
              <a:buNone/>
            </a:pPr>
            <a:endParaRPr/>
          </a:p>
          <a:p>
            <a:pPr marL="742950" marR="0" lvl="1" indent="-285750" algn="l" rtl="0">
              <a:spcBef>
                <a:spcPts val="720"/>
              </a:spcBef>
              <a:buClr>
                <a:schemeClr val="dk1"/>
              </a:buClr>
              <a:buSzPct val="100000"/>
              <a:buFont typeface="Arial"/>
              <a:buNone/>
            </a:pPr>
            <a:endParaRPr sz="36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Shape 157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Part 2: Preparing the Return in Tax</a:t>
            </a:r>
            <a:r>
              <a:rPr lang="en-US"/>
              <a:t>Slayer</a:t>
            </a:r>
          </a:p>
        </p:txBody>
      </p:sp>
      <p:sp>
        <p:nvSpPr>
          <p:cNvPr id="1574" name="Shape 157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800"/>
              </a:spcBef>
              <a:spcAft>
                <a:spcPts val="0"/>
              </a:spcAft>
              <a:buClr>
                <a:schemeClr val="dk1"/>
              </a:buClr>
              <a:buSzPct val="100000"/>
              <a:buFont typeface="Noto Sans Symbols"/>
              <a:buChar char="➢"/>
            </a:pPr>
            <a:r>
              <a:rPr lang="en-US"/>
              <a:t>Complete the Federal Section according to TaxSlayer Categories Continued:</a:t>
            </a:r>
          </a:p>
          <a:p>
            <a:pPr lvl="1" rtl="0">
              <a:spcBef>
                <a:spcPts val="800"/>
              </a:spcBef>
            </a:pPr>
            <a:r>
              <a:rPr lang="en-US" b="1"/>
              <a:t>Payments and Estimates</a:t>
            </a:r>
          </a:p>
          <a:p>
            <a:pPr lvl="1" rtl="0">
              <a:spcBef>
                <a:spcPts val="800"/>
              </a:spcBef>
            </a:pPr>
            <a:r>
              <a:rPr lang="en-US" b="1"/>
              <a:t>Miscellaneous Forms</a:t>
            </a:r>
          </a:p>
          <a:p>
            <a:pPr lvl="1" rtl="0">
              <a:spcBef>
                <a:spcPts val="800"/>
              </a:spcBef>
            </a:pPr>
            <a:r>
              <a:rPr lang="en-US" b="1"/>
              <a:t>Health Insurance Section</a:t>
            </a:r>
          </a:p>
          <a:p>
            <a:pPr lvl="1" rtl="0">
              <a:spcBef>
                <a:spcPts val="800"/>
              </a:spcBef>
            </a:pPr>
            <a:r>
              <a:rPr lang="en-US" b="1"/>
              <a:t>State Section: </a:t>
            </a:r>
            <a:r>
              <a:rPr lang="en-US"/>
              <a:t>where you will add the AL return!</a:t>
            </a:r>
          </a:p>
          <a:p>
            <a:pPr marL="457200" marR="0" lvl="0" indent="0" algn="l" rtl="0">
              <a:spcBef>
                <a:spcPts val="800"/>
              </a:spcBef>
              <a:spcAft>
                <a:spcPts val="0"/>
              </a:spcAft>
              <a:buNone/>
            </a:pPr>
            <a:endParaRPr/>
          </a:p>
          <a:p>
            <a:pPr marL="742950" marR="0" lvl="1" indent="-285750" algn="l" rtl="0">
              <a:spcBef>
                <a:spcPts val="720"/>
              </a:spcBef>
              <a:buClr>
                <a:schemeClr val="dk1"/>
              </a:buClr>
              <a:buSzPct val="100000"/>
              <a:buFont typeface="Arial"/>
              <a:buNone/>
            </a:pPr>
            <a:endParaRPr sz="36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Shape 1580"/>
          <p:cNvSpPr txBox="1"/>
          <p:nvPr/>
        </p:nvSpPr>
        <p:spPr>
          <a:xfrm>
            <a:off x="7848875" y="1726775"/>
            <a:ext cx="4250400" cy="4184700"/>
          </a:xfrm>
          <a:prstGeom prst="rect">
            <a:avLst/>
          </a:prstGeom>
          <a:solidFill>
            <a:schemeClr val="dk1"/>
          </a:solidFill>
          <a:ln w="25400" cap="flat" cmpd="sng">
            <a:solidFill>
              <a:srgbClr val="567430"/>
            </a:solidFill>
            <a:prstDash val="solid"/>
            <a:round/>
            <a:headEnd type="none" w="med" len="med"/>
            <a:tailEnd type="none" w="med" len="med"/>
          </a:ln>
        </p:spPr>
        <p:txBody>
          <a:bodyPr wrap="square" lIns="91425" tIns="45700" rIns="91425" bIns="45700" anchor="t" anchorCtr="0">
            <a:noAutofit/>
          </a:bodyPr>
          <a:lstStyle/>
          <a:p>
            <a:pPr marL="0" marR="0" lvl="0" indent="0" rtl="0">
              <a:spcBef>
                <a:spcPts val="0"/>
              </a:spcBef>
              <a:buSzPct val="25000"/>
              <a:buNone/>
            </a:pPr>
            <a:r>
              <a:rPr lang="en-US" sz="2400" b="1">
                <a:solidFill>
                  <a:schemeClr val="lt1"/>
                </a:solidFill>
                <a:latin typeface="Questrial"/>
                <a:ea typeface="Questrial"/>
                <a:cs typeface="Questrial"/>
                <a:sym typeface="Questrial"/>
              </a:rPr>
              <a:t>You’ll enter this on the taxpayer’s return in the “Miscellaneous Forms” section. This won’t affect the taxpayer’s return in any way, but it must be entered or the return will be rejected when it is submitted. This pin ensures that no one fraudulently files their return this year.</a:t>
            </a:r>
          </a:p>
        </p:txBody>
      </p:sp>
      <p:sp>
        <p:nvSpPr>
          <p:cNvPr id="1581" name="Shape 158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accent4"/>
              </a:buClr>
              <a:buSzPct val="25000"/>
              <a:buFont typeface="Questrial"/>
              <a:buNone/>
            </a:pPr>
            <a:r>
              <a:rPr lang="en-US" sz="4800" b="1" i="0" u="none" strike="noStrike" cap="none">
                <a:solidFill>
                  <a:schemeClr val="accent4"/>
                </a:solidFill>
                <a:latin typeface="Questrial"/>
                <a:ea typeface="Questrial"/>
                <a:cs typeface="Questrial"/>
                <a:sym typeface="Questrial"/>
              </a:rPr>
              <a:t>Part 2: Preparing the Return in Tax</a:t>
            </a:r>
            <a:r>
              <a:rPr lang="en-US">
                <a:solidFill>
                  <a:schemeClr val="accent4"/>
                </a:solidFill>
              </a:rPr>
              <a:t>Slayer</a:t>
            </a:r>
            <a:r>
              <a:rPr lang="en-US" sz="4800" b="1" i="0" u="none" strike="noStrike" cap="none">
                <a:solidFill>
                  <a:schemeClr val="accent4"/>
                </a:solidFill>
                <a:latin typeface="Questrial"/>
                <a:ea typeface="Questrial"/>
                <a:cs typeface="Questrial"/>
                <a:sym typeface="Questrial"/>
              </a:rPr>
              <a:t> – Identity Protection Pin</a:t>
            </a:r>
          </a:p>
        </p:txBody>
      </p:sp>
      <p:pic>
        <p:nvPicPr>
          <p:cNvPr id="1582" name="Shape 1582"/>
          <p:cNvPicPr preferRelativeResize="0"/>
          <p:nvPr/>
        </p:nvPicPr>
        <p:blipFill>
          <a:blip r:embed="rId3">
            <a:alphaModFix/>
          </a:blip>
          <a:stretch>
            <a:fillRect/>
          </a:stretch>
        </p:blipFill>
        <p:spPr>
          <a:xfrm>
            <a:off x="406400" y="1631612"/>
            <a:ext cx="7319100" cy="4375025"/>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Shape 158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Preparation Process</a:t>
            </a:r>
          </a:p>
        </p:txBody>
      </p:sp>
      <p:sp>
        <p:nvSpPr>
          <p:cNvPr id="1588" name="Shape 158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1: Preliminary Interview</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2: Preparing the Return in Tax</a:t>
            </a:r>
            <a:r>
              <a:rPr lang="en-US"/>
              <a:t>Slayer</a:t>
            </a:r>
          </a:p>
          <a:p>
            <a:pPr marL="342900" marR="0" lvl="0" indent="-342900" algn="l" rtl="0">
              <a:spcBef>
                <a:spcPts val="800"/>
              </a:spcBef>
              <a:spcAft>
                <a:spcPts val="0"/>
              </a:spcAft>
              <a:buClr>
                <a:schemeClr val="dk1"/>
              </a:buClr>
              <a:buSzPct val="100000"/>
              <a:buFont typeface="Noto Sans Symbols"/>
              <a:buChar char="➢"/>
            </a:pPr>
            <a:r>
              <a:rPr lang="en-US" sz="4000" b="1" i="0" u="none" strike="noStrike" cap="none">
                <a:solidFill>
                  <a:schemeClr val="dk1"/>
                </a:solidFill>
                <a:latin typeface="Questrial"/>
                <a:ea typeface="Questrial"/>
                <a:cs typeface="Questrial"/>
                <a:sym typeface="Questrial"/>
              </a:rPr>
              <a:t>Part 3: Quality Review</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4: Finishing the Return</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5: Filing the Return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Welcome!</a:t>
            </a:r>
          </a:p>
        </p:txBody>
      </p:sp>
      <p:sp>
        <p:nvSpPr>
          <p:cNvPr id="54" name="Shape 5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17500" algn="l" rtl="0">
              <a:lnSpc>
                <a:spcPct val="90000"/>
              </a:lnSpc>
              <a:spcBef>
                <a:spcPts val="0"/>
              </a:spcBef>
              <a:spcAft>
                <a:spcPts val="0"/>
              </a:spcAft>
              <a:buClr>
                <a:schemeClr val="dk1"/>
              </a:buClr>
              <a:buSzPct val="100000"/>
              <a:buFont typeface="Noto Sans Symbols"/>
              <a:buChar char="➢"/>
            </a:pPr>
            <a:r>
              <a:rPr lang="en-US" sz="3600" b="0" i="0" u="none" strike="noStrike" cap="none">
                <a:solidFill>
                  <a:schemeClr val="dk1"/>
                </a:solidFill>
                <a:latin typeface="Questrial"/>
                <a:ea typeface="Questrial"/>
                <a:cs typeface="Questrial"/>
                <a:sym typeface="Questrial"/>
              </a:rPr>
              <a:t>Please sign-in </a:t>
            </a:r>
          </a:p>
          <a:p>
            <a:pPr marR="0" lvl="1" algn="l" rtl="0">
              <a:lnSpc>
                <a:spcPct val="90000"/>
              </a:lnSpc>
              <a:spcBef>
                <a:spcPts val="0"/>
              </a:spcBef>
              <a:spcAft>
                <a:spcPts val="0"/>
              </a:spcAft>
              <a:buSzPct val="100000"/>
            </a:pPr>
            <a:r>
              <a:rPr lang="en-US" sz="3200"/>
              <a:t>Use the same email used for your volunteer profile</a:t>
            </a:r>
          </a:p>
          <a:p>
            <a:pPr marL="457200" marR="0" lvl="0" indent="0" algn="l" rtl="0">
              <a:lnSpc>
                <a:spcPct val="90000"/>
              </a:lnSpc>
              <a:spcBef>
                <a:spcPts val="0"/>
              </a:spcBef>
              <a:spcAft>
                <a:spcPts val="0"/>
              </a:spcAft>
              <a:buNone/>
            </a:pPr>
            <a:endParaRPr sz="3200"/>
          </a:p>
          <a:p>
            <a:pPr marR="0" lvl="0" algn="l" rtl="0">
              <a:lnSpc>
                <a:spcPct val="90000"/>
              </a:lnSpc>
              <a:spcBef>
                <a:spcPts val="0"/>
              </a:spcBef>
              <a:spcAft>
                <a:spcPts val="0"/>
              </a:spcAft>
              <a:buClr>
                <a:schemeClr val="dk1"/>
              </a:buClr>
              <a:buSzPct val="100000"/>
              <a:buFont typeface="Noto Sans Symbols"/>
              <a:buChar char="➢"/>
            </a:pPr>
            <a:r>
              <a:rPr lang="en-US"/>
              <a:t>Please collect one copy of each training document</a:t>
            </a:r>
          </a:p>
          <a:p>
            <a:pPr marR="0" lvl="1" algn="l" rtl="0">
              <a:lnSpc>
                <a:spcPct val="90000"/>
              </a:lnSpc>
              <a:spcBef>
                <a:spcPts val="0"/>
              </a:spcBef>
              <a:spcAft>
                <a:spcPts val="0"/>
              </a:spcAft>
              <a:buSzPct val="100000"/>
            </a:pPr>
            <a:r>
              <a:rPr lang="en-US" sz="3200"/>
              <a:t>Summary Chart</a:t>
            </a:r>
          </a:p>
          <a:p>
            <a:pPr marR="0" lvl="1" algn="l" rtl="0">
              <a:lnSpc>
                <a:spcPct val="90000"/>
              </a:lnSpc>
              <a:spcBef>
                <a:spcPts val="0"/>
              </a:spcBef>
              <a:spcAft>
                <a:spcPts val="0"/>
              </a:spcAft>
              <a:buSzPct val="100000"/>
            </a:pPr>
            <a:r>
              <a:rPr lang="en-US" sz="3200"/>
              <a:t>Beth Branch exercise</a:t>
            </a:r>
          </a:p>
          <a:p>
            <a:pPr marR="0" lvl="1" algn="l" rtl="0">
              <a:lnSpc>
                <a:spcPct val="90000"/>
              </a:lnSpc>
              <a:spcBef>
                <a:spcPts val="0"/>
              </a:spcBef>
              <a:spcAft>
                <a:spcPts val="0"/>
              </a:spcAft>
              <a:buSzPct val="100000"/>
            </a:pPr>
            <a:r>
              <a:rPr lang="en-US" sz="3200"/>
              <a:t>Selection of the Pub 4012</a:t>
            </a:r>
          </a:p>
          <a:p>
            <a:pPr marR="0" lvl="0" algn="l" rtl="0">
              <a:lnSpc>
                <a:spcPct val="90000"/>
              </a:lnSpc>
              <a:spcBef>
                <a:spcPts val="0"/>
              </a:spcBef>
              <a:spcAft>
                <a:spcPts val="0"/>
              </a:spcAft>
              <a:buClr>
                <a:schemeClr val="dk1"/>
              </a:buClr>
              <a:buSzPct val="100000"/>
              <a:buFont typeface="Noto Sans Symbols"/>
              <a:buChar char="➢"/>
            </a:pPr>
            <a:r>
              <a:rPr lang="en-US" sz="3200"/>
              <a:t>All available on www.impactamerica.com/taxprep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Taxable Income</a:t>
            </a:r>
          </a:p>
        </p:txBody>
      </p:sp>
      <p:sp>
        <p:nvSpPr>
          <p:cNvPr id="180" name="Shape 180"/>
          <p:cNvSpPr txBox="1">
            <a:spLocks noGrp="1"/>
          </p:cNvSpPr>
          <p:nvPr>
            <p:ph type="body" idx="1"/>
          </p:nvPr>
        </p:nvSpPr>
        <p:spPr>
          <a:xfrm>
            <a:off x="609600" y="1600203"/>
            <a:ext cx="10972800" cy="18288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Any income that is subject to federal income tax </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Can include both earned and unearned income</a:t>
            </a:r>
          </a:p>
          <a:p>
            <a:pPr marL="114300" marR="0" lvl="0" indent="0" algn="l" rtl="0">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
        <p:nvSpPr>
          <p:cNvPr id="181" name="Shape 181"/>
          <p:cNvSpPr/>
          <p:nvPr/>
        </p:nvSpPr>
        <p:spPr>
          <a:xfrm>
            <a:off x="609600" y="4648200"/>
            <a:ext cx="10972800" cy="7080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Taxable Income found on Line 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5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5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5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Shape 159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Part 3: Quality Review</a:t>
            </a:r>
          </a:p>
        </p:txBody>
      </p:sp>
      <p:pic>
        <p:nvPicPr>
          <p:cNvPr id="1595" name="Shape 1595" descr="i i form qr.png"/>
          <p:cNvPicPr preferRelativeResize="0"/>
          <p:nvPr/>
        </p:nvPicPr>
        <p:blipFill>
          <a:blip r:embed="rId3">
            <a:alphaModFix/>
          </a:blip>
          <a:stretch>
            <a:fillRect/>
          </a:stretch>
        </p:blipFill>
        <p:spPr>
          <a:xfrm>
            <a:off x="609600" y="1417650"/>
            <a:ext cx="10582701" cy="5135551"/>
          </a:xfrm>
          <a:prstGeom prst="rect">
            <a:avLst/>
          </a:prstGeom>
          <a:noFill/>
          <a:ln>
            <a:noFill/>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Shape 160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Preparation Process</a:t>
            </a:r>
          </a:p>
        </p:txBody>
      </p:sp>
      <p:sp>
        <p:nvSpPr>
          <p:cNvPr id="1601" name="Shape 160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1: Preliminary Interview</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2: Preparing the Return in Tax</a:t>
            </a:r>
            <a:r>
              <a:rPr lang="en-US"/>
              <a:t>Slayer</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3: Quality Review</a:t>
            </a:r>
          </a:p>
          <a:p>
            <a:pPr marL="342900" marR="0" lvl="0" indent="-342900" algn="l" rtl="0">
              <a:spcBef>
                <a:spcPts val="800"/>
              </a:spcBef>
              <a:spcAft>
                <a:spcPts val="0"/>
              </a:spcAft>
              <a:buClr>
                <a:schemeClr val="dk1"/>
              </a:buClr>
              <a:buSzPct val="100000"/>
              <a:buFont typeface="Noto Sans Symbols"/>
              <a:buChar char="➢"/>
            </a:pPr>
            <a:r>
              <a:rPr lang="en-US" sz="4000" b="1" i="0" u="none" strike="noStrike" cap="none">
                <a:solidFill>
                  <a:schemeClr val="dk1"/>
                </a:solidFill>
                <a:latin typeface="Questrial"/>
                <a:ea typeface="Questrial"/>
                <a:cs typeface="Questrial"/>
                <a:sym typeface="Questrial"/>
              </a:rPr>
              <a:t>Part 4: Finishing the Return</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5: Filing the Return</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Shape 160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Part 4: Finishing the Return</a:t>
            </a:r>
          </a:p>
        </p:txBody>
      </p:sp>
      <p:sp>
        <p:nvSpPr>
          <p:cNvPr id="1608" name="Shape 160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Write your name on the Intake/Interview Form</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Assist</a:t>
            </a:r>
            <a:r>
              <a:rPr lang="en-US"/>
              <a:t> </a:t>
            </a:r>
            <a:r>
              <a:rPr lang="en-US" sz="4000" b="0" i="0" u="none" strike="noStrike" cap="none">
                <a:solidFill>
                  <a:schemeClr val="dk1"/>
                </a:solidFill>
                <a:latin typeface="Questrial"/>
                <a:ea typeface="Questrial"/>
                <a:cs typeface="Questrial"/>
                <a:sym typeface="Questrial"/>
              </a:rPr>
              <a:t>with printing and taxpayer signatures</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Taxpayer and spouse must sign and date federal and state returns and keep for their records</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File Intake/Interview Form in filing box </a:t>
            </a:r>
          </a:p>
          <a:p>
            <a:pPr marL="742950" marR="0" lvl="1" indent="-285750" algn="l" rtl="0">
              <a:lnSpc>
                <a:spcPct val="90000"/>
              </a:lnSpc>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Do NOT keep any personal documents!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Shape 161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Preparation Process</a:t>
            </a:r>
          </a:p>
        </p:txBody>
      </p:sp>
      <p:sp>
        <p:nvSpPr>
          <p:cNvPr id="1614" name="Shape 161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1: Preliminary Interview</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2: Preparing the Return in Tax</a:t>
            </a:r>
            <a:r>
              <a:rPr lang="en-US"/>
              <a:t>Slayer</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3: Quality Review</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Part 4: Finishing the Return</a:t>
            </a:r>
          </a:p>
          <a:p>
            <a:pPr marL="342900" marR="0" lvl="0" indent="-342900" algn="l" rtl="0">
              <a:spcBef>
                <a:spcPts val="800"/>
              </a:spcBef>
              <a:buClr>
                <a:schemeClr val="dk1"/>
              </a:buClr>
              <a:buSzPct val="100000"/>
              <a:buFont typeface="Noto Sans Symbols"/>
              <a:buChar char="➢"/>
            </a:pPr>
            <a:r>
              <a:rPr lang="en-US" sz="4000" b="1" i="0" u="none" strike="noStrike" cap="none">
                <a:solidFill>
                  <a:schemeClr val="dk1"/>
                </a:solidFill>
                <a:latin typeface="Questrial"/>
                <a:ea typeface="Questrial"/>
                <a:cs typeface="Questrial"/>
                <a:sym typeface="Questrial"/>
              </a:rPr>
              <a:t>Part 5: Filing the Return</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Shape 161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Sign Up For a </a:t>
            </a:r>
            <a:r>
              <a:rPr lang="en-US"/>
              <a:t>January A and B Session</a:t>
            </a:r>
          </a:p>
        </p:txBody>
      </p:sp>
      <p:sp>
        <p:nvSpPr>
          <p:cNvPr id="1620" name="Shape 1620"/>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a:t>Expect to receive an email from Maggie</a:t>
            </a:r>
            <a:r>
              <a:rPr lang="en-US" sz="4000" b="0" i="0" u="none" strike="noStrike" cap="none">
                <a:solidFill>
                  <a:schemeClr val="dk1"/>
                </a:solidFill>
                <a:latin typeface="Questrial"/>
                <a:ea typeface="Questrial"/>
                <a:cs typeface="Questrial"/>
                <a:sym typeface="Questrial"/>
              </a:rPr>
              <a:t> to register for a</a:t>
            </a:r>
            <a:r>
              <a:rPr lang="en-US"/>
              <a:t>n A</a:t>
            </a:r>
            <a:r>
              <a:rPr lang="en-US" sz="4000" b="0" i="0" u="none" strike="noStrike" cap="none">
                <a:solidFill>
                  <a:schemeClr val="dk1"/>
                </a:solidFill>
                <a:latin typeface="Questrial"/>
                <a:ea typeface="Questrial"/>
                <a:cs typeface="Questrial"/>
                <a:sym typeface="Questrial"/>
              </a:rPr>
              <a:t> session and B session</a:t>
            </a:r>
          </a:p>
          <a:p>
            <a:pPr marL="342900" marR="0" lvl="0" indent="-342900" algn="l" rtl="0">
              <a:spcBef>
                <a:spcPts val="0"/>
              </a:spcBef>
              <a:spcAft>
                <a:spcPts val="0"/>
              </a:spcAft>
              <a:buClr>
                <a:schemeClr val="dk1"/>
              </a:buClr>
              <a:buSzPct val="111111"/>
              <a:buFont typeface="Noto Sans Symbols"/>
              <a:buChar char="➢"/>
            </a:pPr>
            <a:r>
              <a:rPr lang="en-US"/>
              <a:t>Mark your calendars! </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Shape 162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a:t>W-9</a:t>
            </a:r>
          </a:p>
        </p:txBody>
      </p:sp>
      <p:sp>
        <p:nvSpPr>
          <p:cNvPr id="1626" name="Shape 162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a:t>Please fill out a W-9 and:</a:t>
            </a:r>
          </a:p>
          <a:p>
            <a:pPr marR="0" lvl="1" algn="l" rtl="0">
              <a:spcBef>
                <a:spcPts val="0"/>
              </a:spcBef>
              <a:spcAft>
                <a:spcPts val="0"/>
              </a:spcAft>
              <a:buClr>
                <a:schemeClr val="dk1"/>
              </a:buClr>
              <a:buSzPct val="100000"/>
              <a:buFont typeface="Arial"/>
              <a:buChar char="•"/>
            </a:pPr>
            <a:r>
              <a:rPr lang="en-US"/>
              <a:t>Be sure to sign and date</a:t>
            </a:r>
          </a:p>
          <a:p>
            <a:pPr marR="0" lvl="1" algn="l" rtl="0">
              <a:spcBef>
                <a:spcPts val="0"/>
              </a:spcBef>
              <a:spcAft>
                <a:spcPts val="0"/>
              </a:spcAft>
              <a:buClr>
                <a:schemeClr val="dk1"/>
              </a:buClr>
              <a:buSzPct val="100000"/>
              <a:buFont typeface="Arial"/>
              <a:buChar char="•"/>
            </a:pPr>
            <a:r>
              <a:rPr lang="en-US"/>
              <a:t>Return to your trainers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Shape 163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Please “Like” our Facebook Page</a:t>
            </a:r>
          </a:p>
        </p:txBody>
      </p:sp>
      <p:sp>
        <p:nvSpPr>
          <p:cNvPr id="1632" name="Shape 163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Please take some time to “like” our Facebook page: </a:t>
            </a:r>
            <a:r>
              <a:rPr lang="en-US" sz="4000" b="0" i="0" u="sng" strike="noStrike" cap="none">
                <a:solidFill>
                  <a:schemeClr val="hlink"/>
                </a:solidFill>
                <a:latin typeface="Questrial"/>
                <a:ea typeface="Questrial"/>
                <a:cs typeface="Questrial"/>
                <a:sym typeface="Questrial"/>
                <a:hlinkClick r:id="rId3"/>
              </a:rPr>
              <a:t>Impact America</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We will provide important tax season updates on this page</a:t>
            </a:r>
          </a:p>
        </p:txBody>
      </p:sp>
      <p:pic>
        <p:nvPicPr>
          <p:cNvPr id="1633" name="Shape 1633" descr="logo-facebook3.png"/>
          <p:cNvPicPr preferRelativeResize="0"/>
          <p:nvPr/>
        </p:nvPicPr>
        <p:blipFill rotWithShape="1">
          <a:blip r:embed="rId4">
            <a:alphaModFix/>
          </a:blip>
          <a:srcRect/>
          <a:stretch/>
        </p:blipFill>
        <p:spPr>
          <a:xfrm>
            <a:off x="9348579" y="4204313"/>
            <a:ext cx="2233800" cy="2233800"/>
          </a:xfrm>
          <a:prstGeom prst="rect">
            <a:avLst/>
          </a:prstGeom>
          <a:noFill/>
          <a:ln>
            <a:noFill/>
          </a:ln>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pic>
        <p:nvPicPr>
          <p:cNvPr id="1639" name="Shape 1639" descr="Impact-logo_SaveFirst-green.eps"/>
          <p:cNvPicPr preferRelativeResize="0"/>
          <p:nvPr/>
        </p:nvPicPr>
        <p:blipFill rotWithShape="1">
          <a:blip r:embed="rId3">
            <a:alphaModFix/>
          </a:blip>
          <a:srcRect l="19563" t="31741" r="20645" b="34976"/>
          <a:stretch/>
        </p:blipFill>
        <p:spPr>
          <a:xfrm>
            <a:off x="1440089" y="352692"/>
            <a:ext cx="9264600" cy="4243500"/>
          </a:xfrm>
          <a:prstGeom prst="rect">
            <a:avLst/>
          </a:prstGeom>
          <a:noFill/>
          <a:ln>
            <a:noFill/>
          </a:ln>
        </p:spPr>
      </p:pic>
      <p:sp>
        <p:nvSpPr>
          <p:cNvPr id="1640" name="Shape 1640"/>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641" name="Shape 1641"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642" name="Shape 1642"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643" name="Shape 1643"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644" name="Shape 1644"/>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645" name="Shape 1645"/>
          <p:cNvSpPr txBox="1"/>
          <p:nvPr/>
        </p:nvSpPr>
        <p:spPr>
          <a:xfrm>
            <a:off x="593558" y="4764237"/>
            <a:ext cx="11004900" cy="1588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spcAft>
                <a:spcPts val="0"/>
              </a:spcAft>
              <a:buClr>
                <a:schemeClr val="dk2"/>
              </a:buClr>
              <a:buSzPct val="25000"/>
              <a:buFont typeface="Questrial"/>
              <a:buNone/>
            </a:pPr>
            <a:r>
              <a:rPr lang="en-US" sz="5400" b="1" u="none">
                <a:solidFill>
                  <a:schemeClr val="dk2"/>
                </a:solidFill>
                <a:latin typeface="Questrial"/>
                <a:ea typeface="Questrial"/>
                <a:cs typeface="Questrial"/>
                <a:sym typeface="Questrial"/>
              </a:rPr>
              <a:t>Campus Fellow Training</a:t>
            </a:r>
          </a:p>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Fall Refresher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Liability</a:t>
            </a:r>
          </a:p>
        </p:txBody>
      </p:sp>
      <p:sp>
        <p:nvSpPr>
          <p:cNvPr id="187" name="Shape 187"/>
          <p:cNvSpPr txBox="1">
            <a:spLocks noGrp="1"/>
          </p:cNvSpPr>
          <p:nvPr>
            <p:ph type="body" idx="1"/>
          </p:nvPr>
        </p:nvSpPr>
        <p:spPr>
          <a:xfrm>
            <a:off x="609600" y="1600203"/>
            <a:ext cx="10972800" cy="15195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Amount of tax that must be paid based on the taxable income</a:t>
            </a:r>
          </a:p>
          <a:p>
            <a:pPr marL="114300" marR="0" lvl="0" indent="0" algn="l" rtl="0">
              <a:spcBef>
                <a:spcPts val="800"/>
              </a:spcBef>
              <a:buClr>
                <a:schemeClr val="dk1"/>
              </a:buClr>
              <a:buSzPct val="25000"/>
              <a:buFont typeface="Noto Sans Symbols"/>
              <a:buNone/>
            </a:pPr>
            <a:endParaRPr sz="4000" b="1" i="0" u="none" strike="noStrike" cap="none">
              <a:solidFill>
                <a:srgbClr val="FF6600"/>
              </a:solidFill>
              <a:latin typeface="Questrial"/>
              <a:ea typeface="Questrial"/>
              <a:cs typeface="Questrial"/>
              <a:sym typeface="Questrial"/>
            </a:endParaRPr>
          </a:p>
        </p:txBody>
      </p:sp>
      <p:sp>
        <p:nvSpPr>
          <p:cNvPr id="188" name="Shape 188"/>
          <p:cNvSpPr/>
          <p:nvPr/>
        </p:nvSpPr>
        <p:spPr>
          <a:xfrm>
            <a:off x="609600" y="3105835"/>
            <a:ext cx="10972800" cy="13233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Tax Liability (before credits </a:t>
            </a:r>
          </a:p>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are subtracted) found on Line 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5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500"/>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gtEl>
                                        <p:attrNameLst>
                                          <p:attrName>style.visibility</p:attrName>
                                        </p:attrNameLst>
                                      </p:cBhvr>
                                      <p:to>
                                        <p:strVal val="visible"/>
                                      </p:to>
                                    </p:set>
                                    <p:animEffect transition="in" filter="fade">
                                      <p:cBhvr>
                                        <p:cTn id="17"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 Credit</a:t>
            </a:r>
          </a:p>
        </p:txBody>
      </p:sp>
      <p:sp>
        <p:nvSpPr>
          <p:cNvPr id="194" name="Shape 19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Direct reduction of the taxpayer’s liability</a:t>
            </a:r>
          </a:p>
          <a:p>
            <a:pPr marL="376237" marR="0" lvl="0" indent="-363537"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Two Types of tax credits:</a:t>
            </a:r>
          </a:p>
          <a:p>
            <a:pPr marL="1028700" marR="0" lvl="1" indent="-52070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Nonrefundable credits</a:t>
            </a:r>
          </a:p>
          <a:p>
            <a:pPr marL="1028700" marR="0" lvl="1" indent="-52070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Refundable credits</a:t>
            </a:r>
          </a:p>
          <a:p>
            <a:pPr marL="114300" marR="0" lvl="0" indent="0" algn="l" rtl="0">
              <a:spcBef>
                <a:spcPts val="800"/>
              </a:spcBef>
              <a:spcAft>
                <a:spcPts val="0"/>
              </a:spcAft>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a:p>
            <a:pPr marL="114300" marR="0" lvl="0" indent="0" algn="ctr" rtl="0">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500"/>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500"/>
                                        <p:tgtEl>
                                          <p:spTgt spid="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Effect transition="in" filter="fade">
                                      <p:cBhvr>
                                        <p:cTn id="17" dur="500"/>
                                        <p:tgtEl>
                                          <p:spTgt spid="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xEl>
                                              <p:pRg st="3" end="3"/>
                                            </p:txEl>
                                          </p:spTgt>
                                        </p:tgtEl>
                                        <p:attrNameLst>
                                          <p:attrName>style.visibility</p:attrName>
                                        </p:attrNameLst>
                                      </p:cBhvr>
                                      <p:to>
                                        <p:strVal val="visible"/>
                                      </p:to>
                                    </p:set>
                                    <p:animEffect transition="in" filter="fade">
                                      <p:cBhvr>
                                        <p:cTn id="22" dur="500"/>
                                        <p:tgtEl>
                                          <p:spTgt spid="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
                                            <p:txEl>
                                              <p:pRg st="4" end="4"/>
                                            </p:txEl>
                                          </p:spTgt>
                                        </p:tgtEl>
                                        <p:attrNameLst>
                                          <p:attrName>style.visibility</p:attrName>
                                        </p:attrNameLst>
                                      </p:cBhvr>
                                      <p:to>
                                        <p:strVal val="visible"/>
                                      </p:to>
                                    </p:set>
                                    <p:animEffect transition="in" filter="fade">
                                      <p:cBhvr>
                                        <p:cTn id="27" dur="500"/>
                                        <p:tgtEl>
                                          <p:spTgt spid="1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
                                            <p:txEl>
                                              <p:pRg st="5" end="5"/>
                                            </p:txEl>
                                          </p:spTgt>
                                        </p:tgtEl>
                                        <p:attrNameLst>
                                          <p:attrName>style.visibility</p:attrName>
                                        </p:attrNameLst>
                                      </p:cBhvr>
                                      <p:to>
                                        <p:strVal val="visible"/>
                                      </p:to>
                                    </p:set>
                                    <p:animEffect transition="in" filter="fade">
                                      <p:cBhvr>
                                        <p:cTn id="32" dur="500"/>
                                        <p:tgtEl>
                                          <p:spTgt spid="1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Nonrefundable Tax Credit</a:t>
            </a:r>
          </a:p>
        </p:txBody>
      </p:sp>
      <p:sp>
        <p:nvSpPr>
          <p:cNvPr id="201" name="Shape 201"/>
          <p:cNvSpPr txBox="1">
            <a:spLocks noGrp="1"/>
          </p:cNvSpPr>
          <p:nvPr>
            <p:ph type="body" idx="1"/>
          </p:nvPr>
        </p:nvSpPr>
        <p:spPr>
          <a:xfrm>
            <a:off x="609600" y="1600204"/>
            <a:ext cx="10972800" cy="25773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Reduces the tax liability – only to zero. </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Child and Dependent Care Expenses </a:t>
            </a:r>
          </a:p>
          <a:p>
            <a:pPr marL="742950" marR="0" lvl="1" indent="-285750" algn="l" rtl="0">
              <a:lnSpc>
                <a:spcPct val="90000"/>
              </a:lnSpc>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Retirement Savings Contribution Credit</a:t>
            </a:r>
          </a:p>
          <a:p>
            <a:pPr marL="742950" marR="0" lvl="1" indent="-285750" algn="l" rtl="0">
              <a:lnSpc>
                <a:spcPct val="90000"/>
              </a:lnSpc>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Child Tax Credit</a:t>
            </a:r>
          </a:p>
        </p:txBody>
      </p:sp>
      <p:sp>
        <p:nvSpPr>
          <p:cNvPr id="202" name="Shape 202"/>
          <p:cNvSpPr/>
          <p:nvPr/>
        </p:nvSpPr>
        <p:spPr>
          <a:xfrm>
            <a:off x="609600" y="4360126"/>
            <a:ext cx="10972800" cy="13929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114300" marR="0" lvl="0" indent="0" algn="ctr" rtl="0">
              <a:lnSpc>
                <a:spcPct val="90000"/>
              </a:lnSpc>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Nonrefundable Credits entered on Lines 48-54</a:t>
            </a:r>
          </a:p>
          <a:p>
            <a:pPr marL="114300" marR="0" lvl="0" indent="0" algn="ctr" rtl="0">
              <a:lnSpc>
                <a:spcPct val="90000"/>
              </a:lnSpc>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Total Nonrefundable Credits found on Line 55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5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5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5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5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fade">
                                      <p:cBhvr>
                                        <p:cTn id="2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Refundable Tax Credit</a:t>
            </a:r>
          </a:p>
        </p:txBody>
      </p:sp>
      <p:sp>
        <p:nvSpPr>
          <p:cNvPr id="209" name="Shape 209"/>
          <p:cNvSpPr txBox="1">
            <a:spLocks noGrp="1"/>
          </p:cNvSpPr>
          <p:nvPr>
            <p:ph type="body" idx="1"/>
          </p:nvPr>
        </p:nvSpPr>
        <p:spPr>
          <a:xfrm>
            <a:off x="609600" y="1600203"/>
            <a:ext cx="10972800" cy="41550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Reduces tax liability to zero</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Taxpayer will receive the remainder of the credit value as a refund. </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Earned Income Tax Credit</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Additional Child Tax Credit</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American Opportunity Education Credit</a:t>
            </a:r>
          </a:p>
        </p:txBody>
      </p:sp>
      <p:sp>
        <p:nvSpPr>
          <p:cNvPr id="210" name="Shape 210"/>
          <p:cNvSpPr/>
          <p:nvPr/>
        </p:nvSpPr>
        <p:spPr>
          <a:xfrm>
            <a:off x="609600" y="5755341"/>
            <a:ext cx="10972800" cy="7080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4000" b="1">
                <a:solidFill>
                  <a:schemeClr val="lt1"/>
                </a:solidFill>
                <a:latin typeface="Questrial"/>
                <a:ea typeface="Questrial"/>
                <a:cs typeface="Questrial"/>
                <a:sym typeface="Questrial"/>
              </a:rPr>
              <a:t>Refundable Tax Credits entered on Lines 66-69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5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5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fade">
                                      <p:cBhvr>
                                        <p:cTn id="17" dur="5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fade">
                                      <p:cBhvr>
                                        <p:cTn id="22" dur="500"/>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fade">
                                      <p:cBhvr>
                                        <p:cTn id="27" dur="500"/>
                                        <p:tgtEl>
                                          <p:spTgt spid="2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0"/>
                                        </p:tgtEl>
                                        <p:attrNameLst>
                                          <p:attrName>style.visibility</p:attrName>
                                        </p:attrNameLst>
                                      </p:cBhvr>
                                      <p:to>
                                        <p:strVal val="visible"/>
                                      </p:to>
                                    </p:set>
                                    <p:animEffect transition="in" filter="fade">
                                      <p:cBhvr>
                                        <p:cTn id="32"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Withholding</a:t>
            </a:r>
          </a:p>
        </p:txBody>
      </p:sp>
      <p:sp>
        <p:nvSpPr>
          <p:cNvPr id="216" name="Shape 216"/>
          <p:cNvSpPr txBox="1">
            <a:spLocks noGrp="1"/>
          </p:cNvSpPr>
          <p:nvPr>
            <p:ph type="body" idx="1"/>
          </p:nvPr>
        </p:nvSpPr>
        <p:spPr>
          <a:xfrm>
            <a:off x="609600" y="1600204"/>
            <a:ext cx="10972800" cy="20934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Amount of money that can be taken from each form of income and received by the government each pay period</a:t>
            </a:r>
          </a:p>
          <a:p>
            <a:pPr marL="342900" marR="0" lvl="0" indent="-342900" algn="l" rtl="0">
              <a:spcBef>
                <a:spcPts val="800"/>
              </a:spcBef>
              <a:spcAft>
                <a:spcPts val="0"/>
              </a:spcAft>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a:p>
            <a:pPr marL="114300" marR="0" lvl="0" indent="0" algn="l" rtl="0">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
        <p:nvSpPr>
          <p:cNvPr id="217" name="Shape 217"/>
          <p:cNvSpPr/>
          <p:nvPr/>
        </p:nvSpPr>
        <p:spPr>
          <a:xfrm>
            <a:off x="609600" y="3876026"/>
            <a:ext cx="10972800" cy="708000"/>
          </a:xfrm>
          <a:prstGeom prst="rect">
            <a:avLst/>
          </a:prstGeom>
          <a:solidFill>
            <a:schemeClr val="accent1"/>
          </a:solidFill>
          <a:ln w="25400" cap="flat" cmpd="sng">
            <a:solidFill>
              <a:srgbClr val="B08420"/>
            </a:solidFill>
            <a:prstDash val="solid"/>
            <a:round/>
            <a:headEnd type="none" w="med" len="med"/>
            <a:tailEnd type="none" w="med" len="med"/>
          </a:ln>
        </p:spPr>
        <p:txBody>
          <a:bodyPr wrap="square" lIns="91425" tIns="45700" rIns="91425" bIns="45700" anchor="t" anchorCtr="0">
            <a:noAutofit/>
          </a:bodyPr>
          <a:lstStyle/>
          <a:p>
            <a:pPr marL="114300" marR="0" lvl="0" indent="0" algn="ctr" rtl="0">
              <a:spcBef>
                <a:spcPts val="0"/>
              </a:spcBef>
              <a:buClr>
                <a:schemeClr val="lt1"/>
              </a:buClr>
              <a:buSzPct val="25000"/>
              <a:buFont typeface="Questrial"/>
              <a:buNone/>
            </a:pPr>
            <a:r>
              <a:rPr lang="en-US" sz="4000" b="1">
                <a:solidFill>
                  <a:schemeClr val="lt1"/>
                </a:solidFill>
                <a:latin typeface="Questrial"/>
                <a:ea typeface="Questrial"/>
                <a:cs typeface="Questrial"/>
                <a:sym typeface="Questrial"/>
              </a:rPr>
              <a:t>Total Withholding found on Line 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5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fade">
                                      <p:cBhvr>
                                        <p:cTn id="17" dur="5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914400" y="2693987"/>
            <a:ext cx="10363200" cy="1470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Federal Income Tax Process: </a:t>
            </a:r>
          </a:p>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1040 </a:t>
            </a:r>
            <a:r>
              <a:rPr lang="en-US"/>
              <a:t>Flow </a:t>
            </a:r>
            <a:r>
              <a:rPr lang="en-US" sz="4800" b="1" i="0" u="none" strike="noStrike" cap="none">
                <a:solidFill>
                  <a:schemeClr val="dk2"/>
                </a:solidFill>
                <a:latin typeface="Questrial"/>
                <a:ea typeface="Questrial"/>
                <a:cs typeface="Questrial"/>
                <a:sym typeface="Questrial"/>
              </a:rPr>
              <a:t>Overview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8" name="Shape 228"/>
          <p:cNvGrpSpPr/>
          <p:nvPr/>
        </p:nvGrpSpPr>
        <p:grpSpPr>
          <a:xfrm>
            <a:off x="1524003" y="534988"/>
            <a:ext cx="2324101" cy="5592762"/>
            <a:chOff x="336" y="279"/>
            <a:chExt cx="1464" cy="3523"/>
          </a:xfrm>
        </p:grpSpPr>
        <p:sp>
          <p:nvSpPr>
            <p:cNvPr id="229" name="Shape 229"/>
            <p:cNvSpPr txBox="1"/>
            <p:nvPr/>
          </p:nvSpPr>
          <p:spPr>
            <a:xfrm>
              <a:off x="576" y="279"/>
              <a:ext cx="1200" cy="300"/>
            </a:xfrm>
            <a:prstGeom prst="rect">
              <a:avLst/>
            </a:prstGeom>
            <a:noFill/>
            <a:ln>
              <a:noFill/>
            </a:ln>
          </p:spPr>
          <p:txBody>
            <a:bodyPr wrap="square" lIns="90000" tIns="46800" rIns="90000" bIns="46800" anchor="t" anchorCtr="0">
              <a:noAutofit/>
            </a:bodyPr>
            <a:lstStyle/>
            <a:p>
              <a:pPr marL="0" marR="0" lvl="0" indent="0" algn="l" rtl="0">
                <a:spcBef>
                  <a:spcPts val="0"/>
                </a:spcBef>
                <a:buSzPct val="25000"/>
                <a:buNone/>
              </a:pPr>
              <a:r>
                <a:rPr lang="en-US" sz="1800" b="1">
                  <a:solidFill>
                    <a:srgbClr val="77A042"/>
                  </a:solidFill>
                  <a:latin typeface="Questrial"/>
                  <a:ea typeface="Questrial"/>
                  <a:cs typeface="Questrial"/>
                  <a:sym typeface="Questrial"/>
                </a:rPr>
                <a:t>TOTAL INCOME</a:t>
              </a:r>
            </a:p>
          </p:txBody>
        </p:sp>
        <p:grpSp>
          <p:nvGrpSpPr>
            <p:cNvPr id="230" name="Shape 230"/>
            <p:cNvGrpSpPr/>
            <p:nvPr/>
          </p:nvGrpSpPr>
          <p:grpSpPr>
            <a:xfrm>
              <a:off x="336" y="1330"/>
              <a:ext cx="1464" cy="2472"/>
              <a:chOff x="336" y="1330"/>
              <a:chExt cx="1464" cy="2472"/>
            </a:xfrm>
          </p:grpSpPr>
          <p:pic>
            <p:nvPicPr>
              <p:cNvPr id="231" name="Shape 231"/>
              <p:cNvPicPr preferRelativeResize="0"/>
              <p:nvPr/>
            </p:nvPicPr>
            <p:blipFill rotWithShape="1">
              <a:blip r:embed="rId3">
                <a:alphaModFix/>
              </a:blip>
              <a:srcRect/>
              <a:stretch/>
            </p:blipFill>
            <p:spPr>
              <a:xfrm>
                <a:off x="1200" y="3202"/>
                <a:ext cx="600" cy="600"/>
              </a:xfrm>
              <a:prstGeom prst="rect">
                <a:avLst/>
              </a:prstGeom>
              <a:noFill/>
              <a:ln>
                <a:noFill/>
              </a:ln>
            </p:spPr>
          </p:pic>
          <p:sp>
            <p:nvSpPr>
              <p:cNvPr id="232" name="Shape 232"/>
              <p:cNvSpPr txBox="1"/>
              <p:nvPr/>
            </p:nvSpPr>
            <p:spPr>
              <a:xfrm>
                <a:off x="336" y="2583"/>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Earned Income</a:t>
                </a:r>
              </a:p>
            </p:txBody>
          </p:sp>
          <p:cxnSp>
            <p:nvCxnSpPr>
              <p:cNvPr id="233" name="Shape 233"/>
              <p:cNvCxnSpPr/>
              <p:nvPr/>
            </p:nvCxnSpPr>
            <p:spPr>
              <a:xfrm rot="10800000">
                <a:off x="816" y="1639"/>
                <a:ext cx="0" cy="900"/>
              </a:xfrm>
              <a:prstGeom prst="straightConnector1">
                <a:avLst/>
              </a:prstGeom>
              <a:noFill/>
              <a:ln w="25550" cap="flat" cmpd="sng">
                <a:solidFill>
                  <a:schemeClr val="dk1"/>
                </a:solidFill>
                <a:prstDash val="solid"/>
                <a:miter lim="8000"/>
                <a:headEnd type="none" w="med" len="med"/>
                <a:tailEnd type="none" w="med" len="med"/>
              </a:ln>
            </p:spPr>
          </p:cxnSp>
          <p:cxnSp>
            <p:nvCxnSpPr>
              <p:cNvPr id="234" name="Shape 234"/>
              <p:cNvCxnSpPr/>
              <p:nvPr/>
            </p:nvCxnSpPr>
            <p:spPr>
              <a:xfrm>
                <a:off x="816" y="1575"/>
                <a:ext cx="300" cy="0"/>
              </a:xfrm>
              <a:prstGeom prst="straightConnector1">
                <a:avLst/>
              </a:prstGeom>
              <a:noFill/>
              <a:ln w="25550" cap="flat" cmpd="sng">
                <a:solidFill>
                  <a:schemeClr val="dk1"/>
                </a:solidFill>
                <a:prstDash val="solid"/>
                <a:miter lim="8000"/>
                <a:headEnd type="none" w="med" len="med"/>
                <a:tailEnd type="none" w="med" len="med"/>
              </a:ln>
            </p:spPr>
          </p:cxnSp>
          <p:cxnSp>
            <p:nvCxnSpPr>
              <p:cNvPr id="235" name="Shape 235"/>
              <p:cNvCxnSpPr/>
              <p:nvPr/>
            </p:nvCxnSpPr>
            <p:spPr>
              <a:xfrm rot="10800000">
                <a:off x="816" y="3199"/>
                <a:ext cx="0" cy="300"/>
              </a:xfrm>
              <a:prstGeom prst="straightConnector1">
                <a:avLst/>
              </a:prstGeom>
              <a:noFill/>
              <a:ln w="25550" cap="flat" cmpd="sng">
                <a:solidFill>
                  <a:schemeClr val="dk1"/>
                </a:solidFill>
                <a:prstDash val="solid"/>
                <a:miter lim="8000"/>
                <a:headEnd type="none" w="med" len="med"/>
                <a:tailEnd type="none" w="med" len="med"/>
              </a:ln>
            </p:spPr>
          </p:cxnSp>
          <p:cxnSp>
            <p:nvCxnSpPr>
              <p:cNvPr id="236" name="Shape 236"/>
              <p:cNvCxnSpPr/>
              <p:nvPr/>
            </p:nvCxnSpPr>
            <p:spPr>
              <a:xfrm>
                <a:off x="816" y="3495"/>
                <a:ext cx="300" cy="0"/>
              </a:xfrm>
              <a:prstGeom prst="straightConnector1">
                <a:avLst/>
              </a:prstGeom>
              <a:noFill/>
              <a:ln w="25550" cap="flat" cmpd="sng">
                <a:solidFill>
                  <a:schemeClr val="dk1"/>
                </a:solidFill>
                <a:prstDash val="solid"/>
                <a:miter lim="8000"/>
                <a:headEnd type="none" w="med" len="med"/>
                <a:tailEnd type="none" w="med" len="med"/>
              </a:ln>
            </p:spPr>
          </p:cxnSp>
          <p:pic>
            <p:nvPicPr>
              <p:cNvPr id="237" name="Shape 237"/>
              <p:cNvPicPr preferRelativeResize="0"/>
              <p:nvPr/>
            </p:nvPicPr>
            <p:blipFill rotWithShape="1">
              <a:blip r:embed="rId3">
                <a:alphaModFix/>
              </a:blip>
              <a:srcRect/>
              <a:stretch/>
            </p:blipFill>
            <p:spPr>
              <a:xfrm>
                <a:off x="1200" y="2578"/>
                <a:ext cx="600" cy="600"/>
              </a:xfrm>
              <a:prstGeom prst="rect">
                <a:avLst/>
              </a:prstGeom>
              <a:noFill/>
              <a:ln>
                <a:noFill/>
              </a:ln>
            </p:spPr>
          </p:pic>
          <p:pic>
            <p:nvPicPr>
              <p:cNvPr id="238" name="Shape 238"/>
              <p:cNvPicPr preferRelativeResize="0"/>
              <p:nvPr/>
            </p:nvPicPr>
            <p:blipFill rotWithShape="1">
              <a:blip r:embed="rId3">
                <a:alphaModFix/>
              </a:blip>
              <a:srcRect/>
              <a:stretch/>
            </p:blipFill>
            <p:spPr>
              <a:xfrm>
                <a:off x="1200" y="1959"/>
                <a:ext cx="600" cy="600"/>
              </a:xfrm>
              <a:prstGeom prst="rect">
                <a:avLst/>
              </a:prstGeom>
              <a:noFill/>
              <a:ln>
                <a:noFill/>
              </a:ln>
            </p:spPr>
          </p:pic>
          <p:pic>
            <p:nvPicPr>
              <p:cNvPr id="239" name="Shape 239"/>
              <p:cNvPicPr preferRelativeResize="0"/>
              <p:nvPr/>
            </p:nvPicPr>
            <p:blipFill rotWithShape="1">
              <a:blip r:embed="rId3">
                <a:alphaModFix/>
              </a:blip>
              <a:srcRect/>
              <a:stretch/>
            </p:blipFill>
            <p:spPr>
              <a:xfrm>
                <a:off x="1200" y="1330"/>
                <a:ext cx="600" cy="600"/>
              </a:xfrm>
              <a:prstGeom prst="rect">
                <a:avLst/>
              </a:prstGeom>
              <a:noFill/>
              <a:ln>
                <a:noFill/>
              </a:ln>
            </p:spPr>
          </p:pic>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Shape 245"/>
          <p:cNvGrpSpPr/>
          <p:nvPr/>
        </p:nvGrpSpPr>
        <p:grpSpPr>
          <a:xfrm>
            <a:off x="1524003" y="534988"/>
            <a:ext cx="2324101" cy="5592762"/>
            <a:chOff x="336" y="279"/>
            <a:chExt cx="1464" cy="3523"/>
          </a:xfrm>
        </p:grpSpPr>
        <p:sp>
          <p:nvSpPr>
            <p:cNvPr id="246" name="Shape 246"/>
            <p:cNvSpPr txBox="1"/>
            <p:nvPr/>
          </p:nvSpPr>
          <p:spPr>
            <a:xfrm>
              <a:off x="576" y="279"/>
              <a:ext cx="1200" cy="300"/>
            </a:xfrm>
            <a:prstGeom prst="rect">
              <a:avLst/>
            </a:prstGeom>
            <a:noFill/>
            <a:ln>
              <a:noFill/>
            </a:ln>
          </p:spPr>
          <p:txBody>
            <a:bodyPr wrap="square" lIns="90000" tIns="46800" rIns="90000" bIns="46800" anchor="t" anchorCtr="0">
              <a:noAutofit/>
            </a:bodyPr>
            <a:lstStyle/>
            <a:p>
              <a:pPr marL="0" marR="0" lvl="0" indent="0" algn="l" rtl="0">
                <a:spcBef>
                  <a:spcPts val="0"/>
                </a:spcBef>
                <a:buSzPct val="25000"/>
                <a:buNone/>
              </a:pPr>
              <a:r>
                <a:rPr lang="en-US" sz="1800" b="1">
                  <a:solidFill>
                    <a:srgbClr val="77A042"/>
                  </a:solidFill>
                  <a:latin typeface="Questrial"/>
                  <a:ea typeface="Questrial"/>
                  <a:cs typeface="Questrial"/>
                  <a:sym typeface="Questrial"/>
                </a:rPr>
                <a:t>TOTAL INCOME</a:t>
              </a:r>
            </a:p>
          </p:txBody>
        </p:sp>
        <p:grpSp>
          <p:nvGrpSpPr>
            <p:cNvPr id="247" name="Shape 247"/>
            <p:cNvGrpSpPr/>
            <p:nvPr/>
          </p:nvGrpSpPr>
          <p:grpSpPr>
            <a:xfrm>
              <a:off x="336" y="1330"/>
              <a:ext cx="1464" cy="2472"/>
              <a:chOff x="336" y="1330"/>
              <a:chExt cx="1464" cy="2472"/>
            </a:xfrm>
          </p:grpSpPr>
          <p:pic>
            <p:nvPicPr>
              <p:cNvPr id="248" name="Shape 248"/>
              <p:cNvPicPr preferRelativeResize="0"/>
              <p:nvPr/>
            </p:nvPicPr>
            <p:blipFill rotWithShape="1">
              <a:blip r:embed="rId3">
                <a:alphaModFix/>
              </a:blip>
              <a:srcRect/>
              <a:stretch/>
            </p:blipFill>
            <p:spPr>
              <a:xfrm>
                <a:off x="1200" y="3202"/>
                <a:ext cx="600" cy="600"/>
              </a:xfrm>
              <a:prstGeom prst="rect">
                <a:avLst/>
              </a:prstGeom>
              <a:noFill/>
              <a:ln>
                <a:noFill/>
              </a:ln>
            </p:spPr>
          </p:pic>
          <p:sp>
            <p:nvSpPr>
              <p:cNvPr id="249" name="Shape 249"/>
              <p:cNvSpPr txBox="1"/>
              <p:nvPr/>
            </p:nvSpPr>
            <p:spPr>
              <a:xfrm>
                <a:off x="336" y="2583"/>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Earned Income</a:t>
                </a:r>
              </a:p>
            </p:txBody>
          </p:sp>
          <p:cxnSp>
            <p:nvCxnSpPr>
              <p:cNvPr id="250" name="Shape 250"/>
              <p:cNvCxnSpPr/>
              <p:nvPr/>
            </p:nvCxnSpPr>
            <p:spPr>
              <a:xfrm rot="10800000">
                <a:off x="816" y="1639"/>
                <a:ext cx="0" cy="900"/>
              </a:xfrm>
              <a:prstGeom prst="straightConnector1">
                <a:avLst/>
              </a:prstGeom>
              <a:noFill/>
              <a:ln w="25550" cap="flat" cmpd="sng">
                <a:solidFill>
                  <a:schemeClr val="dk1"/>
                </a:solidFill>
                <a:prstDash val="solid"/>
                <a:miter lim="8000"/>
                <a:headEnd type="none" w="med" len="med"/>
                <a:tailEnd type="none" w="med" len="med"/>
              </a:ln>
            </p:spPr>
          </p:cxnSp>
          <p:cxnSp>
            <p:nvCxnSpPr>
              <p:cNvPr id="251" name="Shape 251"/>
              <p:cNvCxnSpPr/>
              <p:nvPr/>
            </p:nvCxnSpPr>
            <p:spPr>
              <a:xfrm>
                <a:off x="816" y="1575"/>
                <a:ext cx="300" cy="0"/>
              </a:xfrm>
              <a:prstGeom prst="straightConnector1">
                <a:avLst/>
              </a:prstGeom>
              <a:noFill/>
              <a:ln w="25550" cap="flat" cmpd="sng">
                <a:solidFill>
                  <a:schemeClr val="dk1"/>
                </a:solidFill>
                <a:prstDash val="solid"/>
                <a:miter lim="8000"/>
                <a:headEnd type="none" w="med" len="med"/>
                <a:tailEnd type="none" w="med" len="med"/>
              </a:ln>
            </p:spPr>
          </p:cxnSp>
          <p:cxnSp>
            <p:nvCxnSpPr>
              <p:cNvPr id="252" name="Shape 252"/>
              <p:cNvCxnSpPr/>
              <p:nvPr/>
            </p:nvCxnSpPr>
            <p:spPr>
              <a:xfrm rot="10800000">
                <a:off x="816" y="3199"/>
                <a:ext cx="0" cy="300"/>
              </a:xfrm>
              <a:prstGeom prst="straightConnector1">
                <a:avLst/>
              </a:prstGeom>
              <a:noFill/>
              <a:ln w="25550" cap="flat" cmpd="sng">
                <a:solidFill>
                  <a:schemeClr val="dk1"/>
                </a:solidFill>
                <a:prstDash val="solid"/>
                <a:miter lim="8000"/>
                <a:headEnd type="none" w="med" len="med"/>
                <a:tailEnd type="none" w="med" len="med"/>
              </a:ln>
            </p:spPr>
          </p:cxnSp>
          <p:cxnSp>
            <p:nvCxnSpPr>
              <p:cNvPr id="253" name="Shape 253"/>
              <p:cNvCxnSpPr/>
              <p:nvPr/>
            </p:nvCxnSpPr>
            <p:spPr>
              <a:xfrm>
                <a:off x="816" y="3495"/>
                <a:ext cx="300" cy="0"/>
              </a:xfrm>
              <a:prstGeom prst="straightConnector1">
                <a:avLst/>
              </a:prstGeom>
              <a:noFill/>
              <a:ln w="25550" cap="flat" cmpd="sng">
                <a:solidFill>
                  <a:schemeClr val="dk1"/>
                </a:solidFill>
                <a:prstDash val="solid"/>
                <a:miter lim="8000"/>
                <a:headEnd type="none" w="med" len="med"/>
                <a:tailEnd type="none" w="med" len="med"/>
              </a:ln>
            </p:spPr>
          </p:cxnSp>
          <p:pic>
            <p:nvPicPr>
              <p:cNvPr id="254" name="Shape 254"/>
              <p:cNvPicPr preferRelativeResize="0"/>
              <p:nvPr/>
            </p:nvPicPr>
            <p:blipFill rotWithShape="1">
              <a:blip r:embed="rId3">
                <a:alphaModFix/>
              </a:blip>
              <a:srcRect/>
              <a:stretch/>
            </p:blipFill>
            <p:spPr>
              <a:xfrm>
                <a:off x="1200" y="2578"/>
                <a:ext cx="600" cy="600"/>
              </a:xfrm>
              <a:prstGeom prst="rect">
                <a:avLst/>
              </a:prstGeom>
              <a:noFill/>
              <a:ln>
                <a:noFill/>
              </a:ln>
            </p:spPr>
          </p:pic>
          <p:pic>
            <p:nvPicPr>
              <p:cNvPr id="255" name="Shape 255"/>
              <p:cNvPicPr preferRelativeResize="0"/>
              <p:nvPr/>
            </p:nvPicPr>
            <p:blipFill rotWithShape="1">
              <a:blip r:embed="rId3">
                <a:alphaModFix/>
              </a:blip>
              <a:srcRect/>
              <a:stretch/>
            </p:blipFill>
            <p:spPr>
              <a:xfrm>
                <a:off x="1200" y="1959"/>
                <a:ext cx="600" cy="600"/>
              </a:xfrm>
              <a:prstGeom prst="rect">
                <a:avLst/>
              </a:prstGeom>
              <a:noFill/>
              <a:ln>
                <a:noFill/>
              </a:ln>
            </p:spPr>
          </p:pic>
          <p:pic>
            <p:nvPicPr>
              <p:cNvPr id="256" name="Shape 256"/>
              <p:cNvPicPr preferRelativeResize="0"/>
              <p:nvPr/>
            </p:nvPicPr>
            <p:blipFill rotWithShape="1">
              <a:blip r:embed="rId3">
                <a:alphaModFix/>
              </a:blip>
              <a:srcRect/>
              <a:stretch/>
            </p:blipFill>
            <p:spPr>
              <a:xfrm>
                <a:off x="1200" y="1330"/>
                <a:ext cx="600" cy="600"/>
              </a:xfrm>
              <a:prstGeom prst="rect">
                <a:avLst/>
              </a:prstGeom>
              <a:noFill/>
              <a:ln>
                <a:noFill/>
              </a:ln>
            </p:spPr>
          </p:pic>
        </p:grpSp>
      </p:grpSp>
      <p:grpSp>
        <p:nvGrpSpPr>
          <p:cNvPr id="257" name="Shape 257"/>
          <p:cNvGrpSpPr/>
          <p:nvPr/>
        </p:nvGrpSpPr>
        <p:grpSpPr>
          <a:xfrm>
            <a:off x="1525588" y="1601788"/>
            <a:ext cx="2324099" cy="536575"/>
            <a:chOff x="336" y="951"/>
            <a:chExt cx="1464" cy="338"/>
          </a:xfrm>
        </p:grpSpPr>
        <p:sp>
          <p:nvSpPr>
            <p:cNvPr id="258" name="Shape 258"/>
            <p:cNvSpPr txBox="1"/>
            <p:nvPr/>
          </p:nvSpPr>
          <p:spPr>
            <a:xfrm>
              <a:off x="336" y="951"/>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Unearned Income</a:t>
              </a:r>
            </a:p>
          </p:txBody>
        </p:sp>
        <p:pic>
          <p:nvPicPr>
            <p:cNvPr id="259" name="Shape 259"/>
            <p:cNvPicPr preferRelativeResize="0"/>
            <p:nvPr/>
          </p:nvPicPr>
          <p:blipFill rotWithShape="1">
            <a:blip r:embed="rId4">
              <a:alphaModFix/>
            </a:blip>
            <a:srcRect/>
            <a:stretch/>
          </p:blipFill>
          <p:spPr>
            <a:xfrm>
              <a:off x="1200" y="989"/>
              <a:ext cx="600" cy="3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Shape 265"/>
          <p:cNvGrpSpPr/>
          <p:nvPr/>
        </p:nvGrpSpPr>
        <p:grpSpPr>
          <a:xfrm>
            <a:off x="1524003" y="534988"/>
            <a:ext cx="2324101" cy="5592762"/>
            <a:chOff x="336" y="279"/>
            <a:chExt cx="1464" cy="3523"/>
          </a:xfrm>
        </p:grpSpPr>
        <p:sp>
          <p:nvSpPr>
            <p:cNvPr id="266" name="Shape 266"/>
            <p:cNvSpPr txBox="1"/>
            <p:nvPr/>
          </p:nvSpPr>
          <p:spPr>
            <a:xfrm>
              <a:off x="576" y="279"/>
              <a:ext cx="1200" cy="300"/>
            </a:xfrm>
            <a:prstGeom prst="rect">
              <a:avLst/>
            </a:prstGeom>
            <a:noFill/>
            <a:ln>
              <a:noFill/>
            </a:ln>
          </p:spPr>
          <p:txBody>
            <a:bodyPr wrap="square" lIns="90000" tIns="46800" rIns="90000" bIns="46800" anchor="t" anchorCtr="0">
              <a:noAutofit/>
            </a:bodyPr>
            <a:lstStyle/>
            <a:p>
              <a:pPr marL="0" marR="0" lvl="0" indent="0" algn="l" rtl="0">
                <a:spcBef>
                  <a:spcPts val="0"/>
                </a:spcBef>
                <a:buSzPct val="25000"/>
                <a:buNone/>
              </a:pPr>
              <a:r>
                <a:rPr lang="en-US" sz="1800" b="1">
                  <a:solidFill>
                    <a:srgbClr val="77A042"/>
                  </a:solidFill>
                  <a:latin typeface="Questrial"/>
                  <a:ea typeface="Questrial"/>
                  <a:cs typeface="Questrial"/>
                  <a:sym typeface="Questrial"/>
                </a:rPr>
                <a:t>TOTAL INCOME</a:t>
              </a:r>
            </a:p>
          </p:txBody>
        </p:sp>
        <p:grpSp>
          <p:nvGrpSpPr>
            <p:cNvPr id="267" name="Shape 267"/>
            <p:cNvGrpSpPr/>
            <p:nvPr/>
          </p:nvGrpSpPr>
          <p:grpSpPr>
            <a:xfrm>
              <a:off x="336" y="1330"/>
              <a:ext cx="1464" cy="2472"/>
              <a:chOff x="336" y="1330"/>
              <a:chExt cx="1464" cy="2472"/>
            </a:xfrm>
          </p:grpSpPr>
          <p:pic>
            <p:nvPicPr>
              <p:cNvPr id="268" name="Shape 268"/>
              <p:cNvPicPr preferRelativeResize="0"/>
              <p:nvPr/>
            </p:nvPicPr>
            <p:blipFill rotWithShape="1">
              <a:blip r:embed="rId3">
                <a:alphaModFix/>
              </a:blip>
              <a:srcRect/>
              <a:stretch/>
            </p:blipFill>
            <p:spPr>
              <a:xfrm>
                <a:off x="1200" y="3202"/>
                <a:ext cx="600" cy="600"/>
              </a:xfrm>
              <a:prstGeom prst="rect">
                <a:avLst/>
              </a:prstGeom>
              <a:noFill/>
              <a:ln>
                <a:noFill/>
              </a:ln>
            </p:spPr>
          </p:pic>
          <p:sp>
            <p:nvSpPr>
              <p:cNvPr id="269" name="Shape 269"/>
              <p:cNvSpPr txBox="1"/>
              <p:nvPr/>
            </p:nvSpPr>
            <p:spPr>
              <a:xfrm>
                <a:off x="336" y="2583"/>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Earned Income</a:t>
                </a:r>
              </a:p>
            </p:txBody>
          </p:sp>
          <p:cxnSp>
            <p:nvCxnSpPr>
              <p:cNvPr id="270" name="Shape 270"/>
              <p:cNvCxnSpPr/>
              <p:nvPr/>
            </p:nvCxnSpPr>
            <p:spPr>
              <a:xfrm rot="10800000">
                <a:off x="816" y="1639"/>
                <a:ext cx="0" cy="900"/>
              </a:xfrm>
              <a:prstGeom prst="straightConnector1">
                <a:avLst/>
              </a:prstGeom>
              <a:noFill/>
              <a:ln w="25550" cap="flat" cmpd="sng">
                <a:solidFill>
                  <a:schemeClr val="dk1"/>
                </a:solidFill>
                <a:prstDash val="solid"/>
                <a:miter lim="8000"/>
                <a:headEnd type="none" w="med" len="med"/>
                <a:tailEnd type="none" w="med" len="med"/>
              </a:ln>
            </p:spPr>
          </p:cxnSp>
          <p:cxnSp>
            <p:nvCxnSpPr>
              <p:cNvPr id="271" name="Shape 271"/>
              <p:cNvCxnSpPr/>
              <p:nvPr/>
            </p:nvCxnSpPr>
            <p:spPr>
              <a:xfrm>
                <a:off x="816" y="1575"/>
                <a:ext cx="300" cy="0"/>
              </a:xfrm>
              <a:prstGeom prst="straightConnector1">
                <a:avLst/>
              </a:prstGeom>
              <a:noFill/>
              <a:ln w="25550" cap="flat" cmpd="sng">
                <a:solidFill>
                  <a:schemeClr val="dk1"/>
                </a:solidFill>
                <a:prstDash val="solid"/>
                <a:miter lim="8000"/>
                <a:headEnd type="none" w="med" len="med"/>
                <a:tailEnd type="none" w="med" len="med"/>
              </a:ln>
            </p:spPr>
          </p:cxnSp>
          <p:cxnSp>
            <p:nvCxnSpPr>
              <p:cNvPr id="272" name="Shape 272"/>
              <p:cNvCxnSpPr/>
              <p:nvPr/>
            </p:nvCxnSpPr>
            <p:spPr>
              <a:xfrm rot="10800000">
                <a:off x="816" y="3199"/>
                <a:ext cx="0" cy="300"/>
              </a:xfrm>
              <a:prstGeom prst="straightConnector1">
                <a:avLst/>
              </a:prstGeom>
              <a:noFill/>
              <a:ln w="25550" cap="flat" cmpd="sng">
                <a:solidFill>
                  <a:schemeClr val="dk1"/>
                </a:solidFill>
                <a:prstDash val="solid"/>
                <a:miter lim="8000"/>
                <a:headEnd type="none" w="med" len="med"/>
                <a:tailEnd type="none" w="med" len="med"/>
              </a:ln>
            </p:spPr>
          </p:cxnSp>
          <p:cxnSp>
            <p:nvCxnSpPr>
              <p:cNvPr id="273" name="Shape 273"/>
              <p:cNvCxnSpPr/>
              <p:nvPr/>
            </p:nvCxnSpPr>
            <p:spPr>
              <a:xfrm>
                <a:off x="816" y="3495"/>
                <a:ext cx="300" cy="0"/>
              </a:xfrm>
              <a:prstGeom prst="straightConnector1">
                <a:avLst/>
              </a:prstGeom>
              <a:noFill/>
              <a:ln w="25550" cap="flat" cmpd="sng">
                <a:solidFill>
                  <a:schemeClr val="dk1"/>
                </a:solidFill>
                <a:prstDash val="solid"/>
                <a:miter lim="8000"/>
                <a:headEnd type="none" w="med" len="med"/>
                <a:tailEnd type="none" w="med" len="med"/>
              </a:ln>
            </p:spPr>
          </p:cxnSp>
          <p:pic>
            <p:nvPicPr>
              <p:cNvPr id="274" name="Shape 274"/>
              <p:cNvPicPr preferRelativeResize="0"/>
              <p:nvPr/>
            </p:nvPicPr>
            <p:blipFill rotWithShape="1">
              <a:blip r:embed="rId3">
                <a:alphaModFix/>
              </a:blip>
              <a:srcRect/>
              <a:stretch/>
            </p:blipFill>
            <p:spPr>
              <a:xfrm>
                <a:off x="1200" y="2578"/>
                <a:ext cx="600" cy="600"/>
              </a:xfrm>
              <a:prstGeom prst="rect">
                <a:avLst/>
              </a:prstGeom>
              <a:noFill/>
              <a:ln>
                <a:noFill/>
              </a:ln>
            </p:spPr>
          </p:pic>
          <p:pic>
            <p:nvPicPr>
              <p:cNvPr id="275" name="Shape 275"/>
              <p:cNvPicPr preferRelativeResize="0"/>
              <p:nvPr/>
            </p:nvPicPr>
            <p:blipFill rotWithShape="1">
              <a:blip r:embed="rId3">
                <a:alphaModFix/>
              </a:blip>
              <a:srcRect/>
              <a:stretch/>
            </p:blipFill>
            <p:spPr>
              <a:xfrm>
                <a:off x="1200" y="1959"/>
                <a:ext cx="600" cy="600"/>
              </a:xfrm>
              <a:prstGeom prst="rect">
                <a:avLst/>
              </a:prstGeom>
              <a:noFill/>
              <a:ln>
                <a:noFill/>
              </a:ln>
            </p:spPr>
          </p:pic>
          <p:pic>
            <p:nvPicPr>
              <p:cNvPr id="276" name="Shape 276"/>
              <p:cNvPicPr preferRelativeResize="0"/>
              <p:nvPr/>
            </p:nvPicPr>
            <p:blipFill rotWithShape="1">
              <a:blip r:embed="rId3">
                <a:alphaModFix/>
              </a:blip>
              <a:srcRect/>
              <a:stretch/>
            </p:blipFill>
            <p:spPr>
              <a:xfrm>
                <a:off x="1200" y="1330"/>
                <a:ext cx="600" cy="600"/>
              </a:xfrm>
              <a:prstGeom prst="rect">
                <a:avLst/>
              </a:prstGeom>
              <a:noFill/>
              <a:ln>
                <a:noFill/>
              </a:ln>
            </p:spPr>
          </p:pic>
        </p:grpSp>
      </p:grpSp>
      <p:grpSp>
        <p:nvGrpSpPr>
          <p:cNvPr id="277" name="Shape 277"/>
          <p:cNvGrpSpPr/>
          <p:nvPr/>
        </p:nvGrpSpPr>
        <p:grpSpPr>
          <a:xfrm>
            <a:off x="1525588" y="1601788"/>
            <a:ext cx="2324099" cy="536575"/>
            <a:chOff x="336" y="951"/>
            <a:chExt cx="1464" cy="338"/>
          </a:xfrm>
        </p:grpSpPr>
        <p:sp>
          <p:nvSpPr>
            <p:cNvPr id="278" name="Shape 278"/>
            <p:cNvSpPr txBox="1"/>
            <p:nvPr/>
          </p:nvSpPr>
          <p:spPr>
            <a:xfrm>
              <a:off x="336" y="951"/>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Unearned Income</a:t>
              </a:r>
            </a:p>
          </p:txBody>
        </p:sp>
        <p:pic>
          <p:nvPicPr>
            <p:cNvPr id="279" name="Shape 279"/>
            <p:cNvPicPr preferRelativeResize="0"/>
            <p:nvPr/>
          </p:nvPicPr>
          <p:blipFill rotWithShape="1">
            <a:blip r:embed="rId4">
              <a:alphaModFix/>
            </a:blip>
            <a:srcRect/>
            <a:stretch/>
          </p:blipFill>
          <p:spPr>
            <a:xfrm>
              <a:off x="1200" y="989"/>
              <a:ext cx="600" cy="300"/>
            </a:xfrm>
            <a:prstGeom prst="rect">
              <a:avLst/>
            </a:prstGeom>
            <a:noFill/>
            <a:ln>
              <a:noFill/>
            </a:ln>
          </p:spPr>
        </p:pic>
      </p:grpSp>
      <p:grpSp>
        <p:nvGrpSpPr>
          <p:cNvPr id="280" name="Shape 280"/>
          <p:cNvGrpSpPr/>
          <p:nvPr/>
        </p:nvGrpSpPr>
        <p:grpSpPr>
          <a:xfrm>
            <a:off x="4343405" y="547691"/>
            <a:ext cx="2381251" cy="5591175"/>
            <a:chOff x="2112" y="288"/>
            <a:chExt cx="1500" cy="3522"/>
          </a:xfrm>
        </p:grpSpPr>
        <p:sp>
          <p:nvSpPr>
            <p:cNvPr id="281" name="Shape 281"/>
            <p:cNvSpPr txBox="1"/>
            <p:nvPr/>
          </p:nvSpPr>
          <p:spPr>
            <a:xfrm>
              <a:off x="2112" y="288"/>
              <a:ext cx="1500" cy="900"/>
            </a:xfrm>
            <a:prstGeom prst="rect">
              <a:avLst/>
            </a:prstGeom>
            <a:noFill/>
            <a:ln>
              <a:noFill/>
            </a:ln>
          </p:spPr>
          <p:txBody>
            <a:bodyPr wrap="square" lIns="90000" tIns="46800" rIns="90000" bIns="46800" anchor="t" anchorCtr="0">
              <a:noAutofit/>
            </a:bodyPr>
            <a:lstStyle/>
            <a:p>
              <a:pPr marL="0" marR="0" lvl="0" indent="0" algn="ctr" rtl="0">
                <a:spcBef>
                  <a:spcPts val="0"/>
                </a:spcBef>
                <a:spcAft>
                  <a:spcPts val="0"/>
                </a:spcAft>
                <a:buSzPct val="25000"/>
                <a:buNone/>
              </a:pPr>
              <a:r>
                <a:rPr lang="en-US" sz="1800" b="1">
                  <a:solidFill>
                    <a:srgbClr val="77A042"/>
                  </a:solidFill>
                  <a:latin typeface="Questrial"/>
                  <a:ea typeface="Questrial"/>
                  <a:cs typeface="Questrial"/>
                  <a:sym typeface="Questrial"/>
                </a:rPr>
                <a:t>TAXABLE INCOME</a:t>
              </a:r>
            </a:p>
            <a:p>
              <a:pPr marL="0" marR="0" lvl="0" indent="0" algn="ctr" rtl="0">
                <a:spcBef>
                  <a:spcPts val="1125"/>
                </a:spcBef>
                <a:buSzPct val="25000"/>
                <a:buNone/>
              </a:pPr>
              <a:r>
                <a:rPr lang="en-US" sz="1800" b="1">
                  <a:solidFill>
                    <a:srgbClr val="77A042"/>
                  </a:solidFill>
                  <a:latin typeface="Questrial"/>
                  <a:ea typeface="Questrial"/>
                  <a:cs typeface="Questrial"/>
                  <a:sym typeface="Questrial"/>
                </a:rPr>
                <a:t>after adjustments, deductions, and exemptions</a:t>
              </a:r>
            </a:p>
          </p:txBody>
        </p:sp>
        <p:pic>
          <p:nvPicPr>
            <p:cNvPr id="282" name="Shape 282"/>
            <p:cNvPicPr preferRelativeResize="0"/>
            <p:nvPr/>
          </p:nvPicPr>
          <p:blipFill rotWithShape="1">
            <a:blip r:embed="rId3">
              <a:alphaModFix/>
            </a:blip>
            <a:srcRect/>
            <a:stretch/>
          </p:blipFill>
          <p:spPr>
            <a:xfrm>
              <a:off x="2544" y="3210"/>
              <a:ext cx="600" cy="600"/>
            </a:xfrm>
            <a:prstGeom prst="rect">
              <a:avLst/>
            </a:prstGeom>
            <a:noFill/>
            <a:ln>
              <a:noFill/>
            </a:ln>
          </p:spPr>
        </p:pic>
        <p:pic>
          <p:nvPicPr>
            <p:cNvPr id="283" name="Shape 283"/>
            <p:cNvPicPr preferRelativeResize="0"/>
            <p:nvPr/>
          </p:nvPicPr>
          <p:blipFill rotWithShape="1">
            <a:blip r:embed="rId3">
              <a:alphaModFix/>
            </a:blip>
            <a:srcRect/>
            <a:stretch/>
          </p:blipFill>
          <p:spPr>
            <a:xfrm>
              <a:off x="2544" y="2586"/>
              <a:ext cx="600" cy="600"/>
            </a:xfrm>
            <a:prstGeom prst="rect">
              <a:avLst/>
            </a:prstGeom>
            <a:noFill/>
            <a:ln>
              <a:noFill/>
            </a:ln>
          </p:spPr>
        </p:pic>
        <p:pic>
          <p:nvPicPr>
            <p:cNvPr id="284" name="Shape 284"/>
            <p:cNvPicPr preferRelativeResize="0"/>
            <p:nvPr/>
          </p:nvPicPr>
          <p:blipFill rotWithShape="1">
            <a:blip r:embed="rId3">
              <a:alphaModFix/>
            </a:blip>
            <a:srcRect/>
            <a:stretch/>
          </p:blipFill>
          <p:spPr>
            <a:xfrm>
              <a:off x="2544" y="1962"/>
              <a:ext cx="600" cy="6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Training Agenda</a:t>
            </a:r>
          </a:p>
        </p:txBody>
      </p:sp>
      <p:sp>
        <p:nvSpPr>
          <p:cNvPr id="61" name="Shape 6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Noto Sans Symbols"/>
              <a:buChar char="➢"/>
            </a:pPr>
            <a:r>
              <a:rPr lang="en-US" sz="3700" b="0" i="0" u="none" strike="noStrike" cap="none" dirty="0" smtClean="0">
                <a:solidFill>
                  <a:schemeClr val="dk1"/>
                </a:solidFill>
                <a:latin typeface="Questrial"/>
                <a:ea typeface="Questrial"/>
                <a:cs typeface="Questrial"/>
                <a:sym typeface="Questrial"/>
              </a:rPr>
              <a:t>Complete Volunteer Forms</a:t>
            </a:r>
          </a:p>
          <a:p>
            <a:pPr marL="342900" marR="0" lvl="0" indent="-342900" algn="l" rtl="0">
              <a:lnSpc>
                <a:spcPct val="150000"/>
              </a:lnSpc>
              <a:spcBef>
                <a:spcPts val="0"/>
              </a:spcBef>
              <a:spcAft>
                <a:spcPts val="0"/>
              </a:spcAft>
              <a:buClr>
                <a:schemeClr val="dk1"/>
              </a:buClr>
              <a:buSzPct val="100000"/>
              <a:buFont typeface="Noto Sans Symbols"/>
              <a:buChar char="➢"/>
            </a:pPr>
            <a:r>
              <a:rPr lang="en-US" sz="3700" b="0" i="0" u="none" strike="noStrike" cap="none" dirty="0" smtClean="0">
                <a:solidFill>
                  <a:schemeClr val="dk1"/>
                </a:solidFill>
                <a:latin typeface="Questrial"/>
                <a:ea typeface="Questrial"/>
                <a:cs typeface="Questrial"/>
                <a:sym typeface="Questrial"/>
              </a:rPr>
              <a:t>Basic </a:t>
            </a:r>
            <a:r>
              <a:rPr lang="en-US" sz="3700" b="0" i="0" u="none" strike="noStrike" cap="none" dirty="0">
                <a:solidFill>
                  <a:schemeClr val="dk1"/>
                </a:solidFill>
                <a:latin typeface="Questrial"/>
                <a:ea typeface="Questrial"/>
                <a:cs typeface="Questrial"/>
                <a:sym typeface="Questrial"/>
              </a:rPr>
              <a:t>Training </a:t>
            </a:r>
            <a:r>
              <a:rPr lang="en-US" sz="3700" b="0" i="0" u="none" strike="noStrike" cap="none" dirty="0" smtClean="0">
                <a:solidFill>
                  <a:schemeClr val="dk1"/>
                </a:solidFill>
                <a:latin typeface="Questrial"/>
                <a:ea typeface="Questrial"/>
                <a:cs typeface="Questrial"/>
                <a:sym typeface="Questrial"/>
              </a:rPr>
              <a:t>Refresher</a:t>
            </a:r>
            <a:endParaRPr lang="en-US" sz="3700" b="0" i="0" u="none" strike="noStrike" cap="none" dirty="0">
              <a:solidFill>
                <a:schemeClr val="dk1"/>
              </a:solidFill>
              <a:latin typeface="Questrial"/>
              <a:ea typeface="Questrial"/>
              <a:cs typeface="Questrial"/>
              <a:sym typeface="Questrial"/>
            </a:endParaRPr>
          </a:p>
          <a:p>
            <a:pPr marL="342900" marR="0" lvl="0" indent="-342900" algn="l" rtl="0">
              <a:lnSpc>
                <a:spcPct val="150000"/>
              </a:lnSpc>
              <a:spcBef>
                <a:spcPts val="740"/>
              </a:spcBef>
              <a:buClr>
                <a:schemeClr val="dk1"/>
              </a:buClr>
              <a:buSzPct val="100000"/>
              <a:buFont typeface="Noto Sans Symbols"/>
              <a:buChar char="➢"/>
            </a:pPr>
            <a:r>
              <a:rPr lang="en-US" sz="3700" dirty="0"/>
              <a:t>Complete a return in TaxSlayer!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Shape 290"/>
          <p:cNvGrpSpPr/>
          <p:nvPr/>
        </p:nvGrpSpPr>
        <p:grpSpPr>
          <a:xfrm>
            <a:off x="1524003" y="534988"/>
            <a:ext cx="2324101" cy="5592762"/>
            <a:chOff x="336" y="279"/>
            <a:chExt cx="1464" cy="3523"/>
          </a:xfrm>
        </p:grpSpPr>
        <p:sp>
          <p:nvSpPr>
            <p:cNvPr id="291" name="Shape 291"/>
            <p:cNvSpPr txBox="1"/>
            <p:nvPr/>
          </p:nvSpPr>
          <p:spPr>
            <a:xfrm>
              <a:off x="576" y="279"/>
              <a:ext cx="1200" cy="300"/>
            </a:xfrm>
            <a:prstGeom prst="rect">
              <a:avLst/>
            </a:prstGeom>
            <a:noFill/>
            <a:ln>
              <a:noFill/>
            </a:ln>
          </p:spPr>
          <p:txBody>
            <a:bodyPr wrap="square" lIns="90000" tIns="46800" rIns="90000" bIns="46800" anchor="t" anchorCtr="0">
              <a:noAutofit/>
            </a:bodyPr>
            <a:lstStyle/>
            <a:p>
              <a:pPr marL="0" marR="0" lvl="0" indent="0" algn="l" rtl="0">
                <a:spcBef>
                  <a:spcPts val="0"/>
                </a:spcBef>
                <a:buSzPct val="25000"/>
                <a:buNone/>
              </a:pPr>
              <a:r>
                <a:rPr lang="en-US" sz="1800" b="1">
                  <a:solidFill>
                    <a:srgbClr val="77A042"/>
                  </a:solidFill>
                  <a:latin typeface="Questrial"/>
                  <a:ea typeface="Questrial"/>
                  <a:cs typeface="Questrial"/>
                  <a:sym typeface="Questrial"/>
                </a:rPr>
                <a:t>TOTAL INCOME</a:t>
              </a:r>
            </a:p>
          </p:txBody>
        </p:sp>
        <p:grpSp>
          <p:nvGrpSpPr>
            <p:cNvPr id="292" name="Shape 292"/>
            <p:cNvGrpSpPr/>
            <p:nvPr/>
          </p:nvGrpSpPr>
          <p:grpSpPr>
            <a:xfrm>
              <a:off x="336" y="1330"/>
              <a:ext cx="1464" cy="2472"/>
              <a:chOff x="336" y="1330"/>
              <a:chExt cx="1464" cy="2472"/>
            </a:xfrm>
          </p:grpSpPr>
          <p:pic>
            <p:nvPicPr>
              <p:cNvPr id="293" name="Shape 293"/>
              <p:cNvPicPr preferRelativeResize="0"/>
              <p:nvPr/>
            </p:nvPicPr>
            <p:blipFill rotWithShape="1">
              <a:blip r:embed="rId3">
                <a:alphaModFix/>
              </a:blip>
              <a:srcRect/>
              <a:stretch/>
            </p:blipFill>
            <p:spPr>
              <a:xfrm>
                <a:off x="1200" y="3202"/>
                <a:ext cx="600" cy="600"/>
              </a:xfrm>
              <a:prstGeom prst="rect">
                <a:avLst/>
              </a:prstGeom>
              <a:noFill/>
              <a:ln>
                <a:noFill/>
              </a:ln>
            </p:spPr>
          </p:pic>
          <p:sp>
            <p:nvSpPr>
              <p:cNvPr id="294" name="Shape 294"/>
              <p:cNvSpPr txBox="1"/>
              <p:nvPr/>
            </p:nvSpPr>
            <p:spPr>
              <a:xfrm>
                <a:off x="336" y="2583"/>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Earned Income</a:t>
                </a:r>
              </a:p>
            </p:txBody>
          </p:sp>
          <p:cxnSp>
            <p:nvCxnSpPr>
              <p:cNvPr id="295" name="Shape 295"/>
              <p:cNvCxnSpPr/>
              <p:nvPr/>
            </p:nvCxnSpPr>
            <p:spPr>
              <a:xfrm rot="10800000">
                <a:off x="816" y="1639"/>
                <a:ext cx="0" cy="900"/>
              </a:xfrm>
              <a:prstGeom prst="straightConnector1">
                <a:avLst/>
              </a:prstGeom>
              <a:noFill/>
              <a:ln w="25550" cap="flat" cmpd="sng">
                <a:solidFill>
                  <a:schemeClr val="dk1"/>
                </a:solidFill>
                <a:prstDash val="solid"/>
                <a:miter lim="8000"/>
                <a:headEnd type="none" w="med" len="med"/>
                <a:tailEnd type="none" w="med" len="med"/>
              </a:ln>
            </p:spPr>
          </p:cxnSp>
          <p:cxnSp>
            <p:nvCxnSpPr>
              <p:cNvPr id="296" name="Shape 296"/>
              <p:cNvCxnSpPr/>
              <p:nvPr/>
            </p:nvCxnSpPr>
            <p:spPr>
              <a:xfrm>
                <a:off x="816" y="1575"/>
                <a:ext cx="300" cy="0"/>
              </a:xfrm>
              <a:prstGeom prst="straightConnector1">
                <a:avLst/>
              </a:prstGeom>
              <a:noFill/>
              <a:ln w="25550" cap="flat" cmpd="sng">
                <a:solidFill>
                  <a:schemeClr val="dk1"/>
                </a:solidFill>
                <a:prstDash val="solid"/>
                <a:miter lim="8000"/>
                <a:headEnd type="none" w="med" len="med"/>
                <a:tailEnd type="none" w="med" len="med"/>
              </a:ln>
            </p:spPr>
          </p:cxnSp>
          <p:cxnSp>
            <p:nvCxnSpPr>
              <p:cNvPr id="297" name="Shape 297"/>
              <p:cNvCxnSpPr/>
              <p:nvPr/>
            </p:nvCxnSpPr>
            <p:spPr>
              <a:xfrm rot="10800000">
                <a:off x="816" y="3199"/>
                <a:ext cx="0" cy="300"/>
              </a:xfrm>
              <a:prstGeom prst="straightConnector1">
                <a:avLst/>
              </a:prstGeom>
              <a:noFill/>
              <a:ln w="25550" cap="flat" cmpd="sng">
                <a:solidFill>
                  <a:schemeClr val="dk1"/>
                </a:solidFill>
                <a:prstDash val="solid"/>
                <a:miter lim="8000"/>
                <a:headEnd type="none" w="med" len="med"/>
                <a:tailEnd type="none" w="med" len="med"/>
              </a:ln>
            </p:spPr>
          </p:cxnSp>
          <p:cxnSp>
            <p:nvCxnSpPr>
              <p:cNvPr id="298" name="Shape 298"/>
              <p:cNvCxnSpPr/>
              <p:nvPr/>
            </p:nvCxnSpPr>
            <p:spPr>
              <a:xfrm>
                <a:off x="816" y="3495"/>
                <a:ext cx="300" cy="0"/>
              </a:xfrm>
              <a:prstGeom prst="straightConnector1">
                <a:avLst/>
              </a:prstGeom>
              <a:noFill/>
              <a:ln w="25550" cap="flat" cmpd="sng">
                <a:solidFill>
                  <a:schemeClr val="dk1"/>
                </a:solidFill>
                <a:prstDash val="solid"/>
                <a:miter lim="8000"/>
                <a:headEnd type="none" w="med" len="med"/>
                <a:tailEnd type="none" w="med" len="med"/>
              </a:ln>
            </p:spPr>
          </p:cxnSp>
          <p:pic>
            <p:nvPicPr>
              <p:cNvPr id="299" name="Shape 299"/>
              <p:cNvPicPr preferRelativeResize="0"/>
              <p:nvPr/>
            </p:nvPicPr>
            <p:blipFill rotWithShape="1">
              <a:blip r:embed="rId3">
                <a:alphaModFix/>
              </a:blip>
              <a:srcRect/>
              <a:stretch/>
            </p:blipFill>
            <p:spPr>
              <a:xfrm>
                <a:off x="1200" y="2578"/>
                <a:ext cx="600" cy="600"/>
              </a:xfrm>
              <a:prstGeom prst="rect">
                <a:avLst/>
              </a:prstGeom>
              <a:noFill/>
              <a:ln>
                <a:noFill/>
              </a:ln>
            </p:spPr>
          </p:pic>
          <p:pic>
            <p:nvPicPr>
              <p:cNvPr id="300" name="Shape 300"/>
              <p:cNvPicPr preferRelativeResize="0"/>
              <p:nvPr/>
            </p:nvPicPr>
            <p:blipFill rotWithShape="1">
              <a:blip r:embed="rId3">
                <a:alphaModFix/>
              </a:blip>
              <a:srcRect/>
              <a:stretch/>
            </p:blipFill>
            <p:spPr>
              <a:xfrm>
                <a:off x="1200" y="1959"/>
                <a:ext cx="600" cy="600"/>
              </a:xfrm>
              <a:prstGeom prst="rect">
                <a:avLst/>
              </a:prstGeom>
              <a:noFill/>
              <a:ln>
                <a:noFill/>
              </a:ln>
            </p:spPr>
          </p:pic>
          <p:pic>
            <p:nvPicPr>
              <p:cNvPr id="301" name="Shape 301"/>
              <p:cNvPicPr preferRelativeResize="0"/>
              <p:nvPr/>
            </p:nvPicPr>
            <p:blipFill rotWithShape="1">
              <a:blip r:embed="rId3">
                <a:alphaModFix/>
              </a:blip>
              <a:srcRect/>
              <a:stretch/>
            </p:blipFill>
            <p:spPr>
              <a:xfrm>
                <a:off x="1200" y="1330"/>
                <a:ext cx="600" cy="600"/>
              </a:xfrm>
              <a:prstGeom prst="rect">
                <a:avLst/>
              </a:prstGeom>
              <a:noFill/>
              <a:ln>
                <a:noFill/>
              </a:ln>
            </p:spPr>
          </p:pic>
        </p:grpSp>
      </p:grpSp>
      <p:grpSp>
        <p:nvGrpSpPr>
          <p:cNvPr id="302" name="Shape 302"/>
          <p:cNvGrpSpPr/>
          <p:nvPr/>
        </p:nvGrpSpPr>
        <p:grpSpPr>
          <a:xfrm>
            <a:off x="1525588" y="1601788"/>
            <a:ext cx="2324099" cy="536575"/>
            <a:chOff x="336" y="951"/>
            <a:chExt cx="1464" cy="338"/>
          </a:xfrm>
        </p:grpSpPr>
        <p:sp>
          <p:nvSpPr>
            <p:cNvPr id="303" name="Shape 303"/>
            <p:cNvSpPr txBox="1"/>
            <p:nvPr/>
          </p:nvSpPr>
          <p:spPr>
            <a:xfrm>
              <a:off x="336" y="951"/>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Unearned Income</a:t>
              </a:r>
            </a:p>
          </p:txBody>
        </p:sp>
        <p:pic>
          <p:nvPicPr>
            <p:cNvPr id="304" name="Shape 304"/>
            <p:cNvPicPr preferRelativeResize="0"/>
            <p:nvPr/>
          </p:nvPicPr>
          <p:blipFill rotWithShape="1">
            <a:blip r:embed="rId4">
              <a:alphaModFix/>
            </a:blip>
            <a:srcRect/>
            <a:stretch/>
          </p:blipFill>
          <p:spPr>
            <a:xfrm>
              <a:off x="1200" y="989"/>
              <a:ext cx="600" cy="300"/>
            </a:xfrm>
            <a:prstGeom prst="rect">
              <a:avLst/>
            </a:prstGeom>
            <a:noFill/>
            <a:ln>
              <a:noFill/>
            </a:ln>
          </p:spPr>
        </p:pic>
      </p:grpSp>
      <p:grpSp>
        <p:nvGrpSpPr>
          <p:cNvPr id="305" name="Shape 305"/>
          <p:cNvGrpSpPr/>
          <p:nvPr/>
        </p:nvGrpSpPr>
        <p:grpSpPr>
          <a:xfrm>
            <a:off x="4343405" y="547691"/>
            <a:ext cx="2381251" cy="5591175"/>
            <a:chOff x="2112" y="288"/>
            <a:chExt cx="1500" cy="3522"/>
          </a:xfrm>
        </p:grpSpPr>
        <p:sp>
          <p:nvSpPr>
            <p:cNvPr id="306" name="Shape 306"/>
            <p:cNvSpPr txBox="1"/>
            <p:nvPr/>
          </p:nvSpPr>
          <p:spPr>
            <a:xfrm>
              <a:off x="2112" y="288"/>
              <a:ext cx="1500" cy="900"/>
            </a:xfrm>
            <a:prstGeom prst="rect">
              <a:avLst/>
            </a:prstGeom>
            <a:noFill/>
            <a:ln>
              <a:noFill/>
            </a:ln>
          </p:spPr>
          <p:txBody>
            <a:bodyPr wrap="square" lIns="90000" tIns="46800" rIns="90000" bIns="46800" anchor="t" anchorCtr="0">
              <a:noAutofit/>
            </a:bodyPr>
            <a:lstStyle/>
            <a:p>
              <a:pPr marL="0" marR="0" lvl="0" indent="0" algn="ctr" rtl="0">
                <a:spcBef>
                  <a:spcPts val="0"/>
                </a:spcBef>
                <a:spcAft>
                  <a:spcPts val="0"/>
                </a:spcAft>
                <a:buSzPct val="25000"/>
                <a:buNone/>
              </a:pPr>
              <a:r>
                <a:rPr lang="en-US" sz="1800" b="1">
                  <a:solidFill>
                    <a:srgbClr val="77A042"/>
                  </a:solidFill>
                  <a:latin typeface="Questrial"/>
                  <a:ea typeface="Questrial"/>
                  <a:cs typeface="Questrial"/>
                  <a:sym typeface="Questrial"/>
                </a:rPr>
                <a:t>TAXABLE INCOME</a:t>
              </a:r>
            </a:p>
            <a:p>
              <a:pPr marL="0" marR="0" lvl="0" indent="0" algn="ctr" rtl="0">
                <a:spcBef>
                  <a:spcPts val="1125"/>
                </a:spcBef>
                <a:buSzPct val="25000"/>
                <a:buNone/>
              </a:pPr>
              <a:r>
                <a:rPr lang="en-US" sz="1800" b="1">
                  <a:solidFill>
                    <a:srgbClr val="77A042"/>
                  </a:solidFill>
                  <a:latin typeface="Questrial"/>
                  <a:ea typeface="Questrial"/>
                  <a:cs typeface="Questrial"/>
                  <a:sym typeface="Questrial"/>
                </a:rPr>
                <a:t>after adjustments, deductions, and exemptions</a:t>
              </a:r>
            </a:p>
          </p:txBody>
        </p:sp>
        <p:pic>
          <p:nvPicPr>
            <p:cNvPr id="307" name="Shape 307"/>
            <p:cNvPicPr preferRelativeResize="0"/>
            <p:nvPr/>
          </p:nvPicPr>
          <p:blipFill rotWithShape="1">
            <a:blip r:embed="rId3">
              <a:alphaModFix/>
            </a:blip>
            <a:srcRect/>
            <a:stretch/>
          </p:blipFill>
          <p:spPr>
            <a:xfrm>
              <a:off x="2544" y="3210"/>
              <a:ext cx="600" cy="600"/>
            </a:xfrm>
            <a:prstGeom prst="rect">
              <a:avLst/>
            </a:prstGeom>
            <a:noFill/>
            <a:ln>
              <a:noFill/>
            </a:ln>
          </p:spPr>
        </p:pic>
        <p:pic>
          <p:nvPicPr>
            <p:cNvPr id="308" name="Shape 308"/>
            <p:cNvPicPr preferRelativeResize="0"/>
            <p:nvPr/>
          </p:nvPicPr>
          <p:blipFill rotWithShape="1">
            <a:blip r:embed="rId3">
              <a:alphaModFix/>
            </a:blip>
            <a:srcRect/>
            <a:stretch/>
          </p:blipFill>
          <p:spPr>
            <a:xfrm>
              <a:off x="2544" y="2586"/>
              <a:ext cx="600" cy="600"/>
            </a:xfrm>
            <a:prstGeom prst="rect">
              <a:avLst/>
            </a:prstGeom>
            <a:noFill/>
            <a:ln>
              <a:noFill/>
            </a:ln>
          </p:spPr>
        </p:pic>
        <p:pic>
          <p:nvPicPr>
            <p:cNvPr id="309" name="Shape 309"/>
            <p:cNvPicPr preferRelativeResize="0"/>
            <p:nvPr/>
          </p:nvPicPr>
          <p:blipFill rotWithShape="1">
            <a:blip r:embed="rId3">
              <a:alphaModFix/>
            </a:blip>
            <a:srcRect/>
            <a:stretch/>
          </p:blipFill>
          <p:spPr>
            <a:xfrm>
              <a:off x="2544" y="1962"/>
              <a:ext cx="600" cy="600"/>
            </a:xfrm>
            <a:prstGeom prst="rect">
              <a:avLst/>
            </a:prstGeom>
            <a:noFill/>
            <a:ln>
              <a:noFill/>
            </a:ln>
          </p:spPr>
        </p:pic>
      </p:grpSp>
      <p:sp>
        <p:nvSpPr>
          <p:cNvPr id="310" name="Shape 310"/>
          <p:cNvSpPr/>
          <p:nvPr/>
        </p:nvSpPr>
        <p:spPr>
          <a:xfrm rot="-2099816">
            <a:off x="5796033" y="2459044"/>
            <a:ext cx="2582940" cy="304779"/>
          </a:xfrm>
          <a:prstGeom prst="rightArrow">
            <a:avLst>
              <a:gd name="adj1" fmla="val 50000"/>
              <a:gd name="adj2" fmla="val 211849"/>
            </a:avLst>
          </a:prstGeom>
          <a:solidFill>
            <a:srgbClr val="FF0000"/>
          </a:solidFill>
          <a:ln>
            <a:noFill/>
          </a:ln>
        </p:spPr>
        <p:txBody>
          <a:bodyPr wrap="square" lIns="91425" tIns="45700" rIns="91425" bIns="45700" anchor="ctr" anchorCtr="0">
            <a:noAutofit/>
          </a:bodyPr>
          <a:lstStyle/>
          <a:p>
            <a:pPr marL="0" marR="0" lvl="0" indent="0" algn="l" rtl="0">
              <a:spcBef>
                <a:spcPts val="0"/>
              </a:spcBef>
              <a:buNone/>
            </a:pPr>
            <a:endParaRPr sz="1800">
              <a:solidFill>
                <a:srgbClr val="FFFFFF"/>
              </a:solidFill>
              <a:latin typeface="Questrial"/>
              <a:ea typeface="Questrial"/>
              <a:cs typeface="Questrial"/>
              <a:sym typeface="Questrial"/>
            </a:endParaRPr>
          </a:p>
        </p:txBody>
      </p:sp>
      <p:sp>
        <p:nvSpPr>
          <p:cNvPr id="311" name="Shape 311"/>
          <p:cNvSpPr/>
          <p:nvPr/>
        </p:nvSpPr>
        <p:spPr>
          <a:xfrm>
            <a:off x="4953000" y="3124200"/>
            <a:ext cx="1295400" cy="1143000"/>
          </a:xfrm>
          <a:prstGeom prst="ellipse">
            <a:avLst/>
          </a:prstGeom>
          <a:noFill/>
          <a:ln w="2555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rgbClr val="FFFFFF"/>
              </a:solidFill>
              <a:latin typeface="Questrial"/>
              <a:ea typeface="Questrial"/>
              <a:cs typeface="Questrial"/>
              <a:sym typeface="Questrial"/>
            </a:endParaRPr>
          </a:p>
        </p:txBody>
      </p:sp>
      <p:pic>
        <p:nvPicPr>
          <p:cNvPr id="312" name="Shape 312"/>
          <p:cNvPicPr preferRelativeResize="0"/>
          <p:nvPr/>
        </p:nvPicPr>
        <p:blipFill rotWithShape="1">
          <a:blip r:embed="rId3">
            <a:alphaModFix/>
          </a:blip>
          <a:srcRect/>
          <a:stretch/>
        </p:blipFill>
        <p:spPr>
          <a:xfrm>
            <a:off x="8001000" y="1157291"/>
            <a:ext cx="1143000" cy="998400"/>
          </a:xfrm>
          <a:prstGeom prst="rect">
            <a:avLst/>
          </a:prstGeom>
          <a:noFill/>
          <a:ln>
            <a:noFill/>
          </a:ln>
        </p:spPr>
      </p:pic>
      <p:sp>
        <p:nvSpPr>
          <p:cNvPr id="313" name="Shape 313"/>
          <p:cNvSpPr/>
          <p:nvPr/>
        </p:nvSpPr>
        <p:spPr>
          <a:xfrm>
            <a:off x="7770359" y="533956"/>
            <a:ext cx="1544100" cy="369300"/>
          </a:xfrm>
          <a:prstGeom prst="rect">
            <a:avLst/>
          </a:prstGeom>
          <a:noFill/>
          <a:ln>
            <a:noFill/>
          </a:ln>
        </p:spPr>
        <p:txBody>
          <a:bodyPr wrap="square" lIns="91425" tIns="45700" rIns="91425" bIns="45700" anchor="t" anchorCtr="0">
            <a:noAutofit/>
          </a:bodyPr>
          <a:lstStyle/>
          <a:p>
            <a:pPr marL="0" marR="0" lvl="0" indent="0" algn="ctr" rtl="0">
              <a:spcBef>
                <a:spcPts val="0"/>
              </a:spcBef>
              <a:buClr>
                <a:srgbClr val="000000"/>
              </a:buClr>
              <a:buSzPct val="25000"/>
              <a:buFont typeface="Times New Roman"/>
              <a:buNone/>
            </a:pPr>
            <a:r>
              <a:rPr lang="en-US" sz="1800" b="1">
                <a:solidFill>
                  <a:srgbClr val="77A042"/>
                </a:solidFill>
                <a:latin typeface="Questrial"/>
                <a:ea typeface="Questrial"/>
                <a:cs typeface="Questrial"/>
                <a:sym typeface="Questrial"/>
              </a:rPr>
              <a:t>TAX LIABILITY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Shape 319"/>
          <p:cNvGrpSpPr/>
          <p:nvPr/>
        </p:nvGrpSpPr>
        <p:grpSpPr>
          <a:xfrm>
            <a:off x="1524003" y="534988"/>
            <a:ext cx="2324101" cy="5592762"/>
            <a:chOff x="336" y="279"/>
            <a:chExt cx="1464" cy="3523"/>
          </a:xfrm>
        </p:grpSpPr>
        <p:sp>
          <p:nvSpPr>
            <p:cNvPr id="320" name="Shape 320"/>
            <p:cNvSpPr txBox="1"/>
            <p:nvPr/>
          </p:nvSpPr>
          <p:spPr>
            <a:xfrm>
              <a:off x="576" y="279"/>
              <a:ext cx="1200" cy="300"/>
            </a:xfrm>
            <a:prstGeom prst="rect">
              <a:avLst/>
            </a:prstGeom>
            <a:noFill/>
            <a:ln>
              <a:noFill/>
            </a:ln>
          </p:spPr>
          <p:txBody>
            <a:bodyPr wrap="square" lIns="90000" tIns="46800" rIns="90000" bIns="46800" anchor="t" anchorCtr="0">
              <a:noAutofit/>
            </a:bodyPr>
            <a:lstStyle/>
            <a:p>
              <a:pPr marL="0" marR="0" lvl="0" indent="0" algn="l" rtl="0">
                <a:spcBef>
                  <a:spcPts val="0"/>
                </a:spcBef>
                <a:buSzPct val="25000"/>
                <a:buNone/>
              </a:pPr>
              <a:r>
                <a:rPr lang="en-US" sz="1800" b="1">
                  <a:solidFill>
                    <a:srgbClr val="77A042"/>
                  </a:solidFill>
                  <a:latin typeface="Questrial"/>
                  <a:ea typeface="Questrial"/>
                  <a:cs typeface="Questrial"/>
                  <a:sym typeface="Questrial"/>
                </a:rPr>
                <a:t>TOTAL INCOME</a:t>
              </a:r>
            </a:p>
          </p:txBody>
        </p:sp>
        <p:grpSp>
          <p:nvGrpSpPr>
            <p:cNvPr id="321" name="Shape 321"/>
            <p:cNvGrpSpPr/>
            <p:nvPr/>
          </p:nvGrpSpPr>
          <p:grpSpPr>
            <a:xfrm>
              <a:off x="336" y="1330"/>
              <a:ext cx="1464" cy="2472"/>
              <a:chOff x="336" y="1330"/>
              <a:chExt cx="1464" cy="2472"/>
            </a:xfrm>
          </p:grpSpPr>
          <p:pic>
            <p:nvPicPr>
              <p:cNvPr id="322" name="Shape 322"/>
              <p:cNvPicPr preferRelativeResize="0"/>
              <p:nvPr/>
            </p:nvPicPr>
            <p:blipFill rotWithShape="1">
              <a:blip r:embed="rId3">
                <a:alphaModFix/>
              </a:blip>
              <a:srcRect/>
              <a:stretch/>
            </p:blipFill>
            <p:spPr>
              <a:xfrm>
                <a:off x="1200" y="3202"/>
                <a:ext cx="600" cy="600"/>
              </a:xfrm>
              <a:prstGeom prst="rect">
                <a:avLst/>
              </a:prstGeom>
              <a:noFill/>
              <a:ln>
                <a:noFill/>
              </a:ln>
            </p:spPr>
          </p:pic>
          <p:sp>
            <p:nvSpPr>
              <p:cNvPr id="323" name="Shape 323"/>
              <p:cNvSpPr txBox="1"/>
              <p:nvPr/>
            </p:nvSpPr>
            <p:spPr>
              <a:xfrm>
                <a:off x="336" y="2583"/>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Earned Income</a:t>
                </a:r>
              </a:p>
            </p:txBody>
          </p:sp>
          <p:cxnSp>
            <p:nvCxnSpPr>
              <p:cNvPr id="324" name="Shape 324"/>
              <p:cNvCxnSpPr/>
              <p:nvPr/>
            </p:nvCxnSpPr>
            <p:spPr>
              <a:xfrm rot="10800000">
                <a:off x="816" y="1639"/>
                <a:ext cx="0" cy="900"/>
              </a:xfrm>
              <a:prstGeom prst="straightConnector1">
                <a:avLst/>
              </a:prstGeom>
              <a:noFill/>
              <a:ln w="25550" cap="flat" cmpd="sng">
                <a:solidFill>
                  <a:schemeClr val="dk1"/>
                </a:solidFill>
                <a:prstDash val="solid"/>
                <a:miter lim="8000"/>
                <a:headEnd type="none" w="med" len="med"/>
                <a:tailEnd type="none" w="med" len="med"/>
              </a:ln>
            </p:spPr>
          </p:cxnSp>
          <p:cxnSp>
            <p:nvCxnSpPr>
              <p:cNvPr id="325" name="Shape 325"/>
              <p:cNvCxnSpPr/>
              <p:nvPr/>
            </p:nvCxnSpPr>
            <p:spPr>
              <a:xfrm>
                <a:off x="816" y="1575"/>
                <a:ext cx="300" cy="0"/>
              </a:xfrm>
              <a:prstGeom prst="straightConnector1">
                <a:avLst/>
              </a:prstGeom>
              <a:noFill/>
              <a:ln w="25550" cap="flat" cmpd="sng">
                <a:solidFill>
                  <a:schemeClr val="dk1"/>
                </a:solidFill>
                <a:prstDash val="solid"/>
                <a:miter lim="8000"/>
                <a:headEnd type="none" w="med" len="med"/>
                <a:tailEnd type="none" w="med" len="med"/>
              </a:ln>
            </p:spPr>
          </p:cxnSp>
          <p:cxnSp>
            <p:nvCxnSpPr>
              <p:cNvPr id="326" name="Shape 326"/>
              <p:cNvCxnSpPr/>
              <p:nvPr/>
            </p:nvCxnSpPr>
            <p:spPr>
              <a:xfrm rot="10800000">
                <a:off x="816" y="3199"/>
                <a:ext cx="0" cy="300"/>
              </a:xfrm>
              <a:prstGeom prst="straightConnector1">
                <a:avLst/>
              </a:prstGeom>
              <a:noFill/>
              <a:ln w="25550" cap="flat" cmpd="sng">
                <a:solidFill>
                  <a:schemeClr val="dk1"/>
                </a:solidFill>
                <a:prstDash val="solid"/>
                <a:miter lim="8000"/>
                <a:headEnd type="none" w="med" len="med"/>
                <a:tailEnd type="none" w="med" len="med"/>
              </a:ln>
            </p:spPr>
          </p:cxnSp>
          <p:cxnSp>
            <p:nvCxnSpPr>
              <p:cNvPr id="327" name="Shape 327"/>
              <p:cNvCxnSpPr/>
              <p:nvPr/>
            </p:nvCxnSpPr>
            <p:spPr>
              <a:xfrm>
                <a:off x="816" y="3495"/>
                <a:ext cx="300" cy="0"/>
              </a:xfrm>
              <a:prstGeom prst="straightConnector1">
                <a:avLst/>
              </a:prstGeom>
              <a:noFill/>
              <a:ln w="25550" cap="flat" cmpd="sng">
                <a:solidFill>
                  <a:schemeClr val="dk1"/>
                </a:solidFill>
                <a:prstDash val="solid"/>
                <a:miter lim="8000"/>
                <a:headEnd type="none" w="med" len="med"/>
                <a:tailEnd type="none" w="med" len="med"/>
              </a:ln>
            </p:spPr>
          </p:cxnSp>
          <p:pic>
            <p:nvPicPr>
              <p:cNvPr id="328" name="Shape 328"/>
              <p:cNvPicPr preferRelativeResize="0"/>
              <p:nvPr/>
            </p:nvPicPr>
            <p:blipFill rotWithShape="1">
              <a:blip r:embed="rId3">
                <a:alphaModFix/>
              </a:blip>
              <a:srcRect/>
              <a:stretch/>
            </p:blipFill>
            <p:spPr>
              <a:xfrm>
                <a:off x="1200" y="2578"/>
                <a:ext cx="600" cy="600"/>
              </a:xfrm>
              <a:prstGeom prst="rect">
                <a:avLst/>
              </a:prstGeom>
              <a:noFill/>
              <a:ln>
                <a:noFill/>
              </a:ln>
            </p:spPr>
          </p:pic>
          <p:pic>
            <p:nvPicPr>
              <p:cNvPr id="329" name="Shape 329"/>
              <p:cNvPicPr preferRelativeResize="0"/>
              <p:nvPr/>
            </p:nvPicPr>
            <p:blipFill rotWithShape="1">
              <a:blip r:embed="rId3">
                <a:alphaModFix/>
              </a:blip>
              <a:srcRect/>
              <a:stretch/>
            </p:blipFill>
            <p:spPr>
              <a:xfrm>
                <a:off x="1200" y="1959"/>
                <a:ext cx="600" cy="600"/>
              </a:xfrm>
              <a:prstGeom prst="rect">
                <a:avLst/>
              </a:prstGeom>
              <a:noFill/>
              <a:ln>
                <a:noFill/>
              </a:ln>
            </p:spPr>
          </p:pic>
          <p:pic>
            <p:nvPicPr>
              <p:cNvPr id="330" name="Shape 330"/>
              <p:cNvPicPr preferRelativeResize="0"/>
              <p:nvPr/>
            </p:nvPicPr>
            <p:blipFill rotWithShape="1">
              <a:blip r:embed="rId3">
                <a:alphaModFix/>
              </a:blip>
              <a:srcRect/>
              <a:stretch/>
            </p:blipFill>
            <p:spPr>
              <a:xfrm>
                <a:off x="1200" y="1330"/>
                <a:ext cx="600" cy="600"/>
              </a:xfrm>
              <a:prstGeom prst="rect">
                <a:avLst/>
              </a:prstGeom>
              <a:noFill/>
              <a:ln>
                <a:noFill/>
              </a:ln>
            </p:spPr>
          </p:pic>
        </p:grpSp>
      </p:grpSp>
      <p:grpSp>
        <p:nvGrpSpPr>
          <p:cNvPr id="331" name="Shape 331"/>
          <p:cNvGrpSpPr/>
          <p:nvPr/>
        </p:nvGrpSpPr>
        <p:grpSpPr>
          <a:xfrm>
            <a:off x="1525588" y="1601788"/>
            <a:ext cx="2324099" cy="536575"/>
            <a:chOff x="336" y="951"/>
            <a:chExt cx="1464" cy="338"/>
          </a:xfrm>
        </p:grpSpPr>
        <p:sp>
          <p:nvSpPr>
            <p:cNvPr id="332" name="Shape 332"/>
            <p:cNvSpPr txBox="1"/>
            <p:nvPr/>
          </p:nvSpPr>
          <p:spPr>
            <a:xfrm>
              <a:off x="336" y="951"/>
              <a:ext cx="900" cy="300"/>
            </a:xfrm>
            <a:prstGeom prst="rect">
              <a:avLst/>
            </a:prstGeom>
            <a:noFill/>
            <a:ln>
              <a:noFill/>
            </a:ln>
          </p:spPr>
          <p:txBody>
            <a:bodyPr wrap="square" lIns="90000" tIns="46800" rIns="90000" bIns="46800" anchor="t" anchorCtr="0">
              <a:noAutofit/>
            </a:bodyPr>
            <a:lstStyle/>
            <a:p>
              <a:pPr marL="0" marR="0" lvl="0" indent="0" algn="ctr" rtl="0">
                <a:spcBef>
                  <a:spcPts val="0"/>
                </a:spcBef>
                <a:buSzPct val="25000"/>
                <a:buNone/>
              </a:pPr>
              <a:r>
                <a:rPr lang="en-US" sz="1800" b="1">
                  <a:solidFill>
                    <a:srgbClr val="77A042"/>
                  </a:solidFill>
                  <a:latin typeface="Questrial"/>
                  <a:ea typeface="Questrial"/>
                  <a:cs typeface="Questrial"/>
                  <a:sym typeface="Questrial"/>
                </a:rPr>
                <a:t>Unearned Income</a:t>
              </a:r>
            </a:p>
          </p:txBody>
        </p:sp>
        <p:pic>
          <p:nvPicPr>
            <p:cNvPr id="333" name="Shape 333"/>
            <p:cNvPicPr preferRelativeResize="0"/>
            <p:nvPr/>
          </p:nvPicPr>
          <p:blipFill rotWithShape="1">
            <a:blip r:embed="rId4">
              <a:alphaModFix/>
            </a:blip>
            <a:srcRect/>
            <a:stretch/>
          </p:blipFill>
          <p:spPr>
            <a:xfrm>
              <a:off x="1200" y="989"/>
              <a:ext cx="600" cy="300"/>
            </a:xfrm>
            <a:prstGeom prst="rect">
              <a:avLst/>
            </a:prstGeom>
            <a:noFill/>
            <a:ln>
              <a:noFill/>
            </a:ln>
          </p:spPr>
        </p:pic>
      </p:grpSp>
      <p:grpSp>
        <p:nvGrpSpPr>
          <p:cNvPr id="334" name="Shape 334"/>
          <p:cNvGrpSpPr/>
          <p:nvPr/>
        </p:nvGrpSpPr>
        <p:grpSpPr>
          <a:xfrm>
            <a:off x="4343405" y="547691"/>
            <a:ext cx="2381251" cy="5591175"/>
            <a:chOff x="2112" y="288"/>
            <a:chExt cx="1500" cy="3522"/>
          </a:xfrm>
        </p:grpSpPr>
        <p:sp>
          <p:nvSpPr>
            <p:cNvPr id="335" name="Shape 335"/>
            <p:cNvSpPr txBox="1"/>
            <p:nvPr/>
          </p:nvSpPr>
          <p:spPr>
            <a:xfrm>
              <a:off x="2112" y="288"/>
              <a:ext cx="1500" cy="900"/>
            </a:xfrm>
            <a:prstGeom prst="rect">
              <a:avLst/>
            </a:prstGeom>
            <a:noFill/>
            <a:ln>
              <a:noFill/>
            </a:ln>
          </p:spPr>
          <p:txBody>
            <a:bodyPr wrap="square" lIns="90000" tIns="46800" rIns="90000" bIns="46800" anchor="t" anchorCtr="0">
              <a:noAutofit/>
            </a:bodyPr>
            <a:lstStyle/>
            <a:p>
              <a:pPr marL="0" marR="0" lvl="0" indent="0" algn="ctr" rtl="0">
                <a:spcBef>
                  <a:spcPts val="0"/>
                </a:spcBef>
                <a:spcAft>
                  <a:spcPts val="0"/>
                </a:spcAft>
                <a:buSzPct val="25000"/>
                <a:buNone/>
              </a:pPr>
              <a:r>
                <a:rPr lang="en-US" sz="1800" b="1">
                  <a:solidFill>
                    <a:srgbClr val="77A042"/>
                  </a:solidFill>
                  <a:latin typeface="Questrial"/>
                  <a:ea typeface="Questrial"/>
                  <a:cs typeface="Questrial"/>
                  <a:sym typeface="Questrial"/>
                </a:rPr>
                <a:t>TAXABLE INCOME</a:t>
              </a:r>
            </a:p>
            <a:p>
              <a:pPr marL="0" marR="0" lvl="0" indent="0" algn="ctr" rtl="0">
                <a:spcBef>
                  <a:spcPts val="1125"/>
                </a:spcBef>
                <a:buSzPct val="25000"/>
                <a:buNone/>
              </a:pPr>
              <a:r>
                <a:rPr lang="en-US" sz="1800" b="1">
                  <a:solidFill>
                    <a:srgbClr val="77A042"/>
                  </a:solidFill>
                  <a:latin typeface="Questrial"/>
                  <a:ea typeface="Questrial"/>
                  <a:cs typeface="Questrial"/>
                  <a:sym typeface="Questrial"/>
                </a:rPr>
                <a:t>after adjustments, deductions, and exemptions</a:t>
              </a:r>
            </a:p>
          </p:txBody>
        </p:sp>
        <p:pic>
          <p:nvPicPr>
            <p:cNvPr id="336" name="Shape 336"/>
            <p:cNvPicPr preferRelativeResize="0"/>
            <p:nvPr/>
          </p:nvPicPr>
          <p:blipFill rotWithShape="1">
            <a:blip r:embed="rId3">
              <a:alphaModFix/>
            </a:blip>
            <a:srcRect/>
            <a:stretch/>
          </p:blipFill>
          <p:spPr>
            <a:xfrm>
              <a:off x="2544" y="3210"/>
              <a:ext cx="600" cy="600"/>
            </a:xfrm>
            <a:prstGeom prst="rect">
              <a:avLst/>
            </a:prstGeom>
            <a:noFill/>
            <a:ln>
              <a:noFill/>
            </a:ln>
          </p:spPr>
        </p:pic>
        <p:pic>
          <p:nvPicPr>
            <p:cNvPr id="337" name="Shape 337"/>
            <p:cNvPicPr preferRelativeResize="0"/>
            <p:nvPr/>
          </p:nvPicPr>
          <p:blipFill rotWithShape="1">
            <a:blip r:embed="rId3">
              <a:alphaModFix/>
            </a:blip>
            <a:srcRect/>
            <a:stretch/>
          </p:blipFill>
          <p:spPr>
            <a:xfrm>
              <a:off x="2544" y="2586"/>
              <a:ext cx="600" cy="600"/>
            </a:xfrm>
            <a:prstGeom prst="rect">
              <a:avLst/>
            </a:prstGeom>
            <a:noFill/>
            <a:ln>
              <a:noFill/>
            </a:ln>
          </p:spPr>
        </p:pic>
        <p:pic>
          <p:nvPicPr>
            <p:cNvPr id="338" name="Shape 338"/>
            <p:cNvPicPr preferRelativeResize="0"/>
            <p:nvPr/>
          </p:nvPicPr>
          <p:blipFill rotWithShape="1">
            <a:blip r:embed="rId3">
              <a:alphaModFix/>
            </a:blip>
            <a:srcRect/>
            <a:stretch/>
          </p:blipFill>
          <p:spPr>
            <a:xfrm>
              <a:off x="2544" y="1962"/>
              <a:ext cx="600" cy="600"/>
            </a:xfrm>
            <a:prstGeom prst="rect">
              <a:avLst/>
            </a:prstGeom>
            <a:noFill/>
            <a:ln>
              <a:noFill/>
            </a:ln>
          </p:spPr>
        </p:pic>
      </p:grpSp>
      <p:sp>
        <p:nvSpPr>
          <p:cNvPr id="339" name="Shape 339"/>
          <p:cNvSpPr/>
          <p:nvPr/>
        </p:nvSpPr>
        <p:spPr>
          <a:xfrm rot="-2099816">
            <a:off x="5796033" y="2459044"/>
            <a:ext cx="2582940" cy="304779"/>
          </a:xfrm>
          <a:prstGeom prst="rightArrow">
            <a:avLst>
              <a:gd name="adj1" fmla="val 50000"/>
              <a:gd name="adj2" fmla="val 211849"/>
            </a:avLst>
          </a:prstGeom>
          <a:solidFill>
            <a:srgbClr val="FF0000"/>
          </a:solidFill>
          <a:ln>
            <a:noFill/>
          </a:ln>
        </p:spPr>
        <p:txBody>
          <a:bodyPr wrap="square" lIns="91425" tIns="45700" rIns="91425" bIns="45700" anchor="ctr" anchorCtr="0">
            <a:noAutofit/>
          </a:bodyPr>
          <a:lstStyle/>
          <a:p>
            <a:pPr marL="0" marR="0" lvl="0" indent="0" algn="l" rtl="0">
              <a:spcBef>
                <a:spcPts val="0"/>
              </a:spcBef>
              <a:buNone/>
            </a:pPr>
            <a:endParaRPr sz="1800">
              <a:solidFill>
                <a:srgbClr val="FFFFFF"/>
              </a:solidFill>
              <a:latin typeface="Questrial"/>
              <a:ea typeface="Questrial"/>
              <a:cs typeface="Questrial"/>
              <a:sym typeface="Questrial"/>
            </a:endParaRPr>
          </a:p>
        </p:txBody>
      </p:sp>
      <p:sp>
        <p:nvSpPr>
          <p:cNvPr id="340" name="Shape 340"/>
          <p:cNvSpPr/>
          <p:nvPr/>
        </p:nvSpPr>
        <p:spPr>
          <a:xfrm>
            <a:off x="4953000" y="3124200"/>
            <a:ext cx="1295400" cy="1143000"/>
          </a:xfrm>
          <a:prstGeom prst="ellipse">
            <a:avLst/>
          </a:prstGeom>
          <a:noFill/>
          <a:ln w="2555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rgbClr val="FFFFFF"/>
              </a:solidFill>
              <a:latin typeface="Questrial"/>
              <a:ea typeface="Questrial"/>
              <a:cs typeface="Questrial"/>
              <a:sym typeface="Questrial"/>
            </a:endParaRPr>
          </a:p>
        </p:txBody>
      </p:sp>
      <p:pic>
        <p:nvPicPr>
          <p:cNvPr id="341" name="Shape 341"/>
          <p:cNvPicPr preferRelativeResize="0"/>
          <p:nvPr/>
        </p:nvPicPr>
        <p:blipFill rotWithShape="1">
          <a:blip r:embed="rId3">
            <a:alphaModFix/>
          </a:blip>
          <a:srcRect/>
          <a:stretch/>
        </p:blipFill>
        <p:spPr>
          <a:xfrm>
            <a:off x="8001000" y="1157291"/>
            <a:ext cx="1143000" cy="998400"/>
          </a:xfrm>
          <a:prstGeom prst="rect">
            <a:avLst/>
          </a:prstGeom>
          <a:noFill/>
          <a:ln>
            <a:noFill/>
          </a:ln>
        </p:spPr>
      </p:pic>
      <p:sp>
        <p:nvSpPr>
          <p:cNvPr id="342" name="Shape 342"/>
          <p:cNvSpPr/>
          <p:nvPr/>
        </p:nvSpPr>
        <p:spPr>
          <a:xfrm>
            <a:off x="7901384" y="533956"/>
            <a:ext cx="1544100" cy="369300"/>
          </a:xfrm>
          <a:prstGeom prst="rect">
            <a:avLst/>
          </a:prstGeom>
          <a:noFill/>
          <a:ln>
            <a:noFill/>
          </a:ln>
        </p:spPr>
        <p:txBody>
          <a:bodyPr wrap="square" lIns="91425" tIns="45700" rIns="91425" bIns="45700" anchor="t" anchorCtr="0">
            <a:noAutofit/>
          </a:bodyPr>
          <a:lstStyle/>
          <a:p>
            <a:pPr marL="0" marR="0" lvl="0" indent="0" algn="ctr" rtl="0">
              <a:spcBef>
                <a:spcPts val="0"/>
              </a:spcBef>
              <a:buClr>
                <a:srgbClr val="000000"/>
              </a:buClr>
              <a:buSzPct val="25000"/>
              <a:buFont typeface="Times New Roman"/>
              <a:buNone/>
            </a:pPr>
            <a:r>
              <a:rPr lang="en-US" sz="1800" b="1">
                <a:solidFill>
                  <a:srgbClr val="77A042"/>
                </a:solidFill>
                <a:latin typeface="Questrial"/>
                <a:ea typeface="Questrial"/>
                <a:cs typeface="Questrial"/>
                <a:sym typeface="Questrial"/>
              </a:rPr>
              <a:t>TAX LIABILITY</a:t>
            </a:r>
          </a:p>
        </p:txBody>
      </p:sp>
      <p:grpSp>
        <p:nvGrpSpPr>
          <p:cNvPr id="343" name="Shape 343"/>
          <p:cNvGrpSpPr/>
          <p:nvPr/>
        </p:nvGrpSpPr>
        <p:grpSpPr>
          <a:xfrm>
            <a:off x="7772403" y="2376488"/>
            <a:ext cx="1905000" cy="1195387"/>
            <a:chOff x="4224" y="1440"/>
            <a:chExt cx="1200" cy="753"/>
          </a:xfrm>
        </p:grpSpPr>
        <p:cxnSp>
          <p:nvCxnSpPr>
            <p:cNvPr id="344" name="Shape 344"/>
            <p:cNvCxnSpPr/>
            <p:nvPr/>
          </p:nvCxnSpPr>
          <p:spPr>
            <a:xfrm>
              <a:off x="4768" y="1440"/>
              <a:ext cx="0" cy="300"/>
            </a:xfrm>
            <a:prstGeom prst="straightConnector1">
              <a:avLst/>
            </a:prstGeom>
            <a:noFill/>
            <a:ln w="38150" cap="flat" cmpd="sng">
              <a:solidFill>
                <a:srgbClr val="FF0000"/>
              </a:solidFill>
              <a:prstDash val="solid"/>
              <a:miter lim="8000"/>
              <a:headEnd type="none" w="med" len="med"/>
              <a:tailEnd type="triangle" w="lg" len="lg"/>
            </a:ln>
          </p:spPr>
        </p:cxnSp>
        <p:sp>
          <p:nvSpPr>
            <p:cNvPr id="345" name="Shape 345"/>
            <p:cNvSpPr txBox="1"/>
            <p:nvPr/>
          </p:nvSpPr>
          <p:spPr>
            <a:xfrm>
              <a:off x="4224" y="1893"/>
              <a:ext cx="1200" cy="300"/>
            </a:xfrm>
            <a:prstGeom prst="rect">
              <a:avLst/>
            </a:prstGeom>
            <a:noFill/>
            <a:ln>
              <a:noFill/>
            </a:ln>
          </p:spPr>
          <p:txBody>
            <a:bodyPr wrap="square" lIns="90000" tIns="46800" rIns="90000" bIns="46800" anchor="t" anchorCtr="0">
              <a:noAutofit/>
            </a:bodyPr>
            <a:lstStyle/>
            <a:p>
              <a:pPr marL="0" marR="0" lvl="0" indent="0" algn="ctr" rtl="0">
                <a:spcBef>
                  <a:spcPts val="0"/>
                </a:spcBef>
                <a:buClr>
                  <a:srgbClr val="000000"/>
                </a:buClr>
                <a:buSzPct val="25000"/>
                <a:buFont typeface="Times New Roman"/>
                <a:buNone/>
              </a:pPr>
              <a:r>
                <a:rPr lang="en-US" sz="1800" b="1">
                  <a:solidFill>
                    <a:srgbClr val="77A042"/>
                  </a:solidFill>
                  <a:latin typeface="Questrial"/>
                  <a:ea typeface="Questrial"/>
                  <a:cs typeface="Questrial"/>
                  <a:sym typeface="Questrial"/>
                </a:rPr>
                <a:t>TAX CREDITS</a:t>
              </a:r>
            </a:p>
          </p:txBody>
        </p:sp>
      </p:grpSp>
      <p:grpSp>
        <p:nvGrpSpPr>
          <p:cNvPr id="346" name="Shape 346"/>
          <p:cNvGrpSpPr/>
          <p:nvPr/>
        </p:nvGrpSpPr>
        <p:grpSpPr>
          <a:xfrm>
            <a:off x="7467604" y="3671887"/>
            <a:ext cx="2381251" cy="1195387"/>
            <a:chOff x="4032" y="2256"/>
            <a:chExt cx="1500" cy="753"/>
          </a:xfrm>
        </p:grpSpPr>
        <p:cxnSp>
          <p:nvCxnSpPr>
            <p:cNvPr id="347" name="Shape 347"/>
            <p:cNvCxnSpPr/>
            <p:nvPr/>
          </p:nvCxnSpPr>
          <p:spPr>
            <a:xfrm>
              <a:off x="4768" y="2256"/>
              <a:ext cx="0" cy="300"/>
            </a:xfrm>
            <a:prstGeom prst="straightConnector1">
              <a:avLst/>
            </a:prstGeom>
            <a:noFill/>
            <a:ln w="38150" cap="flat" cmpd="sng">
              <a:solidFill>
                <a:srgbClr val="FF0000"/>
              </a:solidFill>
              <a:prstDash val="solid"/>
              <a:miter lim="8000"/>
              <a:headEnd type="none" w="med" len="med"/>
              <a:tailEnd type="triangle" w="lg" len="lg"/>
            </a:ln>
          </p:spPr>
        </p:cxnSp>
        <p:sp>
          <p:nvSpPr>
            <p:cNvPr id="348" name="Shape 348"/>
            <p:cNvSpPr txBox="1"/>
            <p:nvPr/>
          </p:nvSpPr>
          <p:spPr>
            <a:xfrm>
              <a:off x="4032" y="2709"/>
              <a:ext cx="1500" cy="300"/>
            </a:xfrm>
            <a:prstGeom prst="rect">
              <a:avLst/>
            </a:prstGeom>
            <a:noFill/>
            <a:ln>
              <a:noFill/>
            </a:ln>
          </p:spPr>
          <p:txBody>
            <a:bodyPr wrap="square" lIns="90000" tIns="46800" rIns="90000" bIns="46800" anchor="t" anchorCtr="0">
              <a:noAutofit/>
            </a:bodyPr>
            <a:lstStyle/>
            <a:p>
              <a:pPr marL="0" marR="0" lvl="0" indent="0" algn="ctr" rtl="0">
                <a:spcBef>
                  <a:spcPts val="0"/>
                </a:spcBef>
                <a:buClr>
                  <a:srgbClr val="000000"/>
                </a:buClr>
                <a:buSzPct val="25000"/>
                <a:buFont typeface="Times New Roman"/>
                <a:buNone/>
              </a:pPr>
              <a:r>
                <a:rPr lang="en-US" sz="1800" b="1">
                  <a:solidFill>
                    <a:srgbClr val="77A042"/>
                  </a:solidFill>
                  <a:latin typeface="Questrial"/>
                  <a:ea typeface="Questrial"/>
                  <a:cs typeface="Questrial"/>
                  <a:sym typeface="Questrial"/>
                </a:rPr>
                <a:t>AMOUNT OWED OR REFUNDED</a:t>
              </a:r>
            </a:p>
          </p:txBody>
        </p:sp>
      </p:grpSp>
      <p:grpSp>
        <p:nvGrpSpPr>
          <p:cNvPr id="349" name="Shape 349"/>
          <p:cNvGrpSpPr/>
          <p:nvPr/>
        </p:nvGrpSpPr>
        <p:grpSpPr>
          <a:xfrm>
            <a:off x="6781803" y="5195891"/>
            <a:ext cx="2322513" cy="536575"/>
            <a:chOff x="3600" y="3216"/>
            <a:chExt cx="1463" cy="338"/>
          </a:xfrm>
        </p:grpSpPr>
        <p:sp>
          <p:nvSpPr>
            <p:cNvPr id="350" name="Shape 350"/>
            <p:cNvSpPr txBox="1"/>
            <p:nvPr/>
          </p:nvSpPr>
          <p:spPr>
            <a:xfrm>
              <a:off x="3600" y="3216"/>
              <a:ext cx="900" cy="3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0000"/>
                </a:buClr>
                <a:buFont typeface="Times New Roman"/>
                <a:buNone/>
              </a:pPr>
              <a:endParaRPr sz="1800">
                <a:solidFill>
                  <a:srgbClr val="FFFFFF"/>
                </a:solidFill>
                <a:latin typeface="Arial"/>
                <a:ea typeface="Arial"/>
                <a:cs typeface="Arial"/>
                <a:sym typeface="Arial"/>
              </a:endParaRPr>
            </a:p>
          </p:txBody>
        </p:sp>
        <p:pic>
          <p:nvPicPr>
            <p:cNvPr id="351" name="Shape 351"/>
            <p:cNvPicPr preferRelativeResize="0"/>
            <p:nvPr/>
          </p:nvPicPr>
          <p:blipFill rotWithShape="1">
            <a:blip r:embed="rId4">
              <a:alphaModFix/>
            </a:blip>
            <a:srcRect/>
            <a:stretch/>
          </p:blipFill>
          <p:spPr>
            <a:xfrm>
              <a:off x="4463" y="3254"/>
              <a:ext cx="600" cy="300"/>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358" name="Shape 358"/>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359" name="Shape 359"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360" name="Shape 360"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361" name="Shape 361"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362" name="Shape 362"/>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363" name="Shape 363"/>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Exemptions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Exemptions Objectives</a:t>
            </a:r>
          </a:p>
        </p:txBody>
      </p:sp>
      <p:sp>
        <p:nvSpPr>
          <p:cNvPr id="370" name="Shape 370"/>
          <p:cNvSpPr txBox="1">
            <a:spLocks noGrp="1"/>
          </p:cNvSpPr>
          <p:nvPr>
            <p:ph type="body" idx="1"/>
          </p:nvPr>
        </p:nvSpPr>
        <p:spPr>
          <a:xfrm>
            <a:off x="609600" y="1600204"/>
            <a:ext cx="10972800" cy="39024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42900" algn="l" rtl="0">
              <a:spcBef>
                <a:spcPts val="0"/>
              </a:spcBef>
              <a:spcAft>
                <a:spcPts val="0"/>
              </a:spcAft>
              <a:buClr>
                <a:schemeClr val="accent3"/>
              </a:buClr>
              <a:buSzPct val="100000"/>
              <a:buFont typeface="Noto Sans Symbols"/>
              <a:buChar char="➢"/>
            </a:pPr>
            <a:r>
              <a:rPr lang="en-US" sz="40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spcBef>
                <a:spcPts val="720"/>
              </a:spcBef>
              <a:spcAft>
                <a:spcPts val="0"/>
              </a:spcAft>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Determine a taxpayer’s eligibility for a personal exemption</a:t>
            </a:r>
          </a:p>
          <a:p>
            <a:pPr marL="742950" marR="0" lvl="1" indent="-285750" algn="l" rtl="0">
              <a:spcBef>
                <a:spcPts val="720"/>
              </a:spcBef>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Assess whether a person qualifies as a dependent of a taxpayer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Effect transition="in" filter="fade">
                                      <p:cBhvr>
                                        <p:cTn id="7" dur="1000"/>
                                        <p:tgtEl>
                                          <p:spTgt spid="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xEl>
                                              <p:pRg st="1" end="1"/>
                                            </p:txEl>
                                          </p:spTgt>
                                        </p:tgtEl>
                                        <p:attrNameLst>
                                          <p:attrName>style.visibility</p:attrName>
                                        </p:attrNameLst>
                                      </p:cBhvr>
                                      <p:to>
                                        <p:strVal val="visible"/>
                                      </p:to>
                                    </p:set>
                                    <p:animEffect transition="in" filter="fade">
                                      <p:cBhvr>
                                        <p:cTn id="12" dur="1000"/>
                                        <p:tgtEl>
                                          <p:spTgt spid="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0">
                                            <p:txEl>
                                              <p:pRg st="2" end="2"/>
                                            </p:txEl>
                                          </p:spTgt>
                                        </p:tgtEl>
                                        <p:attrNameLst>
                                          <p:attrName>style.visibility</p:attrName>
                                        </p:attrNameLst>
                                      </p:cBhvr>
                                      <p:to>
                                        <p:strVal val="visible"/>
                                      </p:to>
                                    </p:set>
                                    <p:animEffect transition="in" filter="fade">
                                      <p:cBhvr>
                                        <p:cTn id="17" dur="1000"/>
                                        <p:tgtEl>
                                          <p:spTgt spid="3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Personal</a:t>
            </a:r>
            <a:r>
              <a:rPr lang="en-US" sz="4000" b="1" i="0" u="none" strike="noStrike" cap="none">
                <a:solidFill>
                  <a:schemeClr val="dk2"/>
                </a:solidFill>
                <a:latin typeface="Questrial"/>
                <a:ea typeface="Questrial"/>
                <a:cs typeface="Questrial"/>
                <a:sym typeface="Questrial"/>
              </a:rPr>
              <a:t> </a:t>
            </a:r>
            <a:r>
              <a:rPr lang="en-US" sz="4800" b="1" i="0" u="none" strike="noStrike" cap="none">
                <a:solidFill>
                  <a:schemeClr val="dk2"/>
                </a:solidFill>
                <a:latin typeface="Questrial"/>
                <a:ea typeface="Questrial"/>
                <a:cs typeface="Questrial"/>
                <a:sym typeface="Questrial"/>
              </a:rPr>
              <a:t>Exemptions</a:t>
            </a:r>
          </a:p>
        </p:txBody>
      </p:sp>
      <p:sp>
        <p:nvSpPr>
          <p:cNvPr id="377" name="Shape 377"/>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Each personal exemption decreases the taxable income by $4,0</a:t>
            </a:r>
            <a:r>
              <a:rPr lang="en-US"/>
              <a:t>5</a:t>
            </a:r>
            <a:r>
              <a:rPr lang="en-US" sz="4000" b="0" i="0" u="none" strike="noStrike" cap="none">
                <a:solidFill>
                  <a:schemeClr val="dk1"/>
                </a:solidFill>
                <a:latin typeface="Questrial"/>
                <a:ea typeface="Questrial"/>
                <a:cs typeface="Questrial"/>
                <a:sym typeface="Questrial"/>
              </a:rPr>
              <a:t>0 </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Taxpayers can claim exemptions for: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Taxpayer UNLESS the taxpayer can be claimed as a dependent by someone else.</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Spouse UNLESS the spouse can be claimed as a dependent by someone else.</a:t>
            </a:r>
          </a:p>
          <a:p>
            <a:pPr marL="342900" marR="0" lvl="0" indent="-342900" algn="l" rtl="0">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Determining Dependency Exemptions</a:t>
            </a:r>
          </a:p>
        </p:txBody>
      </p:sp>
      <p:sp>
        <p:nvSpPr>
          <p:cNvPr id="384" name="Shape 384"/>
          <p:cNvSpPr txBox="1">
            <a:spLocks noGrp="1"/>
          </p:cNvSpPr>
          <p:nvPr>
            <p:ph type="body" idx="1"/>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742950" marR="0" lvl="1" indent="-285750" algn="l" rtl="0">
              <a:lnSpc>
                <a:spcPct val="90000"/>
              </a:lnSpc>
              <a:spcBef>
                <a:spcPts val="0"/>
              </a:spcBef>
              <a:spcAft>
                <a:spcPts val="0"/>
              </a:spcAft>
              <a:buClr>
                <a:schemeClr val="dk1"/>
              </a:buClr>
              <a:buSzPct val="25000"/>
              <a:buFont typeface="Noto Sans Symbols"/>
              <a:buNone/>
            </a:pPr>
            <a:endParaRPr sz="3600" b="0" i="0" u="none" strike="noStrike" cap="none">
              <a:solidFill>
                <a:schemeClr val="dk1"/>
              </a:solidFill>
              <a:latin typeface="Questrial"/>
              <a:ea typeface="Questrial"/>
              <a:cs typeface="Questrial"/>
              <a:sym typeface="Questrial"/>
            </a:endParaRPr>
          </a:p>
          <a:p>
            <a:pPr marL="11112" marR="0" lvl="0" indent="-11112" algn="ctr" rtl="0">
              <a:lnSpc>
                <a:spcPct val="90000"/>
              </a:lnSpc>
              <a:spcBef>
                <a:spcPts val="720"/>
              </a:spcBef>
              <a:spcAft>
                <a:spcPts val="0"/>
              </a:spcAft>
              <a:buClr>
                <a:schemeClr val="accent3"/>
              </a:buClr>
              <a:buSzPct val="25000"/>
              <a:buFont typeface="Noto Sans Symbols"/>
              <a:buNone/>
            </a:pPr>
            <a:r>
              <a:rPr lang="en-US" sz="3600" b="1" i="0" u="none" strike="noStrike" cap="none">
                <a:solidFill>
                  <a:schemeClr val="accent3"/>
                </a:solidFill>
                <a:latin typeface="Questrial"/>
                <a:ea typeface="Questrial"/>
                <a:cs typeface="Questrial"/>
                <a:sym typeface="Questrial"/>
              </a:rPr>
              <a:t>Open the Publication 4012 to the Exemptions Tab to </a:t>
            </a:r>
            <a:r>
              <a:rPr lang="en-US" sz="3600" b="1" i="0" u="sng" strike="noStrike" cap="none">
                <a:solidFill>
                  <a:schemeClr val="accent3"/>
                </a:solidFill>
                <a:latin typeface="Questrial"/>
                <a:ea typeface="Questrial"/>
                <a:cs typeface="Questrial"/>
                <a:sym typeface="Questrial"/>
              </a:rPr>
              <a:t>Table 1: Dependency Exemption</a:t>
            </a:r>
          </a:p>
          <a:p>
            <a:pPr marL="742950" marR="0" lvl="1" indent="-285750" algn="l" rtl="0">
              <a:lnSpc>
                <a:spcPct val="90000"/>
              </a:lnSpc>
              <a:spcBef>
                <a:spcPts val="640"/>
              </a:spcBef>
              <a:spcAft>
                <a:spcPts val="0"/>
              </a:spcAft>
              <a:buClr>
                <a:schemeClr val="dk1"/>
              </a:buClr>
              <a:buSzPct val="25000"/>
              <a:buFont typeface="Noto Sans Symbols"/>
              <a:buNone/>
            </a:pPr>
            <a:endParaRPr sz="2400" b="0" i="0" u="none" strike="noStrike" cap="none">
              <a:solidFill>
                <a:schemeClr val="accent3"/>
              </a:solidFill>
              <a:latin typeface="Questrial"/>
              <a:ea typeface="Questrial"/>
              <a:cs typeface="Questrial"/>
              <a:sym typeface="Questrial"/>
            </a:endParaRPr>
          </a:p>
          <a:p>
            <a:pPr marL="3164" marR="0" lvl="0" indent="-3164" algn="ctr" rtl="0">
              <a:lnSpc>
                <a:spcPct val="90000"/>
              </a:lnSpc>
              <a:spcBef>
                <a:spcPts val="960"/>
              </a:spcBef>
              <a:spcAft>
                <a:spcPts val="0"/>
              </a:spcAft>
              <a:buClr>
                <a:schemeClr val="accent3"/>
              </a:buClr>
              <a:buSzPct val="25000"/>
              <a:buFont typeface="Noto Sans Symbols"/>
              <a:buNone/>
            </a:pPr>
            <a:r>
              <a:rPr lang="en-US" sz="4800" b="1" i="1" u="none" strike="noStrike" cap="none">
                <a:solidFill>
                  <a:schemeClr val="accent3"/>
                </a:solidFill>
                <a:latin typeface="Questrial"/>
                <a:ea typeface="Questrial"/>
                <a:cs typeface="Questrial"/>
                <a:sym typeface="Questrial"/>
              </a:rPr>
              <a:t>ALWAYS BEGIN WITH THIS CHART TO DETERMINE IF A PERSON QUALIFIES AS A DEPENDENT</a:t>
            </a:r>
          </a:p>
          <a:p>
            <a:pPr marL="342900" marR="0" lvl="0" indent="-342900" algn="l" rtl="0">
              <a:lnSpc>
                <a:spcPct val="90000"/>
              </a:lnSpc>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Qualifying Child or Qualifying Relative?</a:t>
            </a:r>
          </a:p>
        </p:txBody>
      </p:sp>
      <p:sp>
        <p:nvSpPr>
          <p:cNvPr id="391" name="Shape 39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no one else can claim the taxpayer or spouse as a dependent, you need to determine if the other people living in the house can be </a:t>
            </a:r>
            <a:r>
              <a:rPr lang="en-US" sz="4000" b="1" i="0" u="none" strike="noStrike" cap="none">
                <a:solidFill>
                  <a:schemeClr val="accent1"/>
                </a:solidFill>
                <a:latin typeface="Questrial"/>
                <a:ea typeface="Questrial"/>
                <a:cs typeface="Questrial"/>
                <a:sym typeface="Questrial"/>
              </a:rPr>
              <a:t>Qualifying Children, </a:t>
            </a:r>
            <a:r>
              <a:rPr lang="en-US" sz="4000" b="0" i="0" u="none" strike="noStrike" cap="none">
                <a:solidFill>
                  <a:schemeClr val="dk1"/>
                </a:solidFill>
                <a:latin typeface="Questrial"/>
                <a:ea typeface="Questrial"/>
                <a:cs typeface="Questrial"/>
                <a:sym typeface="Questrial"/>
              </a:rPr>
              <a:t>and if not see if they can be </a:t>
            </a:r>
            <a:r>
              <a:rPr lang="en-US" sz="4000" b="1" i="0" u="none" strike="noStrike" cap="none">
                <a:solidFill>
                  <a:schemeClr val="accent1"/>
                </a:solidFill>
                <a:latin typeface="Questrial"/>
                <a:ea typeface="Questrial"/>
                <a:cs typeface="Questrial"/>
                <a:sym typeface="Questrial"/>
              </a:rPr>
              <a:t>Qualifying Relatives</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Remember: Each dependent decreases the taxable income by $4,0</a:t>
            </a:r>
            <a:r>
              <a:rPr lang="en-US"/>
              <a:t>5</a:t>
            </a:r>
            <a:r>
              <a:rPr lang="en-US" sz="4000" b="0" i="0" u="none" strike="noStrike" cap="none">
                <a:solidFill>
                  <a:schemeClr val="dk1"/>
                </a:solidFill>
                <a:latin typeface="Questrial"/>
                <a:ea typeface="Questrial"/>
                <a:cs typeface="Questrial"/>
                <a:sym typeface="Questrial"/>
              </a:rPr>
              <a:t>0!</a:t>
            </a:r>
          </a:p>
          <a:p>
            <a:pPr marL="342900" marR="0" lvl="0" indent="-342900" algn="l" rtl="0">
              <a:spcBef>
                <a:spcPts val="800"/>
              </a:spcBef>
              <a:spcAft>
                <a:spcPts val="0"/>
              </a:spcAft>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Note: Taxpayers with ITIN Cards</a:t>
            </a:r>
          </a:p>
        </p:txBody>
      </p:sp>
      <p:sp>
        <p:nvSpPr>
          <p:cNvPr id="398" name="Shape 39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1" i="0" u="none" strike="noStrike" cap="none">
                <a:solidFill>
                  <a:schemeClr val="dk1"/>
                </a:solidFill>
                <a:latin typeface="Questrial"/>
                <a:ea typeface="Questrial"/>
                <a:cs typeface="Questrial"/>
                <a:sym typeface="Questrial"/>
              </a:rPr>
              <a:t>Remember: </a:t>
            </a:r>
            <a:r>
              <a:rPr lang="en-US" sz="4000" b="0" i="0" u="none" strike="noStrike" cap="none">
                <a:solidFill>
                  <a:schemeClr val="dk1"/>
                </a:solidFill>
                <a:latin typeface="Questrial"/>
                <a:ea typeface="Questrial"/>
                <a:cs typeface="Questrial"/>
                <a:sym typeface="Questrial"/>
              </a:rPr>
              <a:t>Taxpayers receive ITIN numbers if they are nonresidents but need to file a tax return and cannot obtain a SSN</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a taxpayer lived in the United States all year and has an ITIN card, they will be considered a </a:t>
            </a:r>
            <a:r>
              <a:rPr lang="en-US" sz="4000" b="1" i="0" u="none" strike="noStrike" cap="none">
                <a:solidFill>
                  <a:srgbClr val="F2B52C"/>
                </a:solidFill>
                <a:latin typeface="Questrial"/>
                <a:ea typeface="Questrial"/>
                <a:cs typeface="Questrial"/>
                <a:sym typeface="Questrial"/>
              </a:rPr>
              <a:t>resident alien </a:t>
            </a:r>
            <a:r>
              <a:rPr lang="en-US" sz="4000" b="0" i="0" u="none" strike="noStrike" cap="none">
                <a:solidFill>
                  <a:schemeClr val="dk1"/>
                </a:solidFill>
                <a:latin typeface="Questrial"/>
                <a:ea typeface="Questrial"/>
                <a:cs typeface="Questrial"/>
                <a:sym typeface="Questrial"/>
              </a:rPr>
              <a:t>for tax purposes</a:t>
            </a:r>
          </a:p>
          <a:p>
            <a:pPr marL="342900" marR="0" lvl="0" indent="-342900" algn="l" rtl="0">
              <a:lnSpc>
                <a:spcPct val="90000"/>
              </a:lnSpc>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“child” passes the citizenship test in this situation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“Permanently and Totally Disabled”</a:t>
            </a:r>
          </a:p>
        </p:txBody>
      </p:sp>
      <p:sp>
        <p:nvSpPr>
          <p:cNvPr id="404" name="Shape 40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person is considered permanently and totally disabled if he or she cannot engage in any substantial gainful activity because of a physical or mental condition, AND</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doctor determines the condition has lasted or can be expected to last continuously for at least a year or can lead to death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“Temporary Absences”</a:t>
            </a:r>
          </a:p>
        </p:txBody>
      </p:sp>
      <p:sp>
        <p:nvSpPr>
          <p:cNvPr id="411" name="Shape 41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child is considered to have lived with you during periods of time when one of you, or both are temporarily absent due to illness, education, business, vacation</a:t>
            </a:r>
            <a:r>
              <a:rPr lang="en-US"/>
              <a:t>,</a:t>
            </a:r>
            <a:r>
              <a:rPr lang="en-US" sz="4000" b="0" i="0" u="none" strike="noStrike" cap="none">
                <a:solidFill>
                  <a:schemeClr val="dk1"/>
                </a:solidFill>
                <a:latin typeface="Questrial"/>
                <a:ea typeface="Questrial"/>
                <a:cs typeface="Questrial"/>
                <a:sym typeface="Questrial"/>
              </a:rPr>
              <a:t> military service, or </a:t>
            </a:r>
            <a:r>
              <a:rPr lang="en-US"/>
              <a:t>detention in a juvenile facility</a:t>
            </a:r>
          </a:p>
          <a:p>
            <a:pPr marL="342900" marR="0" lvl="0" indent="-342900" algn="l" rtl="0">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Volunteer Paperwork</a:t>
            </a:r>
          </a:p>
        </p:txBody>
      </p:sp>
      <p:sp>
        <p:nvSpPr>
          <p:cNvPr id="68" name="Shape 68"/>
          <p:cNvSpPr txBox="1">
            <a:spLocks noGrp="1"/>
          </p:cNvSpPr>
          <p:nvPr>
            <p:ph type="body" idx="1"/>
          </p:nvPr>
        </p:nvSpPr>
        <p:spPr>
          <a:xfrm>
            <a:off x="609600" y="1600203"/>
            <a:ext cx="10972800" cy="4821000"/>
          </a:xfrm>
          <a:prstGeom prst="rect">
            <a:avLst/>
          </a:prstGeom>
          <a:noFill/>
          <a:ln>
            <a:noFill/>
          </a:ln>
        </p:spPr>
        <p:txBody>
          <a:bodyPr wrap="square" lIns="91425" tIns="45700" rIns="91425" bIns="45700" anchor="t" anchorCtr="0">
            <a:noAutofit/>
          </a:bodyPr>
          <a:lstStyle/>
          <a:p>
            <a:pPr marL="342900" marR="0" lvl="0" indent="-361950" algn="l" rtl="0">
              <a:lnSpc>
                <a:spcPct val="80000"/>
              </a:lnSpc>
              <a:spcBef>
                <a:spcPts val="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Complete Volunteer Paperwork by logging into your account on </a:t>
            </a:r>
            <a:r>
              <a:rPr lang="en-US" sz="3400" b="0" i="0" u="sng" strike="noStrike" cap="none">
                <a:solidFill>
                  <a:schemeClr val="hlink"/>
                </a:solidFill>
                <a:latin typeface="Questrial"/>
                <a:ea typeface="Questrial"/>
                <a:cs typeface="Questrial"/>
                <a:sym typeface="Questrial"/>
                <a:hlinkClick r:id="rId3"/>
              </a:rPr>
              <a:t>volunteers.generationforchange.org</a:t>
            </a:r>
            <a:r>
              <a:rPr lang="en-US" sz="3400" b="0" i="0" u="none" strike="noStrike" cap="none">
                <a:solidFill>
                  <a:schemeClr val="dk1"/>
                </a:solidFill>
                <a:latin typeface="Questrial"/>
                <a:ea typeface="Questrial"/>
                <a:cs typeface="Questrial"/>
                <a:sym typeface="Questrial"/>
              </a:rPr>
              <a:t>. It’s very important you complete this BEFORE you leave today.</a:t>
            </a:r>
          </a:p>
          <a:p>
            <a:pPr marL="742950" marR="0" lvl="1" indent="-273685" algn="l" rtl="0">
              <a:lnSpc>
                <a:spcPct val="80000"/>
              </a:lnSpc>
              <a:spcBef>
                <a:spcPts val="558"/>
              </a:spcBef>
              <a:spcAft>
                <a:spcPts val="0"/>
              </a:spcAft>
              <a:buClr>
                <a:schemeClr val="dk1"/>
              </a:buClr>
              <a:buSzPct val="100000"/>
              <a:buFont typeface="Arial"/>
              <a:buChar char="•"/>
            </a:pPr>
            <a:r>
              <a:rPr lang="en-US" sz="2600" b="0" i="0" u="none" strike="noStrike" cap="none">
                <a:solidFill>
                  <a:schemeClr val="dk1"/>
                </a:solidFill>
                <a:latin typeface="Questrial"/>
                <a:ea typeface="Questrial"/>
                <a:cs typeface="Questrial"/>
                <a:sym typeface="Questrial"/>
              </a:rPr>
              <a:t>Complete </a:t>
            </a:r>
            <a:r>
              <a:rPr lang="en-US" sz="2600" b="1" i="1" u="none" strike="noStrike" cap="none">
                <a:solidFill>
                  <a:schemeClr val="dk1"/>
                </a:solidFill>
                <a:latin typeface="Questrial"/>
                <a:ea typeface="Questrial"/>
                <a:cs typeface="Questrial"/>
                <a:sym typeface="Questrial"/>
              </a:rPr>
              <a:t>Acknowledgment of Risk and Release From Liability Form</a:t>
            </a:r>
          </a:p>
          <a:p>
            <a:pPr marL="742950" marR="0" lvl="1" indent="-273685" algn="l" rtl="0">
              <a:lnSpc>
                <a:spcPct val="80000"/>
              </a:lnSpc>
              <a:spcBef>
                <a:spcPts val="558"/>
              </a:spcBef>
              <a:spcAft>
                <a:spcPts val="0"/>
              </a:spcAft>
              <a:buClr>
                <a:schemeClr val="dk1"/>
              </a:buClr>
              <a:buSzPct val="100000"/>
              <a:buFont typeface="Arial"/>
              <a:buChar char="•"/>
            </a:pPr>
            <a:r>
              <a:rPr lang="en-US" sz="2600" b="0" i="0" u="none" strike="noStrike" cap="none">
                <a:solidFill>
                  <a:schemeClr val="dk1"/>
                </a:solidFill>
                <a:latin typeface="Questrial"/>
                <a:ea typeface="Questrial"/>
                <a:cs typeface="Questrial"/>
                <a:sym typeface="Questrial"/>
              </a:rPr>
              <a:t>Complete </a:t>
            </a:r>
            <a:r>
              <a:rPr lang="en-US" sz="2600" b="1" i="1" u="none" strike="noStrike" cap="none">
                <a:solidFill>
                  <a:schemeClr val="dk1"/>
                </a:solidFill>
                <a:latin typeface="Questrial"/>
                <a:ea typeface="Questrial"/>
                <a:cs typeface="Questrial"/>
                <a:sym typeface="Questrial"/>
              </a:rPr>
              <a:t>Media and Publicity Release Form</a:t>
            </a:r>
          </a:p>
          <a:p>
            <a:pPr marL="742950" marR="0" lvl="1" indent="-273685" algn="l" rtl="0">
              <a:lnSpc>
                <a:spcPct val="80000"/>
              </a:lnSpc>
              <a:spcBef>
                <a:spcPts val="558"/>
              </a:spcBef>
              <a:spcAft>
                <a:spcPts val="0"/>
              </a:spcAft>
              <a:buClr>
                <a:schemeClr val="dk1"/>
              </a:buClr>
              <a:buSzPct val="100000"/>
              <a:buFont typeface="Arial"/>
              <a:buChar char="•"/>
            </a:pPr>
            <a:r>
              <a:rPr lang="en-US" sz="2600" b="0" i="0" u="none" strike="noStrike" cap="none">
                <a:solidFill>
                  <a:schemeClr val="dk1"/>
                </a:solidFill>
                <a:latin typeface="Questrial"/>
                <a:ea typeface="Questrial"/>
                <a:cs typeface="Questrial"/>
                <a:sym typeface="Questrial"/>
              </a:rPr>
              <a:t>Complete </a:t>
            </a:r>
            <a:r>
              <a:rPr lang="en-US" sz="2600" b="1" i="1" u="none" strike="noStrike" cap="none">
                <a:solidFill>
                  <a:schemeClr val="dk1"/>
                </a:solidFill>
                <a:latin typeface="Questrial"/>
                <a:ea typeface="Questrial"/>
                <a:cs typeface="Questrial"/>
                <a:sym typeface="Questrial"/>
              </a:rPr>
              <a:t>Confidentiality Form</a:t>
            </a:r>
          </a:p>
          <a:p>
            <a:pPr marL="0" marR="0" lvl="0" indent="0" algn="l" rtl="0">
              <a:lnSpc>
                <a:spcPct val="80000"/>
              </a:lnSpc>
              <a:spcBef>
                <a:spcPts val="558"/>
              </a:spcBef>
              <a:spcAft>
                <a:spcPts val="0"/>
              </a:spcAft>
              <a:buNone/>
            </a:pPr>
            <a:endParaRPr sz="2600"/>
          </a:p>
          <a:p>
            <a:pPr marL="457200" marR="0" lvl="1" indent="0" algn="l" rtl="0">
              <a:lnSpc>
                <a:spcPct val="80000"/>
              </a:lnSpc>
              <a:spcBef>
                <a:spcPts val="558"/>
              </a:spcBef>
              <a:spcAft>
                <a:spcPts val="0"/>
              </a:spcAft>
              <a:buClr>
                <a:schemeClr val="dk1"/>
              </a:buClr>
              <a:buSzPct val="25000"/>
              <a:buFont typeface="Arial"/>
              <a:buNone/>
            </a:pPr>
            <a:endParaRPr sz="2790" b="0" i="0" u="none" strike="noStrike" cap="none">
              <a:solidFill>
                <a:schemeClr val="dk1"/>
              </a:solidFill>
              <a:latin typeface="Questrial"/>
              <a:ea typeface="Questrial"/>
              <a:cs typeface="Questrial"/>
              <a:sym typeface="Questrial"/>
            </a:endParaRPr>
          </a:p>
          <a:p>
            <a:pPr marL="742950" marR="0" lvl="1" indent="-285750" algn="l" rtl="0">
              <a:lnSpc>
                <a:spcPct val="80000"/>
              </a:lnSpc>
              <a:spcBef>
                <a:spcPts val="558"/>
              </a:spcBef>
              <a:spcAft>
                <a:spcPts val="0"/>
              </a:spcAft>
              <a:buClr>
                <a:schemeClr val="dk1"/>
              </a:buClr>
              <a:buSzPct val="99642"/>
              <a:buFont typeface="Arial"/>
              <a:buNone/>
            </a:pPr>
            <a:endParaRPr sz="2790" b="0" i="0" u="none" strike="noStrike" cap="none">
              <a:solidFill>
                <a:schemeClr val="dk1"/>
              </a:solidFill>
              <a:latin typeface="Questrial"/>
              <a:ea typeface="Questrial"/>
              <a:cs typeface="Questrial"/>
              <a:sym typeface="Questrial"/>
            </a:endParaRPr>
          </a:p>
          <a:p>
            <a:pPr marL="742950" marR="0" lvl="1" indent="-285750" algn="l" rtl="0">
              <a:lnSpc>
                <a:spcPct val="80000"/>
              </a:lnSpc>
              <a:spcBef>
                <a:spcPts val="558"/>
              </a:spcBef>
              <a:buClr>
                <a:schemeClr val="dk1"/>
              </a:buClr>
              <a:buSzPct val="99642"/>
              <a:buFont typeface="Arial"/>
              <a:buNone/>
            </a:pPr>
            <a:endParaRPr sz="279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417" name="Shape 417"/>
          <p:cNvSpPr txBox="1">
            <a:spLocks noGrp="1"/>
          </p:cNvSpPr>
          <p:nvPr>
            <p:ph type="body" idx="1"/>
          </p:nvPr>
        </p:nvSpPr>
        <p:spPr>
          <a:xfrm>
            <a:off x="609600" y="1600203"/>
            <a:ext cx="10972800" cy="22257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TRUE or FALSE: </a:t>
            </a:r>
          </a:p>
          <a:p>
            <a:pPr marL="342900" marR="0" lvl="0" indent="-342900" algn="ctr" rtl="0">
              <a:spcBef>
                <a:spcPts val="800"/>
              </a:spcBef>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Every taxpayer can claim a personal exemption for himself.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idx="4294967295"/>
          </p:nvPr>
        </p:nvSpPr>
        <p:spPr>
          <a:xfrm>
            <a:off x="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a:t>
            </a:r>
          </a:p>
        </p:txBody>
      </p:sp>
      <p:sp>
        <p:nvSpPr>
          <p:cNvPr id="423" name="Shape 423"/>
          <p:cNvSpPr txBox="1">
            <a:spLocks noGrp="1"/>
          </p:cNvSpPr>
          <p:nvPr>
            <p:ph type="body" idx="4294967295"/>
          </p:nvPr>
        </p:nvSpPr>
        <p:spPr>
          <a:xfrm>
            <a:off x="541800" y="1657225"/>
            <a:ext cx="10972800" cy="2730600"/>
          </a:xfrm>
          <a:prstGeom prst="rect">
            <a:avLst/>
          </a:prstGeom>
          <a:gradFill>
            <a:gsLst>
              <a:gs pos="0">
                <a:srgbClr val="FFE57F"/>
              </a:gs>
              <a:gs pos="35000">
                <a:srgbClr val="FFEBA5"/>
              </a:gs>
              <a:gs pos="100000">
                <a:srgbClr val="FFF8D9"/>
              </a:gs>
            </a:gsLst>
            <a:lin ang="16200038" scaled="0"/>
          </a:gradFill>
          <a:ln w="9525" cap="flat" cmpd="sng">
            <a:solidFill>
              <a:srgbClr val="CA8F0C"/>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90000"/>
              </a:lnSpc>
              <a:spcBef>
                <a:spcPts val="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FALSE  </a:t>
            </a:r>
          </a:p>
          <a:p>
            <a:pPr marL="342900" marR="0" lvl="0" indent="-342900" algn="ctr" rtl="0">
              <a:lnSpc>
                <a:spcPct val="90000"/>
              </a:lnSpc>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A taxpayer who can be claimed as a dependent by someone else CANNOT claim an exemption for him/herself.</a:t>
            </a: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430" name="Shape 430"/>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Rebecca is unmarried with one child, Colin.  Colin is 8 years old and lives full time with his mother, who provides all of his support.  He is a U.S. citizen, and no other adults live in their household.  Can Rebecca claim Colin as a dependent?</a:t>
            </a:r>
          </a:p>
          <a:p>
            <a:pPr marL="342900" marR="0" lvl="0" indent="-342900" algn="ctr" rtl="0">
              <a:spcBef>
                <a:spcPts val="800"/>
              </a:spcBef>
              <a:buClr>
                <a:srgbClr val="000000"/>
              </a:buClr>
              <a:buSzPct val="25000"/>
              <a:buFont typeface="Noto Sans Symbols"/>
              <a:buNone/>
            </a:pPr>
            <a:r>
              <a:rPr lang="en-US" sz="4000" b="1" i="1" u="none" strike="noStrike" cap="none">
                <a:solidFill>
                  <a:schemeClr val="dk1"/>
                </a:solidFill>
                <a:latin typeface="Questrial"/>
                <a:ea typeface="Questrial"/>
                <a:cs typeface="Questrial"/>
                <a:sym typeface="Questrial"/>
              </a:rPr>
              <a:t>Use the Publication 4012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a:t>
            </a:r>
          </a:p>
        </p:txBody>
      </p:sp>
      <p:sp>
        <p:nvSpPr>
          <p:cNvPr id="436" name="Shape 436"/>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YES</a:t>
            </a:r>
          </a:p>
          <a:p>
            <a:pPr marL="342900" marR="0" lvl="0" indent="-342900" algn="ctr" rtl="0">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Colin meets all the requirements to be claimed as a qualifying child.</a:t>
            </a:r>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idx="4294967295"/>
          </p:nvPr>
        </p:nvSpPr>
        <p:spPr>
          <a:xfrm>
            <a:off x="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443" name="Shape 443"/>
          <p:cNvSpPr txBox="1">
            <a:spLocks noGrp="1"/>
          </p:cNvSpPr>
          <p:nvPr>
            <p:ph type="body" idx="4294967295"/>
          </p:nvPr>
        </p:nvSpPr>
        <p:spPr>
          <a:xfrm>
            <a:off x="0" y="1600200"/>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90000"/>
              </a:lnSpc>
              <a:spcBef>
                <a:spcPts val="0"/>
              </a:spcBef>
              <a:spcAft>
                <a:spcPts val="0"/>
              </a:spcAft>
              <a:buClr>
                <a:schemeClr val="dk1"/>
              </a:buClr>
              <a:buSzPct val="25000"/>
              <a:buFont typeface="Noto Sans Symbols"/>
              <a:buNone/>
            </a:pPr>
            <a:r>
              <a:rPr lang="en-US" sz="4000" b="1" i="0" u="none" strike="noStrike" cap="none">
                <a:solidFill>
                  <a:schemeClr val="dk1"/>
                </a:solidFill>
                <a:latin typeface="Questrial"/>
                <a:ea typeface="Questrial"/>
                <a:cs typeface="Questrial"/>
                <a:sym typeface="Questrial"/>
              </a:rPr>
              <a:t>Paul is a U.S. citizen who is 26 years old, permanently disabled, unmarried, did not pay for more than half of his support and lived with his parents for the entire year.</a:t>
            </a:r>
          </a:p>
          <a:p>
            <a:pPr marL="342900" marR="0" lvl="0" indent="-342900" algn="ctr" rtl="0">
              <a:lnSpc>
                <a:spcPct val="90000"/>
              </a:lnSpc>
              <a:spcBef>
                <a:spcPts val="800"/>
              </a:spcBef>
              <a:spcAft>
                <a:spcPts val="0"/>
              </a:spcAft>
              <a:buClr>
                <a:schemeClr val="dk1"/>
              </a:buClr>
              <a:buSzPct val="25000"/>
              <a:buFont typeface="Noto Sans Symbols"/>
              <a:buNone/>
            </a:pPr>
            <a:endParaRPr sz="4000" b="1" i="0" u="none" strike="noStrike" cap="none">
              <a:solidFill>
                <a:schemeClr val="dk1"/>
              </a:solidFill>
              <a:latin typeface="Questrial"/>
              <a:ea typeface="Questrial"/>
              <a:cs typeface="Questrial"/>
              <a:sym typeface="Questrial"/>
            </a:endParaRPr>
          </a:p>
          <a:p>
            <a:pPr marL="342900" marR="0" lvl="0" indent="-342900" algn="ctr" rtl="0">
              <a:lnSpc>
                <a:spcPct val="90000"/>
              </a:lnSpc>
              <a:spcBef>
                <a:spcPts val="800"/>
              </a:spcBef>
              <a:buClr>
                <a:schemeClr val="dk1"/>
              </a:buClr>
              <a:buSzPct val="25000"/>
              <a:buFont typeface="Noto Sans Symbols"/>
              <a:buNone/>
            </a:pPr>
            <a:r>
              <a:rPr lang="en-US" sz="4000" b="1" i="0" u="none" strike="noStrike" cap="none">
                <a:solidFill>
                  <a:schemeClr val="dk1"/>
                </a:solidFill>
                <a:latin typeface="Questrial"/>
                <a:ea typeface="Questrial"/>
                <a:cs typeface="Questrial"/>
                <a:sym typeface="Questrial"/>
              </a:rPr>
              <a:t>Can Paul be claimed as a dependent by his parents?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a:t>
            </a:r>
          </a:p>
        </p:txBody>
      </p:sp>
      <p:sp>
        <p:nvSpPr>
          <p:cNvPr id="449" name="Shape 449"/>
          <p:cNvSpPr txBox="1">
            <a:spLocks noGrp="1"/>
          </p:cNvSpPr>
          <p:nvPr>
            <p:ph type="body" idx="1"/>
          </p:nvPr>
        </p:nvSpPr>
        <p:spPr>
          <a:xfrm>
            <a:off x="609600" y="1600203"/>
            <a:ext cx="10972800" cy="21054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YES.</a:t>
            </a:r>
          </a:p>
          <a:p>
            <a:pPr marL="342900" marR="0" lvl="0" indent="-342900" algn="ctr" rtl="0">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Paul meets all the requirements to be claimed      as a qualifying child.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What if the parents live apart?</a:t>
            </a:r>
          </a:p>
        </p:txBody>
      </p:sp>
      <p:sp>
        <p:nvSpPr>
          <p:cNvPr id="456" name="Shape 45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The </a:t>
            </a:r>
            <a:r>
              <a:rPr lang="en-US" sz="4000" b="1" i="1" u="sng" strike="noStrike" cap="none">
                <a:solidFill>
                  <a:schemeClr val="dk1"/>
                </a:solidFill>
                <a:latin typeface="Questrial"/>
                <a:ea typeface="Questrial"/>
                <a:cs typeface="Questrial"/>
                <a:sym typeface="Questrial"/>
              </a:rPr>
              <a:t>custodial</a:t>
            </a:r>
            <a:r>
              <a:rPr lang="en-US" sz="4000" b="0" i="0" u="none" strike="noStrike" cap="none">
                <a:solidFill>
                  <a:schemeClr val="dk1"/>
                </a:solidFill>
                <a:latin typeface="Questrial"/>
                <a:ea typeface="Questrial"/>
                <a:cs typeface="Questrial"/>
                <a:sym typeface="Questrial"/>
              </a:rPr>
              <a:t> parent generally claims the dependency exemption for his/her child</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The </a:t>
            </a:r>
            <a:r>
              <a:rPr lang="en-US" sz="4000" b="1" i="1" u="sng" strike="noStrike" cap="none">
                <a:solidFill>
                  <a:schemeClr val="dk1"/>
                </a:solidFill>
                <a:latin typeface="Questrial"/>
                <a:ea typeface="Questrial"/>
                <a:cs typeface="Questrial"/>
                <a:sym typeface="Questrial"/>
              </a:rPr>
              <a:t>noncustodial</a:t>
            </a:r>
            <a:r>
              <a:rPr lang="en-US" sz="4000" b="1" i="0" u="none" strike="noStrike" cap="none">
                <a:solidFill>
                  <a:schemeClr val="dk1"/>
                </a:solidFill>
                <a:latin typeface="Questrial"/>
                <a:ea typeface="Questrial"/>
                <a:cs typeface="Questrial"/>
                <a:sym typeface="Questrial"/>
              </a:rPr>
              <a:t> </a:t>
            </a:r>
            <a:r>
              <a:rPr lang="en-US" sz="4000" b="0" i="0" u="none" strike="noStrike" cap="none">
                <a:solidFill>
                  <a:schemeClr val="dk1"/>
                </a:solidFill>
                <a:latin typeface="Questrial"/>
                <a:ea typeface="Questrial"/>
                <a:cs typeface="Questrial"/>
                <a:sym typeface="Questrial"/>
              </a:rPr>
              <a:t>parent can claim the exemption if the parents have signed an agreement</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Form 8332 (REQUIRED for post-2008 divorce)</a:t>
            </a:r>
          </a:p>
        </p:txBody>
      </p:sp>
      <p:sp>
        <p:nvSpPr>
          <p:cNvPr id="457" name="Shape 457"/>
          <p:cNvSpPr/>
          <p:nvPr/>
        </p:nvSpPr>
        <p:spPr>
          <a:xfrm>
            <a:off x="502275" y="5785491"/>
            <a:ext cx="11187600" cy="9426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0" marR="0" lvl="0" indent="0" algn="ctr" rtl="0">
              <a:spcBef>
                <a:spcPts val="0"/>
              </a:spcBef>
              <a:buSzPct val="25000"/>
              <a:buNone/>
            </a:pPr>
            <a:r>
              <a:rPr lang="en-US" sz="2800" b="1">
                <a:solidFill>
                  <a:schemeClr val="accent3"/>
                </a:solidFill>
                <a:latin typeface="Questrial"/>
                <a:ea typeface="Questrial"/>
                <a:cs typeface="Questrial"/>
                <a:sym typeface="Questrial"/>
              </a:rPr>
              <a:t>This situation is complicated to determine. </a:t>
            </a:r>
          </a:p>
          <a:p>
            <a:pPr marL="0" marR="0" lvl="0" indent="0" algn="ctr" rtl="0">
              <a:spcBef>
                <a:spcPts val="0"/>
              </a:spcBef>
              <a:buSzPct val="25000"/>
              <a:buNone/>
            </a:pPr>
            <a:r>
              <a:rPr lang="en-US" sz="2800" b="1" u="sng">
                <a:solidFill>
                  <a:schemeClr val="accent3"/>
                </a:solidFill>
                <a:latin typeface="Questrial"/>
                <a:ea typeface="Questrial"/>
                <a:cs typeface="Questrial"/>
                <a:sym typeface="Questrial"/>
              </a:rPr>
              <a:t>SEE YOUR SITE COORDINATOR</a:t>
            </a:r>
            <a:r>
              <a:rPr lang="en-US" sz="2800" b="1">
                <a:solidFill>
                  <a:schemeClr val="accent3"/>
                </a:solidFill>
                <a:latin typeface="Questrial"/>
                <a:ea typeface="Questrial"/>
                <a:cs typeface="Questrial"/>
                <a:sym typeface="Quest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xEl>
                                              <p:pRg st="0" end="0"/>
                                            </p:txEl>
                                          </p:spTgt>
                                        </p:tgtEl>
                                        <p:attrNameLst>
                                          <p:attrName>style.visibility</p:attrName>
                                        </p:attrNameLst>
                                      </p:cBhvr>
                                      <p:to>
                                        <p:strVal val="visible"/>
                                      </p:to>
                                    </p:set>
                                    <p:animEffect transition="in" filter="fade">
                                      <p:cBhvr>
                                        <p:cTn id="7" dur="500"/>
                                        <p:tgtEl>
                                          <p:spTgt spid="4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6">
                                            <p:txEl>
                                              <p:pRg st="1" end="1"/>
                                            </p:txEl>
                                          </p:spTgt>
                                        </p:tgtEl>
                                        <p:attrNameLst>
                                          <p:attrName>style.visibility</p:attrName>
                                        </p:attrNameLst>
                                      </p:cBhvr>
                                      <p:to>
                                        <p:strVal val="visible"/>
                                      </p:to>
                                    </p:set>
                                    <p:animEffect transition="in" filter="fade">
                                      <p:cBhvr>
                                        <p:cTn id="12" dur="500"/>
                                        <p:tgtEl>
                                          <p:spTgt spid="4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6">
                                            <p:txEl>
                                              <p:pRg st="2" end="2"/>
                                            </p:txEl>
                                          </p:spTgt>
                                        </p:tgtEl>
                                        <p:attrNameLst>
                                          <p:attrName>style.visibility</p:attrName>
                                        </p:attrNameLst>
                                      </p:cBhvr>
                                      <p:to>
                                        <p:strVal val="visible"/>
                                      </p:to>
                                    </p:set>
                                    <p:animEffect transition="in" filter="fade">
                                      <p:cBhvr>
                                        <p:cTn id="17" dur="500"/>
                                        <p:tgtEl>
                                          <p:spTgt spid="4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457"/>
                                        </p:tgtEl>
                                        <p:attrNameLst>
                                          <p:attrName>style.visibility</p:attrName>
                                        </p:attrNameLst>
                                      </p:cBhvr>
                                      <p:to>
                                        <p:strVal val="visible"/>
                                      </p:to>
                                    </p:set>
                                    <p:anim calcmode="lin" valueType="num">
                                      <p:cBhvr additive="base">
                                        <p:cTn id="22" dur="500"/>
                                        <p:tgtEl>
                                          <p:spTgt spid="457"/>
                                        </p:tgtEl>
                                        <p:attrNameLst>
                                          <p:attrName>ppt_w</p:attrName>
                                        </p:attrNameLst>
                                      </p:cBhvr>
                                      <p:tavLst>
                                        <p:tav tm="0">
                                          <p:val>
                                            <p:strVal val="0"/>
                                          </p:val>
                                        </p:tav>
                                        <p:tav tm="100000">
                                          <p:val>
                                            <p:strVal val="#ppt_w"/>
                                          </p:val>
                                        </p:tav>
                                      </p:tavLst>
                                    </p:anim>
                                    <p:anim calcmode="lin" valueType="num">
                                      <p:cBhvr additive="base">
                                        <p:cTn id="23" dur="500"/>
                                        <p:tgtEl>
                                          <p:spTgt spid="4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464" name="Shape 464"/>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90000"/>
              </a:lnSpc>
              <a:spcBef>
                <a:spcPts val="0"/>
              </a:spcBef>
              <a:spcAft>
                <a:spcPts val="0"/>
              </a:spcAft>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Roderick, age 29, lives with his uncle.  Last year, he worked part-time and earned $2,100.  His uncle provided for the rest of his support, including rent and household costs.</a:t>
            </a:r>
          </a:p>
          <a:p>
            <a:pPr marL="342900" marR="0" lvl="0" indent="-342900" algn="ctr" rtl="0">
              <a:lnSpc>
                <a:spcPct val="90000"/>
              </a:lnSpc>
              <a:spcBef>
                <a:spcPts val="800"/>
              </a:spcBef>
              <a:spcAft>
                <a:spcPts val="0"/>
              </a:spcAft>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  </a:t>
            </a:r>
          </a:p>
          <a:p>
            <a:pPr marL="342900" marR="0" lvl="0" indent="-342900" algn="ctr" rtl="0">
              <a:lnSpc>
                <a:spcPct val="90000"/>
              </a:lnSpc>
              <a:spcBef>
                <a:spcPts val="800"/>
              </a:spcBef>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Can his uncle claim Roderick as a dependent?   Can Roderick claim a personal exemption?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a:t>
            </a:r>
          </a:p>
        </p:txBody>
      </p:sp>
      <p:sp>
        <p:nvSpPr>
          <p:cNvPr id="470" name="Shape 470"/>
          <p:cNvSpPr txBox="1">
            <a:spLocks noGrp="1"/>
          </p:cNvSpPr>
          <p:nvPr>
            <p:ph type="body" idx="1"/>
          </p:nvPr>
        </p:nvSpPr>
        <p:spPr>
          <a:xfrm>
            <a:off x="609600" y="1600200"/>
            <a:ext cx="10972800" cy="47052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80000"/>
              </a:lnSpc>
              <a:spcBef>
                <a:spcPts val="0"/>
              </a:spcBef>
              <a:spcAft>
                <a:spcPts val="0"/>
              </a:spcAft>
              <a:buClr>
                <a:srgbClr val="000000"/>
              </a:buClr>
              <a:buSzPct val="25000"/>
              <a:buFont typeface="Noto Sans Symbols"/>
              <a:buNone/>
            </a:pPr>
            <a:r>
              <a:rPr lang="en-US" sz="4000" b="1" i="0" u="none" strike="noStrike" cap="none">
                <a:solidFill>
                  <a:srgbClr val="CA8F0C"/>
                </a:solidFill>
                <a:latin typeface="Questrial"/>
                <a:ea typeface="Questrial"/>
                <a:cs typeface="Questrial"/>
                <a:sym typeface="Questrial"/>
              </a:rPr>
              <a:t>YES.</a:t>
            </a:r>
          </a:p>
          <a:p>
            <a:pPr marL="342900" marR="0" lvl="0" indent="-342900" algn="ctr" rtl="0">
              <a:lnSpc>
                <a:spcPct val="80000"/>
              </a:lnSpc>
              <a:spcBef>
                <a:spcPts val="80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His uncle can claim Roderick as a qualifying relative. </a:t>
            </a:r>
          </a:p>
          <a:p>
            <a:pPr marL="342900" marR="0" lvl="0" indent="-342900" algn="ctr" rtl="0">
              <a:lnSpc>
                <a:spcPct val="80000"/>
              </a:lnSpc>
              <a:spcBef>
                <a:spcPts val="80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 </a:t>
            </a:r>
          </a:p>
          <a:p>
            <a:pPr marL="342900" marR="0" lvl="0" indent="-342900" algn="ctr" rtl="0">
              <a:lnSpc>
                <a:spcPct val="80000"/>
              </a:lnSpc>
              <a:spcBef>
                <a:spcPts val="80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NO.</a:t>
            </a:r>
          </a:p>
          <a:p>
            <a:pPr marL="342900" marR="0" lvl="0" indent="-342900" algn="ctr" rtl="0">
              <a:lnSpc>
                <a:spcPct val="80000"/>
              </a:lnSpc>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Roderick cannot claim a personal exemption because he can be claimed as a dependent.</a:t>
            </a:r>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477" name="Shape 477"/>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0" tIns="0" rIns="0" bIns="0" anchor="ctr" anchorCtr="0">
            <a:noAutofit/>
          </a:bodyPr>
          <a:lstStyle/>
          <a:p>
            <a:pPr marL="342900" marR="0" lvl="0" indent="-342900" algn="ctr" rtl="0">
              <a:spcBef>
                <a:spcPts val="0"/>
              </a:spcBef>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Gina Brown provides all support for her uncle.  Uncle Jim is unmarried, 72 years old, and lives in another city.  He has no gross income for the calendar year. Can Gina claim Uncle Jim as a dependent?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The </a:t>
            </a:r>
            <a:r>
              <a:rPr lang="en-US"/>
              <a:t>i</a:t>
            </a:r>
            <a:r>
              <a:rPr lang="en-US" sz="4800" b="1" i="0" u="none" strike="noStrike" cap="none">
                <a:solidFill>
                  <a:schemeClr val="dk2"/>
                </a:solidFill>
                <a:latin typeface="Questrial"/>
                <a:ea typeface="Questrial"/>
                <a:cs typeface="Questrial"/>
                <a:sym typeface="Questrial"/>
              </a:rPr>
              <a:t>mpact SaveFirst Volunteers </a:t>
            </a:r>
          </a:p>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will have this </a:t>
            </a:r>
            <a:r>
              <a:rPr lang="en-US"/>
              <a:t>s</a:t>
            </a:r>
            <a:r>
              <a:rPr lang="en-US" sz="4800" b="1" i="0" u="none" strike="noStrike" cap="none">
                <a:solidFill>
                  <a:schemeClr val="dk2"/>
                </a:solidFill>
                <a:latin typeface="Questrial"/>
                <a:ea typeface="Questrial"/>
                <a:cs typeface="Questrial"/>
                <a:sym typeface="Questrial"/>
              </a:rPr>
              <a:t>eason</a:t>
            </a:r>
          </a:p>
        </p:txBody>
      </p:sp>
      <p:sp>
        <p:nvSpPr>
          <p:cNvPr id="74" name="Shape 74"/>
          <p:cNvSpPr txBox="1">
            <a:spLocks noGrp="1"/>
          </p:cNvSpPr>
          <p:nvPr>
            <p:ph type="body" idx="1"/>
          </p:nvPr>
        </p:nvSpPr>
        <p:spPr>
          <a:xfrm>
            <a:off x="609600" y="1600203"/>
            <a:ext cx="10972800" cy="4928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Serve </a:t>
            </a:r>
            <a:r>
              <a:rPr lang="en-US"/>
              <a:t>more than</a:t>
            </a:r>
            <a:r>
              <a:rPr lang="en-US" sz="4000" b="0" i="0" u="none" strike="noStrike" cap="none">
                <a:solidFill>
                  <a:schemeClr val="dk1"/>
                </a:solidFill>
                <a:latin typeface="Questrial"/>
                <a:ea typeface="Questrial"/>
                <a:cs typeface="Questrial"/>
                <a:sym typeface="Questrial"/>
              </a:rPr>
              <a:t> </a:t>
            </a:r>
            <a:r>
              <a:rPr lang="en-US"/>
              <a:t>9,200 </a:t>
            </a:r>
            <a:r>
              <a:rPr lang="en-US" sz="4000" b="0" i="0" u="none" strike="noStrike" cap="none">
                <a:solidFill>
                  <a:schemeClr val="dk1"/>
                </a:solidFill>
                <a:latin typeface="Questrial"/>
                <a:ea typeface="Questrial"/>
                <a:cs typeface="Questrial"/>
                <a:sym typeface="Questrial"/>
              </a:rPr>
              <a:t>families this year</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Save families over $</a:t>
            </a:r>
            <a:r>
              <a:rPr lang="en-US"/>
              <a:t>4</a:t>
            </a:r>
            <a:r>
              <a:rPr lang="en-US" sz="4000" b="0" i="0" u="none" strike="noStrike" cap="none">
                <a:solidFill>
                  <a:schemeClr val="dk1"/>
                </a:solidFill>
                <a:latin typeface="Questrial"/>
                <a:ea typeface="Questrial"/>
                <a:cs typeface="Questrial"/>
                <a:sym typeface="Questrial"/>
              </a:rPr>
              <a:t>.</a:t>
            </a:r>
            <a:r>
              <a:rPr lang="en-US"/>
              <a:t>2</a:t>
            </a:r>
            <a:r>
              <a:rPr lang="en-US" sz="4000" b="0" i="0" u="none" strike="noStrike" cap="none">
                <a:solidFill>
                  <a:schemeClr val="dk1"/>
                </a:solidFill>
                <a:latin typeface="Questrial"/>
                <a:ea typeface="Questrial"/>
                <a:cs typeface="Questrial"/>
                <a:sym typeface="Questrial"/>
              </a:rPr>
              <a:t> million in commercial fees</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Provide a quality, reliable service and an alternative to a costly, predatory industry for hard-working families</a:t>
            </a:r>
          </a:p>
          <a:p>
            <a:pPr marL="342900" marR="0" lvl="0" indent="-342900" algn="l" rtl="0">
              <a:spcBef>
                <a:spcPts val="800"/>
              </a:spcBef>
              <a:buClr>
                <a:schemeClr val="dk1"/>
              </a:buClr>
              <a:buSzPct val="100000"/>
              <a:buFont typeface="Noto Sans Symbols"/>
              <a:buChar char="➢"/>
            </a:pPr>
            <a:r>
              <a:rPr lang="en-US" sz="4000" b="0" i="0" u="sng" strike="noStrike" cap="none">
                <a:solidFill>
                  <a:schemeClr val="hlink"/>
                </a:solidFill>
                <a:latin typeface="Questrial"/>
                <a:ea typeface="Questrial"/>
                <a:cs typeface="Questrial"/>
                <a:sym typeface="Questrial"/>
                <a:hlinkClick r:id="rId3"/>
              </a:rPr>
              <a:t>SaveFirst: An Initiative of Impact America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a:t>
            </a:r>
          </a:p>
        </p:txBody>
      </p:sp>
      <p:sp>
        <p:nvSpPr>
          <p:cNvPr id="484" name="Shape 484"/>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0" tIns="0" rIns="0" bIns="0" anchor="ctr" anchorCtr="0">
            <a:noAutofit/>
          </a:bodyPr>
          <a:lstStyle/>
          <a:p>
            <a:pPr marL="342900" marR="0" lvl="0" indent="-342900" algn="ctr" rtl="0">
              <a:lnSpc>
                <a:spcPct val="90000"/>
              </a:lnSpc>
              <a:spcBef>
                <a:spcPts val="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YES.  </a:t>
            </a:r>
          </a:p>
          <a:p>
            <a:pPr marL="342900" marR="0" lvl="0" indent="-342900" algn="ctr" rtl="0">
              <a:lnSpc>
                <a:spcPct val="90000"/>
              </a:lnSpc>
              <a:spcBef>
                <a:spcPts val="80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Jim meets all of the requirements to be </a:t>
            </a:r>
          </a:p>
          <a:p>
            <a:pPr marL="342900" marR="0" lvl="0" indent="-342900" algn="ctr" rtl="0">
              <a:lnSpc>
                <a:spcPct val="90000"/>
              </a:lnSpc>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a qualifying relative of Gina.</a:t>
            </a:r>
          </a:p>
        </p:txBody>
      </p:sp>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Shape 489"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490" name="Shape 490"/>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91" name="Shape 491"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92" name="Shape 492"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93" name="Shape 493"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94" name="Shape 494"/>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495" name="Shape 495"/>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Filing Status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Filing Status Objectives</a:t>
            </a:r>
          </a:p>
        </p:txBody>
      </p:sp>
      <p:sp>
        <p:nvSpPr>
          <p:cNvPr id="501" name="Shape 501"/>
          <p:cNvSpPr txBox="1">
            <a:spLocks noGrp="1"/>
          </p:cNvSpPr>
          <p:nvPr>
            <p:ph type="body" idx="1"/>
          </p:nvPr>
        </p:nvSpPr>
        <p:spPr>
          <a:xfrm>
            <a:off x="609600" y="1600204"/>
            <a:ext cx="10972800" cy="26127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42900" algn="l" rtl="0">
              <a:spcBef>
                <a:spcPts val="0"/>
              </a:spcBef>
              <a:spcAft>
                <a:spcPts val="0"/>
              </a:spcAft>
              <a:buClr>
                <a:schemeClr val="accent3"/>
              </a:buClr>
              <a:buSzPct val="100000"/>
              <a:buFont typeface="Noto Sans Symbols"/>
              <a:buChar char="➢"/>
            </a:pPr>
            <a:r>
              <a:rPr lang="en-US" sz="40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spcBef>
                <a:spcPts val="720"/>
              </a:spcBef>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Choose the most advantageous (and allowable) filing status for a taxpayer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xEl>
                                              <p:pRg st="0" end="0"/>
                                            </p:txEl>
                                          </p:spTgt>
                                        </p:tgtEl>
                                        <p:attrNameLst>
                                          <p:attrName>style.visibility</p:attrName>
                                        </p:attrNameLst>
                                      </p:cBhvr>
                                      <p:to>
                                        <p:strVal val="visible"/>
                                      </p:to>
                                    </p:set>
                                    <p:animEffect transition="in" filter="fade">
                                      <p:cBhvr>
                                        <p:cTn id="7" dur="1000"/>
                                        <p:tgtEl>
                                          <p:spTgt spid="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
                                            <p:txEl>
                                              <p:pRg st="1" end="1"/>
                                            </p:txEl>
                                          </p:spTgt>
                                        </p:tgtEl>
                                        <p:attrNameLst>
                                          <p:attrName>style.visibility</p:attrName>
                                        </p:attrNameLst>
                                      </p:cBhvr>
                                      <p:to>
                                        <p:strVal val="visible"/>
                                      </p:to>
                                    </p:set>
                                    <p:animEffect transition="in" filter="fade">
                                      <p:cBhvr>
                                        <p:cTn id="12" dur="1000"/>
                                        <p:tgtEl>
                                          <p:spTgt spid="5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Five Filing Statuses</a:t>
            </a:r>
          </a:p>
        </p:txBody>
      </p:sp>
      <p:sp>
        <p:nvSpPr>
          <p:cNvPr id="508" name="Shape 50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Single</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Married Filing Jointly</a:t>
            </a:r>
          </a:p>
          <a:p>
            <a:pPr marL="342900" marR="0" lvl="0" indent="-342900" algn="l" rtl="0">
              <a:spcBef>
                <a:spcPts val="800"/>
              </a:spcBef>
              <a:spcAft>
                <a:spcPts val="0"/>
              </a:spcAft>
              <a:buClr>
                <a:srgbClr val="980000"/>
              </a:buClr>
              <a:buSzPct val="100000"/>
              <a:buFont typeface="Noto Sans Symbols"/>
              <a:buChar char="➢"/>
            </a:pPr>
            <a:r>
              <a:rPr lang="en-US" sz="4000" b="0" i="0" u="none" strike="noStrike" cap="none">
                <a:solidFill>
                  <a:srgbClr val="980000"/>
                </a:solidFill>
                <a:latin typeface="Questrial"/>
                <a:ea typeface="Questrial"/>
                <a:cs typeface="Questrial"/>
                <a:sym typeface="Questrial"/>
              </a:rPr>
              <a:t>Married Filing Separately</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Head of Household</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Qualifying Widow(er) with Dependent Child</a:t>
            </a:r>
          </a:p>
          <a:p>
            <a:pPr marL="0" marR="0" lvl="0" indent="0" algn="l" rtl="0">
              <a:spcBef>
                <a:spcPts val="800"/>
              </a:spcBef>
              <a:spcAft>
                <a:spcPts val="0"/>
              </a:spcAft>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a:p>
            <a:pPr marL="0" marR="0" lvl="0" indent="0" algn="l" rtl="0">
              <a:spcBef>
                <a:spcPts val="800"/>
              </a:spcBef>
              <a:buClr>
                <a:schemeClr val="dk1"/>
              </a:buClr>
              <a:buSzPct val="25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xEl>
                                              <p:pRg st="0" end="0"/>
                                            </p:txEl>
                                          </p:spTgt>
                                        </p:tgtEl>
                                        <p:attrNameLst>
                                          <p:attrName>style.visibility</p:attrName>
                                        </p:attrNameLst>
                                      </p:cBhvr>
                                      <p:to>
                                        <p:strVal val="visible"/>
                                      </p:to>
                                    </p:set>
                                    <p:animEffect transition="in" filter="fade">
                                      <p:cBhvr>
                                        <p:cTn id="7" dur="500"/>
                                        <p:tgtEl>
                                          <p:spTgt spid="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8">
                                            <p:txEl>
                                              <p:pRg st="1" end="1"/>
                                            </p:txEl>
                                          </p:spTgt>
                                        </p:tgtEl>
                                        <p:attrNameLst>
                                          <p:attrName>style.visibility</p:attrName>
                                        </p:attrNameLst>
                                      </p:cBhvr>
                                      <p:to>
                                        <p:strVal val="visible"/>
                                      </p:to>
                                    </p:set>
                                    <p:animEffect transition="in" filter="fade">
                                      <p:cBhvr>
                                        <p:cTn id="12" dur="500"/>
                                        <p:tgtEl>
                                          <p:spTgt spid="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8">
                                            <p:txEl>
                                              <p:pRg st="2" end="2"/>
                                            </p:txEl>
                                          </p:spTgt>
                                        </p:tgtEl>
                                        <p:attrNameLst>
                                          <p:attrName>style.visibility</p:attrName>
                                        </p:attrNameLst>
                                      </p:cBhvr>
                                      <p:to>
                                        <p:strVal val="visible"/>
                                      </p:to>
                                    </p:set>
                                    <p:animEffect transition="in" filter="fade">
                                      <p:cBhvr>
                                        <p:cTn id="17" dur="500"/>
                                        <p:tgtEl>
                                          <p:spTgt spid="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8">
                                            <p:txEl>
                                              <p:pRg st="3" end="3"/>
                                            </p:txEl>
                                          </p:spTgt>
                                        </p:tgtEl>
                                        <p:attrNameLst>
                                          <p:attrName>style.visibility</p:attrName>
                                        </p:attrNameLst>
                                      </p:cBhvr>
                                      <p:to>
                                        <p:strVal val="visible"/>
                                      </p:to>
                                    </p:set>
                                    <p:animEffect transition="in" filter="fade">
                                      <p:cBhvr>
                                        <p:cTn id="22" dur="500"/>
                                        <p:tgtEl>
                                          <p:spTgt spid="5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8">
                                            <p:txEl>
                                              <p:pRg st="4" end="4"/>
                                            </p:txEl>
                                          </p:spTgt>
                                        </p:tgtEl>
                                        <p:attrNameLst>
                                          <p:attrName>style.visibility</p:attrName>
                                        </p:attrNameLst>
                                      </p:cBhvr>
                                      <p:to>
                                        <p:strVal val="visible"/>
                                      </p:to>
                                    </p:set>
                                    <p:animEffect transition="in" filter="fade">
                                      <p:cBhvr>
                                        <p:cTn id="27" dur="500"/>
                                        <p:tgtEl>
                                          <p:spTgt spid="5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8">
                                            <p:txEl>
                                              <p:pRg st="5" end="5"/>
                                            </p:txEl>
                                          </p:spTgt>
                                        </p:tgtEl>
                                        <p:attrNameLst>
                                          <p:attrName>style.visibility</p:attrName>
                                        </p:attrNameLst>
                                      </p:cBhvr>
                                      <p:to>
                                        <p:strVal val="visible"/>
                                      </p:to>
                                    </p:set>
                                    <p:animEffect transition="in" filter="fade">
                                      <p:cBhvr>
                                        <p:cTn id="32" dur="500"/>
                                        <p:tgtEl>
                                          <p:spTgt spid="5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8">
                                            <p:txEl>
                                              <p:pRg st="6" end="6"/>
                                            </p:txEl>
                                          </p:spTgt>
                                        </p:tgtEl>
                                        <p:attrNameLst>
                                          <p:attrName>style.visibility</p:attrName>
                                        </p:attrNameLst>
                                      </p:cBhvr>
                                      <p:to>
                                        <p:strVal val="visible"/>
                                      </p:to>
                                    </p:set>
                                    <p:animEffect transition="in" filter="fade">
                                      <p:cBhvr>
                                        <p:cTn id="37" dur="500"/>
                                        <p:tgtEl>
                                          <p:spTgt spid="5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Determining Filing Status</a:t>
            </a:r>
          </a:p>
        </p:txBody>
      </p:sp>
      <p:sp>
        <p:nvSpPr>
          <p:cNvPr id="515" name="Shape 515"/>
          <p:cNvSpPr txBox="1">
            <a:spLocks noGrp="1"/>
          </p:cNvSpPr>
          <p:nvPr>
            <p:ph type="body" idx="1"/>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742950" marR="0" lvl="1" indent="-285750" algn="l" rtl="0">
              <a:lnSpc>
                <a:spcPct val="90000"/>
              </a:lnSpc>
              <a:spcBef>
                <a:spcPts val="0"/>
              </a:spcBef>
              <a:spcAft>
                <a:spcPts val="0"/>
              </a:spcAft>
              <a:buClr>
                <a:schemeClr val="dk1"/>
              </a:buClr>
              <a:buSzPct val="25000"/>
              <a:buFont typeface="Noto Sans Symbols"/>
              <a:buNone/>
            </a:pPr>
            <a:endParaRPr sz="3330" b="0" i="0" u="none" strike="noStrike" cap="none">
              <a:solidFill>
                <a:schemeClr val="dk1"/>
              </a:solidFill>
              <a:latin typeface="Questrial"/>
              <a:ea typeface="Questrial"/>
              <a:cs typeface="Questrial"/>
              <a:sym typeface="Questrial"/>
            </a:endParaRPr>
          </a:p>
          <a:p>
            <a:pPr marL="11112" marR="0" lvl="0" indent="-11112" algn="ctr" rtl="0">
              <a:lnSpc>
                <a:spcPct val="90000"/>
              </a:lnSpc>
              <a:spcBef>
                <a:spcPts val="666"/>
              </a:spcBef>
              <a:spcAft>
                <a:spcPts val="0"/>
              </a:spcAft>
              <a:buClr>
                <a:schemeClr val="accent3"/>
              </a:buClr>
              <a:buSzPct val="25000"/>
              <a:buFont typeface="Noto Sans Symbols"/>
              <a:buNone/>
            </a:pPr>
            <a:r>
              <a:rPr lang="en-US" sz="3330" b="1" i="0" u="none" strike="noStrike" cap="none">
                <a:solidFill>
                  <a:schemeClr val="accent3"/>
                </a:solidFill>
                <a:latin typeface="Questrial"/>
                <a:ea typeface="Questrial"/>
                <a:cs typeface="Questrial"/>
                <a:sym typeface="Questrial"/>
              </a:rPr>
              <a:t>Open the Publication 4012 to the Filing Status Tab to </a:t>
            </a:r>
            <a:r>
              <a:rPr lang="en-US" sz="3330" b="1" i="0" u="sng" strike="noStrike" cap="none">
                <a:solidFill>
                  <a:schemeClr val="accent3"/>
                </a:solidFill>
                <a:latin typeface="Questrial"/>
                <a:ea typeface="Questrial"/>
                <a:cs typeface="Questrial"/>
                <a:sym typeface="Questrial"/>
              </a:rPr>
              <a:t>Chart: Determination of Filing Status – Decision Tree</a:t>
            </a:r>
            <a:r>
              <a:rPr lang="en-US" sz="3330" b="1" i="0" u="none" strike="noStrike" cap="none">
                <a:solidFill>
                  <a:schemeClr val="accent3"/>
                </a:solidFill>
                <a:latin typeface="Questrial"/>
                <a:ea typeface="Questrial"/>
                <a:cs typeface="Questrial"/>
                <a:sym typeface="Questrial"/>
              </a:rPr>
              <a:t>, </a:t>
            </a:r>
            <a:r>
              <a:rPr lang="en-US" sz="3330" b="1" i="0" u="sng" strike="noStrike" cap="none">
                <a:solidFill>
                  <a:schemeClr val="accent3"/>
                </a:solidFill>
                <a:latin typeface="Questrial"/>
                <a:ea typeface="Questrial"/>
                <a:cs typeface="Questrial"/>
                <a:sym typeface="Questrial"/>
              </a:rPr>
              <a:t>Chart: Filing Status</a:t>
            </a:r>
            <a:r>
              <a:rPr lang="en-US" sz="3330" b="1" i="0" u="none" strike="noStrike" cap="none">
                <a:solidFill>
                  <a:schemeClr val="accent3"/>
                </a:solidFill>
                <a:latin typeface="Questrial"/>
                <a:ea typeface="Questrial"/>
                <a:cs typeface="Questrial"/>
                <a:sym typeface="Questrial"/>
              </a:rPr>
              <a:t>, and </a:t>
            </a:r>
            <a:r>
              <a:rPr lang="en-US" sz="3330" b="1" i="0" u="sng" strike="noStrike" cap="none">
                <a:solidFill>
                  <a:schemeClr val="accent3"/>
                </a:solidFill>
                <a:latin typeface="Questrial"/>
                <a:ea typeface="Questrial"/>
                <a:cs typeface="Questrial"/>
                <a:sym typeface="Questrial"/>
              </a:rPr>
              <a:t>Chart: Who is a Qualifying Person Qualifying You To File as Head of Household</a:t>
            </a:r>
          </a:p>
          <a:p>
            <a:pPr marL="742950" marR="0" lvl="1" indent="-285750" algn="l" rtl="0">
              <a:lnSpc>
                <a:spcPct val="90000"/>
              </a:lnSpc>
              <a:spcBef>
                <a:spcPts val="592"/>
              </a:spcBef>
              <a:spcAft>
                <a:spcPts val="0"/>
              </a:spcAft>
              <a:buClr>
                <a:schemeClr val="dk1"/>
              </a:buClr>
              <a:buSzPct val="25000"/>
              <a:buFont typeface="Noto Sans Symbols"/>
              <a:buNone/>
            </a:pPr>
            <a:endParaRPr sz="2960" b="0" i="0" u="none" strike="noStrike" cap="none">
              <a:solidFill>
                <a:schemeClr val="accent3"/>
              </a:solidFill>
              <a:latin typeface="Questrial"/>
              <a:ea typeface="Questrial"/>
              <a:cs typeface="Questrial"/>
              <a:sym typeface="Questrial"/>
            </a:endParaRPr>
          </a:p>
          <a:p>
            <a:pPr marL="3164" marR="0" lvl="0" indent="-3164" algn="ctr" rtl="0">
              <a:lnSpc>
                <a:spcPct val="90000"/>
              </a:lnSpc>
              <a:spcBef>
                <a:spcPts val="888"/>
              </a:spcBef>
              <a:spcAft>
                <a:spcPts val="0"/>
              </a:spcAft>
              <a:buClr>
                <a:schemeClr val="accent3"/>
              </a:buClr>
              <a:buSzPct val="25000"/>
              <a:buFont typeface="Noto Sans Symbols"/>
              <a:buNone/>
            </a:pPr>
            <a:r>
              <a:rPr lang="en-US" sz="3600" b="1" i="1" u="none" strike="noStrike" cap="none">
                <a:solidFill>
                  <a:schemeClr val="accent3"/>
                </a:solidFill>
                <a:latin typeface="Questrial"/>
                <a:ea typeface="Questrial"/>
                <a:cs typeface="Questrial"/>
                <a:sym typeface="Questrial"/>
              </a:rPr>
              <a:t>ALWAYS USE THESE CHARTS TO DETERMINE A TAXPAYER’S FILING STATUS</a:t>
            </a:r>
          </a:p>
          <a:p>
            <a:pPr marL="342900" marR="0" lvl="0" indent="-342900" algn="l" rtl="0">
              <a:lnSpc>
                <a:spcPct val="90000"/>
              </a:lnSpc>
              <a:spcBef>
                <a:spcPts val="740"/>
              </a:spcBef>
              <a:buClr>
                <a:schemeClr val="dk1"/>
              </a:buClr>
              <a:buSzPct val="102777"/>
              <a:buFont typeface="Noto Sans Symbols"/>
              <a:buNone/>
            </a:pPr>
            <a:endParaRPr sz="36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Single</a:t>
            </a:r>
          </a:p>
        </p:txBody>
      </p:sp>
      <p:sp>
        <p:nvSpPr>
          <p:cNvPr id="522" name="Shape 52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on the last day of the tax year (Dec. 31</a:t>
            </a:r>
            <a:r>
              <a:rPr lang="en-US" sz="4000" b="0" i="0" u="none" strike="noStrike" cap="none" baseline="30000">
                <a:solidFill>
                  <a:schemeClr val="dk1"/>
                </a:solidFill>
                <a:latin typeface="Questrial"/>
                <a:ea typeface="Questrial"/>
                <a:cs typeface="Questrial"/>
                <a:sym typeface="Questrial"/>
              </a:rPr>
              <a:t>st</a:t>
            </a:r>
            <a:r>
              <a:rPr lang="en-US" sz="4000" b="0" i="0" u="none" strike="noStrike" cap="none">
                <a:solidFill>
                  <a:schemeClr val="dk1"/>
                </a:solidFill>
                <a:latin typeface="Questrial"/>
                <a:ea typeface="Questrial"/>
                <a:cs typeface="Questrial"/>
                <a:sym typeface="Questrial"/>
              </a:rPr>
              <a:t>), the taxpayer was</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Not married </a:t>
            </a:r>
            <a:r>
              <a:rPr lang="en-US" sz="3600" b="0" i="0" u="none" strike="noStrike" cap="none">
                <a:solidFill>
                  <a:schemeClr val="accent1"/>
                </a:solidFill>
                <a:latin typeface="Questrial"/>
                <a:ea typeface="Questrial"/>
                <a:cs typeface="Questrial"/>
                <a:sym typeface="Questrial"/>
              </a:rPr>
              <a:t>OR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Legally separated/divorced </a:t>
            </a:r>
            <a:r>
              <a:rPr lang="en-US" sz="3600" b="0" i="0" u="none" strike="noStrike" cap="none">
                <a:solidFill>
                  <a:schemeClr val="accent1"/>
                </a:solidFill>
                <a:latin typeface="Questrial"/>
                <a:ea typeface="Questrial"/>
                <a:cs typeface="Questrial"/>
                <a:sym typeface="Questrial"/>
              </a:rPr>
              <a:t>OR</a:t>
            </a:r>
          </a:p>
          <a:p>
            <a:pPr marL="742950" marR="0" lvl="1" indent="-285750" algn="l" rtl="0">
              <a:spcBef>
                <a:spcPts val="720"/>
              </a:spcBef>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Widowed</a:t>
            </a:r>
          </a:p>
        </p:txBody>
      </p:sp>
      <p:sp>
        <p:nvSpPr>
          <p:cNvPr id="523" name="Shape 523"/>
          <p:cNvSpPr/>
          <p:nvPr/>
        </p:nvSpPr>
        <p:spPr>
          <a:xfrm>
            <a:off x="3635828" y="4492855"/>
            <a:ext cx="8305800" cy="1815900"/>
          </a:xfrm>
          <a:prstGeom prst="rect">
            <a:avLst/>
          </a:prstGeom>
          <a:solidFill>
            <a:schemeClr val="accent3"/>
          </a:solidFill>
          <a:ln w="25400" cap="flat" cmpd="sng">
            <a:solidFill>
              <a:srgbClr val="2B535E"/>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800">
                <a:solidFill>
                  <a:schemeClr val="lt1"/>
                </a:solidFill>
                <a:latin typeface="Questrial"/>
                <a:ea typeface="Questrial"/>
                <a:cs typeface="Questrial"/>
                <a:sym typeface="Questrial"/>
              </a:rPr>
              <a:t>IMPORTANT:</a:t>
            </a:r>
          </a:p>
          <a:p>
            <a:pPr marL="0" marR="0" lvl="0" indent="0" algn="ctr" rtl="0">
              <a:spcBef>
                <a:spcPts val="0"/>
              </a:spcBef>
              <a:buSzPct val="25000"/>
              <a:buNone/>
            </a:pPr>
            <a:r>
              <a:rPr lang="en-US" sz="2800">
                <a:solidFill>
                  <a:schemeClr val="lt1"/>
                </a:solidFill>
                <a:latin typeface="Questrial"/>
                <a:ea typeface="Questrial"/>
                <a:cs typeface="Questrial"/>
                <a:sym typeface="Questrial"/>
              </a:rPr>
              <a:t>Some taxpayers considered single can also file under a more advantageous status (HoH or QW).</a:t>
            </a:r>
          </a:p>
          <a:p>
            <a:pPr marL="0" marR="0" lvl="0" indent="0" algn="ctr" rtl="0">
              <a:spcBef>
                <a:spcPts val="0"/>
              </a:spcBef>
              <a:buSzPct val="25000"/>
              <a:buNone/>
            </a:pPr>
            <a:r>
              <a:rPr lang="en-US" sz="2800">
                <a:solidFill>
                  <a:schemeClr val="lt1"/>
                </a:solidFill>
                <a:latin typeface="Questrial"/>
                <a:ea typeface="Questrial"/>
                <a:cs typeface="Questrial"/>
                <a:sym typeface="Questrial"/>
              </a:rPr>
              <a:t>Be sure to check all options!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xEl>
                                              <p:pRg st="0" end="0"/>
                                            </p:txEl>
                                          </p:spTgt>
                                        </p:tgtEl>
                                        <p:attrNameLst>
                                          <p:attrName>style.visibility</p:attrName>
                                        </p:attrNameLst>
                                      </p:cBhvr>
                                      <p:to>
                                        <p:strVal val="visible"/>
                                      </p:to>
                                    </p:set>
                                    <p:animEffect transition="in" filter="fade">
                                      <p:cBhvr>
                                        <p:cTn id="7" dur="500"/>
                                        <p:tgtEl>
                                          <p:spTgt spid="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
                                            <p:txEl>
                                              <p:pRg st="1" end="1"/>
                                            </p:txEl>
                                          </p:spTgt>
                                        </p:tgtEl>
                                        <p:attrNameLst>
                                          <p:attrName>style.visibility</p:attrName>
                                        </p:attrNameLst>
                                      </p:cBhvr>
                                      <p:to>
                                        <p:strVal val="visible"/>
                                      </p:to>
                                    </p:set>
                                    <p:animEffect transition="in" filter="fade">
                                      <p:cBhvr>
                                        <p:cTn id="12" dur="500"/>
                                        <p:tgtEl>
                                          <p:spTgt spid="5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
                                            <p:txEl>
                                              <p:pRg st="2" end="2"/>
                                            </p:txEl>
                                          </p:spTgt>
                                        </p:tgtEl>
                                        <p:attrNameLst>
                                          <p:attrName>style.visibility</p:attrName>
                                        </p:attrNameLst>
                                      </p:cBhvr>
                                      <p:to>
                                        <p:strVal val="visible"/>
                                      </p:to>
                                    </p:set>
                                    <p:animEffect transition="in" filter="fade">
                                      <p:cBhvr>
                                        <p:cTn id="17" dur="500"/>
                                        <p:tgtEl>
                                          <p:spTgt spid="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
                                            <p:txEl>
                                              <p:pRg st="3" end="3"/>
                                            </p:txEl>
                                          </p:spTgt>
                                        </p:tgtEl>
                                        <p:attrNameLst>
                                          <p:attrName>style.visibility</p:attrName>
                                        </p:attrNameLst>
                                      </p:cBhvr>
                                      <p:to>
                                        <p:strVal val="visible"/>
                                      </p:to>
                                    </p:set>
                                    <p:animEffect transition="in" filter="fade">
                                      <p:cBhvr>
                                        <p:cTn id="22" dur="500"/>
                                        <p:tgtEl>
                                          <p:spTgt spid="5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3"/>
                                        </p:tgtEl>
                                        <p:attrNameLst>
                                          <p:attrName>style.visibility</p:attrName>
                                        </p:attrNameLst>
                                      </p:cBhvr>
                                      <p:to>
                                        <p:strVal val="visible"/>
                                      </p:to>
                                    </p:set>
                                    <p:animEffect transition="in" filter="fade">
                                      <p:cBhvr>
                                        <p:cTn id="27"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Married Filing Jointly</a:t>
            </a:r>
          </a:p>
        </p:txBody>
      </p:sp>
      <p:sp>
        <p:nvSpPr>
          <p:cNvPr id="530" name="Shape 530"/>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on the last day of the tax year, </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They lived together as a married couple </a:t>
            </a:r>
            <a:r>
              <a:rPr lang="en-US" sz="3600" b="0" i="0" u="none" strike="noStrike" cap="none">
                <a:solidFill>
                  <a:schemeClr val="accent1"/>
                </a:solidFill>
                <a:latin typeface="Questrial"/>
                <a:ea typeface="Questrial"/>
                <a:cs typeface="Questrial"/>
                <a:sym typeface="Questrial"/>
              </a:rPr>
              <a:t>OR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They lived apart but were not legally separated/divorced </a:t>
            </a:r>
            <a:r>
              <a:rPr lang="en-US" sz="3600" b="0" i="0" u="none" strike="noStrike" cap="none">
                <a:solidFill>
                  <a:schemeClr val="accent1"/>
                </a:solidFill>
                <a:latin typeface="Questrial"/>
                <a:ea typeface="Questrial"/>
                <a:cs typeface="Questrial"/>
                <a:sym typeface="Questrial"/>
              </a:rPr>
              <a:t>OR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One spouse died during the year, and the taxpayer did not remarry.</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0">
                                            <p:txEl>
                                              <p:pRg st="0" end="0"/>
                                            </p:txEl>
                                          </p:spTgt>
                                        </p:tgtEl>
                                        <p:attrNameLst>
                                          <p:attrName>style.visibility</p:attrName>
                                        </p:attrNameLst>
                                      </p:cBhvr>
                                      <p:to>
                                        <p:strVal val="visible"/>
                                      </p:to>
                                    </p:set>
                                    <p:animEffect transition="in" filter="fade">
                                      <p:cBhvr>
                                        <p:cTn id="7" dur="500"/>
                                        <p:tgtEl>
                                          <p:spTgt spid="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0">
                                            <p:txEl>
                                              <p:pRg st="1" end="1"/>
                                            </p:txEl>
                                          </p:spTgt>
                                        </p:tgtEl>
                                        <p:attrNameLst>
                                          <p:attrName>style.visibility</p:attrName>
                                        </p:attrNameLst>
                                      </p:cBhvr>
                                      <p:to>
                                        <p:strVal val="visible"/>
                                      </p:to>
                                    </p:set>
                                    <p:animEffect transition="in" filter="fade">
                                      <p:cBhvr>
                                        <p:cTn id="12" dur="500"/>
                                        <p:tgtEl>
                                          <p:spTgt spid="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0">
                                            <p:txEl>
                                              <p:pRg st="2" end="2"/>
                                            </p:txEl>
                                          </p:spTgt>
                                        </p:tgtEl>
                                        <p:attrNameLst>
                                          <p:attrName>style.visibility</p:attrName>
                                        </p:attrNameLst>
                                      </p:cBhvr>
                                      <p:to>
                                        <p:strVal val="visible"/>
                                      </p:to>
                                    </p:set>
                                    <p:animEffect transition="in" filter="fade">
                                      <p:cBhvr>
                                        <p:cTn id="17" dur="500"/>
                                        <p:tgtEl>
                                          <p:spTgt spid="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0">
                                            <p:txEl>
                                              <p:pRg st="3" end="3"/>
                                            </p:txEl>
                                          </p:spTgt>
                                        </p:tgtEl>
                                        <p:attrNameLst>
                                          <p:attrName>style.visibility</p:attrName>
                                        </p:attrNameLst>
                                      </p:cBhvr>
                                      <p:to>
                                        <p:strVal val="visible"/>
                                      </p:to>
                                    </p:set>
                                    <p:animEffect transition="in" filter="fade">
                                      <p:cBhvr>
                                        <p:cTn id="22" dur="500"/>
                                        <p:tgtEl>
                                          <p:spTgt spid="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0">
                                            <p:txEl>
                                              <p:pRg st="4" end="4"/>
                                            </p:txEl>
                                          </p:spTgt>
                                        </p:tgtEl>
                                        <p:attrNameLst>
                                          <p:attrName>style.visibility</p:attrName>
                                        </p:attrNameLst>
                                      </p:cBhvr>
                                      <p:to>
                                        <p:strVal val="visible"/>
                                      </p:to>
                                    </p:set>
                                    <p:animEffect transition="in" filter="fade">
                                      <p:cBhvr>
                                        <p:cTn id="27" dur="500"/>
                                        <p:tgtEl>
                                          <p:spTgt spid="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Married Filing Separately</a:t>
            </a:r>
          </a:p>
        </p:txBody>
      </p:sp>
      <p:sp>
        <p:nvSpPr>
          <p:cNvPr id="537" name="Shape 537"/>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Married taxpayers can also file separately; HOWEVER,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If one spouse itemizes, the other spouse must itemize.</a:t>
            </a:r>
          </a:p>
          <a:p>
            <a:pPr marL="742950" marR="0" lvl="1" indent="-285750" algn="l" rtl="0">
              <a:spcBef>
                <a:spcPts val="720"/>
              </a:spcBef>
              <a:spcAft>
                <a:spcPts val="0"/>
              </a:spcAft>
              <a:buClr>
                <a:schemeClr val="dk1"/>
              </a:buClr>
              <a:buSzPct val="100000"/>
              <a:buFont typeface="Arial"/>
              <a:buChar char="•"/>
            </a:pPr>
            <a:r>
              <a:rPr lang="en-US"/>
              <a:t>Ine</a:t>
            </a:r>
            <a:r>
              <a:rPr lang="en-US" sz="3600" b="0" i="0" u="none" strike="noStrike" cap="none">
                <a:solidFill>
                  <a:schemeClr val="dk1"/>
                </a:solidFill>
                <a:latin typeface="Questrial"/>
                <a:ea typeface="Questrial"/>
                <a:cs typeface="Questrial"/>
                <a:sym typeface="Questrial"/>
              </a:rPr>
              <a:t>ligible to claim several tax credits.</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grpSp>
        <p:nvGrpSpPr>
          <p:cNvPr id="538" name="Shape 538"/>
          <p:cNvGrpSpPr/>
          <p:nvPr/>
        </p:nvGrpSpPr>
        <p:grpSpPr>
          <a:xfrm>
            <a:off x="5740225" y="4755425"/>
            <a:ext cx="6172200" cy="1981200"/>
            <a:chOff x="4572000" y="4495800"/>
            <a:chExt cx="6172200" cy="1981200"/>
          </a:xfrm>
        </p:grpSpPr>
        <p:sp>
          <p:nvSpPr>
            <p:cNvPr id="539" name="Shape 539"/>
            <p:cNvSpPr/>
            <p:nvPr/>
          </p:nvSpPr>
          <p:spPr>
            <a:xfrm>
              <a:off x="4572000" y="4495800"/>
              <a:ext cx="6172200" cy="1981200"/>
            </a:xfrm>
            <a:prstGeom prst="star16">
              <a:avLst>
                <a:gd name="adj" fmla="val 37500"/>
              </a:avLst>
            </a:prstGeom>
            <a:solidFill>
              <a:srgbClr val="C00000"/>
            </a:solidFill>
            <a:ln w="38100" cap="flat" cmpd="sng">
              <a:solidFill>
                <a:schemeClr va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540" name="Shape 540"/>
            <p:cNvSpPr/>
            <p:nvPr/>
          </p:nvSpPr>
          <p:spPr>
            <a:xfrm>
              <a:off x="5354675" y="4886253"/>
              <a:ext cx="4419600" cy="12003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lt1"/>
                  </a:solidFill>
                  <a:latin typeface="Questrial"/>
                  <a:ea typeface="Questrial"/>
                  <a:cs typeface="Questrial"/>
                  <a:sym typeface="Questrial"/>
                </a:rPr>
                <a:t>Be careful! </a:t>
              </a:r>
            </a:p>
            <a:p>
              <a:pPr marL="0" marR="0" lvl="0" indent="0" algn="ctr" rtl="0">
                <a:spcBef>
                  <a:spcPts val="0"/>
                </a:spcBef>
                <a:buSzPct val="25000"/>
                <a:buNone/>
              </a:pPr>
              <a:r>
                <a:rPr lang="en-US" sz="2400" b="1">
                  <a:solidFill>
                    <a:schemeClr val="lt1"/>
                  </a:solidFill>
                  <a:latin typeface="Questrial"/>
                  <a:ea typeface="Questrial"/>
                  <a:cs typeface="Questrial"/>
                  <a:sym typeface="Questrial"/>
                </a:rPr>
                <a:t>This status generally results in a HIGHER overall TAX.</a:t>
              </a:r>
              <a:r>
                <a:rPr lang="en-US" sz="2400">
                  <a:solidFill>
                    <a:schemeClr val="lt1"/>
                  </a:solidFill>
                  <a:latin typeface="Questrial"/>
                  <a:ea typeface="Questrial"/>
                  <a:cs typeface="Questrial"/>
                  <a:sym typeface="Questrial"/>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xEl>
                                              <p:pRg st="0" end="0"/>
                                            </p:txEl>
                                          </p:spTgt>
                                        </p:tgtEl>
                                        <p:attrNameLst>
                                          <p:attrName>style.visibility</p:attrName>
                                        </p:attrNameLst>
                                      </p:cBhvr>
                                      <p:to>
                                        <p:strVal val="visible"/>
                                      </p:to>
                                    </p:set>
                                    <p:animEffect transition="in" filter="fade">
                                      <p:cBhvr>
                                        <p:cTn id="7" dur="500"/>
                                        <p:tgtEl>
                                          <p:spTgt spid="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7">
                                            <p:txEl>
                                              <p:pRg st="1" end="1"/>
                                            </p:txEl>
                                          </p:spTgt>
                                        </p:tgtEl>
                                        <p:attrNameLst>
                                          <p:attrName>style.visibility</p:attrName>
                                        </p:attrNameLst>
                                      </p:cBhvr>
                                      <p:to>
                                        <p:strVal val="visible"/>
                                      </p:to>
                                    </p:set>
                                    <p:animEffect transition="in" filter="fade">
                                      <p:cBhvr>
                                        <p:cTn id="12" dur="500"/>
                                        <p:tgtEl>
                                          <p:spTgt spid="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7">
                                            <p:txEl>
                                              <p:pRg st="2" end="2"/>
                                            </p:txEl>
                                          </p:spTgt>
                                        </p:tgtEl>
                                        <p:attrNameLst>
                                          <p:attrName>style.visibility</p:attrName>
                                        </p:attrNameLst>
                                      </p:cBhvr>
                                      <p:to>
                                        <p:strVal val="visible"/>
                                      </p:to>
                                    </p:set>
                                    <p:animEffect transition="in" filter="fade">
                                      <p:cBhvr>
                                        <p:cTn id="17" dur="500"/>
                                        <p:tgtEl>
                                          <p:spTgt spid="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7">
                                            <p:txEl>
                                              <p:pRg st="3" end="3"/>
                                            </p:txEl>
                                          </p:spTgt>
                                        </p:tgtEl>
                                        <p:attrNameLst>
                                          <p:attrName>style.visibility</p:attrName>
                                        </p:attrNameLst>
                                      </p:cBhvr>
                                      <p:to>
                                        <p:strVal val="visible"/>
                                      </p:to>
                                    </p:set>
                                    <p:animEffect transition="in" filter="fade">
                                      <p:cBhvr>
                                        <p:cTn id="22" dur="500"/>
                                        <p:tgtEl>
                                          <p:spTgt spid="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8"/>
                                        </p:tgtEl>
                                        <p:attrNameLst>
                                          <p:attrName>style.visibility</p:attrName>
                                        </p:attrNameLst>
                                      </p:cBhvr>
                                      <p:to>
                                        <p:strVal val="visible"/>
                                      </p:to>
                                    </p:set>
                                    <p:animEffect transition="in" filter="fade">
                                      <p:cBhvr>
                                        <p:cTn id="27" dur="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Why Do Some Choose MFS?	</a:t>
            </a:r>
          </a:p>
        </p:txBody>
      </p:sp>
      <p:sp>
        <p:nvSpPr>
          <p:cNvPr id="547" name="Shape 547"/>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Sometimes MFS is chosen when one spouse does not want to be responsible for the other spouse’s tax obligations or filing separately may result in a lower total tax (</a:t>
            </a:r>
            <a:r>
              <a:rPr lang="en-US" sz="3400" b="0" i="0" u="none" strike="noStrike" cap="none">
                <a:solidFill>
                  <a:schemeClr val="accent1"/>
                </a:solidFill>
                <a:latin typeface="Questrial"/>
                <a:ea typeface="Questrial"/>
                <a:cs typeface="Questrial"/>
                <a:sym typeface="Questrial"/>
              </a:rPr>
              <a:t>this is rare</a:t>
            </a:r>
            <a:r>
              <a:rPr lang="en-US" sz="3400" b="0" i="0" u="none" strike="noStrike" cap="none">
                <a:solidFill>
                  <a:schemeClr val="dk1"/>
                </a:solidFill>
                <a:latin typeface="Questrial"/>
                <a:ea typeface="Questrial"/>
                <a:cs typeface="Questrial"/>
                <a:sym typeface="Questrial"/>
              </a:rPr>
              <a:t>)</a:t>
            </a:r>
          </a:p>
          <a:p>
            <a:pPr marL="342900" marR="0" lvl="0" indent="-342900" algn="l" rtl="0">
              <a:lnSpc>
                <a:spcPct val="90000"/>
              </a:lnSpc>
              <a:spcBef>
                <a:spcPts val="68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Sometimes to avoid an offset of their refund against their spouse’s debts (child support, student loans, etc.)</a:t>
            </a:r>
          </a:p>
          <a:p>
            <a:pPr marL="342900" marR="0" lvl="0" indent="-342900" algn="l" rtl="0">
              <a:lnSpc>
                <a:spcPct val="90000"/>
              </a:lnSpc>
              <a:spcBef>
                <a:spcPts val="680"/>
              </a:spcBef>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Note:</a:t>
            </a:r>
            <a:r>
              <a:rPr lang="en-US" sz="3400"/>
              <a:t> </a:t>
            </a:r>
            <a:r>
              <a:rPr lang="en-US" sz="3400" b="0" i="0" u="none" strike="noStrike" cap="none">
                <a:solidFill>
                  <a:schemeClr val="dk1"/>
                </a:solidFill>
                <a:latin typeface="Questrial"/>
                <a:ea typeface="Questrial"/>
                <a:cs typeface="Questrial"/>
                <a:sym typeface="Questrial"/>
              </a:rPr>
              <a:t>there may be other options that allow them to file jointly and not be responsible for these debts (Injured Spouse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7">
                                            <p:txEl>
                                              <p:pRg st="0" end="0"/>
                                            </p:txEl>
                                          </p:spTgt>
                                        </p:tgtEl>
                                        <p:attrNameLst>
                                          <p:attrName>style.visibility</p:attrName>
                                        </p:attrNameLst>
                                      </p:cBhvr>
                                      <p:to>
                                        <p:strVal val="visible"/>
                                      </p:to>
                                    </p:set>
                                    <p:animEffect transition="in" filter="fade">
                                      <p:cBhvr>
                                        <p:cTn id="7" dur="500"/>
                                        <p:tgtEl>
                                          <p:spTgt spid="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7">
                                            <p:txEl>
                                              <p:pRg st="1" end="1"/>
                                            </p:txEl>
                                          </p:spTgt>
                                        </p:tgtEl>
                                        <p:attrNameLst>
                                          <p:attrName>style.visibility</p:attrName>
                                        </p:attrNameLst>
                                      </p:cBhvr>
                                      <p:to>
                                        <p:strVal val="visible"/>
                                      </p:to>
                                    </p:set>
                                    <p:animEffect transition="in" filter="fade">
                                      <p:cBhvr>
                                        <p:cTn id="12" dur="500"/>
                                        <p:tgtEl>
                                          <p:spTgt spid="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7">
                                            <p:txEl>
                                              <p:pRg st="2" end="2"/>
                                            </p:txEl>
                                          </p:spTgt>
                                        </p:tgtEl>
                                        <p:attrNameLst>
                                          <p:attrName>style.visibility</p:attrName>
                                        </p:attrNameLst>
                                      </p:cBhvr>
                                      <p:to>
                                        <p:strVal val="visible"/>
                                      </p:to>
                                    </p:set>
                                    <p:animEffect transition="in" filter="fade">
                                      <p:cBhvr>
                                        <p:cTn id="17" dur="500"/>
                                        <p:tgtEl>
                                          <p:spTgt spid="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Why Do Some Choose MFS?	</a:t>
            </a:r>
          </a:p>
        </p:txBody>
      </p:sp>
      <p:sp>
        <p:nvSpPr>
          <p:cNvPr id="554" name="Shape 554"/>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Noto Sans Symbols"/>
              <a:buChar char="➢"/>
            </a:pPr>
            <a:r>
              <a:rPr lang="en-US" b="1"/>
              <a:t>S</a:t>
            </a:r>
            <a:r>
              <a:rPr lang="en-US" sz="4000" b="0" i="0" u="none" strike="noStrike" cap="none">
                <a:solidFill>
                  <a:schemeClr val="dk1"/>
                </a:solidFill>
                <a:latin typeface="Questrial"/>
                <a:ea typeface="Questrial"/>
                <a:cs typeface="Questrial"/>
                <a:sym typeface="Questrial"/>
              </a:rPr>
              <a:t>ometimes taxpayers must file separately because they are separated and not in communication with their spouse and don’t have the option of filing jointly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xEl>
                                              <p:pRg st="0" end="0"/>
                                            </p:txEl>
                                          </p:spTgt>
                                        </p:tgtEl>
                                        <p:attrNameLst>
                                          <p:attrName>style.visibility</p:attrName>
                                        </p:attrNameLst>
                                      </p:cBhvr>
                                      <p:to>
                                        <p:strVal val="visible"/>
                                      </p:to>
                                    </p:set>
                                    <p:animEffect transition="in" filter="fade">
                                      <p:cBhvr>
                                        <p:cTn id="7" dur="500"/>
                                        <p:tgtEl>
                                          <p:spTgt spid="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Resources</a:t>
            </a:r>
          </a:p>
        </p:txBody>
      </p:sp>
      <p:sp>
        <p:nvSpPr>
          <p:cNvPr id="80" name="Shape 80"/>
          <p:cNvSpPr txBox="1">
            <a:spLocks noGrp="1"/>
          </p:cNvSpPr>
          <p:nvPr>
            <p:ph type="body" idx="1"/>
          </p:nvPr>
        </p:nvSpPr>
        <p:spPr>
          <a:xfrm>
            <a:off x="609600" y="1121300"/>
            <a:ext cx="10972800" cy="42375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620"/>
              </a:spcBef>
              <a:spcAft>
                <a:spcPts val="0"/>
              </a:spcAft>
              <a:buNone/>
            </a:pPr>
            <a:endParaRPr sz="2900"/>
          </a:p>
          <a:p>
            <a:pPr marL="342900" marR="0" lvl="0" indent="-355600" algn="l" rtl="0">
              <a:lnSpc>
                <a:spcPct val="80000"/>
              </a:lnSpc>
              <a:spcBef>
                <a:spcPts val="620"/>
              </a:spcBef>
              <a:spcAft>
                <a:spcPts val="0"/>
              </a:spcAft>
              <a:buClr>
                <a:schemeClr val="dk1"/>
              </a:buClr>
              <a:buSzPct val="100000"/>
              <a:buFont typeface="Noto Sans Symbols"/>
              <a:buChar char="➢"/>
            </a:pPr>
            <a:r>
              <a:rPr lang="en-US" sz="3300" b="0" i="0" u="none" strike="noStrike" cap="none">
                <a:solidFill>
                  <a:schemeClr val="dk1"/>
                </a:solidFill>
                <a:latin typeface="Questrial"/>
                <a:ea typeface="Questrial"/>
                <a:cs typeface="Questrial"/>
                <a:sym typeface="Questrial"/>
              </a:rPr>
              <a:t>SaveFirst Training Summary Chart</a:t>
            </a:r>
          </a:p>
          <a:p>
            <a:pPr marL="342900" marR="0" lvl="0" indent="-355600" algn="l" rtl="0">
              <a:lnSpc>
                <a:spcPct val="80000"/>
              </a:lnSpc>
              <a:spcBef>
                <a:spcPts val="620"/>
              </a:spcBef>
              <a:spcAft>
                <a:spcPts val="0"/>
              </a:spcAft>
              <a:buClr>
                <a:schemeClr val="dk1"/>
              </a:buClr>
              <a:buSzPct val="100000"/>
              <a:buFont typeface="Noto Sans Symbols"/>
              <a:buChar char="➢"/>
            </a:pPr>
            <a:r>
              <a:rPr lang="en-US" sz="3300" b="0" i="0" u="none" strike="noStrike" cap="none">
                <a:solidFill>
                  <a:schemeClr val="dk1"/>
                </a:solidFill>
                <a:latin typeface="Questrial"/>
                <a:ea typeface="Questrial"/>
                <a:cs typeface="Questrial"/>
                <a:sym typeface="Questrial"/>
              </a:rPr>
              <a:t>SaveFirst Training </a:t>
            </a:r>
            <a:r>
              <a:rPr lang="en-US" sz="3300"/>
              <a:t>TaxSlayer</a:t>
            </a:r>
            <a:r>
              <a:rPr lang="en-US" sz="3300" b="0" i="0" u="none" strike="noStrike" cap="none">
                <a:solidFill>
                  <a:schemeClr val="dk1"/>
                </a:solidFill>
                <a:latin typeface="Questrial"/>
                <a:ea typeface="Questrial"/>
                <a:cs typeface="Questrial"/>
                <a:sym typeface="Questrial"/>
              </a:rPr>
              <a:t> Exercise</a:t>
            </a:r>
          </a:p>
          <a:p>
            <a:pPr marL="342900" marR="0" lvl="0" indent="-355600" algn="l" rtl="0">
              <a:lnSpc>
                <a:spcPct val="80000"/>
              </a:lnSpc>
              <a:spcBef>
                <a:spcPts val="620"/>
              </a:spcBef>
              <a:spcAft>
                <a:spcPts val="0"/>
              </a:spcAft>
              <a:buClr>
                <a:schemeClr val="dk1"/>
              </a:buClr>
              <a:buSzPct val="100000"/>
              <a:buFont typeface="Noto Sans Symbols"/>
              <a:buChar char="➢"/>
            </a:pPr>
            <a:r>
              <a:rPr lang="en-US" sz="3300" b="0" i="0" u="none" strike="noStrike" cap="none">
                <a:solidFill>
                  <a:schemeClr val="dk1"/>
                </a:solidFill>
                <a:latin typeface="Questrial"/>
                <a:ea typeface="Questrial"/>
                <a:cs typeface="Questrial"/>
                <a:sym typeface="Questrial"/>
              </a:rPr>
              <a:t>Selection from IRS Publication 4012 Volunteer Guide</a:t>
            </a:r>
          </a:p>
          <a:p>
            <a:pPr marL="342900" marR="0" lvl="0" indent="-355600" algn="l" rtl="0">
              <a:lnSpc>
                <a:spcPct val="80000"/>
              </a:lnSpc>
              <a:spcBef>
                <a:spcPts val="620"/>
              </a:spcBef>
              <a:buClr>
                <a:schemeClr val="dk1"/>
              </a:buClr>
              <a:buSzPct val="100000"/>
              <a:buFont typeface="Noto Sans Symbols"/>
              <a:buChar char="➢"/>
            </a:pPr>
            <a:r>
              <a:rPr lang="en-US" sz="3300" b="0" i="0" u="none" strike="noStrike" cap="none">
                <a:solidFill>
                  <a:schemeClr val="dk1"/>
                </a:solidFill>
                <a:latin typeface="Questrial"/>
                <a:ea typeface="Questrial"/>
                <a:cs typeface="Questrial"/>
                <a:sym typeface="Questrial"/>
              </a:rPr>
              <a:t>Impact America Staff</a:t>
            </a:r>
          </a:p>
          <a:p>
            <a:pPr marL="342900" marR="0" lvl="0" indent="-355600" algn="l" rtl="0">
              <a:lnSpc>
                <a:spcPct val="80000"/>
              </a:lnSpc>
              <a:spcBef>
                <a:spcPts val="620"/>
              </a:spcBef>
              <a:buClr>
                <a:schemeClr val="dk1"/>
              </a:buClr>
              <a:buSzPct val="100000"/>
              <a:buFont typeface="Noto Sans Symbols"/>
              <a:buChar char="➢"/>
            </a:pPr>
            <a:r>
              <a:rPr lang="en-US" sz="3300"/>
              <a:t>www.impactamerica.com/taxprep</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Note	</a:t>
            </a:r>
          </a:p>
        </p:txBody>
      </p:sp>
      <p:sp>
        <p:nvSpPr>
          <p:cNvPr id="561" name="Shape 561"/>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If a spouse died during the tax year, and the taxpayer did not remarry, they are considered married for the entire year.</a:t>
            </a:r>
          </a:p>
          <a:p>
            <a:pPr marL="342900" marR="0" lvl="0" indent="-342900" algn="l" rtl="0">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The surviving spouse is eligible to file as MFJ or MFS.</a:t>
            </a:r>
          </a:p>
          <a:p>
            <a:pPr marL="342900" marR="0" lvl="0" indent="-342900" algn="l" rtl="0">
              <a:spcBef>
                <a:spcPts val="74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Surviving spouses </a:t>
            </a:r>
            <a:r>
              <a:rPr lang="en-US" sz="3700"/>
              <a:t>who</a:t>
            </a:r>
            <a:r>
              <a:rPr lang="en-US" sz="3700" b="0" i="0" u="none" strike="noStrike" cap="none">
                <a:solidFill>
                  <a:schemeClr val="dk1"/>
                </a:solidFill>
                <a:latin typeface="Questrial"/>
                <a:ea typeface="Questrial"/>
                <a:cs typeface="Questrial"/>
                <a:sym typeface="Questrial"/>
              </a:rPr>
              <a:t> remarry must file with the new spouse, as MFJ or MFS.  </a:t>
            </a:r>
          </a:p>
          <a:p>
            <a:pPr marL="742950" marR="0" lvl="1" indent="-285750" algn="l" rtl="0">
              <a:spcBef>
                <a:spcPts val="666"/>
              </a:spcBef>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The deceased spouse’s filing status becomes MFS.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xEl>
                                              <p:pRg st="0" end="0"/>
                                            </p:txEl>
                                          </p:spTgt>
                                        </p:tgtEl>
                                        <p:attrNameLst>
                                          <p:attrName>style.visibility</p:attrName>
                                        </p:attrNameLst>
                                      </p:cBhvr>
                                      <p:to>
                                        <p:strVal val="visible"/>
                                      </p:to>
                                    </p:set>
                                    <p:animEffect transition="in" filter="fade">
                                      <p:cBhvr>
                                        <p:cTn id="7" dur="500"/>
                                        <p:tgtEl>
                                          <p:spTgt spid="5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xEl>
                                              <p:pRg st="1" end="1"/>
                                            </p:txEl>
                                          </p:spTgt>
                                        </p:tgtEl>
                                        <p:attrNameLst>
                                          <p:attrName>style.visibility</p:attrName>
                                        </p:attrNameLst>
                                      </p:cBhvr>
                                      <p:to>
                                        <p:strVal val="visible"/>
                                      </p:to>
                                    </p:set>
                                    <p:animEffect transition="in" filter="fade">
                                      <p:cBhvr>
                                        <p:cTn id="12" dur="500"/>
                                        <p:tgtEl>
                                          <p:spTgt spid="5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1">
                                            <p:txEl>
                                              <p:pRg st="2" end="2"/>
                                            </p:txEl>
                                          </p:spTgt>
                                        </p:tgtEl>
                                        <p:attrNameLst>
                                          <p:attrName>style.visibility</p:attrName>
                                        </p:attrNameLst>
                                      </p:cBhvr>
                                      <p:to>
                                        <p:strVal val="visible"/>
                                      </p:to>
                                    </p:set>
                                    <p:animEffect transition="in" filter="fade">
                                      <p:cBhvr>
                                        <p:cTn id="17" dur="500"/>
                                        <p:tgtEl>
                                          <p:spTgt spid="5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1">
                                            <p:txEl>
                                              <p:pRg st="3" end="3"/>
                                            </p:txEl>
                                          </p:spTgt>
                                        </p:tgtEl>
                                        <p:attrNameLst>
                                          <p:attrName>style.visibility</p:attrName>
                                        </p:attrNameLst>
                                      </p:cBhvr>
                                      <p:to>
                                        <p:strVal val="visible"/>
                                      </p:to>
                                    </p:set>
                                    <p:animEffect transition="in" filter="fade">
                                      <p:cBhvr>
                                        <p:cTn id="22" dur="500"/>
                                        <p:tgtEl>
                                          <p:spTgt spid="5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Head of Household</a:t>
            </a:r>
          </a:p>
        </p:txBody>
      </p:sp>
      <p:sp>
        <p:nvSpPr>
          <p:cNvPr id="568" name="Shape 568"/>
          <p:cNvSpPr txBox="1">
            <a:spLocks noGrp="1"/>
          </p:cNvSpPr>
          <p:nvPr>
            <p:ph type="body" idx="1"/>
          </p:nvPr>
        </p:nvSpPr>
        <p:spPr>
          <a:xfrm>
            <a:off x="609600" y="1600206"/>
            <a:ext cx="10972800" cy="34617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This is the most complicated filing status to determine, yet it is one of the most common at SaveFirst tax sites</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There are two scenarios when a taxpayers can file Head of Household: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xEl>
                                              <p:pRg st="0" end="0"/>
                                            </p:txEl>
                                          </p:spTgt>
                                        </p:tgtEl>
                                        <p:attrNameLst>
                                          <p:attrName>style.visibility</p:attrName>
                                        </p:attrNameLst>
                                      </p:cBhvr>
                                      <p:to>
                                        <p:strVal val="visible"/>
                                      </p:to>
                                    </p:set>
                                    <p:animEffect transition="in" filter="fade">
                                      <p:cBhvr>
                                        <p:cTn id="7" dur="500"/>
                                        <p:tgtEl>
                                          <p:spTgt spid="5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8">
                                            <p:txEl>
                                              <p:pRg st="1" end="1"/>
                                            </p:txEl>
                                          </p:spTgt>
                                        </p:tgtEl>
                                        <p:attrNameLst>
                                          <p:attrName>style.visibility</p:attrName>
                                        </p:attrNameLst>
                                      </p:cBhvr>
                                      <p:to>
                                        <p:strVal val="visible"/>
                                      </p:to>
                                    </p:set>
                                    <p:animEffect transition="in" filter="fade">
                                      <p:cBhvr>
                                        <p:cTn id="12" dur="500"/>
                                        <p:tgtEl>
                                          <p:spTgt spid="5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Head of Household</a:t>
            </a:r>
          </a:p>
        </p:txBody>
      </p:sp>
      <p:sp>
        <p:nvSpPr>
          <p:cNvPr id="575" name="Shape 575"/>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Scenario #1: Married Taxpayers</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Must be “considered unmarried”*</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File a separate return from spouse</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Maintain more than half the costs of keeping up a home</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The home is the main home for a </a:t>
            </a:r>
            <a:r>
              <a:rPr lang="en-US" sz="3330" b="0" i="0" u="sng" strike="noStrike" cap="none">
                <a:solidFill>
                  <a:srgbClr val="980000"/>
                </a:solidFill>
                <a:latin typeface="Questrial"/>
                <a:ea typeface="Questrial"/>
                <a:cs typeface="Questrial"/>
                <a:sym typeface="Questrial"/>
              </a:rPr>
              <a:t>dependent child, stepchild, or foster child</a:t>
            </a:r>
            <a:r>
              <a:rPr lang="en-US" sz="3330" b="0" i="0" u="none" strike="noStrike" cap="none">
                <a:solidFill>
                  <a:schemeClr val="dk1"/>
                </a:solidFill>
                <a:latin typeface="Questrial"/>
                <a:ea typeface="Questrial"/>
                <a:cs typeface="Questrial"/>
                <a:sym typeface="Questrial"/>
              </a:rPr>
              <a:t> for more than ½ the year</a:t>
            </a:r>
          </a:p>
          <a:p>
            <a:pPr marL="1143000" marR="0" lvl="2" indent="-228600" algn="l" rtl="0">
              <a:lnSpc>
                <a:spcPct val="90000"/>
              </a:lnSpc>
              <a:spcBef>
                <a:spcPts val="592"/>
              </a:spcBef>
              <a:spcAft>
                <a:spcPts val="0"/>
              </a:spcAft>
              <a:buClr>
                <a:schemeClr val="dk1"/>
              </a:buClr>
              <a:buSzPct val="98666"/>
              <a:buFont typeface="Courier New"/>
              <a:buChar char="o"/>
            </a:pPr>
            <a:r>
              <a:rPr lang="en-US" sz="2960" b="0" i="0" u="none" strike="noStrike" cap="none">
                <a:solidFill>
                  <a:schemeClr val="dk1"/>
                </a:solidFill>
                <a:latin typeface="Questrial"/>
                <a:ea typeface="Questrial"/>
                <a:cs typeface="Questrial"/>
                <a:sym typeface="Questrial"/>
              </a:rPr>
              <a:t>Note: A grandchild does NOT meet this test </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The taxpayer claims an exemption for the child</a:t>
            </a:r>
          </a:p>
          <a:p>
            <a:pPr marL="342900" marR="0" lvl="0" indent="-342900" algn="l" rtl="0">
              <a:lnSpc>
                <a:spcPct val="90000"/>
              </a:lnSpc>
              <a:spcBef>
                <a:spcPts val="740"/>
              </a:spcBef>
              <a:buClr>
                <a:schemeClr val="dk1"/>
              </a:buClr>
              <a:buSzPct val="100000"/>
              <a:buFont typeface="Noto Sans Symbols"/>
              <a:buNone/>
            </a:pPr>
            <a:endParaRPr sz="37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xEl>
                                              <p:pRg st="0" end="0"/>
                                            </p:txEl>
                                          </p:spTgt>
                                        </p:tgtEl>
                                        <p:attrNameLst>
                                          <p:attrName>style.visibility</p:attrName>
                                        </p:attrNameLst>
                                      </p:cBhvr>
                                      <p:to>
                                        <p:strVal val="visible"/>
                                      </p:to>
                                    </p:set>
                                    <p:animEffect transition="in" filter="fade">
                                      <p:cBhvr>
                                        <p:cTn id="7" dur="500"/>
                                        <p:tgtEl>
                                          <p:spTgt spid="5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5">
                                            <p:txEl>
                                              <p:pRg st="1" end="1"/>
                                            </p:txEl>
                                          </p:spTgt>
                                        </p:tgtEl>
                                        <p:attrNameLst>
                                          <p:attrName>style.visibility</p:attrName>
                                        </p:attrNameLst>
                                      </p:cBhvr>
                                      <p:to>
                                        <p:strVal val="visible"/>
                                      </p:to>
                                    </p:set>
                                    <p:animEffect transition="in" filter="fade">
                                      <p:cBhvr>
                                        <p:cTn id="12" dur="500"/>
                                        <p:tgtEl>
                                          <p:spTgt spid="5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5">
                                            <p:txEl>
                                              <p:pRg st="2" end="2"/>
                                            </p:txEl>
                                          </p:spTgt>
                                        </p:tgtEl>
                                        <p:attrNameLst>
                                          <p:attrName>style.visibility</p:attrName>
                                        </p:attrNameLst>
                                      </p:cBhvr>
                                      <p:to>
                                        <p:strVal val="visible"/>
                                      </p:to>
                                    </p:set>
                                    <p:animEffect transition="in" filter="fade">
                                      <p:cBhvr>
                                        <p:cTn id="17" dur="500"/>
                                        <p:tgtEl>
                                          <p:spTgt spid="5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5">
                                            <p:txEl>
                                              <p:pRg st="3" end="3"/>
                                            </p:txEl>
                                          </p:spTgt>
                                        </p:tgtEl>
                                        <p:attrNameLst>
                                          <p:attrName>style.visibility</p:attrName>
                                        </p:attrNameLst>
                                      </p:cBhvr>
                                      <p:to>
                                        <p:strVal val="visible"/>
                                      </p:to>
                                    </p:set>
                                    <p:animEffect transition="in" filter="fade">
                                      <p:cBhvr>
                                        <p:cTn id="22" dur="500"/>
                                        <p:tgtEl>
                                          <p:spTgt spid="5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5">
                                            <p:txEl>
                                              <p:pRg st="4" end="4"/>
                                            </p:txEl>
                                          </p:spTgt>
                                        </p:tgtEl>
                                        <p:attrNameLst>
                                          <p:attrName>style.visibility</p:attrName>
                                        </p:attrNameLst>
                                      </p:cBhvr>
                                      <p:to>
                                        <p:strVal val="visible"/>
                                      </p:to>
                                    </p:set>
                                    <p:animEffect transition="in" filter="fade">
                                      <p:cBhvr>
                                        <p:cTn id="27" dur="500"/>
                                        <p:tgtEl>
                                          <p:spTgt spid="5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5">
                                            <p:txEl>
                                              <p:pRg st="5" end="5"/>
                                            </p:txEl>
                                          </p:spTgt>
                                        </p:tgtEl>
                                        <p:attrNameLst>
                                          <p:attrName>style.visibility</p:attrName>
                                        </p:attrNameLst>
                                      </p:cBhvr>
                                      <p:to>
                                        <p:strVal val="visible"/>
                                      </p:to>
                                    </p:set>
                                    <p:animEffect transition="in" filter="fade">
                                      <p:cBhvr>
                                        <p:cTn id="32" dur="500"/>
                                        <p:tgtEl>
                                          <p:spTgt spid="5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5">
                                            <p:txEl>
                                              <p:pRg st="6" end="6"/>
                                            </p:txEl>
                                          </p:spTgt>
                                        </p:tgtEl>
                                        <p:attrNameLst>
                                          <p:attrName>style.visibility</p:attrName>
                                        </p:attrNameLst>
                                      </p:cBhvr>
                                      <p:to>
                                        <p:strVal val="visible"/>
                                      </p:to>
                                    </p:set>
                                    <p:animEffect transition="in" filter="fade">
                                      <p:cBhvr>
                                        <p:cTn id="37" dur="500"/>
                                        <p:tgtEl>
                                          <p:spTgt spid="5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5">
                                            <p:txEl>
                                              <p:pRg st="7" end="7"/>
                                            </p:txEl>
                                          </p:spTgt>
                                        </p:tgtEl>
                                        <p:attrNameLst>
                                          <p:attrName>style.visibility</p:attrName>
                                        </p:attrNameLst>
                                      </p:cBhvr>
                                      <p:to>
                                        <p:strVal val="visible"/>
                                      </p:to>
                                    </p:set>
                                    <p:animEffect transition="in" filter="fade">
                                      <p:cBhvr>
                                        <p:cTn id="42" dur="500"/>
                                        <p:tgtEl>
                                          <p:spTgt spid="5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“Considered Unmarried”</a:t>
            </a:r>
          </a:p>
        </p:txBody>
      </p:sp>
      <p:sp>
        <p:nvSpPr>
          <p:cNvPr id="582" name="Shape 58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891" marR="0" lvl="2" indent="-342891"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legally married taxpayer can be considered unmarried if s/he has not lived with the spouse at any time during the last six months of the tax year.</a:t>
            </a:r>
          </a:p>
          <a:p>
            <a:pPr marL="342900" marR="0" lvl="0" indent="-342900" algn="l" rtl="0">
              <a:spcBef>
                <a:spcPts val="960"/>
              </a:spcBef>
              <a:buClr>
                <a:schemeClr val="dk1"/>
              </a:buClr>
              <a:buSzPct val="100000"/>
              <a:buFont typeface="Noto Sans Symbols"/>
              <a:buNone/>
            </a:pPr>
            <a:endParaRPr sz="48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
                                            <p:txEl>
                                              <p:pRg st="0" end="0"/>
                                            </p:txEl>
                                          </p:spTgt>
                                        </p:tgtEl>
                                        <p:attrNameLst>
                                          <p:attrName>style.visibility</p:attrName>
                                        </p:attrNameLst>
                                      </p:cBhvr>
                                      <p:to>
                                        <p:strVal val="visible"/>
                                      </p:to>
                                    </p:set>
                                    <p:animEffect transition="in" filter="fade">
                                      <p:cBhvr>
                                        <p:cTn id="7" dur="500"/>
                                        <p:tgtEl>
                                          <p:spTgt spid="5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2">
                                            <p:txEl>
                                              <p:pRg st="1" end="1"/>
                                            </p:txEl>
                                          </p:spTgt>
                                        </p:tgtEl>
                                        <p:attrNameLst>
                                          <p:attrName>style.visibility</p:attrName>
                                        </p:attrNameLst>
                                      </p:cBhvr>
                                      <p:to>
                                        <p:strVal val="visible"/>
                                      </p:to>
                                    </p:set>
                                    <p:animEffect transition="in" filter="fade">
                                      <p:cBhvr>
                                        <p:cTn id="12" dur="500"/>
                                        <p:tgtEl>
                                          <p:spTgt spid="5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Head of Household</a:t>
            </a:r>
          </a:p>
        </p:txBody>
      </p:sp>
      <p:sp>
        <p:nvSpPr>
          <p:cNvPr id="589" name="Shape 589"/>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Scenario #2: Single Taxpayers</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Maintain more than half the costs of keeping up a home</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A “</a:t>
            </a:r>
            <a:r>
              <a:rPr lang="en-US" sz="3600" b="0" i="0" u="sng" strike="noStrike" cap="none">
                <a:solidFill>
                  <a:srgbClr val="980000"/>
                </a:solidFill>
                <a:latin typeface="Questrial"/>
                <a:ea typeface="Questrial"/>
                <a:cs typeface="Questrial"/>
                <a:sym typeface="Questrial"/>
              </a:rPr>
              <a:t>qualifying person</a:t>
            </a:r>
            <a:r>
              <a:rPr lang="en-US" sz="3600" b="0" i="0" u="none" strike="noStrike" cap="none">
                <a:solidFill>
                  <a:schemeClr val="dk1"/>
                </a:solidFill>
                <a:latin typeface="Questrial"/>
                <a:ea typeface="Questrial"/>
                <a:cs typeface="Questrial"/>
                <a:sym typeface="Questrial"/>
              </a:rPr>
              <a:t>” lived with the taxpayer for more than ½ the year</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9">
                                            <p:txEl>
                                              <p:pRg st="0" end="0"/>
                                            </p:txEl>
                                          </p:spTgt>
                                        </p:tgtEl>
                                        <p:attrNameLst>
                                          <p:attrName>style.visibility</p:attrName>
                                        </p:attrNameLst>
                                      </p:cBhvr>
                                      <p:to>
                                        <p:strVal val="visible"/>
                                      </p:to>
                                    </p:set>
                                    <p:animEffect transition="in" filter="fade">
                                      <p:cBhvr>
                                        <p:cTn id="7" dur="500"/>
                                        <p:tgtEl>
                                          <p:spTgt spid="5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9">
                                            <p:txEl>
                                              <p:pRg st="1" end="1"/>
                                            </p:txEl>
                                          </p:spTgt>
                                        </p:tgtEl>
                                        <p:attrNameLst>
                                          <p:attrName>style.visibility</p:attrName>
                                        </p:attrNameLst>
                                      </p:cBhvr>
                                      <p:to>
                                        <p:strVal val="visible"/>
                                      </p:to>
                                    </p:set>
                                    <p:animEffect transition="in" filter="fade">
                                      <p:cBhvr>
                                        <p:cTn id="12" dur="500"/>
                                        <p:tgtEl>
                                          <p:spTgt spid="5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9">
                                            <p:txEl>
                                              <p:pRg st="2" end="2"/>
                                            </p:txEl>
                                          </p:spTgt>
                                        </p:tgtEl>
                                        <p:attrNameLst>
                                          <p:attrName>style.visibility</p:attrName>
                                        </p:attrNameLst>
                                      </p:cBhvr>
                                      <p:to>
                                        <p:strVal val="visible"/>
                                      </p:to>
                                    </p:set>
                                    <p:animEffect transition="in" filter="fade">
                                      <p:cBhvr>
                                        <p:cTn id="17" dur="500"/>
                                        <p:tgtEl>
                                          <p:spTgt spid="5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9">
                                            <p:txEl>
                                              <p:pRg st="3" end="3"/>
                                            </p:txEl>
                                          </p:spTgt>
                                        </p:tgtEl>
                                        <p:attrNameLst>
                                          <p:attrName>style.visibility</p:attrName>
                                        </p:attrNameLst>
                                      </p:cBhvr>
                                      <p:to>
                                        <p:strVal val="visible"/>
                                      </p:to>
                                    </p:set>
                                    <p:animEffect transition="in" filter="fade">
                                      <p:cBhvr>
                                        <p:cTn id="22" dur="500"/>
                                        <p:tgtEl>
                                          <p:spTgt spid="5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Head of Household: Qualifying Person</a:t>
            </a:r>
          </a:p>
        </p:txBody>
      </p:sp>
      <p:sp>
        <p:nvSpPr>
          <p:cNvPr id="596" name="Shape 596"/>
          <p:cNvSpPr txBox="1">
            <a:spLocks noGrp="1"/>
          </p:cNvSpPr>
          <p:nvPr>
            <p:ph type="body" idx="1"/>
          </p:nvPr>
        </p:nvSpPr>
        <p:spPr>
          <a:xfrm>
            <a:off x="609600" y="1600206"/>
            <a:ext cx="10972800" cy="45540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spcAft>
                <a:spcPts val="0"/>
              </a:spcAft>
              <a:buClr>
                <a:schemeClr val="accent3"/>
              </a:buClr>
              <a:buSzPct val="25000"/>
              <a:buFont typeface="Noto Sans Symbols"/>
              <a:buNone/>
            </a:pPr>
            <a:r>
              <a:rPr lang="en-US" sz="4000" b="0" i="0" u="none" strike="noStrike" cap="none">
                <a:solidFill>
                  <a:schemeClr val="accent3"/>
                </a:solidFill>
                <a:latin typeface="Questrial"/>
                <a:ea typeface="Questrial"/>
                <a:cs typeface="Questrial"/>
                <a:sym typeface="Questrial"/>
              </a:rPr>
              <a:t>See </a:t>
            </a:r>
          </a:p>
          <a:p>
            <a:pPr marL="0" marR="0" lvl="0" indent="0" algn="ctr" rtl="0">
              <a:spcBef>
                <a:spcPts val="880"/>
              </a:spcBef>
              <a:spcAft>
                <a:spcPts val="0"/>
              </a:spcAft>
              <a:buClr>
                <a:schemeClr val="accent3"/>
              </a:buClr>
              <a:buSzPct val="25000"/>
              <a:buFont typeface="Noto Sans Symbols"/>
              <a:buNone/>
            </a:pPr>
            <a:r>
              <a:rPr lang="en-US" sz="4400" b="0" i="0" u="sng" strike="noStrike" cap="none">
                <a:solidFill>
                  <a:schemeClr val="accent3"/>
                </a:solidFill>
                <a:latin typeface="Questrial"/>
                <a:ea typeface="Questrial"/>
                <a:cs typeface="Questrial"/>
                <a:sym typeface="Questrial"/>
              </a:rPr>
              <a:t>Who Is a Qualifying Person Qualifying You To File as Head of Household</a:t>
            </a:r>
            <a:r>
              <a:rPr lang="en-US" sz="4400" b="0" i="0" u="none" strike="noStrike" cap="none">
                <a:solidFill>
                  <a:schemeClr val="accent3"/>
                </a:solidFill>
                <a:latin typeface="Questrial"/>
                <a:ea typeface="Questrial"/>
                <a:cs typeface="Questrial"/>
                <a:sym typeface="Questrial"/>
              </a:rPr>
              <a:t> </a:t>
            </a:r>
          </a:p>
          <a:p>
            <a:pPr marL="0" marR="0" lvl="0" indent="0" algn="ctr" rtl="0">
              <a:spcBef>
                <a:spcPts val="800"/>
              </a:spcBef>
              <a:spcAft>
                <a:spcPts val="0"/>
              </a:spcAft>
              <a:buClr>
                <a:schemeClr val="accent3"/>
              </a:buClr>
              <a:buSzPct val="25000"/>
              <a:buFont typeface="Noto Sans Symbols"/>
              <a:buNone/>
            </a:pPr>
            <a:r>
              <a:rPr lang="en-US" sz="4000" b="0" i="0" u="none" strike="noStrike" cap="none">
                <a:solidFill>
                  <a:schemeClr val="accent3"/>
                </a:solidFill>
                <a:latin typeface="Questrial"/>
                <a:ea typeface="Questrial"/>
                <a:cs typeface="Questrial"/>
                <a:sym typeface="Questrial"/>
              </a:rPr>
              <a:t>in the </a:t>
            </a:r>
          </a:p>
          <a:p>
            <a:pPr marL="0" marR="0" lvl="0" indent="0" algn="ctr" rtl="0">
              <a:spcBef>
                <a:spcPts val="880"/>
              </a:spcBef>
              <a:spcAft>
                <a:spcPts val="0"/>
              </a:spcAft>
              <a:buClr>
                <a:schemeClr val="accent3"/>
              </a:buClr>
              <a:buSzPct val="25000"/>
              <a:buFont typeface="Noto Sans Symbols"/>
              <a:buNone/>
            </a:pPr>
            <a:r>
              <a:rPr lang="en-US" sz="4400" b="1" i="0" u="none" strike="noStrike" cap="none">
                <a:solidFill>
                  <a:schemeClr val="accent3"/>
                </a:solidFill>
                <a:latin typeface="Questrial"/>
                <a:ea typeface="Questrial"/>
                <a:cs typeface="Questrial"/>
                <a:sym typeface="Questrial"/>
              </a:rPr>
              <a:t>Filing Status </a:t>
            </a:r>
            <a:r>
              <a:rPr lang="en-US" sz="4400" b="0" i="0" u="none" strike="noStrike" cap="none">
                <a:solidFill>
                  <a:schemeClr val="accent3"/>
                </a:solidFill>
                <a:latin typeface="Questrial"/>
                <a:ea typeface="Questrial"/>
                <a:cs typeface="Questrial"/>
                <a:sym typeface="Questrial"/>
              </a:rPr>
              <a:t>Tab of the Pub 4012 </a:t>
            </a:r>
          </a:p>
          <a:p>
            <a:pPr marL="0" marR="0" lvl="0" indent="0" algn="ctr" rtl="0">
              <a:spcBef>
                <a:spcPts val="800"/>
              </a:spcBef>
              <a:buClr>
                <a:schemeClr val="accent3"/>
              </a:buClr>
              <a:buSzPct val="25000"/>
              <a:buFont typeface="Noto Sans Symbols"/>
              <a:buNone/>
            </a:pPr>
            <a:r>
              <a:rPr lang="en-US" sz="4000" b="0" i="0" u="none" strike="noStrike" cap="none">
                <a:solidFill>
                  <a:schemeClr val="accent3"/>
                </a:solidFill>
                <a:latin typeface="Questrial"/>
                <a:ea typeface="Questrial"/>
                <a:cs typeface="Questrial"/>
                <a:sym typeface="Questrial"/>
              </a:rPr>
              <a:t>for a list of qualifying persons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6">
                                            <p:txEl>
                                              <p:pRg st="0" end="0"/>
                                            </p:txEl>
                                          </p:spTgt>
                                        </p:tgtEl>
                                        <p:attrNameLst>
                                          <p:attrName>style.visibility</p:attrName>
                                        </p:attrNameLst>
                                      </p:cBhvr>
                                      <p:to>
                                        <p:strVal val="visible"/>
                                      </p:to>
                                    </p:set>
                                    <p:animEffect transition="in" filter="fade">
                                      <p:cBhvr>
                                        <p:cTn id="7" dur="500"/>
                                        <p:tgtEl>
                                          <p:spTgt spid="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6">
                                            <p:txEl>
                                              <p:pRg st="1" end="1"/>
                                            </p:txEl>
                                          </p:spTgt>
                                        </p:tgtEl>
                                        <p:attrNameLst>
                                          <p:attrName>style.visibility</p:attrName>
                                        </p:attrNameLst>
                                      </p:cBhvr>
                                      <p:to>
                                        <p:strVal val="visible"/>
                                      </p:to>
                                    </p:set>
                                    <p:animEffect transition="in" filter="fade">
                                      <p:cBhvr>
                                        <p:cTn id="12" dur="500"/>
                                        <p:tgtEl>
                                          <p:spTgt spid="5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6">
                                            <p:txEl>
                                              <p:pRg st="2" end="2"/>
                                            </p:txEl>
                                          </p:spTgt>
                                        </p:tgtEl>
                                        <p:attrNameLst>
                                          <p:attrName>style.visibility</p:attrName>
                                        </p:attrNameLst>
                                      </p:cBhvr>
                                      <p:to>
                                        <p:strVal val="visible"/>
                                      </p:to>
                                    </p:set>
                                    <p:animEffect transition="in" filter="fade">
                                      <p:cBhvr>
                                        <p:cTn id="17" dur="500"/>
                                        <p:tgtEl>
                                          <p:spTgt spid="5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6">
                                            <p:txEl>
                                              <p:pRg st="3" end="3"/>
                                            </p:txEl>
                                          </p:spTgt>
                                        </p:tgtEl>
                                        <p:attrNameLst>
                                          <p:attrName>style.visibility</p:attrName>
                                        </p:attrNameLst>
                                      </p:cBhvr>
                                      <p:to>
                                        <p:strVal val="visible"/>
                                      </p:to>
                                    </p:set>
                                    <p:animEffect transition="in" filter="fade">
                                      <p:cBhvr>
                                        <p:cTn id="22" dur="500"/>
                                        <p:tgtEl>
                                          <p:spTgt spid="5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6">
                                            <p:txEl>
                                              <p:pRg st="4" end="4"/>
                                            </p:txEl>
                                          </p:spTgt>
                                        </p:tgtEl>
                                        <p:attrNameLst>
                                          <p:attrName>style.visibility</p:attrName>
                                        </p:attrNameLst>
                                      </p:cBhvr>
                                      <p:to>
                                        <p:strVal val="visible"/>
                                      </p:to>
                                    </p:set>
                                    <p:animEffect transition="in" filter="fade">
                                      <p:cBhvr>
                                        <p:cTn id="27" dur="500"/>
                                        <p:tgtEl>
                                          <p:spTgt spid="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Head of Household: Qualifying Person</a:t>
            </a:r>
          </a:p>
        </p:txBody>
      </p:sp>
      <p:sp>
        <p:nvSpPr>
          <p:cNvPr id="603" name="Shape 603"/>
          <p:cNvSpPr txBox="1">
            <a:spLocks noGrp="1"/>
          </p:cNvSpPr>
          <p:nvPr>
            <p:ph type="body" idx="1"/>
          </p:nvPr>
        </p:nvSpPr>
        <p:spPr>
          <a:xfrm>
            <a:off x="609600" y="1447803"/>
            <a:ext cx="10972800" cy="4526100"/>
          </a:xfrm>
          <a:prstGeom prst="rect">
            <a:avLst/>
          </a:prstGeom>
          <a:noFill/>
          <a:ln>
            <a:noFill/>
          </a:ln>
        </p:spPr>
        <p:txBody>
          <a:bodyPr wrap="square" lIns="91425" tIns="45700" rIns="91425" bIns="45700" anchor="t" anchorCtr="0">
            <a:noAutofit/>
          </a:bodyPr>
          <a:lstStyle/>
          <a:p>
            <a:pPr marL="342900" marR="0" lvl="0" indent="-327660" algn="l" rtl="0">
              <a:lnSpc>
                <a:spcPct val="80000"/>
              </a:lnSpc>
              <a:spcBef>
                <a:spcPts val="0"/>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In general, a </a:t>
            </a:r>
            <a:r>
              <a:rPr lang="en-US" sz="3400" b="0" i="0" u="none" strike="noStrike" cap="none">
                <a:solidFill>
                  <a:schemeClr val="accent1"/>
                </a:solidFill>
                <a:latin typeface="Questrial"/>
                <a:ea typeface="Questrial"/>
                <a:cs typeface="Questrial"/>
                <a:sym typeface="Questrial"/>
              </a:rPr>
              <a:t>qualifying child </a:t>
            </a:r>
            <a:r>
              <a:rPr lang="en-US" sz="3400" b="0" i="0" u="none" strike="noStrike" cap="none">
                <a:solidFill>
                  <a:schemeClr val="dk1"/>
                </a:solidFill>
                <a:latin typeface="Questrial"/>
                <a:ea typeface="Questrial"/>
                <a:cs typeface="Questrial"/>
                <a:sym typeface="Questrial"/>
              </a:rPr>
              <a:t>is a qualifying person</a:t>
            </a:r>
          </a:p>
          <a:p>
            <a:pPr marL="742950" marR="0" lvl="1" indent="-285750" algn="l" rtl="0">
              <a:lnSpc>
                <a:spcPct val="80000"/>
              </a:lnSpc>
              <a:spcBef>
                <a:spcPts val="644"/>
              </a:spcBef>
              <a:spcAft>
                <a:spcPts val="0"/>
              </a:spcAft>
              <a:buClr>
                <a:schemeClr val="dk1"/>
              </a:buClr>
              <a:buSzPct val="100625"/>
              <a:buFont typeface="Arial"/>
              <a:buChar char="•"/>
            </a:pPr>
            <a:r>
              <a:rPr lang="en-US" sz="3220" b="0" i="0" u="none" strike="noStrike" cap="none">
                <a:solidFill>
                  <a:schemeClr val="dk1"/>
                </a:solidFill>
                <a:latin typeface="Questrial"/>
                <a:ea typeface="Questrial"/>
                <a:cs typeface="Questrial"/>
                <a:sym typeface="Questrial"/>
              </a:rPr>
              <a:t>Whether or not the taxpayer claims the exemption</a:t>
            </a:r>
          </a:p>
          <a:p>
            <a:pPr marL="342900" marR="0" lvl="0" indent="-327660" algn="l" rtl="0">
              <a:lnSpc>
                <a:spcPct val="80000"/>
              </a:lnSpc>
              <a:spcBef>
                <a:spcPts val="728"/>
              </a:spcBef>
              <a:spcAft>
                <a:spcPts val="0"/>
              </a:spcAft>
              <a:buClr>
                <a:schemeClr val="dk1"/>
              </a:buClr>
              <a:buSzPct val="100000"/>
              <a:buFont typeface="Noto Sans Symbols"/>
              <a:buChar char="➢"/>
            </a:pPr>
            <a:r>
              <a:rPr lang="en-US" sz="3400" b="0" i="0" u="none" strike="noStrike" cap="none">
                <a:solidFill>
                  <a:schemeClr val="dk1"/>
                </a:solidFill>
                <a:latin typeface="Questrial"/>
                <a:ea typeface="Questrial"/>
                <a:cs typeface="Questrial"/>
                <a:sym typeface="Questrial"/>
              </a:rPr>
              <a:t>In general, a </a:t>
            </a:r>
            <a:r>
              <a:rPr lang="en-US" sz="3400" b="0" i="0" u="none" strike="noStrike" cap="none">
                <a:solidFill>
                  <a:schemeClr val="accent1"/>
                </a:solidFill>
                <a:latin typeface="Questrial"/>
                <a:ea typeface="Questrial"/>
                <a:cs typeface="Questrial"/>
                <a:sym typeface="Questrial"/>
              </a:rPr>
              <a:t>qualifying relative </a:t>
            </a:r>
            <a:r>
              <a:rPr lang="en-US" sz="3400" b="0" i="0" u="none" strike="noStrike" cap="none">
                <a:solidFill>
                  <a:schemeClr val="dk1"/>
                </a:solidFill>
                <a:latin typeface="Questrial"/>
                <a:ea typeface="Questrial"/>
                <a:cs typeface="Questrial"/>
                <a:sym typeface="Questrial"/>
              </a:rPr>
              <a:t>is a qualifying person if:</a:t>
            </a:r>
          </a:p>
          <a:p>
            <a:pPr marL="742950" marR="0" lvl="1" indent="-285750" algn="l" rtl="0">
              <a:lnSpc>
                <a:spcPct val="80000"/>
              </a:lnSpc>
              <a:spcBef>
                <a:spcPts val="644"/>
              </a:spcBef>
              <a:spcAft>
                <a:spcPts val="0"/>
              </a:spcAft>
              <a:buClr>
                <a:schemeClr val="dk1"/>
              </a:buClr>
              <a:buSzPct val="100625"/>
              <a:buFont typeface="Arial"/>
              <a:buChar char="•"/>
            </a:pPr>
            <a:r>
              <a:rPr lang="en-US" sz="3220" b="0" i="0" u="none" strike="noStrike" cap="none">
                <a:solidFill>
                  <a:schemeClr val="dk1"/>
                </a:solidFill>
                <a:latin typeface="Questrial"/>
                <a:ea typeface="Questrial"/>
                <a:cs typeface="Questrial"/>
                <a:sym typeface="Questrial"/>
              </a:rPr>
              <a:t>The taxpayer can claim the exemption for the person</a:t>
            </a:r>
          </a:p>
          <a:p>
            <a:pPr marL="742950" marR="0" lvl="1" indent="-285750" algn="l" rtl="0">
              <a:lnSpc>
                <a:spcPct val="80000"/>
              </a:lnSpc>
              <a:spcBef>
                <a:spcPts val="644"/>
              </a:spcBef>
              <a:spcAft>
                <a:spcPts val="0"/>
              </a:spcAft>
              <a:buClr>
                <a:schemeClr val="dk1"/>
              </a:buClr>
              <a:buSzPct val="100625"/>
              <a:buFont typeface="Arial"/>
              <a:buChar char="•"/>
            </a:pPr>
            <a:r>
              <a:rPr lang="en-US" sz="3220" b="0" i="0" u="none" strike="noStrike" cap="none">
                <a:solidFill>
                  <a:schemeClr val="dk1"/>
                </a:solidFill>
                <a:latin typeface="Questrial"/>
                <a:ea typeface="Questrial"/>
                <a:cs typeface="Questrial"/>
                <a:sym typeface="Questrial"/>
              </a:rPr>
              <a:t>The person meets one of the relationships listed</a:t>
            </a:r>
          </a:p>
          <a:p>
            <a:pPr marL="742950" marR="0" lvl="1" indent="-285750" algn="l" rtl="0">
              <a:lnSpc>
                <a:spcPct val="80000"/>
              </a:lnSpc>
              <a:spcBef>
                <a:spcPts val="644"/>
              </a:spcBef>
              <a:spcAft>
                <a:spcPts val="0"/>
              </a:spcAft>
              <a:buClr>
                <a:schemeClr val="dk1"/>
              </a:buClr>
              <a:buSzPct val="100625"/>
              <a:buFont typeface="Arial"/>
              <a:buChar char="•"/>
            </a:pPr>
            <a:r>
              <a:rPr lang="en-US" sz="3220" b="0" i="0" u="none" strike="noStrike" cap="none">
                <a:solidFill>
                  <a:schemeClr val="dk1"/>
                </a:solidFill>
                <a:latin typeface="Questrial"/>
                <a:ea typeface="Questrial"/>
                <a:cs typeface="Questrial"/>
                <a:sym typeface="Questrial"/>
              </a:rPr>
              <a:t>The person lives with the taxpayer for more than ½ the year</a:t>
            </a:r>
          </a:p>
          <a:p>
            <a:pPr marL="1143000" marR="0" lvl="2" indent="-228600" algn="l" rtl="0">
              <a:lnSpc>
                <a:spcPct val="80000"/>
              </a:lnSpc>
              <a:spcBef>
                <a:spcPts val="546"/>
              </a:spcBef>
              <a:buClr>
                <a:schemeClr val="dk1"/>
              </a:buClr>
              <a:buSzPct val="101111"/>
              <a:buFont typeface="Courier New"/>
              <a:buChar char="o"/>
            </a:pPr>
            <a:r>
              <a:rPr lang="en-US" sz="2730" b="0" i="0" u="none" strike="noStrike" cap="none">
                <a:solidFill>
                  <a:schemeClr val="dk1"/>
                </a:solidFill>
                <a:latin typeface="Questrial"/>
                <a:ea typeface="Questrial"/>
                <a:cs typeface="Questrial"/>
                <a:sym typeface="Questrial"/>
              </a:rPr>
              <a:t>Exception: a mother/father who is a qualifying relative does not have to live in the home with the taxpayer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xEl>
                                              <p:pRg st="0" end="0"/>
                                            </p:txEl>
                                          </p:spTgt>
                                        </p:tgtEl>
                                        <p:attrNameLst>
                                          <p:attrName>style.visibility</p:attrName>
                                        </p:attrNameLst>
                                      </p:cBhvr>
                                      <p:to>
                                        <p:strVal val="visible"/>
                                      </p:to>
                                    </p:set>
                                    <p:animEffect transition="in" filter="fade">
                                      <p:cBhvr>
                                        <p:cTn id="7" dur="500"/>
                                        <p:tgtEl>
                                          <p:spTgt spid="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3">
                                            <p:txEl>
                                              <p:pRg st="1" end="1"/>
                                            </p:txEl>
                                          </p:spTgt>
                                        </p:tgtEl>
                                        <p:attrNameLst>
                                          <p:attrName>style.visibility</p:attrName>
                                        </p:attrNameLst>
                                      </p:cBhvr>
                                      <p:to>
                                        <p:strVal val="visible"/>
                                      </p:to>
                                    </p:set>
                                    <p:animEffect transition="in" filter="fade">
                                      <p:cBhvr>
                                        <p:cTn id="12" dur="500"/>
                                        <p:tgtEl>
                                          <p:spTgt spid="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3">
                                            <p:txEl>
                                              <p:pRg st="2" end="2"/>
                                            </p:txEl>
                                          </p:spTgt>
                                        </p:tgtEl>
                                        <p:attrNameLst>
                                          <p:attrName>style.visibility</p:attrName>
                                        </p:attrNameLst>
                                      </p:cBhvr>
                                      <p:to>
                                        <p:strVal val="visible"/>
                                      </p:to>
                                    </p:set>
                                    <p:animEffect transition="in" filter="fade">
                                      <p:cBhvr>
                                        <p:cTn id="17" dur="500"/>
                                        <p:tgtEl>
                                          <p:spTgt spid="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3">
                                            <p:txEl>
                                              <p:pRg st="3" end="3"/>
                                            </p:txEl>
                                          </p:spTgt>
                                        </p:tgtEl>
                                        <p:attrNameLst>
                                          <p:attrName>style.visibility</p:attrName>
                                        </p:attrNameLst>
                                      </p:cBhvr>
                                      <p:to>
                                        <p:strVal val="visible"/>
                                      </p:to>
                                    </p:set>
                                    <p:animEffect transition="in" filter="fade">
                                      <p:cBhvr>
                                        <p:cTn id="22" dur="500"/>
                                        <p:tgtEl>
                                          <p:spTgt spid="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3">
                                            <p:txEl>
                                              <p:pRg st="4" end="4"/>
                                            </p:txEl>
                                          </p:spTgt>
                                        </p:tgtEl>
                                        <p:attrNameLst>
                                          <p:attrName>style.visibility</p:attrName>
                                        </p:attrNameLst>
                                      </p:cBhvr>
                                      <p:to>
                                        <p:strVal val="visible"/>
                                      </p:to>
                                    </p:set>
                                    <p:animEffect transition="in" filter="fade">
                                      <p:cBhvr>
                                        <p:cTn id="27" dur="500"/>
                                        <p:tgtEl>
                                          <p:spTgt spid="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3">
                                            <p:txEl>
                                              <p:pRg st="5" end="5"/>
                                            </p:txEl>
                                          </p:spTgt>
                                        </p:tgtEl>
                                        <p:attrNameLst>
                                          <p:attrName>style.visibility</p:attrName>
                                        </p:attrNameLst>
                                      </p:cBhvr>
                                      <p:to>
                                        <p:strVal val="visible"/>
                                      </p:to>
                                    </p:set>
                                    <p:animEffect transition="in" filter="fade">
                                      <p:cBhvr>
                                        <p:cTn id="32" dur="500"/>
                                        <p:tgtEl>
                                          <p:spTgt spid="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3">
                                            <p:txEl>
                                              <p:pRg st="6" end="6"/>
                                            </p:txEl>
                                          </p:spTgt>
                                        </p:tgtEl>
                                        <p:attrNameLst>
                                          <p:attrName>style.visibility</p:attrName>
                                        </p:attrNameLst>
                                      </p:cBhvr>
                                      <p:to>
                                        <p:strVal val="visible"/>
                                      </p:to>
                                    </p:set>
                                    <p:animEffect transition="in" filter="fade">
                                      <p:cBhvr>
                                        <p:cTn id="37" dur="500"/>
                                        <p:tgtEl>
                                          <p:spTgt spid="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Head of Household: Separated Parents</a:t>
            </a:r>
          </a:p>
        </p:txBody>
      </p:sp>
      <p:sp>
        <p:nvSpPr>
          <p:cNvPr id="610" name="Shape 610"/>
          <p:cNvSpPr txBox="1">
            <a:spLocks noGrp="1"/>
          </p:cNvSpPr>
          <p:nvPr>
            <p:ph type="body" idx="1"/>
          </p:nvPr>
        </p:nvSpPr>
        <p:spPr>
          <a:xfrm>
            <a:off x="609600" y="13716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Even if the custodial parent has given up his/her right to claim the dependency exemption for a child (Form 8332), s/he can file Head of Household using that child as her/his qualifying person</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Noncustodial parent can never claim Head of Household</a:t>
            </a:r>
          </a:p>
        </p:txBody>
      </p:sp>
      <p:sp>
        <p:nvSpPr>
          <p:cNvPr id="611" name="Shape 611"/>
          <p:cNvSpPr/>
          <p:nvPr/>
        </p:nvSpPr>
        <p:spPr>
          <a:xfrm>
            <a:off x="609600" y="5864545"/>
            <a:ext cx="11187600" cy="9933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0" marR="0" lvl="0" indent="0" algn="ctr" rtl="0">
              <a:spcBef>
                <a:spcPts val="0"/>
              </a:spcBef>
              <a:buSzPct val="25000"/>
              <a:buNone/>
            </a:pPr>
            <a:r>
              <a:rPr lang="en-US" sz="2800" b="1">
                <a:solidFill>
                  <a:schemeClr val="accent3"/>
                </a:solidFill>
                <a:latin typeface="Questrial"/>
                <a:ea typeface="Questrial"/>
                <a:cs typeface="Questrial"/>
                <a:sym typeface="Questrial"/>
              </a:rPr>
              <a:t>This situation is complicated to determine. </a:t>
            </a:r>
          </a:p>
          <a:p>
            <a:pPr marL="0" marR="0" lvl="0" indent="0" algn="ctr" rtl="0">
              <a:spcBef>
                <a:spcPts val="0"/>
              </a:spcBef>
              <a:buSzPct val="25000"/>
              <a:buNone/>
            </a:pPr>
            <a:r>
              <a:rPr lang="en-US" sz="2800" b="1" u="sng">
                <a:solidFill>
                  <a:schemeClr val="accent3"/>
                </a:solidFill>
                <a:latin typeface="Questrial"/>
                <a:ea typeface="Questrial"/>
                <a:cs typeface="Questrial"/>
                <a:sym typeface="Questrial"/>
              </a:rPr>
              <a:t>SEE YOUR SITE COORDINATOR</a:t>
            </a:r>
            <a:r>
              <a:rPr lang="en-US" sz="2800" b="1">
                <a:solidFill>
                  <a:schemeClr val="accent3"/>
                </a:solidFill>
                <a:latin typeface="Questrial"/>
                <a:ea typeface="Questrial"/>
                <a:cs typeface="Questrial"/>
                <a:sym typeface="Quest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xEl>
                                              <p:pRg st="0" end="0"/>
                                            </p:txEl>
                                          </p:spTgt>
                                        </p:tgtEl>
                                        <p:attrNameLst>
                                          <p:attrName>style.visibility</p:attrName>
                                        </p:attrNameLst>
                                      </p:cBhvr>
                                      <p:to>
                                        <p:strVal val="visible"/>
                                      </p:to>
                                    </p:set>
                                    <p:animEffect transition="in" filter="fade">
                                      <p:cBhvr>
                                        <p:cTn id="7" dur="500"/>
                                        <p:tgtEl>
                                          <p:spTgt spid="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0">
                                            <p:txEl>
                                              <p:pRg st="1" end="1"/>
                                            </p:txEl>
                                          </p:spTgt>
                                        </p:tgtEl>
                                        <p:attrNameLst>
                                          <p:attrName>style.visibility</p:attrName>
                                        </p:attrNameLst>
                                      </p:cBhvr>
                                      <p:to>
                                        <p:strVal val="visible"/>
                                      </p:to>
                                    </p:set>
                                    <p:animEffect transition="in" filter="fade">
                                      <p:cBhvr>
                                        <p:cTn id="12" dur="500"/>
                                        <p:tgtEl>
                                          <p:spTgt spid="6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11"/>
                                        </p:tgtEl>
                                        <p:attrNameLst>
                                          <p:attrName>style.visibility</p:attrName>
                                        </p:attrNameLst>
                                      </p:cBhvr>
                                      <p:to>
                                        <p:strVal val="visible"/>
                                      </p:to>
                                    </p:set>
                                    <p:anim calcmode="lin" valueType="num">
                                      <p:cBhvr additive="base">
                                        <p:cTn id="17" dur="500"/>
                                        <p:tgtEl>
                                          <p:spTgt spid="611"/>
                                        </p:tgtEl>
                                        <p:attrNameLst>
                                          <p:attrName>ppt_w</p:attrName>
                                        </p:attrNameLst>
                                      </p:cBhvr>
                                      <p:tavLst>
                                        <p:tav tm="0">
                                          <p:val>
                                            <p:strVal val="0"/>
                                          </p:val>
                                        </p:tav>
                                        <p:tav tm="100000">
                                          <p:val>
                                            <p:strVal val="#ppt_w"/>
                                          </p:val>
                                        </p:tav>
                                      </p:tavLst>
                                    </p:anim>
                                    <p:anim calcmode="lin" valueType="num">
                                      <p:cBhvr additive="base">
                                        <p:cTn id="18" dur="500"/>
                                        <p:tgtEl>
                                          <p:spTgt spid="6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Qualifying Widow(er) </a:t>
            </a:r>
            <a:br>
              <a:rPr lang="en-US" sz="4800" b="1" i="0" u="none" strike="noStrike" cap="none">
                <a:solidFill>
                  <a:schemeClr val="dk2"/>
                </a:solidFill>
                <a:latin typeface="Questrial"/>
                <a:ea typeface="Questrial"/>
                <a:cs typeface="Questrial"/>
                <a:sym typeface="Questrial"/>
              </a:rPr>
            </a:br>
            <a:r>
              <a:rPr lang="en-US" sz="4800" b="1" i="0" u="none" strike="noStrike" cap="none">
                <a:solidFill>
                  <a:schemeClr val="dk2"/>
                </a:solidFill>
                <a:latin typeface="Questrial"/>
                <a:ea typeface="Questrial"/>
                <a:cs typeface="Questrial"/>
                <a:sym typeface="Questrial"/>
              </a:rPr>
              <a:t>with Dependent Child</a:t>
            </a:r>
          </a:p>
        </p:txBody>
      </p:sp>
      <p:sp>
        <p:nvSpPr>
          <p:cNvPr id="618" name="Shape 618"/>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taxpayer files QW if his/her</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Spouse died recently, AND</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The taxpayer did not remarry, AND</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The taxpayer has a dependent child (son, daughter, stepson, stepdaughter), AND</a:t>
            </a:r>
          </a:p>
          <a:p>
            <a:pPr marL="742950" marR="0" lvl="1" indent="-285750" algn="l" rtl="0">
              <a:spcBef>
                <a:spcPts val="720"/>
              </a:spcBef>
              <a:spcAft>
                <a:spcPts val="0"/>
              </a:spcAft>
              <a:buClr>
                <a:schemeClr val="dk1"/>
              </a:buClr>
              <a:buSzPct val="100000"/>
              <a:buFont typeface="Arial"/>
              <a:buChar char="•"/>
            </a:pPr>
            <a:r>
              <a:rPr lang="en-US" sz="3600" b="0" i="0" u="none" strike="noStrike" cap="none">
                <a:solidFill>
                  <a:schemeClr val="dk1"/>
                </a:solidFill>
                <a:latin typeface="Questrial"/>
                <a:ea typeface="Questrial"/>
                <a:cs typeface="Questrial"/>
                <a:sym typeface="Questrial"/>
              </a:rPr>
              <a:t>The taxpayer provides over half the costs to maintain the main home for </a:t>
            </a:r>
            <a:r>
              <a:rPr lang="en-US"/>
              <a:t>taxpayer</a:t>
            </a:r>
            <a:r>
              <a:rPr lang="en-US" sz="3600" b="0" i="0" u="none" strike="noStrike" cap="none">
                <a:solidFill>
                  <a:schemeClr val="dk1"/>
                </a:solidFill>
                <a:latin typeface="Questrial"/>
                <a:ea typeface="Questrial"/>
                <a:cs typeface="Questrial"/>
                <a:sym typeface="Questrial"/>
              </a:rPr>
              <a:t> and child.</a:t>
            </a:r>
          </a:p>
          <a:p>
            <a:pPr marL="342900" marR="0" lvl="0" indent="-342900" algn="l" rtl="0">
              <a:spcBef>
                <a:spcPts val="800"/>
              </a:spcBef>
              <a:buClr>
                <a:schemeClr val="dk1"/>
              </a:buClr>
              <a:buSzPct val="100000"/>
              <a:buFont typeface="Noto Sans Symbols"/>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xEl>
                                              <p:pRg st="0" end="0"/>
                                            </p:txEl>
                                          </p:spTgt>
                                        </p:tgtEl>
                                        <p:attrNameLst>
                                          <p:attrName>style.visibility</p:attrName>
                                        </p:attrNameLst>
                                      </p:cBhvr>
                                      <p:to>
                                        <p:strVal val="visible"/>
                                      </p:to>
                                    </p:set>
                                    <p:animEffect transition="in" filter="fade">
                                      <p:cBhvr>
                                        <p:cTn id="7" dur="500"/>
                                        <p:tgtEl>
                                          <p:spTgt spid="6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
                                            <p:txEl>
                                              <p:pRg st="1" end="1"/>
                                            </p:txEl>
                                          </p:spTgt>
                                        </p:tgtEl>
                                        <p:attrNameLst>
                                          <p:attrName>style.visibility</p:attrName>
                                        </p:attrNameLst>
                                      </p:cBhvr>
                                      <p:to>
                                        <p:strVal val="visible"/>
                                      </p:to>
                                    </p:set>
                                    <p:animEffect transition="in" filter="fade">
                                      <p:cBhvr>
                                        <p:cTn id="12" dur="500"/>
                                        <p:tgtEl>
                                          <p:spTgt spid="6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8">
                                            <p:txEl>
                                              <p:pRg st="2" end="2"/>
                                            </p:txEl>
                                          </p:spTgt>
                                        </p:tgtEl>
                                        <p:attrNameLst>
                                          <p:attrName>style.visibility</p:attrName>
                                        </p:attrNameLst>
                                      </p:cBhvr>
                                      <p:to>
                                        <p:strVal val="visible"/>
                                      </p:to>
                                    </p:set>
                                    <p:animEffect transition="in" filter="fade">
                                      <p:cBhvr>
                                        <p:cTn id="17" dur="500"/>
                                        <p:tgtEl>
                                          <p:spTgt spid="6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8">
                                            <p:txEl>
                                              <p:pRg st="3" end="3"/>
                                            </p:txEl>
                                          </p:spTgt>
                                        </p:tgtEl>
                                        <p:attrNameLst>
                                          <p:attrName>style.visibility</p:attrName>
                                        </p:attrNameLst>
                                      </p:cBhvr>
                                      <p:to>
                                        <p:strVal val="visible"/>
                                      </p:to>
                                    </p:set>
                                    <p:animEffect transition="in" filter="fade">
                                      <p:cBhvr>
                                        <p:cTn id="22" dur="500"/>
                                        <p:tgtEl>
                                          <p:spTgt spid="6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8">
                                            <p:txEl>
                                              <p:pRg st="4" end="4"/>
                                            </p:txEl>
                                          </p:spTgt>
                                        </p:tgtEl>
                                        <p:attrNameLst>
                                          <p:attrName>style.visibility</p:attrName>
                                        </p:attrNameLst>
                                      </p:cBhvr>
                                      <p:to>
                                        <p:strVal val="visible"/>
                                      </p:to>
                                    </p:set>
                                    <p:animEffect transition="in" filter="fade">
                                      <p:cBhvr>
                                        <p:cTn id="27" dur="500"/>
                                        <p:tgtEl>
                                          <p:spTgt spid="6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8">
                                            <p:txEl>
                                              <p:pRg st="5" end="5"/>
                                            </p:txEl>
                                          </p:spTgt>
                                        </p:tgtEl>
                                        <p:attrNameLst>
                                          <p:attrName>style.visibility</p:attrName>
                                        </p:attrNameLst>
                                      </p:cBhvr>
                                      <p:to>
                                        <p:strVal val="visible"/>
                                      </p:to>
                                    </p:set>
                                    <p:animEffect transition="in" filter="fade">
                                      <p:cBhvr>
                                        <p:cTn id="32" dur="500"/>
                                        <p:tgtEl>
                                          <p:spTgt spid="6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Unmarried, Widowed Taxpayer?</a:t>
            </a:r>
          </a:p>
        </p:txBody>
      </p:sp>
      <p:sp>
        <p:nvSpPr>
          <p:cNvPr id="625" name="Shape 625"/>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the spouse died during the current tax year: </a:t>
            </a:r>
            <a:r>
              <a:rPr lang="en-US" sz="4000" b="1" i="0" u="none" strike="noStrike" cap="none">
                <a:solidFill>
                  <a:schemeClr val="accent1"/>
                </a:solidFill>
                <a:latin typeface="Questrial"/>
                <a:ea typeface="Questrial"/>
                <a:cs typeface="Questrial"/>
                <a:sym typeface="Questrial"/>
              </a:rPr>
              <a:t>Married Filing Jointly</a:t>
            </a:r>
            <a:r>
              <a:rPr lang="en-US" sz="4000" b="0" i="0" u="none" strike="noStrike" cap="none">
                <a:solidFill>
                  <a:schemeClr val="accent1"/>
                </a:solidFill>
                <a:latin typeface="Questrial"/>
                <a:ea typeface="Questrial"/>
                <a:cs typeface="Questrial"/>
                <a:sym typeface="Questrial"/>
              </a:rPr>
              <a:t> </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the spouse died during one of the two preceding tax years and taxpayer has a qualifying child: </a:t>
            </a:r>
            <a:r>
              <a:rPr lang="en-US" sz="4000" b="1" i="0" u="none" strike="noStrike" cap="none">
                <a:solidFill>
                  <a:schemeClr val="accent1"/>
                </a:solidFill>
                <a:latin typeface="Questrial"/>
                <a:ea typeface="Questrial"/>
                <a:cs typeface="Questrial"/>
                <a:sym typeface="Questrial"/>
              </a:rPr>
              <a:t>Qualifying Widow(er)</a:t>
            </a:r>
            <a:r>
              <a:rPr lang="en-US" sz="4000" b="0" i="0" u="none" strike="noStrike" cap="none">
                <a:solidFill>
                  <a:schemeClr val="accent1"/>
                </a:solidFill>
                <a:latin typeface="Questrial"/>
                <a:ea typeface="Questrial"/>
                <a:cs typeface="Questrial"/>
                <a:sym typeface="Questrial"/>
              </a:rPr>
              <a:t> </a:t>
            </a:r>
          </a:p>
          <a:p>
            <a:pPr marL="342900" marR="0" lvl="0" indent="-342900" algn="l" rtl="0">
              <a:lnSpc>
                <a:spcPct val="90000"/>
              </a:lnSpc>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the spouse died three or more years before the current year:  </a:t>
            </a:r>
            <a:r>
              <a:rPr lang="en-US" sz="4000" b="1" i="0" u="none" strike="noStrike" cap="none">
                <a:solidFill>
                  <a:schemeClr val="accent1"/>
                </a:solidFill>
                <a:latin typeface="Questrial"/>
                <a:ea typeface="Questrial"/>
                <a:cs typeface="Questrial"/>
                <a:sym typeface="Questrial"/>
              </a:rPr>
              <a:t>Single or Head of Household</a:t>
            </a:r>
          </a:p>
          <a:p>
            <a:pPr marL="342900" marR="0" lvl="0" indent="-342900" algn="l" rtl="0">
              <a:lnSpc>
                <a:spcPct val="90000"/>
              </a:lnSpc>
              <a:spcBef>
                <a:spcPts val="560"/>
              </a:spcBef>
              <a:buClr>
                <a:schemeClr val="dk1"/>
              </a:buClr>
              <a:buSzPct val="100000"/>
              <a:buFont typeface="Noto Sans Symbols"/>
              <a:buNone/>
            </a:pPr>
            <a:endParaRPr sz="28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a:t>Basic </a:t>
            </a:r>
            <a:r>
              <a:rPr lang="en-US" sz="4800" b="1" i="0" u="none" strike="noStrike" cap="none">
                <a:solidFill>
                  <a:schemeClr val="dk2"/>
                </a:solidFill>
                <a:latin typeface="Questrial"/>
                <a:ea typeface="Questrial"/>
                <a:cs typeface="Questrial"/>
                <a:sym typeface="Questrial"/>
              </a:rPr>
              <a:t>Training Ref</a:t>
            </a:r>
            <a:r>
              <a:rPr lang="en-US"/>
              <a:t>resher</a:t>
            </a:r>
            <a:r>
              <a:rPr lang="en-US" sz="4800" b="1" i="0" u="none" strike="noStrike" cap="none">
                <a:solidFill>
                  <a:schemeClr val="dk2"/>
                </a:solidFill>
                <a:latin typeface="Questrial"/>
                <a:ea typeface="Questrial"/>
                <a:cs typeface="Questrial"/>
                <a:sym typeface="Questrial"/>
              </a:rPr>
              <a:t> Outline</a:t>
            </a:r>
          </a:p>
        </p:txBody>
      </p:sp>
      <p:sp>
        <p:nvSpPr>
          <p:cNvPr id="86" name="Shape 8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30200" algn="l" rtl="0">
              <a:spcBef>
                <a:spcPts val="1000"/>
              </a:spcBef>
              <a:spcAft>
                <a:spcPts val="0"/>
              </a:spcAft>
              <a:buClr>
                <a:schemeClr val="dk1"/>
              </a:buClr>
              <a:buSzPct val="100000"/>
              <a:buFont typeface="Noto Sans Symbols"/>
              <a:buChar char="➢"/>
            </a:pPr>
            <a:r>
              <a:rPr lang="en-US" sz="3800" b="0" i="0" u="none" strike="noStrike" cap="none">
                <a:latin typeface="Questrial"/>
                <a:ea typeface="Questrial"/>
                <a:cs typeface="Questrial"/>
                <a:sym typeface="Questrial"/>
              </a:rPr>
              <a:t>Tax Terminology</a:t>
            </a:r>
            <a:r>
              <a:rPr lang="en-US" sz="3800"/>
              <a:t>/</a:t>
            </a:r>
            <a:r>
              <a:rPr lang="en-US" sz="3800" b="0" i="0" u="none" strike="noStrike" cap="none">
                <a:latin typeface="Questrial"/>
                <a:ea typeface="Questrial"/>
                <a:cs typeface="Questrial"/>
                <a:sym typeface="Questrial"/>
              </a:rPr>
              <a:t>Form 1040 Overview</a:t>
            </a:r>
          </a:p>
          <a:p>
            <a:pPr marL="342900" marR="0" lvl="0" indent="-330200" algn="l" rtl="0">
              <a:spcBef>
                <a:spcPts val="1000"/>
              </a:spcBef>
              <a:spcAft>
                <a:spcPts val="0"/>
              </a:spcAft>
              <a:buClr>
                <a:schemeClr val="dk1"/>
              </a:buClr>
              <a:buSzPct val="100000"/>
              <a:buFont typeface="Noto Sans Symbols"/>
              <a:buChar char="➢"/>
            </a:pPr>
            <a:r>
              <a:rPr lang="en-US" sz="3800" b="0" i="0" u="none" strike="noStrike" cap="none">
                <a:latin typeface="Questrial"/>
                <a:ea typeface="Questrial"/>
                <a:cs typeface="Questrial"/>
                <a:sym typeface="Questrial"/>
              </a:rPr>
              <a:t>Exemptions</a:t>
            </a:r>
          </a:p>
          <a:p>
            <a:pPr marL="342900" marR="0" lvl="0" indent="-330200" algn="l" rtl="0">
              <a:spcBef>
                <a:spcPts val="1000"/>
              </a:spcBef>
              <a:spcAft>
                <a:spcPts val="0"/>
              </a:spcAft>
              <a:buClr>
                <a:schemeClr val="dk1"/>
              </a:buClr>
              <a:buSzPct val="100000"/>
              <a:buFont typeface="Noto Sans Symbols"/>
              <a:buChar char="➢"/>
            </a:pPr>
            <a:r>
              <a:rPr lang="en-US" sz="3800" b="0" i="0" u="none" strike="noStrike" cap="none">
                <a:latin typeface="Questrial"/>
                <a:ea typeface="Questrial"/>
                <a:cs typeface="Questrial"/>
                <a:sym typeface="Questrial"/>
              </a:rPr>
              <a:t>Filing Status</a:t>
            </a:r>
          </a:p>
          <a:p>
            <a:pPr marL="342900" marR="0" lvl="0" indent="-330200" algn="l" rtl="0">
              <a:spcBef>
                <a:spcPts val="1000"/>
              </a:spcBef>
              <a:spcAft>
                <a:spcPts val="0"/>
              </a:spcAft>
              <a:buClr>
                <a:schemeClr val="dk1"/>
              </a:buClr>
              <a:buSzPct val="100000"/>
              <a:buFont typeface="Noto Sans Symbols"/>
              <a:buChar char="➢"/>
            </a:pPr>
            <a:r>
              <a:rPr lang="en-US" sz="3800" b="0" i="0" u="none" strike="noStrike" cap="none">
                <a:latin typeface="Questrial"/>
                <a:ea typeface="Questrial"/>
                <a:cs typeface="Questrial"/>
                <a:sym typeface="Questrial"/>
              </a:rPr>
              <a:t>Filing Basics</a:t>
            </a:r>
          </a:p>
          <a:p>
            <a:pPr lvl="0" rtl="0">
              <a:spcBef>
                <a:spcPts val="1000"/>
              </a:spcBef>
              <a:buClr>
                <a:schemeClr val="dk1"/>
              </a:buClr>
              <a:buSzPct val="100000"/>
              <a:buFont typeface="Noto Sans Symbols"/>
              <a:buChar char="➢"/>
            </a:pPr>
            <a:r>
              <a:rPr lang="en-US" sz="3800"/>
              <a:t>Income</a:t>
            </a:r>
          </a:p>
          <a:p>
            <a:pPr lvl="0" rtl="0">
              <a:spcBef>
                <a:spcPts val="1000"/>
              </a:spcBef>
              <a:buClr>
                <a:schemeClr val="dk1"/>
              </a:buClr>
              <a:buSzPct val="100000"/>
              <a:buFont typeface="Noto Sans Symbols"/>
              <a:buChar char="➢"/>
            </a:pPr>
            <a:r>
              <a:rPr lang="en-US" sz="3800"/>
              <a:t>Standard Deduction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From Lowest to Highest Tax Burden</a:t>
            </a:r>
          </a:p>
        </p:txBody>
      </p:sp>
      <p:grpSp>
        <p:nvGrpSpPr>
          <p:cNvPr id="632" name="Shape 632"/>
          <p:cNvGrpSpPr/>
          <p:nvPr/>
        </p:nvGrpSpPr>
        <p:grpSpPr>
          <a:xfrm>
            <a:off x="332087" y="1417638"/>
            <a:ext cx="11527890" cy="5115000"/>
            <a:chOff x="-277513" y="0"/>
            <a:chExt cx="11527890" cy="5115000"/>
          </a:xfrm>
        </p:grpSpPr>
        <p:sp>
          <p:nvSpPr>
            <p:cNvPr id="633" name="Shape 633"/>
            <p:cNvSpPr/>
            <p:nvPr/>
          </p:nvSpPr>
          <p:spPr>
            <a:xfrm rot="4396435">
              <a:off x="3628155" y="1017861"/>
              <a:ext cx="4415618" cy="3079278"/>
            </a:xfrm>
            <a:custGeom>
              <a:avLst/>
              <a:gdLst/>
              <a:ahLst/>
              <a:cxnLst/>
              <a:rect l="0" t="0" r="0" b="0"/>
              <a:pathLst>
                <a:path w="120000" h="120000" extrusionOk="0">
                  <a:moveTo>
                    <a:pt x="0" y="120000"/>
                  </a:moveTo>
                  <a:quadBezTo>
                    <a:pt x="20000" y="40000"/>
                    <a:pt x="93748" y="15000"/>
                  </a:quadBezTo>
                  <a:lnTo>
                    <a:pt x="92569" y="0"/>
                  </a:lnTo>
                  <a:lnTo>
                    <a:pt x="120000" y="18786"/>
                  </a:lnTo>
                  <a:lnTo>
                    <a:pt x="96465" y="49572"/>
                  </a:lnTo>
                  <a:lnTo>
                    <a:pt x="95286" y="34572"/>
                  </a:lnTo>
                  <a:quadBezTo>
                    <a:pt x="30000" y="44572"/>
                    <a:pt x="0" y="120000"/>
                  </a:quadBezTo>
                  <a:close/>
                </a:path>
              </a:pathLst>
            </a:custGeom>
            <a:solidFill>
              <a:srgbClr val="F2B529"/>
            </a:solidFill>
            <a:ln w="38100" cap="flat" cmpd="sng">
              <a:solidFill>
                <a:schemeClr val="lt1"/>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91425" rIns="91425" bIns="91425" anchor="ctr" anchorCtr="0">
              <a:noAutofit/>
            </a:bodyPr>
            <a:lstStyle/>
            <a:p>
              <a:pPr lvl="0">
                <a:spcBef>
                  <a:spcPts val="0"/>
                </a:spcBef>
                <a:buNone/>
              </a:pPr>
              <a:endParaRPr/>
            </a:p>
          </p:txBody>
        </p:sp>
        <p:sp>
          <p:nvSpPr>
            <p:cNvPr id="634" name="Shape 634"/>
            <p:cNvSpPr/>
            <p:nvPr/>
          </p:nvSpPr>
          <p:spPr>
            <a:xfrm>
              <a:off x="5470744" y="1557049"/>
              <a:ext cx="111600" cy="111600"/>
            </a:xfrm>
            <a:prstGeom prst="ellipse">
              <a:avLst/>
            </a:prstGeom>
            <a:solidFill>
              <a:srgbClr val="F4D6AB"/>
            </a:solidFill>
            <a:ln w="38100" cap="flat" cmpd="sng">
              <a:solidFill>
                <a:schemeClr val="lt1"/>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91425" rIns="91425" bIns="91425" anchor="ctr" anchorCtr="0">
              <a:noAutofit/>
            </a:bodyPr>
            <a:lstStyle/>
            <a:p>
              <a:pPr lvl="0">
                <a:spcBef>
                  <a:spcPts val="0"/>
                </a:spcBef>
                <a:buNone/>
              </a:pPr>
              <a:endParaRPr/>
            </a:p>
          </p:txBody>
        </p:sp>
        <p:sp>
          <p:nvSpPr>
            <p:cNvPr id="635" name="Shape 635"/>
            <p:cNvSpPr/>
            <p:nvPr/>
          </p:nvSpPr>
          <p:spPr>
            <a:xfrm>
              <a:off x="6441905" y="2503862"/>
              <a:ext cx="111600" cy="111600"/>
            </a:xfrm>
            <a:prstGeom prst="ellipse">
              <a:avLst/>
            </a:prstGeom>
            <a:solidFill>
              <a:srgbClr val="F4D6AB"/>
            </a:solidFill>
            <a:ln w="38100" cap="flat" cmpd="sng">
              <a:solidFill>
                <a:schemeClr val="lt1"/>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91425" rIns="91425" bIns="91425" anchor="ctr" anchorCtr="0">
              <a:noAutofit/>
            </a:bodyPr>
            <a:lstStyle/>
            <a:p>
              <a:pPr lvl="0">
                <a:spcBef>
                  <a:spcPts val="0"/>
                </a:spcBef>
                <a:buNone/>
              </a:pPr>
              <a:endParaRPr/>
            </a:p>
          </p:txBody>
        </p:sp>
        <p:sp>
          <p:nvSpPr>
            <p:cNvPr id="636" name="Shape 636"/>
            <p:cNvSpPr/>
            <p:nvPr/>
          </p:nvSpPr>
          <p:spPr>
            <a:xfrm>
              <a:off x="-277513" y="0"/>
              <a:ext cx="9301200" cy="8184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37" name="Shape 637"/>
            <p:cNvSpPr txBox="1"/>
            <p:nvPr/>
          </p:nvSpPr>
          <p:spPr>
            <a:xfrm>
              <a:off x="-277513" y="0"/>
              <a:ext cx="9301200" cy="818400"/>
            </a:xfrm>
            <a:prstGeom prst="rect">
              <a:avLst/>
            </a:prstGeom>
            <a:noFill/>
            <a:ln>
              <a:noFill/>
            </a:ln>
          </p:spPr>
          <p:txBody>
            <a:bodyPr wrap="square" lIns="45700" tIns="45700" rIns="45700" bIns="45700" anchor="b" anchorCtr="0">
              <a:noAutofit/>
            </a:bodyPr>
            <a:lstStyle/>
            <a:p>
              <a:pPr marL="0" marR="0" lvl="0" indent="0" algn="ctr" rtl="0">
                <a:lnSpc>
                  <a:spcPct val="90000"/>
                </a:lnSpc>
                <a:spcBef>
                  <a:spcPts val="0"/>
                </a:spcBef>
                <a:spcAft>
                  <a:spcPts val="0"/>
                </a:spcAft>
                <a:buSzPct val="25000"/>
                <a:buNone/>
              </a:pPr>
              <a:r>
                <a:rPr lang="en-US" sz="3600" b="1">
                  <a:solidFill>
                    <a:schemeClr val="dk1"/>
                  </a:solidFill>
                  <a:latin typeface="Questrial"/>
                  <a:ea typeface="Questrial"/>
                  <a:cs typeface="Questrial"/>
                  <a:sym typeface="Questrial"/>
                </a:rPr>
                <a:t>Married Filing Jointly &amp; Qualifying Widow(er)</a:t>
              </a:r>
            </a:p>
          </p:txBody>
        </p:sp>
        <p:sp>
          <p:nvSpPr>
            <p:cNvPr id="638" name="Shape 638"/>
            <p:cNvSpPr/>
            <p:nvPr/>
          </p:nvSpPr>
          <p:spPr>
            <a:xfrm>
              <a:off x="6511569" y="1203592"/>
              <a:ext cx="3785100" cy="8184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39" name="Shape 639"/>
            <p:cNvSpPr txBox="1"/>
            <p:nvPr/>
          </p:nvSpPr>
          <p:spPr>
            <a:xfrm>
              <a:off x="6511569" y="1203592"/>
              <a:ext cx="3785100" cy="818400"/>
            </a:xfrm>
            <a:prstGeom prst="rect">
              <a:avLst/>
            </a:prstGeom>
            <a:noFill/>
            <a:ln>
              <a:noFill/>
            </a:ln>
          </p:spPr>
          <p:txBody>
            <a:bodyPr wrap="square" lIns="45700" tIns="45700" rIns="45700" bIns="45700" anchor="ctr" anchorCtr="0">
              <a:noAutofit/>
            </a:bodyPr>
            <a:lstStyle/>
            <a:p>
              <a:pPr marL="0" marR="0" lvl="0" indent="0" algn="l" rtl="0">
                <a:lnSpc>
                  <a:spcPct val="90000"/>
                </a:lnSpc>
                <a:spcBef>
                  <a:spcPts val="0"/>
                </a:spcBef>
                <a:spcAft>
                  <a:spcPts val="0"/>
                </a:spcAft>
                <a:buSzPct val="25000"/>
                <a:buNone/>
              </a:pPr>
              <a:r>
                <a:rPr lang="en-US" sz="3600" b="1">
                  <a:solidFill>
                    <a:schemeClr val="dk1"/>
                  </a:solidFill>
                  <a:latin typeface="Questrial"/>
                  <a:ea typeface="Questrial"/>
                  <a:cs typeface="Questrial"/>
                  <a:sym typeface="Questrial"/>
                </a:rPr>
                <a:t>Head of Household</a:t>
              </a:r>
            </a:p>
          </p:txBody>
        </p:sp>
        <p:sp>
          <p:nvSpPr>
            <p:cNvPr id="640" name="Shape 640"/>
            <p:cNvSpPr/>
            <p:nvPr/>
          </p:nvSpPr>
          <p:spPr>
            <a:xfrm>
              <a:off x="3332103" y="2150405"/>
              <a:ext cx="2813400" cy="8184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41" name="Shape 641"/>
            <p:cNvSpPr txBox="1"/>
            <p:nvPr/>
          </p:nvSpPr>
          <p:spPr>
            <a:xfrm>
              <a:off x="3332103" y="2150405"/>
              <a:ext cx="2813400" cy="818400"/>
            </a:xfrm>
            <a:prstGeom prst="rect">
              <a:avLst/>
            </a:prstGeom>
            <a:noFill/>
            <a:ln>
              <a:noFill/>
            </a:ln>
          </p:spPr>
          <p:txBody>
            <a:bodyPr wrap="square" lIns="45700" tIns="45700" rIns="45700" bIns="45700" anchor="ctr" anchorCtr="0">
              <a:noAutofit/>
            </a:bodyPr>
            <a:lstStyle/>
            <a:p>
              <a:pPr marL="0" marR="0" lvl="0" indent="0" algn="r" rtl="0">
                <a:lnSpc>
                  <a:spcPct val="90000"/>
                </a:lnSpc>
                <a:spcBef>
                  <a:spcPts val="0"/>
                </a:spcBef>
                <a:spcAft>
                  <a:spcPts val="0"/>
                </a:spcAft>
                <a:buSzPct val="25000"/>
                <a:buNone/>
              </a:pPr>
              <a:r>
                <a:rPr lang="en-US" sz="3600" b="1">
                  <a:solidFill>
                    <a:schemeClr val="dk1"/>
                  </a:solidFill>
                  <a:latin typeface="Questrial"/>
                  <a:ea typeface="Questrial"/>
                  <a:cs typeface="Questrial"/>
                  <a:sym typeface="Questrial"/>
                </a:rPr>
                <a:t>Single</a:t>
              </a:r>
            </a:p>
          </p:txBody>
        </p:sp>
        <p:sp>
          <p:nvSpPr>
            <p:cNvPr id="642" name="Shape 642"/>
            <p:cNvSpPr/>
            <p:nvPr/>
          </p:nvSpPr>
          <p:spPr>
            <a:xfrm>
              <a:off x="3853877" y="4464557"/>
              <a:ext cx="7396500" cy="4827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43" name="Shape 643"/>
            <p:cNvSpPr txBox="1"/>
            <p:nvPr/>
          </p:nvSpPr>
          <p:spPr>
            <a:xfrm>
              <a:off x="3853877" y="4464557"/>
              <a:ext cx="7396500" cy="482700"/>
            </a:xfrm>
            <a:prstGeom prst="rect">
              <a:avLst/>
            </a:prstGeom>
            <a:noFill/>
            <a:ln>
              <a:noFill/>
            </a:ln>
          </p:spPr>
          <p:txBody>
            <a:bodyPr wrap="square" lIns="45700" tIns="45700" rIns="45700" bIns="45700" anchor="t" anchorCtr="0">
              <a:noAutofit/>
            </a:bodyPr>
            <a:lstStyle/>
            <a:p>
              <a:pPr marL="0" marR="0" lvl="0" indent="0" algn="ctr" rtl="0">
                <a:lnSpc>
                  <a:spcPct val="90000"/>
                </a:lnSpc>
                <a:spcBef>
                  <a:spcPts val="0"/>
                </a:spcBef>
                <a:spcAft>
                  <a:spcPts val="0"/>
                </a:spcAft>
                <a:buSzPct val="25000"/>
                <a:buNone/>
              </a:pPr>
              <a:r>
                <a:rPr lang="en-US" sz="3600" b="1">
                  <a:solidFill>
                    <a:schemeClr val="dk1"/>
                  </a:solidFill>
                  <a:latin typeface="Questrial"/>
                  <a:ea typeface="Questrial"/>
                  <a:cs typeface="Questrial"/>
                  <a:sym typeface="Questrial"/>
                </a:rPr>
                <a:t>Married Filing Separately</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650" name="Shape 650"/>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	Lily left her husband in August of the tax year, but they did not get divorced. She took her children with her, supported them during all of the tax year, and will claim them as dependents.  Lily refuses to file a joint return with her husband.  </a:t>
            </a:r>
          </a:p>
          <a:p>
            <a:pPr marL="342900" marR="0" lvl="0" indent="-342900" algn="ctr" rtl="0">
              <a:spcBef>
                <a:spcPts val="800"/>
              </a:spcBef>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Which filing status should she use?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a:t>
            </a:r>
          </a:p>
        </p:txBody>
      </p:sp>
      <p:sp>
        <p:nvSpPr>
          <p:cNvPr id="657" name="Shape 657"/>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80000"/>
              </a:lnSpc>
              <a:spcBef>
                <a:spcPts val="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Married Filing Separately.</a:t>
            </a:r>
          </a:p>
          <a:p>
            <a:pPr marL="342900" marR="0" lvl="0" indent="-342900" algn="ctr" rtl="0">
              <a:lnSpc>
                <a:spcPct val="80000"/>
              </a:lnSpc>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Because Lily lived with her husband for </a:t>
            </a:r>
            <a:r>
              <a:rPr lang="en-US" sz="4000" b="1" i="1" u="none" strike="noStrike" cap="none">
                <a:solidFill>
                  <a:srgbClr val="CA8F0C"/>
                </a:solidFill>
                <a:latin typeface="Questrial"/>
                <a:ea typeface="Questrial"/>
                <a:cs typeface="Questrial"/>
                <a:sym typeface="Questrial"/>
              </a:rPr>
              <a:t>some part </a:t>
            </a:r>
            <a:r>
              <a:rPr lang="en-US" sz="4000" b="1" i="0" u="none" strike="noStrike" cap="none">
                <a:solidFill>
                  <a:srgbClr val="CA8F0C"/>
                </a:solidFill>
                <a:latin typeface="Questrial"/>
                <a:ea typeface="Questrial"/>
                <a:cs typeface="Questrial"/>
                <a:sym typeface="Questrial"/>
              </a:rPr>
              <a:t>of the last six months of the year, she cannot file as Head of Household.</a:t>
            </a:r>
          </a:p>
        </p:txBody>
      </p:sp>
    </p:spTree>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664" name="Shape 664"/>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Em left her husband in February of the tax year, but they did not get divorced. She took her children with her, supported them all year, and will claim them as dependents.  Em refuses to file a joint return with her husband.  </a:t>
            </a:r>
          </a:p>
          <a:p>
            <a:pPr marL="342900" marR="0" lvl="0" indent="-342900" algn="ctr" rtl="0">
              <a:spcBef>
                <a:spcPts val="800"/>
              </a:spcBef>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Which filing status should she use?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a:t>
            </a:r>
          </a:p>
        </p:txBody>
      </p:sp>
      <p:sp>
        <p:nvSpPr>
          <p:cNvPr id="671" name="Shape 671"/>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90000"/>
              </a:lnSpc>
              <a:spcBef>
                <a:spcPts val="0"/>
              </a:spcBef>
              <a:spcAft>
                <a:spcPts val="0"/>
              </a:spcAft>
              <a:buClr>
                <a:srgbClr val="000000"/>
              </a:buClr>
              <a:buSzPct val="25000"/>
              <a:buFont typeface="Noto Sans Symbols"/>
              <a:buNone/>
            </a:pPr>
            <a:r>
              <a:rPr lang="en-US" sz="4000" b="1" i="0" u="none" strike="noStrike" cap="none">
                <a:solidFill>
                  <a:srgbClr val="CA8F0C"/>
                </a:solidFill>
                <a:latin typeface="Questrial"/>
                <a:ea typeface="Questrial"/>
                <a:cs typeface="Questrial"/>
                <a:sym typeface="Questrial"/>
              </a:rPr>
              <a:t>Head of Household.</a:t>
            </a:r>
          </a:p>
          <a:p>
            <a:pPr marL="342900" marR="0" lvl="0" indent="-342900" algn="ctr" rtl="0">
              <a:lnSpc>
                <a:spcPct val="90000"/>
              </a:lnSpc>
              <a:spcBef>
                <a:spcPts val="700"/>
              </a:spcBef>
              <a:buClr>
                <a:srgbClr val="000000"/>
              </a:buClr>
              <a:buSzPct val="25000"/>
              <a:buFont typeface="Noto Sans Symbols"/>
              <a:buNone/>
            </a:pPr>
            <a:r>
              <a:rPr lang="en-US" sz="4000" b="1" i="0" u="none" strike="noStrike" cap="none">
                <a:solidFill>
                  <a:srgbClr val="CA8F0C"/>
                </a:solidFill>
                <a:latin typeface="Questrial"/>
                <a:ea typeface="Questrial"/>
                <a:cs typeface="Questrial"/>
                <a:sym typeface="Questrial"/>
              </a:rPr>
              <a:t>A legally married taxpayer can be considered unmarried and file as HoH if he/she has not lived with the spouse at any time during the last six months of the tax year. </a:t>
            </a:r>
          </a:p>
        </p:txBody>
      </p:sp>
    </p:spTree>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678" name="Shape 678"/>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spcBef>
                <a:spcPts val="0"/>
              </a:spcBef>
              <a:spcAft>
                <a:spcPts val="0"/>
              </a:spcAft>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Lane, a single woman, lives alone. She provides full support for her mother, Theresa, who lives in a nearby town.  Since Theresa had no income for the year, Lane paid all costs to maintain her home and will claim her as a dependent.  </a:t>
            </a:r>
          </a:p>
          <a:p>
            <a:pPr marL="342900" marR="0" lvl="0" indent="-342900" algn="ctr" rtl="0">
              <a:spcBef>
                <a:spcPts val="800"/>
              </a:spcBef>
              <a:buClr>
                <a:srgbClr val="000000"/>
              </a:buClr>
              <a:buSzPct val="25000"/>
              <a:buFont typeface="Noto Sans Symbols"/>
              <a:buNone/>
            </a:pPr>
            <a:r>
              <a:rPr lang="en-US" sz="4000" b="1" i="0" u="none" strike="noStrike" cap="none">
                <a:solidFill>
                  <a:schemeClr val="dk1"/>
                </a:solidFill>
                <a:latin typeface="Questrial"/>
                <a:ea typeface="Questrial"/>
                <a:cs typeface="Questrial"/>
                <a:sym typeface="Questrial"/>
              </a:rPr>
              <a:t>What is Lane’s filing status?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a:t>
            </a:r>
          </a:p>
        </p:txBody>
      </p:sp>
      <p:sp>
        <p:nvSpPr>
          <p:cNvPr id="685" name="Shape 685"/>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342900" marR="0" lvl="0" indent="-342900" algn="ctr" rtl="0">
              <a:lnSpc>
                <a:spcPct val="80000"/>
              </a:lnSpc>
              <a:spcBef>
                <a:spcPts val="0"/>
              </a:spcBef>
              <a:spcAft>
                <a:spcPts val="0"/>
              </a:spcAft>
              <a:buClr>
                <a:srgbClr val="000000"/>
              </a:buClr>
              <a:buSzPct val="25000"/>
              <a:buFont typeface="Noto Sans Symbols"/>
              <a:buNone/>
            </a:pPr>
            <a:r>
              <a:rPr lang="en-US" sz="4000" b="1" i="0" u="none" strike="noStrike" cap="none">
                <a:solidFill>
                  <a:srgbClr val="CA8F0C"/>
                </a:solidFill>
                <a:latin typeface="Questrial"/>
                <a:ea typeface="Questrial"/>
                <a:cs typeface="Questrial"/>
                <a:sym typeface="Questrial"/>
              </a:rPr>
              <a:t>Head of Household.</a:t>
            </a:r>
          </a:p>
          <a:p>
            <a:pPr marL="342900" marR="0" lvl="0" indent="-342900" algn="ctr" rtl="0">
              <a:lnSpc>
                <a:spcPct val="80000"/>
              </a:lnSpc>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A taxpayer can file as Head of Household on the basis of a dependent parent who does not live with him/her only if the taxpayer pays more than ½ of the costs of keeping up the parent’s home.</a:t>
            </a:r>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a:t>
            </a:r>
          </a:p>
        </p:txBody>
      </p:sp>
      <p:sp>
        <p:nvSpPr>
          <p:cNvPr id="692" name="Shape 692"/>
          <p:cNvSpPr txBox="1">
            <a:spLocks noGrp="1"/>
          </p:cNvSpPr>
          <p:nvPr>
            <p:ph type="body" idx="1"/>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spcAft>
                <a:spcPts val="0"/>
              </a:spcAft>
              <a:buClr>
                <a:schemeClr val="dk1"/>
              </a:buClr>
              <a:buSzPct val="25000"/>
              <a:buFont typeface="Noto Sans Symbols"/>
              <a:buNone/>
            </a:pPr>
            <a:r>
              <a:rPr lang="en-US" sz="3700" b="1" i="0" u="none" strike="noStrike" cap="none">
                <a:solidFill>
                  <a:schemeClr val="dk1"/>
                </a:solidFill>
                <a:latin typeface="Questrial"/>
                <a:ea typeface="Questrial"/>
                <a:cs typeface="Questrial"/>
                <a:sym typeface="Questrial"/>
              </a:rPr>
              <a:t>Brian and Ashley were happily married since 1965.  They had no children, but Brian’s brother, who they claim an exemption for, lived with them for the last 10 years.  Ashley passed away two years ago.  Even after her death, Brian continued to maintain the entire cost for the home and his brother still lived there.</a:t>
            </a:r>
          </a:p>
          <a:p>
            <a:pPr marL="0" marR="0" lvl="0" indent="0" algn="ctr" rtl="0">
              <a:spcBef>
                <a:spcPts val="740"/>
              </a:spcBef>
              <a:buClr>
                <a:schemeClr val="dk1"/>
              </a:buClr>
              <a:buSzPct val="25000"/>
              <a:buFont typeface="Noto Sans Symbols"/>
              <a:buNone/>
            </a:pPr>
            <a:r>
              <a:rPr lang="en-US" sz="3700" b="1" i="0" u="none" strike="noStrike" cap="none">
                <a:solidFill>
                  <a:schemeClr val="dk1"/>
                </a:solidFill>
                <a:latin typeface="Questrial"/>
                <a:ea typeface="Questrial"/>
                <a:cs typeface="Questrial"/>
                <a:sym typeface="Questrial"/>
              </a:rPr>
              <a:t>What is Brian’s filing status?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Exercise – Answer </a:t>
            </a:r>
          </a:p>
        </p:txBody>
      </p:sp>
      <p:sp>
        <p:nvSpPr>
          <p:cNvPr id="699" name="Shape 699"/>
          <p:cNvSpPr txBox="1">
            <a:spLocks noGrp="1"/>
          </p:cNvSpPr>
          <p:nvPr>
            <p:ph type="body" idx="1"/>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w="9525" cap="flat" cmpd="sng">
            <a:solidFill>
              <a:srgbClr val="F0B125"/>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spcAft>
                <a:spcPts val="0"/>
              </a:spcAft>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Head of Household. </a:t>
            </a:r>
          </a:p>
          <a:p>
            <a:pPr marL="0" marR="0" lvl="0" indent="0" algn="ctr" rtl="0">
              <a:spcBef>
                <a:spcPts val="800"/>
              </a:spcBef>
              <a:buClr>
                <a:srgbClr val="CA8F0C"/>
              </a:buClr>
              <a:buSzPct val="25000"/>
              <a:buFont typeface="Noto Sans Symbols"/>
              <a:buNone/>
            </a:pPr>
            <a:r>
              <a:rPr lang="en-US" sz="4000" b="1" i="0" u="none" strike="noStrike" cap="none">
                <a:solidFill>
                  <a:srgbClr val="CA8F0C"/>
                </a:solidFill>
                <a:latin typeface="Questrial"/>
                <a:ea typeface="Questrial"/>
                <a:cs typeface="Questrial"/>
                <a:sym typeface="Questrial"/>
              </a:rPr>
              <a:t>Brian cannot file as Qualifying Widow(er) with dependent child, because his brother is NOT his dependent </a:t>
            </a:r>
            <a:r>
              <a:rPr lang="en-US" sz="4000" b="1" i="0" u="sng" strike="noStrike" cap="none">
                <a:solidFill>
                  <a:srgbClr val="CA8F0C"/>
                </a:solidFill>
                <a:latin typeface="Questrial"/>
                <a:ea typeface="Questrial"/>
                <a:cs typeface="Questrial"/>
                <a:sym typeface="Questrial"/>
              </a:rPr>
              <a:t>child</a:t>
            </a:r>
            <a:r>
              <a:rPr lang="en-US" sz="4000" b="1" i="0" u="none" strike="noStrike" cap="none">
                <a:solidFill>
                  <a:srgbClr val="CA8F0C"/>
                </a:solidFill>
                <a:latin typeface="Questrial"/>
                <a:ea typeface="Questrial"/>
                <a:cs typeface="Questrial"/>
                <a:sym typeface="Questrial"/>
              </a:rPr>
              <a:t>. Even though he is his dependent, he is not Brian’s </a:t>
            </a:r>
            <a:r>
              <a:rPr lang="en-US" sz="4000" b="1" i="0" u="sng" strike="noStrike" cap="none">
                <a:solidFill>
                  <a:srgbClr val="CA8F0C"/>
                </a:solidFill>
                <a:latin typeface="Questrial"/>
                <a:ea typeface="Questrial"/>
                <a:cs typeface="Questrial"/>
                <a:sym typeface="Questrial"/>
              </a:rPr>
              <a:t>child</a:t>
            </a:r>
            <a:r>
              <a:rPr lang="en-US" sz="4000" b="1" i="0" u="none" strike="noStrike" cap="none">
                <a:solidFill>
                  <a:srgbClr val="CA8F0C"/>
                </a:solidFill>
                <a:latin typeface="Questrial"/>
                <a:ea typeface="Questrial"/>
                <a:cs typeface="Questrial"/>
                <a:sym typeface="Questrial"/>
              </a:rPr>
              <a:t>.</a:t>
            </a:r>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704" name="Shape 704"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705" name="Shape 705"/>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06" name="Shape 706"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07" name="Shape 707"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08" name="Shape 708"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09" name="Shape 709"/>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10" name="Shape 710"/>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Filing Basics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a:t>Basic </a:t>
            </a:r>
            <a:r>
              <a:rPr lang="en-US" sz="4800" b="1" i="0" u="none" strike="noStrike" cap="none">
                <a:solidFill>
                  <a:schemeClr val="dk2"/>
                </a:solidFill>
                <a:latin typeface="Questrial"/>
                <a:ea typeface="Questrial"/>
                <a:cs typeface="Questrial"/>
                <a:sym typeface="Questrial"/>
              </a:rPr>
              <a:t>Training Refresher Outline</a:t>
            </a:r>
          </a:p>
        </p:txBody>
      </p:sp>
      <p:sp>
        <p:nvSpPr>
          <p:cNvPr id="92" name="Shape 9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30200" algn="l" rtl="0">
              <a:spcBef>
                <a:spcPts val="1000"/>
              </a:spcBef>
              <a:spcAft>
                <a:spcPts val="0"/>
              </a:spcAft>
              <a:buClr>
                <a:schemeClr val="dk1"/>
              </a:buClr>
              <a:buSzPct val="100000"/>
              <a:buFont typeface="Noto Sans Symbols"/>
              <a:buChar char="➢"/>
            </a:pPr>
            <a:r>
              <a:rPr lang="en-US" sz="3800" b="0" i="0" u="none" strike="noStrike" cap="none">
                <a:latin typeface="Questrial"/>
                <a:ea typeface="Questrial"/>
                <a:cs typeface="Questrial"/>
                <a:sym typeface="Questrial"/>
              </a:rPr>
              <a:t>Nonrefundable Credits</a:t>
            </a:r>
          </a:p>
          <a:p>
            <a:pPr lvl="0" rtl="0">
              <a:spcBef>
                <a:spcPts val="1000"/>
              </a:spcBef>
              <a:buClr>
                <a:schemeClr val="dk1"/>
              </a:buClr>
              <a:buSzPct val="100000"/>
              <a:buFont typeface="Noto Sans Symbols"/>
              <a:buChar char="➢"/>
            </a:pPr>
            <a:r>
              <a:rPr lang="en-US" sz="3800"/>
              <a:t>Refundable Credits</a:t>
            </a:r>
          </a:p>
          <a:p>
            <a:pPr lvl="0" rtl="0">
              <a:spcBef>
                <a:spcPts val="1000"/>
              </a:spcBef>
              <a:buClr>
                <a:schemeClr val="dk1"/>
              </a:buClr>
              <a:buSzPct val="100000"/>
              <a:buFont typeface="Noto Sans Symbols"/>
              <a:buChar char="➢"/>
            </a:pPr>
            <a:r>
              <a:rPr lang="en-US" sz="3600"/>
              <a:t>Refund &amp; Amount of Tax Owed</a:t>
            </a:r>
          </a:p>
          <a:p>
            <a:pPr lvl="0" rtl="0">
              <a:spcBef>
                <a:spcPts val="1000"/>
              </a:spcBef>
              <a:buClr>
                <a:schemeClr val="dk1"/>
              </a:buClr>
              <a:buSzPct val="100000"/>
              <a:buFont typeface="Noto Sans Symbols"/>
              <a:buChar char="➢"/>
            </a:pPr>
            <a:r>
              <a:rPr lang="en-US" sz="3600"/>
              <a:t>Affordable Care Act</a:t>
            </a:r>
          </a:p>
          <a:p>
            <a:pPr lvl="0" rtl="0">
              <a:spcBef>
                <a:spcPts val="1000"/>
              </a:spcBef>
              <a:buClr>
                <a:schemeClr val="dk1"/>
              </a:buClr>
              <a:buSzPct val="100000"/>
              <a:buFont typeface="Noto Sans Symbols"/>
              <a:buChar char="➢"/>
            </a:pPr>
            <a:r>
              <a:rPr lang="en-US" sz="3600"/>
              <a:t>Tax Preparation Process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Filing Status Objectives</a:t>
            </a:r>
          </a:p>
        </p:txBody>
      </p:sp>
      <p:sp>
        <p:nvSpPr>
          <p:cNvPr id="716" name="Shape 716"/>
          <p:cNvSpPr txBox="1">
            <a:spLocks noGrp="1"/>
          </p:cNvSpPr>
          <p:nvPr>
            <p:ph type="body" idx="1"/>
          </p:nvPr>
        </p:nvSpPr>
        <p:spPr>
          <a:xfrm>
            <a:off x="399225" y="1600200"/>
            <a:ext cx="11183100" cy="32751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17500" algn="l" rtl="0">
              <a:spcBef>
                <a:spcPts val="0"/>
              </a:spcBef>
              <a:spcAft>
                <a:spcPts val="0"/>
              </a:spcAft>
              <a:buClr>
                <a:schemeClr val="accent3"/>
              </a:buClr>
              <a:buSzPct val="100000"/>
              <a:buFont typeface="Noto Sans Symbols"/>
              <a:buChar char="➢"/>
            </a:pPr>
            <a:r>
              <a:rPr lang="en-US" sz="36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spcBef>
                <a:spcPts val="720"/>
              </a:spcBef>
              <a:spcAft>
                <a:spcPts val="0"/>
              </a:spcAft>
              <a:buClr>
                <a:schemeClr val="accent3"/>
              </a:buClr>
              <a:buSzPct val="100000"/>
              <a:buFont typeface="Arial"/>
              <a:buChar char="•"/>
            </a:pPr>
            <a:r>
              <a:rPr lang="en-US" b="1" i="0" u="none" strike="noStrike" cap="none">
                <a:solidFill>
                  <a:schemeClr val="accent3"/>
                </a:solidFill>
                <a:latin typeface="Questrial"/>
                <a:ea typeface="Questrial"/>
                <a:cs typeface="Questrial"/>
                <a:sym typeface="Questrial"/>
              </a:rPr>
              <a:t>Verify that a taxpayer is required to file a tax return </a:t>
            </a:r>
          </a:p>
          <a:p>
            <a:pPr marL="742950" marR="0" lvl="1" indent="-285750" algn="l" rtl="0">
              <a:spcBef>
                <a:spcPts val="720"/>
              </a:spcBef>
              <a:buClr>
                <a:schemeClr val="accent3"/>
              </a:buClr>
              <a:buSzPct val="100000"/>
              <a:buFont typeface="Arial"/>
              <a:buChar char="•"/>
            </a:pPr>
            <a:r>
              <a:rPr lang="en-US" b="1" i="0" u="none" strike="noStrike" cap="none">
                <a:solidFill>
                  <a:schemeClr val="accent3"/>
                </a:solidFill>
                <a:latin typeface="Questrial"/>
                <a:ea typeface="Questrial"/>
                <a:cs typeface="Questrial"/>
                <a:sym typeface="Questrial"/>
              </a:rPr>
              <a:t>Recommend when a taxpayer should file a tax return, even if not required 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
                                            <p:txEl>
                                              <p:pRg st="0" end="0"/>
                                            </p:txEl>
                                          </p:spTgt>
                                        </p:tgtEl>
                                        <p:attrNameLst>
                                          <p:attrName>style.visibility</p:attrName>
                                        </p:attrNameLst>
                                      </p:cBhvr>
                                      <p:to>
                                        <p:strVal val="visible"/>
                                      </p:to>
                                    </p:set>
                                    <p:animEffect transition="in" filter="fade">
                                      <p:cBhvr>
                                        <p:cTn id="7" dur="1000"/>
                                        <p:tgtEl>
                                          <p:spTgt spid="7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
                                            <p:txEl>
                                              <p:pRg st="1" end="1"/>
                                            </p:txEl>
                                          </p:spTgt>
                                        </p:tgtEl>
                                        <p:attrNameLst>
                                          <p:attrName>style.visibility</p:attrName>
                                        </p:attrNameLst>
                                      </p:cBhvr>
                                      <p:to>
                                        <p:strVal val="visible"/>
                                      </p:to>
                                    </p:set>
                                    <p:animEffect transition="in" filter="fade">
                                      <p:cBhvr>
                                        <p:cTn id="12" dur="1000"/>
                                        <p:tgtEl>
                                          <p:spTgt spid="7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
                                            <p:txEl>
                                              <p:pRg st="2" end="2"/>
                                            </p:txEl>
                                          </p:spTgt>
                                        </p:tgtEl>
                                        <p:attrNameLst>
                                          <p:attrName>style.visibility</p:attrName>
                                        </p:attrNameLst>
                                      </p:cBhvr>
                                      <p:to>
                                        <p:strVal val="visible"/>
                                      </p:to>
                                    </p:set>
                                    <p:animEffect transition="in" filter="fade">
                                      <p:cBhvr>
                                        <p:cTn id="17" dur="1000"/>
                                        <p:tgtEl>
                                          <p:spTgt spid="7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Who Must File?	</a:t>
            </a:r>
          </a:p>
        </p:txBody>
      </p:sp>
      <p:sp>
        <p:nvSpPr>
          <p:cNvPr id="723" name="Shape 723"/>
          <p:cNvSpPr txBox="1">
            <a:spLocks noGrp="1"/>
          </p:cNvSpPr>
          <p:nvPr>
            <p:ph type="body" idx="1"/>
          </p:nvPr>
        </p:nvSpPr>
        <p:spPr>
          <a:xfrm>
            <a:off x="609600" y="1447803"/>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Noto Sans Symbols"/>
              <a:buChar char="➢"/>
            </a:pPr>
            <a:r>
              <a:rPr lang="en-US" sz="3700" b="0" i="0" u="none" strike="noStrike" cap="none">
                <a:solidFill>
                  <a:schemeClr val="dk1"/>
                </a:solidFill>
                <a:latin typeface="Questrial"/>
                <a:ea typeface="Questrial"/>
                <a:cs typeface="Questrial"/>
                <a:sym typeface="Questrial"/>
              </a:rPr>
              <a:t>To decide whether someone must file a tax return, you need to know the individual’s:</a:t>
            </a:r>
          </a:p>
          <a:p>
            <a:pPr marL="742950" marR="0" lvl="1" indent="-285750" algn="l" rtl="0">
              <a:lnSpc>
                <a:spcPct val="8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Age</a:t>
            </a:r>
          </a:p>
          <a:p>
            <a:pPr marL="742950" marR="0" lvl="1" indent="-285750" algn="l" rtl="0">
              <a:lnSpc>
                <a:spcPct val="8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Gross income (approximate)</a:t>
            </a:r>
          </a:p>
          <a:p>
            <a:pPr marL="1143000" marR="0" lvl="2" indent="-228600" algn="l" rtl="0">
              <a:lnSpc>
                <a:spcPct val="80000"/>
              </a:lnSpc>
              <a:spcBef>
                <a:spcPts val="592"/>
              </a:spcBef>
              <a:spcAft>
                <a:spcPts val="0"/>
              </a:spcAft>
              <a:buClr>
                <a:schemeClr val="dk1"/>
              </a:buClr>
              <a:buSzPct val="98666"/>
              <a:buFont typeface="Courier New"/>
              <a:buChar char="o"/>
            </a:pPr>
            <a:r>
              <a:rPr lang="en-US" sz="2960" b="0" i="0" u="none" strike="noStrike" cap="none">
                <a:solidFill>
                  <a:schemeClr val="dk1"/>
                </a:solidFill>
                <a:latin typeface="Questrial"/>
                <a:ea typeface="Questrial"/>
                <a:cs typeface="Questrial"/>
                <a:sym typeface="Questrial"/>
              </a:rPr>
              <a:t>All the income received during the year in the form of money, goods, property and services not exempt from tax (earned and unearned)</a:t>
            </a:r>
          </a:p>
          <a:p>
            <a:pPr marL="1143000" marR="0" lvl="2" indent="-228600" algn="l" rtl="0">
              <a:lnSpc>
                <a:spcPct val="80000"/>
              </a:lnSpc>
              <a:spcBef>
                <a:spcPts val="592"/>
              </a:spcBef>
              <a:spcAft>
                <a:spcPts val="0"/>
              </a:spcAft>
              <a:buClr>
                <a:schemeClr val="dk1"/>
              </a:buClr>
              <a:buSzPct val="98666"/>
              <a:buFont typeface="Courier New"/>
              <a:buChar char="o"/>
            </a:pPr>
            <a:r>
              <a:rPr lang="en-US" sz="2960" b="0" i="0" u="none" strike="noStrike" cap="none">
                <a:solidFill>
                  <a:schemeClr val="dk1"/>
                </a:solidFill>
                <a:latin typeface="Questrial"/>
                <a:ea typeface="Questrial"/>
                <a:cs typeface="Questrial"/>
                <a:sym typeface="Questrial"/>
              </a:rPr>
              <a:t>Do not include Social Security (unless </a:t>
            </a:r>
            <a:r>
              <a:rPr lang="en-US" sz="2960"/>
              <a:t>two conditions on Pub 4012 A-1 are met</a:t>
            </a:r>
            <a:r>
              <a:rPr lang="en-US" sz="2960" b="0" i="0" u="none" strike="noStrike" cap="none">
                <a:solidFill>
                  <a:schemeClr val="dk1"/>
                </a:solidFill>
                <a:latin typeface="Questrial"/>
                <a:ea typeface="Questrial"/>
                <a:cs typeface="Questrial"/>
                <a:sym typeface="Questrial"/>
              </a:rPr>
              <a:t>)</a:t>
            </a:r>
          </a:p>
          <a:p>
            <a:pPr marL="742950" marR="0" lvl="1" indent="-285750" algn="l" rtl="0">
              <a:lnSpc>
                <a:spcPct val="80000"/>
              </a:lnSpc>
              <a:spcBef>
                <a:spcPts val="666"/>
              </a:spcBef>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Filing status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3">
                                            <p:txEl>
                                              <p:pRg st="0" end="0"/>
                                            </p:txEl>
                                          </p:spTgt>
                                        </p:tgtEl>
                                        <p:attrNameLst>
                                          <p:attrName>style.visibility</p:attrName>
                                        </p:attrNameLst>
                                      </p:cBhvr>
                                      <p:to>
                                        <p:strVal val="visible"/>
                                      </p:to>
                                    </p:set>
                                    <p:animEffect transition="in" filter="fade">
                                      <p:cBhvr>
                                        <p:cTn id="7" dur="500"/>
                                        <p:tgtEl>
                                          <p:spTgt spid="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3">
                                            <p:txEl>
                                              <p:pRg st="1" end="1"/>
                                            </p:txEl>
                                          </p:spTgt>
                                        </p:tgtEl>
                                        <p:attrNameLst>
                                          <p:attrName>style.visibility</p:attrName>
                                        </p:attrNameLst>
                                      </p:cBhvr>
                                      <p:to>
                                        <p:strVal val="visible"/>
                                      </p:to>
                                    </p:set>
                                    <p:animEffect transition="in" filter="fade">
                                      <p:cBhvr>
                                        <p:cTn id="12" dur="500"/>
                                        <p:tgtEl>
                                          <p:spTgt spid="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3">
                                            <p:txEl>
                                              <p:pRg st="2" end="2"/>
                                            </p:txEl>
                                          </p:spTgt>
                                        </p:tgtEl>
                                        <p:attrNameLst>
                                          <p:attrName>style.visibility</p:attrName>
                                        </p:attrNameLst>
                                      </p:cBhvr>
                                      <p:to>
                                        <p:strVal val="visible"/>
                                      </p:to>
                                    </p:set>
                                    <p:animEffect transition="in" filter="fade">
                                      <p:cBhvr>
                                        <p:cTn id="17" dur="500"/>
                                        <p:tgtEl>
                                          <p:spTgt spid="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3">
                                            <p:txEl>
                                              <p:pRg st="3" end="3"/>
                                            </p:txEl>
                                          </p:spTgt>
                                        </p:tgtEl>
                                        <p:attrNameLst>
                                          <p:attrName>style.visibility</p:attrName>
                                        </p:attrNameLst>
                                      </p:cBhvr>
                                      <p:to>
                                        <p:strVal val="visible"/>
                                      </p:to>
                                    </p:set>
                                    <p:animEffect transition="in" filter="fade">
                                      <p:cBhvr>
                                        <p:cTn id="22" dur="500"/>
                                        <p:tgtEl>
                                          <p:spTgt spid="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3">
                                            <p:txEl>
                                              <p:pRg st="4" end="4"/>
                                            </p:txEl>
                                          </p:spTgt>
                                        </p:tgtEl>
                                        <p:attrNameLst>
                                          <p:attrName>style.visibility</p:attrName>
                                        </p:attrNameLst>
                                      </p:cBhvr>
                                      <p:to>
                                        <p:strVal val="visible"/>
                                      </p:to>
                                    </p:set>
                                    <p:animEffect transition="in" filter="fade">
                                      <p:cBhvr>
                                        <p:cTn id="27" dur="500"/>
                                        <p:tgtEl>
                                          <p:spTgt spid="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3">
                                            <p:txEl>
                                              <p:pRg st="5" end="5"/>
                                            </p:txEl>
                                          </p:spTgt>
                                        </p:tgtEl>
                                        <p:attrNameLst>
                                          <p:attrName>style.visibility</p:attrName>
                                        </p:attrNameLst>
                                      </p:cBhvr>
                                      <p:to>
                                        <p:strVal val="visible"/>
                                      </p:to>
                                    </p:set>
                                    <p:animEffect transition="in" filter="fade">
                                      <p:cBhvr>
                                        <p:cTn id="32" dur="500"/>
                                        <p:tgtEl>
                                          <p:spTgt spid="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Who is Legally Required to File a Return?</a:t>
            </a:r>
          </a:p>
        </p:txBody>
      </p:sp>
      <p:sp>
        <p:nvSpPr>
          <p:cNvPr id="730" name="Shape 730"/>
          <p:cNvSpPr txBox="1">
            <a:spLocks noGrp="1"/>
          </p:cNvSpPr>
          <p:nvPr>
            <p:ph type="body" idx="1"/>
          </p:nvPr>
        </p:nvSpPr>
        <p:spPr>
          <a:xfrm>
            <a:off x="609600" y="1600203"/>
            <a:ext cx="10972800" cy="4526100"/>
          </a:xfrm>
          <a:prstGeom prst="rect">
            <a:avLst/>
          </a:prstGeom>
          <a:solidFill>
            <a:schemeClr val="accent3"/>
          </a:solidFill>
          <a:ln w="25400" cap="flat" cmpd="sng">
            <a:solidFill>
              <a:srgbClr val="2B535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Clr>
                <a:schemeClr val="lt1"/>
              </a:buClr>
              <a:buSzPct val="25000"/>
              <a:buFont typeface="Noto Sans Symbols"/>
              <a:buNone/>
            </a:pPr>
            <a:r>
              <a:rPr lang="en-US" sz="4000" b="0" i="0" u="sng" strike="noStrike" cap="none">
                <a:solidFill>
                  <a:schemeClr val="lt1"/>
                </a:solidFill>
                <a:latin typeface="Questrial"/>
                <a:ea typeface="Questrial"/>
                <a:cs typeface="Questrial"/>
                <a:sym typeface="Questrial"/>
              </a:rPr>
              <a:t>Use </a:t>
            </a:r>
            <a:r>
              <a:rPr lang="en-US" sz="4000" b="1" i="0" u="sng" strike="noStrike" cap="none">
                <a:solidFill>
                  <a:schemeClr val="lt1"/>
                </a:solidFill>
                <a:latin typeface="Questrial"/>
                <a:ea typeface="Questrial"/>
                <a:cs typeface="Questrial"/>
                <a:sym typeface="Questrial"/>
              </a:rPr>
              <a:t>Who Must File</a:t>
            </a:r>
            <a:r>
              <a:rPr lang="en-US" sz="4000" b="0" i="0" u="sng" strike="noStrike" cap="none">
                <a:solidFill>
                  <a:schemeClr val="lt1"/>
                </a:solidFill>
                <a:latin typeface="Questrial"/>
                <a:ea typeface="Questrial"/>
                <a:cs typeface="Questrial"/>
                <a:sym typeface="Questrial"/>
              </a:rPr>
              <a:t> Tab in the Pub 4012</a:t>
            </a:r>
          </a:p>
          <a:p>
            <a:pPr marL="457200" marR="0" lvl="1" indent="0" algn="ctr" rtl="0">
              <a:spcBef>
                <a:spcPts val="720"/>
              </a:spcBef>
              <a:spcAft>
                <a:spcPts val="0"/>
              </a:spcAft>
              <a:buClr>
                <a:schemeClr val="lt1"/>
              </a:buClr>
              <a:buSzPct val="25000"/>
              <a:buFont typeface="Arial"/>
              <a:buNone/>
            </a:pPr>
            <a:r>
              <a:rPr lang="en-US" sz="3600" b="0" i="0" u="none" strike="noStrike" cap="none">
                <a:solidFill>
                  <a:schemeClr val="lt1"/>
                </a:solidFill>
                <a:latin typeface="Questrial"/>
                <a:ea typeface="Questrial"/>
                <a:cs typeface="Questrial"/>
                <a:sym typeface="Questrial"/>
              </a:rPr>
              <a:t>Chart A – For Most People Who Must File</a:t>
            </a:r>
          </a:p>
          <a:p>
            <a:pPr marL="457200" marR="0" lvl="1" indent="0" algn="ctr" rtl="0">
              <a:spcBef>
                <a:spcPts val="720"/>
              </a:spcBef>
              <a:spcAft>
                <a:spcPts val="0"/>
              </a:spcAft>
              <a:buClr>
                <a:schemeClr val="lt1"/>
              </a:buClr>
              <a:buSzPct val="25000"/>
              <a:buFont typeface="Arial"/>
              <a:buNone/>
            </a:pPr>
            <a:r>
              <a:rPr lang="en-US" sz="3600" b="0" i="0" u="none" strike="noStrike" cap="none">
                <a:solidFill>
                  <a:schemeClr val="lt1"/>
                </a:solidFill>
                <a:latin typeface="Questrial"/>
                <a:ea typeface="Questrial"/>
                <a:cs typeface="Questrial"/>
                <a:sym typeface="Questrial"/>
              </a:rPr>
              <a:t>Chart B – For Children and Other Dependents</a:t>
            </a:r>
          </a:p>
          <a:p>
            <a:pPr marL="457200" marR="0" lvl="1" indent="0" algn="ctr" rtl="0">
              <a:spcBef>
                <a:spcPts val="720"/>
              </a:spcBef>
              <a:spcAft>
                <a:spcPts val="0"/>
              </a:spcAft>
              <a:buClr>
                <a:schemeClr val="lt1"/>
              </a:buClr>
              <a:buSzPct val="25000"/>
              <a:buFont typeface="Arial"/>
              <a:buNone/>
            </a:pPr>
            <a:r>
              <a:rPr lang="en-US" sz="3600" b="0" i="0" u="none" strike="noStrike" cap="none">
                <a:solidFill>
                  <a:schemeClr val="lt1"/>
                </a:solidFill>
                <a:latin typeface="Questrial"/>
                <a:ea typeface="Questrial"/>
                <a:cs typeface="Questrial"/>
                <a:sym typeface="Questrial"/>
              </a:rPr>
              <a:t>Chart C – Other Situations When You Must File</a:t>
            </a:r>
          </a:p>
          <a:p>
            <a:pPr marL="457200" marR="0" lvl="1" indent="0" algn="ctr" rtl="0">
              <a:spcBef>
                <a:spcPts val="720"/>
              </a:spcBef>
              <a:buClr>
                <a:schemeClr val="lt1"/>
              </a:buClr>
              <a:buSzPct val="25000"/>
              <a:buFont typeface="Arial"/>
              <a:buNone/>
            </a:pPr>
            <a:r>
              <a:rPr lang="en-US" sz="3600" b="0" i="0" u="none" strike="noStrike" cap="none">
                <a:solidFill>
                  <a:schemeClr val="lt1"/>
                </a:solidFill>
                <a:latin typeface="Questrial"/>
                <a:ea typeface="Questrial"/>
                <a:cs typeface="Questrial"/>
                <a:sym typeface="Questrial"/>
              </a:rPr>
              <a:t>Chart D – Who Should 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
                                            <p:txEl>
                                              <p:pRg st="0" end="0"/>
                                            </p:txEl>
                                          </p:spTgt>
                                        </p:tgtEl>
                                        <p:attrNameLst>
                                          <p:attrName>style.visibility</p:attrName>
                                        </p:attrNameLst>
                                      </p:cBhvr>
                                      <p:to>
                                        <p:strVal val="visible"/>
                                      </p:to>
                                    </p:set>
                                    <p:animEffect transition="in" filter="fade">
                                      <p:cBhvr>
                                        <p:cTn id="7" dur="500"/>
                                        <p:tgtEl>
                                          <p:spTgt spid="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0">
                                            <p:txEl>
                                              <p:pRg st="1" end="1"/>
                                            </p:txEl>
                                          </p:spTgt>
                                        </p:tgtEl>
                                        <p:attrNameLst>
                                          <p:attrName>style.visibility</p:attrName>
                                        </p:attrNameLst>
                                      </p:cBhvr>
                                      <p:to>
                                        <p:strVal val="visible"/>
                                      </p:to>
                                    </p:set>
                                    <p:animEffect transition="in" filter="fade">
                                      <p:cBhvr>
                                        <p:cTn id="12" dur="500"/>
                                        <p:tgtEl>
                                          <p:spTgt spid="7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0">
                                            <p:txEl>
                                              <p:pRg st="2" end="2"/>
                                            </p:txEl>
                                          </p:spTgt>
                                        </p:tgtEl>
                                        <p:attrNameLst>
                                          <p:attrName>style.visibility</p:attrName>
                                        </p:attrNameLst>
                                      </p:cBhvr>
                                      <p:to>
                                        <p:strVal val="visible"/>
                                      </p:to>
                                    </p:set>
                                    <p:animEffect transition="in" filter="fade">
                                      <p:cBhvr>
                                        <p:cTn id="17" dur="500"/>
                                        <p:tgtEl>
                                          <p:spTgt spid="7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0">
                                            <p:txEl>
                                              <p:pRg st="3" end="3"/>
                                            </p:txEl>
                                          </p:spTgt>
                                        </p:tgtEl>
                                        <p:attrNameLst>
                                          <p:attrName>style.visibility</p:attrName>
                                        </p:attrNameLst>
                                      </p:cBhvr>
                                      <p:to>
                                        <p:strVal val="visible"/>
                                      </p:to>
                                    </p:set>
                                    <p:animEffect transition="in" filter="fade">
                                      <p:cBhvr>
                                        <p:cTn id="22" dur="500"/>
                                        <p:tgtEl>
                                          <p:spTgt spid="7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0">
                                            <p:txEl>
                                              <p:pRg st="4" end="4"/>
                                            </p:txEl>
                                          </p:spTgt>
                                        </p:tgtEl>
                                        <p:attrNameLst>
                                          <p:attrName>style.visibility</p:attrName>
                                        </p:attrNameLst>
                                      </p:cBhvr>
                                      <p:to>
                                        <p:strVal val="visible"/>
                                      </p:to>
                                    </p:set>
                                    <p:animEffect transition="in" filter="fade">
                                      <p:cBhvr>
                                        <p:cTn id="27" dur="500"/>
                                        <p:tgtEl>
                                          <p:spTgt spid="7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Children &amp; Other Dependents</a:t>
            </a:r>
          </a:p>
        </p:txBody>
      </p:sp>
      <p:sp>
        <p:nvSpPr>
          <p:cNvPr id="736" name="Shape 736"/>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Refer to Chart B under </a:t>
            </a:r>
            <a:r>
              <a:rPr lang="en-US" sz="4000" b="1" i="0" u="none" strike="noStrike" cap="none">
                <a:solidFill>
                  <a:schemeClr val="dk1"/>
                </a:solidFill>
                <a:latin typeface="Questrial"/>
                <a:ea typeface="Questrial"/>
                <a:cs typeface="Questrial"/>
                <a:sym typeface="Questrial"/>
              </a:rPr>
              <a:t>Who Must File</a:t>
            </a:r>
            <a:r>
              <a:rPr lang="en-US" sz="4000" b="0" i="0" u="none" strike="noStrike" cap="none">
                <a:solidFill>
                  <a:schemeClr val="dk1"/>
                </a:solidFill>
                <a:latin typeface="Questrial"/>
                <a:ea typeface="Questrial"/>
                <a:cs typeface="Questrial"/>
                <a:sym typeface="Questrial"/>
              </a:rPr>
              <a:t> Tab</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If a parent </a:t>
            </a:r>
            <a:r>
              <a:rPr lang="en-US" sz="4000" b="0" i="1" u="none" strike="noStrike" cap="none">
                <a:solidFill>
                  <a:schemeClr val="dk1"/>
                </a:solidFill>
                <a:latin typeface="Questrial"/>
                <a:ea typeface="Questrial"/>
                <a:cs typeface="Questrial"/>
                <a:sym typeface="Questrial"/>
              </a:rPr>
              <a:t>can</a:t>
            </a:r>
            <a:r>
              <a:rPr lang="en-US" sz="4000" b="0" i="0" u="none" strike="noStrike" cap="none">
                <a:solidFill>
                  <a:schemeClr val="dk1"/>
                </a:solidFill>
                <a:latin typeface="Questrial"/>
                <a:ea typeface="Questrial"/>
                <a:cs typeface="Questrial"/>
                <a:sym typeface="Questrial"/>
              </a:rPr>
              <a:t> claim a child as a dependent, the dependent may still need to file a return</a:t>
            </a:r>
          </a:p>
          <a:p>
            <a:pPr marL="342900" marR="0" lvl="0" indent="-342900" algn="l" rtl="0">
              <a:spcBef>
                <a:spcPts val="80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A dependent needs to file a return if </a:t>
            </a:r>
            <a:r>
              <a:rPr lang="en-US" sz="4000" b="1" i="0" u="none" strike="noStrike" cap="none">
                <a:solidFill>
                  <a:schemeClr val="accent1"/>
                </a:solidFill>
                <a:latin typeface="Questrial"/>
                <a:ea typeface="Questrial"/>
                <a:cs typeface="Questrial"/>
                <a:sym typeface="Questrial"/>
              </a:rPr>
              <a:t>earned income is greater than $6,300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Other Situations When You </a:t>
            </a:r>
            <a:r>
              <a:rPr lang="en-US" sz="4800" b="1" i="0" u="sng" strike="noStrike" cap="none">
                <a:solidFill>
                  <a:schemeClr val="dk2"/>
                </a:solidFill>
                <a:latin typeface="Questrial"/>
                <a:ea typeface="Questrial"/>
                <a:cs typeface="Questrial"/>
                <a:sym typeface="Questrial"/>
              </a:rPr>
              <a:t>Must</a:t>
            </a:r>
            <a:r>
              <a:rPr lang="en-US" sz="4800" b="1" i="0" u="none" strike="noStrike" cap="none">
                <a:solidFill>
                  <a:schemeClr val="dk2"/>
                </a:solidFill>
                <a:latin typeface="Questrial"/>
                <a:ea typeface="Questrial"/>
                <a:cs typeface="Questrial"/>
                <a:sym typeface="Questrial"/>
              </a:rPr>
              <a:t> File</a:t>
            </a:r>
          </a:p>
        </p:txBody>
      </p:sp>
      <p:sp>
        <p:nvSpPr>
          <p:cNvPr id="742" name="Shape 742"/>
          <p:cNvSpPr txBox="1">
            <a:spLocks noGrp="1"/>
          </p:cNvSpPr>
          <p:nvPr>
            <p:ph type="body" idx="1"/>
          </p:nvPr>
        </p:nvSpPr>
        <p:spPr>
          <a:xfrm>
            <a:off x="609600" y="1676403"/>
            <a:ext cx="10972800" cy="4526100"/>
          </a:xfrm>
          <a:prstGeom prst="rect">
            <a:avLst/>
          </a:prstGeom>
          <a:noFill/>
          <a:ln>
            <a:noFill/>
          </a:ln>
        </p:spPr>
        <p:txBody>
          <a:bodyPr wrap="square" lIns="91425" tIns="45700" rIns="91425" bIns="45700" anchor="t" anchorCtr="0">
            <a:noAutofit/>
          </a:bodyPr>
          <a:lstStyle/>
          <a:p>
            <a:pPr marL="342900" marR="0" lvl="0" indent="-330200" algn="l" rtl="0">
              <a:lnSpc>
                <a:spcPct val="80000"/>
              </a:lnSpc>
              <a:spcBef>
                <a:spcPts val="0"/>
              </a:spcBef>
              <a:spcAft>
                <a:spcPts val="0"/>
              </a:spcAft>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Taxpayer owes special taxes</a:t>
            </a:r>
          </a:p>
          <a:p>
            <a:pPr marL="342900" marR="0" lvl="0" indent="-330200" algn="l" rtl="0">
              <a:lnSpc>
                <a:spcPct val="80000"/>
              </a:lnSpc>
              <a:spcBef>
                <a:spcPts val="680"/>
              </a:spcBef>
              <a:spcAft>
                <a:spcPts val="0"/>
              </a:spcAft>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Taxpayer received Health Savings Account distributions</a:t>
            </a:r>
          </a:p>
          <a:p>
            <a:pPr marL="342900" marR="0" lvl="0" indent="-330200" algn="l" rtl="0">
              <a:lnSpc>
                <a:spcPct val="80000"/>
              </a:lnSpc>
              <a:spcBef>
                <a:spcPts val="680"/>
              </a:spcBef>
              <a:spcAft>
                <a:spcPts val="0"/>
              </a:spcAft>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Taxpayer has net self-employment earnings of $400+</a:t>
            </a:r>
          </a:p>
          <a:p>
            <a:pPr marL="342900" marR="0" lvl="0" indent="-330200" algn="l" rtl="0">
              <a:lnSpc>
                <a:spcPct val="80000"/>
              </a:lnSpc>
              <a:spcBef>
                <a:spcPts val="680"/>
              </a:spcBef>
              <a:spcAft>
                <a:spcPts val="0"/>
              </a:spcAft>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Taxpayer received an advanced premium tax credit </a:t>
            </a:r>
          </a:p>
          <a:p>
            <a:pPr marL="342900" marR="0" lvl="0" indent="-330200" algn="l" rtl="0">
              <a:lnSpc>
                <a:spcPct val="80000"/>
              </a:lnSpc>
              <a:spcBef>
                <a:spcPts val="680"/>
              </a:spcBef>
              <a:buClr>
                <a:schemeClr val="dk1"/>
              </a:buClr>
              <a:buSzPct val="100000"/>
              <a:buFont typeface="Noto Sans Symbols"/>
              <a:buChar char="➢"/>
            </a:pPr>
            <a:r>
              <a:rPr lang="en-US" sz="3200" b="0" i="0" u="none" strike="noStrike" cap="none">
                <a:solidFill>
                  <a:schemeClr val="dk1"/>
                </a:solidFill>
                <a:latin typeface="Questrial"/>
                <a:ea typeface="Questrial"/>
                <a:cs typeface="Questrial"/>
                <a:sym typeface="Questrial"/>
              </a:rPr>
              <a:t>Taxpayer owes an individual shared responsibility payment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2">
                                            <p:txEl>
                                              <p:pRg st="0" end="0"/>
                                            </p:txEl>
                                          </p:spTgt>
                                        </p:tgtEl>
                                        <p:attrNameLst>
                                          <p:attrName>style.visibility</p:attrName>
                                        </p:attrNameLst>
                                      </p:cBhvr>
                                      <p:to>
                                        <p:strVal val="visible"/>
                                      </p:to>
                                    </p:set>
                                    <p:animEffect transition="in" filter="fade">
                                      <p:cBhvr>
                                        <p:cTn id="7" dur="500"/>
                                        <p:tgtEl>
                                          <p:spTgt spid="7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2">
                                            <p:txEl>
                                              <p:pRg st="1" end="1"/>
                                            </p:txEl>
                                          </p:spTgt>
                                        </p:tgtEl>
                                        <p:attrNameLst>
                                          <p:attrName>style.visibility</p:attrName>
                                        </p:attrNameLst>
                                      </p:cBhvr>
                                      <p:to>
                                        <p:strVal val="visible"/>
                                      </p:to>
                                    </p:set>
                                    <p:animEffect transition="in" filter="fade">
                                      <p:cBhvr>
                                        <p:cTn id="12" dur="500"/>
                                        <p:tgtEl>
                                          <p:spTgt spid="7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2">
                                            <p:txEl>
                                              <p:pRg st="2" end="2"/>
                                            </p:txEl>
                                          </p:spTgt>
                                        </p:tgtEl>
                                        <p:attrNameLst>
                                          <p:attrName>style.visibility</p:attrName>
                                        </p:attrNameLst>
                                      </p:cBhvr>
                                      <p:to>
                                        <p:strVal val="visible"/>
                                      </p:to>
                                    </p:set>
                                    <p:animEffect transition="in" filter="fade">
                                      <p:cBhvr>
                                        <p:cTn id="17" dur="500"/>
                                        <p:tgtEl>
                                          <p:spTgt spid="7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2">
                                            <p:txEl>
                                              <p:pRg st="3" end="3"/>
                                            </p:txEl>
                                          </p:spTgt>
                                        </p:tgtEl>
                                        <p:attrNameLst>
                                          <p:attrName>style.visibility</p:attrName>
                                        </p:attrNameLst>
                                      </p:cBhvr>
                                      <p:to>
                                        <p:strVal val="visible"/>
                                      </p:to>
                                    </p:set>
                                    <p:animEffect transition="in" filter="fade">
                                      <p:cBhvr>
                                        <p:cTn id="22" dur="500"/>
                                        <p:tgtEl>
                                          <p:spTgt spid="7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2">
                                            <p:txEl>
                                              <p:pRg st="4" end="4"/>
                                            </p:txEl>
                                          </p:spTgt>
                                        </p:tgtEl>
                                        <p:attrNameLst>
                                          <p:attrName>style.visibility</p:attrName>
                                        </p:attrNameLst>
                                      </p:cBhvr>
                                      <p:to>
                                        <p:strVal val="visible"/>
                                      </p:to>
                                    </p:set>
                                    <p:animEffect transition="in" filter="fade">
                                      <p:cBhvr>
                                        <p:cTn id="27" dur="500"/>
                                        <p:tgtEl>
                                          <p:spTgt spid="7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Who Should File</a:t>
            </a:r>
          </a:p>
        </p:txBody>
      </p:sp>
      <p:sp>
        <p:nvSpPr>
          <p:cNvPr id="749" name="Shape 749"/>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Had income tax withheld from pay</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Made estimated tax payments</a:t>
            </a:r>
          </a:p>
          <a:p>
            <a:pPr marL="342900" marR="0" lvl="0" indent="-342900" algn="l" rtl="0">
              <a:spcBef>
                <a:spcPts val="800"/>
              </a:spcBef>
              <a:spcAft>
                <a:spcPts val="0"/>
              </a:spcAft>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Qualify for the </a:t>
            </a:r>
            <a:r>
              <a:rPr lang="en-US"/>
              <a:t>refundable credits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9">
                                            <p:txEl>
                                              <p:pRg st="0" end="0"/>
                                            </p:txEl>
                                          </p:spTgt>
                                        </p:tgtEl>
                                        <p:attrNameLst>
                                          <p:attrName>style.visibility</p:attrName>
                                        </p:attrNameLst>
                                      </p:cBhvr>
                                      <p:to>
                                        <p:strVal val="visible"/>
                                      </p:to>
                                    </p:set>
                                    <p:animEffect transition="in" filter="fade">
                                      <p:cBhvr>
                                        <p:cTn id="7" dur="500"/>
                                        <p:tgtEl>
                                          <p:spTgt spid="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9">
                                            <p:txEl>
                                              <p:pRg st="1" end="1"/>
                                            </p:txEl>
                                          </p:spTgt>
                                        </p:tgtEl>
                                        <p:attrNameLst>
                                          <p:attrName>style.visibility</p:attrName>
                                        </p:attrNameLst>
                                      </p:cBhvr>
                                      <p:to>
                                        <p:strVal val="visible"/>
                                      </p:to>
                                    </p:set>
                                    <p:animEffect transition="in" filter="fade">
                                      <p:cBhvr>
                                        <p:cTn id="12" dur="500"/>
                                        <p:tgtEl>
                                          <p:spTgt spid="7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9">
                                            <p:txEl>
                                              <p:pRg st="2" end="2"/>
                                            </p:txEl>
                                          </p:spTgt>
                                        </p:tgtEl>
                                        <p:attrNameLst>
                                          <p:attrName>style.visibility</p:attrName>
                                        </p:attrNameLst>
                                      </p:cBhvr>
                                      <p:to>
                                        <p:strVal val="visible"/>
                                      </p:to>
                                    </p:set>
                                    <p:animEffect transition="in" filter="fade">
                                      <p:cBhvr>
                                        <p:cTn id="17" dur="500"/>
                                        <p:tgtEl>
                                          <p:spTgt spid="7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609600" y="274638"/>
            <a:ext cx="10972800" cy="1143000"/>
          </a:xfrm>
          <a:prstGeom prst="rect">
            <a:avLst/>
          </a:prstGeom>
        </p:spPr>
        <p:txBody>
          <a:bodyPr wrap="square" lIns="91425" tIns="91425" rIns="91425" bIns="91425" anchor="ctr" anchorCtr="0">
            <a:noAutofit/>
          </a:bodyPr>
          <a:lstStyle/>
          <a:p>
            <a:pPr lvl="0" rtl="0">
              <a:spcBef>
                <a:spcPts val="0"/>
              </a:spcBef>
              <a:buNone/>
            </a:pPr>
            <a:r>
              <a:rPr lang="en-US"/>
              <a:t>TaxSlayer</a:t>
            </a:r>
          </a:p>
        </p:txBody>
      </p:sp>
      <p:sp>
        <p:nvSpPr>
          <p:cNvPr id="756" name="Shape 756"/>
          <p:cNvSpPr txBox="1">
            <a:spLocks noGrp="1"/>
          </p:cNvSpPr>
          <p:nvPr>
            <p:ph type="body" idx="1"/>
          </p:nvPr>
        </p:nvSpPr>
        <p:spPr>
          <a:xfrm>
            <a:off x="609600" y="1600203"/>
            <a:ext cx="10972800" cy="4526100"/>
          </a:xfrm>
          <a:prstGeom prst="rect">
            <a:avLst/>
          </a:prstGeom>
        </p:spPr>
        <p:txBody>
          <a:bodyPr wrap="square" lIns="91425" tIns="91425" rIns="91425" bIns="91425" anchor="t" anchorCtr="0">
            <a:noAutofit/>
          </a:bodyPr>
          <a:lstStyle/>
          <a:p>
            <a:pPr lvl="0" indent="19050" rtl="0">
              <a:lnSpc>
                <a:spcPct val="80000"/>
              </a:lnSpc>
              <a:spcBef>
                <a:spcPts val="620"/>
              </a:spcBef>
              <a:buSzPct val="100000"/>
            </a:pPr>
            <a:r>
              <a:rPr lang="en-US" sz="2800"/>
              <a:t>Login to TaxSlayer:</a:t>
            </a:r>
          </a:p>
          <a:p>
            <a:pPr lvl="1" rtl="0">
              <a:lnSpc>
                <a:spcPct val="115000"/>
              </a:lnSpc>
              <a:spcBef>
                <a:spcPts val="0"/>
              </a:spcBef>
              <a:buSzPct val="100000"/>
            </a:pPr>
            <a:r>
              <a:rPr lang="en-US" sz="2800">
                <a:hlinkClick r:id="rId3"/>
              </a:rPr>
              <a:t>vita.taxslayerpro.com/IRSTraining/</a:t>
            </a:r>
          </a:p>
          <a:p>
            <a:pPr lvl="1" rtl="0">
              <a:lnSpc>
                <a:spcPct val="115000"/>
              </a:lnSpc>
              <a:spcBef>
                <a:spcPts val="0"/>
              </a:spcBef>
              <a:buSzPct val="100000"/>
            </a:pPr>
            <a:r>
              <a:rPr lang="en-US" sz="2800"/>
              <a:t>Password: TRAINPROWEB</a:t>
            </a:r>
          </a:p>
          <a:p>
            <a:pPr marL="342900" marR="0" lvl="0" indent="-323850" algn="l" rtl="0">
              <a:lnSpc>
                <a:spcPct val="80000"/>
              </a:lnSpc>
              <a:spcBef>
                <a:spcPts val="620"/>
              </a:spcBef>
              <a:spcAft>
                <a:spcPts val="0"/>
              </a:spcAft>
              <a:buSzPct val="100000"/>
              <a:buFont typeface="Noto Sans Symbols"/>
            </a:pPr>
            <a:r>
              <a:rPr lang="en-US" sz="2800"/>
              <a:t>Create Account</a:t>
            </a:r>
          </a:p>
          <a:p>
            <a:pPr marR="0" lvl="1" algn="l" rtl="0">
              <a:lnSpc>
                <a:spcPct val="80000"/>
              </a:lnSpc>
              <a:spcBef>
                <a:spcPts val="620"/>
              </a:spcBef>
              <a:spcAft>
                <a:spcPts val="0"/>
              </a:spcAft>
              <a:buSzPct val="100000"/>
            </a:pPr>
            <a:r>
              <a:rPr lang="en-US" sz="2800"/>
              <a:t>Use most regularly checked email address</a:t>
            </a:r>
          </a:p>
          <a:p>
            <a:pPr lvl="1" rtl="0">
              <a:lnSpc>
                <a:spcPct val="80000"/>
              </a:lnSpc>
              <a:spcBef>
                <a:spcPts val="558"/>
              </a:spcBef>
              <a:buSzPct val="100000"/>
            </a:pPr>
            <a:r>
              <a:rPr lang="en-US" sz="2800"/>
              <a:t>Username: Last Name, First initial, TRAIN (e.g., </a:t>
            </a:r>
            <a:r>
              <a:rPr lang="en-US" sz="2800" b="1"/>
              <a:t>SMITHJTRAIN</a:t>
            </a:r>
            <a:r>
              <a:rPr lang="en-US" sz="2800"/>
              <a:t>)</a:t>
            </a:r>
          </a:p>
          <a:p>
            <a:pPr lvl="1" rtl="0">
              <a:lnSpc>
                <a:spcPct val="80000"/>
              </a:lnSpc>
              <a:spcBef>
                <a:spcPts val="558"/>
              </a:spcBef>
              <a:buSzPct val="100000"/>
            </a:pPr>
            <a:r>
              <a:rPr lang="en-US" sz="2800"/>
              <a:t>Password: SAVEFIRST</a:t>
            </a:r>
          </a:p>
          <a:p>
            <a:pPr marL="342900" marR="0" lvl="0" indent="-323850" algn="l" rtl="0">
              <a:lnSpc>
                <a:spcPct val="80000"/>
              </a:lnSpc>
              <a:spcBef>
                <a:spcPts val="620"/>
              </a:spcBef>
              <a:spcAft>
                <a:spcPts val="0"/>
              </a:spcAft>
              <a:buSzPct val="100000"/>
            </a:pPr>
            <a:r>
              <a:rPr lang="en-US" sz="2800"/>
              <a:t>Select "VITA" as Program Type</a:t>
            </a:r>
          </a:p>
          <a:p>
            <a:pPr marL="342900" marR="0" lvl="0" indent="-323850" algn="l" rtl="0">
              <a:lnSpc>
                <a:spcPct val="80000"/>
              </a:lnSpc>
              <a:spcBef>
                <a:spcPts val="620"/>
              </a:spcBef>
              <a:spcAft>
                <a:spcPts val="0"/>
              </a:spcAft>
              <a:buSzPct val="100000"/>
            </a:pPr>
            <a:r>
              <a:rPr lang="en-US" sz="2800"/>
              <a:t>Leave SIDN blank</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Break</a:t>
            </a:r>
          </a:p>
        </p:txBody>
      </p:sp>
      <p:sp>
        <p:nvSpPr>
          <p:cNvPr id="762" name="Shape 762"/>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Noto Sans Symbols"/>
              <a:buChar char="➢"/>
            </a:pPr>
            <a:r>
              <a:rPr lang="en-US" sz="4000" b="0" i="0" u="none" strike="noStrike" cap="none">
                <a:solidFill>
                  <a:schemeClr val="dk1"/>
                </a:solidFill>
                <a:latin typeface="Questrial"/>
                <a:ea typeface="Questrial"/>
                <a:cs typeface="Questrial"/>
                <a:sym typeface="Questrial"/>
              </a:rPr>
              <a:t>We will now take a 10 minute break!</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Shape 767" descr="Impact-logo_SaveFirst-green.eps"/>
          <p:cNvPicPr preferRelativeResize="0"/>
          <p:nvPr/>
        </p:nvPicPr>
        <p:blipFill rotWithShape="1">
          <a:blip r:embed="rId3">
            <a:alphaModFix/>
          </a:blip>
          <a:srcRect l="19563" t="31741" r="20645" b="34976"/>
          <a:stretch/>
        </p:blipFill>
        <p:spPr>
          <a:xfrm>
            <a:off x="1440089" y="625475"/>
            <a:ext cx="9264600" cy="4243500"/>
          </a:xfrm>
          <a:prstGeom prst="rect">
            <a:avLst/>
          </a:prstGeom>
          <a:noFill/>
          <a:ln>
            <a:noFill/>
          </a:ln>
        </p:spPr>
      </p:pic>
      <p:sp>
        <p:nvSpPr>
          <p:cNvPr id="768" name="Shape 768"/>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69" name="Shape 769"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70" name="Shape 770"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71" name="Shape 771"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72" name="Shape 772"/>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773" name="Shape 773"/>
          <p:cNvSpPr txBox="1"/>
          <p:nvPr/>
        </p:nvSpPr>
        <p:spPr>
          <a:xfrm>
            <a:off x="1708732" y="5021394"/>
            <a:ext cx="8727300" cy="9045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Income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Income Objectives</a:t>
            </a:r>
          </a:p>
        </p:txBody>
      </p:sp>
      <p:sp>
        <p:nvSpPr>
          <p:cNvPr id="780" name="Shape 780"/>
          <p:cNvSpPr txBox="1">
            <a:spLocks noGrp="1"/>
          </p:cNvSpPr>
          <p:nvPr>
            <p:ph type="body" idx="1"/>
          </p:nvPr>
        </p:nvSpPr>
        <p:spPr>
          <a:xfrm>
            <a:off x="609600" y="1600204"/>
            <a:ext cx="10972800" cy="32199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342900" marR="0" lvl="0" indent="-342900" algn="l" rtl="0">
              <a:spcBef>
                <a:spcPts val="0"/>
              </a:spcBef>
              <a:spcAft>
                <a:spcPts val="0"/>
              </a:spcAft>
              <a:buClr>
                <a:schemeClr val="accent3"/>
              </a:buClr>
              <a:buSzPct val="100000"/>
              <a:buFont typeface="Noto Sans Symbols"/>
              <a:buChar char="➢"/>
            </a:pPr>
            <a:r>
              <a:rPr lang="en-US" sz="4000" b="1" i="0" u="none" strike="noStrike" cap="none">
                <a:solidFill>
                  <a:schemeClr val="accent3"/>
                </a:solidFill>
                <a:latin typeface="Questrial"/>
                <a:ea typeface="Questrial"/>
                <a:cs typeface="Questrial"/>
                <a:sym typeface="Questrial"/>
              </a:rPr>
              <a:t>After completing this section, the volunteer will be able to:</a:t>
            </a:r>
          </a:p>
          <a:p>
            <a:pPr marL="742950" marR="0" lvl="1" indent="-285750" algn="l" rtl="0">
              <a:spcBef>
                <a:spcPts val="720"/>
              </a:spcBef>
              <a:spcAft>
                <a:spcPts val="0"/>
              </a:spcAft>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Recognize various types of income documents</a:t>
            </a:r>
          </a:p>
          <a:p>
            <a:pPr marL="742950" marR="0" lvl="1" indent="-285750" algn="l" rtl="0">
              <a:spcBef>
                <a:spcPts val="720"/>
              </a:spcBef>
              <a:buClr>
                <a:schemeClr val="accent3"/>
              </a:buClr>
              <a:buSzPct val="100000"/>
              <a:buFont typeface="Arial"/>
              <a:buChar char="•"/>
            </a:pPr>
            <a:r>
              <a:rPr lang="en-US" sz="3600" b="1" i="0" u="none" strike="noStrike" cap="none">
                <a:solidFill>
                  <a:schemeClr val="accent3"/>
                </a:solidFill>
                <a:latin typeface="Questrial"/>
                <a:ea typeface="Questrial"/>
                <a:cs typeface="Questrial"/>
                <a:sym typeface="Questrial"/>
              </a:rPr>
              <a:t>Summarize the taxability of each type of income to the taxpayer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0">
                                            <p:txEl>
                                              <p:pRg st="0" end="0"/>
                                            </p:txEl>
                                          </p:spTgt>
                                        </p:tgtEl>
                                        <p:attrNameLst>
                                          <p:attrName>style.visibility</p:attrName>
                                        </p:attrNameLst>
                                      </p:cBhvr>
                                      <p:to>
                                        <p:strVal val="visible"/>
                                      </p:to>
                                    </p:set>
                                    <p:animEffect transition="in" filter="fade">
                                      <p:cBhvr>
                                        <p:cTn id="7" dur="1000"/>
                                        <p:tgtEl>
                                          <p:spTgt spid="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0">
                                            <p:txEl>
                                              <p:pRg st="1" end="1"/>
                                            </p:txEl>
                                          </p:spTgt>
                                        </p:tgtEl>
                                        <p:attrNameLst>
                                          <p:attrName>style.visibility</p:attrName>
                                        </p:attrNameLst>
                                      </p:cBhvr>
                                      <p:to>
                                        <p:strVal val="visible"/>
                                      </p:to>
                                    </p:set>
                                    <p:animEffect transition="in" filter="fade">
                                      <p:cBhvr>
                                        <p:cTn id="12" dur="1000"/>
                                        <p:tgtEl>
                                          <p:spTgt spid="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0">
                                            <p:txEl>
                                              <p:pRg st="2" end="2"/>
                                            </p:txEl>
                                          </p:spTgt>
                                        </p:tgtEl>
                                        <p:attrNameLst>
                                          <p:attrName>style.visibility</p:attrName>
                                        </p:attrNameLst>
                                      </p:cBhvr>
                                      <p:to>
                                        <p:strVal val="visible"/>
                                      </p:to>
                                    </p:set>
                                    <p:animEffect transition="in" filter="fade">
                                      <p:cBhvr>
                                        <p:cTn id="17" dur="1000"/>
                                        <p:tgtEl>
                                          <p:spTgt spid="7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descr="Impact-logo_SaveFirst-green.eps"/>
          <p:cNvPicPr preferRelativeResize="0"/>
          <p:nvPr/>
        </p:nvPicPr>
        <p:blipFill rotWithShape="1">
          <a:blip r:embed="rId3">
            <a:alphaModFix/>
          </a:blip>
          <a:srcRect l="19563" t="31741" r="20645" b="34976"/>
          <a:stretch/>
        </p:blipFill>
        <p:spPr>
          <a:xfrm>
            <a:off x="1440089" y="413266"/>
            <a:ext cx="9264600" cy="4243500"/>
          </a:xfrm>
          <a:prstGeom prst="rect">
            <a:avLst/>
          </a:prstGeom>
          <a:noFill/>
          <a:ln>
            <a:noFill/>
          </a:ln>
        </p:spPr>
      </p:pic>
      <p:sp>
        <p:nvSpPr>
          <p:cNvPr id="99" name="Shape 99"/>
          <p:cNvSpPr/>
          <p:nvPr/>
        </p:nvSpPr>
        <p:spPr>
          <a:xfrm>
            <a:off x="1524003" y="-184666"/>
            <a:ext cx="184800" cy="36930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0" name="Shape 100" descr="https://mail-attachment.googleusercontent.com/attachment/u/0/?saduie=AG9B_P_ETyjKrfLcp5Rh4sA2oQ7c&amp;attid=0.1&amp;disp=emb&amp;view=att&amp;th=1402723d0dd52af0"/>
          <p:cNvSpPr/>
          <p:nvPr/>
        </p:nvSpPr>
        <p:spPr>
          <a:xfrm>
            <a:off x="1587500" y="-13652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1" name="Shape 101" descr="https://mail-attachment.googleusercontent.com/attachment/u/0/?saduie=AG9B_P_ETyjKrfLcp5Rh4sA2oQ7c&amp;attid=0.1&amp;disp=emb&amp;view=att&amp;th=1402723d0dd52af0"/>
          <p:cNvSpPr/>
          <p:nvPr/>
        </p:nvSpPr>
        <p:spPr>
          <a:xfrm>
            <a:off x="1739900" y="158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2" name="Shape 102" descr="https://mail-attachment.googleusercontent.com/attachment/u/0/?saduie=AG9B_P_ETyjKrfLcp5Rh4sA2oQ7c&amp;attid=0.1&amp;disp=emb&amp;view=att&amp;th=1402723d0dd52af0"/>
          <p:cNvSpPr/>
          <p:nvPr/>
        </p:nvSpPr>
        <p:spPr>
          <a:xfrm>
            <a:off x="1892300" y="168275"/>
            <a:ext cx="304800" cy="30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3" name="Shape 103"/>
          <p:cNvSpPr txBox="1"/>
          <p:nvPr/>
        </p:nvSpPr>
        <p:spPr>
          <a:xfrm>
            <a:off x="-1461427" y="1481721"/>
            <a:ext cx="184800" cy="3693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rgbClr val="77A042"/>
              </a:solidFill>
              <a:latin typeface="Questrial"/>
              <a:ea typeface="Questrial"/>
              <a:cs typeface="Questrial"/>
              <a:sym typeface="Questrial"/>
            </a:endParaRPr>
          </a:p>
        </p:txBody>
      </p:sp>
      <p:sp>
        <p:nvSpPr>
          <p:cNvPr id="104" name="Shape 104"/>
          <p:cNvSpPr txBox="1"/>
          <p:nvPr/>
        </p:nvSpPr>
        <p:spPr>
          <a:xfrm>
            <a:off x="1732277" y="4749376"/>
            <a:ext cx="8727300" cy="1506300"/>
          </a:xfrm>
          <a:prstGeom prst="rect">
            <a:avLst/>
          </a:prstGeom>
          <a:gradFill>
            <a:gsLst>
              <a:gs pos="0">
                <a:srgbClr val="C7EDA6"/>
              </a:gs>
              <a:gs pos="35000">
                <a:srgbClr val="D9F1C1"/>
              </a:gs>
              <a:gs pos="100000">
                <a:srgbClr val="EDFBE6"/>
              </a:gs>
            </a:gsLst>
            <a:lin ang="16200038" scaled="0"/>
          </a:gradFill>
          <a:ln w="9525" cap="flat" cmpd="sng">
            <a:solidFill>
              <a:srgbClr val="749E3D"/>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0" marR="0" lvl="0" indent="0" algn="ctr" rtl="0">
              <a:spcBef>
                <a:spcPts val="0"/>
              </a:spcBef>
              <a:spcAft>
                <a:spcPts val="0"/>
              </a:spcAft>
              <a:buClr>
                <a:schemeClr val="dk2"/>
              </a:buClr>
              <a:buSzPct val="25000"/>
              <a:buFont typeface="Questrial"/>
              <a:buNone/>
            </a:pPr>
            <a:r>
              <a:rPr lang="en-US" sz="5400" b="1">
                <a:solidFill>
                  <a:schemeClr val="dk2"/>
                </a:solidFill>
                <a:latin typeface="Questrial"/>
                <a:ea typeface="Questrial"/>
                <a:cs typeface="Questrial"/>
                <a:sym typeface="Questrial"/>
              </a:rPr>
              <a:t>Tax Terminology</a:t>
            </a:r>
          </a:p>
          <a:p>
            <a:pPr marL="0" marR="0" lvl="0" indent="0" algn="ctr" rtl="0">
              <a:spcBef>
                <a:spcPts val="0"/>
              </a:spcBef>
              <a:buClr>
                <a:schemeClr val="dk2"/>
              </a:buClr>
              <a:buSzPct val="25000"/>
              <a:buFont typeface="Questrial"/>
              <a:buNone/>
            </a:pPr>
            <a:r>
              <a:rPr lang="en-US" sz="5400" b="1">
                <a:solidFill>
                  <a:schemeClr val="dk2"/>
                </a:solidFill>
                <a:latin typeface="Questrial"/>
                <a:ea typeface="Questrial"/>
                <a:cs typeface="Questrial"/>
                <a:sym typeface="Questrial"/>
              </a:rPr>
              <a:t>Form 1040 Overview</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Taxable Income</a:t>
            </a:r>
          </a:p>
        </p:txBody>
      </p:sp>
      <p:sp>
        <p:nvSpPr>
          <p:cNvPr id="787" name="Shape 787"/>
          <p:cNvSpPr txBox="1">
            <a:spLocks noGrp="1"/>
          </p:cNvSpPr>
          <p:nvPr>
            <p:ph type="body" idx="1"/>
          </p:nvPr>
        </p:nvSpPr>
        <p:spPr>
          <a:xfrm>
            <a:off x="609600" y="1600200"/>
            <a:ext cx="54864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Wages</a:t>
            </a:r>
          </a:p>
          <a:p>
            <a:pPr marL="342900" marR="0" lvl="0" indent="-342900" algn="l" rtl="0">
              <a:lnSpc>
                <a:spcPct val="90000"/>
              </a:lnSpc>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Unemployment Compensation</a:t>
            </a:r>
          </a:p>
          <a:p>
            <a:pPr marL="342900" marR="0" lvl="0" indent="-342900" algn="l" rtl="0">
              <a:lnSpc>
                <a:spcPct val="90000"/>
              </a:lnSpc>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Some Social Security Benefits</a:t>
            </a:r>
          </a:p>
          <a:p>
            <a:pPr marL="342900" marR="0" lvl="0" indent="-342900" algn="l" rtl="0">
              <a:lnSpc>
                <a:spcPct val="90000"/>
              </a:lnSpc>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Self-Employment Income</a:t>
            </a:r>
          </a:p>
          <a:p>
            <a:pPr marL="342900" marR="0" lvl="0" indent="-342900" algn="l" rtl="0">
              <a:lnSpc>
                <a:spcPct val="90000"/>
              </a:lnSpc>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Nonemployee Compensation</a:t>
            </a:r>
          </a:p>
          <a:p>
            <a:pPr marL="342900" marR="0" lvl="0" indent="-342900" algn="l" rtl="0">
              <a:lnSpc>
                <a:spcPct val="90000"/>
              </a:lnSpc>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Dividends</a:t>
            </a:r>
          </a:p>
          <a:p>
            <a:pPr marL="342900" marR="0" lvl="0" indent="-342900" algn="l" rtl="0">
              <a:lnSpc>
                <a:spcPct val="90000"/>
              </a:lnSpc>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Interest</a:t>
            </a:r>
          </a:p>
          <a:p>
            <a:pPr marL="342900" marR="0" lvl="0" indent="-342900" algn="l" rtl="0">
              <a:lnSpc>
                <a:spcPct val="90000"/>
              </a:lnSpc>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Gambling Winnings</a:t>
            </a:r>
          </a:p>
          <a:p>
            <a:pPr marL="342900" marR="0" lvl="0" indent="-342900" algn="l" rtl="0">
              <a:lnSpc>
                <a:spcPct val="90000"/>
              </a:lnSpc>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Awards</a:t>
            </a:r>
          </a:p>
          <a:p>
            <a:pPr marL="342900" marR="0" lvl="0" indent="-342900" algn="l" rtl="0">
              <a:lnSpc>
                <a:spcPct val="90000"/>
              </a:lnSpc>
              <a:spcBef>
                <a:spcPts val="560"/>
              </a:spcBef>
              <a:buClr>
                <a:schemeClr val="dk1"/>
              </a:buClr>
              <a:buSzPct val="100000"/>
              <a:buFont typeface="Noto Sans Symbols"/>
              <a:buNone/>
            </a:pPr>
            <a:endParaRPr sz="2800" b="0" i="0" u="none" strike="noStrike" cap="none">
              <a:solidFill>
                <a:schemeClr val="dk1"/>
              </a:solidFill>
              <a:latin typeface="Questrial"/>
              <a:ea typeface="Questrial"/>
              <a:cs typeface="Questrial"/>
              <a:sym typeface="Questrial"/>
            </a:endParaRPr>
          </a:p>
        </p:txBody>
      </p:sp>
      <p:sp>
        <p:nvSpPr>
          <p:cNvPr id="788" name="Shape 788"/>
          <p:cNvSpPr txBox="1"/>
          <p:nvPr/>
        </p:nvSpPr>
        <p:spPr>
          <a:xfrm>
            <a:off x="6096000" y="1600200"/>
            <a:ext cx="5486400" cy="4526100"/>
          </a:xfrm>
          <a:prstGeom prst="rect">
            <a:avLst/>
          </a:prstGeom>
          <a:noFill/>
          <a:ln>
            <a:noFill/>
          </a:ln>
        </p:spPr>
        <p:txBody>
          <a:bodyPr wrap="square" lIns="91425" tIns="45700" rIns="91425" bIns="45700" anchor="t" anchorCtr="0">
            <a:noAutofit/>
          </a:bodyPr>
          <a:lstStyle/>
          <a:p>
            <a:pPr marL="257175" marR="0" lvl="0" indent="-257175" algn="l" rtl="0">
              <a:lnSpc>
                <a:spcPct val="90000"/>
              </a:lnSpc>
              <a:spcBef>
                <a:spcPts val="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Prizes</a:t>
            </a:r>
          </a:p>
          <a:p>
            <a:pPr marL="257175" marR="0" lvl="0" indent="-257175" algn="l" rtl="0">
              <a:lnSpc>
                <a:spcPct val="90000"/>
              </a:lnSpc>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Punitive Damages (from a Lawsuit Settlement)</a:t>
            </a:r>
          </a:p>
          <a:p>
            <a:pPr marL="257175" marR="0" lvl="0" indent="-257175" algn="l" rtl="0">
              <a:lnSpc>
                <a:spcPct val="90000"/>
              </a:lnSpc>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Refund of State Taxes</a:t>
            </a:r>
          </a:p>
          <a:p>
            <a:pPr marL="257175" marR="0" lvl="0" indent="-257175" algn="l" rtl="0">
              <a:lnSpc>
                <a:spcPct val="90000"/>
              </a:lnSpc>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Jury Duty Fees</a:t>
            </a:r>
          </a:p>
          <a:p>
            <a:pPr marL="257175" marR="0" lvl="0" indent="-257175" algn="l" rtl="0">
              <a:lnSpc>
                <a:spcPct val="90000"/>
              </a:lnSpc>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Tips</a:t>
            </a:r>
          </a:p>
          <a:p>
            <a:pPr marL="257175" marR="0" lvl="0" indent="-257175" algn="l" rtl="0">
              <a:lnSpc>
                <a:spcPct val="90000"/>
              </a:lnSpc>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Retirement Annuities</a:t>
            </a:r>
          </a:p>
          <a:p>
            <a:pPr marL="257175" marR="0" lvl="0" indent="-257175" algn="l" rtl="0">
              <a:lnSpc>
                <a:spcPct val="90000"/>
              </a:lnSpc>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Retirement Pensions</a:t>
            </a:r>
          </a:p>
          <a:p>
            <a:pPr marL="257175" marR="0" lvl="0" indent="-257175" algn="l" rtl="0">
              <a:lnSpc>
                <a:spcPct val="90000"/>
              </a:lnSpc>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Retirement IRA Distributions</a:t>
            </a:r>
          </a:p>
          <a:p>
            <a:pPr marL="0" marR="0" lvl="0" indent="0" algn="l" rtl="0">
              <a:lnSpc>
                <a:spcPct val="90000"/>
              </a:lnSpc>
              <a:spcBef>
                <a:spcPts val="560"/>
              </a:spcBef>
              <a:buClr>
                <a:schemeClr val="dk1"/>
              </a:buClr>
              <a:buFont typeface="Noto Sans Symbols"/>
              <a:buNone/>
            </a:pPr>
            <a:endParaRPr sz="2800">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7">
                                            <p:txEl>
                                              <p:pRg st="0" end="0"/>
                                            </p:txEl>
                                          </p:spTgt>
                                        </p:tgtEl>
                                        <p:attrNameLst>
                                          <p:attrName>style.visibility</p:attrName>
                                        </p:attrNameLst>
                                      </p:cBhvr>
                                      <p:to>
                                        <p:strVal val="visible"/>
                                      </p:to>
                                    </p:set>
                                    <p:animEffect transition="in" filter="fade">
                                      <p:cBhvr>
                                        <p:cTn id="7" dur="500"/>
                                        <p:tgtEl>
                                          <p:spTgt spid="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7">
                                            <p:txEl>
                                              <p:pRg st="1" end="1"/>
                                            </p:txEl>
                                          </p:spTgt>
                                        </p:tgtEl>
                                        <p:attrNameLst>
                                          <p:attrName>style.visibility</p:attrName>
                                        </p:attrNameLst>
                                      </p:cBhvr>
                                      <p:to>
                                        <p:strVal val="visible"/>
                                      </p:to>
                                    </p:set>
                                    <p:animEffect transition="in" filter="fade">
                                      <p:cBhvr>
                                        <p:cTn id="12" dur="500"/>
                                        <p:tgtEl>
                                          <p:spTgt spid="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7">
                                            <p:txEl>
                                              <p:pRg st="2" end="2"/>
                                            </p:txEl>
                                          </p:spTgt>
                                        </p:tgtEl>
                                        <p:attrNameLst>
                                          <p:attrName>style.visibility</p:attrName>
                                        </p:attrNameLst>
                                      </p:cBhvr>
                                      <p:to>
                                        <p:strVal val="visible"/>
                                      </p:to>
                                    </p:set>
                                    <p:animEffect transition="in" filter="fade">
                                      <p:cBhvr>
                                        <p:cTn id="17" dur="500"/>
                                        <p:tgtEl>
                                          <p:spTgt spid="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7">
                                            <p:txEl>
                                              <p:pRg st="3" end="3"/>
                                            </p:txEl>
                                          </p:spTgt>
                                        </p:tgtEl>
                                        <p:attrNameLst>
                                          <p:attrName>style.visibility</p:attrName>
                                        </p:attrNameLst>
                                      </p:cBhvr>
                                      <p:to>
                                        <p:strVal val="visible"/>
                                      </p:to>
                                    </p:set>
                                    <p:animEffect transition="in" filter="fade">
                                      <p:cBhvr>
                                        <p:cTn id="22" dur="500"/>
                                        <p:tgtEl>
                                          <p:spTgt spid="7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7">
                                            <p:txEl>
                                              <p:pRg st="4" end="4"/>
                                            </p:txEl>
                                          </p:spTgt>
                                        </p:tgtEl>
                                        <p:attrNameLst>
                                          <p:attrName>style.visibility</p:attrName>
                                        </p:attrNameLst>
                                      </p:cBhvr>
                                      <p:to>
                                        <p:strVal val="visible"/>
                                      </p:to>
                                    </p:set>
                                    <p:animEffect transition="in" filter="fade">
                                      <p:cBhvr>
                                        <p:cTn id="27" dur="500"/>
                                        <p:tgtEl>
                                          <p:spTgt spid="7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7">
                                            <p:txEl>
                                              <p:pRg st="5" end="5"/>
                                            </p:txEl>
                                          </p:spTgt>
                                        </p:tgtEl>
                                        <p:attrNameLst>
                                          <p:attrName>style.visibility</p:attrName>
                                        </p:attrNameLst>
                                      </p:cBhvr>
                                      <p:to>
                                        <p:strVal val="visible"/>
                                      </p:to>
                                    </p:set>
                                    <p:animEffect transition="in" filter="fade">
                                      <p:cBhvr>
                                        <p:cTn id="32" dur="500"/>
                                        <p:tgtEl>
                                          <p:spTgt spid="7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7">
                                            <p:txEl>
                                              <p:pRg st="6" end="6"/>
                                            </p:txEl>
                                          </p:spTgt>
                                        </p:tgtEl>
                                        <p:attrNameLst>
                                          <p:attrName>style.visibility</p:attrName>
                                        </p:attrNameLst>
                                      </p:cBhvr>
                                      <p:to>
                                        <p:strVal val="visible"/>
                                      </p:to>
                                    </p:set>
                                    <p:animEffect transition="in" filter="fade">
                                      <p:cBhvr>
                                        <p:cTn id="37" dur="500"/>
                                        <p:tgtEl>
                                          <p:spTgt spid="7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87">
                                            <p:txEl>
                                              <p:pRg st="7" end="7"/>
                                            </p:txEl>
                                          </p:spTgt>
                                        </p:tgtEl>
                                        <p:attrNameLst>
                                          <p:attrName>style.visibility</p:attrName>
                                        </p:attrNameLst>
                                      </p:cBhvr>
                                      <p:to>
                                        <p:strVal val="visible"/>
                                      </p:to>
                                    </p:set>
                                    <p:animEffect transition="in" filter="fade">
                                      <p:cBhvr>
                                        <p:cTn id="42" dur="500"/>
                                        <p:tgtEl>
                                          <p:spTgt spid="7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87">
                                            <p:txEl>
                                              <p:pRg st="8" end="8"/>
                                            </p:txEl>
                                          </p:spTgt>
                                        </p:tgtEl>
                                        <p:attrNameLst>
                                          <p:attrName>style.visibility</p:attrName>
                                        </p:attrNameLst>
                                      </p:cBhvr>
                                      <p:to>
                                        <p:strVal val="visible"/>
                                      </p:to>
                                    </p:set>
                                    <p:animEffect transition="in" filter="fade">
                                      <p:cBhvr>
                                        <p:cTn id="47" dur="500"/>
                                        <p:tgtEl>
                                          <p:spTgt spid="7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87">
                                            <p:txEl>
                                              <p:pRg st="9" end="9"/>
                                            </p:txEl>
                                          </p:spTgt>
                                        </p:tgtEl>
                                        <p:attrNameLst>
                                          <p:attrName>style.visibility</p:attrName>
                                        </p:attrNameLst>
                                      </p:cBhvr>
                                      <p:to>
                                        <p:strVal val="visible"/>
                                      </p:to>
                                    </p:set>
                                    <p:animEffect transition="in" filter="fade">
                                      <p:cBhvr>
                                        <p:cTn id="52" dur="500"/>
                                        <p:tgtEl>
                                          <p:spTgt spid="787">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88"/>
                                        </p:tgtEl>
                                        <p:attrNameLst>
                                          <p:attrName>style.visibility</p:attrName>
                                        </p:attrNameLst>
                                      </p:cBhvr>
                                      <p:to>
                                        <p:strVal val="visible"/>
                                      </p:to>
                                    </p:set>
                                    <p:animEffect transition="in" filter="fade">
                                      <p:cBhvr>
                                        <p:cTn id="55" dur="500"/>
                                        <p:tgtEl>
                                          <p:spTgt spid="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Nontaxable Income</a:t>
            </a:r>
          </a:p>
        </p:txBody>
      </p:sp>
      <p:sp>
        <p:nvSpPr>
          <p:cNvPr id="795" name="Shape 795"/>
          <p:cNvSpPr txBox="1">
            <a:spLocks noGrp="1"/>
          </p:cNvSpPr>
          <p:nvPr>
            <p:ph type="body" idx="1"/>
          </p:nvPr>
        </p:nvSpPr>
        <p:spPr>
          <a:xfrm>
            <a:off x="609600" y="1600200"/>
            <a:ext cx="54864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Child Support</a:t>
            </a:r>
          </a:p>
          <a:p>
            <a:pPr marL="342900" marR="0" lvl="0" indent="-34290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Gifts</a:t>
            </a:r>
          </a:p>
          <a:p>
            <a:pPr marL="342900" marR="0" lvl="0" indent="-34290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Life Insurance Proceeds</a:t>
            </a:r>
          </a:p>
          <a:p>
            <a:pPr marL="342900" marR="0" lvl="0" indent="-34290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Other Insurance Payments</a:t>
            </a:r>
          </a:p>
          <a:p>
            <a:pPr marL="342900" marR="0" lvl="0" indent="-34290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Questrial"/>
                <a:ea typeface="Questrial"/>
                <a:cs typeface="Questrial"/>
                <a:sym typeface="Questrial"/>
              </a:rPr>
              <a:t>Sickness/Injury Payments (Third Party Sick Pay)</a:t>
            </a:r>
          </a:p>
          <a:p>
            <a:pPr marL="342900" marR="0" lvl="0" indent="-342900" algn="l" rtl="0">
              <a:spcBef>
                <a:spcPts val="560"/>
              </a:spcBef>
              <a:spcAft>
                <a:spcPts val="0"/>
              </a:spcAft>
              <a:buClr>
                <a:schemeClr val="dk1"/>
              </a:buClr>
              <a:buSzPct val="100000"/>
              <a:buFont typeface="Noto Sans Symbols"/>
              <a:buNone/>
            </a:pPr>
            <a:endParaRPr sz="2800" b="0" i="0" u="none" strike="noStrike" cap="none">
              <a:solidFill>
                <a:schemeClr val="dk1"/>
              </a:solidFill>
              <a:latin typeface="Questrial"/>
              <a:ea typeface="Questrial"/>
              <a:cs typeface="Questrial"/>
              <a:sym typeface="Questrial"/>
            </a:endParaRPr>
          </a:p>
          <a:p>
            <a:pPr marL="342900" marR="0" lvl="0" indent="-342900" algn="l" rtl="0">
              <a:spcBef>
                <a:spcPts val="560"/>
              </a:spcBef>
              <a:spcAft>
                <a:spcPts val="0"/>
              </a:spcAft>
              <a:buClr>
                <a:schemeClr val="dk1"/>
              </a:buClr>
              <a:buSzPct val="100000"/>
              <a:buFont typeface="Noto Sans Symbols"/>
              <a:buNone/>
            </a:pPr>
            <a:endParaRPr sz="2800" b="0" i="0" u="none" strike="noStrike" cap="none">
              <a:solidFill>
                <a:schemeClr val="dk1"/>
              </a:solidFill>
              <a:latin typeface="Questrial"/>
              <a:ea typeface="Questrial"/>
              <a:cs typeface="Questrial"/>
              <a:sym typeface="Questrial"/>
            </a:endParaRPr>
          </a:p>
          <a:p>
            <a:pPr marL="342900" marR="0" lvl="0" indent="-342900" algn="l" rtl="0">
              <a:spcBef>
                <a:spcPts val="560"/>
              </a:spcBef>
              <a:buClr>
                <a:schemeClr val="dk1"/>
              </a:buClr>
              <a:buSzPct val="100000"/>
              <a:buFont typeface="Noto Sans Symbols"/>
              <a:buNone/>
            </a:pPr>
            <a:endParaRPr sz="2800" b="0" i="0" u="none" strike="noStrike" cap="none">
              <a:solidFill>
                <a:schemeClr val="dk1"/>
              </a:solidFill>
              <a:latin typeface="Questrial"/>
              <a:ea typeface="Questrial"/>
              <a:cs typeface="Questrial"/>
              <a:sym typeface="Questrial"/>
            </a:endParaRPr>
          </a:p>
        </p:txBody>
      </p:sp>
      <p:sp>
        <p:nvSpPr>
          <p:cNvPr id="796" name="Shape 796"/>
          <p:cNvSpPr txBox="1"/>
          <p:nvPr/>
        </p:nvSpPr>
        <p:spPr>
          <a:xfrm>
            <a:off x="6096000" y="1600200"/>
            <a:ext cx="5486400" cy="4526100"/>
          </a:xfrm>
          <a:prstGeom prst="rect">
            <a:avLst/>
          </a:prstGeom>
          <a:noFill/>
          <a:ln>
            <a:noFill/>
          </a:ln>
        </p:spPr>
        <p:txBody>
          <a:bodyPr wrap="square" lIns="91425" tIns="45700" rIns="91425" bIns="45700" anchor="t" anchorCtr="0">
            <a:noAutofit/>
          </a:bodyPr>
          <a:lstStyle/>
          <a:p>
            <a:pPr marL="257175" marR="0" lvl="0" indent="-257175" algn="l" rtl="0">
              <a:spcBef>
                <a:spcPts val="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Public Assistance Payments</a:t>
            </a:r>
          </a:p>
          <a:p>
            <a:pPr marL="257175" marR="0" lvl="0" indent="-257175" algn="l" rtl="0">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Worker’s Compensation</a:t>
            </a:r>
          </a:p>
          <a:p>
            <a:pPr marL="257175" marR="0" lvl="0" indent="-257175" algn="l" rtl="0">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Veterans’ Benefits</a:t>
            </a:r>
          </a:p>
          <a:p>
            <a:pPr marL="257175" marR="0" lvl="0" indent="-257175" algn="l" rtl="0">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Supplemental Security Income (SSI)</a:t>
            </a:r>
          </a:p>
          <a:p>
            <a:pPr marL="257175" marR="0" lvl="0" indent="-257175" algn="l" rtl="0">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Inheritances</a:t>
            </a:r>
          </a:p>
          <a:p>
            <a:pPr marL="257175" marR="0" lvl="0" indent="-257175" algn="l" rtl="0">
              <a:spcBef>
                <a:spcPts val="560"/>
              </a:spcBef>
              <a:spcAft>
                <a:spcPts val="0"/>
              </a:spcAft>
              <a:buClr>
                <a:schemeClr val="dk1"/>
              </a:buClr>
              <a:buSzPct val="100000"/>
              <a:buFont typeface="Noto Sans Symbols"/>
              <a:buChar char="➢"/>
            </a:pPr>
            <a:r>
              <a:rPr lang="en-US" sz="2800">
                <a:solidFill>
                  <a:schemeClr val="dk1"/>
                </a:solidFill>
                <a:latin typeface="Questrial"/>
                <a:ea typeface="Questrial"/>
                <a:cs typeface="Questrial"/>
                <a:sym typeface="Questrial"/>
              </a:rPr>
              <a:t>Federal Income Tax Refunds</a:t>
            </a:r>
          </a:p>
          <a:p>
            <a:pPr marL="257175" marR="0" lvl="0" indent="-257175" algn="l" rtl="0">
              <a:spcBef>
                <a:spcPts val="560"/>
              </a:spcBef>
              <a:spcAft>
                <a:spcPts val="0"/>
              </a:spcAft>
              <a:buClr>
                <a:schemeClr val="dk1"/>
              </a:buClr>
              <a:buFont typeface="Noto Sans Symbols"/>
              <a:buNone/>
            </a:pPr>
            <a:endParaRPr sz="2800">
              <a:solidFill>
                <a:schemeClr val="dk1"/>
              </a:solidFill>
              <a:latin typeface="Questrial"/>
              <a:ea typeface="Questrial"/>
              <a:cs typeface="Questrial"/>
              <a:sym typeface="Questrial"/>
            </a:endParaRPr>
          </a:p>
          <a:p>
            <a:pPr marL="0" marR="0" lvl="0" indent="0" algn="l" rtl="0">
              <a:spcBef>
                <a:spcPts val="560"/>
              </a:spcBef>
              <a:buClr>
                <a:schemeClr val="dk1"/>
              </a:buClr>
              <a:buFont typeface="Noto Sans Symbols"/>
              <a:buNone/>
            </a:pPr>
            <a:endParaRPr sz="2800">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5">
                                            <p:txEl>
                                              <p:pRg st="0" end="0"/>
                                            </p:txEl>
                                          </p:spTgt>
                                        </p:tgtEl>
                                        <p:attrNameLst>
                                          <p:attrName>style.visibility</p:attrName>
                                        </p:attrNameLst>
                                      </p:cBhvr>
                                      <p:to>
                                        <p:strVal val="visible"/>
                                      </p:to>
                                    </p:set>
                                    <p:animEffect transition="in" filter="fade">
                                      <p:cBhvr>
                                        <p:cTn id="7" dur="500"/>
                                        <p:tgtEl>
                                          <p:spTgt spid="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5">
                                            <p:txEl>
                                              <p:pRg st="1" end="1"/>
                                            </p:txEl>
                                          </p:spTgt>
                                        </p:tgtEl>
                                        <p:attrNameLst>
                                          <p:attrName>style.visibility</p:attrName>
                                        </p:attrNameLst>
                                      </p:cBhvr>
                                      <p:to>
                                        <p:strVal val="visible"/>
                                      </p:to>
                                    </p:set>
                                    <p:animEffect transition="in" filter="fade">
                                      <p:cBhvr>
                                        <p:cTn id="12" dur="500"/>
                                        <p:tgtEl>
                                          <p:spTgt spid="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5">
                                            <p:txEl>
                                              <p:pRg st="2" end="2"/>
                                            </p:txEl>
                                          </p:spTgt>
                                        </p:tgtEl>
                                        <p:attrNameLst>
                                          <p:attrName>style.visibility</p:attrName>
                                        </p:attrNameLst>
                                      </p:cBhvr>
                                      <p:to>
                                        <p:strVal val="visible"/>
                                      </p:to>
                                    </p:set>
                                    <p:animEffect transition="in" filter="fade">
                                      <p:cBhvr>
                                        <p:cTn id="17" dur="500"/>
                                        <p:tgtEl>
                                          <p:spTgt spid="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5">
                                            <p:txEl>
                                              <p:pRg st="3" end="3"/>
                                            </p:txEl>
                                          </p:spTgt>
                                        </p:tgtEl>
                                        <p:attrNameLst>
                                          <p:attrName>style.visibility</p:attrName>
                                        </p:attrNameLst>
                                      </p:cBhvr>
                                      <p:to>
                                        <p:strVal val="visible"/>
                                      </p:to>
                                    </p:set>
                                    <p:animEffect transition="in" filter="fade">
                                      <p:cBhvr>
                                        <p:cTn id="22" dur="500"/>
                                        <p:tgtEl>
                                          <p:spTgt spid="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5">
                                            <p:txEl>
                                              <p:pRg st="4" end="4"/>
                                            </p:txEl>
                                          </p:spTgt>
                                        </p:tgtEl>
                                        <p:attrNameLst>
                                          <p:attrName>style.visibility</p:attrName>
                                        </p:attrNameLst>
                                      </p:cBhvr>
                                      <p:to>
                                        <p:strVal val="visible"/>
                                      </p:to>
                                    </p:set>
                                    <p:animEffect transition="in" filter="fade">
                                      <p:cBhvr>
                                        <p:cTn id="27" dur="500"/>
                                        <p:tgtEl>
                                          <p:spTgt spid="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5">
                                            <p:txEl>
                                              <p:pRg st="5" end="5"/>
                                            </p:txEl>
                                          </p:spTgt>
                                        </p:tgtEl>
                                        <p:attrNameLst>
                                          <p:attrName>style.visibility</p:attrName>
                                        </p:attrNameLst>
                                      </p:cBhvr>
                                      <p:to>
                                        <p:strVal val="visible"/>
                                      </p:to>
                                    </p:set>
                                    <p:animEffect transition="in" filter="fade">
                                      <p:cBhvr>
                                        <p:cTn id="32" dur="500"/>
                                        <p:tgtEl>
                                          <p:spTgt spid="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5">
                                            <p:txEl>
                                              <p:pRg st="6" end="6"/>
                                            </p:txEl>
                                          </p:spTgt>
                                        </p:tgtEl>
                                        <p:attrNameLst>
                                          <p:attrName>style.visibility</p:attrName>
                                        </p:attrNameLst>
                                      </p:cBhvr>
                                      <p:to>
                                        <p:strVal val="visible"/>
                                      </p:to>
                                    </p:set>
                                    <p:animEffect transition="in" filter="fade">
                                      <p:cBhvr>
                                        <p:cTn id="37" dur="500"/>
                                        <p:tgtEl>
                                          <p:spTgt spid="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95">
                                            <p:txEl>
                                              <p:pRg st="7" end="7"/>
                                            </p:txEl>
                                          </p:spTgt>
                                        </p:tgtEl>
                                        <p:attrNameLst>
                                          <p:attrName>style.visibility</p:attrName>
                                        </p:attrNameLst>
                                      </p:cBhvr>
                                      <p:to>
                                        <p:strVal val="visible"/>
                                      </p:to>
                                    </p:set>
                                    <p:animEffect transition="in" filter="fade">
                                      <p:cBhvr>
                                        <p:cTn id="42" dur="500"/>
                                        <p:tgtEl>
                                          <p:spTgt spid="795">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96"/>
                                        </p:tgtEl>
                                        <p:attrNameLst>
                                          <p:attrName>style.visibility</p:attrName>
                                        </p:attrNameLst>
                                      </p:cBhvr>
                                      <p:to>
                                        <p:strVal val="visible"/>
                                      </p:to>
                                    </p:set>
                                    <p:animEffect transition="in" filter="fade">
                                      <p:cBhvr>
                                        <p:cTn id="45" dur="500"/>
                                        <p:tgtEl>
                                          <p:spTgt spid="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Taxable &amp; Nontaxable Income</a:t>
            </a:r>
          </a:p>
        </p:txBody>
      </p:sp>
      <p:sp>
        <p:nvSpPr>
          <p:cNvPr id="802" name="Shape 802"/>
          <p:cNvSpPr txBox="1">
            <a:spLocks noGrp="1"/>
          </p:cNvSpPr>
          <p:nvPr>
            <p:ph type="body" idx="1"/>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ctr" anchorCtr="0">
            <a:noAutofit/>
          </a:bodyPr>
          <a:lstStyle/>
          <a:p>
            <a:pPr marL="11112" marR="0" lvl="0" indent="-11112" algn="ctr" rtl="0">
              <a:spcBef>
                <a:spcPts val="0"/>
              </a:spcBef>
              <a:spcAft>
                <a:spcPts val="0"/>
              </a:spcAft>
              <a:buClr>
                <a:schemeClr val="accent3"/>
              </a:buClr>
              <a:buSzPct val="25000"/>
              <a:buFont typeface="Noto Sans Symbols"/>
              <a:buNone/>
            </a:pPr>
            <a:r>
              <a:rPr lang="en-US" sz="4000" b="1" i="0" u="none" strike="noStrike" cap="none">
                <a:solidFill>
                  <a:schemeClr val="accent3"/>
                </a:solidFill>
                <a:latin typeface="Questrial"/>
                <a:ea typeface="Questrial"/>
                <a:cs typeface="Questrial"/>
                <a:sym typeface="Questrial"/>
              </a:rPr>
              <a:t>Open the Publication 4012 to the Income Tab to </a:t>
            </a:r>
          </a:p>
          <a:p>
            <a:pPr marL="11112" marR="0" lvl="0" indent="-11112" algn="ctr" rtl="0">
              <a:spcBef>
                <a:spcPts val="800"/>
              </a:spcBef>
              <a:spcAft>
                <a:spcPts val="0"/>
              </a:spcAft>
              <a:buClr>
                <a:schemeClr val="accent3"/>
              </a:buClr>
              <a:buSzPct val="25000"/>
              <a:buFont typeface="Noto Sans Symbols"/>
              <a:buNone/>
            </a:pPr>
            <a:r>
              <a:rPr lang="en-US" sz="4000" b="1" i="0" u="sng" strike="noStrike" cap="none">
                <a:solidFill>
                  <a:schemeClr val="accent3"/>
                </a:solidFill>
                <a:latin typeface="Questrial"/>
                <a:ea typeface="Questrial"/>
                <a:cs typeface="Questrial"/>
                <a:sym typeface="Questrial"/>
              </a:rPr>
              <a:t>Income Quick References Guide</a:t>
            </a:r>
          </a:p>
          <a:p>
            <a:pPr marL="11112" marR="0" lvl="0" indent="-11112" algn="ctr" rtl="0">
              <a:spcBef>
                <a:spcPts val="800"/>
              </a:spcBef>
              <a:spcAft>
                <a:spcPts val="0"/>
              </a:spcAft>
              <a:buClr>
                <a:schemeClr val="accent3"/>
              </a:buClr>
              <a:buSzPct val="25000"/>
              <a:buFont typeface="Noto Sans Symbols"/>
              <a:buNone/>
            </a:pPr>
            <a:r>
              <a:rPr lang="en-US" sz="4000" b="1" i="0" u="none" strike="noStrike" cap="none">
                <a:solidFill>
                  <a:schemeClr val="accent3"/>
                </a:solidFill>
                <a:latin typeface="Questrial"/>
                <a:ea typeface="Questrial"/>
                <a:cs typeface="Questrial"/>
                <a:sym typeface="Questrial"/>
              </a:rPr>
              <a:t>for a more complete listing of </a:t>
            </a:r>
          </a:p>
          <a:p>
            <a:pPr marL="11112" marR="0" lvl="0" indent="-11112" algn="ctr" rtl="0">
              <a:spcBef>
                <a:spcPts val="800"/>
              </a:spcBef>
              <a:buClr>
                <a:schemeClr val="accent3"/>
              </a:buClr>
              <a:buSzPct val="25000"/>
              <a:buFont typeface="Noto Sans Symbols"/>
              <a:buNone/>
            </a:pPr>
            <a:r>
              <a:rPr lang="en-US" sz="4000" b="1" i="0" u="none" strike="noStrike" cap="none">
                <a:solidFill>
                  <a:schemeClr val="accent3"/>
                </a:solidFill>
                <a:latin typeface="Questrial"/>
                <a:ea typeface="Questrial"/>
                <a:cs typeface="Questrial"/>
                <a:sym typeface="Questrial"/>
              </a:rPr>
              <a:t>taxable and nontaxable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2">
                                            <p:txEl>
                                              <p:pRg st="0" end="0"/>
                                            </p:txEl>
                                          </p:spTgt>
                                        </p:tgtEl>
                                        <p:attrNameLst>
                                          <p:attrName>style.visibility</p:attrName>
                                        </p:attrNameLst>
                                      </p:cBhvr>
                                      <p:to>
                                        <p:strVal val="visible"/>
                                      </p:to>
                                    </p:set>
                                    <p:animEffect transition="in" filter="fade">
                                      <p:cBhvr>
                                        <p:cTn id="7" dur="500"/>
                                        <p:tgtEl>
                                          <p:spTgt spid="8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2">
                                            <p:txEl>
                                              <p:pRg st="1" end="1"/>
                                            </p:txEl>
                                          </p:spTgt>
                                        </p:tgtEl>
                                        <p:attrNameLst>
                                          <p:attrName>style.visibility</p:attrName>
                                        </p:attrNameLst>
                                      </p:cBhvr>
                                      <p:to>
                                        <p:strVal val="visible"/>
                                      </p:to>
                                    </p:set>
                                    <p:animEffect transition="in" filter="fade">
                                      <p:cBhvr>
                                        <p:cTn id="12" dur="500"/>
                                        <p:tgtEl>
                                          <p:spTgt spid="8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2">
                                            <p:txEl>
                                              <p:pRg st="2" end="2"/>
                                            </p:txEl>
                                          </p:spTgt>
                                        </p:tgtEl>
                                        <p:attrNameLst>
                                          <p:attrName>style.visibility</p:attrName>
                                        </p:attrNameLst>
                                      </p:cBhvr>
                                      <p:to>
                                        <p:strVal val="visible"/>
                                      </p:to>
                                    </p:set>
                                    <p:animEffect transition="in" filter="fade">
                                      <p:cBhvr>
                                        <p:cTn id="17" dur="500"/>
                                        <p:tgtEl>
                                          <p:spTgt spid="8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2">
                                            <p:txEl>
                                              <p:pRg st="3" end="3"/>
                                            </p:txEl>
                                          </p:spTgt>
                                        </p:tgtEl>
                                        <p:attrNameLst>
                                          <p:attrName>style.visibility</p:attrName>
                                        </p:attrNameLst>
                                      </p:cBhvr>
                                      <p:to>
                                        <p:strVal val="visible"/>
                                      </p:to>
                                    </p:set>
                                    <p:animEffect transition="in" filter="fade">
                                      <p:cBhvr>
                                        <p:cTn id="22" dur="500"/>
                                        <p:tgtEl>
                                          <p:spTgt spid="8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W-2: Wage and Tax Statement</a:t>
            </a:r>
          </a:p>
        </p:txBody>
      </p:sp>
      <p:pic>
        <p:nvPicPr>
          <p:cNvPr id="809" name="Shape 809"/>
          <p:cNvPicPr preferRelativeResize="0">
            <a:picLocks noGrp="1"/>
          </p:cNvPicPr>
          <p:nvPr>
            <p:ph type="body" idx="1"/>
          </p:nvPr>
        </p:nvPicPr>
        <p:blipFill rotWithShape="1">
          <a:blip r:embed="rId3">
            <a:alphaModFix/>
          </a:blip>
          <a:srcRect/>
          <a:stretch/>
        </p:blipFill>
        <p:spPr>
          <a:xfrm>
            <a:off x="2503357" y="1417638"/>
            <a:ext cx="7185300" cy="4526100"/>
          </a:xfrm>
          <a:prstGeom prst="rect">
            <a:avLst/>
          </a:prstGeom>
          <a:noFill/>
          <a:ln>
            <a:noFill/>
          </a:ln>
          <a:effectLst>
            <a:outerShdw blurRad="190500" algn="tl" rotWithShape="0">
              <a:srgbClr val="000000">
                <a:alpha val="69800"/>
              </a:srgbClr>
            </a:outerShdw>
          </a:effectLst>
        </p:spPr>
      </p:pic>
      <p:pic>
        <p:nvPicPr>
          <p:cNvPr id="810" name="Shape 810"/>
          <p:cNvPicPr preferRelativeResize="0"/>
          <p:nvPr/>
        </p:nvPicPr>
        <p:blipFill rotWithShape="1">
          <a:blip r:embed="rId4">
            <a:alphaModFix/>
          </a:blip>
          <a:srcRect/>
          <a:stretch/>
        </p:blipFill>
        <p:spPr>
          <a:xfrm>
            <a:off x="6400800" y="1814624"/>
            <a:ext cx="1616100" cy="2925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11" name="Shape 811"/>
          <p:cNvPicPr preferRelativeResize="0"/>
          <p:nvPr/>
        </p:nvPicPr>
        <p:blipFill rotWithShape="1">
          <a:blip r:embed="rId5">
            <a:alphaModFix/>
          </a:blip>
          <a:srcRect/>
          <a:stretch/>
        </p:blipFill>
        <p:spPr>
          <a:xfrm>
            <a:off x="8016949" y="1814624"/>
            <a:ext cx="1599900" cy="2925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12" name="Shape 812"/>
          <p:cNvPicPr preferRelativeResize="0"/>
          <p:nvPr/>
        </p:nvPicPr>
        <p:blipFill rotWithShape="1">
          <a:blip r:embed="rId6">
            <a:alphaModFix/>
          </a:blip>
          <a:srcRect/>
          <a:stretch/>
        </p:blipFill>
        <p:spPr>
          <a:xfrm>
            <a:off x="6400800" y="2132861"/>
            <a:ext cx="3216000" cy="9264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13" name="Shape 813"/>
          <p:cNvPicPr preferRelativeResize="0"/>
          <p:nvPr/>
        </p:nvPicPr>
        <p:blipFill rotWithShape="1">
          <a:blip r:embed="rId7">
            <a:alphaModFix/>
          </a:blip>
          <a:srcRect/>
          <a:stretch/>
        </p:blipFill>
        <p:spPr>
          <a:xfrm>
            <a:off x="8022787" y="3097339"/>
            <a:ext cx="1593900" cy="3054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14" name="Shape 814"/>
          <p:cNvPicPr preferRelativeResize="0"/>
          <p:nvPr/>
        </p:nvPicPr>
        <p:blipFill rotWithShape="1">
          <a:blip r:embed="rId8">
            <a:alphaModFix/>
          </a:blip>
          <a:srcRect/>
          <a:stretch/>
        </p:blipFill>
        <p:spPr>
          <a:xfrm>
            <a:off x="8016949" y="3402859"/>
            <a:ext cx="1599900" cy="12576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15" name="Shape 815"/>
          <p:cNvPicPr preferRelativeResize="0"/>
          <p:nvPr/>
        </p:nvPicPr>
        <p:blipFill rotWithShape="1">
          <a:blip r:embed="rId9">
            <a:alphaModFix/>
          </a:blip>
          <a:srcRect/>
          <a:stretch/>
        </p:blipFill>
        <p:spPr>
          <a:xfrm>
            <a:off x="6444578" y="3680619"/>
            <a:ext cx="1528500" cy="2931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16" name="Shape 816"/>
          <p:cNvPicPr preferRelativeResize="0"/>
          <p:nvPr/>
        </p:nvPicPr>
        <p:blipFill rotWithShape="1">
          <a:blip r:embed="rId10">
            <a:alphaModFix/>
          </a:blip>
          <a:srcRect/>
          <a:stretch/>
        </p:blipFill>
        <p:spPr>
          <a:xfrm>
            <a:off x="6458032" y="4031692"/>
            <a:ext cx="1515000" cy="7254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17" name="Shape 817"/>
          <p:cNvPicPr preferRelativeResize="0"/>
          <p:nvPr/>
        </p:nvPicPr>
        <p:blipFill rotWithShape="1">
          <a:blip r:embed="rId11">
            <a:alphaModFix/>
          </a:blip>
          <a:srcRect/>
          <a:stretch/>
        </p:blipFill>
        <p:spPr>
          <a:xfrm>
            <a:off x="4636917" y="4815141"/>
            <a:ext cx="2147100" cy="3048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18" name="Shape 818"/>
          <p:cNvPicPr preferRelativeResize="0"/>
          <p:nvPr/>
        </p:nvPicPr>
        <p:blipFill rotWithShape="1">
          <a:blip r:embed="rId12">
            <a:alphaModFix/>
          </a:blip>
          <a:srcRect/>
          <a:stretch/>
        </p:blipFill>
        <p:spPr>
          <a:xfrm>
            <a:off x="6847892" y="4815140"/>
            <a:ext cx="2769000" cy="3015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81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8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81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8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1"/>
                                          </p:stCondLst>
                                        </p:cTn>
                                        <p:tgtEl>
                                          <p:spTgt spid="81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1"/>
                                          </p:stCondLst>
                                        </p:cTn>
                                        <p:tgtEl>
                                          <p:spTgt spid="81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8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1"/>
                                          </p:stCondLst>
                                        </p:cTn>
                                        <p:tgtEl>
                                          <p:spTgt spid="81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W-2</a:t>
            </a:r>
          </a:p>
        </p:txBody>
      </p:sp>
      <p:sp>
        <p:nvSpPr>
          <p:cNvPr id="824" name="Shape 824"/>
          <p:cNvSpPr txBox="1">
            <a:spLocks noGrp="1"/>
          </p:cNvSpPr>
          <p:nvPr>
            <p:ph type="body" idx="1"/>
          </p:nvPr>
        </p:nvSpPr>
        <p:spPr>
          <a:xfrm>
            <a:off x="609600" y="1417638"/>
            <a:ext cx="10972800" cy="4526100"/>
          </a:xfrm>
          <a:prstGeom prst="rect">
            <a:avLst/>
          </a:prstGeom>
          <a:noFill/>
          <a:ln>
            <a:noFill/>
          </a:ln>
        </p:spPr>
        <p:txBody>
          <a:bodyPr wrap="square" lIns="91425" tIns="45700" rIns="91425" bIns="45700" anchor="t" anchorCtr="0">
            <a:noAutofit/>
          </a:bodyPr>
          <a:lstStyle/>
          <a:p>
            <a:pPr marL="457200" marR="0" lvl="0" indent="-482600" algn="l" rtl="0">
              <a:spcBef>
                <a:spcPts val="800"/>
              </a:spcBef>
              <a:buClr>
                <a:schemeClr val="dk1"/>
              </a:buClr>
              <a:buSzPct val="100000"/>
              <a:buFont typeface="Questrial"/>
            </a:pPr>
            <a:r>
              <a:rPr lang="en-US" sz="3600" b="0" i="0" u="none" strike="noStrike" cap="none" dirty="0">
                <a:solidFill>
                  <a:schemeClr val="dk1"/>
                </a:solidFill>
                <a:sym typeface="Questrial"/>
              </a:rPr>
              <a:t>Classified as </a:t>
            </a:r>
            <a:r>
              <a:rPr lang="en-US" sz="3600" b="1" i="0" u="none" strike="noStrike" cap="none" dirty="0">
                <a:solidFill>
                  <a:schemeClr val="dk1"/>
                </a:solidFill>
                <a:sym typeface="Questrial"/>
              </a:rPr>
              <a:t>earned income</a:t>
            </a:r>
          </a:p>
          <a:p>
            <a:pPr marL="457200" marR="0" lvl="0" indent="-482600" algn="l" rtl="0">
              <a:spcBef>
                <a:spcPts val="800"/>
              </a:spcBef>
            </a:pPr>
            <a:r>
              <a:rPr lang="en-US" sz="3600" dirty="0"/>
              <a:t>W-2 includes </a:t>
            </a:r>
          </a:p>
          <a:p>
            <a:pPr marL="914400" marR="0" lvl="1" algn="l" rtl="0">
              <a:spcBef>
                <a:spcPts val="800"/>
              </a:spcBef>
              <a:buSzPct val="100000"/>
            </a:pPr>
            <a:r>
              <a:rPr lang="en-US" sz="2800" dirty="0"/>
              <a:t>box 1: wages, tips, other compensation</a:t>
            </a:r>
          </a:p>
          <a:p>
            <a:pPr marL="914400" marR="0" lvl="1" algn="l" rtl="0">
              <a:spcBef>
                <a:spcPts val="800"/>
              </a:spcBef>
              <a:buSzPct val="100000"/>
            </a:pPr>
            <a:r>
              <a:rPr lang="en-US" sz="2800" dirty="0"/>
              <a:t>box 2: total federal withholding (pay as you go)</a:t>
            </a:r>
          </a:p>
          <a:p>
            <a:pPr marL="914400" marR="0" lvl="1" algn="l" rtl="0">
              <a:spcBef>
                <a:spcPts val="800"/>
              </a:spcBef>
              <a:buSzPct val="100000"/>
            </a:pPr>
            <a:r>
              <a:rPr lang="en-US" sz="2800" dirty="0"/>
              <a:t>boxes 3-7: </a:t>
            </a:r>
            <a:r>
              <a:rPr lang="en-US" sz="2800" b="1" dirty="0"/>
              <a:t>F</a:t>
            </a:r>
            <a:r>
              <a:rPr lang="en-US" sz="2800" dirty="0"/>
              <a:t>ICA</a:t>
            </a:r>
          </a:p>
          <a:p>
            <a:pPr marL="1828800" marR="0" lvl="3" indent="-393700" algn="l" rtl="0">
              <a:spcBef>
                <a:spcPts val="800"/>
              </a:spcBef>
              <a:buSzPct val="100000"/>
            </a:pPr>
            <a:r>
              <a:rPr lang="en-US" sz="2600" dirty="0"/>
              <a:t>Employment tax imposed on employees AND employers specifically to fund Social Security and Medicare programs</a:t>
            </a:r>
          </a:p>
          <a:p>
            <a:pPr marL="914400" lvl="1" rtl="0">
              <a:spcBef>
                <a:spcPts val="800"/>
              </a:spcBef>
              <a:buSzPct val="100000"/>
            </a:pPr>
            <a:r>
              <a:rPr lang="en-US" sz="2800" dirty="0"/>
              <a:t>boxes 12-14: miscellaneous info (health insurance, retirement, </a:t>
            </a:r>
            <a:r>
              <a:rPr lang="en-US" sz="2800" dirty="0" err="1"/>
              <a:t>etc</a:t>
            </a:r>
            <a:r>
              <a:rPr lang="en-US" sz="2800" dirty="0"/>
              <a:t>) </a:t>
            </a:r>
          </a:p>
          <a:p>
            <a:pPr marL="914400" marR="0" lvl="1" algn="l" rtl="0">
              <a:spcBef>
                <a:spcPts val="800"/>
              </a:spcBef>
              <a:buSzPct val="100000"/>
            </a:pPr>
            <a:r>
              <a:rPr lang="en-US" sz="2800" dirty="0"/>
              <a:t>boxes 15-20: state/local wages &amp; withholding</a:t>
            </a:r>
          </a:p>
          <a:p>
            <a:pPr marL="457200" marR="0" lvl="0" indent="0" algn="l" rtl="0">
              <a:spcBef>
                <a:spcPts val="80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4">
                                            <p:txEl>
                                              <p:pRg st="0" end="0"/>
                                            </p:txEl>
                                          </p:spTgt>
                                        </p:tgtEl>
                                        <p:attrNameLst>
                                          <p:attrName>style.visibility</p:attrName>
                                        </p:attrNameLst>
                                      </p:cBhvr>
                                      <p:to>
                                        <p:strVal val="visible"/>
                                      </p:to>
                                    </p:set>
                                    <p:animEffect transition="in" filter="fade">
                                      <p:cBhvr>
                                        <p:cTn id="7" dur="500"/>
                                        <p:tgtEl>
                                          <p:spTgt spid="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4">
                                            <p:txEl>
                                              <p:pRg st="1" end="1"/>
                                            </p:txEl>
                                          </p:spTgt>
                                        </p:tgtEl>
                                        <p:attrNameLst>
                                          <p:attrName>style.visibility</p:attrName>
                                        </p:attrNameLst>
                                      </p:cBhvr>
                                      <p:to>
                                        <p:strVal val="visible"/>
                                      </p:to>
                                    </p:set>
                                    <p:animEffect transition="in" filter="fade">
                                      <p:cBhvr>
                                        <p:cTn id="12" dur="500"/>
                                        <p:tgtEl>
                                          <p:spTgt spid="8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4">
                                            <p:txEl>
                                              <p:pRg st="2" end="2"/>
                                            </p:txEl>
                                          </p:spTgt>
                                        </p:tgtEl>
                                        <p:attrNameLst>
                                          <p:attrName>style.visibility</p:attrName>
                                        </p:attrNameLst>
                                      </p:cBhvr>
                                      <p:to>
                                        <p:strVal val="visible"/>
                                      </p:to>
                                    </p:set>
                                    <p:animEffect transition="in" filter="fade">
                                      <p:cBhvr>
                                        <p:cTn id="17" dur="500"/>
                                        <p:tgtEl>
                                          <p:spTgt spid="8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4">
                                            <p:txEl>
                                              <p:pRg st="3" end="3"/>
                                            </p:txEl>
                                          </p:spTgt>
                                        </p:tgtEl>
                                        <p:attrNameLst>
                                          <p:attrName>style.visibility</p:attrName>
                                        </p:attrNameLst>
                                      </p:cBhvr>
                                      <p:to>
                                        <p:strVal val="visible"/>
                                      </p:to>
                                    </p:set>
                                    <p:animEffect transition="in" filter="fade">
                                      <p:cBhvr>
                                        <p:cTn id="22" dur="500"/>
                                        <p:tgtEl>
                                          <p:spTgt spid="8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4">
                                            <p:txEl>
                                              <p:pRg st="4" end="4"/>
                                            </p:txEl>
                                          </p:spTgt>
                                        </p:tgtEl>
                                        <p:attrNameLst>
                                          <p:attrName>style.visibility</p:attrName>
                                        </p:attrNameLst>
                                      </p:cBhvr>
                                      <p:to>
                                        <p:strVal val="visible"/>
                                      </p:to>
                                    </p:set>
                                    <p:animEffect transition="in" filter="fade">
                                      <p:cBhvr>
                                        <p:cTn id="27" dur="500"/>
                                        <p:tgtEl>
                                          <p:spTgt spid="8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4">
                                            <p:txEl>
                                              <p:pRg st="5" end="5"/>
                                            </p:txEl>
                                          </p:spTgt>
                                        </p:tgtEl>
                                        <p:attrNameLst>
                                          <p:attrName>style.visibility</p:attrName>
                                        </p:attrNameLst>
                                      </p:cBhvr>
                                      <p:to>
                                        <p:strVal val="visible"/>
                                      </p:to>
                                    </p:set>
                                    <p:animEffect transition="in" filter="fade">
                                      <p:cBhvr>
                                        <p:cTn id="32" dur="500"/>
                                        <p:tgtEl>
                                          <p:spTgt spid="8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4">
                                            <p:txEl>
                                              <p:pRg st="6" end="6"/>
                                            </p:txEl>
                                          </p:spTgt>
                                        </p:tgtEl>
                                        <p:attrNameLst>
                                          <p:attrName>style.visibility</p:attrName>
                                        </p:attrNameLst>
                                      </p:cBhvr>
                                      <p:to>
                                        <p:strVal val="visible"/>
                                      </p:to>
                                    </p:set>
                                    <p:animEffect transition="in" filter="fade">
                                      <p:cBhvr>
                                        <p:cTn id="37" dur="500"/>
                                        <p:tgtEl>
                                          <p:spTgt spid="8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4">
                                            <p:txEl>
                                              <p:pRg st="7" end="7"/>
                                            </p:txEl>
                                          </p:spTgt>
                                        </p:tgtEl>
                                        <p:attrNameLst>
                                          <p:attrName>style.visibility</p:attrName>
                                        </p:attrNameLst>
                                      </p:cBhvr>
                                      <p:to>
                                        <p:strVal val="visible"/>
                                      </p:to>
                                    </p:set>
                                    <p:animEffect transition="in" filter="fade">
                                      <p:cBhvr>
                                        <p:cTn id="42" dur="500"/>
                                        <p:tgtEl>
                                          <p:spTgt spid="8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4">
                                            <p:txEl>
                                              <p:pRg st="8" end="8"/>
                                            </p:txEl>
                                          </p:spTgt>
                                        </p:tgtEl>
                                        <p:attrNameLst>
                                          <p:attrName>style.visibility</p:attrName>
                                        </p:attrNameLst>
                                      </p:cBhvr>
                                      <p:to>
                                        <p:strVal val="visible"/>
                                      </p:to>
                                    </p:set>
                                    <p:animEffect transition="in" filter="fade">
                                      <p:cBhvr>
                                        <p:cTn id="47" dur="500"/>
                                        <p:tgtEl>
                                          <p:spTgt spid="8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pic>
        <p:nvPicPr>
          <p:cNvPr id="830" name="Shape 830" descr="SSA 1099.png"/>
          <p:cNvPicPr preferRelativeResize="0"/>
          <p:nvPr/>
        </p:nvPicPr>
        <p:blipFill rotWithShape="1">
          <a:blip r:embed="rId3">
            <a:alphaModFix/>
          </a:blip>
          <a:srcRect/>
          <a:stretch/>
        </p:blipFill>
        <p:spPr>
          <a:xfrm>
            <a:off x="3733801" y="1692571"/>
            <a:ext cx="4775700" cy="4155900"/>
          </a:xfrm>
          <a:prstGeom prst="rect">
            <a:avLst/>
          </a:prstGeom>
          <a:noFill/>
          <a:ln>
            <a:noFill/>
          </a:ln>
          <a:effectLst>
            <a:outerShdw blurRad="190500" algn="tl" rotWithShape="0">
              <a:srgbClr val="000000">
                <a:alpha val="69800"/>
              </a:srgbClr>
            </a:outerShdw>
          </a:effectLst>
        </p:spPr>
      </p:pic>
      <p:sp>
        <p:nvSpPr>
          <p:cNvPr id="831" name="Shape 83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SSA-1099: </a:t>
            </a:r>
            <a:br>
              <a:rPr lang="en-US" sz="4800" b="1" i="0" u="none" strike="noStrike" cap="none">
                <a:solidFill>
                  <a:schemeClr val="dk2"/>
                </a:solidFill>
                <a:latin typeface="Questrial"/>
                <a:ea typeface="Questrial"/>
                <a:cs typeface="Questrial"/>
                <a:sym typeface="Questrial"/>
              </a:rPr>
            </a:br>
            <a:r>
              <a:rPr lang="en-US" sz="4800" b="1" i="0" u="none" strike="noStrike" cap="none">
                <a:solidFill>
                  <a:schemeClr val="dk2"/>
                </a:solidFill>
                <a:latin typeface="Questrial"/>
                <a:ea typeface="Questrial"/>
                <a:cs typeface="Questrial"/>
                <a:sym typeface="Questrial"/>
              </a:rPr>
              <a:t>Social Security Benefit Statement</a:t>
            </a:r>
          </a:p>
        </p:txBody>
      </p:sp>
      <p:pic>
        <p:nvPicPr>
          <p:cNvPr id="832" name="Shape 832"/>
          <p:cNvPicPr preferRelativeResize="0"/>
          <p:nvPr/>
        </p:nvPicPr>
        <p:blipFill rotWithShape="1">
          <a:blip r:embed="rId4">
            <a:alphaModFix/>
          </a:blip>
          <a:srcRect/>
          <a:stretch/>
        </p:blipFill>
        <p:spPr>
          <a:xfrm>
            <a:off x="6562388" y="2445006"/>
            <a:ext cx="1835700" cy="2346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33" name="Shape 833"/>
          <p:cNvPicPr preferRelativeResize="0"/>
          <p:nvPr/>
        </p:nvPicPr>
        <p:blipFill rotWithShape="1">
          <a:blip r:embed="rId5">
            <a:alphaModFix/>
          </a:blip>
          <a:srcRect/>
          <a:stretch/>
        </p:blipFill>
        <p:spPr>
          <a:xfrm>
            <a:off x="3865596" y="2728307"/>
            <a:ext cx="2243400" cy="9870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34" name="Shape 834"/>
          <p:cNvPicPr preferRelativeResize="0"/>
          <p:nvPr/>
        </p:nvPicPr>
        <p:blipFill rotWithShape="1">
          <a:blip r:embed="rId6">
            <a:alphaModFix/>
          </a:blip>
          <a:srcRect/>
          <a:stretch/>
        </p:blipFill>
        <p:spPr>
          <a:xfrm>
            <a:off x="3852627" y="3715391"/>
            <a:ext cx="2243400" cy="9870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35" name="Shape 835"/>
          <p:cNvPicPr preferRelativeResize="0"/>
          <p:nvPr/>
        </p:nvPicPr>
        <p:blipFill rotWithShape="1">
          <a:blip r:embed="rId7">
            <a:alphaModFix/>
          </a:blip>
          <a:srcRect/>
          <a:stretch/>
        </p:blipFill>
        <p:spPr>
          <a:xfrm>
            <a:off x="3852626" y="4702475"/>
            <a:ext cx="2256300" cy="7557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36" name="Shape 836"/>
          <p:cNvPicPr preferRelativeResize="0"/>
          <p:nvPr/>
        </p:nvPicPr>
        <p:blipFill rotWithShape="1">
          <a:blip r:embed="rId8">
            <a:alphaModFix/>
          </a:blip>
          <a:srcRect/>
          <a:stretch/>
        </p:blipFill>
        <p:spPr>
          <a:xfrm>
            <a:off x="6133708" y="3824757"/>
            <a:ext cx="2264400" cy="3990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83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83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83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SSA-1099: Social Security Benefits</a:t>
            </a:r>
          </a:p>
        </p:txBody>
      </p:sp>
      <p:sp>
        <p:nvSpPr>
          <p:cNvPr id="843" name="Shape 843"/>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11150" algn="l" rtl="0">
              <a:spcBef>
                <a:spcPts val="0"/>
              </a:spcBef>
              <a:spcAft>
                <a:spcPts val="0"/>
              </a:spcAft>
              <a:buClr>
                <a:schemeClr val="dk1"/>
              </a:buClr>
              <a:buSzPct val="100000"/>
              <a:buFont typeface="Noto Sans Symbols"/>
              <a:buChar char="➢"/>
            </a:pPr>
            <a:r>
              <a:rPr lang="en-US" sz="3500" b="0" i="0" u="none" strike="noStrike" cap="none">
                <a:solidFill>
                  <a:schemeClr val="dk1"/>
                </a:solidFill>
                <a:latin typeface="Questrial"/>
                <a:ea typeface="Questrial"/>
                <a:cs typeface="Questrial"/>
                <a:sym typeface="Questrial"/>
              </a:rPr>
              <a:t>Net benefits reported in box 5</a:t>
            </a:r>
          </a:p>
          <a:p>
            <a:pPr marL="342900" marR="0" lvl="0" indent="-311150" algn="l" rtl="0">
              <a:spcBef>
                <a:spcPts val="800"/>
              </a:spcBef>
              <a:spcAft>
                <a:spcPts val="0"/>
              </a:spcAft>
              <a:buClr>
                <a:schemeClr val="dk1"/>
              </a:buClr>
              <a:buSzPct val="100000"/>
              <a:buFont typeface="Noto Sans Symbols"/>
              <a:buChar char="➢"/>
            </a:pPr>
            <a:r>
              <a:rPr lang="en-US" sz="3500" b="0" i="0" u="none" strike="noStrike" cap="none">
                <a:solidFill>
                  <a:schemeClr val="dk1"/>
                </a:solidFill>
                <a:latin typeface="Questrial"/>
                <a:ea typeface="Questrial"/>
                <a:cs typeface="Questrial"/>
                <a:sym typeface="Questrial"/>
              </a:rPr>
              <a:t>Social Security benefits include monthly retirement, survivor, and disability benefits</a:t>
            </a:r>
          </a:p>
          <a:p>
            <a:pPr marL="342900" marR="0" lvl="0" indent="-311150" algn="l" rtl="0">
              <a:spcBef>
                <a:spcPts val="800"/>
              </a:spcBef>
              <a:spcAft>
                <a:spcPts val="0"/>
              </a:spcAft>
              <a:buClr>
                <a:schemeClr val="dk1"/>
              </a:buClr>
              <a:buSzPct val="100000"/>
              <a:buFont typeface="Noto Sans Symbols"/>
              <a:buChar char="➢"/>
            </a:pPr>
            <a:r>
              <a:rPr lang="en-US" sz="3500" b="0" i="0" u="none" strike="noStrike" cap="none">
                <a:solidFill>
                  <a:schemeClr val="dk1"/>
                </a:solidFill>
                <a:latin typeface="Questrial"/>
                <a:ea typeface="Questrial"/>
                <a:cs typeface="Questrial"/>
                <a:sym typeface="Questrial"/>
              </a:rPr>
              <a:t>They do NOT include Supplemental Security Income (SSI): aimed at helping low-income elderly, blind, and disabled individuals pay for basic needs</a:t>
            </a:r>
          </a:p>
          <a:p>
            <a:pPr marL="342900" marR="0" lvl="0" indent="-311150" algn="l" rtl="0">
              <a:spcBef>
                <a:spcPts val="800"/>
              </a:spcBef>
              <a:spcAft>
                <a:spcPts val="0"/>
              </a:spcAft>
              <a:buClr>
                <a:schemeClr val="dk1"/>
              </a:buClr>
              <a:buSzPct val="100000"/>
              <a:buFont typeface="Noto Sans Symbols"/>
              <a:buChar char="➢"/>
            </a:pPr>
            <a:r>
              <a:rPr lang="en-US" sz="3500" b="0" i="0" u="none" strike="noStrike" cap="none">
                <a:solidFill>
                  <a:schemeClr val="dk1"/>
                </a:solidFill>
                <a:latin typeface="Questrial"/>
                <a:ea typeface="Questrial"/>
                <a:cs typeface="Questrial"/>
                <a:sym typeface="Questrial"/>
              </a:rPr>
              <a:t>Classified as </a:t>
            </a:r>
            <a:r>
              <a:rPr lang="en-US" sz="3500" b="1" i="0" u="none" strike="noStrike" cap="none">
                <a:solidFill>
                  <a:schemeClr val="dk1"/>
                </a:solidFill>
                <a:latin typeface="Questrial"/>
                <a:ea typeface="Questrial"/>
                <a:cs typeface="Questrial"/>
                <a:sym typeface="Questrial"/>
              </a:rPr>
              <a:t>unearned income</a:t>
            </a:r>
          </a:p>
          <a:p>
            <a:pPr marL="0" marR="0" lvl="0" indent="0" algn="l" rtl="0">
              <a:spcBef>
                <a:spcPts val="800"/>
              </a:spcBef>
              <a:buClr>
                <a:schemeClr val="dk1"/>
              </a:buClr>
              <a:buSzPct val="25000"/>
              <a:buFont typeface="Noto Sans Symbols"/>
              <a:buNone/>
            </a:pPr>
            <a:endParaRPr sz="35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3">
                                            <p:txEl>
                                              <p:pRg st="0" end="0"/>
                                            </p:txEl>
                                          </p:spTgt>
                                        </p:tgtEl>
                                        <p:attrNameLst>
                                          <p:attrName>style.visibility</p:attrName>
                                        </p:attrNameLst>
                                      </p:cBhvr>
                                      <p:to>
                                        <p:strVal val="visible"/>
                                      </p:to>
                                    </p:set>
                                    <p:animEffect transition="in" filter="fade">
                                      <p:cBhvr>
                                        <p:cTn id="7" dur="500"/>
                                        <p:tgtEl>
                                          <p:spTgt spid="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3">
                                            <p:txEl>
                                              <p:pRg st="1" end="1"/>
                                            </p:txEl>
                                          </p:spTgt>
                                        </p:tgtEl>
                                        <p:attrNameLst>
                                          <p:attrName>style.visibility</p:attrName>
                                        </p:attrNameLst>
                                      </p:cBhvr>
                                      <p:to>
                                        <p:strVal val="visible"/>
                                      </p:to>
                                    </p:set>
                                    <p:animEffect transition="in" filter="fade">
                                      <p:cBhvr>
                                        <p:cTn id="12" dur="500"/>
                                        <p:tgtEl>
                                          <p:spTgt spid="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3">
                                            <p:txEl>
                                              <p:pRg st="2" end="2"/>
                                            </p:txEl>
                                          </p:spTgt>
                                        </p:tgtEl>
                                        <p:attrNameLst>
                                          <p:attrName>style.visibility</p:attrName>
                                        </p:attrNameLst>
                                      </p:cBhvr>
                                      <p:to>
                                        <p:strVal val="visible"/>
                                      </p:to>
                                    </p:set>
                                    <p:animEffect transition="in" filter="fade">
                                      <p:cBhvr>
                                        <p:cTn id="17" dur="500"/>
                                        <p:tgtEl>
                                          <p:spTgt spid="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3">
                                            <p:txEl>
                                              <p:pRg st="3" end="3"/>
                                            </p:txEl>
                                          </p:spTgt>
                                        </p:tgtEl>
                                        <p:attrNameLst>
                                          <p:attrName>style.visibility</p:attrName>
                                        </p:attrNameLst>
                                      </p:cBhvr>
                                      <p:to>
                                        <p:strVal val="visible"/>
                                      </p:to>
                                    </p:set>
                                    <p:animEffect transition="in" filter="fade">
                                      <p:cBhvr>
                                        <p:cTn id="22" dur="500"/>
                                        <p:tgtEl>
                                          <p:spTgt spid="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3">
                                            <p:txEl>
                                              <p:pRg st="4" end="4"/>
                                            </p:txEl>
                                          </p:spTgt>
                                        </p:tgtEl>
                                        <p:attrNameLst>
                                          <p:attrName>style.visibility</p:attrName>
                                        </p:attrNameLst>
                                      </p:cBhvr>
                                      <p:to>
                                        <p:strVal val="visible"/>
                                      </p:to>
                                    </p:set>
                                    <p:animEffect transition="in" filter="fade">
                                      <p:cBhvr>
                                        <p:cTn id="27" dur="500"/>
                                        <p:tgtEl>
                                          <p:spTgt spid="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Shape 84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SSA-1099: Social Security Benefits</a:t>
            </a:r>
          </a:p>
        </p:txBody>
      </p:sp>
      <p:sp>
        <p:nvSpPr>
          <p:cNvPr id="850" name="Shape 850"/>
          <p:cNvSpPr txBox="1">
            <a:spLocks noGrp="1"/>
          </p:cNvSpPr>
          <p:nvPr>
            <p:ph type="body" idx="1"/>
          </p:nvPr>
        </p:nvSpPr>
        <p:spPr>
          <a:xfrm>
            <a:off x="609600" y="1600203"/>
            <a:ext cx="10972800" cy="4526100"/>
          </a:xfrm>
          <a:prstGeom prst="rect">
            <a:avLst/>
          </a:prstGeom>
          <a:noFill/>
          <a:ln>
            <a:noFill/>
          </a:ln>
        </p:spPr>
        <p:txBody>
          <a:bodyPr wrap="square" lIns="91425" tIns="45700" rIns="91425" bIns="45700" anchor="t" anchorCtr="0">
            <a:noAutofit/>
          </a:bodyPr>
          <a:lstStyle/>
          <a:p>
            <a:pPr marL="342900" marR="0" lvl="0" indent="-330200" algn="l" rtl="0">
              <a:lnSpc>
                <a:spcPct val="90000"/>
              </a:lnSpc>
              <a:spcBef>
                <a:spcPts val="0"/>
              </a:spcBef>
              <a:spcAft>
                <a:spcPts val="0"/>
              </a:spcAft>
              <a:buClr>
                <a:schemeClr val="dk1"/>
              </a:buClr>
              <a:buSzPct val="100000"/>
              <a:buFont typeface="Noto Sans Symbols"/>
              <a:buChar char="➢"/>
            </a:pPr>
            <a:r>
              <a:rPr lang="en-US" sz="3500" b="0" i="0" u="none" strike="noStrike" cap="none">
                <a:solidFill>
                  <a:schemeClr val="dk1"/>
                </a:solidFill>
                <a:latin typeface="Questrial"/>
                <a:ea typeface="Questrial"/>
                <a:cs typeface="Questrial"/>
                <a:sym typeface="Questrial"/>
              </a:rPr>
              <a:t>Some portion of the Social Security benefits may be taxable.</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Generally, if Social Security benefits are the only source of income, then they are not taxable.</a:t>
            </a:r>
          </a:p>
          <a:p>
            <a:pPr marL="742950" marR="0" lvl="1" indent="-285750" algn="l" rtl="0">
              <a:lnSpc>
                <a:spcPct val="90000"/>
              </a:lnSpc>
              <a:spcBef>
                <a:spcPts val="666"/>
              </a:spcBef>
              <a:spcAft>
                <a:spcPts val="0"/>
              </a:spcAft>
              <a:buClr>
                <a:schemeClr val="dk1"/>
              </a:buClr>
              <a:buSzPct val="100909"/>
              <a:buFont typeface="Arial"/>
              <a:buChar char="•"/>
            </a:pPr>
            <a:r>
              <a:rPr lang="en-US" sz="3330" b="0" i="0" u="none" strike="noStrike" cap="none">
                <a:solidFill>
                  <a:schemeClr val="dk1"/>
                </a:solidFill>
                <a:latin typeface="Questrial"/>
                <a:ea typeface="Questrial"/>
                <a:cs typeface="Questrial"/>
                <a:sym typeface="Questrial"/>
              </a:rPr>
              <a:t>Dependent upon filing status and other reportable income</a:t>
            </a:r>
          </a:p>
          <a:p>
            <a:pPr marL="342900" marR="0" lvl="0" indent="-342900" algn="l" rtl="0">
              <a:lnSpc>
                <a:spcPct val="90000"/>
              </a:lnSpc>
              <a:spcBef>
                <a:spcPts val="740"/>
              </a:spcBef>
              <a:buClr>
                <a:schemeClr val="dk1"/>
              </a:buClr>
              <a:buSzPct val="100000"/>
              <a:buFont typeface="Noto Sans Symbols"/>
              <a:buNone/>
            </a:pPr>
            <a:endParaRPr sz="37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xEl>
                                              <p:pRg st="0" end="0"/>
                                            </p:txEl>
                                          </p:spTgt>
                                        </p:tgtEl>
                                        <p:attrNameLst>
                                          <p:attrName>style.visibility</p:attrName>
                                        </p:attrNameLst>
                                      </p:cBhvr>
                                      <p:to>
                                        <p:strVal val="visible"/>
                                      </p:to>
                                    </p:set>
                                    <p:animEffect transition="in" filter="fade">
                                      <p:cBhvr>
                                        <p:cTn id="7" dur="500"/>
                                        <p:tgtEl>
                                          <p:spTgt spid="8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0">
                                            <p:txEl>
                                              <p:pRg st="1" end="1"/>
                                            </p:txEl>
                                          </p:spTgt>
                                        </p:tgtEl>
                                        <p:attrNameLst>
                                          <p:attrName>style.visibility</p:attrName>
                                        </p:attrNameLst>
                                      </p:cBhvr>
                                      <p:to>
                                        <p:strVal val="visible"/>
                                      </p:to>
                                    </p:set>
                                    <p:animEffect transition="in" filter="fade">
                                      <p:cBhvr>
                                        <p:cTn id="12" dur="500"/>
                                        <p:tgtEl>
                                          <p:spTgt spid="8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0">
                                            <p:txEl>
                                              <p:pRg st="2" end="2"/>
                                            </p:txEl>
                                          </p:spTgt>
                                        </p:tgtEl>
                                        <p:attrNameLst>
                                          <p:attrName>style.visibility</p:attrName>
                                        </p:attrNameLst>
                                      </p:cBhvr>
                                      <p:to>
                                        <p:strVal val="visible"/>
                                      </p:to>
                                    </p:set>
                                    <p:animEffect transition="in" filter="fade">
                                      <p:cBhvr>
                                        <p:cTn id="17" dur="500"/>
                                        <p:tgtEl>
                                          <p:spTgt spid="8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0">
                                            <p:txEl>
                                              <p:pRg st="3" end="3"/>
                                            </p:txEl>
                                          </p:spTgt>
                                        </p:tgtEl>
                                        <p:attrNameLst>
                                          <p:attrName>style.visibility</p:attrName>
                                        </p:attrNameLst>
                                      </p:cBhvr>
                                      <p:to>
                                        <p:strVal val="visible"/>
                                      </p:to>
                                    </p:set>
                                    <p:animEffect transition="in" filter="fade">
                                      <p:cBhvr>
                                        <p:cTn id="22" dur="500"/>
                                        <p:tgtEl>
                                          <p:spTgt spid="8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Shape 85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SSA-1099: </a:t>
            </a:r>
            <a:r>
              <a:rPr lang="en-US"/>
              <a:t>Box 3</a:t>
            </a:r>
          </a:p>
        </p:txBody>
      </p:sp>
      <p:sp>
        <p:nvSpPr>
          <p:cNvPr id="857" name="Shape 857"/>
          <p:cNvSpPr txBox="1">
            <a:spLocks noGrp="1"/>
          </p:cNvSpPr>
          <p:nvPr>
            <p:ph type="body" idx="1"/>
          </p:nvPr>
        </p:nvSpPr>
        <p:spPr>
          <a:xfrm>
            <a:off x="609600" y="1447803"/>
            <a:ext cx="10972800" cy="4526100"/>
          </a:xfrm>
          <a:prstGeom prst="rect">
            <a:avLst/>
          </a:prstGeom>
          <a:noFill/>
          <a:ln>
            <a:noFill/>
          </a:ln>
        </p:spPr>
        <p:txBody>
          <a:bodyPr wrap="square" lIns="91425" tIns="45700" rIns="91425" bIns="45700" anchor="t" anchorCtr="0">
            <a:noAutofit/>
          </a:bodyPr>
          <a:lstStyle/>
          <a:p>
            <a:pPr marL="457200" marR="0" lvl="0" indent="-469900" algn="l" rtl="0">
              <a:spcBef>
                <a:spcPts val="800"/>
              </a:spcBef>
              <a:buClr>
                <a:schemeClr val="dk1"/>
              </a:buClr>
              <a:buSzPct val="100000"/>
              <a:buFont typeface="Questrial"/>
            </a:pPr>
            <a:r>
              <a:rPr lang="en-US" sz="3800" b="0" i="0" u="none" strike="noStrike" cap="none">
                <a:solidFill>
                  <a:schemeClr val="dk1"/>
                </a:solidFill>
                <a:latin typeface="Questrial"/>
                <a:ea typeface="Questrial"/>
                <a:cs typeface="Questrial"/>
                <a:sym typeface="Questrial"/>
              </a:rPr>
              <a:t>Many taxpayers will have Medicare insurance premiums (part B) and/or Medicare prescription drug premiums (part D) deducted from benefits</a:t>
            </a:r>
          </a:p>
          <a:p>
            <a:pPr marL="457200" lvl="0" indent="-469900" rtl="0">
              <a:spcBef>
                <a:spcPts val="0"/>
              </a:spcBef>
              <a:buSzPct val="100000"/>
            </a:pPr>
            <a:r>
              <a:rPr lang="en-US" sz="3800"/>
              <a:t>Some taxpayers may have received a    lump-sum benefit payment (for current tax year and prior tax years)</a:t>
            </a:r>
          </a:p>
        </p:txBody>
      </p:sp>
      <p:sp>
        <p:nvSpPr>
          <p:cNvPr id="858" name="Shape 858"/>
          <p:cNvSpPr txBox="1"/>
          <p:nvPr/>
        </p:nvSpPr>
        <p:spPr>
          <a:xfrm>
            <a:off x="685800" y="5273842"/>
            <a:ext cx="10972800" cy="1323300"/>
          </a:xfrm>
          <a:prstGeom prst="rect">
            <a:avLst/>
          </a:prstGeom>
          <a:gradFill>
            <a:gsLst>
              <a:gs pos="0">
                <a:srgbClr val="B0CED9"/>
              </a:gs>
              <a:gs pos="35000">
                <a:srgbClr val="C7DCE4"/>
              </a:gs>
              <a:gs pos="100000">
                <a:srgbClr val="EAF1F4"/>
              </a:gs>
            </a:gsLst>
            <a:lin ang="16200038" scaled="0"/>
          </a:gradFill>
          <a:ln w="9525" cap="flat" cmpd="sng">
            <a:solidFill>
              <a:srgbClr val="38707F"/>
            </a:solidFill>
            <a:prstDash val="solid"/>
            <a:round/>
            <a:headEnd type="none" w="med" len="med"/>
            <a:tailEnd type="none" w="med" len="med"/>
          </a:ln>
          <a:effectLst>
            <a:outerShdw blurRad="40000" dist="20000" dir="5400000" rotWithShape="0">
              <a:srgbClr val="000000">
                <a:alpha val="37650"/>
              </a:srgbClr>
            </a:outerShdw>
          </a:effectLst>
        </p:spPr>
        <p:txBody>
          <a:bodyPr wrap="square" lIns="91425" tIns="45700" rIns="91425" bIns="45700" anchor="t" anchorCtr="0">
            <a:noAutofit/>
          </a:bodyPr>
          <a:lstStyle/>
          <a:p>
            <a:pPr marL="0" marR="0" lvl="0" indent="0" algn="ctr" rtl="0">
              <a:spcBef>
                <a:spcPts val="0"/>
              </a:spcBef>
              <a:buSzPct val="25000"/>
              <a:buNone/>
            </a:pPr>
            <a:r>
              <a:rPr lang="en-US" sz="4000" b="1">
                <a:solidFill>
                  <a:schemeClr val="accent3"/>
                </a:solidFill>
                <a:latin typeface="Questrial"/>
                <a:ea typeface="Questrial"/>
                <a:cs typeface="Questrial"/>
                <a:sym typeface="Questrial"/>
              </a:rPr>
              <a:t>See your site coordinator if a taxpayer received lump-sum benefits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7">
                                            <p:txEl>
                                              <p:pRg st="0" end="0"/>
                                            </p:txEl>
                                          </p:spTgt>
                                        </p:tgtEl>
                                        <p:attrNameLst>
                                          <p:attrName>style.visibility</p:attrName>
                                        </p:attrNameLst>
                                      </p:cBhvr>
                                      <p:to>
                                        <p:strVal val="visible"/>
                                      </p:to>
                                    </p:set>
                                    <p:animEffect transition="in" filter="fade">
                                      <p:cBhvr>
                                        <p:cTn id="7" dur="500"/>
                                        <p:tgtEl>
                                          <p:spTgt spid="8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7">
                                            <p:txEl>
                                              <p:pRg st="1" end="1"/>
                                            </p:txEl>
                                          </p:spTgt>
                                        </p:tgtEl>
                                        <p:attrNameLst>
                                          <p:attrName>style.visibility</p:attrName>
                                        </p:attrNameLst>
                                      </p:cBhvr>
                                      <p:to>
                                        <p:strVal val="visible"/>
                                      </p:to>
                                    </p:set>
                                    <p:animEffect transition="in" filter="fade">
                                      <p:cBhvr>
                                        <p:cTn id="12" dur="500"/>
                                        <p:tgtEl>
                                          <p:spTgt spid="8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1" i="0" u="none" strike="noStrike" cap="none">
                <a:solidFill>
                  <a:schemeClr val="dk2"/>
                </a:solidFill>
                <a:latin typeface="Questrial"/>
                <a:ea typeface="Questrial"/>
                <a:cs typeface="Questrial"/>
                <a:sym typeface="Questrial"/>
              </a:rPr>
              <a:t>Form 1099-G: Certain Government Payments</a:t>
            </a:r>
          </a:p>
        </p:txBody>
      </p:sp>
      <p:pic>
        <p:nvPicPr>
          <p:cNvPr id="865" name="Shape 865"/>
          <p:cNvPicPr preferRelativeResize="0"/>
          <p:nvPr/>
        </p:nvPicPr>
        <p:blipFill rotWithShape="1">
          <a:blip r:embed="rId3">
            <a:alphaModFix/>
          </a:blip>
          <a:srcRect/>
          <a:stretch/>
        </p:blipFill>
        <p:spPr>
          <a:xfrm>
            <a:off x="1530350" y="1949823"/>
            <a:ext cx="9131400" cy="3962400"/>
          </a:xfrm>
          <a:prstGeom prst="rect">
            <a:avLst/>
          </a:prstGeom>
          <a:noFill/>
          <a:ln>
            <a:noFill/>
          </a:ln>
          <a:effectLst>
            <a:outerShdw blurRad="190500" algn="tl" rotWithShape="0">
              <a:srgbClr val="000000">
                <a:alpha val="69800"/>
              </a:srgbClr>
            </a:outerShdw>
          </a:effectLst>
        </p:spPr>
      </p:pic>
      <p:pic>
        <p:nvPicPr>
          <p:cNvPr id="866" name="Shape 866"/>
          <p:cNvPicPr preferRelativeResize="0"/>
          <p:nvPr/>
        </p:nvPicPr>
        <p:blipFill rotWithShape="1">
          <a:blip r:embed="rId4">
            <a:alphaModFix/>
          </a:blip>
          <a:srcRect/>
          <a:stretch/>
        </p:blipFill>
        <p:spPr>
          <a:xfrm>
            <a:off x="5811206" y="2192053"/>
            <a:ext cx="1654200" cy="5823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67" name="Shape 867"/>
          <p:cNvPicPr preferRelativeResize="0"/>
          <p:nvPr/>
        </p:nvPicPr>
        <p:blipFill rotWithShape="1">
          <a:blip r:embed="rId5">
            <a:alphaModFix/>
          </a:blip>
          <a:srcRect/>
          <a:stretch/>
        </p:blipFill>
        <p:spPr>
          <a:xfrm>
            <a:off x="5811205" y="2816282"/>
            <a:ext cx="1654200" cy="5781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pic>
        <p:nvPicPr>
          <p:cNvPr id="868" name="Shape 868"/>
          <p:cNvPicPr preferRelativeResize="0"/>
          <p:nvPr/>
        </p:nvPicPr>
        <p:blipFill rotWithShape="1">
          <a:blip r:embed="rId6">
            <a:alphaModFix/>
          </a:blip>
          <a:srcRect/>
          <a:stretch/>
        </p:blipFill>
        <p:spPr>
          <a:xfrm>
            <a:off x="7509471" y="3433857"/>
            <a:ext cx="1647600" cy="360300"/>
          </a:xfrm>
          <a:prstGeom prst="rect">
            <a:avLst/>
          </a:prstGeom>
          <a:noFill/>
          <a:ln w="38100" cap="sq" cmpd="sng">
            <a:solidFill>
              <a:srgbClr val="000000"/>
            </a:solidFill>
            <a:prstDash val="solid"/>
            <a:miter lim="8000"/>
            <a:headEnd type="none" w="med" len="med"/>
            <a:tailEnd type="none" w="med" len="med"/>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6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86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veFirst">
  <a:themeElements>
    <a:clrScheme name="Custom 5">
      <a:dk1>
        <a:srgbClr val="77A042"/>
      </a:dk1>
      <a:lt1>
        <a:srgbClr val="FFFFFF"/>
      </a:lt1>
      <a:dk2>
        <a:srgbClr val="54534A"/>
      </a:dk2>
      <a:lt2>
        <a:srgbClr val="DFDCB7"/>
      </a:lt2>
      <a:accent1>
        <a:srgbClr val="F2B52C"/>
      </a:accent1>
      <a:accent2>
        <a:srgbClr val="6A526D"/>
      </a:accent2>
      <a:accent3>
        <a:srgbClr val="3C7381"/>
      </a:accent3>
      <a:accent4>
        <a:srgbClr val="54534A"/>
      </a:accent4>
      <a:accent5>
        <a:srgbClr val="77A042"/>
      </a:accent5>
      <a:accent6>
        <a:srgbClr val="E8E8DF"/>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eFirst">
  <a:themeElements>
    <a:clrScheme name="Custom 5">
      <a:dk1>
        <a:srgbClr val="77A042"/>
      </a:dk1>
      <a:lt1>
        <a:srgbClr val="FFFFFF"/>
      </a:lt1>
      <a:dk2>
        <a:srgbClr val="54534A"/>
      </a:dk2>
      <a:lt2>
        <a:srgbClr val="DFDCB7"/>
      </a:lt2>
      <a:accent1>
        <a:srgbClr val="F2B52C"/>
      </a:accent1>
      <a:accent2>
        <a:srgbClr val="6A526D"/>
      </a:accent2>
      <a:accent3>
        <a:srgbClr val="3C7381"/>
      </a:accent3>
      <a:accent4>
        <a:srgbClr val="54534A"/>
      </a:accent4>
      <a:accent5>
        <a:srgbClr val="77A042"/>
      </a:accent5>
      <a:accent6>
        <a:srgbClr val="E8E8DF"/>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7957</Words>
  <Application>Microsoft Macintosh PowerPoint</Application>
  <PresentationFormat>Widescreen</PresentationFormat>
  <Paragraphs>1069</Paragraphs>
  <Slides>207</Slides>
  <Notes>207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207</vt:i4>
      </vt:variant>
    </vt:vector>
  </HeadingPairs>
  <TitlesOfParts>
    <vt:vector size="217" baseType="lpstr">
      <vt:lpstr>Arial</vt:lpstr>
      <vt:lpstr>Calibri</vt:lpstr>
      <vt:lpstr>Questrial</vt:lpstr>
      <vt:lpstr>Courier New</vt:lpstr>
      <vt:lpstr>Noto Sans Symbols</vt:lpstr>
      <vt:lpstr>Helvetica Neue</vt:lpstr>
      <vt:lpstr>Times New Roman</vt:lpstr>
      <vt:lpstr>Cambria</vt:lpstr>
      <vt:lpstr>SaveFirst</vt:lpstr>
      <vt:lpstr>SaveFirst</vt:lpstr>
      <vt:lpstr>PowerPoint Presentation</vt:lpstr>
      <vt:lpstr>Welcome!</vt:lpstr>
      <vt:lpstr>Training Agenda</vt:lpstr>
      <vt:lpstr>Volunteer Paperwork</vt:lpstr>
      <vt:lpstr>The impact SaveFirst Volunteers  will have this season</vt:lpstr>
      <vt:lpstr>Resources</vt:lpstr>
      <vt:lpstr>Basic Training Refresher Outline</vt:lpstr>
      <vt:lpstr>Basic Training Refresher Outline</vt:lpstr>
      <vt:lpstr>PowerPoint Presentation</vt:lpstr>
      <vt:lpstr>Tax Terminology Objectives</vt:lpstr>
      <vt:lpstr>PowerPoint Presentation</vt:lpstr>
      <vt:lpstr>Filing Status</vt:lpstr>
      <vt:lpstr>Exemption</vt:lpstr>
      <vt:lpstr>Exemption </vt:lpstr>
      <vt:lpstr>Dependent </vt:lpstr>
      <vt:lpstr>Earned vs. Unearned Income</vt:lpstr>
      <vt:lpstr>Adjustment</vt:lpstr>
      <vt:lpstr>Adjusted Gross Income (AGI)</vt:lpstr>
      <vt:lpstr>Deduction</vt:lpstr>
      <vt:lpstr>Taxable Income</vt:lpstr>
      <vt:lpstr>Tax Liability</vt:lpstr>
      <vt:lpstr>Tax Credit</vt:lpstr>
      <vt:lpstr>Nonrefundable Tax Credit</vt:lpstr>
      <vt:lpstr>Refundable Tax Credit</vt:lpstr>
      <vt:lpstr>Withholding</vt:lpstr>
      <vt:lpstr>Federal Income Tax Process:  Form 1040 Flow Overview</vt:lpstr>
      <vt:lpstr>PowerPoint Presentation</vt:lpstr>
      <vt:lpstr>PowerPoint Presentation</vt:lpstr>
      <vt:lpstr>PowerPoint Presentation</vt:lpstr>
      <vt:lpstr>PowerPoint Presentation</vt:lpstr>
      <vt:lpstr>PowerPoint Presentation</vt:lpstr>
      <vt:lpstr>PowerPoint Presentation</vt:lpstr>
      <vt:lpstr>Exemptions Objectives</vt:lpstr>
      <vt:lpstr>Personal Exemptions</vt:lpstr>
      <vt:lpstr>Determining Dependency Exemptions</vt:lpstr>
      <vt:lpstr>Qualifying Child or Qualifying Relative?</vt:lpstr>
      <vt:lpstr>Note: Taxpayers with ITIN Cards</vt:lpstr>
      <vt:lpstr>“Permanently and Totally Disabled”</vt:lpstr>
      <vt:lpstr>“Temporary Absences”</vt:lpstr>
      <vt:lpstr>Exercise</vt:lpstr>
      <vt:lpstr>Exercise – Answer</vt:lpstr>
      <vt:lpstr>Exercise</vt:lpstr>
      <vt:lpstr>Exercise – Answer</vt:lpstr>
      <vt:lpstr>Exercise</vt:lpstr>
      <vt:lpstr>Exercise – Answer</vt:lpstr>
      <vt:lpstr>What if the parents live apart?</vt:lpstr>
      <vt:lpstr>Exercise</vt:lpstr>
      <vt:lpstr>Exercise – Answer</vt:lpstr>
      <vt:lpstr>Exercise</vt:lpstr>
      <vt:lpstr>Exercise - Answer</vt:lpstr>
      <vt:lpstr>PowerPoint Presentation</vt:lpstr>
      <vt:lpstr>Filing Status Objectives</vt:lpstr>
      <vt:lpstr>Five Filing Statuses</vt:lpstr>
      <vt:lpstr>Determining Filing Status</vt:lpstr>
      <vt:lpstr>Single</vt:lpstr>
      <vt:lpstr>Married Filing Jointly</vt:lpstr>
      <vt:lpstr>Married Filing Separately</vt:lpstr>
      <vt:lpstr>Why Do Some Choose MFS? </vt:lpstr>
      <vt:lpstr>Why Do Some Choose MFS? </vt:lpstr>
      <vt:lpstr>Note </vt:lpstr>
      <vt:lpstr>Head of Household</vt:lpstr>
      <vt:lpstr>Head of Household</vt:lpstr>
      <vt:lpstr>“Considered Unmarried”</vt:lpstr>
      <vt:lpstr>Head of Household</vt:lpstr>
      <vt:lpstr>Head of Household: Qualifying Person</vt:lpstr>
      <vt:lpstr>Head of Household: Qualifying Person</vt:lpstr>
      <vt:lpstr>Head of Household: Separated Parents</vt:lpstr>
      <vt:lpstr>Qualifying Widow(er)  with Dependent Child</vt:lpstr>
      <vt:lpstr>Unmarried, Widowed Taxpayer?</vt:lpstr>
      <vt:lpstr>From Lowest to Highest Tax Burden</vt:lpstr>
      <vt:lpstr>Exercise</vt:lpstr>
      <vt:lpstr>Exercise – Answer</vt:lpstr>
      <vt:lpstr>Exercise</vt:lpstr>
      <vt:lpstr>Exercise – Answer</vt:lpstr>
      <vt:lpstr>Exercise</vt:lpstr>
      <vt:lpstr>Exercise – Answer</vt:lpstr>
      <vt:lpstr>Exercise</vt:lpstr>
      <vt:lpstr>Exercise – Answer </vt:lpstr>
      <vt:lpstr>PowerPoint Presentation</vt:lpstr>
      <vt:lpstr>Filing Status Objectives</vt:lpstr>
      <vt:lpstr>Who Must File? </vt:lpstr>
      <vt:lpstr>Who is Legally Required to File a Return?</vt:lpstr>
      <vt:lpstr>Children &amp; Other Dependents</vt:lpstr>
      <vt:lpstr>Other Situations When You Must File</vt:lpstr>
      <vt:lpstr>Who Should File</vt:lpstr>
      <vt:lpstr>TaxSlayer</vt:lpstr>
      <vt:lpstr>Break</vt:lpstr>
      <vt:lpstr>PowerPoint Presentation</vt:lpstr>
      <vt:lpstr>Income Objectives</vt:lpstr>
      <vt:lpstr>Taxable Income</vt:lpstr>
      <vt:lpstr>Nontaxable Income</vt:lpstr>
      <vt:lpstr>Taxable &amp; Nontaxable Income</vt:lpstr>
      <vt:lpstr>Form W-2: Wage and Tax Statement</vt:lpstr>
      <vt:lpstr>Form W-2</vt:lpstr>
      <vt:lpstr>Form SSA-1099:  Social Security Benefit Statement</vt:lpstr>
      <vt:lpstr>Form SSA-1099: Social Security Benefits</vt:lpstr>
      <vt:lpstr>Form SSA-1099: Social Security Benefits</vt:lpstr>
      <vt:lpstr>Form SSA-1099: Box 3</vt:lpstr>
      <vt:lpstr>Form 1099-G: Certain Government Payments</vt:lpstr>
      <vt:lpstr>Form 1099-G: Unemployment Compensation</vt:lpstr>
      <vt:lpstr>Form 1099-G:  Prior Year State Tax Refund</vt:lpstr>
      <vt:lpstr>Household Employee Income</vt:lpstr>
      <vt:lpstr>Form 1099-INT: Interest Income</vt:lpstr>
      <vt:lpstr>Form 1099-INT: Interest Income </vt:lpstr>
      <vt:lpstr>Form 1099-DIV: Dividends and Distributions</vt:lpstr>
      <vt:lpstr>Form 1099-DIV: Ordinary and Qualified Dividends</vt:lpstr>
      <vt:lpstr>Form 1099-DIV: Capital Gains Distributions</vt:lpstr>
      <vt:lpstr>Form W2-G: Certain Gambling Winnings</vt:lpstr>
      <vt:lpstr>Form W2-G: Certain Gambling Winnings</vt:lpstr>
      <vt:lpstr>Jury Duty Pay</vt:lpstr>
      <vt:lpstr>Form 1099-MISC: Miscellaneous Income</vt:lpstr>
      <vt:lpstr>Form 1099-MISC: Other Income </vt:lpstr>
      <vt:lpstr>Form 1099-MISC: Nonemployee Compensation</vt:lpstr>
      <vt:lpstr>Withholding</vt:lpstr>
      <vt:lpstr>PowerPoint Presentation</vt:lpstr>
      <vt:lpstr>Standard Deduction Objectives</vt:lpstr>
      <vt:lpstr>Standard Deduction</vt:lpstr>
      <vt:lpstr>Standard Deduction for Most Filers</vt:lpstr>
      <vt:lpstr>Itemized Deductions</vt:lpstr>
      <vt:lpstr>Itemized Deductions</vt:lpstr>
      <vt:lpstr>PowerPoint Presentation</vt:lpstr>
      <vt:lpstr>Nonrefundable Credits Objectives</vt:lpstr>
      <vt:lpstr>Nonrefundable Tax Credit</vt:lpstr>
      <vt:lpstr>Child &amp; Dependent Care Expenses Credit </vt:lpstr>
      <vt:lpstr>Child &amp; Dependent Care Expenses Credit: Eligibility</vt:lpstr>
      <vt:lpstr>Child &amp; Dependent Care Expenses Credit: Eligibility</vt:lpstr>
      <vt:lpstr>Child &amp; Dependent Care Expenses Credit: Qualified Work-Related Expenses </vt:lpstr>
      <vt:lpstr>Child &amp; Dependent Care Expenses Credit: Notes</vt:lpstr>
      <vt:lpstr>Child &amp; Dependent Care Expenses Credit: Employer Provided Benefits</vt:lpstr>
      <vt:lpstr>Example</vt:lpstr>
      <vt:lpstr>Example – Answer</vt:lpstr>
      <vt:lpstr>Example – Answer</vt:lpstr>
      <vt:lpstr>Example – Answer</vt:lpstr>
      <vt:lpstr>Example – Answer</vt:lpstr>
      <vt:lpstr>Child Tax Credit</vt:lpstr>
      <vt:lpstr>Child Tax Credit</vt:lpstr>
      <vt:lpstr>Retirement Savings Contributions Credit: General Eligibility Requirements</vt:lpstr>
      <vt:lpstr>Retirement Savings Contribution Credit: Form W-2</vt:lpstr>
      <vt:lpstr>Retirement Savings Contribution Credit: Contributions Record</vt:lpstr>
      <vt:lpstr>Retirement Savings Contributions Credit: Eligible Contributions</vt:lpstr>
      <vt:lpstr>Example</vt:lpstr>
      <vt:lpstr>Example – Answer</vt:lpstr>
      <vt:lpstr>Retirement Savings Contribution Credit </vt:lpstr>
      <vt:lpstr>PowerPoint Presentation</vt:lpstr>
      <vt:lpstr>Refundable Credits Objectives</vt:lpstr>
      <vt:lpstr>Refundable Tax Credit</vt:lpstr>
      <vt:lpstr>Additional Child Tax Credit</vt:lpstr>
      <vt:lpstr>Additional Child Tax Credit</vt:lpstr>
      <vt:lpstr>Additional Child Tax Credit:  General Eligibility</vt:lpstr>
      <vt:lpstr>Earned Income Credit</vt:lpstr>
      <vt:lpstr>Earned Income Credit</vt:lpstr>
      <vt:lpstr>Encouraging Work and Reducing Poverty</vt:lpstr>
      <vt:lpstr>Earned Income Credit</vt:lpstr>
      <vt:lpstr>EIC and Alabama Families</vt:lpstr>
      <vt:lpstr>Earned Income Credit: Maximum Credit Amounts</vt:lpstr>
      <vt:lpstr>Determining the Earned Income Credit</vt:lpstr>
      <vt:lpstr>Earned Income Credit: Eligibility Requirements</vt:lpstr>
      <vt:lpstr>Earned Income Credit: Eligibility Requirements</vt:lpstr>
      <vt:lpstr>Earned Income Credit: Eligibility Requirements</vt:lpstr>
      <vt:lpstr>Earned Income Credit: Eligibility Requirements</vt:lpstr>
      <vt:lpstr>Earned Income Credit: Eligibility Requirements</vt:lpstr>
      <vt:lpstr>Earned Income Credit: Eligibility Requirements</vt:lpstr>
      <vt:lpstr>Earned Income Credit: Qualifying Child of More than One Person</vt:lpstr>
      <vt:lpstr>Earned Income Credit: Disallowance</vt:lpstr>
      <vt:lpstr>Example</vt:lpstr>
      <vt:lpstr>Example – Answer</vt:lpstr>
      <vt:lpstr>Example</vt:lpstr>
      <vt:lpstr>Example – Answer</vt:lpstr>
      <vt:lpstr>Example</vt:lpstr>
      <vt:lpstr>Example – Answer</vt:lpstr>
      <vt:lpstr>Example</vt:lpstr>
      <vt:lpstr>Example – Answer</vt:lpstr>
      <vt:lpstr>PowerPoint Presentation</vt:lpstr>
      <vt:lpstr>Refund &amp; Amount of Tax Owed Objectives</vt:lpstr>
      <vt:lpstr>Refunds</vt:lpstr>
      <vt:lpstr>Refunds: Direct Deposit</vt:lpstr>
      <vt:lpstr>Tax Due</vt:lpstr>
      <vt:lpstr>Tax Due</vt:lpstr>
      <vt:lpstr>Tax Due Payment Options</vt:lpstr>
      <vt:lpstr>Tax Due: What if the Taxpayer Cannot Pay?</vt:lpstr>
      <vt:lpstr>Tax Due: Undue Hardship</vt:lpstr>
      <vt:lpstr>Tax Due: Estimated Tax Penalty</vt:lpstr>
      <vt:lpstr>Tax Due</vt:lpstr>
      <vt:lpstr>PowerPoint Presentation</vt:lpstr>
      <vt:lpstr>What is the Affordable Care Act (ACA)?</vt:lpstr>
      <vt:lpstr>Shared Responsibility Provision</vt:lpstr>
      <vt:lpstr>What is Minimum Essential Coverage?</vt:lpstr>
      <vt:lpstr>How Many Months Do Taxpayers Need to Have MEC?</vt:lpstr>
      <vt:lpstr>What Qualifies as Minimum Essential Coverage?</vt:lpstr>
      <vt:lpstr>What Qualifies as Minimum Essential Coverage?</vt:lpstr>
      <vt:lpstr>Premium Tax Credit</vt:lpstr>
      <vt:lpstr>PowerPoint Presentation</vt:lpstr>
      <vt:lpstr>Tax Preparation Process</vt:lpstr>
      <vt:lpstr>Part 1: Preliminary Interview  Acceptable Documents other than SS Card</vt:lpstr>
      <vt:lpstr>Tax Preparation Process</vt:lpstr>
      <vt:lpstr>Part 2: Preparing the Return in TaxSlayer</vt:lpstr>
      <vt:lpstr>Part 2: Preparing the Return in TaxSlayer</vt:lpstr>
      <vt:lpstr>Part 2: Preparing the Return in TaxSlayer – Identity Protection Pin</vt:lpstr>
      <vt:lpstr>Tax Preparation Process</vt:lpstr>
      <vt:lpstr>Part 3: Quality Review</vt:lpstr>
      <vt:lpstr>Tax Preparation Process</vt:lpstr>
      <vt:lpstr>Part 4: Finishing the Return</vt:lpstr>
      <vt:lpstr>Tax Preparation Process</vt:lpstr>
      <vt:lpstr>Sign Up For a January A and B Session</vt:lpstr>
      <vt:lpstr>W-9</vt:lpstr>
      <vt:lpstr>Please “Like” our Facebook Page</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Lucile Smart</cp:lastModifiedBy>
  <cp:revision>1</cp:revision>
  <dcterms:modified xsi:type="dcterms:W3CDTF">2017-10-25T18:58:49Z</dcterms:modified>
</cp:coreProperties>
</file>