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55" r:id="rId2"/>
  </p:sldMasterIdLst>
  <p:notesMasterIdLst>
    <p:notesMasterId r:id="rId4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8DD127-CA23-481B-BB3C-0306C4AA611B}">
  <a:tblStyle styleId="{528DD127-CA23-481B-BB3C-0306C4AA611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5"/>
  </p:normalViewPr>
  <p:slideViewPr>
    <p:cSldViewPr snapToGrid="0" snapToObjects="1">
      <p:cViewPr varScale="1">
        <p:scale>
          <a:sx n="108" d="100"/>
          <a:sy n="108" d="100"/>
        </p:scale>
        <p:origin x="7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70" Type="http://schemas.openxmlformats.org/officeDocument/2006/relationships/slide" Target="slides/slide168.xml"/><Relationship Id="rId171" Type="http://schemas.openxmlformats.org/officeDocument/2006/relationships/slide" Target="slides/slide169.xml"/><Relationship Id="rId172" Type="http://schemas.openxmlformats.org/officeDocument/2006/relationships/slide" Target="slides/slide170.xml"/><Relationship Id="rId173" Type="http://schemas.openxmlformats.org/officeDocument/2006/relationships/slide" Target="slides/slide171.xml"/><Relationship Id="rId174" Type="http://schemas.openxmlformats.org/officeDocument/2006/relationships/slide" Target="slides/slide172.xml"/><Relationship Id="rId175" Type="http://schemas.openxmlformats.org/officeDocument/2006/relationships/slide" Target="slides/slide173.xml"/><Relationship Id="rId176" Type="http://schemas.openxmlformats.org/officeDocument/2006/relationships/slide" Target="slides/slide174.xml"/><Relationship Id="rId177" Type="http://schemas.openxmlformats.org/officeDocument/2006/relationships/slide" Target="slides/slide175.xml"/><Relationship Id="rId178" Type="http://schemas.openxmlformats.org/officeDocument/2006/relationships/slide" Target="slides/slide176.xml"/><Relationship Id="rId179" Type="http://schemas.openxmlformats.org/officeDocument/2006/relationships/slide" Target="slides/slide177.xml"/><Relationship Id="rId230" Type="http://schemas.openxmlformats.org/officeDocument/2006/relationships/slide" Target="slides/slide228.xml"/><Relationship Id="rId231" Type="http://schemas.openxmlformats.org/officeDocument/2006/relationships/slide" Target="slides/slide229.xml"/><Relationship Id="rId232" Type="http://schemas.openxmlformats.org/officeDocument/2006/relationships/slide" Target="slides/slide230.xml"/><Relationship Id="rId233" Type="http://schemas.openxmlformats.org/officeDocument/2006/relationships/slide" Target="slides/slide231.xml"/><Relationship Id="rId234" Type="http://schemas.openxmlformats.org/officeDocument/2006/relationships/slide" Target="slides/slide232.xml"/><Relationship Id="rId235" Type="http://schemas.openxmlformats.org/officeDocument/2006/relationships/slide" Target="slides/slide233.xml"/><Relationship Id="rId236" Type="http://schemas.openxmlformats.org/officeDocument/2006/relationships/slide" Target="slides/slide234.xml"/><Relationship Id="rId237" Type="http://schemas.openxmlformats.org/officeDocument/2006/relationships/slide" Target="slides/slide235.xml"/><Relationship Id="rId238" Type="http://schemas.openxmlformats.org/officeDocument/2006/relationships/slide" Target="slides/slide236.xml"/><Relationship Id="rId239" Type="http://schemas.openxmlformats.org/officeDocument/2006/relationships/slide" Target="slides/slide23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180" Type="http://schemas.openxmlformats.org/officeDocument/2006/relationships/slide" Target="slides/slide178.xml"/><Relationship Id="rId181" Type="http://schemas.openxmlformats.org/officeDocument/2006/relationships/slide" Target="slides/slide179.xml"/><Relationship Id="rId182" Type="http://schemas.openxmlformats.org/officeDocument/2006/relationships/slide" Target="slides/slide180.xml"/><Relationship Id="rId183" Type="http://schemas.openxmlformats.org/officeDocument/2006/relationships/slide" Target="slides/slide181.xml"/><Relationship Id="rId184" Type="http://schemas.openxmlformats.org/officeDocument/2006/relationships/slide" Target="slides/slide182.xml"/><Relationship Id="rId185" Type="http://schemas.openxmlformats.org/officeDocument/2006/relationships/slide" Target="slides/slide183.xml"/><Relationship Id="rId186" Type="http://schemas.openxmlformats.org/officeDocument/2006/relationships/slide" Target="slides/slide184.xml"/><Relationship Id="rId187" Type="http://schemas.openxmlformats.org/officeDocument/2006/relationships/slide" Target="slides/slide185.xml"/><Relationship Id="rId188" Type="http://schemas.openxmlformats.org/officeDocument/2006/relationships/slide" Target="slides/slide186.xml"/><Relationship Id="rId189" Type="http://schemas.openxmlformats.org/officeDocument/2006/relationships/slide" Target="slides/slide187.xml"/><Relationship Id="rId240" Type="http://schemas.openxmlformats.org/officeDocument/2006/relationships/slide" Target="slides/slide238.xml"/><Relationship Id="rId241" Type="http://schemas.openxmlformats.org/officeDocument/2006/relationships/slide" Target="slides/slide239.xml"/><Relationship Id="rId242" Type="http://schemas.openxmlformats.org/officeDocument/2006/relationships/slide" Target="slides/slide240.xml"/><Relationship Id="rId243" Type="http://schemas.openxmlformats.org/officeDocument/2006/relationships/slide" Target="slides/slide241.xml"/><Relationship Id="rId244" Type="http://schemas.openxmlformats.org/officeDocument/2006/relationships/slide" Target="slides/slide242.xml"/><Relationship Id="rId245" Type="http://schemas.openxmlformats.org/officeDocument/2006/relationships/slide" Target="slides/slide243.xml"/><Relationship Id="rId246" Type="http://schemas.openxmlformats.org/officeDocument/2006/relationships/slide" Target="slides/slide244.xml"/><Relationship Id="rId247" Type="http://schemas.openxmlformats.org/officeDocument/2006/relationships/slide" Target="slides/slide245.xml"/><Relationship Id="rId248" Type="http://schemas.openxmlformats.org/officeDocument/2006/relationships/slide" Target="slides/slide246.xml"/><Relationship Id="rId249" Type="http://schemas.openxmlformats.org/officeDocument/2006/relationships/slide" Target="slides/slide247.xml"/><Relationship Id="rId300" Type="http://schemas.openxmlformats.org/officeDocument/2006/relationships/slide" Target="slides/slide298.xml"/><Relationship Id="rId301" Type="http://schemas.openxmlformats.org/officeDocument/2006/relationships/slide" Target="slides/slide299.xml"/><Relationship Id="rId302" Type="http://schemas.openxmlformats.org/officeDocument/2006/relationships/slide" Target="slides/slide300.xml"/><Relationship Id="rId303" Type="http://schemas.openxmlformats.org/officeDocument/2006/relationships/slide" Target="slides/slide301.xml"/><Relationship Id="rId304" Type="http://schemas.openxmlformats.org/officeDocument/2006/relationships/slide" Target="slides/slide302.xml"/><Relationship Id="rId305" Type="http://schemas.openxmlformats.org/officeDocument/2006/relationships/slide" Target="slides/slide303.xml"/><Relationship Id="rId306" Type="http://schemas.openxmlformats.org/officeDocument/2006/relationships/slide" Target="slides/slide304.xml"/><Relationship Id="rId307" Type="http://schemas.openxmlformats.org/officeDocument/2006/relationships/slide" Target="slides/slide305.xml"/><Relationship Id="rId308" Type="http://schemas.openxmlformats.org/officeDocument/2006/relationships/slide" Target="slides/slide306.xml"/><Relationship Id="rId309" Type="http://schemas.openxmlformats.org/officeDocument/2006/relationships/slide" Target="slides/slide30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90" Type="http://schemas.openxmlformats.org/officeDocument/2006/relationships/slide" Target="slides/slide188.xml"/><Relationship Id="rId191" Type="http://schemas.openxmlformats.org/officeDocument/2006/relationships/slide" Target="slides/slide189.xml"/><Relationship Id="rId192" Type="http://schemas.openxmlformats.org/officeDocument/2006/relationships/slide" Target="slides/slide190.xml"/><Relationship Id="rId193" Type="http://schemas.openxmlformats.org/officeDocument/2006/relationships/slide" Target="slides/slide191.xml"/><Relationship Id="rId194" Type="http://schemas.openxmlformats.org/officeDocument/2006/relationships/slide" Target="slides/slide192.xml"/><Relationship Id="rId195" Type="http://schemas.openxmlformats.org/officeDocument/2006/relationships/slide" Target="slides/slide193.xml"/><Relationship Id="rId196" Type="http://schemas.openxmlformats.org/officeDocument/2006/relationships/slide" Target="slides/slide194.xml"/><Relationship Id="rId197" Type="http://schemas.openxmlformats.org/officeDocument/2006/relationships/slide" Target="slides/slide195.xml"/><Relationship Id="rId198" Type="http://schemas.openxmlformats.org/officeDocument/2006/relationships/slide" Target="slides/slide196.xml"/><Relationship Id="rId199" Type="http://schemas.openxmlformats.org/officeDocument/2006/relationships/slide" Target="slides/slide197.xml"/><Relationship Id="rId250" Type="http://schemas.openxmlformats.org/officeDocument/2006/relationships/slide" Target="slides/slide248.xml"/><Relationship Id="rId251" Type="http://schemas.openxmlformats.org/officeDocument/2006/relationships/slide" Target="slides/slide249.xml"/><Relationship Id="rId252" Type="http://schemas.openxmlformats.org/officeDocument/2006/relationships/slide" Target="slides/slide250.xml"/><Relationship Id="rId253" Type="http://schemas.openxmlformats.org/officeDocument/2006/relationships/slide" Target="slides/slide251.xml"/><Relationship Id="rId254" Type="http://schemas.openxmlformats.org/officeDocument/2006/relationships/slide" Target="slides/slide252.xml"/><Relationship Id="rId255" Type="http://schemas.openxmlformats.org/officeDocument/2006/relationships/slide" Target="slides/slide253.xml"/><Relationship Id="rId256" Type="http://schemas.openxmlformats.org/officeDocument/2006/relationships/slide" Target="slides/slide254.xml"/><Relationship Id="rId257" Type="http://schemas.openxmlformats.org/officeDocument/2006/relationships/slide" Target="slides/slide255.xml"/><Relationship Id="rId258" Type="http://schemas.openxmlformats.org/officeDocument/2006/relationships/slide" Target="slides/slide256.xml"/><Relationship Id="rId259" Type="http://schemas.openxmlformats.org/officeDocument/2006/relationships/slide" Target="slides/slide257.xml"/><Relationship Id="rId310" Type="http://schemas.openxmlformats.org/officeDocument/2006/relationships/slide" Target="slides/slide308.xml"/><Relationship Id="rId311" Type="http://schemas.openxmlformats.org/officeDocument/2006/relationships/slide" Target="slides/slide309.xml"/><Relationship Id="rId312" Type="http://schemas.openxmlformats.org/officeDocument/2006/relationships/slide" Target="slides/slide310.xml"/><Relationship Id="rId313" Type="http://schemas.openxmlformats.org/officeDocument/2006/relationships/slide" Target="slides/slide311.xml"/><Relationship Id="rId314" Type="http://schemas.openxmlformats.org/officeDocument/2006/relationships/slide" Target="slides/slide312.xml"/><Relationship Id="rId315" Type="http://schemas.openxmlformats.org/officeDocument/2006/relationships/slide" Target="slides/slide313.xml"/><Relationship Id="rId316" Type="http://schemas.openxmlformats.org/officeDocument/2006/relationships/slide" Target="slides/slide314.xml"/><Relationship Id="rId317" Type="http://schemas.openxmlformats.org/officeDocument/2006/relationships/slide" Target="slides/slide315.xml"/><Relationship Id="rId318" Type="http://schemas.openxmlformats.org/officeDocument/2006/relationships/slide" Target="slides/slide316.xml"/><Relationship Id="rId319" Type="http://schemas.openxmlformats.org/officeDocument/2006/relationships/slide" Target="slides/slide3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260" Type="http://schemas.openxmlformats.org/officeDocument/2006/relationships/slide" Target="slides/slide258.xml"/><Relationship Id="rId261" Type="http://schemas.openxmlformats.org/officeDocument/2006/relationships/slide" Target="slides/slide259.xml"/><Relationship Id="rId262" Type="http://schemas.openxmlformats.org/officeDocument/2006/relationships/slide" Target="slides/slide260.xml"/><Relationship Id="rId263" Type="http://schemas.openxmlformats.org/officeDocument/2006/relationships/slide" Target="slides/slide261.xml"/><Relationship Id="rId264" Type="http://schemas.openxmlformats.org/officeDocument/2006/relationships/slide" Target="slides/slide262.xml"/><Relationship Id="rId265" Type="http://schemas.openxmlformats.org/officeDocument/2006/relationships/slide" Target="slides/slide263.xml"/><Relationship Id="rId266" Type="http://schemas.openxmlformats.org/officeDocument/2006/relationships/slide" Target="slides/slide264.xml"/><Relationship Id="rId267" Type="http://schemas.openxmlformats.org/officeDocument/2006/relationships/slide" Target="slides/slide265.xml"/><Relationship Id="rId268" Type="http://schemas.openxmlformats.org/officeDocument/2006/relationships/slide" Target="slides/slide266.xml"/><Relationship Id="rId269" Type="http://schemas.openxmlformats.org/officeDocument/2006/relationships/slide" Target="slides/slide267.xml"/><Relationship Id="rId320" Type="http://schemas.openxmlformats.org/officeDocument/2006/relationships/slide" Target="slides/slide318.xml"/><Relationship Id="rId321" Type="http://schemas.openxmlformats.org/officeDocument/2006/relationships/slide" Target="slides/slide319.xml"/><Relationship Id="rId322" Type="http://schemas.openxmlformats.org/officeDocument/2006/relationships/slide" Target="slides/slide320.xml"/><Relationship Id="rId323" Type="http://schemas.openxmlformats.org/officeDocument/2006/relationships/slide" Target="slides/slide321.xml"/><Relationship Id="rId324" Type="http://schemas.openxmlformats.org/officeDocument/2006/relationships/slide" Target="slides/slide322.xml"/><Relationship Id="rId325" Type="http://schemas.openxmlformats.org/officeDocument/2006/relationships/slide" Target="slides/slide323.xml"/><Relationship Id="rId326" Type="http://schemas.openxmlformats.org/officeDocument/2006/relationships/slide" Target="slides/slide324.xml"/><Relationship Id="rId327" Type="http://schemas.openxmlformats.org/officeDocument/2006/relationships/slide" Target="slides/slide325.xml"/><Relationship Id="rId328" Type="http://schemas.openxmlformats.org/officeDocument/2006/relationships/slide" Target="slides/slide326.xml"/><Relationship Id="rId329" Type="http://schemas.openxmlformats.org/officeDocument/2006/relationships/slide" Target="slides/slide327.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270" Type="http://schemas.openxmlformats.org/officeDocument/2006/relationships/slide" Target="slides/slide268.xml"/><Relationship Id="rId271" Type="http://schemas.openxmlformats.org/officeDocument/2006/relationships/slide" Target="slides/slide269.xml"/><Relationship Id="rId272" Type="http://schemas.openxmlformats.org/officeDocument/2006/relationships/slide" Target="slides/slide270.xml"/><Relationship Id="rId273" Type="http://schemas.openxmlformats.org/officeDocument/2006/relationships/slide" Target="slides/slide271.xml"/><Relationship Id="rId274" Type="http://schemas.openxmlformats.org/officeDocument/2006/relationships/slide" Target="slides/slide272.xml"/><Relationship Id="rId275" Type="http://schemas.openxmlformats.org/officeDocument/2006/relationships/slide" Target="slides/slide273.xml"/><Relationship Id="rId276" Type="http://schemas.openxmlformats.org/officeDocument/2006/relationships/slide" Target="slides/slide274.xml"/><Relationship Id="rId277" Type="http://schemas.openxmlformats.org/officeDocument/2006/relationships/slide" Target="slides/slide275.xml"/><Relationship Id="rId278" Type="http://schemas.openxmlformats.org/officeDocument/2006/relationships/slide" Target="slides/slide276.xml"/><Relationship Id="rId279" Type="http://schemas.openxmlformats.org/officeDocument/2006/relationships/slide" Target="slides/slide277.xml"/><Relationship Id="rId330" Type="http://schemas.openxmlformats.org/officeDocument/2006/relationships/slide" Target="slides/slide328.xml"/><Relationship Id="rId331" Type="http://schemas.openxmlformats.org/officeDocument/2006/relationships/slide" Target="slides/slide329.xml"/><Relationship Id="rId332" Type="http://schemas.openxmlformats.org/officeDocument/2006/relationships/slide" Target="slides/slide330.xml"/><Relationship Id="rId333" Type="http://schemas.openxmlformats.org/officeDocument/2006/relationships/slide" Target="slides/slide331.xml"/><Relationship Id="rId334" Type="http://schemas.openxmlformats.org/officeDocument/2006/relationships/slide" Target="slides/slide332.xml"/><Relationship Id="rId335" Type="http://schemas.openxmlformats.org/officeDocument/2006/relationships/slide" Target="slides/slide333.xml"/><Relationship Id="rId336" Type="http://schemas.openxmlformats.org/officeDocument/2006/relationships/slide" Target="slides/slide334.xml"/><Relationship Id="rId337" Type="http://schemas.openxmlformats.org/officeDocument/2006/relationships/slide" Target="slides/slide335.xml"/><Relationship Id="rId338" Type="http://schemas.openxmlformats.org/officeDocument/2006/relationships/slide" Target="slides/slide336.xml"/><Relationship Id="rId339" Type="http://schemas.openxmlformats.org/officeDocument/2006/relationships/slide" Target="slides/slide33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280" Type="http://schemas.openxmlformats.org/officeDocument/2006/relationships/slide" Target="slides/slide278.xml"/><Relationship Id="rId281" Type="http://schemas.openxmlformats.org/officeDocument/2006/relationships/slide" Target="slides/slide279.xml"/><Relationship Id="rId282" Type="http://schemas.openxmlformats.org/officeDocument/2006/relationships/slide" Target="slides/slide280.xml"/><Relationship Id="rId283" Type="http://schemas.openxmlformats.org/officeDocument/2006/relationships/slide" Target="slides/slide281.xml"/><Relationship Id="rId284" Type="http://schemas.openxmlformats.org/officeDocument/2006/relationships/slide" Target="slides/slide282.xml"/><Relationship Id="rId285" Type="http://schemas.openxmlformats.org/officeDocument/2006/relationships/slide" Target="slides/slide283.xml"/><Relationship Id="rId286" Type="http://schemas.openxmlformats.org/officeDocument/2006/relationships/slide" Target="slides/slide284.xml"/><Relationship Id="rId287" Type="http://schemas.openxmlformats.org/officeDocument/2006/relationships/slide" Target="slides/slide285.xml"/><Relationship Id="rId288" Type="http://schemas.openxmlformats.org/officeDocument/2006/relationships/slide" Target="slides/slide286.xml"/><Relationship Id="rId289" Type="http://schemas.openxmlformats.org/officeDocument/2006/relationships/slide" Target="slides/slide287.xml"/><Relationship Id="rId340" Type="http://schemas.openxmlformats.org/officeDocument/2006/relationships/slide" Target="slides/slide338.xml"/><Relationship Id="rId341" Type="http://schemas.openxmlformats.org/officeDocument/2006/relationships/slide" Target="slides/slide339.xml"/><Relationship Id="rId342" Type="http://schemas.openxmlformats.org/officeDocument/2006/relationships/slide" Target="slides/slide340.xml"/><Relationship Id="rId343" Type="http://schemas.openxmlformats.org/officeDocument/2006/relationships/slide" Target="slides/slide341.xml"/><Relationship Id="rId344" Type="http://schemas.openxmlformats.org/officeDocument/2006/relationships/slide" Target="slides/slide342.xml"/><Relationship Id="rId345" Type="http://schemas.openxmlformats.org/officeDocument/2006/relationships/slide" Target="slides/slide343.xml"/><Relationship Id="rId346" Type="http://schemas.openxmlformats.org/officeDocument/2006/relationships/slide" Target="slides/slide344.xml"/><Relationship Id="rId347" Type="http://schemas.openxmlformats.org/officeDocument/2006/relationships/slide" Target="slides/slide345.xml"/><Relationship Id="rId348" Type="http://schemas.openxmlformats.org/officeDocument/2006/relationships/slide" Target="slides/slide346.xml"/><Relationship Id="rId349" Type="http://schemas.openxmlformats.org/officeDocument/2006/relationships/slide" Target="slides/slide347.xml"/><Relationship Id="rId400" Type="http://schemas.openxmlformats.org/officeDocument/2006/relationships/slide" Target="slides/slide398.xml"/><Relationship Id="rId401" Type="http://schemas.openxmlformats.org/officeDocument/2006/relationships/slide" Target="slides/slide399.xml"/><Relationship Id="rId402" Type="http://schemas.openxmlformats.org/officeDocument/2006/relationships/slide" Target="slides/slide400.xml"/><Relationship Id="rId403" Type="http://schemas.openxmlformats.org/officeDocument/2006/relationships/slide" Target="slides/slide401.xml"/><Relationship Id="rId404" Type="http://schemas.openxmlformats.org/officeDocument/2006/relationships/slide" Target="slides/slide402.xml"/><Relationship Id="rId405" Type="http://schemas.openxmlformats.org/officeDocument/2006/relationships/slide" Target="slides/slide403.xml"/><Relationship Id="rId406" Type="http://schemas.openxmlformats.org/officeDocument/2006/relationships/slide" Target="slides/slide404.xml"/><Relationship Id="rId407" Type="http://schemas.openxmlformats.org/officeDocument/2006/relationships/slide" Target="slides/slide405.xml"/><Relationship Id="rId408" Type="http://schemas.openxmlformats.org/officeDocument/2006/relationships/slide" Target="slides/slide406.xml"/><Relationship Id="rId409" Type="http://schemas.openxmlformats.org/officeDocument/2006/relationships/slide" Target="slides/slide40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290" Type="http://schemas.openxmlformats.org/officeDocument/2006/relationships/slide" Target="slides/slide288.xml"/><Relationship Id="rId291" Type="http://schemas.openxmlformats.org/officeDocument/2006/relationships/slide" Target="slides/slide289.xml"/><Relationship Id="rId292" Type="http://schemas.openxmlformats.org/officeDocument/2006/relationships/slide" Target="slides/slide290.xml"/><Relationship Id="rId293" Type="http://schemas.openxmlformats.org/officeDocument/2006/relationships/slide" Target="slides/slide291.xml"/><Relationship Id="rId294" Type="http://schemas.openxmlformats.org/officeDocument/2006/relationships/slide" Target="slides/slide292.xml"/><Relationship Id="rId295" Type="http://schemas.openxmlformats.org/officeDocument/2006/relationships/slide" Target="slides/slide293.xml"/><Relationship Id="rId296" Type="http://schemas.openxmlformats.org/officeDocument/2006/relationships/slide" Target="slides/slide294.xml"/><Relationship Id="rId297" Type="http://schemas.openxmlformats.org/officeDocument/2006/relationships/slide" Target="slides/slide295.xml"/><Relationship Id="rId298" Type="http://schemas.openxmlformats.org/officeDocument/2006/relationships/slide" Target="slides/slide296.xml"/><Relationship Id="rId299" Type="http://schemas.openxmlformats.org/officeDocument/2006/relationships/slide" Target="slides/slide297.xml"/><Relationship Id="rId350" Type="http://schemas.openxmlformats.org/officeDocument/2006/relationships/slide" Target="slides/slide348.xml"/><Relationship Id="rId351" Type="http://schemas.openxmlformats.org/officeDocument/2006/relationships/slide" Target="slides/slide349.xml"/><Relationship Id="rId352" Type="http://schemas.openxmlformats.org/officeDocument/2006/relationships/slide" Target="slides/slide350.xml"/><Relationship Id="rId353" Type="http://schemas.openxmlformats.org/officeDocument/2006/relationships/slide" Target="slides/slide351.xml"/><Relationship Id="rId354" Type="http://schemas.openxmlformats.org/officeDocument/2006/relationships/slide" Target="slides/slide352.xml"/><Relationship Id="rId355" Type="http://schemas.openxmlformats.org/officeDocument/2006/relationships/slide" Target="slides/slide353.xml"/><Relationship Id="rId356" Type="http://schemas.openxmlformats.org/officeDocument/2006/relationships/slide" Target="slides/slide354.xml"/><Relationship Id="rId357" Type="http://schemas.openxmlformats.org/officeDocument/2006/relationships/slide" Target="slides/slide355.xml"/><Relationship Id="rId358" Type="http://schemas.openxmlformats.org/officeDocument/2006/relationships/slide" Target="slides/slide356.xml"/><Relationship Id="rId359" Type="http://schemas.openxmlformats.org/officeDocument/2006/relationships/slide" Target="slides/slide357.xml"/><Relationship Id="rId410" Type="http://schemas.openxmlformats.org/officeDocument/2006/relationships/slide" Target="slides/slide408.xml"/><Relationship Id="rId411" Type="http://schemas.openxmlformats.org/officeDocument/2006/relationships/slide" Target="slides/slide409.xml"/><Relationship Id="rId412" Type="http://schemas.openxmlformats.org/officeDocument/2006/relationships/slide" Target="slides/slide410.xml"/><Relationship Id="rId413" Type="http://schemas.openxmlformats.org/officeDocument/2006/relationships/slide" Target="slides/slide411.xml"/><Relationship Id="rId414" Type="http://schemas.openxmlformats.org/officeDocument/2006/relationships/slide" Target="slides/slide412.xml"/><Relationship Id="rId415" Type="http://schemas.openxmlformats.org/officeDocument/2006/relationships/slide" Target="slides/slide413.xml"/><Relationship Id="rId416" Type="http://schemas.openxmlformats.org/officeDocument/2006/relationships/slide" Target="slides/slide414.xml"/><Relationship Id="rId417" Type="http://schemas.openxmlformats.org/officeDocument/2006/relationships/slide" Target="slides/slide415.xml"/><Relationship Id="rId418" Type="http://schemas.openxmlformats.org/officeDocument/2006/relationships/slide" Target="slides/slide416.xml"/><Relationship Id="rId419" Type="http://schemas.openxmlformats.org/officeDocument/2006/relationships/slide" Target="slides/slide41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360" Type="http://schemas.openxmlformats.org/officeDocument/2006/relationships/slide" Target="slides/slide358.xml"/><Relationship Id="rId361" Type="http://schemas.openxmlformats.org/officeDocument/2006/relationships/slide" Target="slides/slide359.xml"/><Relationship Id="rId362" Type="http://schemas.openxmlformats.org/officeDocument/2006/relationships/slide" Target="slides/slide360.xml"/><Relationship Id="rId363" Type="http://schemas.openxmlformats.org/officeDocument/2006/relationships/slide" Target="slides/slide361.xml"/><Relationship Id="rId364" Type="http://schemas.openxmlformats.org/officeDocument/2006/relationships/slide" Target="slides/slide362.xml"/><Relationship Id="rId365" Type="http://schemas.openxmlformats.org/officeDocument/2006/relationships/slide" Target="slides/slide363.xml"/><Relationship Id="rId366" Type="http://schemas.openxmlformats.org/officeDocument/2006/relationships/slide" Target="slides/slide364.xml"/><Relationship Id="rId367" Type="http://schemas.openxmlformats.org/officeDocument/2006/relationships/slide" Target="slides/slide365.xml"/><Relationship Id="rId368" Type="http://schemas.openxmlformats.org/officeDocument/2006/relationships/slide" Target="slides/slide366.xml"/><Relationship Id="rId369" Type="http://schemas.openxmlformats.org/officeDocument/2006/relationships/slide" Target="slides/slide367.xml"/><Relationship Id="rId420" Type="http://schemas.openxmlformats.org/officeDocument/2006/relationships/notesMaster" Target="notesMasters/notesMaster1.xml"/><Relationship Id="rId421" Type="http://schemas.openxmlformats.org/officeDocument/2006/relationships/presProps" Target="presProps.xml"/><Relationship Id="rId422" Type="http://schemas.openxmlformats.org/officeDocument/2006/relationships/viewProps" Target="viewProps.xml"/><Relationship Id="rId423" Type="http://schemas.openxmlformats.org/officeDocument/2006/relationships/theme" Target="theme/theme1.xml"/><Relationship Id="rId424" Type="http://schemas.openxmlformats.org/officeDocument/2006/relationships/tableStyles" Target="tableStyles.xml"/><Relationship Id="rId140" Type="http://schemas.openxmlformats.org/officeDocument/2006/relationships/slide" Target="slides/slide138.xml"/><Relationship Id="rId141" Type="http://schemas.openxmlformats.org/officeDocument/2006/relationships/slide" Target="slides/slide139.xml"/><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200" Type="http://schemas.openxmlformats.org/officeDocument/2006/relationships/slide" Target="slides/slide198.xml"/><Relationship Id="rId201" Type="http://schemas.openxmlformats.org/officeDocument/2006/relationships/slide" Target="slides/slide199.xml"/><Relationship Id="rId202" Type="http://schemas.openxmlformats.org/officeDocument/2006/relationships/slide" Target="slides/slide200.xml"/><Relationship Id="rId203" Type="http://schemas.openxmlformats.org/officeDocument/2006/relationships/slide" Target="slides/slide201.xml"/><Relationship Id="rId204" Type="http://schemas.openxmlformats.org/officeDocument/2006/relationships/slide" Target="slides/slide202.xml"/><Relationship Id="rId205" Type="http://schemas.openxmlformats.org/officeDocument/2006/relationships/slide" Target="slides/slide203.xml"/><Relationship Id="rId206" Type="http://schemas.openxmlformats.org/officeDocument/2006/relationships/slide" Target="slides/slide204.xml"/><Relationship Id="rId207" Type="http://schemas.openxmlformats.org/officeDocument/2006/relationships/slide" Target="slides/slide205.xml"/><Relationship Id="rId208" Type="http://schemas.openxmlformats.org/officeDocument/2006/relationships/slide" Target="slides/slide206.xml"/><Relationship Id="rId209" Type="http://schemas.openxmlformats.org/officeDocument/2006/relationships/slide" Target="slides/slide207.xml"/><Relationship Id="rId370" Type="http://schemas.openxmlformats.org/officeDocument/2006/relationships/slide" Target="slides/slide368.xml"/><Relationship Id="rId371" Type="http://schemas.openxmlformats.org/officeDocument/2006/relationships/slide" Target="slides/slide369.xml"/><Relationship Id="rId372" Type="http://schemas.openxmlformats.org/officeDocument/2006/relationships/slide" Target="slides/slide370.xml"/><Relationship Id="rId373" Type="http://schemas.openxmlformats.org/officeDocument/2006/relationships/slide" Target="slides/slide371.xml"/><Relationship Id="rId374" Type="http://schemas.openxmlformats.org/officeDocument/2006/relationships/slide" Target="slides/slide372.xml"/><Relationship Id="rId375" Type="http://schemas.openxmlformats.org/officeDocument/2006/relationships/slide" Target="slides/slide373.xml"/><Relationship Id="rId376" Type="http://schemas.openxmlformats.org/officeDocument/2006/relationships/slide" Target="slides/slide374.xml"/><Relationship Id="rId377" Type="http://schemas.openxmlformats.org/officeDocument/2006/relationships/slide" Target="slides/slide375.xml"/><Relationship Id="rId378" Type="http://schemas.openxmlformats.org/officeDocument/2006/relationships/slide" Target="slides/slide376.xml"/><Relationship Id="rId379" Type="http://schemas.openxmlformats.org/officeDocument/2006/relationships/slide" Target="slides/slide37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slide" Target="slides/slide156.xml"/><Relationship Id="rId159" Type="http://schemas.openxmlformats.org/officeDocument/2006/relationships/slide" Target="slides/slide157.xml"/><Relationship Id="rId210" Type="http://schemas.openxmlformats.org/officeDocument/2006/relationships/slide" Target="slides/slide208.xml"/><Relationship Id="rId211" Type="http://schemas.openxmlformats.org/officeDocument/2006/relationships/slide" Target="slides/slide209.xml"/><Relationship Id="rId212" Type="http://schemas.openxmlformats.org/officeDocument/2006/relationships/slide" Target="slides/slide210.xml"/><Relationship Id="rId213" Type="http://schemas.openxmlformats.org/officeDocument/2006/relationships/slide" Target="slides/slide211.xml"/><Relationship Id="rId214" Type="http://schemas.openxmlformats.org/officeDocument/2006/relationships/slide" Target="slides/slide212.xml"/><Relationship Id="rId215" Type="http://schemas.openxmlformats.org/officeDocument/2006/relationships/slide" Target="slides/slide213.xml"/><Relationship Id="rId216" Type="http://schemas.openxmlformats.org/officeDocument/2006/relationships/slide" Target="slides/slide214.xml"/><Relationship Id="rId217" Type="http://schemas.openxmlformats.org/officeDocument/2006/relationships/slide" Target="slides/slide215.xml"/><Relationship Id="rId218" Type="http://schemas.openxmlformats.org/officeDocument/2006/relationships/slide" Target="slides/slide216.xml"/><Relationship Id="rId219" Type="http://schemas.openxmlformats.org/officeDocument/2006/relationships/slide" Target="slides/slide217.xml"/><Relationship Id="rId380" Type="http://schemas.openxmlformats.org/officeDocument/2006/relationships/slide" Target="slides/slide378.xml"/><Relationship Id="rId381" Type="http://schemas.openxmlformats.org/officeDocument/2006/relationships/slide" Target="slides/slide379.xml"/><Relationship Id="rId382" Type="http://schemas.openxmlformats.org/officeDocument/2006/relationships/slide" Target="slides/slide380.xml"/><Relationship Id="rId383" Type="http://schemas.openxmlformats.org/officeDocument/2006/relationships/slide" Target="slides/slide381.xml"/><Relationship Id="rId384" Type="http://schemas.openxmlformats.org/officeDocument/2006/relationships/slide" Target="slides/slide382.xml"/><Relationship Id="rId385" Type="http://schemas.openxmlformats.org/officeDocument/2006/relationships/slide" Target="slides/slide383.xml"/><Relationship Id="rId386" Type="http://schemas.openxmlformats.org/officeDocument/2006/relationships/slide" Target="slides/slide384.xml"/><Relationship Id="rId387" Type="http://schemas.openxmlformats.org/officeDocument/2006/relationships/slide" Target="slides/slide385.xml"/><Relationship Id="rId388" Type="http://schemas.openxmlformats.org/officeDocument/2006/relationships/slide" Target="slides/slide386.xml"/><Relationship Id="rId389" Type="http://schemas.openxmlformats.org/officeDocument/2006/relationships/slide" Target="slides/slide38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60" Type="http://schemas.openxmlformats.org/officeDocument/2006/relationships/slide" Target="slides/slide158.xml"/><Relationship Id="rId161" Type="http://schemas.openxmlformats.org/officeDocument/2006/relationships/slide" Target="slides/slide159.xml"/><Relationship Id="rId162" Type="http://schemas.openxmlformats.org/officeDocument/2006/relationships/slide" Target="slides/slide160.xml"/><Relationship Id="rId163" Type="http://schemas.openxmlformats.org/officeDocument/2006/relationships/slide" Target="slides/slide161.xml"/><Relationship Id="rId164" Type="http://schemas.openxmlformats.org/officeDocument/2006/relationships/slide" Target="slides/slide162.xml"/><Relationship Id="rId165" Type="http://schemas.openxmlformats.org/officeDocument/2006/relationships/slide" Target="slides/slide163.xml"/><Relationship Id="rId166" Type="http://schemas.openxmlformats.org/officeDocument/2006/relationships/slide" Target="slides/slide164.xml"/><Relationship Id="rId167" Type="http://schemas.openxmlformats.org/officeDocument/2006/relationships/slide" Target="slides/slide165.xml"/><Relationship Id="rId168" Type="http://schemas.openxmlformats.org/officeDocument/2006/relationships/slide" Target="slides/slide166.xml"/><Relationship Id="rId169" Type="http://schemas.openxmlformats.org/officeDocument/2006/relationships/slide" Target="slides/slide167.xml"/><Relationship Id="rId220" Type="http://schemas.openxmlformats.org/officeDocument/2006/relationships/slide" Target="slides/slide218.xml"/><Relationship Id="rId221" Type="http://schemas.openxmlformats.org/officeDocument/2006/relationships/slide" Target="slides/slide219.xml"/><Relationship Id="rId222" Type="http://schemas.openxmlformats.org/officeDocument/2006/relationships/slide" Target="slides/slide220.xml"/><Relationship Id="rId223" Type="http://schemas.openxmlformats.org/officeDocument/2006/relationships/slide" Target="slides/slide221.xml"/><Relationship Id="rId224" Type="http://schemas.openxmlformats.org/officeDocument/2006/relationships/slide" Target="slides/slide222.xml"/><Relationship Id="rId225" Type="http://schemas.openxmlformats.org/officeDocument/2006/relationships/slide" Target="slides/slide223.xml"/><Relationship Id="rId226" Type="http://schemas.openxmlformats.org/officeDocument/2006/relationships/slide" Target="slides/slide224.xml"/><Relationship Id="rId227" Type="http://schemas.openxmlformats.org/officeDocument/2006/relationships/slide" Target="slides/slide225.xml"/><Relationship Id="rId228" Type="http://schemas.openxmlformats.org/officeDocument/2006/relationships/slide" Target="slides/slide226.xml"/><Relationship Id="rId229" Type="http://schemas.openxmlformats.org/officeDocument/2006/relationships/slide" Target="slides/slide227.xml"/><Relationship Id="rId390" Type="http://schemas.openxmlformats.org/officeDocument/2006/relationships/slide" Target="slides/slide388.xml"/><Relationship Id="rId391" Type="http://schemas.openxmlformats.org/officeDocument/2006/relationships/slide" Target="slides/slide389.xml"/><Relationship Id="rId392" Type="http://schemas.openxmlformats.org/officeDocument/2006/relationships/slide" Target="slides/slide390.xml"/><Relationship Id="rId393" Type="http://schemas.openxmlformats.org/officeDocument/2006/relationships/slide" Target="slides/slide391.xml"/><Relationship Id="rId394" Type="http://schemas.openxmlformats.org/officeDocument/2006/relationships/slide" Target="slides/slide392.xml"/><Relationship Id="rId395" Type="http://schemas.openxmlformats.org/officeDocument/2006/relationships/slide" Target="slides/slide393.xml"/><Relationship Id="rId396" Type="http://schemas.openxmlformats.org/officeDocument/2006/relationships/slide" Target="slides/slide394.xml"/><Relationship Id="rId397" Type="http://schemas.openxmlformats.org/officeDocument/2006/relationships/slide" Target="slides/slide395.xml"/><Relationship Id="rId398" Type="http://schemas.openxmlformats.org/officeDocument/2006/relationships/slide" Target="slides/slide396.xml"/><Relationship Id="rId399" Type="http://schemas.openxmlformats.org/officeDocument/2006/relationships/slide" Target="slides/slide3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wrap="square"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wrap="square"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wrap="square"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4.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6.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7.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8.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0.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2.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3.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4.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5.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6.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7.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8.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0.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2.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3.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4.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5.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6.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7.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8.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0.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1.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2.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3.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4.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5.xml"/></Relationships>
</file>

<file path=ppt/notesSlides/_rels/notesSlide3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6.xml"/></Relationships>
</file>

<file path=ppt/notesSlides/_rels/notesSlide3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7.xml"/></Relationships>
</file>

<file path=ppt/notesSlides/_rels/notesSlide3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8.xml"/></Relationships>
</file>

<file path=ppt/notesSlides/_rels/notesSlide3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0.xml"/></Relationships>
</file>

<file path=ppt/notesSlides/_rels/notesSlide3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1.xml"/></Relationships>
</file>

<file path=ppt/notesSlides/_rels/notesSlide3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2.xml"/></Relationships>
</file>

<file path=ppt/notesSlides/_rels/notesSlide3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3.xml"/></Relationships>
</file>

<file path=ppt/notesSlides/_rels/notesSlide3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4.xml"/></Relationships>
</file>

<file path=ppt/notesSlides/_rels/notesSlide3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5.xml"/></Relationships>
</file>

<file path=ppt/notesSlides/_rels/notesSlide3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6.xml"/></Relationships>
</file>

<file path=ppt/notesSlides/_rels/notesSlide3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7.xml"/></Relationships>
</file>

<file path=ppt/notesSlides/_rels/notesSlide3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8.xml"/></Relationships>
</file>

<file path=ppt/notesSlides/_rels/notesSlide3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0.xml"/></Relationships>
</file>

<file path=ppt/notesSlides/_rels/notesSlide3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1.xml"/></Relationships>
</file>

<file path=ppt/notesSlides/_rels/notesSlide3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2.xml"/></Relationships>
</file>

<file path=ppt/notesSlides/_rels/notesSlide3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3.xml"/></Relationships>
</file>

<file path=ppt/notesSlides/_rels/notesSlide3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4.xml"/></Relationships>
</file>

<file path=ppt/notesSlides/_rels/notesSlide3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5.xml"/></Relationships>
</file>

<file path=ppt/notesSlides/_rels/notesSlide3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6.xml"/></Relationships>
</file>

<file path=ppt/notesSlides/_rels/notesSlide3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7.xml"/></Relationships>
</file>

<file path=ppt/notesSlides/_rels/notesSlide3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8.xml"/></Relationships>
</file>

<file path=ppt/notesSlides/_rels/notesSlide3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0.xml"/></Relationships>
</file>

<file path=ppt/notesSlides/_rels/notesSlide3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1.xml"/></Relationships>
</file>

<file path=ppt/notesSlides/_rels/notesSlide3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2.xml"/></Relationships>
</file>

<file path=ppt/notesSlides/_rels/notesSlide3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3.xml"/></Relationships>
</file>

<file path=ppt/notesSlides/_rels/notesSlide3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4.xml"/></Relationships>
</file>

<file path=ppt/notesSlides/_rels/notesSlide3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5.xml"/></Relationships>
</file>

<file path=ppt/notesSlides/_rels/notesSlide3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6.xml"/></Relationships>
</file>

<file path=ppt/notesSlides/_rels/notesSlide3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7.xml"/></Relationships>
</file>

<file path=ppt/notesSlides/_rels/notesSlide3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8.xml"/></Relationships>
</file>

<file path=ppt/notesSlides/_rels/notesSlide3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0.xml"/></Relationships>
</file>

<file path=ppt/notesSlides/_rels/notesSlide3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1.xml"/></Relationships>
</file>

<file path=ppt/notesSlides/_rels/notesSlide3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2.xml"/></Relationships>
</file>

<file path=ppt/notesSlides/_rels/notesSlide3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3.xml"/></Relationships>
</file>

<file path=ppt/notesSlides/_rels/notesSlide3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4.xml"/></Relationships>
</file>

<file path=ppt/notesSlides/_rels/notesSlide3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5.xml"/></Relationships>
</file>

<file path=ppt/notesSlides/_rels/notesSlide3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6.xml"/></Relationships>
</file>

<file path=ppt/notesSlides/_rels/notesSlide3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7.xml"/></Relationships>
</file>

<file path=ppt/notesSlides/_rels/notesSlide3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8.xml"/></Relationships>
</file>

<file path=ppt/notesSlides/_rels/notesSlide3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0.xml"/></Relationships>
</file>

<file path=ppt/notesSlides/_rels/notesSlide3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1.xml"/></Relationships>
</file>

<file path=ppt/notesSlides/_rels/notesSlide3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2.xml"/></Relationships>
</file>

<file path=ppt/notesSlides/_rels/notesSlide3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3.xml"/></Relationships>
</file>

<file path=ppt/notesSlides/_rels/notesSlide3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4.xml"/></Relationships>
</file>

<file path=ppt/notesSlides/_rels/notesSlide3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5.xml"/></Relationships>
</file>

<file path=ppt/notesSlides/_rels/notesSlide3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6.xml"/></Relationships>
</file>

<file path=ppt/notesSlides/_rels/notesSlide3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7.xml"/></Relationships>
</file>

<file path=ppt/notesSlides/_rels/notesSlide3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8.xml"/></Relationships>
</file>

<file path=ppt/notesSlides/_rels/notesSlide3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0.xml"/></Relationships>
</file>

<file path=ppt/notesSlides/_rels/notesSlide3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1.xml"/></Relationships>
</file>

<file path=ppt/notesSlides/_rels/notesSlide3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2.xml"/></Relationships>
</file>

<file path=ppt/notesSlides/_rels/notesSlide3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3.xml"/></Relationships>
</file>

<file path=ppt/notesSlides/_rels/notesSlide3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4.xml"/></Relationships>
</file>

<file path=ppt/notesSlides/_rels/notesSlide3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5.xml"/></Relationships>
</file>

<file path=ppt/notesSlides/_rels/notesSlide3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6.xml"/></Relationships>
</file>

<file path=ppt/notesSlides/_rels/notesSlide3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7.xml"/></Relationships>
</file>

<file path=ppt/notesSlides/_rels/notesSlide3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8.xml"/></Relationships>
</file>

<file path=ppt/notesSlides/_rels/notesSlide3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0.xml"/></Relationships>
</file>

<file path=ppt/notesSlides/_rels/notesSlide3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1.xml"/></Relationships>
</file>

<file path=ppt/notesSlides/_rels/notesSlide3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2.xml"/></Relationships>
</file>

<file path=ppt/notesSlides/_rels/notesSlide3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3.xml"/></Relationships>
</file>

<file path=ppt/notesSlides/_rels/notesSlide3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4.xml"/></Relationships>
</file>

<file path=ppt/notesSlides/_rels/notesSlide3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5.xml"/></Relationships>
</file>

<file path=ppt/notesSlides/_rels/notesSlide3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6.xml"/></Relationships>
</file>

<file path=ppt/notesSlides/_rels/notesSlide3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7.xml"/></Relationships>
</file>

<file path=ppt/notesSlides/_rels/notesSlide3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8.xml"/></Relationships>
</file>

<file path=ppt/notesSlides/_rels/notesSlide3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0.xml"/></Relationships>
</file>

<file path=ppt/notesSlides/_rels/notesSlide3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1.xml"/></Relationships>
</file>

<file path=ppt/notesSlides/_rels/notesSlide3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2.xml"/></Relationships>
</file>

<file path=ppt/notesSlides/_rels/notesSlide3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3.xml"/></Relationships>
</file>

<file path=ppt/notesSlides/_rels/notesSlide3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4.xml"/></Relationships>
</file>

<file path=ppt/notesSlides/_rels/notesSlide3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5.xml"/></Relationships>
</file>

<file path=ppt/notesSlides/_rels/notesSlide3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6.xml"/></Relationships>
</file>

<file path=ppt/notesSlides/_rels/notesSlide3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7.xml"/></Relationships>
</file>

<file path=ppt/notesSlides/_rels/notesSlide3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8.xml"/></Relationships>
</file>

<file path=ppt/notesSlides/_rels/notesSlide3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0.xml"/></Relationships>
</file>

<file path=ppt/notesSlides/_rels/notesSlide3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1.xml"/></Relationships>
</file>

<file path=ppt/notesSlides/_rels/notesSlide3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2.xml"/></Relationships>
</file>

<file path=ppt/notesSlides/_rels/notesSlide3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3.xml"/></Relationships>
</file>

<file path=ppt/notesSlides/_rels/notesSlide3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4.xml"/></Relationships>
</file>

<file path=ppt/notesSlides/_rels/notesSlide3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5.xml"/></Relationships>
</file>

<file path=ppt/notesSlides/_rels/notesSlide3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6.xml"/></Relationships>
</file>

<file path=ppt/notesSlides/_rels/notesSlide3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7.xml"/></Relationships>
</file>

<file path=ppt/notesSlides/_rels/notesSlide3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8.xml"/></Relationships>
</file>

<file path=ppt/notesSlides/_rels/notesSlide3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0.xml"/></Relationships>
</file>

<file path=ppt/notesSlides/_rels/notesSlide4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1.xml"/></Relationships>
</file>

<file path=ppt/notesSlides/_rels/notesSlide4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2.xml"/></Relationships>
</file>

<file path=ppt/notesSlides/_rels/notesSlide4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3.xml"/></Relationships>
</file>

<file path=ppt/notesSlides/_rels/notesSlide4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4.xml"/></Relationships>
</file>

<file path=ppt/notesSlides/_rels/notesSlide4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5.xml"/></Relationships>
</file>

<file path=ppt/notesSlides/_rels/notesSlide4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6.xml"/></Relationships>
</file>

<file path=ppt/notesSlides/_rels/notesSlide4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7.xml"/></Relationships>
</file>

<file path=ppt/notesSlides/_rels/notesSlide4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8.xml"/></Relationships>
</file>

<file path=ppt/notesSlides/_rels/notesSlide4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0.xml"/></Relationships>
</file>

<file path=ppt/notesSlides/_rels/notesSlide4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1.xml"/></Relationships>
</file>

<file path=ppt/notesSlides/_rels/notesSlide4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2.xml"/></Relationships>
</file>

<file path=ppt/notesSlides/_rels/notesSlide4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3.xml"/></Relationships>
</file>

<file path=ppt/notesSlides/_rels/notesSlide4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4.xml"/></Relationships>
</file>

<file path=ppt/notesSlides/_rels/notesSlide4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5.xml"/></Relationships>
</file>

<file path=ppt/notesSlides/_rels/notesSlide4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6.xml"/></Relationships>
</file>

<file path=ppt/notesSlides/_rels/notesSlide4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 name="Shape 3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9" name="Shape 3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06" name="Shape 1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Shape 85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100</a:t>
            </a:fld>
            <a:endParaRPr lang="en-US" sz="1200">
              <a:solidFill>
                <a:srgbClr val="000000"/>
              </a:solidFill>
              <a:latin typeface="Arial"/>
              <a:ea typeface="Arial"/>
              <a:cs typeface="Arial"/>
              <a:sym typeface="Arial"/>
            </a:endParaRPr>
          </a:p>
        </p:txBody>
      </p:sp>
      <p:sp>
        <p:nvSpPr>
          <p:cNvPr id="853" name="Shape 8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54" name="Shape 85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Shape 85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860" name="Shape 8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Shape 870"/>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871" name="Shape 8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Shape 87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103</a:t>
            </a:fld>
            <a:endParaRPr lang="en-US" sz="1200">
              <a:solidFill>
                <a:srgbClr val="000000"/>
              </a:solidFill>
              <a:latin typeface="Arial"/>
              <a:ea typeface="Arial"/>
              <a:cs typeface="Arial"/>
              <a:sym typeface="Arial"/>
            </a:endParaRPr>
          </a:p>
        </p:txBody>
      </p:sp>
      <p:sp>
        <p:nvSpPr>
          <p:cNvPr id="877" name="Shape 8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78" name="Shape 87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84" name="Shape 88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85" name="Shape 88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Shape 890"/>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105</a:t>
            </a:fld>
            <a:endParaRPr lang="en-US" sz="1200">
              <a:solidFill>
                <a:srgbClr val="000000"/>
              </a:solidFill>
              <a:latin typeface="Arial"/>
              <a:ea typeface="Arial"/>
              <a:cs typeface="Arial"/>
              <a:sym typeface="Arial"/>
            </a:endParaRPr>
          </a:p>
        </p:txBody>
      </p:sp>
      <p:sp>
        <p:nvSpPr>
          <p:cNvPr id="891" name="Shape 8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92" name="Shape 892"/>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Shape 89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106</a:t>
            </a:fld>
            <a:endParaRPr lang="en-US" sz="1200">
              <a:solidFill>
                <a:srgbClr val="000000"/>
              </a:solidFill>
              <a:latin typeface="Arial"/>
              <a:ea typeface="Arial"/>
              <a:cs typeface="Arial"/>
              <a:sym typeface="Arial"/>
            </a:endParaRPr>
          </a:p>
        </p:txBody>
      </p:sp>
      <p:sp>
        <p:nvSpPr>
          <p:cNvPr id="900" name="Shape 9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01" name="Shape 90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Shape 90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107</a:t>
            </a:fld>
            <a:endParaRPr lang="en-US" sz="1200">
              <a:solidFill>
                <a:srgbClr val="000000"/>
              </a:solidFill>
              <a:latin typeface="Arial"/>
              <a:ea typeface="Arial"/>
              <a:cs typeface="Arial"/>
              <a:sym typeface="Arial"/>
            </a:endParaRPr>
          </a:p>
        </p:txBody>
      </p:sp>
      <p:sp>
        <p:nvSpPr>
          <p:cNvPr id="908" name="Shape 9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09" name="Shape 90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Shape 91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108</a:t>
            </a:fld>
            <a:endParaRPr lang="en-US" sz="1200">
              <a:solidFill>
                <a:srgbClr val="000000"/>
              </a:solidFill>
              <a:latin typeface="Arial"/>
              <a:ea typeface="Arial"/>
              <a:cs typeface="Arial"/>
              <a:sym typeface="Arial"/>
            </a:endParaRPr>
          </a:p>
        </p:txBody>
      </p:sp>
      <p:sp>
        <p:nvSpPr>
          <p:cNvPr id="915" name="Shape 9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6" name="Shape 91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Shape 9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5" name="Shape 92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26" name="Shape 92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3" name="Shape 11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Shape 9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2" name="Shape 93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33" name="Shape 93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Shape 9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9" name="Shape 93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40" name="Shape 94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Shape 94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112</a:t>
            </a:fld>
            <a:endParaRPr lang="en-US" sz="1200">
              <a:solidFill>
                <a:srgbClr val="000000"/>
              </a:solidFill>
              <a:latin typeface="Arial"/>
              <a:ea typeface="Arial"/>
              <a:cs typeface="Arial"/>
              <a:sym typeface="Arial"/>
            </a:endParaRPr>
          </a:p>
        </p:txBody>
      </p:sp>
      <p:sp>
        <p:nvSpPr>
          <p:cNvPr id="946" name="Shape 9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47" name="Shape 94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Shape 9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53" name="Shape 95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200" b="1" i="1" u="none" strike="noStrike" cap="none">
              <a:solidFill>
                <a:schemeClr val="dk1"/>
              </a:solidFill>
              <a:latin typeface="Questrial"/>
              <a:ea typeface="Questrial"/>
              <a:cs typeface="Questrial"/>
              <a:sym typeface="Questrial"/>
            </a:endParaRPr>
          </a:p>
        </p:txBody>
      </p:sp>
      <p:sp>
        <p:nvSpPr>
          <p:cNvPr id="954" name="Shape 95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Shape 9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0" name="Shape 96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61" name="Shape 96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Shape 9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7" name="Shape 96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68" name="Shape 96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Shape 97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116</a:t>
            </a:fld>
            <a:endParaRPr lang="en-US" sz="1200">
              <a:solidFill>
                <a:srgbClr val="000000"/>
              </a:solidFill>
              <a:latin typeface="Arial"/>
              <a:ea typeface="Arial"/>
              <a:cs typeface="Arial"/>
              <a:sym typeface="Arial"/>
            </a:endParaRPr>
          </a:p>
        </p:txBody>
      </p:sp>
      <p:sp>
        <p:nvSpPr>
          <p:cNvPr id="974" name="Shape 9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75" name="Shape 97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Shape 9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1" name="Shape 98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a:p>
          <a:p>
            <a:pPr marL="171450" marR="0" lvl="0" indent="-171450" algn="l" rtl="0">
              <a:spcBef>
                <a:spcPts val="0"/>
              </a:spcBef>
              <a:spcAft>
                <a:spcPts val="0"/>
              </a:spcAft>
              <a:buClr>
                <a:schemeClr val="dk1"/>
              </a:buClr>
              <a:buSzPct val="100000"/>
              <a:buFont typeface="Noto Sans Symbols"/>
              <a:buNone/>
            </a:pPr>
            <a:endParaRPr sz="1200" b="0" i="0" u="none" strike="noStrike" cap="none">
              <a:solidFill>
                <a:schemeClr val="dk1"/>
              </a:solidFill>
              <a:latin typeface="Questrial"/>
              <a:ea typeface="Questrial"/>
              <a:cs typeface="Questrial"/>
              <a:sym typeface="Questrial"/>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82" name="Shape 98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Shape 98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118</a:t>
            </a:fld>
            <a:endParaRPr lang="en-US" sz="1200">
              <a:solidFill>
                <a:srgbClr val="000000"/>
              </a:solidFill>
              <a:latin typeface="Arial"/>
              <a:ea typeface="Arial"/>
              <a:cs typeface="Arial"/>
              <a:sym typeface="Arial"/>
            </a:endParaRPr>
          </a:p>
        </p:txBody>
      </p:sp>
      <p:sp>
        <p:nvSpPr>
          <p:cNvPr id="988" name="Shape 9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9" name="Shape 98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Shape 99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119</a:t>
            </a:fld>
            <a:endParaRPr lang="en-US" sz="1200">
              <a:solidFill>
                <a:srgbClr val="000000"/>
              </a:solidFill>
              <a:latin typeface="Arial"/>
              <a:ea typeface="Arial"/>
              <a:cs typeface="Arial"/>
              <a:sym typeface="Arial"/>
            </a:endParaRPr>
          </a:p>
        </p:txBody>
      </p:sp>
      <p:sp>
        <p:nvSpPr>
          <p:cNvPr id="996" name="Shape 9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97" name="Shape 99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0" name="Shape 12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120</a:t>
            </a:fld>
            <a:endParaRPr lang="en-US" sz="1200">
              <a:solidFill>
                <a:srgbClr val="000000"/>
              </a:solidFill>
              <a:latin typeface="Arial"/>
              <a:ea typeface="Arial"/>
              <a:cs typeface="Arial"/>
              <a:sym typeface="Arial"/>
            </a:endParaRPr>
          </a:p>
        </p:txBody>
      </p:sp>
      <p:sp>
        <p:nvSpPr>
          <p:cNvPr id="1003" name="Shape 10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04" name="Shape 100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Shape 100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121</a:t>
            </a:fld>
            <a:endParaRPr lang="en-US" sz="1200">
              <a:solidFill>
                <a:srgbClr val="000000"/>
              </a:solidFill>
              <a:latin typeface="Arial"/>
              <a:ea typeface="Arial"/>
              <a:cs typeface="Arial"/>
              <a:sym typeface="Arial"/>
            </a:endParaRPr>
          </a:p>
        </p:txBody>
      </p:sp>
      <p:sp>
        <p:nvSpPr>
          <p:cNvPr id="1010" name="Shape 10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11" name="Shape 101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Shape 10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8" name="Shape 102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29" name="Shape 102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Shape 103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123</a:t>
            </a:fld>
            <a:endParaRPr lang="en-US" sz="1200">
              <a:solidFill>
                <a:srgbClr val="000000"/>
              </a:solidFill>
              <a:latin typeface="Arial"/>
              <a:ea typeface="Arial"/>
              <a:cs typeface="Arial"/>
              <a:sym typeface="Arial"/>
            </a:endParaRPr>
          </a:p>
        </p:txBody>
      </p:sp>
      <p:sp>
        <p:nvSpPr>
          <p:cNvPr id="1035" name="Shape 10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6" name="Shape 103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Shape 10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2" name="Shape 104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43" name="Shape 104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Shape 104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125</a:t>
            </a:fld>
            <a:endParaRPr lang="en-US" sz="1200">
              <a:solidFill>
                <a:srgbClr val="000000"/>
              </a:solidFill>
              <a:latin typeface="Arial"/>
              <a:ea typeface="Arial"/>
              <a:cs typeface="Arial"/>
              <a:sym typeface="Arial"/>
            </a:endParaRPr>
          </a:p>
        </p:txBody>
      </p:sp>
      <p:sp>
        <p:nvSpPr>
          <p:cNvPr id="1049" name="Shape 10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50" name="Shape 105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Shape 10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56" name="Shape 105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57" name="Shape 105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127</a:t>
            </a:fld>
            <a:endParaRPr lang="en-US" sz="1200">
              <a:solidFill>
                <a:srgbClr val="000000"/>
              </a:solidFill>
              <a:latin typeface="Arial"/>
              <a:ea typeface="Arial"/>
              <a:cs typeface="Arial"/>
              <a:sym typeface="Arial"/>
            </a:endParaRPr>
          </a:p>
        </p:txBody>
      </p:sp>
      <p:sp>
        <p:nvSpPr>
          <p:cNvPr id="1063" name="Shape 10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64" name="Shape 106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Shape 10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70" name="Shape 107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a:p>
        </p:txBody>
      </p:sp>
      <p:sp>
        <p:nvSpPr>
          <p:cNvPr id="1071" name="Shape 107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Shape 10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77" name="Shape 107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78" name="Shape 107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endParaRPr/>
          </a:p>
        </p:txBody>
      </p:sp>
      <p:sp>
        <p:nvSpPr>
          <p:cNvPr id="129" name="Shape 129"/>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Shape 108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084" name="Shape 10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Shape 109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095" name="Shape 10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Shape 11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1" name="Shape 110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02" name="Shape 110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Shape 11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8" name="Shape 110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09" name="Shape 110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Shape 111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115" name="Shape 11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Shape 1120"/>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121" name="Shape 11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Shape 11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7" name="Shape 112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28" name="Shape 112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Shape 113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134" name="Shape 11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Shape 113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140" name="Shape 11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Shape 1145"/>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146" name="Shape 1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14</a:t>
            </a:fld>
            <a:endParaRPr lang="en-US" sz="1200">
              <a:solidFill>
                <a:srgbClr val="000000"/>
              </a:solidFill>
              <a:latin typeface="Arial"/>
              <a:ea typeface="Arial"/>
              <a:cs typeface="Arial"/>
              <a:sym typeface="Arial"/>
            </a:endParaRPr>
          </a:p>
        </p:txBody>
      </p:sp>
      <p:sp>
        <p:nvSpPr>
          <p:cNvPr id="137" name="Shape 1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8" name="Shape 13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Shape 11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7" name="Shape 115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8" name="Shape 115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Shape 116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141</a:t>
            </a:fld>
            <a:endParaRPr lang="en-US" sz="1200">
              <a:solidFill>
                <a:srgbClr val="000000"/>
              </a:solidFill>
              <a:latin typeface="Arial"/>
              <a:ea typeface="Arial"/>
              <a:cs typeface="Arial"/>
              <a:sym typeface="Arial"/>
            </a:endParaRPr>
          </a:p>
        </p:txBody>
      </p:sp>
      <p:sp>
        <p:nvSpPr>
          <p:cNvPr id="1164" name="Shape 11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65" name="Shape 116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Shape 117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142</a:t>
            </a:fld>
            <a:endParaRPr lang="en-US" sz="1200">
              <a:solidFill>
                <a:srgbClr val="000000"/>
              </a:solidFill>
              <a:latin typeface="Arial"/>
              <a:ea typeface="Arial"/>
              <a:cs typeface="Arial"/>
              <a:sym typeface="Arial"/>
            </a:endParaRPr>
          </a:p>
        </p:txBody>
      </p:sp>
      <p:sp>
        <p:nvSpPr>
          <p:cNvPr id="1172" name="Shape 11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3" name="Shape 117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Shape 117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180" name="Shape 11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Shape 11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86" name="Shape 118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87" name="Shape 118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Shape 11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3" name="Shape 1193"/>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94" name="Shape 1194"/>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Shape 12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2" name="Shape 1202"/>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03" name="Shape 1203"/>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Shape 12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1" name="Shape 121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12" name="Shape 121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Shape 1226"/>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227" name="Shape 12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Shape 1232"/>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233" name="Shape 12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5" name="Shape 14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171450" marR="0" lvl="0" indent="-171450" algn="l" rtl="0">
              <a:spcBef>
                <a:spcPts val="0"/>
              </a:spcBef>
              <a:buClr>
                <a:schemeClr val="dk1"/>
              </a:buClr>
              <a:buSzPct val="100000"/>
              <a:buFont typeface="Noto Sans Symbols"/>
              <a:buNone/>
            </a:pPr>
            <a:endParaRPr sz="1200" b="0" i="0" u="none" strike="noStrike" cap="none">
              <a:solidFill>
                <a:schemeClr val="dk1"/>
              </a:solidFill>
              <a:latin typeface="Calibri"/>
              <a:ea typeface="Calibri"/>
              <a:cs typeface="Calibri"/>
              <a:sym typeface="Calibri"/>
            </a:endParaRPr>
          </a:p>
        </p:txBody>
      </p:sp>
      <p:sp>
        <p:nvSpPr>
          <p:cNvPr id="146" name="Shape 14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Shape 12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9" name="Shape 123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40" name="Shape 124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Shape 1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9" name="Shape 124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171450" marR="0" lvl="0" indent="-171450" algn="l" rtl="0">
              <a:spcBef>
                <a:spcPts val="0"/>
              </a:spcBef>
              <a:buClr>
                <a:schemeClr val="dk1"/>
              </a:buClr>
              <a:buSzPct val="100000"/>
              <a:buFont typeface="Arial"/>
              <a:buNone/>
            </a:pPr>
            <a:endParaRPr sz="1200" b="0" i="0" u="none" strike="noStrike" cap="none">
              <a:solidFill>
                <a:schemeClr val="dk1"/>
              </a:solidFill>
              <a:latin typeface="Calibri"/>
              <a:ea typeface="Calibri"/>
              <a:cs typeface="Calibri"/>
              <a:sym typeface="Calibri"/>
            </a:endParaRPr>
          </a:p>
        </p:txBody>
      </p:sp>
      <p:sp>
        <p:nvSpPr>
          <p:cNvPr id="1250" name="Shape 125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6" name="Shape 125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57" name="Shape 125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Shape 12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3" name="Shape 126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64" name="Shape 126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Shape 12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0" name="Shape 127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a:p>
        </p:txBody>
      </p:sp>
      <p:sp>
        <p:nvSpPr>
          <p:cNvPr id="1271" name="Shape 127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Shape 12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7" name="Shape 127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78" name="Shape 127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Shape 12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4" name="Shape 128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85" name="Shape 128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Shape 12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1" name="Shape 129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92" name="Shape 129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Shape 12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8" name="Shape 129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99" name="Shape 129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Shape 130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305" name="Shape 13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52" name="Shape 1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Shape 1310"/>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311" name="Shape 13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Shape 131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161</a:t>
            </a:fld>
            <a:endParaRPr lang="en-US" sz="1200">
              <a:solidFill>
                <a:srgbClr val="000000"/>
              </a:solidFill>
              <a:latin typeface="Arial"/>
              <a:ea typeface="Arial"/>
              <a:cs typeface="Arial"/>
              <a:sym typeface="Arial"/>
            </a:endParaRPr>
          </a:p>
        </p:txBody>
      </p:sp>
      <p:sp>
        <p:nvSpPr>
          <p:cNvPr id="1318" name="Shape 13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19" name="Shape 131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Shape 13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0" name="Shape 133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31" name="Shape 133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Shape 133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163</a:t>
            </a:fld>
            <a:endParaRPr lang="en-US" sz="1200">
              <a:solidFill>
                <a:srgbClr val="000000"/>
              </a:solidFill>
              <a:latin typeface="Arial"/>
              <a:ea typeface="Arial"/>
              <a:cs typeface="Arial"/>
              <a:sym typeface="Arial"/>
            </a:endParaRPr>
          </a:p>
        </p:txBody>
      </p:sp>
      <p:sp>
        <p:nvSpPr>
          <p:cNvPr id="1337" name="Shape 13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38" name="Shape 133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Shape 134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164</a:t>
            </a:fld>
            <a:endParaRPr lang="en-US" sz="1200">
              <a:solidFill>
                <a:srgbClr val="000000"/>
              </a:solidFill>
              <a:latin typeface="Arial"/>
              <a:ea typeface="Arial"/>
              <a:cs typeface="Arial"/>
              <a:sym typeface="Arial"/>
            </a:endParaRPr>
          </a:p>
        </p:txBody>
      </p:sp>
      <p:sp>
        <p:nvSpPr>
          <p:cNvPr id="1344" name="Shape 13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45" name="Shape 134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Shape 135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165</a:t>
            </a:fld>
            <a:endParaRPr lang="en-US" sz="1200">
              <a:solidFill>
                <a:srgbClr val="000000"/>
              </a:solidFill>
              <a:latin typeface="Arial"/>
              <a:ea typeface="Arial"/>
              <a:cs typeface="Arial"/>
              <a:sym typeface="Arial"/>
            </a:endParaRPr>
          </a:p>
        </p:txBody>
      </p:sp>
      <p:sp>
        <p:nvSpPr>
          <p:cNvPr id="1351" name="Shape 13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52" name="Shape 135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Shape 13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8" name="Shape 135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59" name="Shape 135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Shape 136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167</a:t>
            </a:fld>
            <a:endParaRPr lang="en-US" sz="1200">
              <a:solidFill>
                <a:srgbClr val="000000"/>
              </a:solidFill>
              <a:latin typeface="Arial"/>
              <a:ea typeface="Arial"/>
              <a:cs typeface="Arial"/>
              <a:sym typeface="Arial"/>
            </a:endParaRPr>
          </a:p>
        </p:txBody>
      </p:sp>
      <p:sp>
        <p:nvSpPr>
          <p:cNvPr id="1366" name="Shape 13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67" name="Shape 136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Shape 1375"/>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376" name="Shape 13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Shape 138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382" name="Shape 13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171450" marR="0" lvl="0" indent="-171450" algn="l" rtl="0">
              <a:spcBef>
                <a:spcPts val="0"/>
              </a:spcBef>
              <a:buClr>
                <a:schemeClr val="dk1"/>
              </a:buClr>
              <a:buSzPct val="100000"/>
              <a:buFont typeface="Noto Sans Symbols"/>
              <a:buNone/>
            </a:pPr>
            <a:endParaRPr sz="1200" b="0" i="0" u="none" strike="noStrike" cap="none">
              <a:solidFill>
                <a:schemeClr val="dk1"/>
              </a:solidFill>
              <a:latin typeface="Calibri"/>
              <a:ea typeface="Calibri"/>
              <a:cs typeface="Calibri"/>
              <a:sym typeface="Calibri"/>
            </a:endParaRPr>
          </a:p>
        </p:txBody>
      </p:sp>
      <p:sp>
        <p:nvSpPr>
          <p:cNvPr id="159" name="Shape 15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Shape 138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170</a:t>
            </a:fld>
            <a:endParaRPr lang="en-US" sz="1200">
              <a:solidFill>
                <a:srgbClr val="000000"/>
              </a:solidFill>
              <a:latin typeface="Arial"/>
              <a:ea typeface="Arial"/>
              <a:cs typeface="Arial"/>
              <a:sym typeface="Arial"/>
            </a:endParaRPr>
          </a:p>
        </p:txBody>
      </p:sp>
      <p:sp>
        <p:nvSpPr>
          <p:cNvPr id="1388" name="Shape 13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89" name="Shape 138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Shape 13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95" name="Shape 139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96" name="Shape 139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Shape 140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172</a:t>
            </a:fld>
            <a:endParaRPr lang="en-US" sz="1200">
              <a:solidFill>
                <a:srgbClr val="000000"/>
              </a:solidFill>
              <a:latin typeface="Arial"/>
              <a:ea typeface="Arial"/>
              <a:cs typeface="Arial"/>
              <a:sym typeface="Arial"/>
            </a:endParaRPr>
          </a:p>
        </p:txBody>
      </p:sp>
      <p:sp>
        <p:nvSpPr>
          <p:cNvPr id="1402" name="Shape 14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03" name="Shape 140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Shape 141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173</a:t>
            </a:fld>
            <a:endParaRPr lang="en-US" sz="1200">
              <a:solidFill>
                <a:srgbClr val="000000"/>
              </a:solidFill>
              <a:latin typeface="Arial"/>
              <a:ea typeface="Arial"/>
              <a:cs typeface="Arial"/>
              <a:sym typeface="Arial"/>
            </a:endParaRPr>
          </a:p>
        </p:txBody>
      </p:sp>
      <p:sp>
        <p:nvSpPr>
          <p:cNvPr id="1413" name="Shape 14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14" name="Shape 141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1400" b="0" i="0" u="none" strike="noStrike" cap="none">
              <a:solidFill>
                <a:schemeClr val="dk1"/>
              </a:solidFill>
              <a:latin typeface="Cambria"/>
              <a:ea typeface="Cambria"/>
              <a:cs typeface="Cambria"/>
              <a:sym typeface="Cambria"/>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Shape 141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174</a:t>
            </a:fld>
            <a:endParaRPr lang="en-US" sz="1200">
              <a:solidFill>
                <a:srgbClr val="000000"/>
              </a:solidFill>
              <a:latin typeface="Arial"/>
              <a:ea typeface="Arial"/>
              <a:cs typeface="Arial"/>
              <a:sym typeface="Arial"/>
            </a:endParaRPr>
          </a:p>
        </p:txBody>
      </p:sp>
      <p:sp>
        <p:nvSpPr>
          <p:cNvPr id="1420" name="Shape 14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21" name="Shape 142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Shape 142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175</a:t>
            </a:fld>
            <a:endParaRPr lang="en-US" sz="1200">
              <a:solidFill>
                <a:srgbClr val="000000"/>
              </a:solidFill>
              <a:latin typeface="Arial"/>
              <a:ea typeface="Arial"/>
              <a:cs typeface="Arial"/>
              <a:sym typeface="Arial"/>
            </a:endParaRPr>
          </a:p>
        </p:txBody>
      </p:sp>
      <p:sp>
        <p:nvSpPr>
          <p:cNvPr id="1427" name="Shape 14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28" name="Shape 142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Shape 14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4" name="Shape 143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35" name="Shape 143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Shape 144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177</a:t>
            </a:fld>
            <a:endParaRPr lang="en-US" sz="1200">
              <a:solidFill>
                <a:srgbClr val="000000"/>
              </a:solidFill>
              <a:latin typeface="Arial"/>
              <a:ea typeface="Arial"/>
              <a:cs typeface="Arial"/>
              <a:sym typeface="Arial"/>
            </a:endParaRPr>
          </a:p>
        </p:txBody>
      </p:sp>
      <p:sp>
        <p:nvSpPr>
          <p:cNvPr id="1445" name="Shape 14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46" name="Shape 144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a:p>
            <a:pPr marL="0" marR="0" lvl="0" indent="0" algn="l" rtl="0">
              <a:spcBef>
                <a:spcPts val="0"/>
              </a:spcBef>
              <a:spcAft>
                <a:spcPts val="0"/>
              </a:spcAft>
              <a:buClr>
                <a:schemeClr val="dk1"/>
              </a:buClr>
              <a:buSzPct val="25000"/>
              <a:buFont typeface="Noto Sans Symbols"/>
              <a:buNone/>
            </a:pPr>
            <a:endParaRPr sz="1400" b="0" i="0" u="none" strike="noStrike" cap="none">
              <a:solidFill>
                <a:schemeClr val="dk1"/>
              </a:solidFill>
              <a:latin typeface="Cambria"/>
              <a:ea typeface="Cambria"/>
              <a:cs typeface="Cambria"/>
              <a:sym typeface="Cambria"/>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Shape 145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178</a:t>
            </a:fld>
            <a:endParaRPr lang="en-US" sz="1200">
              <a:solidFill>
                <a:srgbClr val="000000"/>
              </a:solidFill>
              <a:latin typeface="Arial"/>
              <a:ea typeface="Arial"/>
              <a:cs typeface="Arial"/>
              <a:sym typeface="Arial"/>
            </a:endParaRPr>
          </a:p>
        </p:txBody>
      </p:sp>
      <p:sp>
        <p:nvSpPr>
          <p:cNvPr id="1452" name="Shape 14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53" name="Shape 145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Shape 145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179</a:t>
            </a:fld>
            <a:endParaRPr lang="en-US" sz="1200">
              <a:solidFill>
                <a:srgbClr val="000000"/>
              </a:solidFill>
              <a:latin typeface="Arial"/>
              <a:ea typeface="Arial"/>
              <a:cs typeface="Arial"/>
              <a:sym typeface="Arial"/>
            </a:endParaRPr>
          </a:p>
        </p:txBody>
      </p:sp>
      <p:sp>
        <p:nvSpPr>
          <p:cNvPr id="1459" name="Shape 14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60" name="Shape 146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67" name="Shape 1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Shape 14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66" name="Shape 146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SzPct val="25000"/>
              <a:buFont typeface="Noto Sans Symbols"/>
              <a:buNone/>
            </a:pPr>
            <a:r>
              <a:rPr lang="en-US" sz="1200" b="0" i="0" u="none" strike="noStrike" cap="none">
                <a:solidFill>
                  <a:schemeClr val="dk1"/>
                </a:solidFill>
                <a:latin typeface="Questrial"/>
                <a:ea typeface="Questrial"/>
                <a:cs typeface="Questrial"/>
                <a:sym typeface="Questrial"/>
              </a:rPr>
              <a:t> </a:t>
            </a:r>
          </a:p>
        </p:txBody>
      </p:sp>
      <p:sp>
        <p:nvSpPr>
          <p:cNvPr id="1467" name="Shape 146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Shape 14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5" name="Shape 147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76" name="Shape 147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Shape 148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482" name="Shape 14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Shape 14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8" name="Shape 148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lnSpc>
                <a:spcPct val="100000"/>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89" name="Shape 148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Shape 14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9" name="Shape 149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0" name="Shape 150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Shape 15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6" name="Shape 150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7" name="Shape 150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Shape 15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13" name="Shape 151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14" name="Shape 151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Shape 1520"/>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521" name="Shape 15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Shape 1526"/>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527" name="Shape 15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Shape 1532"/>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533" name="Shape 15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174" name="Shape 1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Shape 154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544" name="Shape 15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Shape 154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191</a:t>
            </a:fld>
            <a:endParaRPr lang="en-US" sz="1200">
              <a:solidFill>
                <a:srgbClr val="000000"/>
              </a:solidFill>
              <a:latin typeface="Arial"/>
              <a:ea typeface="Arial"/>
              <a:cs typeface="Arial"/>
              <a:sym typeface="Arial"/>
            </a:endParaRPr>
          </a:p>
        </p:txBody>
      </p:sp>
      <p:sp>
        <p:nvSpPr>
          <p:cNvPr id="1550" name="Shape 15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51" name="Shape 155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Shape 15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57" name="Shape 155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8" name="Shape 155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Shape 15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64" name="Shape 156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65" name="Shape 156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Shape 157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194</a:t>
            </a:fld>
            <a:endParaRPr lang="en-US" sz="1200">
              <a:solidFill>
                <a:srgbClr val="000000"/>
              </a:solidFill>
              <a:latin typeface="Arial"/>
              <a:ea typeface="Arial"/>
              <a:cs typeface="Arial"/>
              <a:sym typeface="Arial"/>
            </a:endParaRPr>
          </a:p>
        </p:txBody>
      </p:sp>
      <p:sp>
        <p:nvSpPr>
          <p:cNvPr id="1571" name="Shape 15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72" name="Shape 157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Shape 15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8" name="Shape 157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79" name="Shape 157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Shape 15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87" name="Shape 1587"/>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88" name="Shape 1588"/>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Shape 15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97" name="Shape 1597"/>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98" name="Shape 1598"/>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Shape 16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09" name="Shape 1609"/>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10" name="Shape 1610"/>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Shape 161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199</a:t>
            </a:fld>
            <a:endParaRPr lang="en-US" sz="1200">
              <a:solidFill>
                <a:srgbClr val="000000"/>
              </a:solidFill>
              <a:latin typeface="Arial"/>
              <a:ea typeface="Arial"/>
              <a:cs typeface="Arial"/>
              <a:sym typeface="Arial"/>
            </a:endParaRPr>
          </a:p>
        </p:txBody>
      </p:sp>
      <p:sp>
        <p:nvSpPr>
          <p:cNvPr id="1616" name="Shape 16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17" name="Shape 1617"/>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50" name="Shape 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182" name="Shape 1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Shape 16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3" name="Shape 1623"/>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24" name="Shape 1624"/>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Shape 162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201</a:t>
            </a:fld>
            <a:endParaRPr lang="en-US" sz="1200">
              <a:solidFill>
                <a:srgbClr val="000000"/>
              </a:solidFill>
              <a:latin typeface="Arial"/>
              <a:ea typeface="Arial"/>
              <a:cs typeface="Arial"/>
              <a:sym typeface="Arial"/>
            </a:endParaRPr>
          </a:p>
        </p:txBody>
      </p:sp>
      <p:sp>
        <p:nvSpPr>
          <p:cNvPr id="1630" name="Shape 16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31" name="Shape 1631"/>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Shape 16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37" name="Shape 163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8" name="Shape 163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Shape 16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49" name="Shape 164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50" name="Shape 165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Shape 165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204</a:t>
            </a:fld>
            <a:endParaRPr lang="en-US" sz="1200">
              <a:solidFill>
                <a:srgbClr val="000000"/>
              </a:solidFill>
              <a:latin typeface="Arial"/>
              <a:ea typeface="Arial"/>
              <a:cs typeface="Arial"/>
              <a:sym typeface="Arial"/>
            </a:endParaRPr>
          </a:p>
        </p:txBody>
      </p:sp>
      <p:sp>
        <p:nvSpPr>
          <p:cNvPr id="1656" name="Shape 16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57" name="Shape 165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Shape 16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63" name="Shape 166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64" name="Shape 166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Shape 166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206</a:t>
            </a:fld>
            <a:endParaRPr lang="en-US" sz="1200">
              <a:solidFill>
                <a:srgbClr val="000000"/>
              </a:solidFill>
              <a:latin typeface="Arial"/>
              <a:ea typeface="Arial"/>
              <a:cs typeface="Arial"/>
              <a:sym typeface="Arial"/>
            </a:endParaRPr>
          </a:p>
        </p:txBody>
      </p:sp>
      <p:sp>
        <p:nvSpPr>
          <p:cNvPr id="1670" name="Shape 16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71" name="Shape 1671"/>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Shape 1678"/>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207</a:t>
            </a:fld>
            <a:endParaRPr lang="en-US" sz="1200">
              <a:solidFill>
                <a:srgbClr val="000000"/>
              </a:solidFill>
              <a:latin typeface="Arial"/>
              <a:ea typeface="Arial"/>
              <a:cs typeface="Arial"/>
              <a:sym typeface="Arial"/>
            </a:endParaRPr>
          </a:p>
        </p:txBody>
      </p:sp>
      <p:sp>
        <p:nvSpPr>
          <p:cNvPr id="1679" name="Shape 16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80" name="Shape 1680"/>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Shape 16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88" name="Shape 168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Questrial"/>
                <a:ea typeface="Questrial"/>
                <a:cs typeface="Questrial"/>
                <a:sym typeface="Questrial"/>
              </a:rPr>
              <a:t> </a:t>
            </a:r>
          </a:p>
        </p:txBody>
      </p:sp>
      <p:sp>
        <p:nvSpPr>
          <p:cNvPr id="1689" name="Shape 168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Shape 16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95" name="Shape 169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
        <p:nvSpPr>
          <p:cNvPr id="1696" name="Shape 169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190" name="Shape 1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Shape 17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2" name="Shape 170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
        <p:nvSpPr>
          <p:cNvPr id="1703" name="Shape 170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Shape 17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9" name="Shape 170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Questrial"/>
                <a:ea typeface="Questrial"/>
                <a:cs typeface="Questrial"/>
                <a:sym typeface="Questrial"/>
              </a:rPr>
              <a:t> </a:t>
            </a:r>
          </a:p>
        </p:txBody>
      </p:sp>
      <p:sp>
        <p:nvSpPr>
          <p:cNvPr id="1710" name="Shape 171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Shape 17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16" name="Shape 171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17" name="Shape 171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Shape 17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3" name="Shape 172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Questrial"/>
                <a:ea typeface="Questrial"/>
                <a:cs typeface="Questrial"/>
                <a:sym typeface="Questrial"/>
              </a:rPr>
              <a:t>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24" name="Shape 172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Shape 172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730" name="Shape 17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Shape 17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38" name="Shape 173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buNone/>
            </a:pPr>
            <a:endParaRPr/>
          </a:p>
        </p:txBody>
      </p:sp>
      <p:sp>
        <p:nvSpPr>
          <p:cNvPr id="1739" name="Shape 173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Shape 17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45" name="Shape 174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46" name="Shape 174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Shape 17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53" name="Shape 175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54" name="Shape 175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Shape 175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760" name="Shape 17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Shape 1765"/>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766" name="Shape 17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Shape 177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772" name="Shape 17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Shape 177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778" name="Shape 17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Shape 17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84" name="Shape 178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a:t>
            </a:r>
          </a:p>
        </p:txBody>
      </p:sp>
      <p:sp>
        <p:nvSpPr>
          <p:cNvPr id="1785" name="Shape 178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Shape 1790"/>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791" name="Shape 17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Shape 17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97" name="Shape 179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Questrial"/>
                <a:ea typeface="Questrial"/>
                <a:cs typeface="Questrial"/>
                <a:sym typeface="Questrial"/>
              </a:rPr>
              <a:t> </a:t>
            </a:r>
          </a:p>
        </p:txBody>
      </p:sp>
      <p:sp>
        <p:nvSpPr>
          <p:cNvPr id="1798" name="Shape 179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Shape 18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4" name="Shape 180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05" name="Shape 180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Shape 18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14" name="Shape 181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lnSpc>
                <a:spcPct val="100000"/>
              </a:lnSpc>
              <a:spcBef>
                <a:spcPts val="0"/>
              </a:spcBef>
              <a:spcAft>
                <a:spcPts val="0"/>
              </a:spcAft>
              <a:buNone/>
            </a:pPr>
            <a:endParaRPr sz="1400" b="0" i="0" u="none" strike="noStrike" cap="none">
              <a:solidFill>
                <a:schemeClr val="dk1"/>
              </a:solidFill>
              <a:latin typeface="Cambria"/>
              <a:ea typeface="Cambria"/>
              <a:cs typeface="Cambria"/>
              <a:sym typeface="Cambria"/>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15" name="Shape 181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Shape 18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2" name="Shape 182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23" name="Shape 182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Shape 1828"/>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829" name="Shape 18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Shape 183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835" name="Shape 18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05" name="Shape 2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Shape 18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41" name="Shape 1841"/>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42" name="Shape 1842"/>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Shape 18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53" name="Shape 1853"/>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54" name="Shape 1854"/>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Shape 185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232</a:t>
            </a:fld>
            <a:endParaRPr lang="en-US" sz="1200">
              <a:solidFill>
                <a:srgbClr val="000000"/>
              </a:solidFill>
              <a:latin typeface="Arial"/>
              <a:ea typeface="Arial"/>
              <a:cs typeface="Arial"/>
              <a:sym typeface="Arial"/>
            </a:endParaRPr>
          </a:p>
        </p:txBody>
      </p:sp>
      <p:sp>
        <p:nvSpPr>
          <p:cNvPr id="1860" name="Shape 18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61" name="Shape 1861"/>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Shape 1866"/>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867" name="Shape 18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Shape 18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3" name="Shape 187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a:p>
        </p:txBody>
      </p:sp>
      <p:sp>
        <p:nvSpPr>
          <p:cNvPr id="1874" name="Shape 187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Shape 187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880" name="Shape 18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Shape 18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86" name="Shape 188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7" name="Shape 188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Shape 189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898" name="Shape 18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Shape 190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904" name="Shape 19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Shape 190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910" name="Shape 19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13" name="Shape 2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Shape 19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16" name="Shape 191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17" name="Shape 191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Shape 19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28" name="Shape 192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29" name="Shape 192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Shape 193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242</a:t>
            </a:fld>
            <a:endParaRPr lang="en-US" sz="1200">
              <a:solidFill>
                <a:srgbClr val="000000"/>
              </a:solidFill>
              <a:latin typeface="Arial"/>
              <a:ea typeface="Arial"/>
              <a:cs typeface="Arial"/>
              <a:sym typeface="Arial"/>
            </a:endParaRPr>
          </a:p>
        </p:txBody>
      </p:sp>
      <p:sp>
        <p:nvSpPr>
          <p:cNvPr id="1935" name="Shape 19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36" name="Shape 193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Shape 194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942" name="Shape 19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Shape 19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48" name="Shape 194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Questrial"/>
                <a:ea typeface="Questrial"/>
                <a:cs typeface="Questrial"/>
                <a:sym typeface="Questrial"/>
              </a:rPr>
              <a:t> </a:t>
            </a:r>
          </a:p>
        </p:txBody>
      </p:sp>
      <p:sp>
        <p:nvSpPr>
          <p:cNvPr id="1949" name="Shape 194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Shape 19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5" name="Shape 195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Questrial"/>
                <a:ea typeface="Questrial"/>
                <a:cs typeface="Questrial"/>
                <a:sym typeface="Questrial"/>
              </a:rPr>
              <a:t>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56" name="Shape 195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Shape 196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246</a:t>
            </a:fld>
            <a:endParaRPr lang="en-US" sz="1200">
              <a:solidFill>
                <a:srgbClr val="000000"/>
              </a:solidFill>
              <a:latin typeface="Arial"/>
              <a:ea typeface="Arial"/>
              <a:cs typeface="Arial"/>
              <a:sym typeface="Arial"/>
            </a:endParaRPr>
          </a:p>
        </p:txBody>
      </p:sp>
      <p:sp>
        <p:nvSpPr>
          <p:cNvPr id="1962" name="Shape 19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63" name="Shape 196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Arial"/>
                <a:ea typeface="Arial"/>
                <a:cs typeface="Arial"/>
                <a:sym typeface="Arial"/>
              </a:rPr>
              <a:t> </a:t>
            </a:r>
          </a:p>
          <a:p>
            <a:pPr marL="0" marR="0" lvl="0" indent="0" algn="l" rtl="0">
              <a:spcBef>
                <a:spcPts val="0"/>
              </a:spcBef>
              <a:buSzPct val="25000"/>
              <a:buNone/>
            </a:pPr>
            <a:r>
              <a:rPr lang="en-US" sz="1200" b="0" i="0" u="none" strike="noStrike" cap="none">
                <a:solidFill>
                  <a:schemeClr val="dk1"/>
                </a:solidFill>
                <a:latin typeface="Arial"/>
                <a:ea typeface="Arial"/>
                <a:cs typeface="Arial"/>
                <a:sym typeface="Arial"/>
              </a:rPr>
              <a:t> </a:t>
            </a: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Shape 196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247</a:t>
            </a:fld>
            <a:endParaRPr lang="en-US" sz="1200">
              <a:solidFill>
                <a:srgbClr val="000000"/>
              </a:solidFill>
              <a:latin typeface="Arial"/>
              <a:ea typeface="Arial"/>
              <a:cs typeface="Arial"/>
              <a:sym typeface="Arial"/>
            </a:endParaRPr>
          </a:p>
        </p:txBody>
      </p:sp>
      <p:sp>
        <p:nvSpPr>
          <p:cNvPr id="1969" name="Shape 19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70" name="Shape 197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Shape 197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248</a:t>
            </a:fld>
            <a:endParaRPr lang="en-US" sz="1200">
              <a:solidFill>
                <a:srgbClr val="000000"/>
              </a:solidFill>
              <a:latin typeface="Arial"/>
              <a:ea typeface="Arial"/>
              <a:cs typeface="Arial"/>
              <a:sym typeface="Arial"/>
            </a:endParaRPr>
          </a:p>
        </p:txBody>
      </p:sp>
      <p:sp>
        <p:nvSpPr>
          <p:cNvPr id="1976" name="Shape 19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77" name="Shape 197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1"/>
        <p:cNvGrpSpPr/>
        <p:nvPr/>
      </p:nvGrpSpPr>
      <p:grpSpPr>
        <a:xfrm>
          <a:off x="0" y="0"/>
          <a:ext cx="0" cy="0"/>
          <a:chOff x="0" y="0"/>
          <a:chExt cx="0" cy="0"/>
        </a:xfrm>
      </p:grpSpPr>
      <p:sp>
        <p:nvSpPr>
          <p:cNvPr id="1982" name="Shape 1982"/>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983" name="Shape 19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Shape 1988"/>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989" name="Shape 19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
        <p:cNvGrpSpPr/>
        <p:nvPr/>
      </p:nvGrpSpPr>
      <p:grpSpPr>
        <a:xfrm>
          <a:off x="0" y="0"/>
          <a:ext cx="0" cy="0"/>
          <a:chOff x="0" y="0"/>
          <a:chExt cx="0" cy="0"/>
        </a:xfrm>
      </p:grpSpPr>
      <p:sp>
        <p:nvSpPr>
          <p:cNvPr id="1994" name="Shape 199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251</a:t>
            </a:fld>
            <a:endParaRPr lang="en-US" sz="1200">
              <a:solidFill>
                <a:srgbClr val="000000"/>
              </a:solidFill>
              <a:latin typeface="Arial"/>
              <a:ea typeface="Arial"/>
              <a:cs typeface="Arial"/>
              <a:sym typeface="Arial"/>
            </a:endParaRPr>
          </a:p>
        </p:txBody>
      </p:sp>
      <p:sp>
        <p:nvSpPr>
          <p:cNvPr id="1995" name="Shape 19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96" name="Shape 199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0"/>
        <p:cNvGrpSpPr/>
        <p:nvPr/>
      </p:nvGrpSpPr>
      <p:grpSpPr>
        <a:xfrm>
          <a:off x="0" y="0"/>
          <a:ext cx="0" cy="0"/>
          <a:chOff x="0" y="0"/>
          <a:chExt cx="0" cy="0"/>
        </a:xfrm>
      </p:grpSpPr>
      <p:sp>
        <p:nvSpPr>
          <p:cNvPr id="2001" name="Shape 200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252</a:t>
            </a:fld>
            <a:endParaRPr lang="en-US" sz="1200">
              <a:solidFill>
                <a:srgbClr val="000000"/>
              </a:solidFill>
              <a:latin typeface="Arial"/>
              <a:ea typeface="Arial"/>
              <a:cs typeface="Arial"/>
              <a:sym typeface="Arial"/>
            </a:endParaRPr>
          </a:p>
        </p:txBody>
      </p:sp>
      <p:sp>
        <p:nvSpPr>
          <p:cNvPr id="2002" name="Shape 20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03" name="Shape 200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spcAft>
                <a:spcPts val="0"/>
              </a:spcAft>
              <a:buSzPct val="25000"/>
              <a:buNone/>
            </a:pPr>
            <a:endParaRPr sz="800" b="0" i="0" u="none" strike="noStrike" cap="none">
              <a:solidFill>
                <a:schemeClr val="dk1"/>
              </a:solidFill>
              <a:latin typeface="Arial"/>
              <a:ea typeface="Arial"/>
              <a:cs typeface="Arial"/>
              <a:sym typeface="Arial"/>
            </a:endParaRPr>
          </a:p>
          <a:p>
            <a:pPr marL="0" marR="0" lvl="0" indent="0" algn="l" rtl="0">
              <a:lnSpc>
                <a:spcPct val="80000"/>
              </a:lnSpc>
              <a:spcBef>
                <a:spcPts val="450"/>
              </a:spcBef>
              <a:spcAft>
                <a:spcPts val="0"/>
              </a:spcAft>
              <a:buSzPct val="25000"/>
              <a:buNone/>
            </a:pPr>
            <a:r>
              <a:rPr lang="en-US" sz="800" b="1" i="0" u="none" strike="noStrike" cap="none">
                <a:solidFill>
                  <a:srgbClr val="FFFFFF"/>
                </a:solidFill>
                <a:latin typeface="Arial"/>
                <a:ea typeface="Arial"/>
                <a:cs typeface="Arial"/>
                <a:sym typeface="Arial"/>
              </a:rPr>
              <a:t>Picture thanks to</a:t>
            </a:r>
          </a:p>
          <a:p>
            <a:pPr marL="0" marR="0" lvl="0" indent="0" algn="l" rtl="0">
              <a:lnSpc>
                <a:spcPct val="80000"/>
              </a:lnSpc>
              <a:spcBef>
                <a:spcPts val="450"/>
              </a:spcBef>
              <a:buSzPct val="25000"/>
              <a:buNone/>
            </a:pPr>
            <a:r>
              <a:rPr lang="en-US" sz="800" b="1" i="0" u="none" strike="noStrike" cap="none">
                <a:solidFill>
                  <a:srgbClr val="FFFFFF"/>
                </a:solidFill>
                <a:latin typeface="Arial"/>
                <a:ea typeface="Arial"/>
                <a:cs typeface="Arial"/>
                <a:sym typeface="Arial"/>
              </a:rPr>
              <a:t>Tax Policy Center, a joint project of the Urban Institute and Brookings Institution, posted February 12, 2014; accessed July 20, 2015; web; http://www.taxpolicycenter.org/briefing-book/key-elements/family/eitc.cfm</a:t>
            </a:r>
          </a:p>
          <a:p>
            <a:pPr marL="0" marR="0" lvl="0" indent="0" algn="l" rtl="0">
              <a:lnSpc>
                <a:spcPct val="80000"/>
              </a:lnSpc>
              <a:spcBef>
                <a:spcPts val="0"/>
              </a:spcBef>
              <a:buSzPct val="25000"/>
              <a:buNone/>
            </a:pPr>
            <a:endParaRPr sz="800" b="0" i="1" u="none" strike="noStrike" cap="none">
              <a:solidFill>
                <a:schemeClr val="dk1"/>
              </a:solidFill>
              <a:latin typeface="Arial"/>
              <a:ea typeface="Arial"/>
              <a:cs typeface="Arial"/>
              <a:sym typeface="Arial"/>
            </a:endParaRPr>
          </a:p>
          <a:p>
            <a:pPr marL="0" marR="0" lvl="0" indent="0" algn="l" rtl="0">
              <a:lnSpc>
                <a:spcPct val="80000"/>
              </a:lnSpc>
              <a:spcBef>
                <a:spcPts val="0"/>
              </a:spcBef>
              <a:buSzPct val="25000"/>
              <a:buNone/>
            </a:pPr>
            <a:endParaRPr sz="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Shape 20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10" name="Shape 201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11" name="Shape 201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253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Shape 2016"/>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017" name="Shape 20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Shape 2022"/>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023" name="Shape 20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Shape 2028"/>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029" name="Shape 20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Shape 203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035" name="Shape 20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Shape 2040"/>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041" name="Shape 20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5"/>
        <p:cNvGrpSpPr/>
        <p:nvPr/>
      </p:nvGrpSpPr>
      <p:grpSpPr>
        <a:xfrm>
          <a:off x="0" y="0"/>
          <a:ext cx="0" cy="0"/>
          <a:chOff x="0" y="0"/>
          <a:chExt cx="0" cy="0"/>
        </a:xfrm>
      </p:grpSpPr>
      <p:sp>
        <p:nvSpPr>
          <p:cNvPr id="2046" name="Shape 2046"/>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047" name="Shape 20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28" name="Shape 2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Shape 205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260</a:t>
            </a:fld>
            <a:endParaRPr lang="en-US" sz="1200">
              <a:solidFill>
                <a:srgbClr val="000000"/>
              </a:solidFill>
              <a:latin typeface="Arial"/>
              <a:ea typeface="Arial"/>
              <a:cs typeface="Arial"/>
              <a:sym typeface="Arial"/>
            </a:endParaRPr>
          </a:p>
        </p:txBody>
      </p:sp>
      <p:sp>
        <p:nvSpPr>
          <p:cNvPr id="2053" name="Shape 20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54" name="Shape 205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9"/>
        <p:cNvGrpSpPr/>
        <p:nvPr/>
      </p:nvGrpSpPr>
      <p:grpSpPr>
        <a:xfrm>
          <a:off x="0" y="0"/>
          <a:ext cx="0" cy="0"/>
          <a:chOff x="0" y="0"/>
          <a:chExt cx="0" cy="0"/>
        </a:xfrm>
      </p:grpSpPr>
      <p:sp>
        <p:nvSpPr>
          <p:cNvPr id="2060" name="Shape 206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261</a:t>
            </a:fld>
            <a:endParaRPr lang="en-US" sz="1200">
              <a:solidFill>
                <a:srgbClr val="000000"/>
              </a:solidFill>
              <a:latin typeface="Arial"/>
              <a:ea typeface="Arial"/>
              <a:cs typeface="Arial"/>
              <a:sym typeface="Arial"/>
            </a:endParaRPr>
          </a:p>
        </p:txBody>
      </p:sp>
      <p:sp>
        <p:nvSpPr>
          <p:cNvPr id="2061" name="Shape 20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62" name="Shape 206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Shape 2068"/>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069" name="Shape 20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Shape 207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263</a:t>
            </a:fld>
            <a:endParaRPr lang="en-US" sz="1200">
              <a:solidFill>
                <a:srgbClr val="000000"/>
              </a:solidFill>
              <a:latin typeface="Arial"/>
              <a:ea typeface="Arial"/>
              <a:cs typeface="Arial"/>
              <a:sym typeface="Arial"/>
            </a:endParaRPr>
          </a:p>
        </p:txBody>
      </p:sp>
      <p:sp>
        <p:nvSpPr>
          <p:cNvPr id="2075" name="Shape 20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76" name="Shape 207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Shape 208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082" name="Shape 20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6"/>
        <p:cNvGrpSpPr/>
        <p:nvPr/>
      </p:nvGrpSpPr>
      <p:grpSpPr>
        <a:xfrm>
          <a:off x="0" y="0"/>
          <a:ext cx="0" cy="0"/>
          <a:chOff x="0" y="0"/>
          <a:chExt cx="0" cy="0"/>
        </a:xfrm>
      </p:grpSpPr>
      <p:sp>
        <p:nvSpPr>
          <p:cNvPr id="2087" name="Shape 208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088" name="Shape 20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Shape 209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094" name="Shape 20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Shape 209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100" name="Shape 21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Shape 2105"/>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106" name="Shape 21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Shape 211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112" name="Shape 21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35" name="Shape 2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Shape 2117"/>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118" name="Shape 21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2"/>
        <p:cNvGrpSpPr/>
        <p:nvPr/>
      </p:nvGrpSpPr>
      <p:grpSpPr>
        <a:xfrm>
          <a:off x="0" y="0"/>
          <a:ext cx="0" cy="0"/>
          <a:chOff x="0" y="0"/>
          <a:chExt cx="0" cy="0"/>
        </a:xfrm>
      </p:grpSpPr>
      <p:sp>
        <p:nvSpPr>
          <p:cNvPr id="2123" name="Shape 212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124" name="Shape 21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Shape 21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30" name="Shape 213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31" name="Shape 213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272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0"/>
        <p:cNvGrpSpPr/>
        <p:nvPr/>
      </p:nvGrpSpPr>
      <p:grpSpPr>
        <a:xfrm>
          <a:off x="0" y="0"/>
          <a:ext cx="0" cy="0"/>
          <a:chOff x="0" y="0"/>
          <a:chExt cx="0" cy="0"/>
        </a:xfrm>
      </p:grpSpPr>
      <p:sp>
        <p:nvSpPr>
          <p:cNvPr id="2141" name="Shape 21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42" name="Shape 214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a:p>
        </p:txBody>
      </p:sp>
      <p:sp>
        <p:nvSpPr>
          <p:cNvPr id="2143" name="Shape 214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273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Shape 2148"/>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274</a:t>
            </a:fld>
            <a:endParaRPr lang="en-US" sz="1200">
              <a:solidFill>
                <a:srgbClr val="000000"/>
              </a:solidFill>
              <a:latin typeface="Arial"/>
              <a:ea typeface="Arial"/>
              <a:cs typeface="Arial"/>
              <a:sym typeface="Arial"/>
            </a:endParaRPr>
          </a:p>
        </p:txBody>
      </p:sp>
      <p:sp>
        <p:nvSpPr>
          <p:cNvPr id="2149" name="Shape 2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50" name="Shape 215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4"/>
        <p:cNvGrpSpPr/>
        <p:nvPr/>
      </p:nvGrpSpPr>
      <p:grpSpPr>
        <a:xfrm>
          <a:off x="0" y="0"/>
          <a:ext cx="0" cy="0"/>
          <a:chOff x="0" y="0"/>
          <a:chExt cx="0" cy="0"/>
        </a:xfrm>
      </p:grpSpPr>
      <p:sp>
        <p:nvSpPr>
          <p:cNvPr id="2155" name="Shape 21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6" name="Shape 215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
        <p:nvSpPr>
          <p:cNvPr id="2157" name="Shape 215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275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1"/>
        <p:cNvGrpSpPr/>
        <p:nvPr/>
      </p:nvGrpSpPr>
      <p:grpSpPr>
        <a:xfrm>
          <a:off x="0" y="0"/>
          <a:ext cx="0" cy="0"/>
          <a:chOff x="0" y="0"/>
          <a:chExt cx="0" cy="0"/>
        </a:xfrm>
      </p:grpSpPr>
      <p:sp>
        <p:nvSpPr>
          <p:cNvPr id="2162" name="Shape 2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63" name="Shape 216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64" name="Shape 216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276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Shape 2170"/>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277</a:t>
            </a:fld>
            <a:endParaRPr lang="en-US" sz="1200">
              <a:solidFill>
                <a:srgbClr val="000000"/>
              </a:solidFill>
              <a:latin typeface="Arial"/>
              <a:ea typeface="Arial"/>
              <a:cs typeface="Arial"/>
              <a:sym typeface="Arial"/>
            </a:endParaRPr>
          </a:p>
        </p:txBody>
      </p:sp>
      <p:sp>
        <p:nvSpPr>
          <p:cNvPr id="2171" name="Shape 21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72" name="Shape 217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Shape 21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78" name="Shape 217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2179" name="Shape 217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278</a:t>
            </a:fld>
            <a:endParaRPr lang="en-US" sz="1200">
              <a:solidFill>
                <a:srgbClr val="000000"/>
              </a:solidFill>
              <a:latin typeface="Arial"/>
              <a:ea typeface="Arial"/>
              <a:cs typeface="Arial"/>
              <a:sym typeface="Arial"/>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4"/>
        <p:cNvGrpSpPr/>
        <p:nvPr/>
      </p:nvGrpSpPr>
      <p:grpSpPr>
        <a:xfrm>
          <a:off x="0" y="0"/>
          <a:ext cx="0" cy="0"/>
          <a:chOff x="0" y="0"/>
          <a:chExt cx="0" cy="0"/>
        </a:xfrm>
      </p:grpSpPr>
      <p:sp>
        <p:nvSpPr>
          <p:cNvPr id="2185" name="Shape 21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86" name="Shape 218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a:p>
        </p:txBody>
      </p:sp>
      <p:sp>
        <p:nvSpPr>
          <p:cNvPr id="2187" name="Shape 218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279</a:t>
            </a:fld>
            <a:endParaRPr lang="en-US" sz="1200">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41" name="Shape 2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1"/>
        <p:cNvGrpSpPr/>
        <p:nvPr/>
      </p:nvGrpSpPr>
      <p:grpSpPr>
        <a:xfrm>
          <a:off x="0" y="0"/>
          <a:ext cx="0" cy="0"/>
          <a:chOff x="0" y="0"/>
          <a:chExt cx="0" cy="0"/>
        </a:xfrm>
      </p:grpSpPr>
      <p:sp>
        <p:nvSpPr>
          <p:cNvPr id="2192" name="Shape 219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280</a:t>
            </a:fld>
            <a:endParaRPr lang="en-US" sz="1200">
              <a:solidFill>
                <a:srgbClr val="000000"/>
              </a:solidFill>
              <a:latin typeface="Arial"/>
              <a:ea typeface="Arial"/>
              <a:cs typeface="Arial"/>
              <a:sym typeface="Arial"/>
            </a:endParaRPr>
          </a:p>
        </p:txBody>
      </p:sp>
      <p:sp>
        <p:nvSpPr>
          <p:cNvPr id="2193" name="Shape 21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94" name="Shape 219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Shape 21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00" name="Shape 220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Questrial"/>
                <a:ea typeface="Questrial"/>
                <a:cs typeface="Questrial"/>
                <a:sym typeface="Questrial"/>
              </a:rPr>
              <a:t> </a:t>
            </a:r>
          </a:p>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01" name="Shape 220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Shape 22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07" name="Shape 220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208" name="Shape 220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Shape 2213"/>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283</a:t>
            </a:fld>
            <a:endParaRPr lang="en-US" sz="1200">
              <a:solidFill>
                <a:srgbClr val="000000"/>
              </a:solidFill>
              <a:latin typeface="Arial"/>
              <a:ea typeface="Arial"/>
              <a:cs typeface="Arial"/>
              <a:sym typeface="Arial"/>
            </a:endParaRPr>
          </a:p>
        </p:txBody>
      </p:sp>
      <p:sp>
        <p:nvSpPr>
          <p:cNvPr id="2214" name="Shape 22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15" name="Shape 221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9"/>
        <p:cNvGrpSpPr/>
        <p:nvPr/>
      </p:nvGrpSpPr>
      <p:grpSpPr>
        <a:xfrm>
          <a:off x="0" y="0"/>
          <a:ext cx="0" cy="0"/>
          <a:chOff x="0" y="0"/>
          <a:chExt cx="0" cy="0"/>
        </a:xfrm>
      </p:grpSpPr>
      <p:sp>
        <p:nvSpPr>
          <p:cNvPr id="2220" name="Shape 2220"/>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284</a:t>
            </a:fld>
            <a:endParaRPr lang="en-US" sz="1200">
              <a:solidFill>
                <a:srgbClr val="000000"/>
              </a:solidFill>
              <a:latin typeface="Arial"/>
              <a:ea typeface="Arial"/>
              <a:cs typeface="Arial"/>
              <a:sym typeface="Arial"/>
            </a:endParaRPr>
          </a:p>
        </p:txBody>
      </p:sp>
      <p:sp>
        <p:nvSpPr>
          <p:cNvPr id="2221" name="Shape 2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22" name="Shape 222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Shape 22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8" name="Shape 222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29" name="Shape 222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Shape 22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35" name="Shape 223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36" name="Shape 223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Shape 224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242" name="Shape 22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6"/>
        <p:cNvGrpSpPr/>
        <p:nvPr/>
      </p:nvGrpSpPr>
      <p:grpSpPr>
        <a:xfrm>
          <a:off x="0" y="0"/>
          <a:ext cx="0" cy="0"/>
          <a:chOff x="0" y="0"/>
          <a:chExt cx="0" cy="0"/>
        </a:xfrm>
      </p:grpSpPr>
      <p:sp>
        <p:nvSpPr>
          <p:cNvPr id="2247" name="Shape 2247"/>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288</a:t>
            </a:fld>
            <a:endParaRPr lang="en-US" sz="1200">
              <a:solidFill>
                <a:srgbClr val="000000"/>
              </a:solidFill>
              <a:latin typeface="Arial"/>
              <a:ea typeface="Arial"/>
              <a:cs typeface="Arial"/>
              <a:sym typeface="Arial"/>
            </a:endParaRPr>
          </a:p>
        </p:txBody>
      </p:sp>
      <p:sp>
        <p:nvSpPr>
          <p:cNvPr id="2248" name="Shape 2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49" name="Shape 224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3"/>
        <p:cNvGrpSpPr/>
        <p:nvPr/>
      </p:nvGrpSpPr>
      <p:grpSpPr>
        <a:xfrm>
          <a:off x="0" y="0"/>
          <a:ext cx="0" cy="0"/>
          <a:chOff x="0" y="0"/>
          <a:chExt cx="0" cy="0"/>
        </a:xfrm>
      </p:grpSpPr>
      <p:sp>
        <p:nvSpPr>
          <p:cNvPr id="2254" name="Shape 22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55" name="Shape 225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56" name="Shape 225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5"/>
        <p:cNvGrpSpPr/>
        <p:nvPr/>
      </p:nvGrpSpPr>
      <p:grpSpPr>
        <a:xfrm>
          <a:off x="0" y="0"/>
          <a:ext cx="0" cy="0"/>
          <a:chOff x="0" y="0"/>
          <a:chExt cx="0" cy="0"/>
        </a:xfrm>
      </p:grpSpPr>
      <p:sp>
        <p:nvSpPr>
          <p:cNvPr id="2266" name="Shape 22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67" name="Shape 226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68" name="Shape 226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2"/>
        <p:cNvGrpSpPr/>
        <p:nvPr/>
      </p:nvGrpSpPr>
      <p:grpSpPr>
        <a:xfrm>
          <a:off x="0" y="0"/>
          <a:ext cx="0" cy="0"/>
          <a:chOff x="0" y="0"/>
          <a:chExt cx="0" cy="0"/>
        </a:xfrm>
      </p:grpSpPr>
      <p:sp>
        <p:nvSpPr>
          <p:cNvPr id="2273" name="Shape 22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74" name="Shape 227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75" name="Shape 227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Shape 22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81" name="Shape 228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82" name="Shape 228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7"/>
        <p:cNvGrpSpPr/>
        <p:nvPr/>
      </p:nvGrpSpPr>
      <p:grpSpPr>
        <a:xfrm>
          <a:off x="0" y="0"/>
          <a:ext cx="0" cy="0"/>
          <a:chOff x="0" y="0"/>
          <a:chExt cx="0" cy="0"/>
        </a:xfrm>
      </p:grpSpPr>
      <p:sp>
        <p:nvSpPr>
          <p:cNvPr id="2288" name="Shape 22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89" name="Shape 228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90" name="Shape 229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Shape 22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96" name="Shape 229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
        <p:nvSpPr>
          <p:cNvPr id="2297" name="Shape 229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Shape 23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3" name="Shape 2303"/>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
        <p:nvSpPr>
          <p:cNvPr id="2304" name="Shape 2304"/>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Shape 23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10" name="Shape 231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11" name="Shape 231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Shape 23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18" name="Shape 231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19" name="Shape 231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4"/>
        <p:cNvGrpSpPr/>
        <p:nvPr/>
      </p:nvGrpSpPr>
      <p:grpSpPr>
        <a:xfrm>
          <a:off x="0" y="0"/>
          <a:ext cx="0" cy="0"/>
          <a:chOff x="0" y="0"/>
          <a:chExt cx="0" cy="0"/>
        </a:xfrm>
      </p:grpSpPr>
      <p:sp>
        <p:nvSpPr>
          <p:cNvPr id="2325" name="Shape 2325"/>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326" name="Shape 23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Shape 2331"/>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332" name="Shape 23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a:p>
        </p:txBody>
      </p:sp>
      <p:sp>
        <p:nvSpPr>
          <p:cNvPr id="57" name="Shape 5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55" name="Shape 2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6"/>
        <p:cNvGrpSpPr/>
        <p:nvPr/>
      </p:nvGrpSpPr>
      <p:grpSpPr>
        <a:xfrm>
          <a:off x="0" y="0"/>
          <a:ext cx="0" cy="0"/>
          <a:chOff x="0" y="0"/>
          <a:chExt cx="0" cy="0"/>
        </a:xfrm>
      </p:grpSpPr>
      <p:sp>
        <p:nvSpPr>
          <p:cNvPr id="2337" name="Shape 233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338" name="Shape 23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Shape 2343"/>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344" name="Shape 23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3"/>
        <p:cNvGrpSpPr/>
        <p:nvPr/>
      </p:nvGrpSpPr>
      <p:grpSpPr>
        <a:xfrm>
          <a:off x="0" y="0"/>
          <a:ext cx="0" cy="0"/>
          <a:chOff x="0" y="0"/>
          <a:chExt cx="0" cy="0"/>
        </a:xfrm>
      </p:grpSpPr>
      <p:sp>
        <p:nvSpPr>
          <p:cNvPr id="2354" name="Shape 23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5" name="Shape 235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56" name="Shape 235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302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0"/>
        <p:cNvGrpSpPr/>
        <p:nvPr/>
      </p:nvGrpSpPr>
      <p:grpSpPr>
        <a:xfrm>
          <a:off x="0" y="0"/>
          <a:ext cx="0" cy="0"/>
          <a:chOff x="0" y="0"/>
          <a:chExt cx="0" cy="0"/>
        </a:xfrm>
      </p:grpSpPr>
      <p:sp>
        <p:nvSpPr>
          <p:cNvPr id="2361" name="Shape 2361"/>
          <p:cNvSpPr txBox="1">
            <a:spLocks noGrp="1"/>
          </p:cNvSpPr>
          <p:nvPr>
            <p:ph type="sldNum" idx="12"/>
          </p:nvPr>
        </p:nvSpPr>
        <p:spPr>
          <a:xfrm>
            <a:off x="3884612"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a:solidFill>
                  <a:srgbClr val="000000"/>
                </a:solidFill>
                <a:latin typeface="Arial"/>
                <a:ea typeface="Arial"/>
                <a:cs typeface="Arial"/>
                <a:sym typeface="Arial"/>
              </a:rPr>
              <a:t>303</a:t>
            </a:fld>
            <a:endParaRPr lang="en-US" sz="1200">
              <a:solidFill>
                <a:srgbClr val="000000"/>
              </a:solidFill>
              <a:latin typeface="Arial"/>
              <a:ea typeface="Arial"/>
              <a:cs typeface="Arial"/>
              <a:sym typeface="Arial"/>
            </a:endParaRPr>
          </a:p>
        </p:txBody>
      </p:sp>
      <p:sp>
        <p:nvSpPr>
          <p:cNvPr id="2362" name="Shape 23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63" name="Shape 2363"/>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Shape 2368"/>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369" name="Shape 23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3"/>
        <p:cNvGrpSpPr/>
        <p:nvPr/>
      </p:nvGrpSpPr>
      <p:grpSpPr>
        <a:xfrm>
          <a:off x="0" y="0"/>
          <a:ext cx="0" cy="0"/>
          <a:chOff x="0" y="0"/>
          <a:chExt cx="0" cy="0"/>
        </a:xfrm>
      </p:grpSpPr>
      <p:sp>
        <p:nvSpPr>
          <p:cNvPr id="2374" name="Shape 237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375" name="Shape 23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9"/>
        <p:cNvGrpSpPr/>
        <p:nvPr/>
      </p:nvGrpSpPr>
      <p:grpSpPr>
        <a:xfrm>
          <a:off x="0" y="0"/>
          <a:ext cx="0" cy="0"/>
          <a:chOff x="0" y="0"/>
          <a:chExt cx="0" cy="0"/>
        </a:xfrm>
      </p:grpSpPr>
      <p:sp>
        <p:nvSpPr>
          <p:cNvPr id="2380" name="Shape 2380"/>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306</a:t>
            </a:fld>
            <a:endParaRPr lang="en-US" sz="1200">
              <a:solidFill>
                <a:srgbClr val="000000"/>
              </a:solidFill>
              <a:latin typeface="Arial"/>
              <a:ea typeface="Arial"/>
              <a:cs typeface="Arial"/>
              <a:sym typeface="Arial"/>
            </a:endParaRPr>
          </a:p>
        </p:txBody>
      </p:sp>
      <p:sp>
        <p:nvSpPr>
          <p:cNvPr id="2381" name="Shape 23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82" name="Shape 2382"/>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Shape 2387"/>
          <p:cNvSpPr txBox="1">
            <a:spLocks noGrp="1"/>
          </p:cNvSpPr>
          <p:nvPr>
            <p:ph type="sldNum" idx="12"/>
          </p:nvPr>
        </p:nvSpPr>
        <p:spPr>
          <a:xfrm>
            <a:off x="3884612"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307</a:t>
            </a:fld>
            <a:endParaRPr lang="en-US" sz="1200" b="0" i="0" u="none" strike="noStrike" cap="none">
              <a:solidFill>
                <a:srgbClr val="000000"/>
              </a:solidFill>
              <a:latin typeface="Arial"/>
              <a:ea typeface="Arial"/>
              <a:cs typeface="Arial"/>
              <a:sym typeface="Arial"/>
            </a:endParaRPr>
          </a:p>
        </p:txBody>
      </p:sp>
      <p:sp>
        <p:nvSpPr>
          <p:cNvPr id="2388" name="Shape 23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89" name="Shape 2389"/>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4"/>
        <p:cNvGrpSpPr/>
        <p:nvPr/>
      </p:nvGrpSpPr>
      <p:grpSpPr>
        <a:xfrm>
          <a:off x="0" y="0"/>
          <a:ext cx="0" cy="0"/>
          <a:chOff x="0" y="0"/>
          <a:chExt cx="0" cy="0"/>
        </a:xfrm>
      </p:grpSpPr>
      <p:sp>
        <p:nvSpPr>
          <p:cNvPr id="2395" name="Shape 2395"/>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396" name="Shape 23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1"/>
        <p:cNvGrpSpPr/>
        <p:nvPr/>
      </p:nvGrpSpPr>
      <p:grpSpPr>
        <a:xfrm>
          <a:off x="0" y="0"/>
          <a:ext cx="0" cy="0"/>
          <a:chOff x="0" y="0"/>
          <a:chExt cx="0" cy="0"/>
        </a:xfrm>
      </p:grpSpPr>
      <p:sp>
        <p:nvSpPr>
          <p:cNvPr id="2402" name="Shape 2402"/>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403" name="Shape 24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31</a:t>
            </a:fld>
            <a:endParaRPr lang="en-US" sz="1200">
              <a:solidFill>
                <a:srgbClr val="000000"/>
              </a:solidFill>
              <a:latin typeface="Arial"/>
              <a:ea typeface="Arial"/>
              <a:cs typeface="Arial"/>
              <a:sym typeface="Arial"/>
            </a:endParaRPr>
          </a:p>
        </p:txBody>
      </p:sp>
      <p:sp>
        <p:nvSpPr>
          <p:cNvPr id="261" name="Shape 2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2" name="Shape 26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Shape 2408"/>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409" name="Shape 24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3"/>
        <p:cNvGrpSpPr/>
        <p:nvPr/>
      </p:nvGrpSpPr>
      <p:grpSpPr>
        <a:xfrm>
          <a:off x="0" y="0"/>
          <a:ext cx="0" cy="0"/>
          <a:chOff x="0" y="0"/>
          <a:chExt cx="0" cy="0"/>
        </a:xfrm>
      </p:grpSpPr>
      <p:sp>
        <p:nvSpPr>
          <p:cNvPr id="2414" name="Shape 241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415" name="Shape 24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9"/>
        <p:cNvGrpSpPr/>
        <p:nvPr/>
      </p:nvGrpSpPr>
      <p:grpSpPr>
        <a:xfrm>
          <a:off x="0" y="0"/>
          <a:ext cx="0" cy="0"/>
          <a:chOff x="0" y="0"/>
          <a:chExt cx="0" cy="0"/>
        </a:xfrm>
      </p:grpSpPr>
      <p:sp>
        <p:nvSpPr>
          <p:cNvPr id="2420" name="Shape 2420"/>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421" name="Shape 24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5"/>
        <p:cNvGrpSpPr/>
        <p:nvPr/>
      </p:nvGrpSpPr>
      <p:grpSpPr>
        <a:xfrm>
          <a:off x="0" y="0"/>
          <a:ext cx="0" cy="0"/>
          <a:chOff x="0" y="0"/>
          <a:chExt cx="0" cy="0"/>
        </a:xfrm>
      </p:grpSpPr>
      <p:sp>
        <p:nvSpPr>
          <p:cNvPr id="2426" name="Shape 2426"/>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427" name="Shape 24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Shape 2432"/>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433" name="Shape 24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Shape 2438"/>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439" name="Shape 24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3"/>
        <p:cNvGrpSpPr/>
        <p:nvPr/>
      </p:nvGrpSpPr>
      <p:grpSpPr>
        <a:xfrm>
          <a:off x="0" y="0"/>
          <a:ext cx="0" cy="0"/>
          <a:chOff x="0" y="0"/>
          <a:chExt cx="0" cy="0"/>
        </a:xfrm>
      </p:grpSpPr>
      <p:sp>
        <p:nvSpPr>
          <p:cNvPr id="2444" name="Shape 244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445" name="Shape 24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9"/>
        <p:cNvGrpSpPr/>
        <p:nvPr/>
      </p:nvGrpSpPr>
      <p:grpSpPr>
        <a:xfrm>
          <a:off x="0" y="0"/>
          <a:ext cx="0" cy="0"/>
          <a:chOff x="0" y="0"/>
          <a:chExt cx="0" cy="0"/>
        </a:xfrm>
      </p:grpSpPr>
      <p:sp>
        <p:nvSpPr>
          <p:cNvPr id="2450" name="Shape 2450"/>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451" name="Shape 24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5"/>
        <p:cNvGrpSpPr/>
        <p:nvPr/>
      </p:nvGrpSpPr>
      <p:grpSpPr>
        <a:xfrm>
          <a:off x="0" y="0"/>
          <a:ext cx="0" cy="0"/>
          <a:chOff x="0" y="0"/>
          <a:chExt cx="0" cy="0"/>
        </a:xfrm>
      </p:grpSpPr>
      <p:sp>
        <p:nvSpPr>
          <p:cNvPr id="2456" name="Shape 2456"/>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457" name="Shape 24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1"/>
        <p:cNvGrpSpPr/>
        <p:nvPr/>
      </p:nvGrpSpPr>
      <p:grpSpPr>
        <a:xfrm>
          <a:off x="0" y="0"/>
          <a:ext cx="0" cy="0"/>
          <a:chOff x="0" y="0"/>
          <a:chExt cx="0" cy="0"/>
        </a:xfrm>
      </p:grpSpPr>
      <p:sp>
        <p:nvSpPr>
          <p:cNvPr id="2462" name="Shape 2462"/>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463" name="Shape 24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32</a:t>
            </a:fld>
            <a:endParaRPr lang="en-US" sz="1200">
              <a:solidFill>
                <a:srgbClr val="000000"/>
              </a:solidFill>
              <a:latin typeface="Arial"/>
              <a:ea typeface="Arial"/>
              <a:cs typeface="Arial"/>
              <a:sym typeface="Arial"/>
            </a:endParaRPr>
          </a:p>
        </p:txBody>
      </p:sp>
      <p:sp>
        <p:nvSpPr>
          <p:cNvPr id="269" name="Shape 2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0" name="Shape 270"/>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7"/>
        <p:cNvGrpSpPr/>
        <p:nvPr/>
      </p:nvGrpSpPr>
      <p:grpSpPr>
        <a:xfrm>
          <a:off x="0" y="0"/>
          <a:ext cx="0" cy="0"/>
          <a:chOff x="0" y="0"/>
          <a:chExt cx="0" cy="0"/>
        </a:xfrm>
      </p:grpSpPr>
      <p:sp>
        <p:nvSpPr>
          <p:cNvPr id="2468" name="Shape 2468"/>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469" name="Shape 24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3"/>
        <p:cNvGrpSpPr/>
        <p:nvPr/>
      </p:nvGrpSpPr>
      <p:grpSpPr>
        <a:xfrm>
          <a:off x="0" y="0"/>
          <a:ext cx="0" cy="0"/>
          <a:chOff x="0" y="0"/>
          <a:chExt cx="0" cy="0"/>
        </a:xfrm>
      </p:grpSpPr>
      <p:sp>
        <p:nvSpPr>
          <p:cNvPr id="2474" name="Shape 24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75" name="Shape 247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476" name="Shape 247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321</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Shape 2486"/>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487" name="Shape 24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2"/>
        <p:cNvGrpSpPr/>
        <p:nvPr/>
      </p:nvGrpSpPr>
      <p:grpSpPr>
        <a:xfrm>
          <a:off x="0" y="0"/>
          <a:ext cx="0" cy="0"/>
          <a:chOff x="0" y="0"/>
          <a:chExt cx="0" cy="0"/>
        </a:xfrm>
      </p:grpSpPr>
      <p:sp>
        <p:nvSpPr>
          <p:cNvPr id="2493" name="Shape 2493"/>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494" name="Shape 24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Shape 2500"/>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501" name="Shape 25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6"/>
        <p:cNvGrpSpPr/>
        <p:nvPr/>
      </p:nvGrpSpPr>
      <p:grpSpPr>
        <a:xfrm>
          <a:off x="0" y="0"/>
          <a:ext cx="0" cy="0"/>
          <a:chOff x="0" y="0"/>
          <a:chExt cx="0" cy="0"/>
        </a:xfrm>
      </p:grpSpPr>
      <p:sp>
        <p:nvSpPr>
          <p:cNvPr id="2507" name="Shape 2507"/>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508" name="Shape 25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Shape 2515"/>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516" name="Shape 25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0"/>
        <p:cNvGrpSpPr/>
        <p:nvPr/>
      </p:nvGrpSpPr>
      <p:grpSpPr>
        <a:xfrm>
          <a:off x="0" y="0"/>
          <a:ext cx="0" cy="0"/>
          <a:chOff x="0" y="0"/>
          <a:chExt cx="0" cy="0"/>
        </a:xfrm>
      </p:grpSpPr>
      <p:sp>
        <p:nvSpPr>
          <p:cNvPr id="2521" name="Shape 25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2" name="Shape 2522"/>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Make sure you’re in training mode!! </a:t>
            </a:r>
          </a:p>
        </p:txBody>
      </p:sp>
      <p:sp>
        <p:nvSpPr>
          <p:cNvPr id="2523" name="Shape 2523"/>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327</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Shape 25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33" name="Shape 2533"/>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Make sure you’re in training mode! </a:t>
            </a:r>
          </a:p>
        </p:txBody>
      </p:sp>
      <p:sp>
        <p:nvSpPr>
          <p:cNvPr id="2534" name="Shape 2534"/>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328</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0"/>
        <p:cNvGrpSpPr/>
        <p:nvPr/>
      </p:nvGrpSpPr>
      <p:grpSpPr>
        <a:xfrm>
          <a:off x="0" y="0"/>
          <a:ext cx="0" cy="0"/>
          <a:chOff x="0" y="0"/>
          <a:chExt cx="0" cy="0"/>
        </a:xfrm>
      </p:grpSpPr>
      <p:sp>
        <p:nvSpPr>
          <p:cNvPr id="2541" name="Shape 2541"/>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542" name="Shape 25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33</a:t>
            </a:fld>
            <a:endParaRPr lang="en-US" sz="1200">
              <a:solidFill>
                <a:srgbClr val="000000"/>
              </a:solidFill>
              <a:latin typeface="Arial"/>
              <a:ea typeface="Arial"/>
              <a:cs typeface="Arial"/>
              <a:sym typeface="Arial"/>
            </a:endParaRPr>
          </a:p>
        </p:txBody>
      </p:sp>
      <p:sp>
        <p:nvSpPr>
          <p:cNvPr id="278" name="Shape 2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9" name="Shape 279"/>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Shape 2549"/>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550" name="Shape 25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Shape 2556"/>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557" name="Shape 25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2"/>
        <p:cNvGrpSpPr/>
        <p:nvPr/>
      </p:nvGrpSpPr>
      <p:grpSpPr>
        <a:xfrm>
          <a:off x="0" y="0"/>
          <a:ext cx="0" cy="0"/>
          <a:chOff x="0" y="0"/>
          <a:chExt cx="0" cy="0"/>
        </a:xfrm>
      </p:grpSpPr>
      <p:sp>
        <p:nvSpPr>
          <p:cNvPr id="2563" name="Shape 2563"/>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564" name="Shape 25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9"/>
        <p:cNvGrpSpPr/>
        <p:nvPr/>
      </p:nvGrpSpPr>
      <p:grpSpPr>
        <a:xfrm>
          <a:off x="0" y="0"/>
          <a:ext cx="0" cy="0"/>
          <a:chOff x="0" y="0"/>
          <a:chExt cx="0" cy="0"/>
        </a:xfrm>
      </p:grpSpPr>
      <p:sp>
        <p:nvSpPr>
          <p:cNvPr id="2570" name="Shape 2570"/>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571" name="Shape 25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6"/>
        <p:cNvGrpSpPr/>
        <p:nvPr/>
      </p:nvGrpSpPr>
      <p:grpSpPr>
        <a:xfrm>
          <a:off x="0" y="0"/>
          <a:ext cx="0" cy="0"/>
          <a:chOff x="0" y="0"/>
          <a:chExt cx="0" cy="0"/>
        </a:xfrm>
      </p:grpSpPr>
      <p:sp>
        <p:nvSpPr>
          <p:cNvPr id="2577" name="Shape 2577"/>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578" name="Shape 25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3"/>
        <p:cNvGrpSpPr/>
        <p:nvPr/>
      </p:nvGrpSpPr>
      <p:grpSpPr>
        <a:xfrm>
          <a:off x="0" y="0"/>
          <a:ext cx="0" cy="0"/>
          <a:chOff x="0" y="0"/>
          <a:chExt cx="0" cy="0"/>
        </a:xfrm>
      </p:grpSpPr>
      <p:sp>
        <p:nvSpPr>
          <p:cNvPr id="2584" name="Shape 258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585" name="Shape 25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0"/>
        <p:cNvGrpSpPr/>
        <p:nvPr/>
      </p:nvGrpSpPr>
      <p:grpSpPr>
        <a:xfrm>
          <a:off x="0" y="0"/>
          <a:ext cx="0" cy="0"/>
          <a:chOff x="0" y="0"/>
          <a:chExt cx="0" cy="0"/>
        </a:xfrm>
      </p:grpSpPr>
      <p:sp>
        <p:nvSpPr>
          <p:cNvPr id="2591" name="Shape 2591"/>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592" name="Shape 25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8"/>
        <p:cNvGrpSpPr/>
        <p:nvPr/>
      </p:nvGrpSpPr>
      <p:grpSpPr>
        <a:xfrm>
          <a:off x="0" y="0"/>
          <a:ext cx="0" cy="0"/>
          <a:chOff x="0" y="0"/>
          <a:chExt cx="0" cy="0"/>
        </a:xfrm>
      </p:grpSpPr>
      <p:sp>
        <p:nvSpPr>
          <p:cNvPr id="2599" name="Shape 2599"/>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600" name="Shape 26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6"/>
        <p:cNvGrpSpPr/>
        <p:nvPr/>
      </p:nvGrpSpPr>
      <p:grpSpPr>
        <a:xfrm>
          <a:off x="0" y="0"/>
          <a:ext cx="0" cy="0"/>
          <a:chOff x="0" y="0"/>
          <a:chExt cx="0" cy="0"/>
        </a:xfrm>
      </p:grpSpPr>
      <p:sp>
        <p:nvSpPr>
          <p:cNvPr id="2607" name="Shape 2607"/>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608" name="Shape 26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5"/>
        <p:cNvGrpSpPr/>
        <p:nvPr/>
      </p:nvGrpSpPr>
      <p:grpSpPr>
        <a:xfrm>
          <a:off x="0" y="0"/>
          <a:ext cx="0" cy="0"/>
          <a:chOff x="0" y="0"/>
          <a:chExt cx="0" cy="0"/>
        </a:xfrm>
      </p:grpSpPr>
      <p:sp>
        <p:nvSpPr>
          <p:cNvPr id="2616" name="Shape 26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7" name="Shape 261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618" name="Shape 261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339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34</a:t>
            </a:fld>
            <a:endParaRPr lang="en-US" sz="1200">
              <a:solidFill>
                <a:srgbClr val="000000"/>
              </a:solidFill>
              <a:latin typeface="Arial"/>
              <a:ea typeface="Arial"/>
              <a:cs typeface="Arial"/>
              <a:sym typeface="Arial"/>
            </a:endParaRPr>
          </a:p>
        </p:txBody>
      </p:sp>
      <p:sp>
        <p:nvSpPr>
          <p:cNvPr id="287" name="Shape 2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8" name="Shape 28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Shape 2628"/>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629" name="Shape 26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3"/>
        <p:cNvGrpSpPr/>
        <p:nvPr/>
      </p:nvGrpSpPr>
      <p:grpSpPr>
        <a:xfrm>
          <a:off x="0" y="0"/>
          <a:ext cx="0" cy="0"/>
          <a:chOff x="0" y="0"/>
          <a:chExt cx="0" cy="0"/>
        </a:xfrm>
      </p:grpSpPr>
      <p:sp>
        <p:nvSpPr>
          <p:cNvPr id="2634" name="Shape 263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635" name="Shape 26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9"/>
        <p:cNvGrpSpPr/>
        <p:nvPr/>
      </p:nvGrpSpPr>
      <p:grpSpPr>
        <a:xfrm>
          <a:off x="0" y="0"/>
          <a:ext cx="0" cy="0"/>
          <a:chOff x="0" y="0"/>
          <a:chExt cx="0" cy="0"/>
        </a:xfrm>
      </p:grpSpPr>
      <p:sp>
        <p:nvSpPr>
          <p:cNvPr id="2640" name="Shape 2640"/>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641" name="Shape 26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5"/>
        <p:cNvGrpSpPr/>
        <p:nvPr/>
      </p:nvGrpSpPr>
      <p:grpSpPr>
        <a:xfrm>
          <a:off x="0" y="0"/>
          <a:ext cx="0" cy="0"/>
          <a:chOff x="0" y="0"/>
          <a:chExt cx="0" cy="0"/>
        </a:xfrm>
      </p:grpSpPr>
      <p:sp>
        <p:nvSpPr>
          <p:cNvPr id="2646" name="Shape 2646"/>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647" name="Shape 26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Shape 2652"/>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653" name="Shape 26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Shape 2658"/>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659" name="Shape 26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3"/>
        <p:cNvGrpSpPr/>
        <p:nvPr/>
      </p:nvGrpSpPr>
      <p:grpSpPr>
        <a:xfrm>
          <a:off x="0" y="0"/>
          <a:ext cx="0" cy="0"/>
          <a:chOff x="0" y="0"/>
          <a:chExt cx="0" cy="0"/>
        </a:xfrm>
      </p:grpSpPr>
      <p:sp>
        <p:nvSpPr>
          <p:cNvPr id="2664" name="Shape 266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665" name="Shape 26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9"/>
        <p:cNvGrpSpPr/>
        <p:nvPr/>
      </p:nvGrpSpPr>
      <p:grpSpPr>
        <a:xfrm>
          <a:off x="0" y="0"/>
          <a:ext cx="0" cy="0"/>
          <a:chOff x="0" y="0"/>
          <a:chExt cx="0" cy="0"/>
        </a:xfrm>
      </p:grpSpPr>
      <p:sp>
        <p:nvSpPr>
          <p:cNvPr id="2670" name="Shape 26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71" name="Shape 2671"/>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
        <p:nvSpPr>
          <p:cNvPr id="2672" name="Shape 2672"/>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347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7"/>
        <p:cNvGrpSpPr/>
        <p:nvPr/>
      </p:nvGrpSpPr>
      <p:grpSpPr>
        <a:xfrm>
          <a:off x="0" y="0"/>
          <a:ext cx="0" cy="0"/>
          <a:chOff x="0" y="0"/>
          <a:chExt cx="0" cy="0"/>
        </a:xfrm>
      </p:grpSpPr>
      <p:sp>
        <p:nvSpPr>
          <p:cNvPr id="2678" name="Shape 2678"/>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679" name="Shape 26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Shape 2684"/>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Arial"/>
                <a:ea typeface="Arial"/>
                <a:cs typeface="Arial"/>
                <a:sym typeface="Arial"/>
              </a:rPr>
              <a:t>349</a:t>
            </a:fld>
            <a:endParaRPr lang="en-US" sz="1200">
              <a:solidFill>
                <a:schemeClr val="dk1"/>
              </a:solidFill>
              <a:latin typeface="Arial"/>
              <a:ea typeface="Arial"/>
              <a:cs typeface="Arial"/>
              <a:sym typeface="Arial"/>
            </a:endParaRPr>
          </a:p>
        </p:txBody>
      </p:sp>
      <p:sp>
        <p:nvSpPr>
          <p:cNvPr id="2685" name="Shape 26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86" name="Shape 268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35</a:t>
            </a:fld>
            <a:endParaRPr lang="en-US" sz="1200">
              <a:solidFill>
                <a:srgbClr val="000000"/>
              </a:solidFill>
              <a:latin typeface="Arial"/>
              <a:ea typeface="Arial"/>
              <a:cs typeface="Arial"/>
              <a:sym typeface="Arial"/>
            </a:endParaRPr>
          </a:p>
        </p:txBody>
      </p:sp>
      <p:sp>
        <p:nvSpPr>
          <p:cNvPr id="295" name="Shape 2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6" name="Shape 29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0"/>
        <p:cNvGrpSpPr/>
        <p:nvPr/>
      </p:nvGrpSpPr>
      <p:grpSpPr>
        <a:xfrm>
          <a:off x="0" y="0"/>
          <a:ext cx="0" cy="0"/>
          <a:chOff x="0" y="0"/>
          <a:chExt cx="0" cy="0"/>
        </a:xfrm>
      </p:grpSpPr>
      <p:sp>
        <p:nvSpPr>
          <p:cNvPr id="2691" name="Shape 2691"/>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Arial"/>
                <a:ea typeface="Arial"/>
                <a:cs typeface="Arial"/>
                <a:sym typeface="Arial"/>
              </a:rPr>
              <a:t>350</a:t>
            </a:fld>
            <a:endParaRPr lang="en-US" sz="1200">
              <a:solidFill>
                <a:schemeClr val="dk1"/>
              </a:solidFill>
              <a:latin typeface="Arial"/>
              <a:ea typeface="Arial"/>
              <a:cs typeface="Arial"/>
              <a:sym typeface="Arial"/>
            </a:endParaRPr>
          </a:p>
        </p:txBody>
      </p:sp>
      <p:sp>
        <p:nvSpPr>
          <p:cNvPr id="2692" name="Shape 26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93" name="Shape 2693"/>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8"/>
        <p:cNvGrpSpPr/>
        <p:nvPr/>
      </p:nvGrpSpPr>
      <p:grpSpPr>
        <a:xfrm>
          <a:off x="0" y="0"/>
          <a:ext cx="0" cy="0"/>
          <a:chOff x="0" y="0"/>
          <a:chExt cx="0" cy="0"/>
        </a:xfrm>
      </p:grpSpPr>
      <p:sp>
        <p:nvSpPr>
          <p:cNvPr id="2699" name="Shape 269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700" name="Shape 27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Shape 27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06" name="Shape 270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07" name="Shape 270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352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Shape 2712"/>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713" name="Shape 27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7"/>
        <p:cNvGrpSpPr/>
        <p:nvPr/>
      </p:nvGrpSpPr>
      <p:grpSpPr>
        <a:xfrm>
          <a:off x="0" y="0"/>
          <a:ext cx="0" cy="0"/>
          <a:chOff x="0" y="0"/>
          <a:chExt cx="0" cy="0"/>
        </a:xfrm>
      </p:grpSpPr>
      <p:sp>
        <p:nvSpPr>
          <p:cNvPr id="2718" name="Shape 27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19" name="Shape 271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20" name="Shape 272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354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9"/>
        <p:cNvGrpSpPr/>
        <p:nvPr/>
      </p:nvGrpSpPr>
      <p:grpSpPr>
        <a:xfrm>
          <a:off x="0" y="0"/>
          <a:ext cx="0" cy="0"/>
          <a:chOff x="0" y="0"/>
          <a:chExt cx="0" cy="0"/>
        </a:xfrm>
      </p:grpSpPr>
      <p:sp>
        <p:nvSpPr>
          <p:cNvPr id="2730" name="Shape 27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31" name="Shape 273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32" name="Shape 273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355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6"/>
        <p:cNvGrpSpPr/>
        <p:nvPr/>
      </p:nvGrpSpPr>
      <p:grpSpPr>
        <a:xfrm>
          <a:off x="0" y="0"/>
          <a:ext cx="0" cy="0"/>
          <a:chOff x="0" y="0"/>
          <a:chExt cx="0" cy="0"/>
        </a:xfrm>
      </p:grpSpPr>
      <p:sp>
        <p:nvSpPr>
          <p:cNvPr id="2737" name="Shape 27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38" name="Shape 273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739" name="Shape 273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356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3"/>
        <p:cNvGrpSpPr/>
        <p:nvPr/>
      </p:nvGrpSpPr>
      <p:grpSpPr>
        <a:xfrm>
          <a:off x="0" y="0"/>
          <a:ext cx="0" cy="0"/>
          <a:chOff x="0" y="0"/>
          <a:chExt cx="0" cy="0"/>
        </a:xfrm>
      </p:grpSpPr>
      <p:sp>
        <p:nvSpPr>
          <p:cNvPr id="2744" name="Shape 274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745" name="Shape 27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4"/>
        <p:cNvGrpSpPr/>
        <p:nvPr/>
      </p:nvGrpSpPr>
      <p:grpSpPr>
        <a:xfrm>
          <a:off x="0" y="0"/>
          <a:ext cx="0" cy="0"/>
          <a:chOff x="0" y="0"/>
          <a:chExt cx="0" cy="0"/>
        </a:xfrm>
      </p:grpSpPr>
      <p:sp>
        <p:nvSpPr>
          <p:cNvPr id="2755" name="Shape 27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56" name="Shape 275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57" name="Shape 275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358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Shape 27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63" name="Shape 2763"/>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64" name="Shape 2764"/>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359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36</a:t>
            </a:fld>
            <a:endParaRPr lang="en-US" sz="1200">
              <a:solidFill>
                <a:srgbClr val="000000"/>
              </a:solidFill>
              <a:latin typeface="Arial"/>
              <a:ea typeface="Arial"/>
              <a:cs typeface="Arial"/>
              <a:sym typeface="Arial"/>
            </a:endParaRPr>
          </a:p>
        </p:txBody>
      </p:sp>
      <p:sp>
        <p:nvSpPr>
          <p:cNvPr id="304" name="Shape 3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5" name="Shape 30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
        <p:cNvGrpSpPr/>
        <p:nvPr/>
      </p:nvGrpSpPr>
      <p:grpSpPr>
        <a:xfrm>
          <a:off x="0" y="0"/>
          <a:ext cx="0" cy="0"/>
          <a:chOff x="0" y="0"/>
          <a:chExt cx="0" cy="0"/>
        </a:xfrm>
      </p:grpSpPr>
      <p:sp>
        <p:nvSpPr>
          <p:cNvPr id="2769" name="Shape 27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70" name="Shape 2770"/>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71" name="Shape 2771"/>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360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5"/>
        <p:cNvGrpSpPr/>
        <p:nvPr/>
      </p:nvGrpSpPr>
      <p:grpSpPr>
        <a:xfrm>
          <a:off x="0" y="0"/>
          <a:ext cx="0" cy="0"/>
          <a:chOff x="0" y="0"/>
          <a:chExt cx="0" cy="0"/>
        </a:xfrm>
      </p:grpSpPr>
      <p:sp>
        <p:nvSpPr>
          <p:cNvPr id="2776" name="Shape 27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77" name="Shape 2777"/>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78" name="Shape 2778"/>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361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Shape 27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84" name="Shape 278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85" name="Shape 278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362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9"/>
        <p:cNvGrpSpPr/>
        <p:nvPr/>
      </p:nvGrpSpPr>
      <p:grpSpPr>
        <a:xfrm>
          <a:off x="0" y="0"/>
          <a:ext cx="0" cy="0"/>
          <a:chOff x="0" y="0"/>
          <a:chExt cx="0" cy="0"/>
        </a:xfrm>
      </p:grpSpPr>
      <p:sp>
        <p:nvSpPr>
          <p:cNvPr id="2790" name="Shape 27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91" name="Shape 2791"/>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92" name="Shape 2792"/>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363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6"/>
        <p:cNvGrpSpPr/>
        <p:nvPr/>
      </p:nvGrpSpPr>
      <p:grpSpPr>
        <a:xfrm>
          <a:off x="0" y="0"/>
          <a:ext cx="0" cy="0"/>
          <a:chOff x="0" y="0"/>
          <a:chExt cx="0" cy="0"/>
        </a:xfrm>
      </p:grpSpPr>
      <p:sp>
        <p:nvSpPr>
          <p:cNvPr id="2797" name="Shape 27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98" name="Shape 279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99" name="Shape 279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364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3"/>
        <p:cNvGrpSpPr/>
        <p:nvPr/>
      </p:nvGrpSpPr>
      <p:grpSpPr>
        <a:xfrm>
          <a:off x="0" y="0"/>
          <a:ext cx="0" cy="0"/>
          <a:chOff x="0" y="0"/>
          <a:chExt cx="0" cy="0"/>
        </a:xfrm>
      </p:grpSpPr>
      <p:sp>
        <p:nvSpPr>
          <p:cNvPr id="2804" name="Shape 28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05" name="Shape 280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06" name="Shape 280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365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0"/>
        <p:cNvGrpSpPr/>
        <p:nvPr/>
      </p:nvGrpSpPr>
      <p:grpSpPr>
        <a:xfrm>
          <a:off x="0" y="0"/>
          <a:ext cx="0" cy="0"/>
          <a:chOff x="0" y="0"/>
          <a:chExt cx="0" cy="0"/>
        </a:xfrm>
      </p:grpSpPr>
      <p:sp>
        <p:nvSpPr>
          <p:cNvPr id="2811" name="Shape 2811"/>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2812" name="Shape 28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Shape 28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23" name="Shape 2823"/>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24" name="Shape 2824"/>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367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8"/>
        <p:cNvGrpSpPr/>
        <p:nvPr/>
      </p:nvGrpSpPr>
      <p:grpSpPr>
        <a:xfrm>
          <a:off x="0" y="0"/>
          <a:ext cx="0" cy="0"/>
          <a:chOff x="0" y="0"/>
          <a:chExt cx="0" cy="0"/>
        </a:xfrm>
      </p:grpSpPr>
      <p:sp>
        <p:nvSpPr>
          <p:cNvPr id="2829" name="Shape 28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30" name="Shape 2830"/>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31" name="Shape 2831"/>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368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5"/>
        <p:cNvGrpSpPr/>
        <p:nvPr/>
      </p:nvGrpSpPr>
      <p:grpSpPr>
        <a:xfrm>
          <a:off x="0" y="0"/>
          <a:ext cx="0" cy="0"/>
          <a:chOff x="0" y="0"/>
          <a:chExt cx="0" cy="0"/>
        </a:xfrm>
      </p:grpSpPr>
      <p:sp>
        <p:nvSpPr>
          <p:cNvPr id="2836" name="Shape 28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37" name="Shape 283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38" name="Shape 283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369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13" name="Shape 3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7"/>
        <p:cNvGrpSpPr/>
        <p:nvPr/>
      </p:nvGrpSpPr>
      <p:grpSpPr>
        <a:xfrm>
          <a:off x="0" y="0"/>
          <a:ext cx="0" cy="0"/>
          <a:chOff x="0" y="0"/>
          <a:chExt cx="0" cy="0"/>
        </a:xfrm>
      </p:grpSpPr>
      <p:sp>
        <p:nvSpPr>
          <p:cNvPr id="2848" name="Shape 28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49" name="Shape 284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50" name="Shape 285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370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4"/>
        <p:cNvGrpSpPr/>
        <p:nvPr/>
      </p:nvGrpSpPr>
      <p:grpSpPr>
        <a:xfrm>
          <a:off x="0" y="0"/>
          <a:ext cx="0" cy="0"/>
          <a:chOff x="0" y="0"/>
          <a:chExt cx="0" cy="0"/>
        </a:xfrm>
      </p:grpSpPr>
      <p:sp>
        <p:nvSpPr>
          <p:cNvPr id="2855" name="Shape 28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56" name="Shape 285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57" name="Shape 285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371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1"/>
        <p:cNvGrpSpPr/>
        <p:nvPr/>
      </p:nvGrpSpPr>
      <p:grpSpPr>
        <a:xfrm>
          <a:off x="0" y="0"/>
          <a:ext cx="0" cy="0"/>
          <a:chOff x="0" y="0"/>
          <a:chExt cx="0" cy="0"/>
        </a:xfrm>
      </p:grpSpPr>
      <p:sp>
        <p:nvSpPr>
          <p:cNvPr id="2862" name="Shape 28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63" name="Shape 286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64" name="Shape 286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372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8"/>
        <p:cNvGrpSpPr/>
        <p:nvPr/>
      </p:nvGrpSpPr>
      <p:grpSpPr>
        <a:xfrm>
          <a:off x="0" y="0"/>
          <a:ext cx="0" cy="0"/>
          <a:chOff x="0" y="0"/>
          <a:chExt cx="0" cy="0"/>
        </a:xfrm>
      </p:grpSpPr>
      <p:sp>
        <p:nvSpPr>
          <p:cNvPr id="2869" name="Shape 28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70" name="Shape 287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
        <p:nvSpPr>
          <p:cNvPr id="2871" name="Shape 287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373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5"/>
        <p:cNvGrpSpPr/>
        <p:nvPr/>
      </p:nvGrpSpPr>
      <p:grpSpPr>
        <a:xfrm>
          <a:off x="0" y="0"/>
          <a:ext cx="0" cy="0"/>
          <a:chOff x="0" y="0"/>
          <a:chExt cx="0" cy="0"/>
        </a:xfrm>
      </p:grpSpPr>
      <p:sp>
        <p:nvSpPr>
          <p:cNvPr id="2876" name="Shape 28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77" name="Shape 287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78" name="Shape 287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374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2"/>
        <p:cNvGrpSpPr/>
        <p:nvPr/>
      </p:nvGrpSpPr>
      <p:grpSpPr>
        <a:xfrm>
          <a:off x="0" y="0"/>
          <a:ext cx="0" cy="0"/>
          <a:chOff x="0" y="0"/>
          <a:chExt cx="0" cy="0"/>
        </a:xfrm>
      </p:grpSpPr>
      <p:sp>
        <p:nvSpPr>
          <p:cNvPr id="2883" name="Shape 28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84" name="Shape 288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
        <p:nvSpPr>
          <p:cNvPr id="2885" name="Shape 288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375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9"/>
        <p:cNvGrpSpPr/>
        <p:nvPr/>
      </p:nvGrpSpPr>
      <p:grpSpPr>
        <a:xfrm>
          <a:off x="0" y="0"/>
          <a:ext cx="0" cy="0"/>
          <a:chOff x="0" y="0"/>
          <a:chExt cx="0" cy="0"/>
        </a:xfrm>
      </p:grpSpPr>
      <p:sp>
        <p:nvSpPr>
          <p:cNvPr id="2890" name="Shape 28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91" name="Shape 289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
        <p:nvSpPr>
          <p:cNvPr id="2892" name="Shape 289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376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6"/>
        <p:cNvGrpSpPr/>
        <p:nvPr/>
      </p:nvGrpSpPr>
      <p:grpSpPr>
        <a:xfrm>
          <a:off x="0" y="0"/>
          <a:ext cx="0" cy="0"/>
          <a:chOff x="0" y="0"/>
          <a:chExt cx="0" cy="0"/>
        </a:xfrm>
      </p:grpSpPr>
      <p:sp>
        <p:nvSpPr>
          <p:cNvPr id="2897" name="Shape 28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98" name="Shape 289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899" name="Shape 289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377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3"/>
        <p:cNvGrpSpPr/>
        <p:nvPr/>
      </p:nvGrpSpPr>
      <p:grpSpPr>
        <a:xfrm>
          <a:off x="0" y="0"/>
          <a:ext cx="0" cy="0"/>
          <a:chOff x="0" y="0"/>
          <a:chExt cx="0" cy="0"/>
        </a:xfrm>
      </p:grpSpPr>
      <p:sp>
        <p:nvSpPr>
          <p:cNvPr id="2904" name="Shape 29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05" name="Shape 290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p:txBody>
      </p:sp>
      <p:sp>
        <p:nvSpPr>
          <p:cNvPr id="2906" name="Shape 290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378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0"/>
        <p:cNvGrpSpPr/>
        <p:nvPr/>
      </p:nvGrpSpPr>
      <p:grpSpPr>
        <a:xfrm>
          <a:off x="0" y="0"/>
          <a:ext cx="0" cy="0"/>
          <a:chOff x="0" y="0"/>
          <a:chExt cx="0" cy="0"/>
        </a:xfrm>
      </p:grpSpPr>
      <p:sp>
        <p:nvSpPr>
          <p:cNvPr id="2911" name="Shape 291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912" name="Shape 29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20" name="Shape 3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6"/>
        <p:cNvGrpSpPr/>
        <p:nvPr/>
      </p:nvGrpSpPr>
      <p:grpSpPr>
        <a:xfrm>
          <a:off x="0" y="0"/>
          <a:ext cx="0" cy="0"/>
          <a:chOff x="0" y="0"/>
          <a:chExt cx="0" cy="0"/>
        </a:xfrm>
      </p:grpSpPr>
      <p:sp>
        <p:nvSpPr>
          <p:cNvPr id="2917" name="Shape 291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918" name="Shape 29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2"/>
        <p:cNvGrpSpPr/>
        <p:nvPr/>
      </p:nvGrpSpPr>
      <p:grpSpPr>
        <a:xfrm>
          <a:off x="0" y="0"/>
          <a:ext cx="0" cy="0"/>
          <a:chOff x="0" y="0"/>
          <a:chExt cx="0" cy="0"/>
        </a:xfrm>
      </p:grpSpPr>
      <p:sp>
        <p:nvSpPr>
          <p:cNvPr id="2923" name="Shape 292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924" name="Shape 29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8"/>
        <p:cNvGrpSpPr/>
        <p:nvPr/>
      </p:nvGrpSpPr>
      <p:grpSpPr>
        <a:xfrm>
          <a:off x="0" y="0"/>
          <a:ext cx="0" cy="0"/>
          <a:chOff x="0" y="0"/>
          <a:chExt cx="0" cy="0"/>
        </a:xfrm>
      </p:grpSpPr>
      <p:sp>
        <p:nvSpPr>
          <p:cNvPr id="2929" name="Shape 292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930" name="Shape 29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4"/>
        <p:cNvGrpSpPr/>
        <p:nvPr/>
      </p:nvGrpSpPr>
      <p:grpSpPr>
        <a:xfrm>
          <a:off x="0" y="0"/>
          <a:ext cx="0" cy="0"/>
          <a:chOff x="0" y="0"/>
          <a:chExt cx="0" cy="0"/>
        </a:xfrm>
      </p:grpSpPr>
      <p:sp>
        <p:nvSpPr>
          <p:cNvPr id="2935" name="Shape 2935"/>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936" name="Shape 29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0"/>
        <p:cNvGrpSpPr/>
        <p:nvPr/>
      </p:nvGrpSpPr>
      <p:grpSpPr>
        <a:xfrm>
          <a:off x="0" y="0"/>
          <a:ext cx="0" cy="0"/>
          <a:chOff x="0" y="0"/>
          <a:chExt cx="0" cy="0"/>
        </a:xfrm>
      </p:grpSpPr>
      <p:sp>
        <p:nvSpPr>
          <p:cNvPr id="2941" name="Shape 294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942" name="Shape 29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6"/>
        <p:cNvGrpSpPr/>
        <p:nvPr/>
      </p:nvGrpSpPr>
      <p:grpSpPr>
        <a:xfrm>
          <a:off x="0" y="0"/>
          <a:ext cx="0" cy="0"/>
          <a:chOff x="0" y="0"/>
          <a:chExt cx="0" cy="0"/>
        </a:xfrm>
      </p:grpSpPr>
      <p:sp>
        <p:nvSpPr>
          <p:cNvPr id="2947" name="Shape 294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948" name="Shape 29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2"/>
        <p:cNvGrpSpPr/>
        <p:nvPr/>
      </p:nvGrpSpPr>
      <p:grpSpPr>
        <a:xfrm>
          <a:off x="0" y="0"/>
          <a:ext cx="0" cy="0"/>
          <a:chOff x="0" y="0"/>
          <a:chExt cx="0" cy="0"/>
        </a:xfrm>
      </p:grpSpPr>
      <p:sp>
        <p:nvSpPr>
          <p:cNvPr id="2953" name="Shape 295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954" name="Shape 29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8"/>
        <p:cNvGrpSpPr/>
        <p:nvPr/>
      </p:nvGrpSpPr>
      <p:grpSpPr>
        <a:xfrm>
          <a:off x="0" y="0"/>
          <a:ext cx="0" cy="0"/>
          <a:chOff x="0" y="0"/>
          <a:chExt cx="0" cy="0"/>
        </a:xfrm>
      </p:grpSpPr>
      <p:sp>
        <p:nvSpPr>
          <p:cNvPr id="2959" name="Shape 295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960" name="Shape 29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4"/>
        <p:cNvGrpSpPr/>
        <p:nvPr/>
      </p:nvGrpSpPr>
      <p:grpSpPr>
        <a:xfrm>
          <a:off x="0" y="0"/>
          <a:ext cx="0" cy="0"/>
          <a:chOff x="0" y="0"/>
          <a:chExt cx="0" cy="0"/>
        </a:xfrm>
      </p:grpSpPr>
      <p:sp>
        <p:nvSpPr>
          <p:cNvPr id="2965" name="Shape 2965"/>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966" name="Shape 29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0"/>
        <p:cNvGrpSpPr/>
        <p:nvPr/>
      </p:nvGrpSpPr>
      <p:grpSpPr>
        <a:xfrm>
          <a:off x="0" y="0"/>
          <a:ext cx="0" cy="0"/>
          <a:chOff x="0" y="0"/>
          <a:chExt cx="0" cy="0"/>
        </a:xfrm>
      </p:grpSpPr>
      <p:sp>
        <p:nvSpPr>
          <p:cNvPr id="2971" name="Shape 297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972" name="Shape 29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39</a:t>
            </a:fld>
            <a:endParaRPr lang="en-US" sz="1200">
              <a:solidFill>
                <a:srgbClr val="000000"/>
              </a:solidFill>
              <a:latin typeface="Arial"/>
              <a:ea typeface="Arial"/>
              <a:cs typeface="Arial"/>
              <a:sym typeface="Arial"/>
            </a:endParaRPr>
          </a:p>
        </p:txBody>
      </p:sp>
      <p:sp>
        <p:nvSpPr>
          <p:cNvPr id="325" name="Shape 3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6" name="Shape 32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6"/>
        <p:cNvGrpSpPr/>
        <p:nvPr/>
      </p:nvGrpSpPr>
      <p:grpSpPr>
        <a:xfrm>
          <a:off x="0" y="0"/>
          <a:ext cx="0" cy="0"/>
          <a:chOff x="0" y="0"/>
          <a:chExt cx="0" cy="0"/>
        </a:xfrm>
      </p:grpSpPr>
      <p:sp>
        <p:nvSpPr>
          <p:cNvPr id="2977" name="Shape 297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978" name="Shape 29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2"/>
        <p:cNvGrpSpPr/>
        <p:nvPr/>
      </p:nvGrpSpPr>
      <p:grpSpPr>
        <a:xfrm>
          <a:off x="0" y="0"/>
          <a:ext cx="0" cy="0"/>
          <a:chOff x="0" y="0"/>
          <a:chExt cx="0" cy="0"/>
        </a:xfrm>
      </p:grpSpPr>
      <p:sp>
        <p:nvSpPr>
          <p:cNvPr id="2983" name="Shape 298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984" name="Shape 29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8"/>
        <p:cNvGrpSpPr/>
        <p:nvPr/>
      </p:nvGrpSpPr>
      <p:grpSpPr>
        <a:xfrm>
          <a:off x="0" y="0"/>
          <a:ext cx="0" cy="0"/>
          <a:chOff x="0" y="0"/>
          <a:chExt cx="0" cy="0"/>
        </a:xfrm>
      </p:grpSpPr>
      <p:sp>
        <p:nvSpPr>
          <p:cNvPr id="2989" name="Shape 298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990" name="Shape 29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4"/>
        <p:cNvGrpSpPr/>
        <p:nvPr/>
      </p:nvGrpSpPr>
      <p:grpSpPr>
        <a:xfrm>
          <a:off x="0" y="0"/>
          <a:ext cx="0" cy="0"/>
          <a:chOff x="0" y="0"/>
          <a:chExt cx="0" cy="0"/>
        </a:xfrm>
      </p:grpSpPr>
      <p:sp>
        <p:nvSpPr>
          <p:cNvPr id="2995" name="Shape 2995"/>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2996" name="Shape 29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0"/>
        <p:cNvGrpSpPr/>
        <p:nvPr/>
      </p:nvGrpSpPr>
      <p:grpSpPr>
        <a:xfrm>
          <a:off x="0" y="0"/>
          <a:ext cx="0" cy="0"/>
          <a:chOff x="0" y="0"/>
          <a:chExt cx="0" cy="0"/>
        </a:xfrm>
      </p:grpSpPr>
      <p:sp>
        <p:nvSpPr>
          <p:cNvPr id="3001" name="Shape 300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002" name="Shape 30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6"/>
        <p:cNvGrpSpPr/>
        <p:nvPr/>
      </p:nvGrpSpPr>
      <p:grpSpPr>
        <a:xfrm>
          <a:off x="0" y="0"/>
          <a:ext cx="0" cy="0"/>
          <a:chOff x="0" y="0"/>
          <a:chExt cx="0" cy="0"/>
        </a:xfrm>
      </p:grpSpPr>
      <p:sp>
        <p:nvSpPr>
          <p:cNvPr id="3007" name="Shape 300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008" name="Shape 30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2"/>
        <p:cNvGrpSpPr/>
        <p:nvPr/>
      </p:nvGrpSpPr>
      <p:grpSpPr>
        <a:xfrm>
          <a:off x="0" y="0"/>
          <a:ext cx="0" cy="0"/>
          <a:chOff x="0" y="0"/>
          <a:chExt cx="0" cy="0"/>
        </a:xfrm>
      </p:grpSpPr>
      <p:sp>
        <p:nvSpPr>
          <p:cNvPr id="3013" name="Shape 301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014" name="Shape 30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8"/>
        <p:cNvGrpSpPr/>
        <p:nvPr/>
      </p:nvGrpSpPr>
      <p:grpSpPr>
        <a:xfrm>
          <a:off x="0" y="0"/>
          <a:ext cx="0" cy="0"/>
          <a:chOff x="0" y="0"/>
          <a:chExt cx="0" cy="0"/>
        </a:xfrm>
      </p:grpSpPr>
      <p:sp>
        <p:nvSpPr>
          <p:cNvPr id="3019" name="Shape 30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20" name="Shape 302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400" b="0" i="0" u="none" strike="noStrike" cap="none">
              <a:solidFill>
                <a:schemeClr val="dk1"/>
              </a:solidFill>
              <a:latin typeface="Cambria"/>
              <a:ea typeface="Cambria"/>
              <a:cs typeface="Cambria"/>
              <a:sym typeface="Cambria"/>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021" name="Shape 302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397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Shape 3026"/>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027" name="Shape 30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1"/>
        <p:cNvGrpSpPr/>
        <p:nvPr/>
      </p:nvGrpSpPr>
      <p:grpSpPr>
        <a:xfrm>
          <a:off x="0" y="0"/>
          <a:ext cx="0" cy="0"/>
          <a:chOff x="0" y="0"/>
          <a:chExt cx="0" cy="0"/>
        </a:xfrm>
      </p:grpSpPr>
      <p:sp>
        <p:nvSpPr>
          <p:cNvPr id="3032" name="Shape 3032"/>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033" name="Shape 30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63" name="Shape 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40</a:t>
            </a:fld>
            <a:endParaRPr lang="en-US" sz="1200">
              <a:solidFill>
                <a:srgbClr val="000000"/>
              </a:solidFill>
              <a:latin typeface="Arial"/>
              <a:ea typeface="Arial"/>
              <a:cs typeface="Arial"/>
              <a:sym typeface="Arial"/>
            </a:endParaRPr>
          </a:p>
        </p:txBody>
      </p:sp>
      <p:sp>
        <p:nvSpPr>
          <p:cNvPr id="342" name="Shape 3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3" name="Shape 34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7"/>
        <p:cNvGrpSpPr/>
        <p:nvPr/>
      </p:nvGrpSpPr>
      <p:grpSpPr>
        <a:xfrm>
          <a:off x="0" y="0"/>
          <a:ext cx="0" cy="0"/>
          <a:chOff x="0" y="0"/>
          <a:chExt cx="0" cy="0"/>
        </a:xfrm>
      </p:grpSpPr>
      <p:sp>
        <p:nvSpPr>
          <p:cNvPr id="3038" name="Shape 3038"/>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039" name="Shape 30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8"/>
        <p:cNvGrpSpPr/>
        <p:nvPr/>
      </p:nvGrpSpPr>
      <p:grpSpPr>
        <a:xfrm>
          <a:off x="0" y="0"/>
          <a:ext cx="0" cy="0"/>
          <a:chOff x="0" y="0"/>
          <a:chExt cx="0" cy="0"/>
        </a:xfrm>
      </p:grpSpPr>
      <p:sp>
        <p:nvSpPr>
          <p:cNvPr id="3049" name="Shape 304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050" name="Shape 30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4"/>
        <p:cNvGrpSpPr/>
        <p:nvPr/>
      </p:nvGrpSpPr>
      <p:grpSpPr>
        <a:xfrm>
          <a:off x="0" y="0"/>
          <a:ext cx="0" cy="0"/>
          <a:chOff x="0" y="0"/>
          <a:chExt cx="0" cy="0"/>
        </a:xfrm>
      </p:grpSpPr>
      <p:sp>
        <p:nvSpPr>
          <p:cNvPr id="3055" name="Shape 3055"/>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056" name="Shape 30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0"/>
        <p:cNvGrpSpPr/>
        <p:nvPr/>
      </p:nvGrpSpPr>
      <p:grpSpPr>
        <a:xfrm>
          <a:off x="0" y="0"/>
          <a:ext cx="0" cy="0"/>
          <a:chOff x="0" y="0"/>
          <a:chExt cx="0" cy="0"/>
        </a:xfrm>
      </p:grpSpPr>
      <p:sp>
        <p:nvSpPr>
          <p:cNvPr id="3061" name="Shape 306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062" name="Shape 30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6"/>
        <p:cNvGrpSpPr/>
        <p:nvPr/>
      </p:nvGrpSpPr>
      <p:grpSpPr>
        <a:xfrm>
          <a:off x="0" y="0"/>
          <a:ext cx="0" cy="0"/>
          <a:chOff x="0" y="0"/>
          <a:chExt cx="0" cy="0"/>
        </a:xfrm>
      </p:grpSpPr>
      <p:sp>
        <p:nvSpPr>
          <p:cNvPr id="3067" name="Shape 306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068" name="Shape 30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2"/>
        <p:cNvGrpSpPr/>
        <p:nvPr/>
      </p:nvGrpSpPr>
      <p:grpSpPr>
        <a:xfrm>
          <a:off x="0" y="0"/>
          <a:ext cx="0" cy="0"/>
          <a:chOff x="0" y="0"/>
          <a:chExt cx="0" cy="0"/>
        </a:xfrm>
      </p:grpSpPr>
      <p:sp>
        <p:nvSpPr>
          <p:cNvPr id="3073" name="Shape 307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074" name="Shape 30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8"/>
        <p:cNvGrpSpPr/>
        <p:nvPr/>
      </p:nvGrpSpPr>
      <p:grpSpPr>
        <a:xfrm>
          <a:off x="0" y="0"/>
          <a:ext cx="0" cy="0"/>
          <a:chOff x="0" y="0"/>
          <a:chExt cx="0" cy="0"/>
        </a:xfrm>
      </p:grpSpPr>
      <p:sp>
        <p:nvSpPr>
          <p:cNvPr id="3079" name="Shape 307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080" name="Shape 30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4"/>
        <p:cNvGrpSpPr/>
        <p:nvPr/>
      </p:nvGrpSpPr>
      <p:grpSpPr>
        <a:xfrm>
          <a:off x="0" y="0"/>
          <a:ext cx="0" cy="0"/>
          <a:chOff x="0" y="0"/>
          <a:chExt cx="0" cy="0"/>
        </a:xfrm>
      </p:grpSpPr>
      <p:sp>
        <p:nvSpPr>
          <p:cNvPr id="3085" name="Shape 3085"/>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086" name="Shape 30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0"/>
        <p:cNvGrpSpPr/>
        <p:nvPr/>
      </p:nvGrpSpPr>
      <p:grpSpPr>
        <a:xfrm>
          <a:off x="0" y="0"/>
          <a:ext cx="0" cy="0"/>
          <a:chOff x="0" y="0"/>
          <a:chExt cx="0" cy="0"/>
        </a:xfrm>
      </p:grpSpPr>
      <p:sp>
        <p:nvSpPr>
          <p:cNvPr id="3091" name="Shape 309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092" name="Shape 30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6"/>
        <p:cNvGrpSpPr/>
        <p:nvPr/>
      </p:nvGrpSpPr>
      <p:grpSpPr>
        <a:xfrm>
          <a:off x="0" y="0"/>
          <a:ext cx="0" cy="0"/>
          <a:chOff x="0" y="0"/>
          <a:chExt cx="0" cy="0"/>
        </a:xfrm>
      </p:grpSpPr>
      <p:sp>
        <p:nvSpPr>
          <p:cNvPr id="3097" name="Shape 309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098" name="Shape 30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41</a:t>
            </a:fld>
            <a:endParaRPr lang="en-US" sz="1200">
              <a:solidFill>
                <a:srgbClr val="000000"/>
              </a:solidFill>
              <a:latin typeface="Arial"/>
              <a:ea typeface="Arial"/>
              <a:cs typeface="Arial"/>
              <a:sym typeface="Arial"/>
            </a:endParaRPr>
          </a:p>
        </p:txBody>
      </p:sp>
      <p:sp>
        <p:nvSpPr>
          <p:cNvPr id="362" name="Shape 3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3" name="Shape 36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2"/>
        <p:cNvGrpSpPr/>
        <p:nvPr/>
      </p:nvGrpSpPr>
      <p:grpSpPr>
        <a:xfrm>
          <a:off x="0" y="0"/>
          <a:ext cx="0" cy="0"/>
          <a:chOff x="0" y="0"/>
          <a:chExt cx="0" cy="0"/>
        </a:xfrm>
      </p:grpSpPr>
      <p:sp>
        <p:nvSpPr>
          <p:cNvPr id="3103" name="Shape 310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104" name="Shape 31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8"/>
        <p:cNvGrpSpPr/>
        <p:nvPr/>
      </p:nvGrpSpPr>
      <p:grpSpPr>
        <a:xfrm>
          <a:off x="0" y="0"/>
          <a:ext cx="0" cy="0"/>
          <a:chOff x="0" y="0"/>
          <a:chExt cx="0" cy="0"/>
        </a:xfrm>
      </p:grpSpPr>
      <p:sp>
        <p:nvSpPr>
          <p:cNvPr id="3109" name="Shape 31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10" name="Shape 311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111" name="Shape 311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0"/>
        <p:cNvGrpSpPr/>
        <p:nvPr/>
      </p:nvGrpSpPr>
      <p:grpSpPr>
        <a:xfrm>
          <a:off x="0" y="0"/>
          <a:ext cx="0" cy="0"/>
          <a:chOff x="0" y="0"/>
          <a:chExt cx="0" cy="0"/>
        </a:xfrm>
      </p:grpSpPr>
      <p:sp>
        <p:nvSpPr>
          <p:cNvPr id="3121" name="Shape 312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122" name="Shape 31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6"/>
        <p:cNvGrpSpPr/>
        <p:nvPr/>
      </p:nvGrpSpPr>
      <p:grpSpPr>
        <a:xfrm>
          <a:off x="0" y="0"/>
          <a:ext cx="0" cy="0"/>
          <a:chOff x="0" y="0"/>
          <a:chExt cx="0" cy="0"/>
        </a:xfrm>
      </p:grpSpPr>
      <p:sp>
        <p:nvSpPr>
          <p:cNvPr id="3127" name="Shape 312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128" name="Shape 3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2"/>
        <p:cNvGrpSpPr/>
        <p:nvPr/>
      </p:nvGrpSpPr>
      <p:grpSpPr>
        <a:xfrm>
          <a:off x="0" y="0"/>
          <a:ext cx="0" cy="0"/>
          <a:chOff x="0" y="0"/>
          <a:chExt cx="0" cy="0"/>
        </a:xfrm>
      </p:grpSpPr>
      <p:sp>
        <p:nvSpPr>
          <p:cNvPr id="3133" name="Shape 313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134" name="Shape 31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8"/>
        <p:cNvGrpSpPr/>
        <p:nvPr/>
      </p:nvGrpSpPr>
      <p:grpSpPr>
        <a:xfrm>
          <a:off x="0" y="0"/>
          <a:ext cx="0" cy="0"/>
          <a:chOff x="0" y="0"/>
          <a:chExt cx="0" cy="0"/>
        </a:xfrm>
      </p:grpSpPr>
      <p:sp>
        <p:nvSpPr>
          <p:cNvPr id="3139" name="Shape 313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140" name="Shape 31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4"/>
        <p:cNvGrpSpPr/>
        <p:nvPr/>
      </p:nvGrpSpPr>
      <p:grpSpPr>
        <a:xfrm>
          <a:off x="0" y="0"/>
          <a:ext cx="0" cy="0"/>
          <a:chOff x="0" y="0"/>
          <a:chExt cx="0" cy="0"/>
        </a:xfrm>
      </p:grpSpPr>
      <p:sp>
        <p:nvSpPr>
          <p:cNvPr id="3145" name="Shape 3145"/>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3146" name="Shape 3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0"/>
        <p:cNvGrpSpPr/>
        <p:nvPr/>
      </p:nvGrpSpPr>
      <p:grpSpPr>
        <a:xfrm>
          <a:off x="0" y="0"/>
          <a:ext cx="0" cy="0"/>
          <a:chOff x="0" y="0"/>
          <a:chExt cx="0" cy="0"/>
        </a:xfrm>
      </p:grpSpPr>
      <p:sp>
        <p:nvSpPr>
          <p:cNvPr id="3151" name="Shape 31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52" name="Shape 315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153" name="Shape 315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417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42</a:t>
            </a:fld>
            <a:endParaRPr lang="en-US" sz="1200">
              <a:solidFill>
                <a:srgbClr val="000000"/>
              </a:solidFill>
              <a:latin typeface="Arial"/>
              <a:ea typeface="Arial"/>
              <a:cs typeface="Arial"/>
              <a:sym typeface="Arial"/>
            </a:endParaRPr>
          </a:p>
        </p:txBody>
      </p:sp>
      <p:sp>
        <p:nvSpPr>
          <p:cNvPr id="387" name="Shape 3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8" name="Shape 38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43</a:t>
            </a:fld>
            <a:endParaRPr lang="en-US" sz="1200">
              <a:solidFill>
                <a:srgbClr val="000000"/>
              </a:solidFill>
              <a:latin typeface="Arial"/>
              <a:ea typeface="Arial"/>
              <a:cs typeface="Arial"/>
              <a:sym typeface="Arial"/>
            </a:endParaRPr>
          </a:p>
        </p:txBody>
      </p:sp>
      <p:sp>
        <p:nvSpPr>
          <p:cNvPr id="416" name="Shape 4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17" name="Shape 41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4" name="Shape 45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55" name="Shape 45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466" name="Shape 4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2" name="Shape 47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buNone/>
            </a:pPr>
            <a:endParaRPr sz="14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Noto Sans Symbols"/>
              <a:buNone/>
            </a:pPr>
            <a:endParaRPr sz="1200" b="0" i="0" u="none" strike="noStrike" cap="none">
              <a:solidFill>
                <a:schemeClr val="dk1"/>
              </a:solidFill>
              <a:latin typeface="Calibri"/>
              <a:ea typeface="Calibri"/>
              <a:cs typeface="Calibri"/>
              <a:sym typeface="Calibri"/>
            </a:endParaRPr>
          </a:p>
        </p:txBody>
      </p:sp>
      <p:sp>
        <p:nvSpPr>
          <p:cNvPr id="473" name="Shape 47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9" name="Shape 47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Noto Sans Symbols"/>
              <a:buNone/>
            </a:pPr>
            <a:endParaRPr sz="1200" b="0" i="0" u="none" strike="noStrike" cap="none">
              <a:solidFill>
                <a:schemeClr val="dk1"/>
              </a:solidFill>
              <a:latin typeface="Calibri"/>
              <a:ea typeface="Calibri"/>
              <a:cs typeface="Calibri"/>
              <a:sym typeface="Calibri"/>
            </a:endParaRPr>
          </a:p>
        </p:txBody>
      </p:sp>
      <p:sp>
        <p:nvSpPr>
          <p:cNvPr id="480" name="Shape 48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6" name="Shape 48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R="0" lvl="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Noto Sans Symbols"/>
              <a:buNone/>
            </a:pPr>
            <a:endParaRPr sz="1200" b="0" i="0" u="none" strike="noStrike" cap="none">
              <a:solidFill>
                <a:schemeClr val="dk1"/>
              </a:solidFill>
              <a:latin typeface="Calibri"/>
              <a:ea typeface="Calibri"/>
              <a:cs typeface="Calibri"/>
              <a:sym typeface="Calibri"/>
            </a:endParaRPr>
          </a:p>
        </p:txBody>
      </p:sp>
      <p:sp>
        <p:nvSpPr>
          <p:cNvPr id="487" name="Shape 48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493" name="Shape 4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69" name="Shape 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499" name="Shape 4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505" name="Shape 5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rtl="0">
              <a:spcBef>
                <a:spcPts val="0"/>
              </a:spcBef>
              <a:buNone/>
            </a:pPr>
            <a:endParaRPr/>
          </a:p>
        </p:txBody>
      </p:sp>
      <p:sp>
        <p:nvSpPr>
          <p:cNvPr id="511" name="Shape 5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517" name="Shape 5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3" name="Shape 52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24" name="Shape 52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5" name="Shape 53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a:p>
        </p:txBody>
      </p:sp>
      <p:sp>
        <p:nvSpPr>
          <p:cNvPr id="536" name="Shape 53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2" name="Shape 54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R="0" lvl="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43" name="Shape 54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57</a:t>
            </a:fld>
            <a:endParaRPr lang="en-US" sz="1200">
              <a:solidFill>
                <a:srgbClr val="000000"/>
              </a:solidFill>
              <a:latin typeface="Arial"/>
              <a:ea typeface="Arial"/>
              <a:cs typeface="Arial"/>
              <a:sym typeface="Arial"/>
            </a:endParaRPr>
          </a:p>
        </p:txBody>
      </p:sp>
      <p:sp>
        <p:nvSpPr>
          <p:cNvPr id="549" name="Shape 5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0" name="Shape 55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58</a:t>
            </a:fld>
            <a:endParaRPr lang="en-US" sz="1200">
              <a:solidFill>
                <a:srgbClr val="000000"/>
              </a:solidFill>
              <a:latin typeface="Arial"/>
              <a:ea typeface="Arial"/>
              <a:cs typeface="Arial"/>
              <a:sym typeface="Arial"/>
            </a:endParaRPr>
          </a:p>
        </p:txBody>
      </p:sp>
      <p:sp>
        <p:nvSpPr>
          <p:cNvPr id="556" name="Shape 5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7" name="Shape 557"/>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59</a:t>
            </a:fld>
            <a:endParaRPr lang="en-US" sz="1200">
              <a:solidFill>
                <a:srgbClr val="000000"/>
              </a:solidFill>
              <a:latin typeface="Arial"/>
              <a:ea typeface="Arial"/>
              <a:cs typeface="Arial"/>
              <a:sym typeface="Arial"/>
            </a:endParaRPr>
          </a:p>
        </p:txBody>
      </p:sp>
      <p:sp>
        <p:nvSpPr>
          <p:cNvPr id="564" name="Shape 5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65" name="Shape 565"/>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75" name="Shape 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1" name="Shape 57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72" name="Shape 57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61</a:t>
            </a:fld>
            <a:endParaRPr lang="en-US" sz="1200">
              <a:solidFill>
                <a:srgbClr val="000000"/>
              </a:solidFill>
              <a:latin typeface="Arial"/>
              <a:ea typeface="Arial"/>
              <a:cs typeface="Arial"/>
              <a:sym typeface="Arial"/>
            </a:endParaRPr>
          </a:p>
        </p:txBody>
      </p:sp>
      <p:sp>
        <p:nvSpPr>
          <p:cNvPr id="578" name="Shape 5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9" name="Shape 579"/>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7" name="Shape 58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88" name="Shape 58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4" name="Shape 59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95" name="Shape 59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64</a:t>
            </a:fld>
            <a:endParaRPr lang="en-US" sz="1200">
              <a:solidFill>
                <a:srgbClr val="000000"/>
              </a:solidFill>
              <a:latin typeface="Arial"/>
              <a:ea typeface="Arial"/>
              <a:cs typeface="Arial"/>
              <a:sym typeface="Arial"/>
            </a:endParaRPr>
          </a:p>
        </p:txBody>
      </p:sp>
      <p:sp>
        <p:nvSpPr>
          <p:cNvPr id="601" name="Shape 6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2" name="Shape 60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450"/>
              </a:spcBef>
              <a:buSzPct val="25000"/>
              <a:buNone/>
            </a:pPr>
            <a:endParaRPr sz="1200" b="1" i="0" u="none" strike="noStrike" cap="none">
              <a:solidFill>
                <a:schemeClr val="dk1"/>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65</a:t>
            </a:fld>
            <a:endParaRPr lang="en-US" sz="1200">
              <a:solidFill>
                <a:srgbClr val="000000"/>
              </a:solidFill>
              <a:latin typeface="Arial"/>
              <a:ea typeface="Arial"/>
              <a:cs typeface="Arial"/>
              <a:sym typeface="Arial"/>
            </a:endParaRPr>
          </a:p>
        </p:txBody>
      </p:sp>
      <p:sp>
        <p:nvSpPr>
          <p:cNvPr id="608" name="Shape 6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9" name="Shape 60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66</a:t>
            </a:fld>
            <a:endParaRPr lang="en-US" sz="1200">
              <a:solidFill>
                <a:srgbClr val="000000"/>
              </a:solidFill>
              <a:latin typeface="Arial"/>
              <a:ea typeface="Arial"/>
              <a:cs typeface="Arial"/>
              <a:sym typeface="Arial"/>
            </a:endParaRPr>
          </a:p>
        </p:txBody>
      </p:sp>
      <p:sp>
        <p:nvSpPr>
          <p:cNvPr id="615" name="Shape 6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16" name="Shape 61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67</a:t>
            </a:fld>
            <a:endParaRPr lang="en-US" sz="1200">
              <a:solidFill>
                <a:srgbClr val="000000"/>
              </a:solidFill>
              <a:latin typeface="Arial"/>
              <a:ea typeface="Arial"/>
              <a:cs typeface="Arial"/>
              <a:sym typeface="Arial"/>
            </a:endParaRPr>
          </a:p>
        </p:txBody>
      </p:sp>
      <p:sp>
        <p:nvSpPr>
          <p:cNvPr id="622" name="Shape 6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3" name="Shape 62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9" name="Shape 62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a:p>
        </p:txBody>
      </p:sp>
      <p:sp>
        <p:nvSpPr>
          <p:cNvPr id="630" name="Shape 63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69</a:t>
            </a:fld>
            <a:endParaRPr lang="en-US" sz="1200">
              <a:solidFill>
                <a:srgbClr val="000000"/>
              </a:solidFill>
              <a:latin typeface="Arial"/>
              <a:ea typeface="Arial"/>
              <a:cs typeface="Arial"/>
              <a:sym typeface="Arial"/>
            </a:endParaRPr>
          </a:p>
        </p:txBody>
      </p:sp>
      <p:sp>
        <p:nvSpPr>
          <p:cNvPr id="636" name="Shape 6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37" name="Shape 63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82" name="Shape 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Shape 64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70</a:t>
            </a:fld>
            <a:endParaRPr lang="en-US" sz="1200">
              <a:solidFill>
                <a:srgbClr val="000000"/>
              </a:solidFill>
              <a:latin typeface="Arial"/>
              <a:ea typeface="Arial"/>
              <a:cs typeface="Arial"/>
              <a:sym typeface="Arial"/>
            </a:endParaRPr>
          </a:p>
        </p:txBody>
      </p:sp>
      <p:sp>
        <p:nvSpPr>
          <p:cNvPr id="643" name="Shape 6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4" name="Shape 64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650" name="Shape 6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72</a:t>
            </a:fld>
            <a:endParaRPr lang="en-US" sz="1200">
              <a:solidFill>
                <a:srgbClr val="000000"/>
              </a:solidFill>
              <a:latin typeface="Arial"/>
              <a:ea typeface="Arial"/>
              <a:cs typeface="Arial"/>
              <a:sym typeface="Arial"/>
            </a:endParaRPr>
          </a:p>
        </p:txBody>
      </p:sp>
      <p:sp>
        <p:nvSpPr>
          <p:cNvPr id="656" name="Shape 6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57" name="Shape 65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Shape 6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63" name="Shape 663"/>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64" name="Shape 66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74</a:t>
            </a:fld>
            <a:endParaRPr lang="en-US" sz="1200">
              <a:solidFill>
                <a:srgbClr val="000000"/>
              </a:solidFill>
              <a:latin typeface="Arial"/>
              <a:ea typeface="Arial"/>
              <a:cs typeface="Arial"/>
              <a:sym typeface="Arial"/>
            </a:endParaRPr>
          </a:p>
        </p:txBody>
      </p:sp>
      <p:sp>
        <p:nvSpPr>
          <p:cNvPr id="670" name="Shape 6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1" name="Shape 67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Shape 67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75</a:t>
            </a:fld>
            <a:endParaRPr lang="en-US" sz="1200">
              <a:solidFill>
                <a:srgbClr val="000000"/>
              </a:solidFill>
              <a:latin typeface="Arial"/>
              <a:ea typeface="Arial"/>
              <a:cs typeface="Arial"/>
              <a:sym typeface="Arial"/>
            </a:endParaRPr>
          </a:p>
        </p:txBody>
      </p:sp>
      <p:sp>
        <p:nvSpPr>
          <p:cNvPr id="677" name="Shape 6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8" name="Shape 67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1" i="0" u="none" strike="noStrike" cap="none">
              <a:solidFill>
                <a:schemeClr val="dk1"/>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Shape 683"/>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76</a:t>
            </a:fld>
            <a:endParaRPr lang="en-US" sz="1200">
              <a:solidFill>
                <a:srgbClr val="000000"/>
              </a:solidFill>
              <a:latin typeface="Arial"/>
              <a:ea typeface="Arial"/>
              <a:cs typeface="Arial"/>
              <a:sym typeface="Arial"/>
            </a:endParaRPr>
          </a:p>
        </p:txBody>
      </p:sp>
      <p:sp>
        <p:nvSpPr>
          <p:cNvPr id="684" name="Shape 6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85" name="Shape 68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692" name="Shape 6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698" name="Shape 6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4" name="Shape 70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05" name="Shape 70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88" name="Shape 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Shape 710"/>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711" name="Shape 7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Shape 716"/>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81</a:t>
            </a:fld>
            <a:endParaRPr lang="en-US" sz="1200">
              <a:solidFill>
                <a:srgbClr val="000000"/>
              </a:solidFill>
              <a:latin typeface="Arial"/>
              <a:ea typeface="Arial"/>
              <a:cs typeface="Arial"/>
              <a:sym typeface="Arial"/>
            </a:endParaRPr>
          </a:p>
        </p:txBody>
      </p:sp>
      <p:sp>
        <p:nvSpPr>
          <p:cNvPr id="717" name="Shape 7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18" name="Shape 71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Shape 723"/>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724" name="Shape 7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Shape 7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30" name="Shape 73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31" name="Shape 73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Shape 73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84</a:t>
            </a:fld>
            <a:endParaRPr lang="en-US" sz="1200">
              <a:solidFill>
                <a:srgbClr val="000000"/>
              </a:solidFill>
              <a:latin typeface="Arial"/>
              <a:ea typeface="Arial"/>
              <a:cs typeface="Arial"/>
              <a:sym typeface="Arial"/>
            </a:endParaRPr>
          </a:p>
        </p:txBody>
      </p:sp>
      <p:sp>
        <p:nvSpPr>
          <p:cNvPr id="737" name="Shape 7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38" name="Shape 73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Shape 74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85</a:t>
            </a:fld>
            <a:endParaRPr lang="en-US" sz="1200">
              <a:solidFill>
                <a:srgbClr val="000000"/>
              </a:solidFill>
              <a:latin typeface="Arial"/>
              <a:ea typeface="Arial"/>
              <a:cs typeface="Arial"/>
              <a:sym typeface="Arial"/>
            </a:endParaRPr>
          </a:p>
        </p:txBody>
      </p:sp>
      <p:sp>
        <p:nvSpPr>
          <p:cNvPr id="746" name="Shape 7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7" name="Shape 74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54" name="Shape 75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55" name="Shape 75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61" name="Shape 76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62" name="Shape 76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69" name="Shape 76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70" name="Shape 77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Shape 77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89</a:t>
            </a:fld>
            <a:endParaRPr lang="en-US" sz="1200">
              <a:solidFill>
                <a:srgbClr val="000000"/>
              </a:solidFill>
              <a:latin typeface="Arial"/>
              <a:ea typeface="Arial"/>
              <a:cs typeface="Arial"/>
              <a:sym typeface="Arial"/>
            </a:endParaRPr>
          </a:p>
        </p:txBody>
      </p:sp>
      <p:sp>
        <p:nvSpPr>
          <p:cNvPr id="776" name="Shape 7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77" name="Shape 77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5" name="Shape 9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Shape 78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90</a:t>
            </a:fld>
            <a:endParaRPr lang="en-US" sz="1200">
              <a:solidFill>
                <a:srgbClr val="000000"/>
              </a:solidFill>
              <a:latin typeface="Arial"/>
              <a:ea typeface="Arial"/>
              <a:cs typeface="Arial"/>
              <a:sym typeface="Arial"/>
            </a:endParaRPr>
          </a:p>
        </p:txBody>
      </p:sp>
      <p:sp>
        <p:nvSpPr>
          <p:cNvPr id="783" name="Shape 7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84" name="Shape 78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450"/>
              </a:spcBef>
              <a:buSzPct val="25000"/>
              <a:buNone/>
            </a:pPr>
            <a:endParaRPr sz="1200" b="1" i="0" u="none" strike="noStrike" cap="none">
              <a:solidFill>
                <a:schemeClr val="dk1"/>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0" name="Shape 79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91" name="Shape 79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Shape 796"/>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92</a:t>
            </a:fld>
            <a:endParaRPr lang="en-US" sz="1200">
              <a:solidFill>
                <a:srgbClr val="000000"/>
              </a:solidFill>
              <a:latin typeface="Arial"/>
              <a:ea typeface="Arial"/>
              <a:cs typeface="Arial"/>
              <a:sym typeface="Arial"/>
            </a:endParaRPr>
          </a:p>
        </p:txBody>
      </p:sp>
      <p:sp>
        <p:nvSpPr>
          <p:cNvPr id="797" name="Shape 7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98" name="Shape 79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450"/>
              </a:spcBef>
              <a:spcAft>
                <a:spcPts val="0"/>
              </a:spcAft>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4" name="Shape 80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05" name="Shape 80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94</a:t>
            </a:fld>
            <a:endParaRPr lang="en-US" sz="1200">
              <a:solidFill>
                <a:srgbClr val="000000"/>
              </a:solidFill>
              <a:latin typeface="Arial"/>
              <a:ea typeface="Arial"/>
              <a:cs typeface="Arial"/>
              <a:sym typeface="Arial"/>
            </a:endParaRPr>
          </a:p>
        </p:txBody>
      </p:sp>
      <p:sp>
        <p:nvSpPr>
          <p:cNvPr id="811" name="Shape 8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12" name="Shape 812"/>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95</a:t>
            </a:fld>
            <a:endParaRPr lang="en-US" sz="1200">
              <a:solidFill>
                <a:srgbClr val="000000"/>
              </a:solidFill>
              <a:latin typeface="Arial"/>
              <a:ea typeface="Arial"/>
              <a:cs typeface="Arial"/>
              <a:sym typeface="Arial"/>
            </a:endParaRPr>
          </a:p>
        </p:txBody>
      </p:sp>
      <p:sp>
        <p:nvSpPr>
          <p:cNvPr id="818" name="Shape 8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19" name="Shape 81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450"/>
              </a:spcBef>
              <a:spcAft>
                <a:spcPts val="0"/>
              </a:spcAft>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450"/>
              </a:spcBef>
              <a:spcAft>
                <a:spcPts val="0"/>
              </a:spcAft>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Shape 824"/>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96</a:t>
            </a:fld>
            <a:endParaRPr lang="en-US" sz="1200">
              <a:solidFill>
                <a:srgbClr val="000000"/>
              </a:solidFill>
              <a:latin typeface="Arial"/>
              <a:ea typeface="Arial"/>
              <a:cs typeface="Arial"/>
              <a:sym typeface="Arial"/>
            </a:endParaRPr>
          </a:p>
        </p:txBody>
      </p:sp>
      <p:sp>
        <p:nvSpPr>
          <p:cNvPr id="825" name="Shape 8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26" name="Shape 826"/>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45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Shape 83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97</a:t>
            </a:fld>
            <a:endParaRPr lang="en-US" sz="1200">
              <a:solidFill>
                <a:srgbClr val="000000"/>
              </a:solidFill>
              <a:latin typeface="Arial"/>
              <a:ea typeface="Arial"/>
              <a:cs typeface="Arial"/>
              <a:sym typeface="Arial"/>
            </a:endParaRPr>
          </a:p>
        </p:txBody>
      </p:sp>
      <p:sp>
        <p:nvSpPr>
          <p:cNvPr id="833" name="Shape 8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34" name="Shape 83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Shape 83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840" name="Shape 8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99</a:t>
            </a:fld>
            <a:endParaRPr lang="en-US" sz="1200">
              <a:solidFill>
                <a:srgbClr val="000000"/>
              </a:solidFill>
              <a:latin typeface="Arial"/>
              <a:ea typeface="Arial"/>
              <a:cs typeface="Arial"/>
              <a:sym typeface="Arial"/>
            </a:endParaRPr>
          </a:p>
        </p:txBody>
      </p:sp>
      <p:sp>
        <p:nvSpPr>
          <p:cNvPr id="846" name="Shape 8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47" name="Shape 84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914400" y="2130428"/>
            <a:ext cx="10363200" cy="1470025"/>
          </a:xfrm>
          <a:prstGeom prst="rect">
            <a:avLst/>
          </a:prstGeom>
          <a:noFill/>
          <a:ln>
            <a:noFill/>
          </a:ln>
        </p:spPr>
        <p:txBody>
          <a:bodyPr wrap="square" lIns="91425" tIns="91425" rIns="91425" bIns="91425" anchor="ctr" anchorCtr="0"/>
          <a:lstStyle>
            <a:lvl1pPr marL="0" marR="0" lvl="0" indent="0" algn="ctr" rtl="0">
              <a:spcBef>
                <a:spcPts val="0"/>
              </a:spcBef>
              <a:buClr>
                <a:schemeClr val="dk2"/>
              </a:buClr>
              <a:buFont typeface="Questrial"/>
              <a:buNone/>
              <a:defRPr sz="4800" b="1" i="0" u="none" strike="noStrike" cap="none">
                <a:solidFill>
                  <a:schemeClr val="dk2"/>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 name="Shape 14"/>
          <p:cNvSpPr txBox="1">
            <a:spLocks noGrp="1"/>
          </p:cNvSpPr>
          <p:nvPr>
            <p:ph type="subTitle" idx="1"/>
          </p:nvPr>
        </p:nvSpPr>
        <p:spPr>
          <a:xfrm>
            <a:off x="1828800" y="3886200"/>
            <a:ext cx="8534400" cy="1752600"/>
          </a:xfrm>
          <a:prstGeom prst="rect">
            <a:avLst/>
          </a:prstGeom>
          <a:noFill/>
          <a:ln>
            <a:noFill/>
          </a:ln>
        </p:spPr>
        <p:txBody>
          <a:bodyPr wrap="square" lIns="91425" tIns="91425" rIns="91425" bIns="91425" anchor="t" anchorCtr="0"/>
          <a:lstStyle>
            <a:lvl1pPr marL="0" marR="0" lvl="0" indent="0" algn="ctr" rtl="0">
              <a:spcBef>
                <a:spcPts val="800"/>
              </a:spcBef>
              <a:buClr>
                <a:srgbClr val="A6BD91"/>
              </a:buClr>
              <a:buFont typeface="Noto Sans Symbols"/>
              <a:buNone/>
              <a:defRPr sz="4000" b="0" i="0" u="none" strike="noStrike" cap="none">
                <a:solidFill>
                  <a:srgbClr val="A6BD91"/>
                </a:solidFill>
                <a:latin typeface="Questrial"/>
                <a:ea typeface="Questrial"/>
                <a:cs typeface="Questrial"/>
                <a:sym typeface="Questrial"/>
              </a:defRPr>
            </a:lvl1pPr>
            <a:lvl2pPr marL="457200" marR="0" lvl="1" indent="0" algn="ctr" rtl="0">
              <a:spcBef>
                <a:spcPts val="720"/>
              </a:spcBef>
              <a:buClr>
                <a:srgbClr val="A6BD91"/>
              </a:buClr>
              <a:buFont typeface="Arial"/>
              <a:buNone/>
              <a:defRPr sz="3600" b="0" i="0" u="none" strike="noStrike" cap="none">
                <a:solidFill>
                  <a:srgbClr val="A6BD91"/>
                </a:solidFill>
                <a:latin typeface="Questrial"/>
                <a:ea typeface="Questrial"/>
                <a:cs typeface="Questrial"/>
                <a:sym typeface="Questrial"/>
              </a:defRPr>
            </a:lvl2pPr>
            <a:lvl3pPr marL="914400" marR="0" lvl="2" indent="0" algn="ctr" rtl="0">
              <a:spcBef>
                <a:spcPts val="640"/>
              </a:spcBef>
              <a:buClr>
                <a:srgbClr val="A6BD91"/>
              </a:buClr>
              <a:buFont typeface="Courier New"/>
              <a:buNone/>
              <a:defRPr sz="3200" b="0" i="0" u="none" strike="noStrike" cap="none">
                <a:solidFill>
                  <a:srgbClr val="A6BD91"/>
                </a:solidFill>
                <a:latin typeface="Questrial"/>
                <a:ea typeface="Questrial"/>
                <a:cs typeface="Questrial"/>
                <a:sym typeface="Questrial"/>
              </a:defRPr>
            </a:lvl3pPr>
            <a:lvl4pPr marL="1371600" marR="0" lvl="3" indent="0" algn="ctr" rtl="0">
              <a:spcBef>
                <a:spcPts val="560"/>
              </a:spcBef>
              <a:buClr>
                <a:srgbClr val="A6BD91"/>
              </a:buClr>
              <a:buFont typeface="Arial"/>
              <a:buNone/>
              <a:defRPr sz="2800" b="0" i="0" u="none" strike="noStrike" cap="none">
                <a:solidFill>
                  <a:srgbClr val="A6BD91"/>
                </a:solidFill>
                <a:latin typeface="Questrial"/>
                <a:ea typeface="Questrial"/>
                <a:cs typeface="Questrial"/>
                <a:sym typeface="Questrial"/>
              </a:defRPr>
            </a:lvl4pPr>
            <a:lvl5pPr marL="1828800" marR="0" lvl="4" indent="0" algn="ctr" rtl="0">
              <a:spcBef>
                <a:spcPts val="560"/>
              </a:spcBef>
              <a:buClr>
                <a:srgbClr val="A6BD91"/>
              </a:buClr>
              <a:buFont typeface="Arial"/>
              <a:buNone/>
              <a:defRPr sz="2800" b="0" i="0" u="none" strike="noStrike" cap="none">
                <a:solidFill>
                  <a:srgbClr val="A6BD91"/>
                </a:solidFill>
                <a:latin typeface="Questrial"/>
                <a:ea typeface="Questrial"/>
                <a:cs typeface="Questrial"/>
                <a:sym typeface="Questrial"/>
              </a:defRPr>
            </a:lvl5pPr>
            <a:lvl6pPr marL="2286000" marR="0" lvl="5" indent="0" algn="ctr" rtl="0">
              <a:spcBef>
                <a:spcPts val="400"/>
              </a:spcBef>
              <a:buClr>
                <a:srgbClr val="A6BD91"/>
              </a:buClr>
              <a:buFont typeface="Arial"/>
              <a:buNone/>
              <a:defRPr sz="2000" b="0" i="0" u="none" strike="noStrike" cap="none">
                <a:solidFill>
                  <a:srgbClr val="A6BD91"/>
                </a:solidFill>
                <a:latin typeface="Questrial"/>
                <a:ea typeface="Questrial"/>
                <a:cs typeface="Questrial"/>
                <a:sym typeface="Questrial"/>
              </a:defRPr>
            </a:lvl6pPr>
            <a:lvl7pPr marL="2743200" marR="0" lvl="6" indent="0" algn="ctr" rtl="0">
              <a:spcBef>
                <a:spcPts val="400"/>
              </a:spcBef>
              <a:buClr>
                <a:srgbClr val="A6BD91"/>
              </a:buClr>
              <a:buFont typeface="Arial"/>
              <a:buNone/>
              <a:defRPr sz="2000" b="0" i="0" u="none" strike="noStrike" cap="none">
                <a:solidFill>
                  <a:srgbClr val="A6BD91"/>
                </a:solidFill>
                <a:latin typeface="Questrial"/>
                <a:ea typeface="Questrial"/>
                <a:cs typeface="Questrial"/>
                <a:sym typeface="Questrial"/>
              </a:defRPr>
            </a:lvl7pPr>
            <a:lvl8pPr marL="3200400" marR="0" lvl="7" indent="0" algn="ctr" rtl="0">
              <a:spcBef>
                <a:spcPts val="400"/>
              </a:spcBef>
              <a:buClr>
                <a:srgbClr val="A6BD91"/>
              </a:buClr>
              <a:buFont typeface="Arial"/>
              <a:buNone/>
              <a:defRPr sz="2000" b="0" i="0" u="none" strike="noStrike" cap="none">
                <a:solidFill>
                  <a:srgbClr val="A6BD91"/>
                </a:solidFill>
                <a:latin typeface="Questrial"/>
                <a:ea typeface="Questrial"/>
                <a:cs typeface="Questrial"/>
                <a:sym typeface="Questrial"/>
              </a:defRPr>
            </a:lvl8pPr>
            <a:lvl9pPr marL="3657600" marR="0" lvl="8" indent="0" algn="ctr" rtl="0">
              <a:spcBef>
                <a:spcPts val="400"/>
              </a:spcBef>
              <a:buClr>
                <a:srgbClr val="A6BD91"/>
              </a:buClr>
              <a:buFont typeface="Arial"/>
              <a:buNone/>
              <a:defRPr sz="2000" b="0" i="0" u="none" strike="noStrike" cap="none">
                <a:solidFill>
                  <a:srgbClr val="A6BD91"/>
                </a:solidFill>
                <a:latin typeface="Questrial"/>
                <a:ea typeface="Questrial"/>
                <a:cs typeface="Questrial"/>
                <a:sym typeface="Quest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09600" y="274638"/>
            <a:ext cx="109728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2"/>
              </a:buClr>
              <a:buFont typeface="Questrial"/>
              <a:buNone/>
              <a:defRPr sz="4800" b="1" i="0" u="none" strike="noStrike" cap="none">
                <a:solidFill>
                  <a:schemeClr val="dk2"/>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body" idx="1"/>
          </p:nvPr>
        </p:nvSpPr>
        <p:spPr>
          <a:xfrm>
            <a:off x="609600" y="1600203"/>
            <a:ext cx="10972800" cy="4525963"/>
          </a:xfrm>
          <a:prstGeom prst="rect">
            <a:avLst/>
          </a:prstGeom>
          <a:noFill/>
          <a:ln>
            <a:noFill/>
          </a:ln>
        </p:spPr>
        <p:txBody>
          <a:bodyPr wrap="square" lIns="91425" tIns="91425" rIns="91425" bIns="91425" anchor="t" anchorCtr="0"/>
          <a:lstStyle>
            <a:lvl1pPr marL="342900" marR="0" lvl="0" indent="-88900" algn="l" rtl="0">
              <a:spcBef>
                <a:spcPts val="800"/>
              </a:spcBef>
              <a:buClr>
                <a:schemeClr val="dk1"/>
              </a:buClr>
              <a:buSzPct val="100000"/>
              <a:buFont typeface="Noto Sans Symbols"/>
              <a:buChar char="➢"/>
              <a:defRPr sz="4000" b="0" i="0" u="none" strike="noStrike" cap="none">
                <a:solidFill>
                  <a:schemeClr val="dk1"/>
                </a:solidFill>
                <a:latin typeface="Questrial"/>
                <a:ea typeface="Questrial"/>
                <a:cs typeface="Questrial"/>
                <a:sym typeface="Questrial"/>
              </a:defRPr>
            </a:lvl1pPr>
            <a:lvl2pPr marL="742950" marR="0" lvl="1" indent="-57150" algn="l" rtl="0">
              <a:spcBef>
                <a:spcPts val="720"/>
              </a:spcBef>
              <a:buClr>
                <a:schemeClr val="dk1"/>
              </a:buClr>
              <a:buSzPct val="100000"/>
              <a:buFont typeface="Arial"/>
              <a:buChar char="•"/>
              <a:defRPr sz="3600" b="0" i="0" u="none" strike="noStrike" cap="none">
                <a:solidFill>
                  <a:schemeClr val="dk1"/>
                </a:solidFill>
                <a:latin typeface="Questrial"/>
                <a:ea typeface="Questrial"/>
                <a:cs typeface="Questrial"/>
                <a:sym typeface="Questrial"/>
              </a:defRPr>
            </a:lvl2pPr>
            <a:lvl3pPr marL="1143000" marR="0" lvl="2" indent="-25400" algn="l" rtl="0">
              <a:spcBef>
                <a:spcPts val="640"/>
              </a:spcBef>
              <a:buClr>
                <a:schemeClr val="dk1"/>
              </a:buClr>
              <a:buSzPct val="100000"/>
              <a:buFont typeface="Courier New"/>
              <a:buChar char="o"/>
              <a:defRPr sz="3200" b="0" i="0" u="none" strike="noStrike" cap="none">
                <a:solidFill>
                  <a:schemeClr val="dk1"/>
                </a:solidFill>
                <a:latin typeface="Questrial"/>
                <a:ea typeface="Questrial"/>
                <a:cs typeface="Questrial"/>
                <a:sym typeface="Questrial"/>
              </a:defRPr>
            </a:lvl3pPr>
            <a:lvl4pPr marL="1600200" marR="0" lvl="3" indent="-5080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4pPr>
            <a:lvl5pPr marL="2057400" marR="0" lvl="4" indent="-5080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8"/>
        <p:cNvGrpSpPr/>
        <p:nvPr/>
      </p:nvGrpSpPr>
      <p:grpSpPr>
        <a:xfrm>
          <a:off x="0" y="0"/>
          <a:ext cx="0" cy="0"/>
          <a:chOff x="0" y="0"/>
          <a:chExt cx="0" cy="0"/>
        </a:xfrm>
      </p:grpSpPr>
      <p:sp>
        <p:nvSpPr>
          <p:cNvPr id="19" name="Shape 19"/>
          <p:cNvSpPr txBox="1">
            <a:spLocks noGrp="1"/>
          </p:cNvSpPr>
          <p:nvPr>
            <p:ph type="dt" idx="10"/>
          </p:nvPr>
        </p:nvSpPr>
        <p:spPr>
          <a:xfrm rot="-5400000">
            <a:off x="10474869" y="1584960"/>
            <a:ext cx="2438399" cy="487680"/>
          </a:xfrm>
          <a:prstGeom prst="rect">
            <a:avLst/>
          </a:prstGeom>
          <a:noFill/>
          <a:ln>
            <a:noFill/>
          </a:ln>
        </p:spPr>
        <p:txBody>
          <a:bodyPr wrap="square" lIns="91425" tIns="91425" rIns="91425" bIns="91425" anchor="t" anchorCtr="0"/>
          <a:lstStyle>
            <a:lvl1pPr marL="0" marR="0" lvl="0" indent="0" algn="l" rtl="0">
              <a:spcBef>
                <a:spcPts val="0"/>
              </a:spcBef>
              <a:buNone/>
              <a:defRPr sz="1800">
                <a:solidFill>
                  <a:schemeClr val="dk1"/>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0" name="Shape 20"/>
          <p:cNvSpPr txBox="1">
            <a:spLocks noGrp="1"/>
          </p:cNvSpPr>
          <p:nvPr>
            <p:ph type="ftr" idx="11"/>
          </p:nvPr>
        </p:nvSpPr>
        <p:spPr>
          <a:xfrm rot="-5400000">
            <a:off x="10510428" y="3987800"/>
            <a:ext cx="2367281" cy="487680"/>
          </a:xfrm>
          <a:prstGeom prst="rect">
            <a:avLst/>
          </a:prstGeom>
          <a:noFill/>
          <a:ln>
            <a:noFill/>
          </a:ln>
        </p:spPr>
        <p:txBody>
          <a:bodyPr wrap="square" lIns="91425" tIns="91425" rIns="91425" bIns="91425" anchor="t" anchorCtr="0"/>
          <a:lstStyle>
            <a:lvl1pPr marL="0" marR="0" lvl="0" indent="0" algn="l" rtl="0">
              <a:spcBef>
                <a:spcPts val="0"/>
              </a:spcBef>
              <a:buNone/>
              <a:defRPr sz="1800">
                <a:solidFill>
                  <a:schemeClr val="dk1"/>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1" name="Shape 21"/>
          <p:cNvSpPr>
            <a:spLocks noGrp="1"/>
          </p:cNvSpPr>
          <p:nvPr>
            <p:ph type="sldNum" idx="12"/>
          </p:nvPr>
        </p:nvSpPr>
        <p:spPr>
          <a:xfrm>
            <a:off x="11375717" y="5648960"/>
            <a:ext cx="731520" cy="396240"/>
          </a:xfrm>
          <a:prstGeom prst="bracketPair">
            <a:avLst/>
          </a:prstGeom>
          <a:noFill/>
          <a:ln>
            <a:noFill/>
          </a:ln>
        </p:spPr>
        <p:txBody>
          <a:bodyPr wrap="square"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609600" y="274638"/>
            <a:ext cx="109728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2"/>
              </a:buClr>
              <a:buFont typeface="Questrial"/>
              <a:buNone/>
              <a:defRPr sz="4800" b="1" i="0" u="none" strike="noStrike" cap="none">
                <a:solidFill>
                  <a:schemeClr val="dk2"/>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 name="Shape 24"/>
          <p:cNvSpPr txBox="1">
            <a:spLocks noGrp="1"/>
          </p:cNvSpPr>
          <p:nvPr>
            <p:ph type="dt" idx="10"/>
          </p:nvPr>
        </p:nvSpPr>
        <p:spPr>
          <a:xfrm rot="-5400000">
            <a:off x="10474869" y="1584960"/>
            <a:ext cx="2438399" cy="487680"/>
          </a:xfrm>
          <a:prstGeom prst="rect">
            <a:avLst/>
          </a:prstGeom>
          <a:noFill/>
          <a:ln>
            <a:noFill/>
          </a:ln>
        </p:spPr>
        <p:txBody>
          <a:bodyPr wrap="square" lIns="91425" tIns="91425" rIns="91425" bIns="91425" anchor="t" anchorCtr="0"/>
          <a:lstStyle>
            <a:lvl1pPr marL="0" marR="0" lvl="0" indent="0" algn="l" rtl="0">
              <a:spcBef>
                <a:spcPts val="0"/>
              </a:spcBef>
              <a:buNone/>
              <a:defRPr sz="1800">
                <a:solidFill>
                  <a:schemeClr val="dk1"/>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5" name="Shape 25"/>
          <p:cNvSpPr txBox="1">
            <a:spLocks noGrp="1"/>
          </p:cNvSpPr>
          <p:nvPr>
            <p:ph type="ftr" idx="11"/>
          </p:nvPr>
        </p:nvSpPr>
        <p:spPr>
          <a:xfrm rot="-5400000">
            <a:off x="10510428" y="3987800"/>
            <a:ext cx="2367281" cy="487680"/>
          </a:xfrm>
          <a:prstGeom prst="rect">
            <a:avLst/>
          </a:prstGeom>
          <a:noFill/>
          <a:ln>
            <a:noFill/>
          </a:ln>
        </p:spPr>
        <p:txBody>
          <a:bodyPr wrap="square" lIns="91425" tIns="91425" rIns="91425" bIns="91425" anchor="t" anchorCtr="0"/>
          <a:lstStyle>
            <a:lvl1pPr marL="0" marR="0" lvl="0" indent="0" algn="l" rtl="0">
              <a:spcBef>
                <a:spcPts val="0"/>
              </a:spcBef>
              <a:buNone/>
              <a:defRPr sz="1800">
                <a:solidFill>
                  <a:schemeClr val="dk1"/>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26" name="Shape 26"/>
          <p:cNvSpPr>
            <a:spLocks noGrp="1"/>
          </p:cNvSpPr>
          <p:nvPr>
            <p:ph type="sldNum" idx="12"/>
          </p:nvPr>
        </p:nvSpPr>
        <p:spPr>
          <a:xfrm>
            <a:off x="11375717" y="5648960"/>
            <a:ext cx="731520" cy="396240"/>
          </a:xfrm>
          <a:prstGeom prst="bracketPair">
            <a:avLst/>
          </a:prstGeom>
          <a:noFill/>
          <a:ln>
            <a:noFill/>
          </a:ln>
        </p:spPr>
        <p:txBody>
          <a:bodyPr wrap="square"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0"/>
        <p:cNvGrpSpPr/>
        <p:nvPr/>
      </p:nvGrpSpPr>
      <p:grpSpPr>
        <a:xfrm>
          <a:off x="0" y="0"/>
          <a:ext cx="0" cy="0"/>
          <a:chOff x="0" y="0"/>
          <a:chExt cx="0" cy="0"/>
        </a:xfrm>
      </p:grpSpPr>
      <p:sp>
        <p:nvSpPr>
          <p:cNvPr id="31" name="Shape 31"/>
          <p:cNvSpPr txBox="1">
            <a:spLocks noGrp="1"/>
          </p:cNvSpPr>
          <p:nvPr>
            <p:ph type="ctrTitle"/>
          </p:nvPr>
        </p:nvSpPr>
        <p:spPr>
          <a:xfrm>
            <a:off x="914400" y="2130428"/>
            <a:ext cx="10363200" cy="1470000"/>
          </a:xfrm>
          <a:prstGeom prst="rect">
            <a:avLst/>
          </a:prstGeom>
          <a:noFill/>
          <a:ln>
            <a:noFill/>
          </a:ln>
        </p:spPr>
        <p:txBody>
          <a:bodyPr wrap="square" lIns="91425" tIns="91425" rIns="91425" bIns="91425" anchor="ctr" anchorCtr="0"/>
          <a:lstStyle>
            <a:lvl1pPr marL="0" marR="0" lvl="0" indent="0" algn="ctr" rtl="0">
              <a:spcBef>
                <a:spcPts val="0"/>
              </a:spcBef>
              <a:buClr>
                <a:schemeClr val="dk2"/>
              </a:buClr>
              <a:buFont typeface="Questrial"/>
              <a:buNone/>
              <a:defRPr sz="4800" b="1" i="0" u="none" strike="noStrike" cap="none">
                <a:solidFill>
                  <a:schemeClr val="dk2"/>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2" name="Shape 32"/>
          <p:cNvSpPr txBox="1">
            <a:spLocks noGrp="1"/>
          </p:cNvSpPr>
          <p:nvPr>
            <p:ph type="subTitle" idx="1"/>
          </p:nvPr>
        </p:nvSpPr>
        <p:spPr>
          <a:xfrm>
            <a:off x="1828800" y="3886200"/>
            <a:ext cx="8534400" cy="1752600"/>
          </a:xfrm>
          <a:prstGeom prst="rect">
            <a:avLst/>
          </a:prstGeom>
          <a:noFill/>
          <a:ln>
            <a:noFill/>
          </a:ln>
        </p:spPr>
        <p:txBody>
          <a:bodyPr wrap="square" lIns="91425" tIns="91425" rIns="91425" bIns="91425" anchor="t" anchorCtr="0"/>
          <a:lstStyle>
            <a:lvl1pPr marL="0" marR="0" lvl="0" indent="0" algn="ctr" rtl="0">
              <a:spcBef>
                <a:spcPts val="800"/>
              </a:spcBef>
              <a:buClr>
                <a:srgbClr val="A6BD91"/>
              </a:buClr>
              <a:buFont typeface="Noto Sans Symbols"/>
              <a:buNone/>
              <a:defRPr sz="4000" b="0" i="0" u="none" strike="noStrike" cap="none">
                <a:solidFill>
                  <a:srgbClr val="A6BD91"/>
                </a:solidFill>
                <a:latin typeface="Questrial"/>
                <a:ea typeface="Questrial"/>
                <a:cs typeface="Questrial"/>
                <a:sym typeface="Questrial"/>
              </a:defRPr>
            </a:lvl1pPr>
            <a:lvl2pPr marL="457200" marR="0" lvl="1" indent="0" algn="ctr" rtl="0">
              <a:spcBef>
                <a:spcPts val="720"/>
              </a:spcBef>
              <a:buClr>
                <a:srgbClr val="A6BD91"/>
              </a:buClr>
              <a:buFont typeface="Arial"/>
              <a:buNone/>
              <a:defRPr sz="3600" b="0" i="0" u="none" strike="noStrike" cap="none">
                <a:solidFill>
                  <a:srgbClr val="A6BD91"/>
                </a:solidFill>
                <a:latin typeface="Questrial"/>
                <a:ea typeface="Questrial"/>
                <a:cs typeface="Questrial"/>
                <a:sym typeface="Questrial"/>
              </a:defRPr>
            </a:lvl2pPr>
            <a:lvl3pPr marL="914400" marR="0" lvl="2" indent="0" algn="ctr" rtl="0">
              <a:spcBef>
                <a:spcPts val="640"/>
              </a:spcBef>
              <a:buClr>
                <a:srgbClr val="A6BD91"/>
              </a:buClr>
              <a:buFont typeface="Noto Sans Symbols"/>
              <a:buNone/>
              <a:defRPr sz="3200" b="0" i="0" u="none" strike="noStrike" cap="none">
                <a:solidFill>
                  <a:srgbClr val="A6BD91"/>
                </a:solidFill>
                <a:latin typeface="Questrial"/>
                <a:ea typeface="Questrial"/>
                <a:cs typeface="Questrial"/>
                <a:sym typeface="Questrial"/>
              </a:defRPr>
            </a:lvl3pPr>
            <a:lvl4pPr marL="1371600" marR="0" lvl="3" indent="0" algn="ctr" rtl="0">
              <a:spcBef>
                <a:spcPts val="560"/>
              </a:spcBef>
              <a:buClr>
                <a:srgbClr val="A6BD91"/>
              </a:buClr>
              <a:buFont typeface="Arial"/>
              <a:buNone/>
              <a:defRPr sz="2800" b="0" i="0" u="none" strike="noStrike" cap="none">
                <a:solidFill>
                  <a:srgbClr val="A6BD91"/>
                </a:solidFill>
                <a:latin typeface="Questrial"/>
                <a:ea typeface="Questrial"/>
                <a:cs typeface="Questrial"/>
                <a:sym typeface="Questrial"/>
              </a:defRPr>
            </a:lvl4pPr>
            <a:lvl5pPr marL="1828800" marR="0" lvl="4" indent="0" algn="ctr" rtl="0">
              <a:spcBef>
                <a:spcPts val="560"/>
              </a:spcBef>
              <a:buClr>
                <a:srgbClr val="A6BD91"/>
              </a:buClr>
              <a:buFont typeface="Arial"/>
              <a:buNone/>
              <a:defRPr sz="2800" b="0" i="0" u="none" strike="noStrike" cap="none">
                <a:solidFill>
                  <a:srgbClr val="A6BD91"/>
                </a:solidFill>
                <a:latin typeface="Questrial"/>
                <a:ea typeface="Questrial"/>
                <a:cs typeface="Questrial"/>
                <a:sym typeface="Questrial"/>
              </a:defRPr>
            </a:lvl5pPr>
            <a:lvl6pPr marL="2286000" marR="0" lvl="5" indent="0" algn="ctr" rtl="0">
              <a:spcBef>
                <a:spcPts val="400"/>
              </a:spcBef>
              <a:buClr>
                <a:srgbClr val="A6BD91"/>
              </a:buClr>
              <a:buFont typeface="Arial"/>
              <a:buNone/>
              <a:defRPr sz="2000" b="0" i="0" u="none" strike="noStrike" cap="none">
                <a:solidFill>
                  <a:srgbClr val="A6BD91"/>
                </a:solidFill>
                <a:latin typeface="Questrial"/>
                <a:ea typeface="Questrial"/>
                <a:cs typeface="Questrial"/>
                <a:sym typeface="Questrial"/>
              </a:defRPr>
            </a:lvl6pPr>
            <a:lvl7pPr marL="2743200" marR="0" lvl="6" indent="0" algn="ctr" rtl="0">
              <a:spcBef>
                <a:spcPts val="400"/>
              </a:spcBef>
              <a:buClr>
                <a:srgbClr val="A6BD91"/>
              </a:buClr>
              <a:buFont typeface="Arial"/>
              <a:buNone/>
              <a:defRPr sz="2000" b="0" i="0" u="none" strike="noStrike" cap="none">
                <a:solidFill>
                  <a:srgbClr val="A6BD91"/>
                </a:solidFill>
                <a:latin typeface="Questrial"/>
                <a:ea typeface="Questrial"/>
                <a:cs typeface="Questrial"/>
                <a:sym typeface="Questrial"/>
              </a:defRPr>
            </a:lvl7pPr>
            <a:lvl8pPr marL="3200400" marR="0" lvl="7" indent="0" algn="ctr" rtl="0">
              <a:spcBef>
                <a:spcPts val="400"/>
              </a:spcBef>
              <a:buClr>
                <a:srgbClr val="A6BD91"/>
              </a:buClr>
              <a:buFont typeface="Arial"/>
              <a:buNone/>
              <a:defRPr sz="2000" b="0" i="0" u="none" strike="noStrike" cap="none">
                <a:solidFill>
                  <a:srgbClr val="A6BD91"/>
                </a:solidFill>
                <a:latin typeface="Questrial"/>
                <a:ea typeface="Questrial"/>
                <a:cs typeface="Questrial"/>
                <a:sym typeface="Questrial"/>
              </a:defRPr>
            </a:lvl8pPr>
            <a:lvl9pPr marL="3657600" marR="0" lvl="8" indent="0" algn="ctr" rtl="0">
              <a:spcBef>
                <a:spcPts val="400"/>
              </a:spcBef>
              <a:buClr>
                <a:srgbClr val="A6BD91"/>
              </a:buClr>
              <a:buFont typeface="Arial"/>
              <a:buNone/>
              <a:defRPr sz="2000" b="0" i="0" u="none" strike="noStrike" cap="none">
                <a:solidFill>
                  <a:srgbClr val="A6BD9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09600" y="274638"/>
            <a:ext cx="109728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2"/>
              </a:buClr>
              <a:buFont typeface="Questrial"/>
              <a:buNone/>
              <a:defRPr sz="4800" b="1" i="0" u="none" strike="noStrike" cap="none">
                <a:solidFill>
                  <a:schemeClr val="dk2"/>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5" name="Shape 35"/>
          <p:cNvSpPr txBox="1">
            <a:spLocks noGrp="1"/>
          </p:cNvSpPr>
          <p:nvPr>
            <p:ph type="body" idx="1"/>
          </p:nvPr>
        </p:nvSpPr>
        <p:spPr>
          <a:xfrm>
            <a:off x="609600" y="1600203"/>
            <a:ext cx="10972800" cy="4526100"/>
          </a:xfrm>
          <a:prstGeom prst="rect">
            <a:avLst/>
          </a:prstGeom>
          <a:noFill/>
          <a:ln>
            <a:noFill/>
          </a:ln>
        </p:spPr>
        <p:txBody>
          <a:bodyPr wrap="square" lIns="91425" tIns="91425" rIns="91425" bIns="91425" anchor="t" anchorCtr="0"/>
          <a:lstStyle>
            <a:lvl1pPr marL="342900" marR="0" lvl="0" indent="-88900" algn="l" rtl="0">
              <a:spcBef>
                <a:spcPts val="800"/>
              </a:spcBef>
              <a:buClr>
                <a:schemeClr val="dk1"/>
              </a:buClr>
              <a:buSzPct val="100000"/>
              <a:buFont typeface="Noto Sans Symbols"/>
              <a:buChar char="➢"/>
              <a:defRPr sz="4000" b="0" i="0" u="none" strike="noStrike" cap="none">
                <a:solidFill>
                  <a:schemeClr val="dk1"/>
                </a:solidFill>
                <a:latin typeface="Questrial"/>
                <a:ea typeface="Questrial"/>
                <a:cs typeface="Questrial"/>
                <a:sym typeface="Questrial"/>
              </a:defRPr>
            </a:lvl1pPr>
            <a:lvl2pPr marL="742950" marR="0" lvl="1" indent="-57150" algn="l" rtl="0">
              <a:spcBef>
                <a:spcPts val="720"/>
              </a:spcBef>
              <a:buClr>
                <a:schemeClr val="dk1"/>
              </a:buClr>
              <a:buSzPct val="100000"/>
              <a:buFont typeface="Arial"/>
              <a:buChar char="•"/>
              <a:defRPr sz="3600" b="0" i="0" u="none" strike="noStrike" cap="none">
                <a:solidFill>
                  <a:schemeClr val="dk1"/>
                </a:solidFill>
                <a:latin typeface="Questrial"/>
                <a:ea typeface="Questrial"/>
                <a:cs typeface="Questrial"/>
                <a:sym typeface="Questrial"/>
              </a:defRPr>
            </a:lvl2pPr>
            <a:lvl3pPr marL="1143000" marR="0" lvl="2" indent="-25400" algn="l" rtl="0">
              <a:spcBef>
                <a:spcPts val="640"/>
              </a:spcBef>
              <a:buClr>
                <a:schemeClr val="dk1"/>
              </a:buClr>
              <a:buSzPct val="100000"/>
              <a:buFont typeface="Noto Sans Symbols"/>
              <a:buChar char="▪"/>
              <a:defRPr sz="3200" b="0" i="0" u="none" strike="noStrike" cap="none">
                <a:solidFill>
                  <a:schemeClr val="dk1"/>
                </a:solidFill>
                <a:latin typeface="Questrial"/>
                <a:ea typeface="Questrial"/>
                <a:cs typeface="Questrial"/>
                <a:sym typeface="Questrial"/>
              </a:defRPr>
            </a:lvl3pPr>
            <a:lvl4pPr marL="1600200" marR="0" lvl="3" indent="-5080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4pPr>
            <a:lvl5pPr marL="2057400" marR="0" lvl="4" indent="-5080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alphaModFix amt="7000"/>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8"/>
            <a:ext cx="109728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2"/>
              </a:buClr>
              <a:buFont typeface="Questrial"/>
              <a:buNone/>
              <a:defRPr sz="4800" b="1" i="0" u="none" strike="noStrike" cap="none">
                <a:solidFill>
                  <a:schemeClr val="dk2"/>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09600" y="1600203"/>
            <a:ext cx="10972800" cy="4525963"/>
          </a:xfrm>
          <a:prstGeom prst="rect">
            <a:avLst/>
          </a:prstGeom>
          <a:noFill/>
          <a:ln>
            <a:noFill/>
          </a:ln>
        </p:spPr>
        <p:txBody>
          <a:bodyPr wrap="square" lIns="91425" tIns="91425" rIns="91425" bIns="91425" anchor="t" anchorCtr="0"/>
          <a:lstStyle>
            <a:lvl1pPr marL="342900" marR="0" lvl="0" indent="-88900" algn="l" rtl="0">
              <a:spcBef>
                <a:spcPts val="800"/>
              </a:spcBef>
              <a:buClr>
                <a:schemeClr val="dk1"/>
              </a:buClr>
              <a:buSzPct val="100000"/>
              <a:buFont typeface="Noto Sans Symbols"/>
              <a:buChar char="➢"/>
              <a:defRPr sz="4000" b="0" i="0" u="none" strike="noStrike" cap="none">
                <a:solidFill>
                  <a:schemeClr val="dk1"/>
                </a:solidFill>
                <a:latin typeface="Questrial"/>
                <a:ea typeface="Questrial"/>
                <a:cs typeface="Questrial"/>
                <a:sym typeface="Questrial"/>
              </a:defRPr>
            </a:lvl1pPr>
            <a:lvl2pPr marL="742950" marR="0" lvl="1" indent="-57150" algn="l" rtl="0">
              <a:spcBef>
                <a:spcPts val="720"/>
              </a:spcBef>
              <a:buClr>
                <a:schemeClr val="dk1"/>
              </a:buClr>
              <a:buSzPct val="100000"/>
              <a:buFont typeface="Arial"/>
              <a:buChar char="•"/>
              <a:defRPr sz="3600" b="0" i="0" u="none" strike="noStrike" cap="none">
                <a:solidFill>
                  <a:schemeClr val="dk1"/>
                </a:solidFill>
                <a:latin typeface="Questrial"/>
                <a:ea typeface="Questrial"/>
                <a:cs typeface="Questrial"/>
                <a:sym typeface="Questrial"/>
              </a:defRPr>
            </a:lvl2pPr>
            <a:lvl3pPr marL="1143000" marR="0" lvl="2" indent="-25400" algn="l" rtl="0">
              <a:spcBef>
                <a:spcPts val="640"/>
              </a:spcBef>
              <a:buClr>
                <a:schemeClr val="dk1"/>
              </a:buClr>
              <a:buSzPct val="100000"/>
              <a:buFont typeface="Courier New"/>
              <a:buChar char="o"/>
              <a:defRPr sz="3200" b="0" i="0" u="none" strike="noStrike" cap="none">
                <a:solidFill>
                  <a:schemeClr val="dk1"/>
                </a:solidFill>
                <a:latin typeface="Questrial"/>
                <a:ea typeface="Questrial"/>
                <a:cs typeface="Questrial"/>
                <a:sym typeface="Questrial"/>
              </a:defRPr>
            </a:lvl3pPr>
            <a:lvl4pPr marL="1600200" marR="0" lvl="3" indent="-5080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4pPr>
            <a:lvl5pPr marL="2057400" marR="0" lvl="4" indent="-5080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a:alphaModFix amt="7000"/>
          </a:blip>
          <a:stretch>
            <a:fillRect/>
          </a:stretch>
        </a:blipFill>
        <a:effectLst/>
      </p:bgPr>
    </p:bg>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609600" y="274638"/>
            <a:ext cx="109728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2"/>
              </a:buClr>
              <a:buFont typeface="Questrial"/>
              <a:buNone/>
              <a:defRPr sz="4800" b="1" i="0" u="none" strike="noStrike" cap="none">
                <a:solidFill>
                  <a:schemeClr val="dk2"/>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9" name="Shape 29"/>
          <p:cNvSpPr txBox="1">
            <a:spLocks noGrp="1"/>
          </p:cNvSpPr>
          <p:nvPr>
            <p:ph type="body" idx="1"/>
          </p:nvPr>
        </p:nvSpPr>
        <p:spPr>
          <a:xfrm>
            <a:off x="609600" y="1600203"/>
            <a:ext cx="10972800" cy="4526100"/>
          </a:xfrm>
          <a:prstGeom prst="rect">
            <a:avLst/>
          </a:prstGeom>
          <a:noFill/>
          <a:ln>
            <a:noFill/>
          </a:ln>
        </p:spPr>
        <p:txBody>
          <a:bodyPr wrap="square" lIns="91425" tIns="91425" rIns="91425" bIns="91425" anchor="t" anchorCtr="0"/>
          <a:lstStyle>
            <a:lvl1pPr marL="342900" marR="0" lvl="0" indent="-88900" algn="l" rtl="0">
              <a:spcBef>
                <a:spcPts val="800"/>
              </a:spcBef>
              <a:buClr>
                <a:schemeClr val="dk1"/>
              </a:buClr>
              <a:buSzPct val="100000"/>
              <a:buFont typeface="Noto Sans Symbols"/>
              <a:buChar char="➢"/>
              <a:defRPr sz="4000" b="0" i="0" u="none" strike="noStrike" cap="none">
                <a:solidFill>
                  <a:schemeClr val="dk1"/>
                </a:solidFill>
                <a:latin typeface="Questrial"/>
                <a:ea typeface="Questrial"/>
                <a:cs typeface="Questrial"/>
                <a:sym typeface="Questrial"/>
              </a:defRPr>
            </a:lvl1pPr>
            <a:lvl2pPr marL="742950" marR="0" lvl="1" indent="-57150" algn="l" rtl="0">
              <a:spcBef>
                <a:spcPts val="720"/>
              </a:spcBef>
              <a:buClr>
                <a:schemeClr val="dk1"/>
              </a:buClr>
              <a:buSzPct val="100000"/>
              <a:buFont typeface="Arial"/>
              <a:buChar char="•"/>
              <a:defRPr sz="3600" b="0" i="0" u="none" strike="noStrike" cap="none">
                <a:solidFill>
                  <a:schemeClr val="dk1"/>
                </a:solidFill>
                <a:latin typeface="Questrial"/>
                <a:ea typeface="Questrial"/>
                <a:cs typeface="Questrial"/>
                <a:sym typeface="Questrial"/>
              </a:defRPr>
            </a:lvl2pPr>
            <a:lvl3pPr marL="1143000" marR="0" lvl="2" indent="-25400" algn="l" rtl="0">
              <a:spcBef>
                <a:spcPts val="640"/>
              </a:spcBef>
              <a:buClr>
                <a:schemeClr val="dk1"/>
              </a:buClr>
              <a:buSzPct val="100000"/>
              <a:buFont typeface="Noto Sans Symbols"/>
              <a:buChar char="▪"/>
              <a:defRPr sz="3200" b="0" i="0" u="none" strike="noStrike" cap="none">
                <a:solidFill>
                  <a:schemeClr val="dk1"/>
                </a:solidFill>
                <a:latin typeface="Questrial"/>
                <a:ea typeface="Questrial"/>
                <a:cs typeface="Questrial"/>
                <a:sym typeface="Questrial"/>
              </a:defRPr>
            </a:lvl3pPr>
            <a:lvl4pPr marL="1600200" marR="0" lvl="3" indent="-5080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4pPr>
            <a:lvl5pPr marL="2057400" marR="0" lvl="4" indent="-50800" algn="l" rtl="0">
              <a:spcBef>
                <a:spcPts val="56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2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9.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8.png"/></Relationships>
</file>

<file path=ppt/slides/_rels/slide14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31.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9.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 Id="rId3" Type="http://schemas.openxmlformats.org/officeDocument/2006/relationships/image" Target="../media/image11.png"/></Relationships>
</file>

<file path=ppt/slides/_rels/slide19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7.xml"/><Relationship Id="rId3" Type="http://schemas.openxmlformats.org/officeDocument/2006/relationships/image" Target="../media/image2.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2.xml"/><Relationship Id="rId3" Type="http://schemas.openxmlformats.org/officeDocument/2006/relationships/image" Target="../media/image2.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 Id="rId3" Type="http://schemas.openxmlformats.org/officeDocument/2006/relationships/image" Target="../media/image11.png"/></Relationships>
</file>

<file path=ppt/slides/_rels/slide20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1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0.xml"/><Relationship Id="rId3" Type="http://schemas.openxmlformats.org/officeDocument/2006/relationships/image" Target="../media/image2.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6.xml"/><Relationship Id="rId3" Type="http://schemas.openxmlformats.org/officeDocument/2006/relationships/image" Target="../media/image2.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0.xml"/><Relationship Id="rId3" Type="http://schemas.openxmlformats.org/officeDocument/2006/relationships/image" Target="../media/image2.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2.xml"/><Relationship Id="rId3" Type="http://schemas.openxmlformats.org/officeDocument/2006/relationships/image" Target="../media/image62.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8.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2.xml"/><Relationship Id="rId3" Type="http://schemas.openxmlformats.org/officeDocument/2006/relationships/image" Target="../media/image2.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6.xml"/><Relationship Id="rId3" Type="http://schemas.openxmlformats.org/officeDocument/2006/relationships/image" Target="../media/image63.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8.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0.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8.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9.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0.xml"/><Relationship Id="rId3" Type="http://schemas.openxmlformats.org/officeDocument/2006/relationships/hyperlink" Target="http://www.healthcare.gov/" TargetMode="Externa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4.xml"/><Relationship Id="rId3" Type="http://schemas.openxmlformats.org/officeDocument/2006/relationships/hyperlink" Target="http://www.healthcare.gov/" TargetMode="Externa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5.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6.xml"/><Relationship Id="rId3" Type="http://schemas.openxmlformats.org/officeDocument/2006/relationships/image" Target="../media/image64.pn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7.xml"/><Relationship Id="rId3" Type="http://schemas.openxmlformats.org/officeDocument/2006/relationships/image" Target="../media/image65.pn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8.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0.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1.xml"/><Relationship Id="rId3" Type="http://schemas.openxmlformats.org/officeDocument/2006/relationships/image" Target="../media/image2.pn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8.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0.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4.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5.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8.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1.pn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0.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1.xml"/><Relationship Id="rId3" Type="http://schemas.openxmlformats.org/officeDocument/2006/relationships/image" Target="../media/image2.png"/></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2.xml"/><Relationship Id="rId3" Type="http://schemas.openxmlformats.org/officeDocument/2006/relationships/image" Target="../media/image66.png"/></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3.xml"/><Relationship Id="rId3" Type="http://schemas.openxmlformats.org/officeDocument/2006/relationships/image" Target="../media/image66.png"/></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4.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5.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6.xml"/></Relationships>
</file>

<file path=ppt/slides/_rels/slide327.xml.rels><?xml version="1.0" encoding="UTF-8" standalone="yes"?>
<Relationships xmlns="http://schemas.openxmlformats.org/package/2006/relationships"><Relationship Id="rId3" Type="http://schemas.openxmlformats.org/officeDocument/2006/relationships/hyperlink" Target="http://www.scthrive.org/" TargetMode="External"/><Relationship Id="rId4"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notesSlide" Target="../notesSlides/notesSlide32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8.xml"/><Relationship Id="rId3" Type="http://schemas.openxmlformats.org/officeDocument/2006/relationships/image" Target="../media/image68.png"/></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9.xml"/><Relationship Id="rId3"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0.xml"/><Relationship Id="rId3" Type="http://schemas.openxmlformats.org/officeDocument/2006/relationships/image" Target="../media/image70.png"/></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1.xml"/><Relationship Id="rId3" Type="http://schemas.openxmlformats.org/officeDocument/2006/relationships/image" Target="../media/image71.png"/></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2.xml"/><Relationship Id="rId3" Type="http://schemas.openxmlformats.org/officeDocument/2006/relationships/image" Target="../media/image72.png"/></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3.xml"/><Relationship Id="rId3" Type="http://schemas.openxmlformats.org/officeDocument/2006/relationships/image" Target="../media/image72.pn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4.xml"/><Relationship Id="rId3" Type="http://schemas.openxmlformats.org/officeDocument/2006/relationships/image" Target="../media/image72.png"/></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5.xml"/><Relationship Id="rId3" Type="http://schemas.openxmlformats.org/officeDocument/2006/relationships/image" Target="../media/image72.png"/></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6.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7.xml"/></Relationships>
</file>

<file path=ppt/slides/_rels/slide338.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338.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9.xml"/><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0.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1.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3.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4.xml"/><Relationship Id="rId3" Type="http://schemas.openxmlformats.org/officeDocument/2006/relationships/image" Target="../media/image75.png"/></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5.xml"/><Relationship Id="rId3" Type="http://schemas.openxmlformats.org/officeDocument/2006/relationships/image" Target="../media/image76.png"/></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6.xml"/><Relationship Id="rId3" Type="http://schemas.openxmlformats.org/officeDocument/2006/relationships/image" Target="../media/image77.png"/></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7.xml"/><Relationship Id="rId3" Type="http://schemas.openxmlformats.org/officeDocument/2006/relationships/image" Target="../media/image78.png"/></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8.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9.xml"/><Relationship Id="rId3" Type="http://schemas.openxmlformats.org/officeDocument/2006/relationships/image" Target="../media/image7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1.png"/></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0.xml"/><Relationship Id="rId3" Type="http://schemas.openxmlformats.org/officeDocument/2006/relationships/image" Target="../media/image80.png"/></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1.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3.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4.xml"/><Relationship Id="rId3" Type="http://schemas.openxmlformats.org/officeDocument/2006/relationships/image" Target="../media/image2.png"/></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5.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6.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7.xml"/><Relationship Id="rId3" Type="http://schemas.openxmlformats.org/officeDocument/2006/relationships/image" Target="../media/image2.png"/></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8.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9.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0.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1.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3.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4.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5.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6.xml"/><Relationship Id="rId3" Type="http://schemas.openxmlformats.org/officeDocument/2006/relationships/image" Target="../media/image2.png"/></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7.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8.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9.xml"/><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0.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1.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3.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4.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5.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6.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7.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8.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9.xml"/><Relationship Id="rId3"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0.xml"/><Relationship Id="rId3" Type="http://schemas.openxmlformats.org/officeDocument/2006/relationships/image" Target="../media/image82.png"/></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1.xml"/><Relationship Id="rId3" Type="http://schemas.openxmlformats.org/officeDocument/2006/relationships/image" Target="../media/image83.png"/></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2.xml"/><Relationship Id="rId3" Type="http://schemas.openxmlformats.org/officeDocument/2006/relationships/image" Target="../media/image84.png"/></Relationships>
</file>

<file path=ppt/slides/_rels/slide38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383.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4.xml"/><Relationship Id="rId3" Type="http://schemas.openxmlformats.org/officeDocument/2006/relationships/image" Target="../media/image86.png"/></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5.xml"/><Relationship Id="rId3" Type="http://schemas.openxmlformats.org/officeDocument/2006/relationships/image" Target="../media/image87.png"/></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6.xml"/><Relationship Id="rId3" Type="http://schemas.openxmlformats.org/officeDocument/2006/relationships/image" Target="../media/image88.png"/></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7.xml"/><Relationship Id="rId3" Type="http://schemas.openxmlformats.org/officeDocument/2006/relationships/image" Target="../media/image89.png"/></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8.xml"/><Relationship Id="rId3" Type="http://schemas.openxmlformats.org/officeDocument/2006/relationships/image" Target="../media/image90.png"/></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9.xml"/><Relationship Id="rId3" Type="http://schemas.openxmlformats.org/officeDocument/2006/relationships/image" Target="../media/image9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6.png"/></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0.xml"/><Relationship Id="rId3" Type="http://schemas.openxmlformats.org/officeDocument/2006/relationships/image" Target="../media/image92.png"/></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1.xml"/><Relationship Id="rId3" Type="http://schemas.openxmlformats.org/officeDocument/2006/relationships/image" Target="../media/image93.png"/></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2.xml"/><Relationship Id="rId3" Type="http://schemas.openxmlformats.org/officeDocument/2006/relationships/image" Target="../media/image94.png"/></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3.xml"/><Relationship Id="rId3" Type="http://schemas.openxmlformats.org/officeDocument/2006/relationships/image" Target="../media/image95.png"/></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4.xml"/><Relationship Id="rId3" Type="http://schemas.openxmlformats.org/officeDocument/2006/relationships/image" Target="../media/image96.png"/></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5.xml"/><Relationship Id="rId3" Type="http://schemas.openxmlformats.org/officeDocument/2006/relationships/image" Target="../media/image97.png"/></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6.xml"/><Relationship Id="rId3" Type="http://schemas.openxmlformats.org/officeDocument/2006/relationships/image" Target="../media/image98.png"/></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7.xml"/><Relationship Id="rId3" Type="http://schemas.openxmlformats.org/officeDocument/2006/relationships/image" Target="../media/image99.png"/></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8.xml"/><Relationship Id="rId3" Type="http://schemas.openxmlformats.org/officeDocument/2006/relationships/image" Target="../media/image100.png"/></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vimeo.com/6924108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0.xml"/><Relationship Id="rId3" Type="http://schemas.openxmlformats.org/officeDocument/2006/relationships/image" Target="../media/image2.png"/></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1.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3.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4.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5.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6.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7.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8.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9.xml"/><Relationship Id="rId3" Type="http://schemas.openxmlformats.org/officeDocument/2006/relationships/hyperlink" Target="mailto:WI.Voltax@irs.gov"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0.xml"/><Relationship Id="rId3" Type="http://schemas.openxmlformats.org/officeDocument/2006/relationships/hyperlink" Target="http://volunteers.generationforchange.org/" TargetMode="Externa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1.xml"/><Relationship Id="rId3" Type="http://schemas.openxmlformats.org/officeDocument/2006/relationships/image" Target="../media/image2.png"/></Relationships>
</file>

<file path=ppt/slides/_rels/slide412.xml.rels><?xml version="1.0" encoding="UTF-8" standalone="yes"?>
<Relationships xmlns="http://schemas.openxmlformats.org/package/2006/relationships"><Relationship Id="rId3" Type="http://schemas.openxmlformats.org/officeDocument/2006/relationships/hyperlink" Target="https://vimeo.com/150838658" TargetMode="External"/><Relationship Id="rId4" Type="http://schemas.openxmlformats.org/officeDocument/2006/relationships/hyperlink" Target="https://vimeo.com/150947559" TargetMode="External"/><Relationship Id="rId1" Type="http://schemas.openxmlformats.org/officeDocument/2006/relationships/slideLayout" Target="../slideLayouts/slideLayout2.xml"/><Relationship Id="rId2" Type="http://schemas.openxmlformats.org/officeDocument/2006/relationships/notesSlide" Target="../notesSlides/notesSlide41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3.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4.xml"/><Relationship Id="rId3" Type="http://schemas.openxmlformats.org/officeDocument/2006/relationships/hyperlink" Target="http://volunteers.generationforchange.org/" TargetMode="Externa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5.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6.xml"/><Relationship Id="rId3" Type="http://schemas.openxmlformats.org/officeDocument/2006/relationships/hyperlink" Target="http://www.impactamerica.com/taxprep" TargetMode="Externa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7.xml"/><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hyperlink" Target="https://www.facebook.com/ImpactAlabama" TargetMode="External"/><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Shape 41" descr="Impact-logo_SaveFirst-green.eps"/>
          <p:cNvPicPr preferRelativeResize="0"/>
          <p:nvPr/>
        </p:nvPicPr>
        <p:blipFill rotWithShape="1">
          <a:blip r:embed="rId3">
            <a:alphaModFix/>
          </a:blip>
          <a:srcRect l="19561" t="31742" r="20646" b="34976"/>
          <a:stretch/>
        </p:blipFill>
        <p:spPr>
          <a:xfrm>
            <a:off x="1440089" y="413266"/>
            <a:ext cx="9264733" cy="4243519"/>
          </a:xfrm>
          <a:prstGeom prst="rect">
            <a:avLst/>
          </a:prstGeom>
          <a:noFill/>
          <a:ln>
            <a:noFill/>
          </a:ln>
        </p:spPr>
      </p:pic>
      <p:sp>
        <p:nvSpPr>
          <p:cNvPr id="42" name="Shape 42"/>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43" name="Shape 43"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44" name="Shape 44"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45" name="Shape 45"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46" name="Shape 46"/>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47" name="Shape 47"/>
          <p:cNvSpPr txBox="1"/>
          <p:nvPr/>
        </p:nvSpPr>
        <p:spPr>
          <a:xfrm>
            <a:off x="1440163" y="4749375"/>
            <a:ext cx="9264600" cy="1816200"/>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spcAft>
                <a:spcPts val="0"/>
              </a:spcAft>
              <a:buClr>
                <a:schemeClr val="dk2"/>
              </a:buClr>
              <a:buSzPct val="25000"/>
              <a:buFont typeface="Questrial"/>
              <a:buNone/>
            </a:pPr>
            <a:r>
              <a:rPr lang="en-US" sz="5400" b="1" u="none">
                <a:solidFill>
                  <a:schemeClr val="dk2"/>
                </a:solidFill>
                <a:latin typeface="Questrial"/>
                <a:ea typeface="Questrial"/>
                <a:cs typeface="Questrial"/>
                <a:sym typeface="Questrial"/>
              </a:rPr>
              <a:t>Volunteer Basic Tax Training</a:t>
            </a:r>
          </a:p>
          <a:p>
            <a:pPr marL="0" marR="0" lvl="0" indent="0" algn="ctr" rtl="0">
              <a:spcBef>
                <a:spcPts val="0"/>
              </a:spcBef>
              <a:buClr>
                <a:schemeClr val="dk2"/>
              </a:buClr>
              <a:buSzPct val="25000"/>
              <a:buFont typeface="Questrial"/>
              <a:buNone/>
            </a:pPr>
            <a:r>
              <a:rPr lang="en-US" sz="5400" b="1" u="none">
                <a:solidFill>
                  <a:schemeClr val="dk2"/>
                </a:solidFill>
                <a:latin typeface="Questrial"/>
                <a:ea typeface="Questrial"/>
                <a:cs typeface="Questrial"/>
                <a:sym typeface="Questrial"/>
              </a:rPr>
              <a:t>A Session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Terminology Objectives</a:t>
            </a:r>
          </a:p>
        </p:txBody>
      </p:sp>
      <p:sp>
        <p:nvSpPr>
          <p:cNvPr id="109" name="Shape 109"/>
          <p:cNvSpPr txBox="1">
            <a:spLocks noGrp="1"/>
          </p:cNvSpPr>
          <p:nvPr>
            <p:ph type="body" idx="1"/>
          </p:nvPr>
        </p:nvSpPr>
        <p:spPr>
          <a:xfrm>
            <a:off x="609600" y="1600204"/>
            <a:ext cx="10972800" cy="3420031"/>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342900" marR="0" lvl="0" indent="-342900" algn="l" rtl="0">
              <a:spcBef>
                <a:spcPts val="0"/>
              </a:spcBef>
              <a:spcAft>
                <a:spcPts val="0"/>
              </a:spcAft>
              <a:buClr>
                <a:schemeClr val="accent3"/>
              </a:buClr>
              <a:buSzPct val="100000"/>
              <a:buFont typeface="Noto Sans Symbols"/>
              <a:buChar char="➢"/>
            </a:pPr>
            <a:r>
              <a:rPr lang="en-US" sz="4000" b="1" i="0" u="none" strike="noStrike" cap="none">
                <a:solidFill>
                  <a:schemeClr val="accent3"/>
                </a:solidFill>
                <a:latin typeface="Questrial"/>
                <a:ea typeface="Questrial"/>
                <a:cs typeface="Questrial"/>
                <a:sym typeface="Questrial"/>
              </a:rPr>
              <a:t>After completing this section, the volunteer will be able to:</a:t>
            </a:r>
          </a:p>
          <a:p>
            <a:pPr marL="742950" marR="0" lvl="1" indent="-285750" algn="l" rtl="0">
              <a:spcBef>
                <a:spcPts val="720"/>
              </a:spcBef>
              <a:spcAft>
                <a:spcPts val="0"/>
              </a:spcAft>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Define important tax terminology</a:t>
            </a:r>
          </a:p>
          <a:p>
            <a:pPr marL="742950" marR="0" lvl="1" indent="-285750" algn="l" rtl="0">
              <a:spcBef>
                <a:spcPts val="720"/>
              </a:spcBef>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Describe the relationship between total income, tax credits, and amount owed or refunded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xEl>
                                              <p:pRg st="0" end="0"/>
                                            </p:txEl>
                                          </p:spTgt>
                                        </p:tgtEl>
                                        <p:attrNameLst>
                                          <p:attrName>style.visibility</p:attrName>
                                        </p:attrNameLst>
                                      </p:cBhvr>
                                      <p:to>
                                        <p:strVal val="visible"/>
                                      </p:to>
                                    </p:set>
                                    <p:animEffect transition="in" filter="fade">
                                      <p:cBhvr>
                                        <p:cTn id="7" dur="1000"/>
                                        <p:tgtEl>
                                          <p:spTgt spid="1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
                                            <p:txEl>
                                              <p:pRg st="1" end="1"/>
                                            </p:txEl>
                                          </p:spTgt>
                                        </p:tgtEl>
                                        <p:attrNameLst>
                                          <p:attrName>style.visibility</p:attrName>
                                        </p:attrNameLst>
                                      </p:cBhvr>
                                      <p:to>
                                        <p:strVal val="visible"/>
                                      </p:to>
                                    </p:set>
                                    <p:animEffect transition="in" filter="fade">
                                      <p:cBhvr>
                                        <p:cTn id="12" dur="1000"/>
                                        <p:tgtEl>
                                          <p:spTgt spid="1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
                                            <p:txEl>
                                              <p:pRg st="2" end="2"/>
                                            </p:txEl>
                                          </p:spTgt>
                                        </p:tgtEl>
                                        <p:attrNameLst>
                                          <p:attrName>style.visibility</p:attrName>
                                        </p:attrNameLst>
                                      </p:cBhvr>
                                      <p:to>
                                        <p:strVal val="visible"/>
                                      </p:to>
                                    </p:set>
                                    <p:animEffect transition="in" filter="fade">
                                      <p:cBhvr>
                                        <p:cTn id="17" dur="1000"/>
                                        <p:tgtEl>
                                          <p:spTgt spid="10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Shape 85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 - Answer</a:t>
            </a:r>
          </a:p>
        </p:txBody>
      </p:sp>
      <p:sp>
        <p:nvSpPr>
          <p:cNvPr id="857" name="Shape 857"/>
          <p:cNvSpPr txBox="1">
            <a:spLocks noGrp="1"/>
          </p:cNvSpPr>
          <p:nvPr>
            <p:ph type="body" idx="1"/>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0" tIns="0" rIns="0" bIns="0" anchor="ctr" anchorCtr="0">
            <a:noAutofit/>
          </a:bodyPr>
          <a:lstStyle/>
          <a:p>
            <a:pPr marL="342900" marR="0" lvl="0" indent="-342900" algn="ctr" rtl="0">
              <a:lnSpc>
                <a:spcPct val="90000"/>
              </a:lnSpc>
              <a:spcBef>
                <a:spcPts val="0"/>
              </a:spcBef>
              <a:spcAft>
                <a:spcPts val="0"/>
              </a:spcAft>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YES.  </a:t>
            </a:r>
          </a:p>
          <a:p>
            <a:pPr marL="342900" marR="0" lvl="0" indent="-342900" algn="ctr" rtl="0">
              <a:lnSpc>
                <a:spcPct val="90000"/>
              </a:lnSpc>
              <a:spcBef>
                <a:spcPts val="800"/>
              </a:spcBef>
              <a:spcAft>
                <a:spcPts val="0"/>
              </a:spcAft>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Jim meets all of the requirements to be </a:t>
            </a:r>
          </a:p>
          <a:p>
            <a:pPr marL="342900" marR="0" lvl="0" indent="-342900" algn="ctr" rtl="0">
              <a:lnSpc>
                <a:spcPct val="90000"/>
              </a:lnSpc>
              <a:spcBef>
                <a:spcPts val="800"/>
              </a:spcBef>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a qualifying relative of Gina.</a:t>
            </a:r>
          </a:p>
        </p:txBody>
      </p:sp>
    </p:spTree>
  </p:cSld>
  <p:clrMapOvr>
    <a:masterClrMapping/>
  </p:clrMapOvr>
  <p:transition spd="med">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Shape 862" descr="Impact-logo_SaveFirst-green.eps"/>
          <p:cNvPicPr preferRelativeResize="0"/>
          <p:nvPr/>
        </p:nvPicPr>
        <p:blipFill rotWithShape="1">
          <a:blip r:embed="rId3">
            <a:alphaModFix/>
          </a:blip>
          <a:srcRect l="19561" t="31742" r="20646" b="34976"/>
          <a:stretch/>
        </p:blipFill>
        <p:spPr>
          <a:xfrm>
            <a:off x="1440089" y="625475"/>
            <a:ext cx="9264733" cy="4243519"/>
          </a:xfrm>
          <a:prstGeom prst="rect">
            <a:avLst/>
          </a:prstGeom>
          <a:noFill/>
          <a:ln>
            <a:noFill/>
          </a:ln>
        </p:spPr>
      </p:pic>
      <p:sp>
        <p:nvSpPr>
          <p:cNvPr id="863" name="Shape 863"/>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864" name="Shape 864"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865" name="Shape 865"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866" name="Shape 866"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867" name="Shape 867"/>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868" name="Shape 868"/>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Filing Status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Shape 87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Filing Status Objectives</a:t>
            </a:r>
          </a:p>
        </p:txBody>
      </p:sp>
      <p:sp>
        <p:nvSpPr>
          <p:cNvPr id="874" name="Shape 874"/>
          <p:cNvSpPr txBox="1">
            <a:spLocks noGrp="1"/>
          </p:cNvSpPr>
          <p:nvPr>
            <p:ph type="body" idx="1"/>
          </p:nvPr>
        </p:nvSpPr>
        <p:spPr>
          <a:xfrm>
            <a:off x="609600" y="1600204"/>
            <a:ext cx="10972800" cy="2612567"/>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342900" marR="0" lvl="0" indent="-342900" algn="l" rtl="0">
              <a:spcBef>
                <a:spcPts val="0"/>
              </a:spcBef>
              <a:spcAft>
                <a:spcPts val="0"/>
              </a:spcAft>
              <a:buClr>
                <a:schemeClr val="accent3"/>
              </a:buClr>
              <a:buSzPct val="100000"/>
              <a:buFont typeface="Noto Sans Symbols"/>
              <a:buChar char="➢"/>
            </a:pPr>
            <a:r>
              <a:rPr lang="en-US" sz="4000" b="1" i="0" u="none" strike="noStrike" cap="none">
                <a:solidFill>
                  <a:schemeClr val="accent3"/>
                </a:solidFill>
                <a:latin typeface="Questrial"/>
                <a:ea typeface="Questrial"/>
                <a:cs typeface="Questrial"/>
                <a:sym typeface="Questrial"/>
              </a:rPr>
              <a:t>After completing this section, the volunteer will be able to:</a:t>
            </a:r>
          </a:p>
          <a:p>
            <a:pPr marL="742950" marR="0" lvl="1" indent="-285750" algn="l" rtl="0">
              <a:spcBef>
                <a:spcPts val="720"/>
              </a:spcBef>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Choose the most advantageous (and allowable) filing status for a taxpayer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4">
                                            <p:txEl>
                                              <p:pRg st="0" end="0"/>
                                            </p:txEl>
                                          </p:spTgt>
                                        </p:tgtEl>
                                        <p:attrNameLst>
                                          <p:attrName>style.visibility</p:attrName>
                                        </p:attrNameLst>
                                      </p:cBhvr>
                                      <p:to>
                                        <p:strVal val="visible"/>
                                      </p:to>
                                    </p:set>
                                    <p:animEffect transition="in" filter="fade">
                                      <p:cBhvr>
                                        <p:cTn id="7" dur="1000"/>
                                        <p:tgtEl>
                                          <p:spTgt spid="8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4">
                                            <p:txEl>
                                              <p:pRg st="1" end="1"/>
                                            </p:txEl>
                                          </p:spTgt>
                                        </p:tgtEl>
                                        <p:attrNameLst>
                                          <p:attrName>style.visibility</p:attrName>
                                        </p:attrNameLst>
                                      </p:cBhvr>
                                      <p:to>
                                        <p:strVal val="visible"/>
                                      </p:to>
                                    </p:set>
                                    <p:animEffect transition="in" filter="fade">
                                      <p:cBhvr>
                                        <p:cTn id="12" dur="1000"/>
                                        <p:tgtEl>
                                          <p:spTgt spid="8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Shape 88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Five Filing Statuses</a:t>
            </a:r>
          </a:p>
        </p:txBody>
      </p:sp>
      <p:sp>
        <p:nvSpPr>
          <p:cNvPr id="881" name="Shape 881"/>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Single</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Married Filing Jointly</a:t>
            </a:r>
          </a:p>
          <a:p>
            <a:pPr marL="342900" marR="0" lvl="0" indent="-342900" algn="l" rtl="0">
              <a:spcBef>
                <a:spcPts val="800"/>
              </a:spcBef>
              <a:spcAft>
                <a:spcPts val="0"/>
              </a:spcAft>
              <a:buClr>
                <a:schemeClr val="accent1"/>
              </a:buClr>
              <a:buSzPct val="100000"/>
              <a:buFont typeface="Noto Sans Symbols"/>
              <a:buChar char="➢"/>
            </a:pPr>
            <a:r>
              <a:rPr lang="en-US" sz="4000" b="0" i="0" u="none" strike="noStrike" cap="none">
                <a:solidFill>
                  <a:schemeClr val="accent1"/>
                </a:solidFill>
                <a:latin typeface="Questrial"/>
                <a:ea typeface="Questrial"/>
                <a:cs typeface="Questrial"/>
                <a:sym typeface="Questrial"/>
              </a:rPr>
              <a:t>Married Filing Separately</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Head of Household</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Qualifying Widow(er) with Dependent Child</a:t>
            </a:r>
          </a:p>
          <a:p>
            <a:pPr marL="0" marR="0" lvl="0" indent="0" algn="l" rtl="0">
              <a:spcBef>
                <a:spcPts val="800"/>
              </a:spcBef>
              <a:spcAft>
                <a:spcPts val="0"/>
              </a:spcAft>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a:p>
            <a:pPr marL="0" marR="0" lvl="0" indent="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1">
                                            <p:txEl>
                                              <p:pRg st="0" end="0"/>
                                            </p:txEl>
                                          </p:spTgt>
                                        </p:tgtEl>
                                        <p:attrNameLst>
                                          <p:attrName>style.visibility</p:attrName>
                                        </p:attrNameLst>
                                      </p:cBhvr>
                                      <p:to>
                                        <p:strVal val="visible"/>
                                      </p:to>
                                    </p:set>
                                    <p:animEffect transition="in" filter="fade">
                                      <p:cBhvr>
                                        <p:cTn id="7" dur="500"/>
                                        <p:tgtEl>
                                          <p:spTgt spid="8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1">
                                            <p:txEl>
                                              <p:pRg st="1" end="1"/>
                                            </p:txEl>
                                          </p:spTgt>
                                        </p:tgtEl>
                                        <p:attrNameLst>
                                          <p:attrName>style.visibility</p:attrName>
                                        </p:attrNameLst>
                                      </p:cBhvr>
                                      <p:to>
                                        <p:strVal val="visible"/>
                                      </p:to>
                                    </p:set>
                                    <p:animEffect transition="in" filter="fade">
                                      <p:cBhvr>
                                        <p:cTn id="12" dur="500"/>
                                        <p:tgtEl>
                                          <p:spTgt spid="88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1">
                                            <p:txEl>
                                              <p:pRg st="2" end="2"/>
                                            </p:txEl>
                                          </p:spTgt>
                                        </p:tgtEl>
                                        <p:attrNameLst>
                                          <p:attrName>style.visibility</p:attrName>
                                        </p:attrNameLst>
                                      </p:cBhvr>
                                      <p:to>
                                        <p:strVal val="visible"/>
                                      </p:to>
                                    </p:set>
                                    <p:animEffect transition="in" filter="fade">
                                      <p:cBhvr>
                                        <p:cTn id="17" dur="500"/>
                                        <p:tgtEl>
                                          <p:spTgt spid="88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1">
                                            <p:txEl>
                                              <p:pRg st="3" end="3"/>
                                            </p:txEl>
                                          </p:spTgt>
                                        </p:tgtEl>
                                        <p:attrNameLst>
                                          <p:attrName>style.visibility</p:attrName>
                                        </p:attrNameLst>
                                      </p:cBhvr>
                                      <p:to>
                                        <p:strVal val="visible"/>
                                      </p:to>
                                    </p:set>
                                    <p:animEffect transition="in" filter="fade">
                                      <p:cBhvr>
                                        <p:cTn id="22" dur="500"/>
                                        <p:tgtEl>
                                          <p:spTgt spid="88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81">
                                            <p:txEl>
                                              <p:pRg st="4" end="4"/>
                                            </p:txEl>
                                          </p:spTgt>
                                        </p:tgtEl>
                                        <p:attrNameLst>
                                          <p:attrName>style.visibility</p:attrName>
                                        </p:attrNameLst>
                                      </p:cBhvr>
                                      <p:to>
                                        <p:strVal val="visible"/>
                                      </p:to>
                                    </p:set>
                                    <p:animEffect transition="in" filter="fade">
                                      <p:cBhvr>
                                        <p:cTn id="27" dur="500"/>
                                        <p:tgtEl>
                                          <p:spTgt spid="88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81">
                                            <p:txEl>
                                              <p:pRg st="5" end="5"/>
                                            </p:txEl>
                                          </p:spTgt>
                                        </p:tgtEl>
                                        <p:attrNameLst>
                                          <p:attrName>style.visibility</p:attrName>
                                        </p:attrNameLst>
                                      </p:cBhvr>
                                      <p:to>
                                        <p:strVal val="visible"/>
                                      </p:to>
                                    </p:set>
                                    <p:animEffect transition="in" filter="fade">
                                      <p:cBhvr>
                                        <p:cTn id="32" dur="500"/>
                                        <p:tgtEl>
                                          <p:spTgt spid="88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1">
                                            <p:txEl>
                                              <p:pRg st="6" end="6"/>
                                            </p:txEl>
                                          </p:spTgt>
                                        </p:tgtEl>
                                        <p:attrNameLst>
                                          <p:attrName>style.visibility</p:attrName>
                                        </p:attrNameLst>
                                      </p:cBhvr>
                                      <p:to>
                                        <p:strVal val="visible"/>
                                      </p:to>
                                    </p:set>
                                    <p:animEffect transition="in" filter="fade">
                                      <p:cBhvr>
                                        <p:cTn id="37" dur="500"/>
                                        <p:tgtEl>
                                          <p:spTgt spid="88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Shape 88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Determining Filing Status</a:t>
            </a:r>
          </a:p>
        </p:txBody>
      </p:sp>
      <p:sp>
        <p:nvSpPr>
          <p:cNvPr id="888" name="Shape 888"/>
          <p:cNvSpPr txBox="1">
            <a:spLocks noGrp="1"/>
          </p:cNvSpPr>
          <p:nvPr>
            <p:ph type="body" idx="1"/>
          </p:nvPr>
        </p:nvSpPr>
        <p:spPr>
          <a:xfrm>
            <a:off x="609600" y="1600200"/>
            <a:ext cx="10972800" cy="5257800"/>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742950" marR="0" lvl="1" indent="-285750" algn="l" rtl="0">
              <a:lnSpc>
                <a:spcPct val="90000"/>
              </a:lnSpc>
              <a:spcBef>
                <a:spcPts val="0"/>
              </a:spcBef>
              <a:spcAft>
                <a:spcPts val="0"/>
              </a:spcAft>
              <a:buClr>
                <a:schemeClr val="dk1"/>
              </a:buClr>
              <a:buSzPct val="25000"/>
              <a:buFont typeface="Noto Sans Symbols"/>
              <a:buNone/>
            </a:pPr>
            <a:endParaRPr sz="3330" b="0" i="0" u="none" strike="noStrike" cap="none">
              <a:solidFill>
                <a:schemeClr val="dk1"/>
              </a:solidFill>
              <a:latin typeface="Questrial"/>
              <a:ea typeface="Questrial"/>
              <a:cs typeface="Questrial"/>
              <a:sym typeface="Questrial"/>
            </a:endParaRPr>
          </a:p>
          <a:p>
            <a:pPr marL="11113" marR="0" lvl="0" indent="-11113" algn="ctr" rtl="0">
              <a:lnSpc>
                <a:spcPct val="90000"/>
              </a:lnSpc>
              <a:spcBef>
                <a:spcPts val="666"/>
              </a:spcBef>
              <a:spcAft>
                <a:spcPts val="0"/>
              </a:spcAft>
              <a:buClr>
                <a:schemeClr val="accent3"/>
              </a:buClr>
              <a:buSzPct val="25000"/>
              <a:buFont typeface="Noto Sans Symbols"/>
              <a:buNone/>
            </a:pPr>
            <a:r>
              <a:rPr lang="en-US" sz="3330" b="1" i="0" u="none" strike="noStrike" cap="none">
                <a:solidFill>
                  <a:schemeClr val="accent3"/>
                </a:solidFill>
                <a:latin typeface="Questrial"/>
                <a:ea typeface="Questrial"/>
                <a:cs typeface="Questrial"/>
                <a:sym typeface="Questrial"/>
              </a:rPr>
              <a:t>Open the Publication 4012 to the Filing Status Tab to </a:t>
            </a:r>
            <a:r>
              <a:rPr lang="en-US" sz="3330" b="1" i="0" u="sng" strike="noStrike" cap="none">
                <a:solidFill>
                  <a:schemeClr val="accent3"/>
                </a:solidFill>
                <a:latin typeface="Questrial"/>
                <a:ea typeface="Questrial"/>
                <a:cs typeface="Questrial"/>
                <a:sym typeface="Questrial"/>
              </a:rPr>
              <a:t>Chart: Determination of Filing Status – Decision Tree</a:t>
            </a:r>
            <a:r>
              <a:rPr lang="en-US" sz="3330" b="1" i="0" u="none" strike="noStrike" cap="none">
                <a:solidFill>
                  <a:schemeClr val="accent3"/>
                </a:solidFill>
                <a:latin typeface="Questrial"/>
                <a:ea typeface="Questrial"/>
                <a:cs typeface="Questrial"/>
                <a:sym typeface="Questrial"/>
              </a:rPr>
              <a:t>, </a:t>
            </a:r>
            <a:r>
              <a:rPr lang="en-US" sz="3330" b="1" i="0" u="sng" strike="noStrike" cap="none">
                <a:solidFill>
                  <a:schemeClr val="accent3"/>
                </a:solidFill>
                <a:latin typeface="Questrial"/>
                <a:ea typeface="Questrial"/>
                <a:cs typeface="Questrial"/>
                <a:sym typeface="Questrial"/>
              </a:rPr>
              <a:t>Chart: Filing Status</a:t>
            </a:r>
            <a:r>
              <a:rPr lang="en-US" sz="3330" b="1" i="0" u="none" strike="noStrike" cap="none">
                <a:solidFill>
                  <a:schemeClr val="accent3"/>
                </a:solidFill>
                <a:latin typeface="Questrial"/>
                <a:ea typeface="Questrial"/>
                <a:cs typeface="Questrial"/>
                <a:sym typeface="Questrial"/>
              </a:rPr>
              <a:t>, and </a:t>
            </a:r>
            <a:r>
              <a:rPr lang="en-US" sz="3330" b="1" i="0" u="sng" strike="noStrike" cap="none">
                <a:solidFill>
                  <a:schemeClr val="accent3"/>
                </a:solidFill>
                <a:latin typeface="Questrial"/>
                <a:ea typeface="Questrial"/>
                <a:cs typeface="Questrial"/>
                <a:sym typeface="Questrial"/>
              </a:rPr>
              <a:t>Chart: Who is a Qualifying Person Qualifying You To File as Head of Household</a:t>
            </a:r>
          </a:p>
          <a:p>
            <a:pPr marL="742950" marR="0" lvl="1" indent="-285750" algn="l" rtl="0">
              <a:lnSpc>
                <a:spcPct val="90000"/>
              </a:lnSpc>
              <a:spcBef>
                <a:spcPts val="592"/>
              </a:spcBef>
              <a:spcAft>
                <a:spcPts val="0"/>
              </a:spcAft>
              <a:buClr>
                <a:schemeClr val="dk1"/>
              </a:buClr>
              <a:buSzPct val="25000"/>
              <a:buFont typeface="Noto Sans Symbols"/>
              <a:buNone/>
            </a:pPr>
            <a:endParaRPr sz="2960" b="0" i="0" u="none" strike="noStrike" cap="none">
              <a:solidFill>
                <a:schemeClr val="accent3"/>
              </a:solidFill>
              <a:latin typeface="Questrial"/>
              <a:ea typeface="Questrial"/>
              <a:cs typeface="Questrial"/>
              <a:sym typeface="Questrial"/>
            </a:endParaRPr>
          </a:p>
          <a:p>
            <a:pPr marL="3165" marR="0" lvl="0" indent="-3165" algn="ctr" rtl="0">
              <a:lnSpc>
                <a:spcPct val="90000"/>
              </a:lnSpc>
              <a:spcBef>
                <a:spcPts val="888"/>
              </a:spcBef>
              <a:spcAft>
                <a:spcPts val="0"/>
              </a:spcAft>
              <a:buClr>
                <a:schemeClr val="accent3"/>
              </a:buClr>
              <a:buSzPct val="25000"/>
              <a:buFont typeface="Noto Sans Symbols"/>
              <a:buNone/>
            </a:pPr>
            <a:r>
              <a:rPr lang="en-US" sz="4440" b="1" i="1" u="none" strike="noStrike" cap="none">
                <a:solidFill>
                  <a:schemeClr val="accent3"/>
                </a:solidFill>
                <a:latin typeface="Questrial"/>
                <a:ea typeface="Questrial"/>
                <a:cs typeface="Questrial"/>
                <a:sym typeface="Questrial"/>
              </a:rPr>
              <a:t>ALWAYS USE THESE CHARTS TO DETERMINE A TAXPAYER’S FILING STATUS</a:t>
            </a:r>
          </a:p>
          <a:p>
            <a:pPr marL="342900" marR="0" lvl="0" indent="-342900" algn="l" rtl="0">
              <a:lnSpc>
                <a:spcPct val="90000"/>
              </a:lnSpc>
              <a:spcBef>
                <a:spcPts val="740"/>
              </a:spcBef>
              <a:buClr>
                <a:schemeClr val="dk1"/>
              </a:buClr>
              <a:buSzPct val="100000"/>
              <a:buFont typeface="Noto Sans Symbols"/>
              <a:buNone/>
            </a:pPr>
            <a:endParaRPr sz="37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Shape 89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a:t>Determining Filing Status</a:t>
            </a:r>
          </a:p>
        </p:txBody>
      </p:sp>
      <p:sp>
        <p:nvSpPr>
          <p:cNvPr id="895" name="Shape 895"/>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a:t>Let’s look at the I/I form</a:t>
            </a:r>
          </a:p>
        </p:txBody>
      </p:sp>
      <p:pic>
        <p:nvPicPr>
          <p:cNvPr id="896" name="Shape 896" descr="Screen Shot 2017-10-20 at 9.36.17 AM.png"/>
          <p:cNvPicPr preferRelativeResize="0"/>
          <p:nvPr/>
        </p:nvPicPr>
        <p:blipFill rotWithShape="1">
          <a:blip r:embed="rId3">
            <a:alphaModFix/>
          </a:blip>
          <a:srcRect l="119" r="119"/>
          <a:stretch/>
        </p:blipFill>
        <p:spPr>
          <a:xfrm>
            <a:off x="78150" y="2671199"/>
            <a:ext cx="12035698" cy="1716625"/>
          </a:xfrm>
          <a:prstGeom prst="rect">
            <a:avLst/>
          </a:prstGeom>
          <a:noFill/>
          <a:ln w="9525" cap="flat" cmpd="sng">
            <a:solidFill>
              <a:srgbClr val="749E3D"/>
            </a:solidFill>
            <a:prstDash val="solid"/>
            <a:round/>
            <a:headEnd type="none" w="med" len="med"/>
            <a:tailEnd type="none" w="med" len="med"/>
          </a:ln>
          <a:effectLst>
            <a:outerShdw blurRad="40000" dist="20000" dir="5400000" rotWithShape="0">
              <a:srgbClr val="000000">
                <a:alpha val="37650"/>
              </a:srgbClr>
            </a:outerShdw>
          </a:effectLst>
        </p:spPr>
      </p:pic>
      <p:sp>
        <p:nvSpPr>
          <p:cNvPr id="897" name="Shape 897"/>
          <p:cNvSpPr/>
          <p:nvPr/>
        </p:nvSpPr>
        <p:spPr>
          <a:xfrm>
            <a:off x="609600" y="4888877"/>
            <a:ext cx="10972800" cy="1515600"/>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457200" lvl="1" indent="0" algn="ctr" rtl="0">
              <a:spcBef>
                <a:spcPts val="0"/>
              </a:spcBef>
              <a:buClr>
                <a:schemeClr val="lt1"/>
              </a:buClr>
              <a:buSzPct val="25000"/>
              <a:buFont typeface="Noto Sans Symbols"/>
              <a:buNone/>
            </a:pPr>
            <a:r>
              <a:rPr lang="en-US" sz="3000" b="1">
                <a:solidFill>
                  <a:schemeClr val="lt1"/>
                </a:solidFill>
                <a:latin typeface="Questrial"/>
                <a:ea typeface="Questrial"/>
                <a:cs typeface="Questrial"/>
                <a:sym typeface="Questrial"/>
              </a:rPr>
              <a:t>You will refer to this part of the I/I form while asking questions from the Pub 4012. Correct any mistakes the taxpayer made when filling it out.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5">
                                            <p:txEl>
                                              <p:pRg st="0" end="0"/>
                                            </p:txEl>
                                          </p:spTgt>
                                        </p:tgtEl>
                                        <p:attrNameLst>
                                          <p:attrName>style.visibility</p:attrName>
                                        </p:attrNameLst>
                                      </p:cBhvr>
                                      <p:to>
                                        <p:strVal val="visible"/>
                                      </p:to>
                                    </p:set>
                                    <p:animEffect transition="in" filter="fade">
                                      <p:cBhvr>
                                        <p:cTn id="7" dur="500"/>
                                        <p:tgtEl>
                                          <p:spTgt spid="8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Shape 90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Single</a:t>
            </a:r>
          </a:p>
        </p:txBody>
      </p:sp>
      <p:sp>
        <p:nvSpPr>
          <p:cNvPr id="904" name="Shape 904"/>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If on the last day of the tax year (Dec. 31</a:t>
            </a:r>
            <a:r>
              <a:rPr lang="en-US" sz="4000" b="0" i="0" u="none" strike="noStrike" cap="none" baseline="30000">
                <a:solidFill>
                  <a:schemeClr val="dk1"/>
                </a:solidFill>
                <a:latin typeface="Questrial"/>
                <a:ea typeface="Questrial"/>
                <a:cs typeface="Questrial"/>
                <a:sym typeface="Questrial"/>
              </a:rPr>
              <a:t>st</a:t>
            </a:r>
            <a:r>
              <a:rPr lang="en-US" sz="4000" b="0" i="0" u="none" strike="noStrike" cap="none">
                <a:solidFill>
                  <a:schemeClr val="dk1"/>
                </a:solidFill>
                <a:latin typeface="Questrial"/>
                <a:ea typeface="Questrial"/>
                <a:cs typeface="Questrial"/>
                <a:sym typeface="Questrial"/>
              </a:rPr>
              <a:t>), the taxpayer was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Not married </a:t>
            </a:r>
            <a:r>
              <a:rPr lang="en-US" sz="3600" b="0" i="0" u="none" strike="noStrike" cap="none">
                <a:solidFill>
                  <a:schemeClr val="accent1"/>
                </a:solidFill>
                <a:latin typeface="Questrial"/>
                <a:ea typeface="Questrial"/>
                <a:cs typeface="Questrial"/>
                <a:sym typeface="Questrial"/>
              </a:rPr>
              <a:t>OR</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Legally separated/divorced </a:t>
            </a:r>
            <a:r>
              <a:rPr lang="en-US" sz="3600" b="0" i="0" u="none" strike="noStrike" cap="none">
                <a:solidFill>
                  <a:schemeClr val="accent1"/>
                </a:solidFill>
                <a:latin typeface="Questrial"/>
                <a:ea typeface="Questrial"/>
                <a:cs typeface="Questrial"/>
                <a:sym typeface="Questrial"/>
              </a:rPr>
              <a:t>OR</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Widowed</a:t>
            </a:r>
          </a:p>
        </p:txBody>
      </p:sp>
      <p:sp>
        <p:nvSpPr>
          <p:cNvPr id="905" name="Shape 905"/>
          <p:cNvSpPr/>
          <p:nvPr/>
        </p:nvSpPr>
        <p:spPr>
          <a:xfrm>
            <a:off x="3635828" y="4492855"/>
            <a:ext cx="8305800" cy="1815882"/>
          </a:xfrm>
          <a:prstGeom prst="rect">
            <a:avLst/>
          </a:prstGeom>
          <a:solidFill>
            <a:schemeClr val="accent3"/>
          </a:solidFill>
          <a:ln w="25400" cap="flat" cmpd="sng">
            <a:solidFill>
              <a:srgbClr val="2B535E"/>
            </a:solidFill>
            <a:prstDash val="solid"/>
            <a:round/>
            <a:headEnd type="none" w="med" len="med"/>
            <a:tailEnd type="none" w="med" len="med"/>
          </a:ln>
        </p:spPr>
        <p:txBody>
          <a:bodyPr wrap="square" lIns="91425" tIns="45700" rIns="91425" bIns="45700" anchor="t" anchorCtr="0">
            <a:noAutofit/>
          </a:bodyPr>
          <a:lstStyle/>
          <a:p>
            <a:pPr marL="0" marR="0" lvl="0" indent="0" algn="ctr" rtl="0">
              <a:spcBef>
                <a:spcPts val="0"/>
              </a:spcBef>
              <a:buSzPct val="25000"/>
              <a:buNone/>
            </a:pPr>
            <a:r>
              <a:rPr lang="en-US" sz="2800">
                <a:solidFill>
                  <a:schemeClr val="lt1"/>
                </a:solidFill>
                <a:latin typeface="Questrial"/>
                <a:ea typeface="Questrial"/>
                <a:cs typeface="Questrial"/>
                <a:sym typeface="Questrial"/>
              </a:rPr>
              <a:t>IMPORTANT:</a:t>
            </a:r>
          </a:p>
          <a:p>
            <a:pPr marL="0" marR="0" lvl="0" indent="0" algn="ctr" rtl="0">
              <a:spcBef>
                <a:spcPts val="0"/>
              </a:spcBef>
              <a:buSzPct val="25000"/>
              <a:buNone/>
            </a:pPr>
            <a:r>
              <a:rPr lang="en-US" sz="2800">
                <a:solidFill>
                  <a:schemeClr val="lt1"/>
                </a:solidFill>
                <a:latin typeface="Questrial"/>
                <a:ea typeface="Questrial"/>
                <a:cs typeface="Questrial"/>
                <a:sym typeface="Questrial"/>
              </a:rPr>
              <a:t>Some taxpayers considered single can also file under a more advantageous status (HoH or QW).</a:t>
            </a:r>
          </a:p>
          <a:p>
            <a:pPr marL="0" marR="0" lvl="0" indent="0" algn="ctr" rtl="0">
              <a:spcBef>
                <a:spcPts val="0"/>
              </a:spcBef>
              <a:buSzPct val="25000"/>
              <a:buNone/>
            </a:pPr>
            <a:r>
              <a:rPr lang="en-US" sz="2800">
                <a:solidFill>
                  <a:schemeClr val="lt1"/>
                </a:solidFill>
                <a:latin typeface="Questrial"/>
                <a:ea typeface="Questrial"/>
                <a:cs typeface="Questrial"/>
                <a:sym typeface="Questrial"/>
              </a:rPr>
              <a:t>Be sure to check all options!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4">
                                            <p:txEl>
                                              <p:pRg st="0" end="0"/>
                                            </p:txEl>
                                          </p:spTgt>
                                        </p:tgtEl>
                                        <p:attrNameLst>
                                          <p:attrName>style.visibility</p:attrName>
                                        </p:attrNameLst>
                                      </p:cBhvr>
                                      <p:to>
                                        <p:strVal val="visible"/>
                                      </p:to>
                                    </p:set>
                                    <p:animEffect transition="in" filter="fade">
                                      <p:cBhvr>
                                        <p:cTn id="7" dur="500"/>
                                        <p:tgtEl>
                                          <p:spTgt spid="9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4">
                                            <p:txEl>
                                              <p:pRg st="1" end="1"/>
                                            </p:txEl>
                                          </p:spTgt>
                                        </p:tgtEl>
                                        <p:attrNameLst>
                                          <p:attrName>style.visibility</p:attrName>
                                        </p:attrNameLst>
                                      </p:cBhvr>
                                      <p:to>
                                        <p:strVal val="visible"/>
                                      </p:to>
                                    </p:set>
                                    <p:animEffect transition="in" filter="fade">
                                      <p:cBhvr>
                                        <p:cTn id="12" dur="500"/>
                                        <p:tgtEl>
                                          <p:spTgt spid="9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4">
                                            <p:txEl>
                                              <p:pRg st="2" end="2"/>
                                            </p:txEl>
                                          </p:spTgt>
                                        </p:tgtEl>
                                        <p:attrNameLst>
                                          <p:attrName>style.visibility</p:attrName>
                                        </p:attrNameLst>
                                      </p:cBhvr>
                                      <p:to>
                                        <p:strVal val="visible"/>
                                      </p:to>
                                    </p:set>
                                    <p:animEffect transition="in" filter="fade">
                                      <p:cBhvr>
                                        <p:cTn id="17" dur="500"/>
                                        <p:tgtEl>
                                          <p:spTgt spid="9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4">
                                            <p:txEl>
                                              <p:pRg st="3" end="3"/>
                                            </p:txEl>
                                          </p:spTgt>
                                        </p:tgtEl>
                                        <p:attrNameLst>
                                          <p:attrName>style.visibility</p:attrName>
                                        </p:attrNameLst>
                                      </p:cBhvr>
                                      <p:to>
                                        <p:strVal val="visible"/>
                                      </p:to>
                                    </p:set>
                                    <p:animEffect transition="in" filter="fade">
                                      <p:cBhvr>
                                        <p:cTn id="22" dur="500"/>
                                        <p:tgtEl>
                                          <p:spTgt spid="90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05"/>
                                        </p:tgtEl>
                                        <p:attrNameLst>
                                          <p:attrName>style.visibility</p:attrName>
                                        </p:attrNameLst>
                                      </p:cBhvr>
                                      <p:to>
                                        <p:strVal val="visible"/>
                                      </p:to>
                                    </p:set>
                                    <p:animEffect transition="in" filter="fade">
                                      <p:cBhvr>
                                        <p:cTn id="27" dur="500"/>
                                        <p:tgtEl>
                                          <p:spTgt spid="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Shape 91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Married Filing Jointly</a:t>
            </a:r>
          </a:p>
        </p:txBody>
      </p:sp>
      <p:sp>
        <p:nvSpPr>
          <p:cNvPr id="912" name="Shape 912"/>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If on the last day of the tax year, </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They lived together as a married couple </a:t>
            </a:r>
            <a:r>
              <a:rPr lang="en-US" sz="3600" b="0" i="0" u="none" strike="noStrike" cap="none">
                <a:solidFill>
                  <a:schemeClr val="accent1"/>
                </a:solidFill>
                <a:latin typeface="Questrial"/>
                <a:ea typeface="Questrial"/>
                <a:cs typeface="Questrial"/>
                <a:sym typeface="Questrial"/>
              </a:rPr>
              <a:t>OR</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They lived apart but were not legally separated/divorced </a:t>
            </a:r>
            <a:r>
              <a:rPr lang="en-US" sz="3600" b="0" i="0" u="none" strike="noStrike" cap="none">
                <a:solidFill>
                  <a:schemeClr val="accent1"/>
                </a:solidFill>
                <a:latin typeface="Questrial"/>
                <a:ea typeface="Questrial"/>
                <a:cs typeface="Questrial"/>
                <a:sym typeface="Questrial"/>
              </a:rPr>
              <a:t>OR</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One spouse died during the year, and the taxpayer did not remarry.</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2">
                                            <p:txEl>
                                              <p:pRg st="0" end="0"/>
                                            </p:txEl>
                                          </p:spTgt>
                                        </p:tgtEl>
                                        <p:attrNameLst>
                                          <p:attrName>style.visibility</p:attrName>
                                        </p:attrNameLst>
                                      </p:cBhvr>
                                      <p:to>
                                        <p:strVal val="visible"/>
                                      </p:to>
                                    </p:set>
                                    <p:animEffect transition="in" filter="fade">
                                      <p:cBhvr>
                                        <p:cTn id="7" dur="500"/>
                                        <p:tgtEl>
                                          <p:spTgt spid="9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2">
                                            <p:txEl>
                                              <p:pRg st="1" end="1"/>
                                            </p:txEl>
                                          </p:spTgt>
                                        </p:tgtEl>
                                        <p:attrNameLst>
                                          <p:attrName>style.visibility</p:attrName>
                                        </p:attrNameLst>
                                      </p:cBhvr>
                                      <p:to>
                                        <p:strVal val="visible"/>
                                      </p:to>
                                    </p:set>
                                    <p:animEffect transition="in" filter="fade">
                                      <p:cBhvr>
                                        <p:cTn id="12" dur="500"/>
                                        <p:tgtEl>
                                          <p:spTgt spid="9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12">
                                            <p:txEl>
                                              <p:pRg st="2" end="2"/>
                                            </p:txEl>
                                          </p:spTgt>
                                        </p:tgtEl>
                                        <p:attrNameLst>
                                          <p:attrName>style.visibility</p:attrName>
                                        </p:attrNameLst>
                                      </p:cBhvr>
                                      <p:to>
                                        <p:strVal val="visible"/>
                                      </p:to>
                                    </p:set>
                                    <p:animEffect transition="in" filter="fade">
                                      <p:cBhvr>
                                        <p:cTn id="17" dur="500"/>
                                        <p:tgtEl>
                                          <p:spTgt spid="9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2">
                                            <p:txEl>
                                              <p:pRg st="3" end="3"/>
                                            </p:txEl>
                                          </p:spTgt>
                                        </p:tgtEl>
                                        <p:attrNameLst>
                                          <p:attrName>style.visibility</p:attrName>
                                        </p:attrNameLst>
                                      </p:cBhvr>
                                      <p:to>
                                        <p:strVal val="visible"/>
                                      </p:to>
                                    </p:set>
                                    <p:animEffect transition="in" filter="fade">
                                      <p:cBhvr>
                                        <p:cTn id="22" dur="500"/>
                                        <p:tgtEl>
                                          <p:spTgt spid="9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12">
                                            <p:txEl>
                                              <p:pRg st="4" end="4"/>
                                            </p:txEl>
                                          </p:spTgt>
                                        </p:tgtEl>
                                        <p:attrNameLst>
                                          <p:attrName>style.visibility</p:attrName>
                                        </p:attrNameLst>
                                      </p:cBhvr>
                                      <p:to>
                                        <p:strVal val="visible"/>
                                      </p:to>
                                    </p:set>
                                    <p:animEffect transition="in" filter="fade">
                                      <p:cBhvr>
                                        <p:cTn id="27" dur="500"/>
                                        <p:tgtEl>
                                          <p:spTgt spid="9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Shape 91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Married Filing Separately</a:t>
            </a:r>
          </a:p>
        </p:txBody>
      </p:sp>
      <p:sp>
        <p:nvSpPr>
          <p:cNvPr id="919" name="Shape 919"/>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Married taxpayers can also file separately; HOWEVER,</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If one spouse itemizes, the other spouse must itemize.</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Taxpayers filing with this status are not eligible to claim several tax credits.</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grpSp>
        <p:nvGrpSpPr>
          <p:cNvPr id="920" name="Shape 920"/>
          <p:cNvGrpSpPr/>
          <p:nvPr/>
        </p:nvGrpSpPr>
        <p:grpSpPr>
          <a:xfrm>
            <a:off x="6114775" y="4642050"/>
            <a:ext cx="6172200" cy="1981200"/>
            <a:chOff x="4343400" y="4495800"/>
            <a:chExt cx="6172200" cy="1981200"/>
          </a:xfrm>
        </p:grpSpPr>
        <p:sp>
          <p:nvSpPr>
            <p:cNvPr id="921" name="Shape 921"/>
            <p:cNvSpPr/>
            <p:nvPr/>
          </p:nvSpPr>
          <p:spPr>
            <a:xfrm>
              <a:off x="4343400" y="4495800"/>
              <a:ext cx="6172200" cy="1981200"/>
            </a:xfrm>
            <a:prstGeom prst="star16">
              <a:avLst>
                <a:gd name="adj" fmla="val 37500"/>
              </a:avLst>
            </a:prstGeom>
            <a:solidFill>
              <a:srgbClr val="C00000"/>
            </a:solidFill>
            <a:ln w="38100" cap="flat" cmpd="sng">
              <a:solidFill>
                <a:schemeClr val="hlink"/>
              </a:solidFill>
              <a:prstDash val="solid"/>
              <a:miter lim="8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922" name="Shape 922"/>
            <p:cNvSpPr/>
            <p:nvPr/>
          </p:nvSpPr>
          <p:spPr>
            <a:xfrm>
              <a:off x="5181600" y="4832353"/>
              <a:ext cx="4419600" cy="1200329"/>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2400" b="1">
                  <a:solidFill>
                    <a:schemeClr val="lt1"/>
                  </a:solidFill>
                  <a:latin typeface="Questrial"/>
                  <a:ea typeface="Questrial"/>
                  <a:cs typeface="Questrial"/>
                  <a:sym typeface="Questrial"/>
                </a:rPr>
                <a:t>Be careful! </a:t>
              </a:r>
            </a:p>
            <a:p>
              <a:pPr marL="0" marR="0" lvl="0" indent="0" algn="ctr" rtl="0">
                <a:spcBef>
                  <a:spcPts val="0"/>
                </a:spcBef>
                <a:buSzPct val="25000"/>
                <a:buNone/>
              </a:pPr>
              <a:r>
                <a:rPr lang="en-US" sz="2400" b="1">
                  <a:solidFill>
                    <a:schemeClr val="lt1"/>
                  </a:solidFill>
                  <a:latin typeface="Questrial"/>
                  <a:ea typeface="Questrial"/>
                  <a:cs typeface="Questrial"/>
                  <a:sym typeface="Questrial"/>
                </a:rPr>
                <a:t>This status generally results in a HIGHER overall TAX.</a:t>
              </a:r>
              <a:r>
                <a:rPr lang="en-US" sz="2400">
                  <a:solidFill>
                    <a:schemeClr val="lt1"/>
                  </a:solidFill>
                  <a:latin typeface="Questrial"/>
                  <a:ea typeface="Questrial"/>
                  <a:cs typeface="Questrial"/>
                  <a:sym typeface="Questrial"/>
                </a:rPr>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9">
                                            <p:txEl>
                                              <p:pRg st="0" end="0"/>
                                            </p:txEl>
                                          </p:spTgt>
                                        </p:tgtEl>
                                        <p:attrNameLst>
                                          <p:attrName>style.visibility</p:attrName>
                                        </p:attrNameLst>
                                      </p:cBhvr>
                                      <p:to>
                                        <p:strVal val="visible"/>
                                      </p:to>
                                    </p:set>
                                    <p:animEffect transition="in" filter="fade">
                                      <p:cBhvr>
                                        <p:cTn id="7" dur="500"/>
                                        <p:tgtEl>
                                          <p:spTgt spid="9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9">
                                            <p:txEl>
                                              <p:pRg st="1" end="1"/>
                                            </p:txEl>
                                          </p:spTgt>
                                        </p:tgtEl>
                                        <p:attrNameLst>
                                          <p:attrName>style.visibility</p:attrName>
                                        </p:attrNameLst>
                                      </p:cBhvr>
                                      <p:to>
                                        <p:strVal val="visible"/>
                                      </p:to>
                                    </p:set>
                                    <p:animEffect transition="in" filter="fade">
                                      <p:cBhvr>
                                        <p:cTn id="12" dur="500"/>
                                        <p:tgtEl>
                                          <p:spTgt spid="9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19">
                                            <p:txEl>
                                              <p:pRg st="2" end="2"/>
                                            </p:txEl>
                                          </p:spTgt>
                                        </p:tgtEl>
                                        <p:attrNameLst>
                                          <p:attrName>style.visibility</p:attrName>
                                        </p:attrNameLst>
                                      </p:cBhvr>
                                      <p:to>
                                        <p:strVal val="visible"/>
                                      </p:to>
                                    </p:set>
                                    <p:animEffect transition="in" filter="fade">
                                      <p:cBhvr>
                                        <p:cTn id="17" dur="500"/>
                                        <p:tgtEl>
                                          <p:spTgt spid="9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9">
                                            <p:txEl>
                                              <p:pRg st="3" end="3"/>
                                            </p:txEl>
                                          </p:spTgt>
                                        </p:tgtEl>
                                        <p:attrNameLst>
                                          <p:attrName>style.visibility</p:attrName>
                                        </p:attrNameLst>
                                      </p:cBhvr>
                                      <p:to>
                                        <p:strVal val="visible"/>
                                      </p:to>
                                    </p:set>
                                    <p:animEffect transition="in" filter="fade">
                                      <p:cBhvr>
                                        <p:cTn id="22" dur="500"/>
                                        <p:tgtEl>
                                          <p:spTgt spid="9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0"/>
                                        </p:tgtEl>
                                        <p:attrNameLst>
                                          <p:attrName>style.visibility</p:attrName>
                                        </p:attrNameLst>
                                      </p:cBhvr>
                                      <p:to>
                                        <p:strVal val="visible"/>
                                      </p:to>
                                    </p:set>
                                    <p:animEffect transition="in" filter="fade">
                                      <p:cBhvr>
                                        <p:cTn id="27" dur="500"/>
                                        <p:tgtEl>
                                          <p:spTgt spid="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Shape 92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Why Do Some Choose MFS?	</a:t>
            </a:r>
          </a:p>
        </p:txBody>
      </p:sp>
      <p:sp>
        <p:nvSpPr>
          <p:cNvPr id="929" name="Shape 929"/>
          <p:cNvSpPr txBox="1">
            <a:spLocks noGrp="1"/>
          </p:cNvSpPr>
          <p:nvPr>
            <p:ph type="body" idx="1"/>
          </p:nvPr>
        </p:nvSpPr>
        <p:spPr>
          <a:xfrm>
            <a:off x="609600" y="1417653"/>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Sometimes MFS is chosen when one spouse does not want to be responsible for the other spouse’s tax obligations or filing separately may result in a lower total tax (</a:t>
            </a:r>
            <a:r>
              <a:rPr lang="en-US" sz="3400" b="0" i="0" u="none" strike="noStrike" cap="none">
                <a:solidFill>
                  <a:schemeClr val="accent1"/>
                </a:solidFill>
                <a:latin typeface="Questrial"/>
                <a:ea typeface="Questrial"/>
                <a:cs typeface="Questrial"/>
                <a:sym typeface="Questrial"/>
              </a:rPr>
              <a:t>this is rare</a:t>
            </a:r>
            <a:r>
              <a:rPr lang="en-US" sz="3400" b="0" i="0" u="none" strike="noStrike" cap="none">
                <a:solidFill>
                  <a:schemeClr val="dk1"/>
                </a:solidFill>
                <a:latin typeface="Questrial"/>
                <a:ea typeface="Questrial"/>
                <a:cs typeface="Questrial"/>
                <a:sym typeface="Questrial"/>
              </a:rPr>
              <a:t>)</a:t>
            </a:r>
          </a:p>
          <a:p>
            <a:pPr marL="342900" marR="0" lvl="0" indent="-342900" algn="l" rtl="0">
              <a:lnSpc>
                <a:spcPct val="90000"/>
              </a:lnSpc>
              <a:spcBef>
                <a:spcPts val="68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Sometimes to avoid an offset of their refund against their spouse’s outstanding debts (child support, student loans, etc.)</a:t>
            </a:r>
          </a:p>
          <a:p>
            <a:pPr marL="342900" marR="0" lvl="0" indent="-342900" algn="l" rtl="0">
              <a:lnSpc>
                <a:spcPct val="90000"/>
              </a:lnSpc>
              <a:spcBef>
                <a:spcPts val="680"/>
              </a:spcBef>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Note: Even in these circumstances, there may be other options that allow them to file jointly and not be responsible for these debts (Injured Spouse Form)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9">
                                            <p:txEl>
                                              <p:pRg st="0" end="0"/>
                                            </p:txEl>
                                          </p:spTgt>
                                        </p:tgtEl>
                                        <p:attrNameLst>
                                          <p:attrName>style.visibility</p:attrName>
                                        </p:attrNameLst>
                                      </p:cBhvr>
                                      <p:to>
                                        <p:strVal val="visible"/>
                                      </p:to>
                                    </p:set>
                                    <p:animEffect transition="in" filter="fade">
                                      <p:cBhvr>
                                        <p:cTn id="7" dur="500"/>
                                        <p:tgtEl>
                                          <p:spTgt spid="9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9">
                                            <p:txEl>
                                              <p:pRg st="1" end="1"/>
                                            </p:txEl>
                                          </p:spTgt>
                                        </p:tgtEl>
                                        <p:attrNameLst>
                                          <p:attrName>style.visibility</p:attrName>
                                        </p:attrNameLst>
                                      </p:cBhvr>
                                      <p:to>
                                        <p:strVal val="visible"/>
                                      </p:to>
                                    </p:set>
                                    <p:animEffect transition="in" filter="fade">
                                      <p:cBhvr>
                                        <p:cTn id="12" dur="500"/>
                                        <p:tgtEl>
                                          <p:spTgt spid="9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9">
                                            <p:txEl>
                                              <p:pRg st="2" end="2"/>
                                            </p:txEl>
                                          </p:spTgt>
                                        </p:tgtEl>
                                        <p:attrNameLst>
                                          <p:attrName>style.visibility</p:attrName>
                                        </p:attrNameLst>
                                      </p:cBhvr>
                                      <p:to>
                                        <p:strVal val="visible"/>
                                      </p:to>
                                    </p:set>
                                    <p:animEffect transition="in" filter="fade">
                                      <p:cBhvr>
                                        <p:cTn id="17" dur="500"/>
                                        <p:tgtEl>
                                          <p:spTgt spid="9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Shape 115"/>
          <p:cNvPicPr preferRelativeResize="0">
            <a:picLocks noGrp="1"/>
          </p:cNvPicPr>
          <p:nvPr>
            <p:ph type="body" idx="1"/>
          </p:nvPr>
        </p:nvPicPr>
        <p:blipFill rotWithShape="1">
          <a:blip r:embed="rId3">
            <a:alphaModFix/>
          </a:blip>
          <a:srcRect/>
          <a:stretch/>
        </p:blipFill>
        <p:spPr>
          <a:xfrm>
            <a:off x="1039108" y="549445"/>
            <a:ext cx="4192292" cy="5759109"/>
          </a:xfrm>
          <a:prstGeom prst="rect">
            <a:avLst/>
          </a:prstGeom>
          <a:noFill/>
          <a:ln>
            <a:noFill/>
          </a:ln>
          <a:effectLst>
            <a:outerShdw blurRad="292100" dist="139700" dir="2700000" algn="tl" rotWithShape="0">
              <a:srgbClr val="333333">
                <a:alpha val="64705"/>
              </a:srgbClr>
            </a:outerShdw>
          </a:effectLst>
        </p:spPr>
      </p:pic>
      <p:pic>
        <p:nvPicPr>
          <p:cNvPr id="116" name="Shape 116"/>
          <p:cNvPicPr preferRelativeResize="0"/>
          <p:nvPr/>
        </p:nvPicPr>
        <p:blipFill rotWithShape="1">
          <a:blip r:embed="rId4">
            <a:alphaModFix/>
          </a:blip>
          <a:srcRect/>
          <a:stretch/>
        </p:blipFill>
        <p:spPr>
          <a:xfrm>
            <a:off x="6963586" y="549444"/>
            <a:ext cx="4305422" cy="5759109"/>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Shape 93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Why Do Some Choose MFS?	</a:t>
            </a:r>
          </a:p>
        </p:txBody>
      </p:sp>
      <p:sp>
        <p:nvSpPr>
          <p:cNvPr id="936" name="Shape 936"/>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buClr>
                <a:schemeClr val="dk1"/>
              </a:buClr>
              <a:buSzPct val="100000"/>
              <a:buFont typeface="Noto Sans Symbols"/>
              <a:buChar char="➢"/>
            </a:pPr>
            <a:r>
              <a:rPr lang="en-US" sz="4000" b="1" i="0" u="none" strike="noStrike" cap="none">
                <a:solidFill>
                  <a:schemeClr val="dk1"/>
                </a:solidFill>
                <a:latin typeface="Questrial"/>
                <a:ea typeface="Questrial"/>
                <a:cs typeface="Questrial"/>
                <a:sym typeface="Questrial"/>
              </a:rPr>
              <a:t>Note: </a:t>
            </a:r>
            <a:r>
              <a:rPr lang="en-US" sz="4000" b="0" i="0" u="none" strike="noStrike" cap="none">
                <a:solidFill>
                  <a:schemeClr val="dk1"/>
                </a:solidFill>
                <a:latin typeface="Questrial"/>
                <a:ea typeface="Questrial"/>
                <a:cs typeface="Questrial"/>
                <a:sym typeface="Questrial"/>
              </a:rPr>
              <a:t>sometimes taxpayers must file separately because they are separated and not in communication with their spouse and don’t have the option of filing jointly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6">
                                            <p:txEl>
                                              <p:pRg st="0" end="0"/>
                                            </p:txEl>
                                          </p:spTgt>
                                        </p:tgtEl>
                                        <p:attrNameLst>
                                          <p:attrName>style.visibility</p:attrName>
                                        </p:attrNameLst>
                                      </p:cBhvr>
                                      <p:to>
                                        <p:strVal val="visible"/>
                                      </p:to>
                                    </p:set>
                                    <p:animEffect transition="in" filter="fade">
                                      <p:cBhvr>
                                        <p:cTn id="7" dur="500"/>
                                        <p:tgtEl>
                                          <p:spTgt spid="9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Shape 94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Note	</a:t>
            </a:r>
          </a:p>
        </p:txBody>
      </p:sp>
      <p:sp>
        <p:nvSpPr>
          <p:cNvPr id="943" name="Shape 943"/>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If a spouse died during the tax year, and the taxpayer did not remarry, they are considered married for the entire year.</a:t>
            </a:r>
          </a:p>
          <a:p>
            <a:pPr marL="342900" marR="0" lvl="0" indent="-342900" algn="l" rtl="0">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The surviving spouse is eligible to file as MFJ or MFS.</a:t>
            </a:r>
          </a:p>
          <a:p>
            <a:pPr marL="342900" marR="0" lvl="0" indent="-342900" algn="l" rtl="0">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Surviving spouses that remarry must file with the new spouse, as MFJ or MFS.  </a:t>
            </a:r>
          </a:p>
          <a:p>
            <a:pPr marL="742950" marR="0" lvl="1" indent="-285750" algn="l" rtl="0">
              <a:spcBef>
                <a:spcPts val="666"/>
              </a:spcBef>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The deceased spouse’s filing status becomes MFS.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3">
                                            <p:txEl>
                                              <p:pRg st="0" end="0"/>
                                            </p:txEl>
                                          </p:spTgt>
                                        </p:tgtEl>
                                        <p:attrNameLst>
                                          <p:attrName>style.visibility</p:attrName>
                                        </p:attrNameLst>
                                      </p:cBhvr>
                                      <p:to>
                                        <p:strVal val="visible"/>
                                      </p:to>
                                    </p:set>
                                    <p:animEffect transition="in" filter="fade">
                                      <p:cBhvr>
                                        <p:cTn id="7" dur="500"/>
                                        <p:tgtEl>
                                          <p:spTgt spid="9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3">
                                            <p:txEl>
                                              <p:pRg st="1" end="1"/>
                                            </p:txEl>
                                          </p:spTgt>
                                        </p:tgtEl>
                                        <p:attrNameLst>
                                          <p:attrName>style.visibility</p:attrName>
                                        </p:attrNameLst>
                                      </p:cBhvr>
                                      <p:to>
                                        <p:strVal val="visible"/>
                                      </p:to>
                                    </p:set>
                                    <p:animEffect transition="in" filter="fade">
                                      <p:cBhvr>
                                        <p:cTn id="12" dur="500"/>
                                        <p:tgtEl>
                                          <p:spTgt spid="9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3">
                                            <p:txEl>
                                              <p:pRg st="2" end="2"/>
                                            </p:txEl>
                                          </p:spTgt>
                                        </p:tgtEl>
                                        <p:attrNameLst>
                                          <p:attrName>style.visibility</p:attrName>
                                        </p:attrNameLst>
                                      </p:cBhvr>
                                      <p:to>
                                        <p:strVal val="visible"/>
                                      </p:to>
                                    </p:set>
                                    <p:animEffect transition="in" filter="fade">
                                      <p:cBhvr>
                                        <p:cTn id="17" dur="500"/>
                                        <p:tgtEl>
                                          <p:spTgt spid="9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43">
                                            <p:txEl>
                                              <p:pRg st="3" end="3"/>
                                            </p:txEl>
                                          </p:spTgt>
                                        </p:tgtEl>
                                        <p:attrNameLst>
                                          <p:attrName>style.visibility</p:attrName>
                                        </p:attrNameLst>
                                      </p:cBhvr>
                                      <p:to>
                                        <p:strVal val="visible"/>
                                      </p:to>
                                    </p:set>
                                    <p:animEffect transition="in" filter="fade">
                                      <p:cBhvr>
                                        <p:cTn id="22" dur="500"/>
                                        <p:tgtEl>
                                          <p:spTgt spid="9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Shape 94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Head of Household</a:t>
            </a:r>
          </a:p>
        </p:txBody>
      </p:sp>
      <p:sp>
        <p:nvSpPr>
          <p:cNvPr id="950" name="Shape 950"/>
          <p:cNvSpPr txBox="1">
            <a:spLocks noGrp="1"/>
          </p:cNvSpPr>
          <p:nvPr>
            <p:ph type="body" idx="1"/>
          </p:nvPr>
        </p:nvSpPr>
        <p:spPr>
          <a:xfrm>
            <a:off x="609600" y="1600206"/>
            <a:ext cx="10972800" cy="3461651"/>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This is the most complicated filing status to determine, yet it is one of the most common at SaveFirst tax sites</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There are two scenarios when a taxpayers can file Head of Household: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0">
                                            <p:txEl>
                                              <p:pRg st="0" end="0"/>
                                            </p:txEl>
                                          </p:spTgt>
                                        </p:tgtEl>
                                        <p:attrNameLst>
                                          <p:attrName>style.visibility</p:attrName>
                                        </p:attrNameLst>
                                      </p:cBhvr>
                                      <p:to>
                                        <p:strVal val="visible"/>
                                      </p:to>
                                    </p:set>
                                    <p:animEffect transition="in" filter="fade">
                                      <p:cBhvr>
                                        <p:cTn id="7" dur="500"/>
                                        <p:tgtEl>
                                          <p:spTgt spid="9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0">
                                            <p:txEl>
                                              <p:pRg st="1" end="1"/>
                                            </p:txEl>
                                          </p:spTgt>
                                        </p:tgtEl>
                                        <p:attrNameLst>
                                          <p:attrName>style.visibility</p:attrName>
                                        </p:attrNameLst>
                                      </p:cBhvr>
                                      <p:to>
                                        <p:strVal val="visible"/>
                                      </p:to>
                                    </p:set>
                                    <p:animEffect transition="in" filter="fade">
                                      <p:cBhvr>
                                        <p:cTn id="12" dur="500"/>
                                        <p:tgtEl>
                                          <p:spTgt spid="9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Shape 95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Head of Household</a:t>
            </a:r>
          </a:p>
        </p:txBody>
      </p:sp>
      <p:sp>
        <p:nvSpPr>
          <p:cNvPr id="957" name="Shape 957"/>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Scenario #1: Married Taxpayers</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Must be “considered unmarried”*</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File a separate return from spouse</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Maintain more than half the costs of keeping up a home</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The home is the main home for a dependent child, stepchild, or foster child for more than ½ the year</a:t>
            </a:r>
          </a:p>
          <a:p>
            <a:pPr marL="1143000" marR="0" lvl="2" indent="-228600" algn="l" rtl="0">
              <a:lnSpc>
                <a:spcPct val="90000"/>
              </a:lnSpc>
              <a:spcBef>
                <a:spcPts val="592"/>
              </a:spcBef>
              <a:spcAft>
                <a:spcPts val="0"/>
              </a:spcAft>
              <a:buClr>
                <a:schemeClr val="dk1"/>
              </a:buClr>
              <a:buSzPct val="98666"/>
              <a:buFont typeface="Courier New"/>
              <a:buChar char="o"/>
            </a:pPr>
            <a:r>
              <a:rPr lang="en-US" sz="2960" b="0" i="0" u="none" strike="noStrike" cap="none">
                <a:solidFill>
                  <a:schemeClr val="dk1"/>
                </a:solidFill>
                <a:latin typeface="Questrial"/>
                <a:ea typeface="Questrial"/>
                <a:cs typeface="Questrial"/>
                <a:sym typeface="Questrial"/>
              </a:rPr>
              <a:t>Note: A grandchild does NOT meet this test </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The taxpayer claims an exemption for the child</a:t>
            </a:r>
          </a:p>
          <a:p>
            <a:pPr marL="342900" marR="0" lvl="0" indent="-342900" algn="l" rtl="0">
              <a:lnSpc>
                <a:spcPct val="90000"/>
              </a:lnSpc>
              <a:spcBef>
                <a:spcPts val="740"/>
              </a:spcBef>
              <a:buClr>
                <a:schemeClr val="dk1"/>
              </a:buClr>
              <a:buSzPct val="100000"/>
              <a:buFont typeface="Noto Sans Symbols"/>
              <a:buNone/>
            </a:pPr>
            <a:endParaRPr sz="37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7">
                                            <p:txEl>
                                              <p:pRg st="0" end="0"/>
                                            </p:txEl>
                                          </p:spTgt>
                                        </p:tgtEl>
                                        <p:attrNameLst>
                                          <p:attrName>style.visibility</p:attrName>
                                        </p:attrNameLst>
                                      </p:cBhvr>
                                      <p:to>
                                        <p:strVal val="visible"/>
                                      </p:to>
                                    </p:set>
                                    <p:animEffect transition="in" filter="fade">
                                      <p:cBhvr>
                                        <p:cTn id="7" dur="500"/>
                                        <p:tgtEl>
                                          <p:spTgt spid="9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7">
                                            <p:txEl>
                                              <p:pRg st="1" end="1"/>
                                            </p:txEl>
                                          </p:spTgt>
                                        </p:tgtEl>
                                        <p:attrNameLst>
                                          <p:attrName>style.visibility</p:attrName>
                                        </p:attrNameLst>
                                      </p:cBhvr>
                                      <p:to>
                                        <p:strVal val="visible"/>
                                      </p:to>
                                    </p:set>
                                    <p:animEffect transition="in" filter="fade">
                                      <p:cBhvr>
                                        <p:cTn id="12" dur="500"/>
                                        <p:tgtEl>
                                          <p:spTgt spid="9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7">
                                            <p:txEl>
                                              <p:pRg st="2" end="2"/>
                                            </p:txEl>
                                          </p:spTgt>
                                        </p:tgtEl>
                                        <p:attrNameLst>
                                          <p:attrName>style.visibility</p:attrName>
                                        </p:attrNameLst>
                                      </p:cBhvr>
                                      <p:to>
                                        <p:strVal val="visible"/>
                                      </p:to>
                                    </p:set>
                                    <p:animEffect transition="in" filter="fade">
                                      <p:cBhvr>
                                        <p:cTn id="17" dur="500"/>
                                        <p:tgtEl>
                                          <p:spTgt spid="9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7">
                                            <p:txEl>
                                              <p:pRg st="3" end="3"/>
                                            </p:txEl>
                                          </p:spTgt>
                                        </p:tgtEl>
                                        <p:attrNameLst>
                                          <p:attrName>style.visibility</p:attrName>
                                        </p:attrNameLst>
                                      </p:cBhvr>
                                      <p:to>
                                        <p:strVal val="visible"/>
                                      </p:to>
                                    </p:set>
                                    <p:animEffect transition="in" filter="fade">
                                      <p:cBhvr>
                                        <p:cTn id="22" dur="500"/>
                                        <p:tgtEl>
                                          <p:spTgt spid="95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57">
                                            <p:txEl>
                                              <p:pRg st="4" end="4"/>
                                            </p:txEl>
                                          </p:spTgt>
                                        </p:tgtEl>
                                        <p:attrNameLst>
                                          <p:attrName>style.visibility</p:attrName>
                                        </p:attrNameLst>
                                      </p:cBhvr>
                                      <p:to>
                                        <p:strVal val="visible"/>
                                      </p:to>
                                    </p:set>
                                    <p:animEffect transition="in" filter="fade">
                                      <p:cBhvr>
                                        <p:cTn id="27" dur="500"/>
                                        <p:tgtEl>
                                          <p:spTgt spid="95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57">
                                            <p:txEl>
                                              <p:pRg st="5" end="5"/>
                                            </p:txEl>
                                          </p:spTgt>
                                        </p:tgtEl>
                                        <p:attrNameLst>
                                          <p:attrName>style.visibility</p:attrName>
                                        </p:attrNameLst>
                                      </p:cBhvr>
                                      <p:to>
                                        <p:strVal val="visible"/>
                                      </p:to>
                                    </p:set>
                                    <p:animEffect transition="in" filter="fade">
                                      <p:cBhvr>
                                        <p:cTn id="32" dur="500"/>
                                        <p:tgtEl>
                                          <p:spTgt spid="95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57">
                                            <p:txEl>
                                              <p:pRg st="6" end="6"/>
                                            </p:txEl>
                                          </p:spTgt>
                                        </p:tgtEl>
                                        <p:attrNameLst>
                                          <p:attrName>style.visibility</p:attrName>
                                        </p:attrNameLst>
                                      </p:cBhvr>
                                      <p:to>
                                        <p:strVal val="visible"/>
                                      </p:to>
                                    </p:set>
                                    <p:animEffect transition="in" filter="fade">
                                      <p:cBhvr>
                                        <p:cTn id="37" dur="500"/>
                                        <p:tgtEl>
                                          <p:spTgt spid="95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57">
                                            <p:txEl>
                                              <p:pRg st="7" end="7"/>
                                            </p:txEl>
                                          </p:spTgt>
                                        </p:tgtEl>
                                        <p:attrNameLst>
                                          <p:attrName>style.visibility</p:attrName>
                                        </p:attrNameLst>
                                      </p:cBhvr>
                                      <p:to>
                                        <p:strVal val="visible"/>
                                      </p:to>
                                    </p:set>
                                    <p:animEffect transition="in" filter="fade">
                                      <p:cBhvr>
                                        <p:cTn id="42" dur="500"/>
                                        <p:tgtEl>
                                          <p:spTgt spid="95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Shape 96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“Considered Unmarried”</a:t>
            </a:r>
          </a:p>
        </p:txBody>
      </p:sp>
      <p:sp>
        <p:nvSpPr>
          <p:cNvPr id="964" name="Shape 964"/>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891" marR="0" lvl="2" indent="-342891"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 legally married taxpayer can be considered unmarried if s/he has not lived with the spouse at any time during the last six months of the tax year.</a:t>
            </a:r>
          </a:p>
          <a:p>
            <a:pPr marL="342900" marR="0" lvl="0" indent="-342900" algn="l" rtl="0">
              <a:spcBef>
                <a:spcPts val="960"/>
              </a:spcBef>
              <a:buClr>
                <a:schemeClr val="dk1"/>
              </a:buClr>
              <a:buSzPct val="100000"/>
              <a:buFont typeface="Noto Sans Symbols"/>
              <a:buNone/>
            </a:pPr>
            <a:endParaRPr sz="48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4">
                                            <p:txEl>
                                              <p:pRg st="0" end="0"/>
                                            </p:txEl>
                                          </p:spTgt>
                                        </p:tgtEl>
                                        <p:attrNameLst>
                                          <p:attrName>style.visibility</p:attrName>
                                        </p:attrNameLst>
                                      </p:cBhvr>
                                      <p:to>
                                        <p:strVal val="visible"/>
                                      </p:to>
                                    </p:set>
                                    <p:animEffect transition="in" filter="fade">
                                      <p:cBhvr>
                                        <p:cTn id="7" dur="500"/>
                                        <p:tgtEl>
                                          <p:spTgt spid="9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4">
                                            <p:txEl>
                                              <p:pRg st="1" end="1"/>
                                            </p:txEl>
                                          </p:spTgt>
                                        </p:tgtEl>
                                        <p:attrNameLst>
                                          <p:attrName>style.visibility</p:attrName>
                                        </p:attrNameLst>
                                      </p:cBhvr>
                                      <p:to>
                                        <p:strVal val="visible"/>
                                      </p:to>
                                    </p:set>
                                    <p:animEffect transition="in" filter="fade">
                                      <p:cBhvr>
                                        <p:cTn id="12" dur="500"/>
                                        <p:tgtEl>
                                          <p:spTgt spid="9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Shape 97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Head of Household</a:t>
            </a:r>
          </a:p>
        </p:txBody>
      </p:sp>
      <p:sp>
        <p:nvSpPr>
          <p:cNvPr id="971" name="Shape 971"/>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Scenario #2: Single Taxpayers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Maintain more than half the costs of keeping up a home</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A “qualifying person” lived with the taxpayer for more than ½ the year</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1">
                                            <p:txEl>
                                              <p:pRg st="0" end="0"/>
                                            </p:txEl>
                                          </p:spTgt>
                                        </p:tgtEl>
                                        <p:attrNameLst>
                                          <p:attrName>style.visibility</p:attrName>
                                        </p:attrNameLst>
                                      </p:cBhvr>
                                      <p:to>
                                        <p:strVal val="visible"/>
                                      </p:to>
                                    </p:set>
                                    <p:animEffect transition="in" filter="fade">
                                      <p:cBhvr>
                                        <p:cTn id="7" dur="500"/>
                                        <p:tgtEl>
                                          <p:spTgt spid="9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1">
                                            <p:txEl>
                                              <p:pRg st="1" end="1"/>
                                            </p:txEl>
                                          </p:spTgt>
                                        </p:tgtEl>
                                        <p:attrNameLst>
                                          <p:attrName>style.visibility</p:attrName>
                                        </p:attrNameLst>
                                      </p:cBhvr>
                                      <p:to>
                                        <p:strVal val="visible"/>
                                      </p:to>
                                    </p:set>
                                    <p:animEffect transition="in" filter="fade">
                                      <p:cBhvr>
                                        <p:cTn id="12" dur="500"/>
                                        <p:tgtEl>
                                          <p:spTgt spid="9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1">
                                            <p:txEl>
                                              <p:pRg st="2" end="2"/>
                                            </p:txEl>
                                          </p:spTgt>
                                        </p:tgtEl>
                                        <p:attrNameLst>
                                          <p:attrName>style.visibility</p:attrName>
                                        </p:attrNameLst>
                                      </p:cBhvr>
                                      <p:to>
                                        <p:strVal val="visible"/>
                                      </p:to>
                                    </p:set>
                                    <p:animEffect transition="in" filter="fade">
                                      <p:cBhvr>
                                        <p:cTn id="17" dur="500"/>
                                        <p:tgtEl>
                                          <p:spTgt spid="9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71">
                                            <p:txEl>
                                              <p:pRg st="3" end="3"/>
                                            </p:txEl>
                                          </p:spTgt>
                                        </p:tgtEl>
                                        <p:attrNameLst>
                                          <p:attrName>style.visibility</p:attrName>
                                        </p:attrNameLst>
                                      </p:cBhvr>
                                      <p:to>
                                        <p:strVal val="visible"/>
                                      </p:to>
                                    </p:set>
                                    <p:animEffect transition="in" filter="fade">
                                      <p:cBhvr>
                                        <p:cTn id="22" dur="500"/>
                                        <p:tgtEl>
                                          <p:spTgt spid="9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Shape 97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Head of Household: Qualifying Person</a:t>
            </a:r>
          </a:p>
        </p:txBody>
      </p:sp>
      <p:sp>
        <p:nvSpPr>
          <p:cNvPr id="978" name="Shape 978"/>
          <p:cNvSpPr txBox="1">
            <a:spLocks noGrp="1"/>
          </p:cNvSpPr>
          <p:nvPr>
            <p:ph type="body" idx="1"/>
          </p:nvPr>
        </p:nvSpPr>
        <p:spPr>
          <a:xfrm>
            <a:off x="609600" y="1600206"/>
            <a:ext cx="10972800" cy="4553851"/>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spcAft>
                <a:spcPts val="0"/>
              </a:spcAft>
              <a:buClr>
                <a:schemeClr val="accent3"/>
              </a:buClr>
              <a:buSzPct val="25000"/>
              <a:buFont typeface="Noto Sans Symbols"/>
              <a:buNone/>
            </a:pPr>
            <a:r>
              <a:rPr lang="en-US" sz="4000" b="0" i="0" u="none" strike="noStrike" cap="none">
                <a:solidFill>
                  <a:schemeClr val="accent3"/>
                </a:solidFill>
                <a:latin typeface="Questrial"/>
                <a:ea typeface="Questrial"/>
                <a:cs typeface="Questrial"/>
                <a:sym typeface="Questrial"/>
              </a:rPr>
              <a:t>See </a:t>
            </a:r>
          </a:p>
          <a:p>
            <a:pPr marL="0" marR="0" lvl="0" indent="0" algn="ctr" rtl="0">
              <a:spcBef>
                <a:spcPts val="880"/>
              </a:spcBef>
              <a:spcAft>
                <a:spcPts val="0"/>
              </a:spcAft>
              <a:buClr>
                <a:schemeClr val="accent3"/>
              </a:buClr>
              <a:buSzPct val="25000"/>
              <a:buFont typeface="Noto Sans Symbols"/>
              <a:buNone/>
            </a:pPr>
            <a:r>
              <a:rPr lang="en-US" sz="4400" b="0" i="0" u="sng" strike="noStrike" cap="none">
                <a:solidFill>
                  <a:schemeClr val="accent3"/>
                </a:solidFill>
                <a:latin typeface="Questrial"/>
                <a:ea typeface="Questrial"/>
                <a:cs typeface="Questrial"/>
                <a:sym typeface="Questrial"/>
              </a:rPr>
              <a:t>Who Is a Qualifying Person Qualifying You To File as Head of Household</a:t>
            </a:r>
            <a:r>
              <a:rPr lang="en-US" sz="4400" b="0" i="0" u="none" strike="noStrike" cap="none">
                <a:solidFill>
                  <a:schemeClr val="accent3"/>
                </a:solidFill>
                <a:latin typeface="Questrial"/>
                <a:ea typeface="Questrial"/>
                <a:cs typeface="Questrial"/>
                <a:sym typeface="Questrial"/>
              </a:rPr>
              <a:t> </a:t>
            </a:r>
          </a:p>
          <a:p>
            <a:pPr marL="0" marR="0" lvl="0" indent="0" algn="ctr" rtl="0">
              <a:spcBef>
                <a:spcPts val="800"/>
              </a:spcBef>
              <a:spcAft>
                <a:spcPts val="0"/>
              </a:spcAft>
              <a:buClr>
                <a:schemeClr val="accent3"/>
              </a:buClr>
              <a:buSzPct val="25000"/>
              <a:buFont typeface="Noto Sans Symbols"/>
              <a:buNone/>
            </a:pPr>
            <a:r>
              <a:rPr lang="en-US" sz="4000" b="0" i="0" u="none" strike="noStrike" cap="none">
                <a:solidFill>
                  <a:schemeClr val="accent3"/>
                </a:solidFill>
                <a:latin typeface="Questrial"/>
                <a:ea typeface="Questrial"/>
                <a:cs typeface="Questrial"/>
                <a:sym typeface="Questrial"/>
              </a:rPr>
              <a:t>in the </a:t>
            </a:r>
          </a:p>
          <a:p>
            <a:pPr marL="0" marR="0" lvl="0" indent="0" algn="ctr" rtl="0">
              <a:spcBef>
                <a:spcPts val="880"/>
              </a:spcBef>
              <a:spcAft>
                <a:spcPts val="0"/>
              </a:spcAft>
              <a:buClr>
                <a:schemeClr val="accent3"/>
              </a:buClr>
              <a:buSzPct val="25000"/>
              <a:buFont typeface="Noto Sans Symbols"/>
              <a:buNone/>
            </a:pPr>
            <a:r>
              <a:rPr lang="en-US" sz="4400" b="1" i="0" u="none" strike="noStrike" cap="none">
                <a:solidFill>
                  <a:schemeClr val="accent3"/>
                </a:solidFill>
                <a:latin typeface="Questrial"/>
                <a:ea typeface="Questrial"/>
                <a:cs typeface="Questrial"/>
                <a:sym typeface="Questrial"/>
              </a:rPr>
              <a:t>Filing Status </a:t>
            </a:r>
            <a:r>
              <a:rPr lang="en-US" sz="4400" b="0" i="0" u="none" strike="noStrike" cap="none">
                <a:solidFill>
                  <a:schemeClr val="accent3"/>
                </a:solidFill>
                <a:latin typeface="Questrial"/>
                <a:ea typeface="Questrial"/>
                <a:cs typeface="Questrial"/>
                <a:sym typeface="Questrial"/>
              </a:rPr>
              <a:t>Tab of the Pub 4012 </a:t>
            </a:r>
          </a:p>
          <a:p>
            <a:pPr marL="0" marR="0" lvl="0" indent="0" algn="ctr" rtl="0">
              <a:spcBef>
                <a:spcPts val="800"/>
              </a:spcBef>
              <a:buClr>
                <a:schemeClr val="accent3"/>
              </a:buClr>
              <a:buSzPct val="25000"/>
              <a:buFont typeface="Noto Sans Symbols"/>
              <a:buNone/>
            </a:pPr>
            <a:r>
              <a:rPr lang="en-US" sz="4000" b="0" i="0" u="none" strike="noStrike" cap="none">
                <a:solidFill>
                  <a:schemeClr val="accent3"/>
                </a:solidFill>
                <a:latin typeface="Questrial"/>
                <a:ea typeface="Questrial"/>
                <a:cs typeface="Questrial"/>
                <a:sym typeface="Questrial"/>
              </a:rPr>
              <a:t>for a list of qualifying persons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8">
                                            <p:txEl>
                                              <p:pRg st="0" end="0"/>
                                            </p:txEl>
                                          </p:spTgt>
                                        </p:tgtEl>
                                        <p:attrNameLst>
                                          <p:attrName>style.visibility</p:attrName>
                                        </p:attrNameLst>
                                      </p:cBhvr>
                                      <p:to>
                                        <p:strVal val="visible"/>
                                      </p:to>
                                    </p:set>
                                    <p:animEffect transition="in" filter="fade">
                                      <p:cBhvr>
                                        <p:cTn id="7" dur="500"/>
                                        <p:tgtEl>
                                          <p:spTgt spid="9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8">
                                            <p:txEl>
                                              <p:pRg st="1" end="1"/>
                                            </p:txEl>
                                          </p:spTgt>
                                        </p:tgtEl>
                                        <p:attrNameLst>
                                          <p:attrName>style.visibility</p:attrName>
                                        </p:attrNameLst>
                                      </p:cBhvr>
                                      <p:to>
                                        <p:strVal val="visible"/>
                                      </p:to>
                                    </p:set>
                                    <p:animEffect transition="in" filter="fade">
                                      <p:cBhvr>
                                        <p:cTn id="12" dur="500"/>
                                        <p:tgtEl>
                                          <p:spTgt spid="9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8">
                                            <p:txEl>
                                              <p:pRg st="2" end="2"/>
                                            </p:txEl>
                                          </p:spTgt>
                                        </p:tgtEl>
                                        <p:attrNameLst>
                                          <p:attrName>style.visibility</p:attrName>
                                        </p:attrNameLst>
                                      </p:cBhvr>
                                      <p:to>
                                        <p:strVal val="visible"/>
                                      </p:to>
                                    </p:set>
                                    <p:animEffect transition="in" filter="fade">
                                      <p:cBhvr>
                                        <p:cTn id="17" dur="500"/>
                                        <p:tgtEl>
                                          <p:spTgt spid="9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78">
                                            <p:txEl>
                                              <p:pRg st="3" end="3"/>
                                            </p:txEl>
                                          </p:spTgt>
                                        </p:tgtEl>
                                        <p:attrNameLst>
                                          <p:attrName>style.visibility</p:attrName>
                                        </p:attrNameLst>
                                      </p:cBhvr>
                                      <p:to>
                                        <p:strVal val="visible"/>
                                      </p:to>
                                    </p:set>
                                    <p:animEffect transition="in" filter="fade">
                                      <p:cBhvr>
                                        <p:cTn id="22" dur="500"/>
                                        <p:tgtEl>
                                          <p:spTgt spid="9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78">
                                            <p:txEl>
                                              <p:pRg st="4" end="4"/>
                                            </p:txEl>
                                          </p:spTgt>
                                        </p:tgtEl>
                                        <p:attrNameLst>
                                          <p:attrName>style.visibility</p:attrName>
                                        </p:attrNameLst>
                                      </p:cBhvr>
                                      <p:to>
                                        <p:strVal val="visible"/>
                                      </p:to>
                                    </p:set>
                                    <p:animEffect transition="in" filter="fade">
                                      <p:cBhvr>
                                        <p:cTn id="27" dur="500"/>
                                        <p:tgtEl>
                                          <p:spTgt spid="9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Shape 98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Head of Household: Qualifying Person</a:t>
            </a:r>
          </a:p>
        </p:txBody>
      </p:sp>
      <p:sp>
        <p:nvSpPr>
          <p:cNvPr id="985" name="Shape 985"/>
          <p:cNvSpPr txBox="1">
            <a:spLocks noGrp="1"/>
          </p:cNvSpPr>
          <p:nvPr>
            <p:ph type="body" idx="1"/>
          </p:nvPr>
        </p:nvSpPr>
        <p:spPr>
          <a:xfrm>
            <a:off x="609600" y="1275178"/>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1111"/>
              <a:buFont typeface="Noto Sans Symbols"/>
              <a:buChar char="➢"/>
            </a:pPr>
            <a:r>
              <a:rPr lang="en-US" sz="3640" b="0" i="0" u="none" strike="noStrike" cap="none">
                <a:solidFill>
                  <a:schemeClr val="dk1"/>
                </a:solidFill>
                <a:latin typeface="Questrial"/>
                <a:ea typeface="Questrial"/>
                <a:cs typeface="Questrial"/>
                <a:sym typeface="Questrial"/>
              </a:rPr>
              <a:t>In general, a </a:t>
            </a:r>
            <a:r>
              <a:rPr lang="en-US" sz="3640" b="0" i="0" u="none" strike="noStrike" cap="none">
                <a:solidFill>
                  <a:schemeClr val="accent1"/>
                </a:solidFill>
                <a:latin typeface="Questrial"/>
                <a:ea typeface="Questrial"/>
                <a:cs typeface="Questrial"/>
                <a:sym typeface="Questrial"/>
              </a:rPr>
              <a:t>qualifying child </a:t>
            </a:r>
            <a:r>
              <a:rPr lang="en-US" sz="3640" b="0" i="0" u="none" strike="noStrike" cap="none">
                <a:solidFill>
                  <a:schemeClr val="dk1"/>
                </a:solidFill>
                <a:latin typeface="Questrial"/>
                <a:ea typeface="Questrial"/>
                <a:cs typeface="Questrial"/>
                <a:sym typeface="Questrial"/>
              </a:rPr>
              <a:t>is a qualifying person</a:t>
            </a:r>
          </a:p>
          <a:p>
            <a:pPr marL="742950" marR="0" lvl="1" indent="-285750" algn="l" rtl="0">
              <a:lnSpc>
                <a:spcPct val="80000"/>
              </a:lnSpc>
              <a:spcBef>
                <a:spcPts val="644"/>
              </a:spcBef>
              <a:spcAft>
                <a:spcPts val="0"/>
              </a:spcAft>
              <a:buClr>
                <a:schemeClr val="dk1"/>
              </a:buClr>
              <a:buSzPct val="100625"/>
              <a:buFont typeface="Arial"/>
              <a:buChar char="•"/>
            </a:pPr>
            <a:r>
              <a:rPr lang="en-US" sz="3220" b="0" i="0" u="none" strike="noStrike" cap="none">
                <a:solidFill>
                  <a:schemeClr val="dk1"/>
                </a:solidFill>
                <a:latin typeface="Questrial"/>
                <a:ea typeface="Questrial"/>
                <a:cs typeface="Questrial"/>
                <a:sym typeface="Questrial"/>
              </a:rPr>
              <a:t>Whether or not the taxpayer claims the exemption</a:t>
            </a:r>
          </a:p>
          <a:p>
            <a:pPr marL="342900" marR="0" lvl="0" indent="-342900" algn="l" rtl="0">
              <a:lnSpc>
                <a:spcPct val="80000"/>
              </a:lnSpc>
              <a:spcBef>
                <a:spcPts val="728"/>
              </a:spcBef>
              <a:spcAft>
                <a:spcPts val="0"/>
              </a:spcAft>
              <a:buClr>
                <a:schemeClr val="dk1"/>
              </a:buClr>
              <a:buSzPct val="101111"/>
              <a:buFont typeface="Noto Sans Symbols"/>
              <a:buChar char="➢"/>
            </a:pPr>
            <a:r>
              <a:rPr lang="en-US" sz="3640" b="0" i="0" u="none" strike="noStrike" cap="none">
                <a:solidFill>
                  <a:schemeClr val="dk1"/>
                </a:solidFill>
                <a:latin typeface="Questrial"/>
                <a:ea typeface="Questrial"/>
                <a:cs typeface="Questrial"/>
                <a:sym typeface="Questrial"/>
              </a:rPr>
              <a:t>In general, a </a:t>
            </a:r>
            <a:r>
              <a:rPr lang="en-US" sz="3640" b="0" i="0" u="none" strike="noStrike" cap="none">
                <a:solidFill>
                  <a:schemeClr val="accent1"/>
                </a:solidFill>
                <a:latin typeface="Questrial"/>
                <a:ea typeface="Questrial"/>
                <a:cs typeface="Questrial"/>
                <a:sym typeface="Questrial"/>
              </a:rPr>
              <a:t>qualifying relative </a:t>
            </a:r>
            <a:r>
              <a:rPr lang="en-US" sz="3640" b="0" i="0" u="none" strike="noStrike" cap="none">
                <a:solidFill>
                  <a:schemeClr val="dk1"/>
                </a:solidFill>
                <a:latin typeface="Questrial"/>
                <a:ea typeface="Questrial"/>
                <a:cs typeface="Questrial"/>
                <a:sym typeface="Questrial"/>
              </a:rPr>
              <a:t>is a qualifying person if:</a:t>
            </a:r>
          </a:p>
          <a:p>
            <a:pPr marL="742950" marR="0" lvl="1" indent="-285750" algn="l" rtl="0">
              <a:lnSpc>
                <a:spcPct val="80000"/>
              </a:lnSpc>
              <a:spcBef>
                <a:spcPts val="644"/>
              </a:spcBef>
              <a:spcAft>
                <a:spcPts val="0"/>
              </a:spcAft>
              <a:buClr>
                <a:schemeClr val="dk1"/>
              </a:buClr>
              <a:buSzPct val="100625"/>
              <a:buFont typeface="Arial"/>
              <a:buChar char="•"/>
            </a:pPr>
            <a:r>
              <a:rPr lang="en-US" sz="3220" b="0" i="0" u="none" strike="noStrike" cap="none">
                <a:solidFill>
                  <a:schemeClr val="dk1"/>
                </a:solidFill>
                <a:latin typeface="Questrial"/>
                <a:ea typeface="Questrial"/>
                <a:cs typeface="Questrial"/>
                <a:sym typeface="Questrial"/>
              </a:rPr>
              <a:t>The taxpayer can claim the exemption for the person</a:t>
            </a:r>
          </a:p>
          <a:p>
            <a:pPr marL="742950" marR="0" lvl="1" indent="-285750" algn="l" rtl="0">
              <a:lnSpc>
                <a:spcPct val="80000"/>
              </a:lnSpc>
              <a:spcBef>
                <a:spcPts val="644"/>
              </a:spcBef>
              <a:spcAft>
                <a:spcPts val="0"/>
              </a:spcAft>
              <a:buClr>
                <a:schemeClr val="dk1"/>
              </a:buClr>
              <a:buSzPct val="100625"/>
              <a:buFont typeface="Arial"/>
              <a:buChar char="•"/>
            </a:pPr>
            <a:r>
              <a:rPr lang="en-US" sz="3220" b="0" i="0" u="none" strike="noStrike" cap="none">
                <a:solidFill>
                  <a:schemeClr val="dk1"/>
                </a:solidFill>
                <a:latin typeface="Questrial"/>
                <a:ea typeface="Questrial"/>
                <a:cs typeface="Questrial"/>
                <a:sym typeface="Questrial"/>
              </a:rPr>
              <a:t>The person meets one of the relationships listed</a:t>
            </a:r>
          </a:p>
          <a:p>
            <a:pPr marL="742950" marR="0" lvl="1" indent="-285750" algn="l" rtl="0">
              <a:lnSpc>
                <a:spcPct val="80000"/>
              </a:lnSpc>
              <a:spcBef>
                <a:spcPts val="644"/>
              </a:spcBef>
              <a:spcAft>
                <a:spcPts val="0"/>
              </a:spcAft>
              <a:buClr>
                <a:schemeClr val="dk1"/>
              </a:buClr>
              <a:buSzPct val="100625"/>
              <a:buFont typeface="Arial"/>
              <a:buChar char="•"/>
            </a:pPr>
            <a:r>
              <a:rPr lang="en-US" sz="3220" b="0" i="0" u="none" strike="noStrike" cap="none">
                <a:solidFill>
                  <a:schemeClr val="dk1"/>
                </a:solidFill>
                <a:latin typeface="Questrial"/>
                <a:ea typeface="Questrial"/>
                <a:cs typeface="Questrial"/>
                <a:sym typeface="Questrial"/>
              </a:rPr>
              <a:t>The person lives with the taxpayer for more than ½ the year</a:t>
            </a:r>
          </a:p>
          <a:p>
            <a:pPr marL="1143000" marR="0" lvl="2" indent="-228600" algn="l" rtl="0">
              <a:lnSpc>
                <a:spcPct val="80000"/>
              </a:lnSpc>
              <a:spcBef>
                <a:spcPts val="546"/>
              </a:spcBef>
              <a:buClr>
                <a:schemeClr val="dk1"/>
              </a:buClr>
              <a:buSzPct val="101111"/>
              <a:buFont typeface="Courier New"/>
              <a:buChar char="o"/>
            </a:pPr>
            <a:r>
              <a:rPr lang="en-US" sz="2730" b="0" i="0" u="none" strike="noStrike" cap="none">
                <a:solidFill>
                  <a:schemeClr val="dk1"/>
                </a:solidFill>
                <a:latin typeface="Questrial"/>
                <a:ea typeface="Questrial"/>
                <a:cs typeface="Questrial"/>
                <a:sym typeface="Questrial"/>
              </a:rPr>
              <a:t>Exception: a mother/father who is a qualifying relative does not have to live in the home with the taxpayer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5">
                                            <p:txEl>
                                              <p:pRg st="0" end="0"/>
                                            </p:txEl>
                                          </p:spTgt>
                                        </p:tgtEl>
                                        <p:attrNameLst>
                                          <p:attrName>style.visibility</p:attrName>
                                        </p:attrNameLst>
                                      </p:cBhvr>
                                      <p:to>
                                        <p:strVal val="visible"/>
                                      </p:to>
                                    </p:set>
                                    <p:animEffect transition="in" filter="fade">
                                      <p:cBhvr>
                                        <p:cTn id="7" dur="500"/>
                                        <p:tgtEl>
                                          <p:spTgt spid="9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5">
                                            <p:txEl>
                                              <p:pRg st="1" end="1"/>
                                            </p:txEl>
                                          </p:spTgt>
                                        </p:tgtEl>
                                        <p:attrNameLst>
                                          <p:attrName>style.visibility</p:attrName>
                                        </p:attrNameLst>
                                      </p:cBhvr>
                                      <p:to>
                                        <p:strVal val="visible"/>
                                      </p:to>
                                    </p:set>
                                    <p:animEffect transition="in" filter="fade">
                                      <p:cBhvr>
                                        <p:cTn id="12" dur="500"/>
                                        <p:tgtEl>
                                          <p:spTgt spid="9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5">
                                            <p:txEl>
                                              <p:pRg st="2" end="2"/>
                                            </p:txEl>
                                          </p:spTgt>
                                        </p:tgtEl>
                                        <p:attrNameLst>
                                          <p:attrName>style.visibility</p:attrName>
                                        </p:attrNameLst>
                                      </p:cBhvr>
                                      <p:to>
                                        <p:strVal val="visible"/>
                                      </p:to>
                                    </p:set>
                                    <p:animEffect transition="in" filter="fade">
                                      <p:cBhvr>
                                        <p:cTn id="17" dur="500"/>
                                        <p:tgtEl>
                                          <p:spTgt spid="98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85">
                                            <p:txEl>
                                              <p:pRg st="3" end="3"/>
                                            </p:txEl>
                                          </p:spTgt>
                                        </p:tgtEl>
                                        <p:attrNameLst>
                                          <p:attrName>style.visibility</p:attrName>
                                        </p:attrNameLst>
                                      </p:cBhvr>
                                      <p:to>
                                        <p:strVal val="visible"/>
                                      </p:to>
                                    </p:set>
                                    <p:animEffect transition="in" filter="fade">
                                      <p:cBhvr>
                                        <p:cTn id="22" dur="500"/>
                                        <p:tgtEl>
                                          <p:spTgt spid="98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85">
                                            <p:txEl>
                                              <p:pRg st="4" end="4"/>
                                            </p:txEl>
                                          </p:spTgt>
                                        </p:tgtEl>
                                        <p:attrNameLst>
                                          <p:attrName>style.visibility</p:attrName>
                                        </p:attrNameLst>
                                      </p:cBhvr>
                                      <p:to>
                                        <p:strVal val="visible"/>
                                      </p:to>
                                    </p:set>
                                    <p:animEffect transition="in" filter="fade">
                                      <p:cBhvr>
                                        <p:cTn id="27" dur="500"/>
                                        <p:tgtEl>
                                          <p:spTgt spid="98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85">
                                            <p:txEl>
                                              <p:pRg st="5" end="5"/>
                                            </p:txEl>
                                          </p:spTgt>
                                        </p:tgtEl>
                                        <p:attrNameLst>
                                          <p:attrName>style.visibility</p:attrName>
                                        </p:attrNameLst>
                                      </p:cBhvr>
                                      <p:to>
                                        <p:strVal val="visible"/>
                                      </p:to>
                                    </p:set>
                                    <p:animEffect transition="in" filter="fade">
                                      <p:cBhvr>
                                        <p:cTn id="32" dur="500"/>
                                        <p:tgtEl>
                                          <p:spTgt spid="98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85">
                                            <p:txEl>
                                              <p:pRg st="6" end="6"/>
                                            </p:txEl>
                                          </p:spTgt>
                                        </p:tgtEl>
                                        <p:attrNameLst>
                                          <p:attrName>style.visibility</p:attrName>
                                        </p:attrNameLst>
                                      </p:cBhvr>
                                      <p:to>
                                        <p:strVal val="visible"/>
                                      </p:to>
                                    </p:set>
                                    <p:animEffect transition="in" filter="fade">
                                      <p:cBhvr>
                                        <p:cTn id="37" dur="500"/>
                                        <p:tgtEl>
                                          <p:spTgt spid="98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Shape 99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Head of Household: Separated Parents</a:t>
            </a:r>
          </a:p>
        </p:txBody>
      </p:sp>
      <p:sp>
        <p:nvSpPr>
          <p:cNvPr id="992" name="Shape 992"/>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Even if the custodial parent has given up his/her right to claim the dependency exemption for a child (Form 8332), s/he can file Head of Household using that child as her/his qualifying person</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Noncustodial parent can never claim Head of Household</a:t>
            </a:r>
          </a:p>
        </p:txBody>
      </p:sp>
      <p:sp>
        <p:nvSpPr>
          <p:cNvPr id="993" name="Shape 993"/>
          <p:cNvSpPr/>
          <p:nvPr/>
        </p:nvSpPr>
        <p:spPr>
          <a:xfrm>
            <a:off x="609600" y="5864545"/>
            <a:ext cx="11187600" cy="993600"/>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0" algn="ctr" rtl="0">
              <a:spcBef>
                <a:spcPts val="0"/>
              </a:spcBef>
              <a:buSzPct val="25000"/>
              <a:buNone/>
            </a:pPr>
            <a:r>
              <a:rPr lang="en-US" sz="2800" b="1">
                <a:solidFill>
                  <a:schemeClr val="accent3"/>
                </a:solidFill>
                <a:latin typeface="Questrial"/>
                <a:ea typeface="Questrial"/>
                <a:cs typeface="Questrial"/>
                <a:sym typeface="Questrial"/>
              </a:rPr>
              <a:t>This situation is complicated to determine. </a:t>
            </a:r>
            <a:r>
              <a:rPr lang="en-US" sz="2800" b="1" u="sng">
                <a:solidFill>
                  <a:schemeClr val="accent3"/>
                </a:solidFill>
                <a:latin typeface="Questrial"/>
                <a:ea typeface="Questrial"/>
                <a:cs typeface="Questrial"/>
                <a:sym typeface="Questrial"/>
              </a:rPr>
              <a:t>SEE YOUR SITE COORDINATOR</a:t>
            </a:r>
            <a:r>
              <a:rPr lang="en-US" sz="2800" b="1">
                <a:solidFill>
                  <a:schemeClr val="accent3"/>
                </a:solidFill>
                <a:latin typeface="Questrial"/>
                <a:ea typeface="Questrial"/>
                <a:cs typeface="Questrial"/>
                <a:sym typeface="Questria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2">
                                            <p:txEl>
                                              <p:pRg st="0" end="0"/>
                                            </p:txEl>
                                          </p:spTgt>
                                        </p:tgtEl>
                                        <p:attrNameLst>
                                          <p:attrName>style.visibility</p:attrName>
                                        </p:attrNameLst>
                                      </p:cBhvr>
                                      <p:to>
                                        <p:strVal val="visible"/>
                                      </p:to>
                                    </p:set>
                                    <p:animEffect transition="in" filter="fade">
                                      <p:cBhvr>
                                        <p:cTn id="7" dur="500"/>
                                        <p:tgtEl>
                                          <p:spTgt spid="9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2">
                                            <p:txEl>
                                              <p:pRg st="1" end="1"/>
                                            </p:txEl>
                                          </p:spTgt>
                                        </p:tgtEl>
                                        <p:attrNameLst>
                                          <p:attrName>style.visibility</p:attrName>
                                        </p:attrNameLst>
                                      </p:cBhvr>
                                      <p:to>
                                        <p:strVal val="visible"/>
                                      </p:to>
                                    </p:set>
                                    <p:animEffect transition="in" filter="fade">
                                      <p:cBhvr>
                                        <p:cTn id="12" dur="500"/>
                                        <p:tgtEl>
                                          <p:spTgt spid="9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993"/>
                                        </p:tgtEl>
                                        <p:attrNameLst>
                                          <p:attrName>style.visibility</p:attrName>
                                        </p:attrNameLst>
                                      </p:cBhvr>
                                      <p:to>
                                        <p:strVal val="visible"/>
                                      </p:to>
                                    </p:set>
                                    <p:anim calcmode="lin" valueType="num">
                                      <p:cBhvr additive="base">
                                        <p:cTn id="17" dur="500"/>
                                        <p:tgtEl>
                                          <p:spTgt spid="993"/>
                                        </p:tgtEl>
                                        <p:attrNameLst>
                                          <p:attrName>ppt_w</p:attrName>
                                        </p:attrNameLst>
                                      </p:cBhvr>
                                      <p:tavLst>
                                        <p:tav tm="0">
                                          <p:val>
                                            <p:strVal val="0"/>
                                          </p:val>
                                        </p:tav>
                                        <p:tav tm="100000">
                                          <p:val>
                                            <p:strVal val="#ppt_w"/>
                                          </p:val>
                                        </p:tav>
                                      </p:tavLst>
                                    </p:anim>
                                    <p:anim calcmode="lin" valueType="num">
                                      <p:cBhvr additive="base">
                                        <p:cTn id="18" dur="500"/>
                                        <p:tgtEl>
                                          <p:spTgt spid="99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Shape 99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Widow(er) </a:t>
            </a:r>
            <a:br>
              <a:rPr lang="en-US" sz="4800" b="1" i="0" u="none" strike="noStrike" cap="none">
                <a:solidFill>
                  <a:schemeClr val="dk2"/>
                </a:solidFill>
                <a:latin typeface="Questrial"/>
                <a:ea typeface="Questrial"/>
                <a:cs typeface="Questrial"/>
                <a:sym typeface="Questrial"/>
              </a:rPr>
            </a:br>
            <a:r>
              <a:rPr lang="en-US" sz="4800" b="1" i="0" u="none" strike="noStrike" cap="none">
                <a:solidFill>
                  <a:schemeClr val="dk2"/>
                </a:solidFill>
                <a:latin typeface="Questrial"/>
                <a:ea typeface="Questrial"/>
                <a:cs typeface="Questrial"/>
                <a:sym typeface="Questrial"/>
              </a:rPr>
              <a:t>with Dependent Child</a:t>
            </a:r>
          </a:p>
        </p:txBody>
      </p:sp>
      <p:sp>
        <p:nvSpPr>
          <p:cNvPr id="1000" name="Shape 1000"/>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 taxpayer files QW if his/her</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Spouse died recently, AND</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The taxpayer did not remarry, AND</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The taxpayer has a dependent child (son, daughter, stepson, stepdaughter), AND</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The taxpayer provides over half the costs to maintain the main home for himself and the child.</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0">
                                            <p:txEl>
                                              <p:pRg st="0" end="0"/>
                                            </p:txEl>
                                          </p:spTgt>
                                        </p:tgtEl>
                                        <p:attrNameLst>
                                          <p:attrName>style.visibility</p:attrName>
                                        </p:attrNameLst>
                                      </p:cBhvr>
                                      <p:to>
                                        <p:strVal val="visible"/>
                                      </p:to>
                                    </p:set>
                                    <p:animEffect transition="in" filter="fade">
                                      <p:cBhvr>
                                        <p:cTn id="7" dur="500"/>
                                        <p:tgtEl>
                                          <p:spTgt spid="10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0">
                                            <p:txEl>
                                              <p:pRg st="1" end="1"/>
                                            </p:txEl>
                                          </p:spTgt>
                                        </p:tgtEl>
                                        <p:attrNameLst>
                                          <p:attrName>style.visibility</p:attrName>
                                        </p:attrNameLst>
                                      </p:cBhvr>
                                      <p:to>
                                        <p:strVal val="visible"/>
                                      </p:to>
                                    </p:set>
                                    <p:animEffect transition="in" filter="fade">
                                      <p:cBhvr>
                                        <p:cTn id="12" dur="500"/>
                                        <p:tgtEl>
                                          <p:spTgt spid="10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00">
                                            <p:txEl>
                                              <p:pRg st="2" end="2"/>
                                            </p:txEl>
                                          </p:spTgt>
                                        </p:tgtEl>
                                        <p:attrNameLst>
                                          <p:attrName>style.visibility</p:attrName>
                                        </p:attrNameLst>
                                      </p:cBhvr>
                                      <p:to>
                                        <p:strVal val="visible"/>
                                      </p:to>
                                    </p:set>
                                    <p:animEffect transition="in" filter="fade">
                                      <p:cBhvr>
                                        <p:cTn id="17" dur="500"/>
                                        <p:tgtEl>
                                          <p:spTgt spid="10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0">
                                            <p:txEl>
                                              <p:pRg st="3" end="3"/>
                                            </p:txEl>
                                          </p:spTgt>
                                        </p:tgtEl>
                                        <p:attrNameLst>
                                          <p:attrName>style.visibility</p:attrName>
                                        </p:attrNameLst>
                                      </p:cBhvr>
                                      <p:to>
                                        <p:strVal val="visible"/>
                                      </p:to>
                                    </p:set>
                                    <p:animEffect transition="in" filter="fade">
                                      <p:cBhvr>
                                        <p:cTn id="22" dur="500"/>
                                        <p:tgtEl>
                                          <p:spTgt spid="10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0">
                                            <p:txEl>
                                              <p:pRg st="4" end="4"/>
                                            </p:txEl>
                                          </p:spTgt>
                                        </p:tgtEl>
                                        <p:attrNameLst>
                                          <p:attrName>style.visibility</p:attrName>
                                        </p:attrNameLst>
                                      </p:cBhvr>
                                      <p:to>
                                        <p:strVal val="visible"/>
                                      </p:to>
                                    </p:set>
                                    <p:animEffect transition="in" filter="fade">
                                      <p:cBhvr>
                                        <p:cTn id="27" dur="500"/>
                                        <p:tgtEl>
                                          <p:spTgt spid="10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00">
                                            <p:txEl>
                                              <p:pRg st="5" end="5"/>
                                            </p:txEl>
                                          </p:spTgt>
                                        </p:tgtEl>
                                        <p:attrNameLst>
                                          <p:attrName>style.visibility</p:attrName>
                                        </p:attrNameLst>
                                      </p:cBhvr>
                                      <p:to>
                                        <p:strVal val="visible"/>
                                      </p:to>
                                    </p:set>
                                    <p:animEffect transition="in" filter="fade">
                                      <p:cBhvr>
                                        <p:cTn id="32" dur="500"/>
                                        <p:tgtEl>
                                          <p:spTgt spid="10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Filing Status</a:t>
            </a:r>
          </a:p>
        </p:txBody>
      </p:sp>
      <p:sp>
        <p:nvSpPr>
          <p:cNvPr id="123" name="Shape 123"/>
          <p:cNvSpPr txBox="1">
            <a:spLocks noGrp="1"/>
          </p:cNvSpPr>
          <p:nvPr>
            <p:ph type="body" idx="1"/>
          </p:nvPr>
        </p:nvSpPr>
        <p:spPr>
          <a:xfrm>
            <a:off x="609600" y="1600204"/>
            <a:ext cx="10972800" cy="4047562"/>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Based on marital status and family situation</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Single</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Married Filing Jointly</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Married Filing Separately</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Head of Household</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Qualifying Widow(er) with Dependent Child</a:t>
            </a:r>
          </a:p>
        </p:txBody>
      </p:sp>
      <p:sp>
        <p:nvSpPr>
          <p:cNvPr id="124" name="Shape 124"/>
          <p:cNvSpPr/>
          <p:nvPr/>
        </p:nvSpPr>
        <p:spPr>
          <a:xfrm>
            <a:off x="609600" y="5647766"/>
            <a:ext cx="10972800" cy="707886"/>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ctr" anchorCtr="0">
            <a:noAutofit/>
          </a:bodyPr>
          <a:lstStyle/>
          <a:p>
            <a:pPr marL="457200" marR="0" lvl="1" indent="0" algn="ctr" rtl="0">
              <a:spcBef>
                <a:spcPts val="0"/>
              </a:spcBef>
              <a:buClr>
                <a:schemeClr val="lt1"/>
              </a:buClr>
              <a:buSzPct val="25000"/>
              <a:buFont typeface="Noto Sans Symbols"/>
              <a:buNone/>
            </a:pPr>
            <a:r>
              <a:rPr lang="en-US" sz="4000" b="1" i="0" u="none" strike="noStrike" cap="none">
                <a:solidFill>
                  <a:schemeClr val="lt1"/>
                </a:solidFill>
                <a:latin typeface="Questrial"/>
                <a:ea typeface="Questrial"/>
                <a:cs typeface="Questrial"/>
                <a:sym typeface="Questrial"/>
              </a:rPr>
              <a:t>Choose correct Filing Status on Lines 1-5</a:t>
            </a:r>
          </a:p>
        </p:txBody>
      </p:sp>
      <p:sp>
        <p:nvSpPr>
          <p:cNvPr id="125" name="Shape 125"/>
          <p:cNvSpPr txBox="1"/>
          <p:nvPr/>
        </p:nvSpPr>
        <p:spPr>
          <a:xfrm>
            <a:off x="845725" y="5996900"/>
            <a:ext cx="8856900" cy="1033200"/>
          </a:xfrm>
          <a:prstGeom prst="rect">
            <a:avLst/>
          </a:prstGeom>
          <a:noFill/>
          <a:ln>
            <a:noFill/>
          </a:ln>
        </p:spPr>
        <p:txBody>
          <a:bodyPr wrap="square" lIns="91425" tIns="91425" rIns="91425" bIns="91425" anchor="t" anchorCtr="0">
            <a:noAutofit/>
          </a:bodyPr>
          <a:lstStyle/>
          <a:p>
            <a:pPr lvl="0">
              <a:spcBef>
                <a:spcPts val="0"/>
              </a:spcBef>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Shape 100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Unmarried, Widowed Taxpayer?</a:t>
            </a:r>
          </a:p>
        </p:txBody>
      </p:sp>
      <p:sp>
        <p:nvSpPr>
          <p:cNvPr id="1007" name="Shape 1007"/>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If the spouse died during the current tax year: </a:t>
            </a:r>
            <a:r>
              <a:rPr lang="en-US" sz="4000" b="1" i="0" u="none" strike="noStrike" cap="none">
                <a:solidFill>
                  <a:schemeClr val="accent1"/>
                </a:solidFill>
                <a:latin typeface="Questrial"/>
                <a:ea typeface="Questrial"/>
                <a:cs typeface="Questrial"/>
                <a:sym typeface="Questrial"/>
              </a:rPr>
              <a:t>Married Filing Jointly</a:t>
            </a:r>
            <a:r>
              <a:rPr lang="en-US" sz="4000" b="0" i="0" u="none" strike="noStrike" cap="none">
                <a:solidFill>
                  <a:schemeClr val="accent1"/>
                </a:solidFill>
                <a:latin typeface="Questrial"/>
                <a:ea typeface="Questrial"/>
                <a:cs typeface="Questrial"/>
                <a:sym typeface="Questrial"/>
              </a:rPr>
              <a:t> </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If the spouse died during one of the two preceding tax years and taxpayer has a qualifying child: </a:t>
            </a:r>
            <a:r>
              <a:rPr lang="en-US" sz="4000" b="1" i="0" u="none" strike="noStrike" cap="none">
                <a:solidFill>
                  <a:schemeClr val="accent1"/>
                </a:solidFill>
                <a:latin typeface="Questrial"/>
                <a:ea typeface="Questrial"/>
                <a:cs typeface="Questrial"/>
                <a:sym typeface="Questrial"/>
              </a:rPr>
              <a:t>Qualifying Widow(er)</a:t>
            </a:r>
            <a:r>
              <a:rPr lang="en-US" sz="4000" b="0" i="0" u="none" strike="noStrike" cap="none">
                <a:solidFill>
                  <a:schemeClr val="accent1"/>
                </a:solidFill>
                <a:latin typeface="Questrial"/>
                <a:ea typeface="Questrial"/>
                <a:cs typeface="Questrial"/>
                <a:sym typeface="Questrial"/>
              </a:rPr>
              <a:t> </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If the spouse died three or more years before the current year:  </a:t>
            </a:r>
            <a:r>
              <a:rPr lang="en-US" sz="4000" b="1" i="0" u="none" strike="noStrike" cap="none">
                <a:solidFill>
                  <a:schemeClr val="accent1"/>
                </a:solidFill>
                <a:latin typeface="Questrial"/>
                <a:ea typeface="Questrial"/>
                <a:cs typeface="Questrial"/>
                <a:sym typeface="Questrial"/>
              </a:rPr>
              <a:t>Single or Head of Household</a:t>
            </a:r>
          </a:p>
          <a:p>
            <a:pPr marL="342900" marR="0" lvl="0" indent="-342900" algn="l" rtl="0">
              <a:lnSpc>
                <a:spcPct val="90000"/>
              </a:lnSpc>
              <a:spcBef>
                <a:spcPts val="560"/>
              </a:spcBef>
              <a:buClr>
                <a:schemeClr val="dk1"/>
              </a:buClr>
              <a:buSzPct val="100000"/>
              <a:buFont typeface="Noto Sans Symbols"/>
              <a:buNone/>
            </a:pPr>
            <a:endParaRPr sz="28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Shape 1013"/>
          <p:cNvSpPr txBox="1">
            <a:spLocks noGrp="1"/>
          </p:cNvSpPr>
          <p:nvPr>
            <p:ph type="title"/>
          </p:nvPr>
        </p:nvSpPr>
        <p:spPr>
          <a:xfrm>
            <a:off x="556325" y="248013"/>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From Lowest to Highest Tax Burden</a:t>
            </a:r>
          </a:p>
        </p:txBody>
      </p:sp>
      <p:grpSp>
        <p:nvGrpSpPr>
          <p:cNvPr id="1014" name="Shape 1014"/>
          <p:cNvGrpSpPr/>
          <p:nvPr/>
        </p:nvGrpSpPr>
        <p:grpSpPr>
          <a:xfrm>
            <a:off x="332087" y="1417638"/>
            <a:ext cx="11527890" cy="5115000"/>
            <a:chOff x="-277513" y="0"/>
            <a:chExt cx="11527890" cy="5115000"/>
          </a:xfrm>
        </p:grpSpPr>
        <p:sp>
          <p:nvSpPr>
            <p:cNvPr id="1015" name="Shape 1015"/>
            <p:cNvSpPr/>
            <p:nvPr/>
          </p:nvSpPr>
          <p:spPr>
            <a:xfrm rot="4396435">
              <a:off x="3628155" y="1017861"/>
              <a:ext cx="4415618" cy="3079278"/>
            </a:xfrm>
            <a:custGeom>
              <a:avLst/>
              <a:gdLst/>
              <a:ahLst/>
              <a:cxnLst/>
              <a:rect l="0" t="0" r="0" b="0"/>
              <a:pathLst>
                <a:path w="120000" h="120000" extrusionOk="0">
                  <a:moveTo>
                    <a:pt x="0" y="120000"/>
                  </a:moveTo>
                  <a:quadBezTo>
                    <a:pt x="20000" y="40000"/>
                    <a:pt x="93748" y="15000"/>
                  </a:quadBezTo>
                  <a:lnTo>
                    <a:pt x="92569" y="0"/>
                  </a:lnTo>
                  <a:lnTo>
                    <a:pt x="120000" y="18786"/>
                  </a:lnTo>
                  <a:lnTo>
                    <a:pt x="96465" y="49572"/>
                  </a:lnTo>
                  <a:lnTo>
                    <a:pt x="95286" y="34572"/>
                  </a:lnTo>
                  <a:quadBezTo>
                    <a:pt x="30000" y="44572"/>
                    <a:pt x="0" y="120000"/>
                  </a:quadBezTo>
                  <a:close/>
                </a:path>
              </a:pathLst>
            </a:custGeom>
            <a:solidFill>
              <a:srgbClr val="F2B529"/>
            </a:solidFill>
            <a:ln w="38100" cap="flat" cmpd="sng">
              <a:solidFill>
                <a:srgbClr val="FFFFFF"/>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91425" rIns="91425" bIns="91425" anchor="ctr" anchorCtr="0">
              <a:noAutofit/>
            </a:bodyPr>
            <a:lstStyle/>
            <a:p>
              <a:pPr lvl="0">
                <a:spcBef>
                  <a:spcPts val="0"/>
                </a:spcBef>
                <a:buNone/>
              </a:pPr>
              <a:endParaRPr/>
            </a:p>
          </p:txBody>
        </p:sp>
        <p:sp>
          <p:nvSpPr>
            <p:cNvPr id="1016" name="Shape 1016"/>
            <p:cNvSpPr/>
            <p:nvPr/>
          </p:nvSpPr>
          <p:spPr>
            <a:xfrm>
              <a:off x="5470744" y="1557049"/>
              <a:ext cx="111600" cy="111600"/>
            </a:xfrm>
            <a:prstGeom prst="ellipse">
              <a:avLst/>
            </a:prstGeom>
            <a:solidFill>
              <a:srgbClr val="F4D6AB"/>
            </a:solidFill>
            <a:ln w="38100" cap="flat" cmpd="sng">
              <a:solidFill>
                <a:srgbClr val="FFFFFF"/>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91425" rIns="91425" bIns="91425" anchor="ctr" anchorCtr="0">
              <a:noAutofit/>
            </a:bodyPr>
            <a:lstStyle/>
            <a:p>
              <a:pPr lvl="0">
                <a:spcBef>
                  <a:spcPts val="0"/>
                </a:spcBef>
                <a:buNone/>
              </a:pPr>
              <a:endParaRPr/>
            </a:p>
          </p:txBody>
        </p:sp>
        <p:sp>
          <p:nvSpPr>
            <p:cNvPr id="1017" name="Shape 1017"/>
            <p:cNvSpPr/>
            <p:nvPr/>
          </p:nvSpPr>
          <p:spPr>
            <a:xfrm>
              <a:off x="6441905" y="2503862"/>
              <a:ext cx="111600" cy="111600"/>
            </a:xfrm>
            <a:prstGeom prst="ellipse">
              <a:avLst/>
            </a:prstGeom>
            <a:solidFill>
              <a:srgbClr val="F4D6AB"/>
            </a:solidFill>
            <a:ln w="38100" cap="flat" cmpd="sng">
              <a:solidFill>
                <a:srgbClr val="FFFFFF"/>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91425" rIns="91425" bIns="91425" anchor="ctr" anchorCtr="0">
              <a:noAutofit/>
            </a:bodyPr>
            <a:lstStyle/>
            <a:p>
              <a:pPr lvl="0">
                <a:spcBef>
                  <a:spcPts val="0"/>
                </a:spcBef>
                <a:buNone/>
              </a:pPr>
              <a:endParaRPr/>
            </a:p>
          </p:txBody>
        </p:sp>
        <p:sp>
          <p:nvSpPr>
            <p:cNvPr id="1018" name="Shape 1018"/>
            <p:cNvSpPr/>
            <p:nvPr/>
          </p:nvSpPr>
          <p:spPr>
            <a:xfrm>
              <a:off x="-277513" y="0"/>
              <a:ext cx="9301200" cy="8184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019" name="Shape 1019"/>
            <p:cNvSpPr txBox="1"/>
            <p:nvPr/>
          </p:nvSpPr>
          <p:spPr>
            <a:xfrm>
              <a:off x="-277513" y="0"/>
              <a:ext cx="9301200" cy="818400"/>
            </a:xfrm>
            <a:prstGeom prst="rect">
              <a:avLst/>
            </a:prstGeom>
            <a:noFill/>
            <a:ln>
              <a:noFill/>
            </a:ln>
          </p:spPr>
          <p:txBody>
            <a:bodyPr wrap="square" lIns="45700" tIns="45700" rIns="45700" bIns="45700" anchor="b" anchorCtr="0">
              <a:noAutofit/>
            </a:bodyPr>
            <a:lstStyle/>
            <a:p>
              <a:pPr marL="0" marR="0" lvl="0" indent="0" algn="ctr" rtl="0">
                <a:lnSpc>
                  <a:spcPct val="90000"/>
                </a:lnSpc>
                <a:spcBef>
                  <a:spcPts val="0"/>
                </a:spcBef>
                <a:spcAft>
                  <a:spcPts val="0"/>
                </a:spcAft>
                <a:buSzPct val="25000"/>
                <a:buNone/>
              </a:pPr>
              <a:r>
                <a:rPr lang="en-US" sz="3600" b="1">
                  <a:solidFill>
                    <a:srgbClr val="77A042"/>
                  </a:solidFill>
                  <a:latin typeface="Questrial"/>
                  <a:ea typeface="Questrial"/>
                  <a:cs typeface="Questrial"/>
                  <a:sym typeface="Questrial"/>
                </a:rPr>
                <a:t>Married Filing Jointly &amp; Qualifying Widow(er)</a:t>
              </a:r>
            </a:p>
          </p:txBody>
        </p:sp>
        <p:sp>
          <p:nvSpPr>
            <p:cNvPr id="1020" name="Shape 1020"/>
            <p:cNvSpPr/>
            <p:nvPr/>
          </p:nvSpPr>
          <p:spPr>
            <a:xfrm>
              <a:off x="6511569" y="1203592"/>
              <a:ext cx="3785100" cy="8184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021" name="Shape 1021"/>
            <p:cNvSpPr txBox="1"/>
            <p:nvPr/>
          </p:nvSpPr>
          <p:spPr>
            <a:xfrm>
              <a:off x="6511569" y="1203592"/>
              <a:ext cx="3785100" cy="818400"/>
            </a:xfrm>
            <a:prstGeom prst="rect">
              <a:avLst/>
            </a:prstGeom>
            <a:noFill/>
            <a:ln>
              <a:noFill/>
            </a:ln>
          </p:spPr>
          <p:txBody>
            <a:bodyPr wrap="square" lIns="45700" tIns="45700" rIns="45700" bIns="45700" anchor="ctr" anchorCtr="0">
              <a:noAutofit/>
            </a:bodyPr>
            <a:lstStyle/>
            <a:p>
              <a:pPr marL="0" marR="0" lvl="0" indent="0" algn="l" rtl="0">
                <a:lnSpc>
                  <a:spcPct val="90000"/>
                </a:lnSpc>
                <a:spcBef>
                  <a:spcPts val="0"/>
                </a:spcBef>
                <a:spcAft>
                  <a:spcPts val="0"/>
                </a:spcAft>
                <a:buSzPct val="25000"/>
                <a:buNone/>
              </a:pPr>
              <a:r>
                <a:rPr lang="en-US" sz="3600" b="1">
                  <a:solidFill>
                    <a:srgbClr val="77A042"/>
                  </a:solidFill>
                  <a:latin typeface="Questrial"/>
                  <a:ea typeface="Questrial"/>
                  <a:cs typeface="Questrial"/>
                  <a:sym typeface="Questrial"/>
                </a:rPr>
                <a:t>Head of Household</a:t>
              </a:r>
            </a:p>
          </p:txBody>
        </p:sp>
        <p:sp>
          <p:nvSpPr>
            <p:cNvPr id="1022" name="Shape 1022"/>
            <p:cNvSpPr/>
            <p:nvPr/>
          </p:nvSpPr>
          <p:spPr>
            <a:xfrm>
              <a:off x="3332103" y="2150405"/>
              <a:ext cx="2813400" cy="8184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023" name="Shape 1023"/>
            <p:cNvSpPr txBox="1"/>
            <p:nvPr/>
          </p:nvSpPr>
          <p:spPr>
            <a:xfrm>
              <a:off x="3332103" y="2150405"/>
              <a:ext cx="2813400" cy="818400"/>
            </a:xfrm>
            <a:prstGeom prst="rect">
              <a:avLst/>
            </a:prstGeom>
            <a:noFill/>
            <a:ln>
              <a:noFill/>
            </a:ln>
          </p:spPr>
          <p:txBody>
            <a:bodyPr wrap="square" lIns="45700" tIns="45700" rIns="45700" bIns="45700" anchor="ctr" anchorCtr="0">
              <a:noAutofit/>
            </a:bodyPr>
            <a:lstStyle/>
            <a:p>
              <a:pPr marL="0" marR="0" lvl="0" indent="0" algn="r" rtl="0">
                <a:lnSpc>
                  <a:spcPct val="90000"/>
                </a:lnSpc>
                <a:spcBef>
                  <a:spcPts val="0"/>
                </a:spcBef>
                <a:spcAft>
                  <a:spcPts val="0"/>
                </a:spcAft>
                <a:buSzPct val="25000"/>
                <a:buNone/>
              </a:pPr>
              <a:r>
                <a:rPr lang="en-US" sz="3600" b="1">
                  <a:solidFill>
                    <a:srgbClr val="77A042"/>
                  </a:solidFill>
                  <a:latin typeface="Questrial"/>
                  <a:ea typeface="Questrial"/>
                  <a:cs typeface="Questrial"/>
                  <a:sym typeface="Questrial"/>
                </a:rPr>
                <a:t>Single</a:t>
              </a:r>
            </a:p>
          </p:txBody>
        </p:sp>
        <p:sp>
          <p:nvSpPr>
            <p:cNvPr id="1024" name="Shape 1024"/>
            <p:cNvSpPr/>
            <p:nvPr/>
          </p:nvSpPr>
          <p:spPr>
            <a:xfrm>
              <a:off x="3853877" y="4464557"/>
              <a:ext cx="7396500" cy="4827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025" name="Shape 1025"/>
            <p:cNvSpPr txBox="1"/>
            <p:nvPr/>
          </p:nvSpPr>
          <p:spPr>
            <a:xfrm>
              <a:off x="3853877" y="4464557"/>
              <a:ext cx="7396500" cy="482700"/>
            </a:xfrm>
            <a:prstGeom prst="rect">
              <a:avLst/>
            </a:prstGeom>
            <a:noFill/>
            <a:ln>
              <a:noFill/>
            </a:ln>
          </p:spPr>
          <p:txBody>
            <a:bodyPr wrap="square" lIns="45700" tIns="45700" rIns="45700" bIns="45700" anchor="t" anchorCtr="0">
              <a:noAutofit/>
            </a:bodyPr>
            <a:lstStyle/>
            <a:p>
              <a:pPr marL="0" marR="0" lvl="0" indent="0" algn="ctr" rtl="0">
                <a:lnSpc>
                  <a:spcPct val="90000"/>
                </a:lnSpc>
                <a:spcBef>
                  <a:spcPts val="0"/>
                </a:spcBef>
                <a:spcAft>
                  <a:spcPts val="0"/>
                </a:spcAft>
                <a:buSzPct val="25000"/>
                <a:buNone/>
              </a:pPr>
              <a:r>
                <a:rPr lang="en-US" sz="3600" b="1">
                  <a:solidFill>
                    <a:srgbClr val="77A042"/>
                  </a:solidFill>
                  <a:latin typeface="Questrial"/>
                  <a:ea typeface="Questrial"/>
                  <a:cs typeface="Questrial"/>
                  <a:sym typeface="Questrial"/>
                </a:rPr>
                <a:t>Married Filing Separately</a:t>
              </a:r>
            </a:p>
          </p:txBody>
        </p:sp>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Shape 103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a:t>
            </a:r>
          </a:p>
        </p:txBody>
      </p:sp>
      <p:sp>
        <p:nvSpPr>
          <p:cNvPr id="1032" name="Shape 1032"/>
          <p:cNvSpPr txBox="1">
            <a:spLocks noGrp="1"/>
          </p:cNvSpPr>
          <p:nvPr>
            <p:ph type="body" idx="1"/>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spcBef>
                <a:spcPts val="0"/>
              </a:spcBef>
              <a:spcAft>
                <a:spcPts val="0"/>
              </a:spcAft>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	Lily left her husband in August of the tax year, but they did not get divorced. She took her children with her, supported them during all of the tax year, and will claim them as dependents.  Lily refuses to file a joint return with her husband.  </a:t>
            </a:r>
          </a:p>
          <a:p>
            <a:pPr marL="342900" marR="0" lvl="0" indent="-342900" algn="ctr" rtl="0">
              <a:spcBef>
                <a:spcPts val="800"/>
              </a:spcBef>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Which filing status should she use?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Shape 103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 – Answer</a:t>
            </a:r>
          </a:p>
        </p:txBody>
      </p:sp>
      <p:sp>
        <p:nvSpPr>
          <p:cNvPr id="1039" name="Shape 1039"/>
          <p:cNvSpPr txBox="1">
            <a:spLocks noGrp="1"/>
          </p:cNvSpPr>
          <p:nvPr>
            <p:ph type="body" idx="1"/>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lnSpc>
                <a:spcPct val="80000"/>
              </a:lnSpc>
              <a:spcBef>
                <a:spcPts val="0"/>
              </a:spcBef>
              <a:spcAft>
                <a:spcPts val="0"/>
              </a:spcAft>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Married Filing Separately.</a:t>
            </a:r>
          </a:p>
          <a:p>
            <a:pPr marL="342900" marR="0" lvl="0" indent="-342900" algn="ctr" rtl="0">
              <a:lnSpc>
                <a:spcPct val="80000"/>
              </a:lnSpc>
              <a:spcBef>
                <a:spcPts val="800"/>
              </a:spcBef>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Because Lily lived with her husband for </a:t>
            </a:r>
            <a:r>
              <a:rPr lang="en-US" sz="4000" b="1" i="1" u="none" strike="noStrike" cap="none">
                <a:solidFill>
                  <a:srgbClr val="CA8F0C"/>
                </a:solidFill>
                <a:latin typeface="Questrial"/>
                <a:ea typeface="Questrial"/>
                <a:cs typeface="Questrial"/>
                <a:sym typeface="Questrial"/>
              </a:rPr>
              <a:t>some part </a:t>
            </a:r>
            <a:r>
              <a:rPr lang="en-US" sz="4000" b="1" i="0" u="none" strike="noStrike" cap="none">
                <a:solidFill>
                  <a:srgbClr val="CA8F0C"/>
                </a:solidFill>
                <a:latin typeface="Questrial"/>
                <a:ea typeface="Questrial"/>
                <a:cs typeface="Questrial"/>
                <a:sym typeface="Questrial"/>
              </a:rPr>
              <a:t>of the last six months of the year, she cannot file as Head of Household.</a:t>
            </a:r>
          </a:p>
        </p:txBody>
      </p:sp>
    </p:spTree>
  </p:cSld>
  <p:clrMapOvr>
    <a:masterClrMapping/>
  </p:clrMapOvr>
  <p:transition spd="med">
    <p:fade thruBlk="1"/>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Shape 104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a:t>
            </a:r>
          </a:p>
        </p:txBody>
      </p:sp>
      <p:sp>
        <p:nvSpPr>
          <p:cNvPr id="1046" name="Shape 1046"/>
          <p:cNvSpPr txBox="1">
            <a:spLocks noGrp="1"/>
          </p:cNvSpPr>
          <p:nvPr>
            <p:ph type="body" idx="1"/>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spcBef>
                <a:spcPts val="0"/>
              </a:spcBef>
              <a:spcAft>
                <a:spcPts val="0"/>
              </a:spcAft>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Em left her husband in February of the tax year, but they did not get divorced. She took her children with her, supported them all year, and will claim them as dependents.  Em refuses to file a joint return with her husband.  </a:t>
            </a:r>
          </a:p>
          <a:p>
            <a:pPr marL="342900" marR="0" lvl="0" indent="-342900" algn="ctr" rtl="0">
              <a:spcBef>
                <a:spcPts val="800"/>
              </a:spcBef>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Which filing status should she use?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Shape 105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 – Answer</a:t>
            </a:r>
          </a:p>
        </p:txBody>
      </p:sp>
      <p:sp>
        <p:nvSpPr>
          <p:cNvPr id="1053" name="Shape 1053"/>
          <p:cNvSpPr txBox="1">
            <a:spLocks noGrp="1"/>
          </p:cNvSpPr>
          <p:nvPr>
            <p:ph type="body" idx="1"/>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lnSpc>
                <a:spcPct val="90000"/>
              </a:lnSpc>
              <a:spcBef>
                <a:spcPts val="0"/>
              </a:spcBef>
              <a:spcAft>
                <a:spcPts val="0"/>
              </a:spcAft>
              <a:buClr>
                <a:srgbClr val="000000"/>
              </a:buClr>
              <a:buSzPct val="25000"/>
              <a:buFont typeface="Noto Sans Symbols"/>
              <a:buNone/>
            </a:pPr>
            <a:r>
              <a:rPr lang="en-US" sz="4000" b="1" i="0" u="none" strike="noStrike" cap="none">
                <a:solidFill>
                  <a:srgbClr val="CA8F0C"/>
                </a:solidFill>
                <a:latin typeface="Questrial"/>
                <a:ea typeface="Questrial"/>
                <a:cs typeface="Questrial"/>
                <a:sym typeface="Questrial"/>
              </a:rPr>
              <a:t>Head of Household.</a:t>
            </a:r>
          </a:p>
          <a:p>
            <a:pPr marL="342900" marR="0" lvl="0" indent="-342900" algn="ctr" rtl="0">
              <a:lnSpc>
                <a:spcPct val="90000"/>
              </a:lnSpc>
              <a:spcBef>
                <a:spcPts val="700"/>
              </a:spcBef>
              <a:buClr>
                <a:srgbClr val="000000"/>
              </a:buClr>
              <a:buSzPct val="25000"/>
              <a:buFont typeface="Noto Sans Symbols"/>
              <a:buNone/>
            </a:pPr>
            <a:r>
              <a:rPr lang="en-US" sz="4000" b="1" i="0" u="none" strike="noStrike" cap="none">
                <a:solidFill>
                  <a:srgbClr val="CA8F0C"/>
                </a:solidFill>
                <a:latin typeface="Questrial"/>
                <a:ea typeface="Questrial"/>
                <a:cs typeface="Questrial"/>
                <a:sym typeface="Questrial"/>
              </a:rPr>
              <a:t>A legally married taxpayer can be considered unmarried and file as HoH if he/she has not lived with the spouse at any time during the last six months of the tax year. </a:t>
            </a:r>
          </a:p>
        </p:txBody>
      </p:sp>
    </p:spTree>
  </p:cSld>
  <p:clrMapOvr>
    <a:masterClrMapping/>
  </p:clrMapOvr>
  <p:transition spd="med">
    <p:fade thruBlk="1"/>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Shape 105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a:t>
            </a:r>
          </a:p>
        </p:txBody>
      </p:sp>
      <p:sp>
        <p:nvSpPr>
          <p:cNvPr id="1060" name="Shape 1060"/>
          <p:cNvSpPr txBox="1">
            <a:spLocks noGrp="1"/>
          </p:cNvSpPr>
          <p:nvPr>
            <p:ph type="body" idx="1"/>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spcBef>
                <a:spcPts val="0"/>
              </a:spcBef>
              <a:spcAft>
                <a:spcPts val="0"/>
              </a:spcAft>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Lane, a single woman, lives alone. She provides full support for her mother, Theresa, who lives in a nearby town.  Since Theresa had no income for the year, Lane paid all costs to maintain her home and will claim her as a dependent.  </a:t>
            </a:r>
          </a:p>
          <a:p>
            <a:pPr marL="342900" marR="0" lvl="0" indent="-342900" algn="ctr" rtl="0">
              <a:spcBef>
                <a:spcPts val="800"/>
              </a:spcBef>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What is Lane’s filing status?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Shape 106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 – Answer</a:t>
            </a:r>
          </a:p>
        </p:txBody>
      </p:sp>
      <p:sp>
        <p:nvSpPr>
          <p:cNvPr id="1067" name="Shape 1067"/>
          <p:cNvSpPr txBox="1">
            <a:spLocks noGrp="1"/>
          </p:cNvSpPr>
          <p:nvPr>
            <p:ph type="body" idx="1"/>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lnSpc>
                <a:spcPct val="80000"/>
              </a:lnSpc>
              <a:spcBef>
                <a:spcPts val="0"/>
              </a:spcBef>
              <a:spcAft>
                <a:spcPts val="0"/>
              </a:spcAft>
              <a:buClr>
                <a:srgbClr val="000000"/>
              </a:buClr>
              <a:buSzPct val="25000"/>
              <a:buFont typeface="Noto Sans Symbols"/>
              <a:buNone/>
            </a:pPr>
            <a:r>
              <a:rPr lang="en-US" sz="4000" b="1" i="0" u="none" strike="noStrike" cap="none">
                <a:solidFill>
                  <a:srgbClr val="CA8F0C"/>
                </a:solidFill>
                <a:latin typeface="Questrial"/>
                <a:ea typeface="Questrial"/>
                <a:cs typeface="Questrial"/>
                <a:sym typeface="Questrial"/>
              </a:rPr>
              <a:t>Head of Household.</a:t>
            </a:r>
          </a:p>
          <a:p>
            <a:pPr marL="342900" marR="0" lvl="0" indent="-342900" algn="ctr" rtl="0">
              <a:lnSpc>
                <a:spcPct val="80000"/>
              </a:lnSpc>
              <a:spcBef>
                <a:spcPts val="800"/>
              </a:spcBef>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A taxpayer can file as Head of Household on the basis of a dependent parent who does not live with him/her only if the taxpayer pays ½ of the costs of keeping up the parent’s home.</a:t>
            </a:r>
          </a:p>
        </p:txBody>
      </p:sp>
    </p:spTree>
  </p:cSld>
  <p:clrMapOvr>
    <a:masterClrMapping/>
  </p:clrMapOvr>
  <p:transition spd="med">
    <p:fade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Shape 107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a:t>
            </a:r>
          </a:p>
        </p:txBody>
      </p:sp>
      <p:sp>
        <p:nvSpPr>
          <p:cNvPr id="1074" name="Shape 1074"/>
          <p:cNvSpPr txBox="1">
            <a:spLocks noGrp="1"/>
          </p:cNvSpPr>
          <p:nvPr>
            <p:ph type="body" idx="1"/>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spcAft>
                <a:spcPts val="0"/>
              </a:spcAft>
              <a:buClr>
                <a:schemeClr val="dk1"/>
              </a:buClr>
              <a:buSzPct val="25000"/>
              <a:buFont typeface="Noto Sans Symbols"/>
              <a:buNone/>
            </a:pPr>
            <a:r>
              <a:rPr lang="en-US" sz="3700" b="1" i="0" u="none" strike="noStrike" cap="none">
                <a:solidFill>
                  <a:schemeClr val="dk1"/>
                </a:solidFill>
                <a:latin typeface="Questrial"/>
                <a:ea typeface="Questrial"/>
                <a:cs typeface="Questrial"/>
                <a:sym typeface="Questrial"/>
              </a:rPr>
              <a:t>Brian and Ashley were happily married since 1965.  They had no children, but Brian’s brother, who they claim an exemption for, lived with them for the last 10 years.  Ashley passed away two years ago.  Even after her death, Brian continued to maintain the entire cost for the home and his brother still lived there.</a:t>
            </a:r>
          </a:p>
          <a:p>
            <a:pPr marL="0" marR="0" lvl="0" indent="0" algn="ctr" rtl="0">
              <a:spcBef>
                <a:spcPts val="740"/>
              </a:spcBef>
              <a:buClr>
                <a:schemeClr val="dk1"/>
              </a:buClr>
              <a:buSzPct val="25000"/>
              <a:buFont typeface="Noto Sans Symbols"/>
              <a:buNone/>
            </a:pPr>
            <a:r>
              <a:rPr lang="en-US" sz="3700" b="1" i="0" u="none" strike="noStrike" cap="none">
                <a:solidFill>
                  <a:schemeClr val="dk1"/>
                </a:solidFill>
                <a:latin typeface="Questrial"/>
                <a:ea typeface="Questrial"/>
                <a:cs typeface="Questrial"/>
                <a:sym typeface="Questrial"/>
              </a:rPr>
              <a:t>What is Brian’s filing status?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Shape 108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 – Answer </a:t>
            </a:r>
          </a:p>
        </p:txBody>
      </p:sp>
      <p:sp>
        <p:nvSpPr>
          <p:cNvPr id="1081" name="Shape 1081"/>
          <p:cNvSpPr txBox="1">
            <a:spLocks noGrp="1"/>
          </p:cNvSpPr>
          <p:nvPr>
            <p:ph type="body" idx="1"/>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spcAft>
                <a:spcPts val="0"/>
              </a:spcAft>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Head of Household. </a:t>
            </a:r>
          </a:p>
          <a:p>
            <a:pPr marL="0" marR="0" lvl="0" indent="0" algn="ctr" rtl="0">
              <a:spcBef>
                <a:spcPts val="800"/>
              </a:spcBef>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Brian cannot file as Qualifying Widow(er) with dependent child, because his brother is NOT his dependent </a:t>
            </a:r>
            <a:r>
              <a:rPr lang="en-US" sz="4000" b="1" i="0" u="sng" strike="noStrike" cap="none">
                <a:solidFill>
                  <a:srgbClr val="CA8F0C"/>
                </a:solidFill>
                <a:latin typeface="Questrial"/>
                <a:ea typeface="Questrial"/>
                <a:cs typeface="Questrial"/>
                <a:sym typeface="Questrial"/>
              </a:rPr>
              <a:t>child</a:t>
            </a:r>
            <a:r>
              <a:rPr lang="en-US" sz="4000" b="1" i="0" u="none" strike="noStrike" cap="none">
                <a:solidFill>
                  <a:srgbClr val="CA8F0C"/>
                </a:solidFill>
                <a:latin typeface="Questrial"/>
                <a:ea typeface="Questrial"/>
                <a:cs typeface="Questrial"/>
                <a:sym typeface="Questrial"/>
              </a:rPr>
              <a:t>. Even though he is his dependent, he is not Brian’s </a:t>
            </a:r>
            <a:r>
              <a:rPr lang="en-US" sz="4000" b="1" i="0" u="sng" strike="noStrike" cap="none">
                <a:solidFill>
                  <a:srgbClr val="CA8F0C"/>
                </a:solidFill>
                <a:latin typeface="Questrial"/>
                <a:ea typeface="Questrial"/>
                <a:cs typeface="Questrial"/>
                <a:sym typeface="Questrial"/>
              </a:rPr>
              <a:t>child</a:t>
            </a:r>
            <a:r>
              <a:rPr lang="en-US" sz="4000" b="1" i="0" u="none" strike="noStrike" cap="none">
                <a:solidFill>
                  <a:srgbClr val="CA8F0C"/>
                </a:solidFill>
                <a:latin typeface="Questrial"/>
                <a:ea typeface="Questrial"/>
                <a:cs typeface="Questrial"/>
                <a:sym typeface="Questrial"/>
              </a:rPr>
              <a:t>.</a:t>
            </a:r>
          </a:p>
        </p:txBody>
      </p:sp>
    </p:spTree>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609600" y="566788"/>
            <a:ext cx="10972800" cy="1143000"/>
          </a:xfrm>
          <a:prstGeom prst="rect">
            <a:avLst/>
          </a:prstGeom>
        </p:spPr>
        <p:txBody>
          <a:bodyPr wrap="square" lIns="91425" tIns="91425" rIns="91425" bIns="91425" anchor="ctr" anchorCtr="0">
            <a:noAutofit/>
          </a:bodyPr>
          <a:lstStyle/>
          <a:p>
            <a:pPr lvl="0">
              <a:spcBef>
                <a:spcPts val="0"/>
              </a:spcBef>
              <a:buClr>
                <a:schemeClr val="dk2"/>
              </a:buClr>
              <a:buSzPct val="25000"/>
              <a:buFont typeface="Questrial"/>
              <a:buNone/>
            </a:pPr>
            <a:r>
              <a:rPr lang="en-US"/>
              <a:t>Filing Status</a:t>
            </a:r>
          </a:p>
          <a:p>
            <a:pPr lvl="0">
              <a:spcBef>
                <a:spcPts val="0"/>
              </a:spcBef>
              <a:buNone/>
            </a:pPr>
            <a:endParaRPr/>
          </a:p>
        </p:txBody>
      </p:sp>
      <p:sp>
        <p:nvSpPr>
          <p:cNvPr id="132" name="Shape 132"/>
          <p:cNvSpPr txBox="1">
            <a:spLocks noGrp="1"/>
          </p:cNvSpPr>
          <p:nvPr>
            <p:ph type="body" idx="1"/>
          </p:nvPr>
        </p:nvSpPr>
        <p:spPr>
          <a:xfrm>
            <a:off x="609600" y="1275928"/>
            <a:ext cx="10972800" cy="4526100"/>
          </a:xfrm>
          <a:prstGeom prst="rect">
            <a:avLst/>
          </a:prstGeom>
        </p:spPr>
        <p:txBody>
          <a:bodyPr wrap="square" lIns="91425" tIns="91425" rIns="91425" bIns="91425" anchor="t" anchorCtr="0">
            <a:noAutofit/>
          </a:bodyPr>
          <a:lstStyle/>
          <a:p>
            <a:pPr lvl="0" rtl="0">
              <a:spcBef>
                <a:spcPts val="0"/>
              </a:spcBef>
            </a:pPr>
            <a:r>
              <a:rPr lang="en-US"/>
              <a:t>Let’s look at the I/I form</a:t>
            </a:r>
            <a:r>
              <a:rPr lang="en-US" sz="3200"/>
              <a:t> </a:t>
            </a:r>
          </a:p>
          <a:p>
            <a:pPr lvl="0">
              <a:spcBef>
                <a:spcPts val="0"/>
              </a:spcBef>
              <a:buNone/>
            </a:pPr>
            <a:endParaRPr/>
          </a:p>
        </p:txBody>
      </p:sp>
      <p:pic>
        <p:nvPicPr>
          <p:cNvPr id="133" name="Shape 133"/>
          <p:cNvPicPr preferRelativeResize="0"/>
          <p:nvPr/>
        </p:nvPicPr>
        <p:blipFill>
          <a:blip r:embed="rId3">
            <a:alphaModFix/>
          </a:blip>
          <a:stretch>
            <a:fillRect/>
          </a:stretch>
        </p:blipFill>
        <p:spPr>
          <a:xfrm>
            <a:off x="65000" y="2472575"/>
            <a:ext cx="12062000" cy="1720350"/>
          </a:xfrm>
          <a:prstGeom prst="rect">
            <a:avLst/>
          </a:prstGeom>
          <a:noFill/>
          <a:ln>
            <a:noFill/>
          </a:ln>
          <a:effectLst>
            <a:outerShdw blurRad="292100" dist="139700" dir="2700000" algn="tl" rotWithShape="0">
              <a:srgbClr val="333333">
                <a:alpha val="64709"/>
              </a:srgbClr>
            </a:outerShdw>
          </a:effectLst>
        </p:spPr>
      </p:pic>
      <p:sp>
        <p:nvSpPr>
          <p:cNvPr id="134" name="Shape 134"/>
          <p:cNvSpPr/>
          <p:nvPr/>
        </p:nvSpPr>
        <p:spPr>
          <a:xfrm>
            <a:off x="445925" y="4366975"/>
            <a:ext cx="11502000" cy="2137200"/>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ctr" anchorCtr="0">
            <a:noAutofit/>
          </a:bodyPr>
          <a:lstStyle/>
          <a:p>
            <a:pPr marL="457200" marR="0" lvl="1" indent="0" algn="ctr" rtl="0">
              <a:spcBef>
                <a:spcPts val="0"/>
              </a:spcBef>
              <a:buClr>
                <a:schemeClr val="lt1"/>
              </a:buClr>
              <a:buSzPct val="25000"/>
              <a:buFont typeface="Noto Sans Symbols"/>
              <a:buNone/>
            </a:pPr>
            <a:r>
              <a:rPr lang="en-US" sz="3600" b="1">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pic>
        <p:nvPicPr>
          <p:cNvPr id="1086" name="Shape 1086" descr="Impact-logo_SaveFirst-green.eps"/>
          <p:cNvPicPr preferRelativeResize="0"/>
          <p:nvPr/>
        </p:nvPicPr>
        <p:blipFill rotWithShape="1">
          <a:blip r:embed="rId3">
            <a:alphaModFix/>
          </a:blip>
          <a:srcRect l="19561" t="31742" r="20646" b="34976"/>
          <a:stretch/>
        </p:blipFill>
        <p:spPr>
          <a:xfrm>
            <a:off x="1440089" y="625475"/>
            <a:ext cx="9264733" cy="4243519"/>
          </a:xfrm>
          <a:prstGeom prst="rect">
            <a:avLst/>
          </a:prstGeom>
          <a:noFill/>
          <a:ln>
            <a:noFill/>
          </a:ln>
        </p:spPr>
      </p:pic>
      <p:sp>
        <p:nvSpPr>
          <p:cNvPr id="1087" name="Shape 1087"/>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088" name="Shape 1088"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089" name="Shape 1089"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090" name="Shape 1090"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091" name="Shape 1091"/>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092" name="Shape 1092"/>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Filing Basics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Shape 109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Filing Status Objectives</a:t>
            </a:r>
          </a:p>
        </p:txBody>
      </p:sp>
      <p:sp>
        <p:nvSpPr>
          <p:cNvPr id="1098" name="Shape 1098"/>
          <p:cNvSpPr txBox="1">
            <a:spLocks noGrp="1"/>
          </p:cNvSpPr>
          <p:nvPr>
            <p:ph type="body" idx="1"/>
          </p:nvPr>
        </p:nvSpPr>
        <p:spPr>
          <a:xfrm>
            <a:off x="609600" y="1600199"/>
            <a:ext cx="10972800" cy="3714000"/>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342900" marR="0" lvl="0" indent="-342900" algn="l" rtl="0">
              <a:spcBef>
                <a:spcPts val="0"/>
              </a:spcBef>
              <a:spcAft>
                <a:spcPts val="0"/>
              </a:spcAft>
              <a:buClr>
                <a:schemeClr val="accent3"/>
              </a:buClr>
              <a:buSzPct val="100000"/>
              <a:buFont typeface="Noto Sans Symbols"/>
              <a:buChar char="➢"/>
            </a:pPr>
            <a:r>
              <a:rPr lang="en-US" sz="4000" b="1" i="0" u="none" strike="noStrike" cap="none">
                <a:solidFill>
                  <a:schemeClr val="accent3"/>
                </a:solidFill>
                <a:latin typeface="Questrial"/>
                <a:ea typeface="Questrial"/>
                <a:cs typeface="Questrial"/>
                <a:sym typeface="Questrial"/>
              </a:rPr>
              <a:t>After completing this section, the volunteer will be able to:</a:t>
            </a:r>
          </a:p>
          <a:p>
            <a:pPr marL="742950" marR="0" lvl="1" indent="-285750" algn="l" rtl="0">
              <a:spcBef>
                <a:spcPts val="720"/>
              </a:spcBef>
              <a:spcAft>
                <a:spcPts val="0"/>
              </a:spcAft>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Verify that a taxpayer is required to file a tax return </a:t>
            </a:r>
          </a:p>
          <a:p>
            <a:pPr marL="742950" marR="0" lvl="1" indent="-285750" algn="l" rtl="0">
              <a:spcBef>
                <a:spcPts val="720"/>
              </a:spcBef>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Recommend when a taxpayer should file a tax return, even if not required to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8">
                                            <p:txEl>
                                              <p:pRg st="0" end="0"/>
                                            </p:txEl>
                                          </p:spTgt>
                                        </p:tgtEl>
                                        <p:attrNameLst>
                                          <p:attrName>style.visibility</p:attrName>
                                        </p:attrNameLst>
                                      </p:cBhvr>
                                      <p:to>
                                        <p:strVal val="visible"/>
                                      </p:to>
                                    </p:set>
                                    <p:animEffect transition="in" filter="fade">
                                      <p:cBhvr>
                                        <p:cTn id="7" dur="1000"/>
                                        <p:tgtEl>
                                          <p:spTgt spid="10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8">
                                            <p:txEl>
                                              <p:pRg st="1" end="1"/>
                                            </p:txEl>
                                          </p:spTgt>
                                        </p:tgtEl>
                                        <p:attrNameLst>
                                          <p:attrName>style.visibility</p:attrName>
                                        </p:attrNameLst>
                                      </p:cBhvr>
                                      <p:to>
                                        <p:strVal val="visible"/>
                                      </p:to>
                                    </p:set>
                                    <p:animEffect transition="in" filter="fade">
                                      <p:cBhvr>
                                        <p:cTn id="12" dur="1000"/>
                                        <p:tgtEl>
                                          <p:spTgt spid="10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8">
                                            <p:txEl>
                                              <p:pRg st="2" end="2"/>
                                            </p:txEl>
                                          </p:spTgt>
                                        </p:tgtEl>
                                        <p:attrNameLst>
                                          <p:attrName>style.visibility</p:attrName>
                                        </p:attrNameLst>
                                      </p:cBhvr>
                                      <p:to>
                                        <p:strVal val="visible"/>
                                      </p:to>
                                    </p:set>
                                    <p:animEffect transition="in" filter="fade">
                                      <p:cBhvr>
                                        <p:cTn id="17" dur="1000"/>
                                        <p:tgtEl>
                                          <p:spTgt spid="10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Shape 110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Who Must File?	</a:t>
            </a:r>
          </a:p>
        </p:txBody>
      </p:sp>
      <p:sp>
        <p:nvSpPr>
          <p:cNvPr id="1105" name="Shape 1105"/>
          <p:cNvSpPr txBox="1">
            <a:spLocks noGrp="1"/>
          </p:cNvSpPr>
          <p:nvPr>
            <p:ph type="body" idx="1"/>
          </p:nvPr>
        </p:nvSpPr>
        <p:spPr>
          <a:xfrm>
            <a:off x="276300" y="1165950"/>
            <a:ext cx="11306100" cy="4526100"/>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To decide whether someone must file a tax return, you need to know the individual’s:</a:t>
            </a:r>
          </a:p>
          <a:p>
            <a:pPr marL="742950" marR="0" lvl="1" indent="-285750" algn="l" rtl="0">
              <a:lnSpc>
                <a:spcPct val="80000"/>
              </a:lnSpc>
              <a:spcBef>
                <a:spcPts val="612"/>
              </a:spcBef>
              <a:spcAft>
                <a:spcPts val="0"/>
              </a:spcAft>
              <a:buClr>
                <a:schemeClr val="dk1"/>
              </a:buClr>
              <a:buSzPct val="98709"/>
              <a:buFont typeface="Arial"/>
              <a:buChar char="•"/>
            </a:pPr>
            <a:r>
              <a:rPr lang="en-US" sz="3060" b="0" i="0" u="none" strike="noStrike" cap="none">
                <a:solidFill>
                  <a:schemeClr val="dk1"/>
                </a:solidFill>
                <a:latin typeface="Questrial"/>
                <a:ea typeface="Questrial"/>
                <a:cs typeface="Questrial"/>
                <a:sym typeface="Questrial"/>
              </a:rPr>
              <a:t>Age</a:t>
            </a:r>
          </a:p>
          <a:p>
            <a:pPr marL="742950" marR="0" lvl="1" indent="-285750" algn="l" rtl="0">
              <a:lnSpc>
                <a:spcPct val="80000"/>
              </a:lnSpc>
              <a:spcBef>
                <a:spcPts val="612"/>
              </a:spcBef>
              <a:spcAft>
                <a:spcPts val="0"/>
              </a:spcAft>
              <a:buClr>
                <a:schemeClr val="dk1"/>
              </a:buClr>
              <a:buSzPct val="98709"/>
              <a:buFont typeface="Arial"/>
              <a:buChar char="•"/>
            </a:pPr>
            <a:r>
              <a:rPr lang="en-US" sz="3060" b="0" i="0" u="none" strike="noStrike" cap="none">
                <a:solidFill>
                  <a:schemeClr val="dk1"/>
                </a:solidFill>
                <a:latin typeface="Questrial"/>
                <a:ea typeface="Questrial"/>
                <a:cs typeface="Questrial"/>
                <a:sym typeface="Questrial"/>
              </a:rPr>
              <a:t>Gross income (approximate)</a:t>
            </a:r>
          </a:p>
          <a:p>
            <a:pPr marL="1143000" marR="0" lvl="2" indent="-228600" algn="l" rtl="0">
              <a:lnSpc>
                <a:spcPct val="80000"/>
              </a:lnSpc>
              <a:spcBef>
                <a:spcPts val="544"/>
              </a:spcBef>
              <a:spcAft>
                <a:spcPts val="0"/>
              </a:spcAft>
              <a:buClr>
                <a:schemeClr val="dk1"/>
              </a:buClr>
              <a:buSzPct val="100740"/>
              <a:buFont typeface="Courier New"/>
              <a:buChar char="o"/>
            </a:pPr>
            <a:r>
              <a:rPr lang="en-US" sz="2720" b="0" i="0" u="none" strike="noStrike" cap="none">
                <a:solidFill>
                  <a:schemeClr val="dk1"/>
                </a:solidFill>
                <a:latin typeface="Questrial"/>
                <a:ea typeface="Questrial"/>
                <a:cs typeface="Questrial"/>
                <a:sym typeface="Questrial"/>
              </a:rPr>
              <a:t>All the income received during the year in the form of money, goods, property and services not exempt from tax (earned and unearned)</a:t>
            </a:r>
          </a:p>
          <a:p>
            <a:pPr marL="1143000" marR="0" lvl="2" indent="-228600" algn="l" rtl="0">
              <a:lnSpc>
                <a:spcPct val="80000"/>
              </a:lnSpc>
              <a:spcBef>
                <a:spcPts val="544"/>
              </a:spcBef>
              <a:spcAft>
                <a:spcPts val="0"/>
              </a:spcAft>
              <a:buClr>
                <a:schemeClr val="dk1"/>
              </a:buClr>
              <a:buSzPct val="100740"/>
              <a:buFont typeface="Courier New"/>
              <a:buChar char="o"/>
            </a:pPr>
            <a:r>
              <a:rPr lang="en-US" sz="2720" b="0" i="0" u="none" strike="noStrike" cap="none">
                <a:solidFill>
                  <a:schemeClr val="dk1"/>
                </a:solidFill>
                <a:latin typeface="Questrial"/>
                <a:ea typeface="Questrial"/>
                <a:cs typeface="Questrial"/>
                <a:sym typeface="Questrial"/>
              </a:rPr>
              <a:t>Do not include Social Security unless</a:t>
            </a:r>
          </a:p>
          <a:p>
            <a:pPr marL="1600200" marR="0" lvl="3" indent="-228600" algn="l" rtl="0">
              <a:lnSpc>
                <a:spcPct val="80000"/>
              </a:lnSpc>
              <a:spcBef>
                <a:spcPts val="476"/>
              </a:spcBef>
              <a:spcAft>
                <a:spcPts val="0"/>
              </a:spcAft>
              <a:buClr>
                <a:schemeClr val="dk1"/>
              </a:buClr>
              <a:buSzPct val="99166"/>
              <a:buFont typeface="Arial"/>
              <a:buChar char="–"/>
            </a:pPr>
            <a:r>
              <a:rPr lang="en-US" sz="2380" b="0" i="0" u="none" strike="noStrike" cap="none">
                <a:solidFill>
                  <a:schemeClr val="dk1"/>
                </a:solidFill>
                <a:latin typeface="Questrial"/>
                <a:ea typeface="Questrial"/>
                <a:cs typeface="Questrial"/>
                <a:sym typeface="Questrial"/>
              </a:rPr>
              <a:t> MFS and lived with spouse at any time during year OR </a:t>
            </a:r>
          </a:p>
          <a:p>
            <a:pPr marL="1600200" marR="0" lvl="3" indent="-228600" algn="l" rtl="0">
              <a:lnSpc>
                <a:spcPct val="80000"/>
              </a:lnSpc>
              <a:spcBef>
                <a:spcPts val="476"/>
              </a:spcBef>
              <a:spcAft>
                <a:spcPts val="0"/>
              </a:spcAft>
              <a:buClr>
                <a:schemeClr val="dk1"/>
              </a:buClr>
              <a:buSzPct val="99166"/>
              <a:buFont typeface="Arial"/>
              <a:buChar char="–"/>
            </a:pPr>
            <a:r>
              <a:rPr lang="en-US" sz="2380" b="0" i="0" u="none" strike="noStrike" cap="none">
                <a:solidFill>
                  <a:schemeClr val="dk1"/>
                </a:solidFill>
                <a:latin typeface="Questrial"/>
                <a:ea typeface="Questrial"/>
                <a:cs typeface="Questrial"/>
                <a:sym typeface="Questrial"/>
              </a:rPr>
              <a:t>½ of Social Security + other gross income and any tax-exempt interest is more than $25,000 ($32,000 if MFJ)</a:t>
            </a:r>
          </a:p>
          <a:p>
            <a:pPr marL="742950" marR="0" lvl="1" indent="-285750" algn="l" rtl="0">
              <a:lnSpc>
                <a:spcPct val="80000"/>
              </a:lnSpc>
              <a:spcBef>
                <a:spcPts val="612"/>
              </a:spcBef>
              <a:buClr>
                <a:schemeClr val="dk1"/>
              </a:buClr>
              <a:buSzPct val="98709"/>
              <a:buFont typeface="Arial"/>
              <a:buChar char="•"/>
            </a:pPr>
            <a:r>
              <a:rPr lang="en-US" sz="3060" b="0" i="0" u="none" strike="noStrike" cap="none">
                <a:solidFill>
                  <a:schemeClr val="dk1"/>
                </a:solidFill>
                <a:latin typeface="Questrial"/>
                <a:ea typeface="Questrial"/>
                <a:cs typeface="Questrial"/>
                <a:sym typeface="Questrial"/>
              </a:rPr>
              <a:t>Filing status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5">
                                            <p:txEl>
                                              <p:pRg st="0" end="0"/>
                                            </p:txEl>
                                          </p:spTgt>
                                        </p:tgtEl>
                                        <p:attrNameLst>
                                          <p:attrName>style.visibility</p:attrName>
                                        </p:attrNameLst>
                                      </p:cBhvr>
                                      <p:to>
                                        <p:strVal val="visible"/>
                                      </p:to>
                                    </p:set>
                                    <p:animEffect transition="in" filter="fade">
                                      <p:cBhvr>
                                        <p:cTn id="7" dur="500"/>
                                        <p:tgtEl>
                                          <p:spTgt spid="11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5">
                                            <p:txEl>
                                              <p:pRg st="1" end="1"/>
                                            </p:txEl>
                                          </p:spTgt>
                                        </p:tgtEl>
                                        <p:attrNameLst>
                                          <p:attrName>style.visibility</p:attrName>
                                        </p:attrNameLst>
                                      </p:cBhvr>
                                      <p:to>
                                        <p:strVal val="visible"/>
                                      </p:to>
                                    </p:set>
                                    <p:animEffect transition="in" filter="fade">
                                      <p:cBhvr>
                                        <p:cTn id="12" dur="500"/>
                                        <p:tgtEl>
                                          <p:spTgt spid="11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5">
                                            <p:txEl>
                                              <p:pRg st="2" end="2"/>
                                            </p:txEl>
                                          </p:spTgt>
                                        </p:tgtEl>
                                        <p:attrNameLst>
                                          <p:attrName>style.visibility</p:attrName>
                                        </p:attrNameLst>
                                      </p:cBhvr>
                                      <p:to>
                                        <p:strVal val="visible"/>
                                      </p:to>
                                    </p:set>
                                    <p:animEffect transition="in" filter="fade">
                                      <p:cBhvr>
                                        <p:cTn id="17" dur="500"/>
                                        <p:tgtEl>
                                          <p:spTgt spid="11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05">
                                            <p:txEl>
                                              <p:pRg st="3" end="3"/>
                                            </p:txEl>
                                          </p:spTgt>
                                        </p:tgtEl>
                                        <p:attrNameLst>
                                          <p:attrName>style.visibility</p:attrName>
                                        </p:attrNameLst>
                                      </p:cBhvr>
                                      <p:to>
                                        <p:strVal val="visible"/>
                                      </p:to>
                                    </p:set>
                                    <p:animEffect transition="in" filter="fade">
                                      <p:cBhvr>
                                        <p:cTn id="22" dur="500"/>
                                        <p:tgtEl>
                                          <p:spTgt spid="11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05">
                                            <p:txEl>
                                              <p:pRg st="4" end="4"/>
                                            </p:txEl>
                                          </p:spTgt>
                                        </p:tgtEl>
                                        <p:attrNameLst>
                                          <p:attrName>style.visibility</p:attrName>
                                        </p:attrNameLst>
                                      </p:cBhvr>
                                      <p:to>
                                        <p:strVal val="visible"/>
                                      </p:to>
                                    </p:set>
                                    <p:animEffect transition="in" filter="fade">
                                      <p:cBhvr>
                                        <p:cTn id="27" dur="500"/>
                                        <p:tgtEl>
                                          <p:spTgt spid="110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05">
                                            <p:txEl>
                                              <p:pRg st="5" end="5"/>
                                            </p:txEl>
                                          </p:spTgt>
                                        </p:tgtEl>
                                        <p:attrNameLst>
                                          <p:attrName>style.visibility</p:attrName>
                                        </p:attrNameLst>
                                      </p:cBhvr>
                                      <p:to>
                                        <p:strVal val="visible"/>
                                      </p:to>
                                    </p:set>
                                    <p:animEffect transition="in" filter="fade">
                                      <p:cBhvr>
                                        <p:cTn id="32" dur="500"/>
                                        <p:tgtEl>
                                          <p:spTgt spid="110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05">
                                            <p:txEl>
                                              <p:pRg st="6" end="6"/>
                                            </p:txEl>
                                          </p:spTgt>
                                        </p:tgtEl>
                                        <p:attrNameLst>
                                          <p:attrName>style.visibility</p:attrName>
                                        </p:attrNameLst>
                                      </p:cBhvr>
                                      <p:to>
                                        <p:strVal val="visible"/>
                                      </p:to>
                                    </p:set>
                                    <p:animEffect transition="in" filter="fade">
                                      <p:cBhvr>
                                        <p:cTn id="37" dur="500"/>
                                        <p:tgtEl>
                                          <p:spTgt spid="110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05">
                                            <p:txEl>
                                              <p:pRg st="7" end="7"/>
                                            </p:txEl>
                                          </p:spTgt>
                                        </p:tgtEl>
                                        <p:attrNameLst>
                                          <p:attrName>style.visibility</p:attrName>
                                        </p:attrNameLst>
                                      </p:cBhvr>
                                      <p:to>
                                        <p:strVal val="visible"/>
                                      </p:to>
                                    </p:set>
                                    <p:animEffect transition="in" filter="fade">
                                      <p:cBhvr>
                                        <p:cTn id="42" dur="500"/>
                                        <p:tgtEl>
                                          <p:spTgt spid="11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Shape 111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Who is Legally Required to File a Return?</a:t>
            </a:r>
          </a:p>
        </p:txBody>
      </p:sp>
      <p:sp>
        <p:nvSpPr>
          <p:cNvPr id="1112" name="Shape 1112"/>
          <p:cNvSpPr txBox="1">
            <a:spLocks noGrp="1"/>
          </p:cNvSpPr>
          <p:nvPr>
            <p:ph type="body" idx="1"/>
          </p:nvPr>
        </p:nvSpPr>
        <p:spPr>
          <a:xfrm>
            <a:off x="609600" y="1600203"/>
            <a:ext cx="10972800" cy="4525963"/>
          </a:xfrm>
          <a:prstGeom prst="rect">
            <a:avLst/>
          </a:prstGeom>
          <a:solidFill>
            <a:schemeClr val="accent3"/>
          </a:solidFill>
          <a:ln w="25400" cap="flat" cmpd="sng">
            <a:solidFill>
              <a:srgbClr val="2B535E"/>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Clr>
                <a:schemeClr val="lt1"/>
              </a:buClr>
              <a:buSzPct val="25000"/>
              <a:buFont typeface="Noto Sans Symbols"/>
              <a:buNone/>
            </a:pPr>
            <a:r>
              <a:rPr lang="en-US" sz="4000" b="0" i="0" u="sng" strike="noStrike" cap="none">
                <a:solidFill>
                  <a:schemeClr val="lt1"/>
                </a:solidFill>
                <a:latin typeface="Questrial"/>
                <a:ea typeface="Questrial"/>
                <a:cs typeface="Questrial"/>
                <a:sym typeface="Questrial"/>
              </a:rPr>
              <a:t>Use </a:t>
            </a:r>
            <a:r>
              <a:rPr lang="en-US" sz="4000" b="1" i="0" u="sng" strike="noStrike" cap="none">
                <a:solidFill>
                  <a:schemeClr val="lt1"/>
                </a:solidFill>
                <a:latin typeface="Questrial"/>
                <a:ea typeface="Questrial"/>
                <a:cs typeface="Questrial"/>
                <a:sym typeface="Questrial"/>
              </a:rPr>
              <a:t>Who Must File</a:t>
            </a:r>
            <a:r>
              <a:rPr lang="en-US" sz="4000" b="0" i="0" u="sng" strike="noStrike" cap="none">
                <a:solidFill>
                  <a:schemeClr val="lt1"/>
                </a:solidFill>
                <a:latin typeface="Questrial"/>
                <a:ea typeface="Questrial"/>
                <a:cs typeface="Questrial"/>
                <a:sym typeface="Questrial"/>
              </a:rPr>
              <a:t> Tab in the Pub 4012</a:t>
            </a:r>
          </a:p>
          <a:p>
            <a:pPr marL="457200" marR="0" lvl="1" indent="0" algn="ctr" rtl="0">
              <a:spcBef>
                <a:spcPts val="720"/>
              </a:spcBef>
              <a:spcAft>
                <a:spcPts val="0"/>
              </a:spcAft>
              <a:buClr>
                <a:schemeClr val="lt1"/>
              </a:buClr>
              <a:buSzPct val="25000"/>
              <a:buFont typeface="Arial"/>
              <a:buNone/>
            </a:pPr>
            <a:r>
              <a:rPr lang="en-US" sz="3600" b="0" i="0" u="none" strike="noStrike" cap="none">
                <a:solidFill>
                  <a:schemeClr val="lt1"/>
                </a:solidFill>
                <a:latin typeface="Questrial"/>
                <a:ea typeface="Questrial"/>
                <a:cs typeface="Questrial"/>
                <a:sym typeface="Questrial"/>
              </a:rPr>
              <a:t>Chart A – For Most People Who Must File</a:t>
            </a:r>
          </a:p>
          <a:p>
            <a:pPr marL="457200" marR="0" lvl="1" indent="0" algn="ctr" rtl="0">
              <a:spcBef>
                <a:spcPts val="720"/>
              </a:spcBef>
              <a:spcAft>
                <a:spcPts val="0"/>
              </a:spcAft>
              <a:buClr>
                <a:schemeClr val="lt1"/>
              </a:buClr>
              <a:buSzPct val="25000"/>
              <a:buFont typeface="Arial"/>
              <a:buNone/>
            </a:pPr>
            <a:r>
              <a:rPr lang="en-US" sz="3600" b="0" i="0" u="none" strike="noStrike" cap="none">
                <a:solidFill>
                  <a:schemeClr val="lt1"/>
                </a:solidFill>
                <a:latin typeface="Questrial"/>
                <a:ea typeface="Questrial"/>
                <a:cs typeface="Questrial"/>
                <a:sym typeface="Questrial"/>
              </a:rPr>
              <a:t>Chart B – For Children and Other Dependents</a:t>
            </a:r>
          </a:p>
          <a:p>
            <a:pPr marL="457200" marR="0" lvl="1" indent="0" algn="ctr" rtl="0">
              <a:spcBef>
                <a:spcPts val="720"/>
              </a:spcBef>
              <a:spcAft>
                <a:spcPts val="0"/>
              </a:spcAft>
              <a:buClr>
                <a:schemeClr val="lt1"/>
              </a:buClr>
              <a:buSzPct val="25000"/>
              <a:buFont typeface="Arial"/>
              <a:buNone/>
            </a:pPr>
            <a:r>
              <a:rPr lang="en-US" sz="3600" b="0" i="0" u="none" strike="noStrike" cap="none">
                <a:solidFill>
                  <a:schemeClr val="lt1"/>
                </a:solidFill>
                <a:latin typeface="Questrial"/>
                <a:ea typeface="Questrial"/>
                <a:cs typeface="Questrial"/>
                <a:sym typeface="Questrial"/>
              </a:rPr>
              <a:t>Chart C – Other Situations When You Must File</a:t>
            </a:r>
          </a:p>
          <a:p>
            <a:pPr marL="457200" marR="0" lvl="1" indent="0" algn="ctr" rtl="0">
              <a:spcBef>
                <a:spcPts val="720"/>
              </a:spcBef>
              <a:buClr>
                <a:schemeClr val="lt1"/>
              </a:buClr>
              <a:buSzPct val="25000"/>
              <a:buFont typeface="Arial"/>
              <a:buNone/>
            </a:pPr>
            <a:r>
              <a:rPr lang="en-US" sz="3600" b="0" i="0" u="none" strike="noStrike" cap="none">
                <a:solidFill>
                  <a:schemeClr val="lt1"/>
                </a:solidFill>
                <a:latin typeface="Questrial"/>
                <a:ea typeface="Questrial"/>
                <a:cs typeface="Questrial"/>
                <a:sym typeface="Questrial"/>
              </a:rPr>
              <a:t>Chart D – Who Should File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2">
                                            <p:txEl>
                                              <p:pRg st="0" end="0"/>
                                            </p:txEl>
                                          </p:spTgt>
                                        </p:tgtEl>
                                        <p:attrNameLst>
                                          <p:attrName>style.visibility</p:attrName>
                                        </p:attrNameLst>
                                      </p:cBhvr>
                                      <p:to>
                                        <p:strVal val="visible"/>
                                      </p:to>
                                    </p:set>
                                    <p:animEffect transition="in" filter="fade">
                                      <p:cBhvr>
                                        <p:cTn id="7" dur="500"/>
                                        <p:tgtEl>
                                          <p:spTgt spid="11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2">
                                            <p:txEl>
                                              <p:pRg st="1" end="1"/>
                                            </p:txEl>
                                          </p:spTgt>
                                        </p:tgtEl>
                                        <p:attrNameLst>
                                          <p:attrName>style.visibility</p:attrName>
                                        </p:attrNameLst>
                                      </p:cBhvr>
                                      <p:to>
                                        <p:strVal val="visible"/>
                                      </p:to>
                                    </p:set>
                                    <p:animEffect transition="in" filter="fade">
                                      <p:cBhvr>
                                        <p:cTn id="12" dur="500"/>
                                        <p:tgtEl>
                                          <p:spTgt spid="11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2">
                                            <p:txEl>
                                              <p:pRg st="2" end="2"/>
                                            </p:txEl>
                                          </p:spTgt>
                                        </p:tgtEl>
                                        <p:attrNameLst>
                                          <p:attrName>style.visibility</p:attrName>
                                        </p:attrNameLst>
                                      </p:cBhvr>
                                      <p:to>
                                        <p:strVal val="visible"/>
                                      </p:to>
                                    </p:set>
                                    <p:animEffect transition="in" filter="fade">
                                      <p:cBhvr>
                                        <p:cTn id="17" dur="500"/>
                                        <p:tgtEl>
                                          <p:spTgt spid="11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2">
                                            <p:txEl>
                                              <p:pRg st="3" end="3"/>
                                            </p:txEl>
                                          </p:spTgt>
                                        </p:tgtEl>
                                        <p:attrNameLst>
                                          <p:attrName>style.visibility</p:attrName>
                                        </p:attrNameLst>
                                      </p:cBhvr>
                                      <p:to>
                                        <p:strVal val="visible"/>
                                      </p:to>
                                    </p:set>
                                    <p:animEffect transition="in" filter="fade">
                                      <p:cBhvr>
                                        <p:cTn id="22" dur="500"/>
                                        <p:tgtEl>
                                          <p:spTgt spid="11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12">
                                            <p:txEl>
                                              <p:pRg st="4" end="4"/>
                                            </p:txEl>
                                          </p:spTgt>
                                        </p:tgtEl>
                                        <p:attrNameLst>
                                          <p:attrName>style.visibility</p:attrName>
                                        </p:attrNameLst>
                                      </p:cBhvr>
                                      <p:to>
                                        <p:strVal val="visible"/>
                                      </p:to>
                                    </p:set>
                                    <p:animEffect transition="in" filter="fade">
                                      <p:cBhvr>
                                        <p:cTn id="27" dur="500"/>
                                        <p:tgtEl>
                                          <p:spTgt spid="11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Shape 111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Children &amp; Other Dependents</a:t>
            </a:r>
          </a:p>
        </p:txBody>
      </p:sp>
      <p:sp>
        <p:nvSpPr>
          <p:cNvPr id="1118" name="Shape 1118"/>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Refer to Chart B under </a:t>
            </a:r>
            <a:r>
              <a:rPr lang="en-US" sz="4000" b="1" i="0" u="none" strike="noStrike" cap="none">
                <a:solidFill>
                  <a:schemeClr val="dk1"/>
                </a:solidFill>
                <a:latin typeface="Questrial"/>
                <a:ea typeface="Questrial"/>
                <a:cs typeface="Questrial"/>
                <a:sym typeface="Questrial"/>
              </a:rPr>
              <a:t>Who Must File</a:t>
            </a:r>
            <a:r>
              <a:rPr lang="en-US" sz="4000" b="0" i="0" u="none" strike="noStrike" cap="none">
                <a:solidFill>
                  <a:schemeClr val="dk1"/>
                </a:solidFill>
                <a:latin typeface="Questrial"/>
                <a:ea typeface="Questrial"/>
                <a:cs typeface="Questrial"/>
                <a:sym typeface="Questrial"/>
              </a:rPr>
              <a:t> Tab</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If a parent </a:t>
            </a:r>
            <a:r>
              <a:rPr lang="en-US" sz="4000" b="0" i="1" u="none" strike="noStrike" cap="none">
                <a:solidFill>
                  <a:schemeClr val="dk1"/>
                </a:solidFill>
                <a:latin typeface="Questrial"/>
                <a:ea typeface="Questrial"/>
                <a:cs typeface="Questrial"/>
                <a:sym typeface="Questrial"/>
              </a:rPr>
              <a:t>can</a:t>
            </a:r>
            <a:r>
              <a:rPr lang="en-US" sz="4000" b="0" i="0" u="none" strike="noStrike" cap="none">
                <a:solidFill>
                  <a:schemeClr val="dk1"/>
                </a:solidFill>
                <a:latin typeface="Questrial"/>
                <a:ea typeface="Questrial"/>
                <a:cs typeface="Questrial"/>
                <a:sym typeface="Questrial"/>
              </a:rPr>
              <a:t> claim a child as a dependent, the dependent may still need to file a return</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 dependent needs to file a return if </a:t>
            </a:r>
            <a:r>
              <a:rPr lang="en-US" sz="4000" b="1" i="0" u="none" strike="noStrike" cap="none">
                <a:solidFill>
                  <a:schemeClr val="accent1"/>
                </a:solidFill>
                <a:latin typeface="Questrial"/>
                <a:ea typeface="Questrial"/>
                <a:cs typeface="Questrial"/>
                <a:sym typeface="Questrial"/>
              </a:rPr>
              <a:t>earned income is greater than $6,300</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Shape 112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Other Situations When You Must File</a:t>
            </a:r>
          </a:p>
        </p:txBody>
      </p:sp>
      <p:sp>
        <p:nvSpPr>
          <p:cNvPr id="1124" name="Shape 1124"/>
          <p:cNvSpPr txBox="1">
            <a:spLocks noGrp="1"/>
          </p:cNvSpPr>
          <p:nvPr>
            <p:ph type="body" idx="1"/>
          </p:nvPr>
        </p:nvSpPr>
        <p:spPr>
          <a:xfrm>
            <a:off x="324900" y="1258925"/>
            <a:ext cx="11257500" cy="4526100"/>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Taxpayer owes special taxes</a:t>
            </a:r>
          </a:p>
          <a:p>
            <a:pPr marL="342900" marR="0" lvl="0" indent="-342900" algn="l" rtl="0">
              <a:lnSpc>
                <a:spcPct val="80000"/>
              </a:lnSpc>
              <a:spcBef>
                <a:spcPts val="68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Taxpayer received Health Savings Account distributions</a:t>
            </a:r>
          </a:p>
          <a:p>
            <a:pPr marL="342900" marR="0" lvl="0" indent="-342900" algn="l" rtl="0">
              <a:lnSpc>
                <a:spcPct val="80000"/>
              </a:lnSpc>
              <a:spcBef>
                <a:spcPts val="68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Taxpayer has net self-employment earnings of at least $400</a:t>
            </a:r>
          </a:p>
          <a:p>
            <a:pPr marL="342900" marR="0" lvl="0" indent="-342900" algn="l" rtl="0">
              <a:lnSpc>
                <a:spcPct val="80000"/>
              </a:lnSpc>
              <a:spcBef>
                <a:spcPts val="68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Taxpayer received an advanced premium tax credit to pay for health insurance</a:t>
            </a:r>
          </a:p>
          <a:p>
            <a:pPr marL="342900" marR="0" lvl="0" indent="-342900" algn="l" rtl="0">
              <a:lnSpc>
                <a:spcPct val="80000"/>
              </a:lnSpc>
              <a:spcBef>
                <a:spcPts val="680"/>
              </a:spcBef>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Taxpayer owes an individual shared responsibility payment for failing to maintain minimum essential health coverage all year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4">
                                            <p:txEl>
                                              <p:pRg st="0" end="0"/>
                                            </p:txEl>
                                          </p:spTgt>
                                        </p:tgtEl>
                                        <p:attrNameLst>
                                          <p:attrName>style.visibility</p:attrName>
                                        </p:attrNameLst>
                                      </p:cBhvr>
                                      <p:to>
                                        <p:strVal val="visible"/>
                                      </p:to>
                                    </p:set>
                                    <p:animEffect transition="in" filter="fade">
                                      <p:cBhvr>
                                        <p:cTn id="7" dur="500"/>
                                        <p:tgtEl>
                                          <p:spTgt spid="1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4">
                                            <p:txEl>
                                              <p:pRg st="1" end="1"/>
                                            </p:txEl>
                                          </p:spTgt>
                                        </p:tgtEl>
                                        <p:attrNameLst>
                                          <p:attrName>style.visibility</p:attrName>
                                        </p:attrNameLst>
                                      </p:cBhvr>
                                      <p:to>
                                        <p:strVal val="visible"/>
                                      </p:to>
                                    </p:set>
                                    <p:animEffect transition="in" filter="fade">
                                      <p:cBhvr>
                                        <p:cTn id="12" dur="500"/>
                                        <p:tgtEl>
                                          <p:spTgt spid="11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4">
                                            <p:txEl>
                                              <p:pRg st="2" end="2"/>
                                            </p:txEl>
                                          </p:spTgt>
                                        </p:tgtEl>
                                        <p:attrNameLst>
                                          <p:attrName>style.visibility</p:attrName>
                                        </p:attrNameLst>
                                      </p:cBhvr>
                                      <p:to>
                                        <p:strVal val="visible"/>
                                      </p:to>
                                    </p:set>
                                    <p:animEffect transition="in" filter="fade">
                                      <p:cBhvr>
                                        <p:cTn id="17" dur="500"/>
                                        <p:tgtEl>
                                          <p:spTgt spid="11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4">
                                            <p:txEl>
                                              <p:pRg st="3" end="3"/>
                                            </p:txEl>
                                          </p:spTgt>
                                        </p:tgtEl>
                                        <p:attrNameLst>
                                          <p:attrName>style.visibility</p:attrName>
                                        </p:attrNameLst>
                                      </p:cBhvr>
                                      <p:to>
                                        <p:strVal val="visible"/>
                                      </p:to>
                                    </p:set>
                                    <p:animEffect transition="in" filter="fade">
                                      <p:cBhvr>
                                        <p:cTn id="22" dur="500"/>
                                        <p:tgtEl>
                                          <p:spTgt spid="11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4">
                                            <p:txEl>
                                              <p:pRg st="4" end="4"/>
                                            </p:txEl>
                                          </p:spTgt>
                                        </p:tgtEl>
                                        <p:attrNameLst>
                                          <p:attrName>style.visibility</p:attrName>
                                        </p:attrNameLst>
                                      </p:cBhvr>
                                      <p:to>
                                        <p:strVal val="visible"/>
                                      </p:to>
                                    </p:set>
                                    <p:animEffect transition="in" filter="fade">
                                      <p:cBhvr>
                                        <p:cTn id="27" dur="500"/>
                                        <p:tgtEl>
                                          <p:spTgt spid="11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Shape 113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Who Should File</a:t>
            </a:r>
          </a:p>
        </p:txBody>
      </p:sp>
      <p:sp>
        <p:nvSpPr>
          <p:cNvPr id="1131" name="Shape 1131"/>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Had income tax withheld from pay</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Made estimated tax payments</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Qualify for the Earned Income Credit</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Qualify for Additional Child Tax Credit</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Qualify for American Opportunity Credit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1">
                                            <p:txEl>
                                              <p:pRg st="0" end="0"/>
                                            </p:txEl>
                                          </p:spTgt>
                                        </p:tgtEl>
                                        <p:attrNameLst>
                                          <p:attrName>style.visibility</p:attrName>
                                        </p:attrNameLst>
                                      </p:cBhvr>
                                      <p:to>
                                        <p:strVal val="visible"/>
                                      </p:to>
                                    </p:set>
                                    <p:animEffect transition="in" filter="fade">
                                      <p:cBhvr>
                                        <p:cTn id="7" dur="500"/>
                                        <p:tgtEl>
                                          <p:spTgt spid="1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1">
                                            <p:txEl>
                                              <p:pRg st="1" end="1"/>
                                            </p:txEl>
                                          </p:spTgt>
                                        </p:tgtEl>
                                        <p:attrNameLst>
                                          <p:attrName>style.visibility</p:attrName>
                                        </p:attrNameLst>
                                      </p:cBhvr>
                                      <p:to>
                                        <p:strVal val="visible"/>
                                      </p:to>
                                    </p:set>
                                    <p:animEffect transition="in" filter="fade">
                                      <p:cBhvr>
                                        <p:cTn id="12" dur="500"/>
                                        <p:tgtEl>
                                          <p:spTgt spid="1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1">
                                            <p:txEl>
                                              <p:pRg st="2" end="2"/>
                                            </p:txEl>
                                          </p:spTgt>
                                        </p:tgtEl>
                                        <p:attrNameLst>
                                          <p:attrName>style.visibility</p:attrName>
                                        </p:attrNameLst>
                                      </p:cBhvr>
                                      <p:to>
                                        <p:strVal val="visible"/>
                                      </p:to>
                                    </p:set>
                                    <p:animEffect transition="in" filter="fade">
                                      <p:cBhvr>
                                        <p:cTn id="17" dur="500"/>
                                        <p:tgtEl>
                                          <p:spTgt spid="1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1">
                                            <p:txEl>
                                              <p:pRg st="3" end="3"/>
                                            </p:txEl>
                                          </p:spTgt>
                                        </p:tgtEl>
                                        <p:attrNameLst>
                                          <p:attrName>style.visibility</p:attrName>
                                        </p:attrNameLst>
                                      </p:cBhvr>
                                      <p:to>
                                        <p:strVal val="visible"/>
                                      </p:to>
                                    </p:set>
                                    <p:animEffect transition="in" filter="fade">
                                      <p:cBhvr>
                                        <p:cTn id="22" dur="500"/>
                                        <p:tgtEl>
                                          <p:spTgt spid="11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31">
                                            <p:txEl>
                                              <p:pRg st="4" end="4"/>
                                            </p:txEl>
                                          </p:spTgt>
                                        </p:tgtEl>
                                        <p:attrNameLst>
                                          <p:attrName>style.visibility</p:attrName>
                                        </p:attrNameLst>
                                      </p:cBhvr>
                                      <p:to>
                                        <p:strVal val="visible"/>
                                      </p:to>
                                    </p:set>
                                    <p:animEffect transition="in" filter="fade">
                                      <p:cBhvr>
                                        <p:cTn id="27" dur="500"/>
                                        <p:tgtEl>
                                          <p:spTgt spid="11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Shape 1136"/>
          <p:cNvSpPr txBox="1">
            <a:spLocks noGrp="1"/>
          </p:cNvSpPr>
          <p:nvPr>
            <p:ph type="title"/>
          </p:nvPr>
        </p:nvSpPr>
        <p:spPr>
          <a:xfrm>
            <a:off x="609600" y="112113"/>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TaxSlayer – Beth Branch</a:t>
            </a:r>
          </a:p>
        </p:txBody>
      </p:sp>
      <p:sp>
        <p:nvSpPr>
          <p:cNvPr id="1137" name="Shape 1137"/>
          <p:cNvSpPr txBox="1">
            <a:spLocks noGrp="1"/>
          </p:cNvSpPr>
          <p:nvPr>
            <p:ph type="body" idx="1"/>
          </p:nvPr>
        </p:nvSpPr>
        <p:spPr>
          <a:xfrm>
            <a:off x="227525" y="1165950"/>
            <a:ext cx="11355000" cy="4526100"/>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Noto Sans Symbols"/>
              <a:buChar char="➢"/>
            </a:pPr>
            <a:r>
              <a:rPr lang="en-US" sz="3100" b="0" i="0" u="none" strike="noStrike" cap="none">
                <a:solidFill>
                  <a:schemeClr val="dk1"/>
                </a:solidFill>
                <a:latin typeface="Questrial"/>
                <a:ea typeface="Questrial"/>
                <a:cs typeface="Questrial"/>
                <a:sym typeface="Questrial"/>
              </a:rPr>
              <a:t>Review Intake/Interview Form &amp; Notes</a:t>
            </a:r>
          </a:p>
          <a:p>
            <a:pPr marL="342900" marR="0" lvl="0" indent="-342900" algn="l" rtl="0">
              <a:lnSpc>
                <a:spcPct val="80000"/>
              </a:lnSpc>
              <a:spcBef>
                <a:spcPts val="620"/>
              </a:spcBef>
              <a:spcAft>
                <a:spcPts val="0"/>
              </a:spcAft>
              <a:buClr>
                <a:schemeClr val="dk1"/>
              </a:buClr>
              <a:buSzPct val="100000"/>
              <a:buFont typeface="Noto Sans Symbols"/>
              <a:buChar char="➢"/>
            </a:pPr>
            <a:r>
              <a:rPr lang="en-US" sz="3100" b="0" i="0" u="none" strike="noStrike" cap="none">
                <a:solidFill>
                  <a:schemeClr val="dk1"/>
                </a:solidFill>
                <a:latin typeface="Questrial"/>
                <a:ea typeface="Questrial"/>
                <a:cs typeface="Questrial"/>
                <a:sym typeface="Questrial"/>
              </a:rPr>
              <a:t>Determine personal &amp; dependency exemptions &amp; filing status</a:t>
            </a:r>
          </a:p>
          <a:p>
            <a:pPr marL="342900" marR="0" lvl="0" indent="-342900" algn="l" rtl="0">
              <a:lnSpc>
                <a:spcPct val="80000"/>
              </a:lnSpc>
              <a:spcBef>
                <a:spcPts val="620"/>
              </a:spcBef>
              <a:spcAft>
                <a:spcPts val="0"/>
              </a:spcAft>
              <a:buClr>
                <a:srgbClr val="FF0000"/>
              </a:buClr>
              <a:buSzPct val="100000"/>
              <a:buFont typeface="Noto Sans Symbols"/>
              <a:buChar char="➢"/>
            </a:pPr>
            <a:r>
              <a:rPr lang="en-US" sz="3100" b="0" i="0" u="sng" strike="noStrike" cap="none">
                <a:solidFill>
                  <a:srgbClr val="FF0000"/>
                </a:solidFill>
                <a:latin typeface="Questrial"/>
                <a:ea typeface="Questrial"/>
                <a:cs typeface="Questrial"/>
                <a:sym typeface="Questrial"/>
              </a:rPr>
              <a:t>Vita.taxslayerpro.com/IRSTRAINING</a:t>
            </a:r>
          </a:p>
          <a:p>
            <a:pPr marL="742950" marR="0" lvl="1" indent="-285750" algn="l" rtl="0">
              <a:lnSpc>
                <a:spcPct val="80000"/>
              </a:lnSpc>
              <a:spcBef>
                <a:spcPts val="620"/>
              </a:spcBef>
              <a:spcAft>
                <a:spcPts val="0"/>
              </a:spcAft>
              <a:buClr>
                <a:schemeClr val="dk1"/>
              </a:buClr>
              <a:buSzPct val="100000"/>
              <a:buFont typeface="Arial"/>
              <a:buChar char="•"/>
            </a:pPr>
            <a:r>
              <a:rPr lang="en-US" sz="3100" b="0" i="0" u="none" strike="noStrike" cap="none">
                <a:solidFill>
                  <a:schemeClr val="dk1"/>
                </a:solidFill>
                <a:latin typeface="Questrial"/>
                <a:ea typeface="Questrial"/>
                <a:cs typeface="Questrial"/>
                <a:sym typeface="Questrial"/>
              </a:rPr>
              <a:t>Password: TRAINPROWEB</a:t>
            </a:r>
          </a:p>
          <a:p>
            <a:pPr marL="342900" marR="0" lvl="0" indent="-342900" algn="l" rtl="0">
              <a:lnSpc>
                <a:spcPct val="80000"/>
              </a:lnSpc>
              <a:spcBef>
                <a:spcPts val="620"/>
              </a:spcBef>
              <a:spcAft>
                <a:spcPts val="0"/>
              </a:spcAft>
              <a:buClr>
                <a:schemeClr val="dk1"/>
              </a:buClr>
              <a:buSzPct val="100000"/>
              <a:buFont typeface="Noto Sans Symbols"/>
              <a:buChar char="➢"/>
            </a:pPr>
            <a:r>
              <a:rPr lang="en-US" sz="3100" b="0" i="0" u="none" strike="noStrike" cap="none">
                <a:solidFill>
                  <a:schemeClr val="dk1"/>
                </a:solidFill>
                <a:latin typeface="Questrial"/>
                <a:ea typeface="Questrial"/>
                <a:cs typeface="Questrial"/>
                <a:sym typeface="Questrial"/>
              </a:rPr>
              <a:t>Create TaxSlayer account</a:t>
            </a:r>
          </a:p>
          <a:p>
            <a:pPr marL="742950" marR="0" lvl="1" indent="-285750" algn="l" rtl="0">
              <a:lnSpc>
                <a:spcPct val="80000"/>
              </a:lnSpc>
              <a:spcBef>
                <a:spcPts val="558"/>
              </a:spcBef>
              <a:spcAft>
                <a:spcPts val="0"/>
              </a:spcAft>
              <a:buClr>
                <a:schemeClr val="dk1"/>
              </a:buClr>
              <a:buSzPct val="99642"/>
              <a:buFont typeface="Arial"/>
              <a:buChar char="•"/>
            </a:pPr>
            <a:r>
              <a:rPr lang="en-US" sz="2790" b="0" i="0" u="none" strike="noStrike" cap="none">
                <a:solidFill>
                  <a:schemeClr val="dk1"/>
                </a:solidFill>
                <a:latin typeface="Questrial"/>
                <a:ea typeface="Questrial"/>
                <a:cs typeface="Questrial"/>
                <a:sym typeface="Questrial"/>
              </a:rPr>
              <a:t>Use most regularly checked email address</a:t>
            </a:r>
          </a:p>
          <a:p>
            <a:pPr marL="742950" marR="0" lvl="1" indent="-285750" algn="l" rtl="0">
              <a:lnSpc>
                <a:spcPct val="80000"/>
              </a:lnSpc>
              <a:spcBef>
                <a:spcPts val="558"/>
              </a:spcBef>
              <a:spcAft>
                <a:spcPts val="0"/>
              </a:spcAft>
              <a:buClr>
                <a:schemeClr val="dk1"/>
              </a:buClr>
              <a:buSzPct val="99642"/>
              <a:buFont typeface="Arial"/>
              <a:buChar char="•"/>
            </a:pPr>
            <a:r>
              <a:rPr lang="en-US" sz="2790" b="0" i="0" u="none" strike="noStrike" cap="none">
                <a:solidFill>
                  <a:schemeClr val="dk1"/>
                </a:solidFill>
                <a:latin typeface="Questrial"/>
                <a:ea typeface="Questrial"/>
                <a:cs typeface="Questrial"/>
                <a:sym typeface="Questrial"/>
              </a:rPr>
              <a:t>Username: SMITHJTRAIN (last name, first initial, the word “train”)</a:t>
            </a:r>
          </a:p>
          <a:p>
            <a:pPr marL="742950" marR="0" lvl="1" indent="-285750" algn="l" rtl="0">
              <a:lnSpc>
                <a:spcPct val="80000"/>
              </a:lnSpc>
              <a:spcBef>
                <a:spcPts val="558"/>
              </a:spcBef>
              <a:spcAft>
                <a:spcPts val="0"/>
              </a:spcAft>
              <a:buClr>
                <a:schemeClr val="dk1"/>
              </a:buClr>
              <a:buSzPct val="99642"/>
              <a:buFont typeface="Arial"/>
              <a:buChar char="•"/>
            </a:pPr>
            <a:r>
              <a:rPr lang="en-US" sz="2790" b="0" i="0" u="none" strike="noStrike" cap="none">
                <a:solidFill>
                  <a:schemeClr val="dk1"/>
                </a:solidFill>
                <a:latin typeface="Questrial"/>
                <a:ea typeface="Questrial"/>
                <a:cs typeface="Questrial"/>
                <a:sym typeface="Questrial"/>
              </a:rPr>
              <a:t>Password: SAVEFIRST</a:t>
            </a:r>
          </a:p>
          <a:p>
            <a:pPr marL="342900" marR="0" lvl="0" indent="-342900" algn="l" rtl="0">
              <a:lnSpc>
                <a:spcPct val="80000"/>
              </a:lnSpc>
              <a:spcBef>
                <a:spcPts val="620"/>
              </a:spcBef>
              <a:buClr>
                <a:schemeClr val="dk1"/>
              </a:buClr>
              <a:buSzPct val="100000"/>
              <a:buFont typeface="Noto Sans Symbols"/>
              <a:buChar char="➢"/>
            </a:pPr>
            <a:r>
              <a:rPr lang="en-US" sz="3100" b="0" i="0" u="none" strike="noStrike" cap="none">
                <a:solidFill>
                  <a:schemeClr val="dk1"/>
                </a:solidFill>
                <a:latin typeface="Questrial"/>
                <a:ea typeface="Questrial"/>
                <a:cs typeface="Questrial"/>
                <a:sym typeface="Questrial"/>
              </a:rPr>
              <a:t>Walkthrough Interview, Filing Status, Personal Info, and Dependents Info</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Shape 114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Break</a:t>
            </a:r>
          </a:p>
        </p:txBody>
      </p:sp>
      <p:sp>
        <p:nvSpPr>
          <p:cNvPr id="1143" name="Shape 1143"/>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We will now take a 10 minute break!</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pic>
        <p:nvPicPr>
          <p:cNvPr id="1148" name="Shape 1148" descr="Impact-logo_SaveFirst-green.eps"/>
          <p:cNvPicPr preferRelativeResize="0"/>
          <p:nvPr/>
        </p:nvPicPr>
        <p:blipFill rotWithShape="1">
          <a:blip r:embed="rId3">
            <a:alphaModFix/>
          </a:blip>
          <a:srcRect l="19561" t="31742" r="20646" b="34976"/>
          <a:stretch/>
        </p:blipFill>
        <p:spPr>
          <a:xfrm>
            <a:off x="1440089" y="625475"/>
            <a:ext cx="9264733" cy="4243519"/>
          </a:xfrm>
          <a:prstGeom prst="rect">
            <a:avLst/>
          </a:prstGeom>
          <a:noFill/>
          <a:ln>
            <a:noFill/>
          </a:ln>
        </p:spPr>
      </p:pic>
      <p:sp>
        <p:nvSpPr>
          <p:cNvPr id="1149" name="Shape 1149"/>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150" name="Shape 1150"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151" name="Shape 1151"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152" name="Shape 1152"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153" name="Shape 1153"/>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154" name="Shape 1154"/>
          <p:cNvSpPr txBox="1"/>
          <p:nvPr/>
        </p:nvSpPr>
        <p:spPr>
          <a:xfrm>
            <a:off x="1708732" y="5021394"/>
            <a:ext cx="8727445" cy="904566"/>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Income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Exemption</a:t>
            </a:r>
          </a:p>
        </p:txBody>
      </p:sp>
      <p:sp>
        <p:nvSpPr>
          <p:cNvPr id="141" name="Shape 141"/>
          <p:cNvSpPr txBox="1">
            <a:spLocks noGrp="1"/>
          </p:cNvSpPr>
          <p:nvPr>
            <p:ph type="body" idx="1"/>
          </p:nvPr>
        </p:nvSpPr>
        <p:spPr>
          <a:xfrm>
            <a:off x="609600" y="1600203"/>
            <a:ext cx="10972800" cy="2021538"/>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Amount the taxpayer can claim for himself, his spouse, and his dependents that decreases taxable income. </a:t>
            </a:r>
          </a:p>
          <a:p>
            <a:pPr marL="342900" marR="0" lvl="0" indent="-342900" algn="ctr"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
        <p:nvSpPr>
          <p:cNvPr id="142" name="Shape 142"/>
          <p:cNvSpPr/>
          <p:nvPr/>
        </p:nvSpPr>
        <p:spPr>
          <a:xfrm>
            <a:off x="609600" y="3804306"/>
            <a:ext cx="10972799" cy="707886"/>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0" marR="0" lvl="0" indent="0" algn="ctr" rtl="0">
              <a:spcBef>
                <a:spcPts val="0"/>
              </a:spcBef>
              <a:buSzPct val="25000"/>
              <a:buNone/>
            </a:pPr>
            <a:r>
              <a:rPr lang="en-US" sz="4000" b="1">
                <a:solidFill>
                  <a:schemeClr val="lt1"/>
                </a:solidFill>
                <a:latin typeface="Questrial"/>
                <a:ea typeface="Questrial"/>
                <a:cs typeface="Questrial"/>
                <a:sym typeface="Questrial"/>
              </a:rPr>
              <a:t>Total # of Exemptions found on line 6d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fade">
                                      <p:cBhvr>
                                        <p:cTn id="7" dur="500"/>
                                        <p:tgtEl>
                                          <p:spTgt spid="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1">
                                            <p:txEl>
                                              <p:pRg st="1" end="1"/>
                                            </p:txEl>
                                          </p:spTgt>
                                        </p:tgtEl>
                                        <p:attrNameLst>
                                          <p:attrName>style.visibility</p:attrName>
                                        </p:attrNameLst>
                                      </p:cBhvr>
                                      <p:to>
                                        <p:strVal val="visible"/>
                                      </p:to>
                                    </p:set>
                                    <p:animEffect transition="in" filter="fade">
                                      <p:cBhvr>
                                        <p:cTn id="12" dur="500"/>
                                        <p:tgtEl>
                                          <p:spTgt spid="1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fade">
                                      <p:cBhvr>
                                        <p:cTn id="17"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Shape 116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Income Objectives</a:t>
            </a:r>
          </a:p>
        </p:txBody>
      </p:sp>
      <p:sp>
        <p:nvSpPr>
          <p:cNvPr id="1161" name="Shape 1161"/>
          <p:cNvSpPr txBox="1">
            <a:spLocks noGrp="1"/>
          </p:cNvSpPr>
          <p:nvPr>
            <p:ph type="body" idx="1"/>
          </p:nvPr>
        </p:nvSpPr>
        <p:spPr>
          <a:xfrm>
            <a:off x="609600" y="1600204"/>
            <a:ext cx="10972800" cy="3219769"/>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342900" marR="0" lvl="0" indent="-342900" algn="l" rtl="0">
              <a:spcBef>
                <a:spcPts val="0"/>
              </a:spcBef>
              <a:spcAft>
                <a:spcPts val="0"/>
              </a:spcAft>
              <a:buClr>
                <a:schemeClr val="accent3"/>
              </a:buClr>
              <a:buSzPct val="100000"/>
              <a:buFont typeface="Noto Sans Symbols"/>
              <a:buChar char="➢"/>
            </a:pPr>
            <a:r>
              <a:rPr lang="en-US" sz="4000" b="1" i="0" u="none" strike="noStrike" cap="none">
                <a:solidFill>
                  <a:schemeClr val="accent3"/>
                </a:solidFill>
                <a:latin typeface="Questrial"/>
                <a:ea typeface="Questrial"/>
                <a:cs typeface="Questrial"/>
                <a:sym typeface="Questrial"/>
              </a:rPr>
              <a:t>After completing this section, the volunteer will be able to:</a:t>
            </a:r>
          </a:p>
          <a:p>
            <a:pPr marL="742950" marR="0" lvl="1" indent="-285750" algn="l" rtl="0">
              <a:spcBef>
                <a:spcPts val="720"/>
              </a:spcBef>
              <a:spcAft>
                <a:spcPts val="0"/>
              </a:spcAft>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Recognize various types of income documents</a:t>
            </a:r>
          </a:p>
          <a:p>
            <a:pPr marL="742950" marR="0" lvl="1" indent="-285750" algn="l" rtl="0">
              <a:spcBef>
                <a:spcPts val="720"/>
              </a:spcBef>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Summarize the taxability of each type of income to the taxpayer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1">
                                            <p:txEl>
                                              <p:pRg st="0" end="0"/>
                                            </p:txEl>
                                          </p:spTgt>
                                        </p:tgtEl>
                                        <p:attrNameLst>
                                          <p:attrName>style.visibility</p:attrName>
                                        </p:attrNameLst>
                                      </p:cBhvr>
                                      <p:to>
                                        <p:strVal val="visible"/>
                                      </p:to>
                                    </p:set>
                                    <p:animEffect transition="in" filter="fade">
                                      <p:cBhvr>
                                        <p:cTn id="7" dur="1000"/>
                                        <p:tgtEl>
                                          <p:spTgt spid="11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1">
                                            <p:txEl>
                                              <p:pRg st="1" end="1"/>
                                            </p:txEl>
                                          </p:spTgt>
                                        </p:tgtEl>
                                        <p:attrNameLst>
                                          <p:attrName>style.visibility</p:attrName>
                                        </p:attrNameLst>
                                      </p:cBhvr>
                                      <p:to>
                                        <p:strVal val="visible"/>
                                      </p:to>
                                    </p:set>
                                    <p:animEffect transition="in" filter="fade">
                                      <p:cBhvr>
                                        <p:cTn id="12" dur="1000"/>
                                        <p:tgtEl>
                                          <p:spTgt spid="11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1">
                                            <p:txEl>
                                              <p:pRg st="2" end="2"/>
                                            </p:txEl>
                                          </p:spTgt>
                                        </p:tgtEl>
                                        <p:attrNameLst>
                                          <p:attrName>style.visibility</p:attrName>
                                        </p:attrNameLst>
                                      </p:cBhvr>
                                      <p:to>
                                        <p:strVal val="visible"/>
                                      </p:to>
                                    </p:set>
                                    <p:animEffect transition="in" filter="fade">
                                      <p:cBhvr>
                                        <p:cTn id="17" dur="1000"/>
                                        <p:tgtEl>
                                          <p:spTgt spid="11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Shape 116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Taxable Income</a:t>
            </a:r>
          </a:p>
        </p:txBody>
      </p:sp>
      <p:sp>
        <p:nvSpPr>
          <p:cNvPr id="1168" name="Shape 1168"/>
          <p:cNvSpPr txBox="1">
            <a:spLocks noGrp="1"/>
          </p:cNvSpPr>
          <p:nvPr>
            <p:ph type="body" idx="1"/>
          </p:nvPr>
        </p:nvSpPr>
        <p:spPr>
          <a:xfrm>
            <a:off x="609600" y="1600200"/>
            <a:ext cx="54864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Wages</a:t>
            </a:r>
          </a:p>
          <a:p>
            <a:pPr marL="342900" marR="0" lvl="0" indent="-342900" algn="l" rtl="0">
              <a:lnSpc>
                <a:spcPct val="90000"/>
              </a:lnSpc>
              <a:spcBef>
                <a:spcPts val="560"/>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Unemployment Compensation</a:t>
            </a:r>
          </a:p>
          <a:p>
            <a:pPr marL="342900" marR="0" lvl="0" indent="-342900" algn="l" rtl="0">
              <a:lnSpc>
                <a:spcPct val="90000"/>
              </a:lnSpc>
              <a:spcBef>
                <a:spcPts val="560"/>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Some Social Security Benefits</a:t>
            </a:r>
          </a:p>
          <a:p>
            <a:pPr marL="342900" marR="0" lvl="0" indent="-342900" algn="l" rtl="0">
              <a:lnSpc>
                <a:spcPct val="90000"/>
              </a:lnSpc>
              <a:spcBef>
                <a:spcPts val="560"/>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Self-Employment Income</a:t>
            </a:r>
          </a:p>
          <a:p>
            <a:pPr marL="342900" marR="0" lvl="0" indent="-342900" algn="l" rtl="0">
              <a:lnSpc>
                <a:spcPct val="90000"/>
              </a:lnSpc>
              <a:spcBef>
                <a:spcPts val="560"/>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Nonemployee Compensation</a:t>
            </a:r>
          </a:p>
          <a:p>
            <a:pPr marL="342900" marR="0" lvl="0" indent="-342900" algn="l" rtl="0">
              <a:lnSpc>
                <a:spcPct val="90000"/>
              </a:lnSpc>
              <a:spcBef>
                <a:spcPts val="560"/>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Dividends</a:t>
            </a:r>
          </a:p>
          <a:p>
            <a:pPr marL="342900" marR="0" lvl="0" indent="-342900" algn="l" rtl="0">
              <a:lnSpc>
                <a:spcPct val="90000"/>
              </a:lnSpc>
              <a:spcBef>
                <a:spcPts val="560"/>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Interest</a:t>
            </a:r>
          </a:p>
          <a:p>
            <a:pPr marL="342900" marR="0" lvl="0" indent="-342900" algn="l" rtl="0">
              <a:lnSpc>
                <a:spcPct val="90000"/>
              </a:lnSpc>
              <a:spcBef>
                <a:spcPts val="560"/>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Gambling Winnings</a:t>
            </a:r>
          </a:p>
          <a:p>
            <a:pPr marL="342900" marR="0" lvl="0" indent="-342900" algn="l" rtl="0">
              <a:lnSpc>
                <a:spcPct val="90000"/>
              </a:lnSpc>
              <a:spcBef>
                <a:spcPts val="560"/>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Awards</a:t>
            </a:r>
          </a:p>
          <a:p>
            <a:pPr marL="342900" marR="0" lvl="0" indent="-342900" algn="l" rtl="0">
              <a:lnSpc>
                <a:spcPct val="90000"/>
              </a:lnSpc>
              <a:spcBef>
                <a:spcPts val="560"/>
              </a:spcBef>
              <a:buClr>
                <a:schemeClr val="dk1"/>
              </a:buClr>
              <a:buSzPct val="100000"/>
              <a:buFont typeface="Noto Sans Symbols"/>
              <a:buNone/>
            </a:pPr>
            <a:endParaRPr sz="2800" b="0" i="0" u="none" strike="noStrike" cap="none">
              <a:solidFill>
                <a:schemeClr val="dk1"/>
              </a:solidFill>
              <a:latin typeface="Questrial"/>
              <a:ea typeface="Questrial"/>
              <a:cs typeface="Questrial"/>
              <a:sym typeface="Questrial"/>
            </a:endParaRPr>
          </a:p>
        </p:txBody>
      </p:sp>
      <p:sp>
        <p:nvSpPr>
          <p:cNvPr id="1169" name="Shape 1169"/>
          <p:cNvSpPr txBox="1"/>
          <p:nvPr/>
        </p:nvSpPr>
        <p:spPr>
          <a:xfrm>
            <a:off x="6096000" y="1600200"/>
            <a:ext cx="5486400" cy="4525963"/>
          </a:xfrm>
          <a:prstGeom prst="rect">
            <a:avLst/>
          </a:prstGeom>
          <a:noFill/>
          <a:ln>
            <a:noFill/>
          </a:ln>
        </p:spPr>
        <p:txBody>
          <a:bodyPr wrap="square" lIns="91425" tIns="45700" rIns="91425" bIns="45700" anchor="t" anchorCtr="0">
            <a:noAutofit/>
          </a:bodyPr>
          <a:lstStyle/>
          <a:p>
            <a:pPr marL="257175" marR="0" lvl="0" indent="-257175" algn="l" rtl="0">
              <a:lnSpc>
                <a:spcPct val="90000"/>
              </a:lnSpc>
              <a:spcBef>
                <a:spcPts val="0"/>
              </a:spcBef>
              <a:spcAft>
                <a:spcPts val="0"/>
              </a:spcAft>
              <a:buClr>
                <a:schemeClr val="dk1"/>
              </a:buClr>
              <a:buSzPct val="100000"/>
              <a:buFont typeface="Noto Sans Symbols"/>
              <a:buChar char="➢"/>
            </a:pPr>
            <a:r>
              <a:rPr lang="en-US" sz="2800">
                <a:solidFill>
                  <a:schemeClr val="dk1"/>
                </a:solidFill>
                <a:latin typeface="Questrial"/>
                <a:ea typeface="Questrial"/>
                <a:cs typeface="Questrial"/>
                <a:sym typeface="Questrial"/>
              </a:rPr>
              <a:t>Prizes</a:t>
            </a:r>
          </a:p>
          <a:p>
            <a:pPr marL="257175" marR="0" lvl="0" indent="-257175" algn="l" rtl="0">
              <a:lnSpc>
                <a:spcPct val="90000"/>
              </a:lnSpc>
              <a:spcBef>
                <a:spcPts val="560"/>
              </a:spcBef>
              <a:spcAft>
                <a:spcPts val="0"/>
              </a:spcAft>
              <a:buClr>
                <a:schemeClr val="dk1"/>
              </a:buClr>
              <a:buSzPct val="100000"/>
              <a:buFont typeface="Noto Sans Symbols"/>
              <a:buChar char="➢"/>
            </a:pPr>
            <a:r>
              <a:rPr lang="en-US" sz="2800">
                <a:solidFill>
                  <a:schemeClr val="dk1"/>
                </a:solidFill>
                <a:latin typeface="Questrial"/>
                <a:ea typeface="Questrial"/>
                <a:cs typeface="Questrial"/>
                <a:sym typeface="Questrial"/>
              </a:rPr>
              <a:t>Punitive Damages (from a Lawsuit Settlement)</a:t>
            </a:r>
          </a:p>
          <a:p>
            <a:pPr marL="257175" marR="0" lvl="0" indent="-257175" algn="l" rtl="0">
              <a:lnSpc>
                <a:spcPct val="90000"/>
              </a:lnSpc>
              <a:spcBef>
                <a:spcPts val="560"/>
              </a:spcBef>
              <a:spcAft>
                <a:spcPts val="0"/>
              </a:spcAft>
              <a:buClr>
                <a:schemeClr val="dk1"/>
              </a:buClr>
              <a:buSzPct val="100000"/>
              <a:buFont typeface="Noto Sans Symbols"/>
              <a:buChar char="➢"/>
            </a:pPr>
            <a:r>
              <a:rPr lang="en-US" sz="2800">
                <a:solidFill>
                  <a:schemeClr val="dk1"/>
                </a:solidFill>
                <a:latin typeface="Questrial"/>
                <a:ea typeface="Questrial"/>
                <a:cs typeface="Questrial"/>
                <a:sym typeface="Questrial"/>
              </a:rPr>
              <a:t>Refund of State Taxes</a:t>
            </a:r>
          </a:p>
          <a:p>
            <a:pPr marL="257175" marR="0" lvl="0" indent="-257175" algn="l" rtl="0">
              <a:lnSpc>
                <a:spcPct val="90000"/>
              </a:lnSpc>
              <a:spcBef>
                <a:spcPts val="560"/>
              </a:spcBef>
              <a:spcAft>
                <a:spcPts val="0"/>
              </a:spcAft>
              <a:buClr>
                <a:schemeClr val="dk1"/>
              </a:buClr>
              <a:buSzPct val="100000"/>
              <a:buFont typeface="Noto Sans Symbols"/>
              <a:buChar char="➢"/>
            </a:pPr>
            <a:r>
              <a:rPr lang="en-US" sz="2800">
                <a:solidFill>
                  <a:schemeClr val="dk1"/>
                </a:solidFill>
                <a:latin typeface="Questrial"/>
                <a:ea typeface="Questrial"/>
                <a:cs typeface="Questrial"/>
                <a:sym typeface="Questrial"/>
              </a:rPr>
              <a:t>Jury Duty Fees</a:t>
            </a:r>
          </a:p>
          <a:p>
            <a:pPr marL="257175" marR="0" lvl="0" indent="-257175" algn="l" rtl="0">
              <a:lnSpc>
                <a:spcPct val="90000"/>
              </a:lnSpc>
              <a:spcBef>
                <a:spcPts val="560"/>
              </a:spcBef>
              <a:spcAft>
                <a:spcPts val="0"/>
              </a:spcAft>
              <a:buClr>
                <a:schemeClr val="dk1"/>
              </a:buClr>
              <a:buSzPct val="100000"/>
              <a:buFont typeface="Noto Sans Symbols"/>
              <a:buChar char="➢"/>
            </a:pPr>
            <a:r>
              <a:rPr lang="en-US" sz="2800">
                <a:solidFill>
                  <a:schemeClr val="dk1"/>
                </a:solidFill>
                <a:latin typeface="Questrial"/>
                <a:ea typeface="Questrial"/>
                <a:cs typeface="Questrial"/>
                <a:sym typeface="Questrial"/>
              </a:rPr>
              <a:t>Tips</a:t>
            </a:r>
          </a:p>
          <a:p>
            <a:pPr marL="257175" marR="0" lvl="0" indent="-257175" algn="l" rtl="0">
              <a:lnSpc>
                <a:spcPct val="90000"/>
              </a:lnSpc>
              <a:spcBef>
                <a:spcPts val="560"/>
              </a:spcBef>
              <a:spcAft>
                <a:spcPts val="0"/>
              </a:spcAft>
              <a:buClr>
                <a:schemeClr val="dk1"/>
              </a:buClr>
              <a:buSzPct val="100000"/>
              <a:buFont typeface="Noto Sans Symbols"/>
              <a:buChar char="➢"/>
            </a:pPr>
            <a:r>
              <a:rPr lang="en-US" sz="2800">
                <a:solidFill>
                  <a:schemeClr val="dk1"/>
                </a:solidFill>
                <a:latin typeface="Questrial"/>
                <a:ea typeface="Questrial"/>
                <a:cs typeface="Questrial"/>
                <a:sym typeface="Questrial"/>
              </a:rPr>
              <a:t>Retirement Annuities</a:t>
            </a:r>
          </a:p>
          <a:p>
            <a:pPr marL="257175" marR="0" lvl="0" indent="-257175" algn="l" rtl="0">
              <a:lnSpc>
                <a:spcPct val="90000"/>
              </a:lnSpc>
              <a:spcBef>
                <a:spcPts val="560"/>
              </a:spcBef>
              <a:spcAft>
                <a:spcPts val="0"/>
              </a:spcAft>
              <a:buClr>
                <a:schemeClr val="dk1"/>
              </a:buClr>
              <a:buSzPct val="100000"/>
              <a:buFont typeface="Noto Sans Symbols"/>
              <a:buChar char="➢"/>
            </a:pPr>
            <a:r>
              <a:rPr lang="en-US" sz="2800">
                <a:solidFill>
                  <a:schemeClr val="dk1"/>
                </a:solidFill>
                <a:latin typeface="Questrial"/>
                <a:ea typeface="Questrial"/>
                <a:cs typeface="Questrial"/>
                <a:sym typeface="Questrial"/>
              </a:rPr>
              <a:t>Retirement Pensions</a:t>
            </a:r>
          </a:p>
          <a:p>
            <a:pPr marL="257175" marR="0" lvl="0" indent="-257175" algn="l" rtl="0">
              <a:lnSpc>
                <a:spcPct val="90000"/>
              </a:lnSpc>
              <a:spcBef>
                <a:spcPts val="560"/>
              </a:spcBef>
              <a:spcAft>
                <a:spcPts val="0"/>
              </a:spcAft>
              <a:buClr>
                <a:schemeClr val="dk1"/>
              </a:buClr>
              <a:buSzPct val="100000"/>
              <a:buFont typeface="Noto Sans Symbols"/>
              <a:buChar char="➢"/>
            </a:pPr>
            <a:r>
              <a:rPr lang="en-US" sz="2800">
                <a:solidFill>
                  <a:schemeClr val="dk1"/>
                </a:solidFill>
                <a:latin typeface="Questrial"/>
                <a:ea typeface="Questrial"/>
                <a:cs typeface="Questrial"/>
                <a:sym typeface="Questrial"/>
              </a:rPr>
              <a:t>Retirement IRA Distributions</a:t>
            </a:r>
          </a:p>
          <a:p>
            <a:pPr marL="0" marR="0" lvl="0" indent="0" algn="l" rtl="0">
              <a:lnSpc>
                <a:spcPct val="90000"/>
              </a:lnSpc>
              <a:spcBef>
                <a:spcPts val="560"/>
              </a:spcBef>
              <a:buClr>
                <a:schemeClr val="dk1"/>
              </a:buClr>
              <a:buFont typeface="Noto Sans Symbols"/>
              <a:buNone/>
            </a:pPr>
            <a:endParaRPr sz="2800">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8">
                                            <p:txEl>
                                              <p:pRg st="0" end="0"/>
                                            </p:txEl>
                                          </p:spTgt>
                                        </p:tgtEl>
                                        <p:attrNameLst>
                                          <p:attrName>style.visibility</p:attrName>
                                        </p:attrNameLst>
                                      </p:cBhvr>
                                      <p:to>
                                        <p:strVal val="visible"/>
                                      </p:to>
                                    </p:set>
                                    <p:animEffect transition="in" filter="fade">
                                      <p:cBhvr>
                                        <p:cTn id="7" dur="500"/>
                                        <p:tgtEl>
                                          <p:spTgt spid="11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8">
                                            <p:txEl>
                                              <p:pRg st="1" end="1"/>
                                            </p:txEl>
                                          </p:spTgt>
                                        </p:tgtEl>
                                        <p:attrNameLst>
                                          <p:attrName>style.visibility</p:attrName>
                                        </p:attrNameLst>
                                      </p:cBhvr>
                                      <p:to>
                                        <p:strVal val="visible"/>
                                      </p:to>
                                    </p:set>
                                    <p:animEffect transition="in" filter="fade">
                                      <p:cBhvr>
                                        <p:cTn id="12" dur="500"/>
                                        <p:tgtEl>
                                          <p:spTgt spid="11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8">
                                            <p:txEl>
                                              <p:pRg st="2" end="2"/>
                                            </p:txEl>
                                          </p:spTgt>
                                        </p:tgtEl>
                                        <p:attrNameLst>
                                          <p:attrName>style.visibility</p:attrName>
                                        </p:attrNameLst>
                                      </p:cBhvr>
                                      <p:to>
                                        <p:strVal val="visible"/>
                                      </p:to>
                                    </p:set>
                                    <p:animEffect transition="in" filter="fade">
                                      <p:cBhvr>
                                        <p:cTn id="17" dur="500"/>
                                        <p:tgtEl>
                                          <p:spTgt spid="11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68">
                                            <p:txEl>
                                              <p:pRg st="3" end="3"/>
                                            </p:txEl>
                                          </p:spTgt>
                                        </p:tgtEl>
                                        <p:attrNameLst>
                                          <p:attrName>style.visibility</p:attrName>
                                        </p:attrNameLst>
                                      </p:cBhvr>
                                      <p:to>
                                        <p:strVal val="visible"/>
                                      </p:to>
                                    </p:set>
                                    <p:animEffect transition="in" filter="fade">
                                      <p:cBhvr>
                                        <p:cTn id="22" dur="500"/>
                                        <p:tgtEl>
                                          <p:spTgt spid="11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68">
                                            <p:txEl>
                                              <p:pRg st="4" end="4"/>
                                            </p:txEl>
                                          </p:spTgt>
                                        </p:tgtEl>
                                        <p:attrNameLst>
                                          <p:attrName>style.visibility</p:attrName>
                                        </p:attrNameLst>
                                      </p:cBhvr>
                                      <p:to>
                                        <p:strVal val="visible"/>
                                      </p:to>
                                    </p:set>
                                    <p:animEffect transition="in" filter="fade">
                                      <p:cBhvr>
                                        <p:cTn id="27" dur="500"/>
                                        <p:tgtEl>
                                          <p:spTgt spid="116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68">
                                            <p:txEl>
                                              <p:pRg st="5" end="5"/>
                                            </p:txEl>
                                          </p:spTgt>
                                        </p:tgtEl>
                                        <p:attrNameLst>
                                          <p:attrName>style.visibility</p:attrName>
                                        </p:attrNameLst>
                                      </p:cBhvr>
                                      <p:to>
                                        <p:strVal val="visible"/>
                                      </p:to>
                                    </p:set>
                                    <p:animEffect transition="in" filter="fade">
                                      <p:cBhvr>
                                        <p:cTn id="32" dur="500"/>
                                        <p:tgtEl>
                                          <p:spTgt spid="116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68">
                                            <p:txEl>
                                              <p:pRg st="6" end="6"/>
                                            </p:txEl>
                                          </p:spTgt>
                                        </p:tgtEl>
                                        <p:attrNameLst>
                                          <p:attrName>style.visibility</p:attrName>
                                        </p:attrNameLst>
                                      </p:cBhvr>
                                      <p:to>
                                        <p:strVal val="visible"/>
                                      </p:to>
                                    </p:set>
                                    <p:animEffect transition="in" filter="fade">
                                      <p:cBhvr>
                                        <p:cTn id="37" dur="500"/>
                                        <p:tgtEl>
                                          <p:spTgt spid="116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68">
                                            <p:txEl>
                                              <p:pRg st="7" end="7"/>
                                            </p:txEl>
                                          </p:spTgt>
                                        </p:tgtEl>
                                        <p:attrNameLst>
                                          <p:attrName>style.visibility</p:attrName>
                                        </p:attrNameLst>
                                      </p:cBhvr>
                                      <p:to>
                                        <p:strVal val="visible"/>
                                      </p:to>
                                    </p:set>
                                    <p:animEffect transition="in" filter="fade">
                                      <p:cBhvr>
                                        <p:cTn id="42" dur="500"/>
                                        <p:tgtEl>
                                          <p:spTgt spid="116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68">
                                            <p:txEl>
                                              <p:pRg st="8" end="8"/>
                                            </p:txEl>
                                          </p:spTgt>
                                        </p:tgtEl>
                                        <p:attrNameLst>
                                          <p:attrName>style.visibility</p:attrName>
                                        </p:attrNameLst>
                                      </p:cBhvr>
                                      <p:to>
                                        <p:strVal val="visible"/>
                                      </p:to>
                                    </p:set>
                                    <p:animEffect transition="in" filter="fade">
                                      <p:cBhvr>
                                        <p:cTn id="47" dur="500"/>
                                        <p:tgtEl>
                                          <p:spTgt spid="116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68">
                                            <p:txEl>
                                              <p:pRg st="9" end="9"/>
                                            </p:txEl>
                                          </p:spTgt>
                                        </p:tgtEl>
                                        <p:attrNameLst>
                                          <p:attrName>style.visibility</p:attrName>
                                        </p:attrNameLst>
                                      </p:cBhvr>
                                      <p:to>
                                        <p:strVal val="visible"/>
                                      </p:to>
                                    </p:set>
                                    <p:animEffect transition="in" filter="fade">
                                      <p:cBhvr>
                                        <p:cTn id="52" dur="500"/>
                                        <p:tgtEl>
                                          <p:spTgt spid="1168">
                                            <p:txEl>
                                              <p:pRg st="9" end="9"/>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169"/>
                                        </p:tgtEl>
                                        <p:attrNameLst>
                                          <p:attrName>style.visibility</p:attrName>
                                        </p:attrNameLst>
                                      </p:cBhvr>
                                      <p:to>
                                        <p:strVal val="visible"/>
                                      </p:to>
                                    </p:set>
                                    <p:animEffect transition="in" filter="fade">
                                      <p:cBhvr>
                                        <p:cTn id="55" dur="500"/>
                                        <p:tgtEl>
                                          <p:spTgt spid="1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Shape 117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Nontaxable Income</a:t>
            </a:r>
          </a:p>
        </p:txBody>
      </p:sp>
      <p:sp>
        <p:nvSpPr>
          <p:cNvPr id="1176" name="Shape 1176"/>
          <p:cNvSpPr txBox="1">
            <a:spLocks noGrp="1"/>
          </p:cNvSpPr>
          <p:nvPr>
            <p:ph type="body" idx="1"/>
          </p:nvPr>
        </p:nvSpPr>
        <p:spPr>
          <a:xfrm>
            <a:off x="609600" y="1600200"/>
            <a:ext cx="54864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Child Support</a:t>
            </a:r>
          </a:p>
          <a:p>
            <a:pPr marL="342900" marR="0" lvl="0" indent="-342900" algn="l" rtl="0">
              <a:spcBef>
                <a:spcPts val="560"/>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Gifts</a:t>
            </a:r>
          </a:p>
          <a:p>
            <a:pPr marL="342900" marR="0" lvl="0" indent="-342900" algn="l" rtl="0">
              <a:spcBef>
                <a:spcPts val="560"/>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Life Insurance Proceeds</a:t>
            </a:r>
          </a:p>
          <a:p>
            <a:pPr marL="342900" marR="0" lvl="0" indent="-342900" algn="l" rtl="0">
              <a:spcBef>
                <a:spcPts val="560"/>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Other Insurance Payments</a:t>
            </a:r>
          </a:p>
          <a:p>
            <a:pPr marL="342900" marR="0" lvl="0" indent="-342900" algn="l" rtl="0">
              <a:spcBef>
                <a:spcPts val="560"/>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Sickness/Injury Payments (Third Party Sick Pay)</a:t>
            </a:r>
          </a:p>
          <a:p>
            <a:pPr marL="342900" marR="0" lvl="0" indent="-342900" algn="l" rtl="0">
              <a:spcBef>
                <a:spcPts val="560"/>
              </a:spcBef>
              <a:spcAft>
                <a:spcPts val="0"/>
              </a:spcAft>
              <a:buClr>
                <a:schemeClr val="dk1"/>
              </a:buClr>
              <a:buSzPct val="100000"/>
              <a:buFont typeface="Noto Sans Symbols"/>
              <a:buNone/>
            </a:pPr>
            <a:endParaRPr sz="2800" b="0" i="0" u="none" strike="noStrike" cap="none">
              <a:solidFill>
                <a:schemeClr val="dk1"/>
              </a:solidFill>
              <a:latin typeface="Questrial"/>
              <a:ea typeface="Questrial"/>
              <a:cs typeface="Questrial"/>
              <a:sym typeface="Questrial"/>
            </a:endParaRPr>
          </a:p>
          <a:p>
            <a:pPr marL="342900" marR="0" lvl="0" indent="-342900" algn="l" rtl="0">
              <a:spcBef>
                <a:spcPts val="560"/>
              </a:spcBef>
              <a:spcAft>
                <a:spcPts val="0"/>
              </a:spcAft>
              <a:buClr>
                <a:schemeClr val="dk1"/>
              </a:buClr>
              <a:buSzPct val="100000"/>
              <a:buFont typeface="Noto Sans Symbols"/>
              <a:buNone/>
            </a:pPr>
            <a:endParaRPr sz="2800" b="0" i="0" u="none" strike="noStrike" cap="none">
              <a:solidFill>
                <a:schemeClr val="dk1"/>
              </a:solidFill>
              <a:latin typeface="Questrial"/>
              <a:ea typeface="Questrial"/>
              <a:cs typeface="Questrial"/>
              <a:sym typeface="Questrial"/>
            </a:endParaRPr>
          </a:p>
          <a:p>
            <a:pPr marL="342900" marR="0" lvl="0" indent="-342900" algn="l" rtl="0">
              <a:spcBef>
                <a:spcPts val="560"/>
              </a:spcBef>
              <a:buClr>
                <a:schemeClr val="dk1"/>
              </a:buClr>
              <a:buSzPct val="100000"/>
              <a:buFont typeface="Noto Sans Symbols"/>
              <a:buNone/>
            </a:pPr>
            <a:endParaRPr sz="2800" b="0" i="0" u="none" strike="noStrike" cap="none">
              <a:solidFill>
                <a:schemeClr val="dk1"/>
              </a:solidFill>
              <a:latin typeface="Questrial"/>
              <a:ea typeface="Questrial"/>
              <a:cs typeface="Questrial"/>
              <a:sym typeface="Questrial"/>
            </a:endParaRPr>
          </a:p>
        </p:txBody>
      </p:sp>
      <p:sp>
        <p:nvSpPr>
          <p:cNvPr id="1177" name="Shape 1177"/>
          <p:cNvSpPr txBox="1"/>
          <p:nvPr/>
        </p:nvSpPr>
        <p:spPr>
          <a:xfrm>
            <a:off x="6096000" y="1600200"/>
            <a:ext cx="5486400" cy="4525963"/>
          </a:xfrm>
          <a:prstGeom prst="rect">
            <a:avLst/>
          </a:prstGeom>
          <a:noFill/>
          <a:ln>
            <a:noFill/>
          </a:ln>
        </p:spPr>
        <p:txBody>
          <a:bodyPr wrap="square" lIns="91425" tIns="45700" rIns="91425" bIns="45700" anchor="t" anchorCtr="0">
            <a:noAutofit/>
          </a:bodyPr>
          <a:lstStyle/>
          <a:p>
            <a:pPr marL="257175" marR="0" lvl="0" indent="-257175" algn="l" rtl="0">
              <a:spcBef>
                <a:spcPts val="0"/>
              </a:spcBef>
              <a:spcAft>
                <a:spcPts val="0"/>
              </a:spcAft>
              <a:buClr>
                <a:schemeClr val="dk1"/>
              </a:buClr>
              <a:buSzPct val="100000"/>
              <a:buFont typeface="Noto Sans Symbols"/>
              <a:buChar char="➢"/>
            </a:pPr>
            <a:r>
              <a:rPr lang="en-US" sz="2800">
                <a:solidFill>
                  <a:schemeClr val="dk1"/>
                </a:solidFill>
                <a:latin typeface="Questrial"/>
                <a:ea typeface="Questrial"/>
                <a:cs typeface="Questrial"/>
                <a:sym typeface="Questrial"/>
              </a:rPr>
              <a:t>Public Assistance Payments</a:t>
            </a:r>
          </a:p>
          <a:p>
            <a:pPr marL="257175" marR="0" lvl="0" indent="-257175" algn="l" rtl="0">
              <a:spcBef>
                <a:spcPts val="560"/>
              </a:spcBef>
              <a:spcAft>
                <a:spcPts val="0"/>
              </a:spcAft>
              <a:buClr>
                <a:schemeClr val="dk1"/>
              </a:buClr>
              <a:buSzPct val="100000"/>
              <a:buFont typeface="Noto Sans Symbols"/>
              <a:buChar char="➢"/>
            </a:pPr>
            <a:r>
              <a:rPr lang="en-US" sz="2800">
                <a:solidFill>
                  <a:schemeClr val="dk1"/>
                </a:solidFill>
                <a:latin typeface="Questrial"/>
                <a:ea typeface="Questrial"/>
                <a:cs typeface="Questrial"/>
                <a:sym typeface="Questrial"/>
              </a:rPr>
              <a:t>Worker’s Compensation</a:t>
            </a:r>
          </a:p>
          <a:p>
            <a:pPr marL="257175" marR="0" lvl="0" indent="-257175" algn="l" rtl="0">
              <a:spcBef>
                <a:spcPts val="560"/>
              </a:spcBef>
              <a:spcAft>
                <a:spcPts val="0"/>
              </a:spcAft>
              <a:buClr>
                <a:schemeClr val="dk1"/>
              </a:buClr>
              <a:buSzPct val="100000"/>
              <a:buFont typeface="Noto Sans Symbols"/>
              <a:buChar char="➢"/>
            </a:pPr>
            <a:r>
              <a:rPr lang="en-US" sz="2800">
                <a:solidFill>
                  <a:schemeClr val="dk1"/>
                </a:solidFill>
                <a:latin typeface="Questrial"/>
                <a:ea typeface="Questrial"/>
                <a:cs typeface="Questrial"/>
                <a:sym typeface="Questrial"/>
              </a:rPr>
              <a:t>Veterans’ Benefits</a:t>
            </a:r>
          </a:p>
          <a:p>
            <a:pPr marL="257175" marR="0" lvl="0" indent="-257175" algn="l" rtl="0">
              <a:spcBef>
                <a:spcPts val="560"/>
              </a:spcBef>
              <a:spcAft>
                <a:spcPts val="0"/>
              </a:spcAft>
              <a:buClr>
                <a:schemeClr val="dk1"/>
              </a:buClr>
              <a:buSzPct val="100000"/>
              <a:buFont typeface="Noto Sans Symbols"/>
              <a:buChar char="➢"/>
            </a:pPr>
            <a:r>
              <a:rPr lang="en-US" sz="2800">
                <a:solidFill>
                  <a:schemeClr val="dk1"/>
                </a:solidFill>
                <a:latin typeface="Questrial"/>
                <a:ea typeface="Questrial"/>
                <a:cs typeface="Questrial"/>
                <a:sym typeface="Questrial"/>
              </a:rPr>
              <a:t>Supplemental Security Income (SSI)</a:t>
            </a:r>
          </a:p>
          <a:p>
            <a:pPr marL="257175" marR="0" lvl="0" indent="-257175" algn="l" rtl="0">
              <a:spcBef>
                <a:spcPts val="560"/>
              </a:spcBef>
              <a:spcAft>
                <a:spcPts val="0"/>
              </a:spcAft>
              <a:buClr>
                <a:schemeClr val="dk1"/>
              </a:buClr>
              <a:buSzPct val="100000"/>
              <a:buFont typeface="Noto Sans Symbols"/>
              <a:buChar char="➢"/>
            </a:pPr>
            <a:r>
              <a:rPr lang="en-US" sz="2800">
                <a:solidFill>
                  <a:schemeClr val="dk1"/>
                </a:solidFill>
                <a:latin typeface="Questrial"/>
                <a:ea typeface="Questrial"/>
                <a:cs typeface="Questrial"/>
                <a:sym typeface="Questrial"/>
              </a:rPr>
              <a:t>Inheritances</a:t>
            </a:r>
          </a:p>
          <a:p>
            <a:pPr marL="257175" marR="0" lvl="0" indent="-257175" algn="l" rtl="0">
              <a:spcBef>
                <a:spcPts val="560"/>
              </a:spcBef>
              <a:spcAft>
                <a:spcPts val="0"/>
              </a:spcAft>
              <a:buClr>
                <a:schemeClr val="dk1"/>
              </a:buClr>
              <a:buSzPct val="100000"/>
              <a:buFont typeface="Noto Sans Symbols"/>
              <a:buChar char="➢"/>
            </a:pPr>
            <a:r>
              <a:rPr lang="en-US" sz="2800">
                <a:solidFill>
                  <a:schemeClr val="dk1"/>
                </a:solidFill>
                <a:latin typeface="Questrial"/>
                <a:ea typeface="Questrial"/>
                <a:cs typeface="Questrial"/>
                <a:sym typeface="Questrial"/>
              </a:rPr>
              <a:t>Federal Income Tax Refunds</a:t>
            </a:r>
          </a:p>
          <a:p>
            <a:pPr marL="257175" marR="0" lvl="0" indent="-257175" algn="l" rtl="0">
              <a:spcBef>
                <a:spcPts val="560"/>
              </a:spcBef>
              <a:spcAft>
                <a:spcPts val="0"/>
              </a:spcAft>
              <a:buClr>
                <a:schemeClr val="dk1"/>
              </a:buClr>
              <a:buFont typeface="Noto Sans Symbols"/>
              <a:buNone/>
            </a:pPr>
            <a:endParaRPr sz="2800">
              <a:solidFill>
                <a:schemeClr val="dk1"/>
              </a:solidFill>
              <a:latin typeface="Questrial"/>
              <a:ea typeface="Questrial"/>
              <a:cs typeface="Questrial"/>
              <a:sym typeface="Questrial"/>
            </a:endParaRPr>
          </a:p>
          <a:p>
            <a:pPr marL="0" marR="0" lvl="0" indent="0" algn="l" rtl="0">
              <a:spcBef>
                <a:spcPts val="560"/>
              </a:spcBef>
              <a:buClr>
                <a:schemeClr val="dk1"/>
              </a:buClr>
              <a:buFont typeface="Noto Sans Symbols"/>
              <a:buNone/>
            </a:pPr>
            <a:endParaRPr sz="2800">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6">
                                            <p:txEl>
                                              <p:pRg st="0" end="0"/>
                                            </p:txEl>
                                          </p:spTgt>
                                        </p:tgtEl>
                                        <p:attrNameLst>
                                          <p:attrName>style.visibility</p:attrName>
                                        </p:attrNameLst>
                                      </p:cBhvr>
                                      <p:to>
                                        <p:strVal val="visible"/>
                                      </p:to>
                                    </p:set>
                                    <p:animEffect transition="in" filter="fade">
                                      <p:cBhvr>
                                        <p:cTn id="7" dur="500"/>
                                        <p:tgtEl>
                                          <p:spTgt spid="11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6">
                                            <p:txEl>
                                              <p:pRg st="1" end="1"/>
                                            </p:txEl>
                                          </p:spTgt>
                                        </p:tgtEl>
                                        <p:attrNameLst>
                                          <p:attrName>style.visibility</p:attrName>
                                        </p:attrNameLst>
                                      </p:cBhvr>
                                      <p:to>
                                        <p:strVal val="visible"/>
                                      </p:to>
                                    </p:set>
                                    <p:animEffect transition="in" filter="fade">
                                      <p:cBhvr>
                                        <p:cTn id="12" dur="500"/>
                                        <p:tgtEl>
                                          <p:spTgt spid="11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6">
                                            <p:txEl>
                                              <p:pRg st="2" end="2"/>
                                            </p:txEl>
                                          </p:spTgt>
                                        </p:tgtEl>
                                        <p:attrNameLst>
                                          <p:attrName>style.visibility</p:attrName>
                                        </p:attrNameLst>
                                      </p:cBhvr>
                                      <p:to>
                                        <p:strVal val="visible"/>
                                      </p:to>
                                    </p:set>
                                    <p:animEffect transition="in" filter="fade">
                                      <p:cBhvr>
                                        <p:cTn id="17" dur="500"/>
                                        <p:tgtEl>
                                          <p:spTgt spid="11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76">
                                            <p:txEl>
                                              <p:pRg st="3" end="3"/>
                                            </p:txEl>
                                          </p:spTgt>
                                        </p:tgtEl>
                                        <p:attrNameLst>
                                          <p:attrName>style.visibility</p:attrName>
                                        </p:attrNameLst>
                                      </p:cBhvr>
                                      <p:to>
                                        <p:strVal val="visible"/>
                                      </p:to>
                                    </p:set>
                                    <p:animEffect transition="in" filter="fade">
                                      <p:cBhvr>
                                        <p:cTn id="22" dur="500"/>
                                        <p:tgtEl>
                                          <p:spTgt spid="11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76">
                                            <p:txEl>
                                              <p:pRg st="4" end="4"/>
                                            </p:txEl>
                                          </p:spTgt>
                                        </p:tgtEl>
                                        <p:attrNameLst>
                                          <p:attrName>style.visibility</p:attrName>
                                        </p:attrNameLst>
                                      </p:cBhvr>
                                      <p:to>
                                        <p:strVal val="visible"/>
                                      </p:to>
                                    </p:set>
                                    <p:animEffect transition="in" filter="fade">
                                      <p:cBhvr>
                                        <p:cTn id="27" dur="500"/>
                                        <p:tgtEl>
                                          <p:spTgt spid="117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76">
                                            <p:txEl>
                                              <p:pRg st="5" end="5"/>
                                            </p:txEl>
                                          </p:spTgt>
                                        </p:tgtEl>
                                        <p:attrNameLst>
                                          <p:attrName>style.visibility</p:attrName>
                                        </p:attrNameLst>
                                      </p:cBhvr>
                                      <p:to>
                                        <p:strVal val="visible"/>
                                      </p:to>
                                    </p:set>
                                    <p:animEffect transition="in" filter="fade">
                                      <p:cBhvr>
                                        <p:cTn id="32" dur="500"/>
                                        <p:tgtEl>
                                          <p:spTgt spid="117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76">
                                            <p:txEl>
                                              <p:pRg st="6" end="6"/>
                                            </p:txEl>
                                          </p:spTgt>
                                        </p:tgtEl>
                                        <p:attrNameLst>
                                          <p:attrName>style.visibility</p:attrName>
                                        </p:attrNameLst>
                                      </p:cBhvr>
                                      <p:to>
                                        <p:strVal val="visible"/>
                                      </p:to>
                                    </p:set>
                                    <p:animEffect transition="in" filter="fade">
                                      <p:cBhvr>
                                        <p:cTn id="37" dur="500"/>
                                        <p:tgtEl>
                                          <p:spTgt spid="117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76">
                                            <p:txEl>
                                              <p:pRg st="7" end="7"/>
                                            </p:txEl>
                                          </p:spTgt>
                                        </p:tgtEl>
                                        <p:attrNameLst>
                                          <p:attrName>style.visibility</p:attrName>
                                        </p:attrNameLst>
                                      </p:cBhvr>
                                      <p:to>
                                        <p:strVal val="visible"/>
                                      </p:to>
                                    </p:set>
                                    <p:animEffect transition="in" filter="fade">
                                      <p:cBhvr>
                                        <p:cTn id="42" dur="500"/>
                                        <p:tgtEl>
                                          <p:spTgt spid="1176">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177"/>
                                        </p:tgtEl>
                                        <p:attrNameLst>
                                          <p:attrName>style.visibility</p:attrName>
                                        </p:attrNameLst>
                                      </p:cBhvr>
                                      <p:to>
                                        <p:strVal val="visible"/>
                                      </p:to>
                                    </p:set>
                                    <p:animEffect transition="in" filter="fade">
                                      <p:cBhvr>
                                        <p:cTn id="45" dur="500"/>
                                        <p:tgtEl>
                                          <p:spTgt spid="1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Shape 118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Taxable &amp; Nontaxable Income</a:t>
            </a:r>
          </a:p>
        </p:txBody>
      </p:sp>
      <p:sp>
        <p:nvSpPr>
          <p:cNvPr id="1183" name="Shape 1183"/>
          <p:cNvSpPr txBox="1">
            <a:spLocks noGrp="1"/>
          </p:cNvSpPr>
          <p:nvPr>
            <p:ph type="body" idx="1"/>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11113" marR="0" lvl="0" indent="-11113" algn="ctr" rtl="0">
              <a:spcBef>
                <a:spcPts val="0"/>
              </a:spcBef>
              <a:spcAft>
                <a:spcPts val="0"/>
              </a:spcAft>
              <a:buClr>
                <a:schemeClr val="accent3"/>
              </a:buClr>
              <a:buSzPct val="25000"/>
              <a:buFont typeface="Noto Sans Symbols"/>
              <a:buNone/>
            </a:pPr>
            <a:r>
              <a:rPr lang="en-US" sz="4000" b="1" i="0" u="none" strike="noStrike" cap="none">
                <a:solidFill>
                  <a:schemeClr val="accent3"/>
                </a:solidFill>
                <a:latin typeface="Questrial"/>
                <a:ea typeface="Questrial"/>
                <a:cs typeface="Questrial"/>
                <a:sym typeface="Questrial"/>
              </a:rPr>
              <a:t>Open the Publication 4012 to the Income Tab to </a:t>
            </a:r>
          </a:p>
          <a:p>
            <a:pPr marL="11113" marR="0" lvl="0" indent="-11113" algn="ctr" rtl="0">
              <a:spcBef>
                <a:spcPts val="800"/>
              </a:spcBef>
              <a:spcAft>
                <a:spcPts val="0"/>
              </a:spcAft>
              <a:buClr>
                <a:schemeClr val="accent3"/>
              </a:buClr>
              <a:buSzPct val="25000"/>
              <a:buFont typeface="Noto Sans Symbols"/>
              <a:buNone/>
            </a:pPr>
            <a:r>
              <a:rPr lang="en-US" sz="4000" b="1" i="0" u="sng" strike="noStrike" cap="none">
                <a:solidFill>
                  <a:schemeClr val="accent3"/>
                </a:solidFill>
                <a:latin typeface="Questrial"/>
                <a:ea typeface="Questrial"/>
                <a:cs typeface="Questrial"/>
                <a:sym typeface="Questrial"/>
              </a:rPr>
              <a:t>Income Quick References Guide</a:t>
            </a:r>
          </a:p>
          <a:p>
            <a:pPr marL="11113" marR="0" lvl="0" indent="-11113" algn="ctr" rtl="0">
              <a:spcBef>
                <a:spcPts val="800"/>
              </a:spcBef>
              <a:spcAft>
                <a:spcPts val="0"/>
              </a:spcAft>
              <a:buClr>
                <a:schemeClr val="accent3"/>
              </a:buClr>
              <a:buSzPct val="25000"/>
              <a:buFont typeface="Noto Sans Symbols"/>
              <a:buNone/>
            </a:pPr>
            <a:r>
              <a:rPr lang="en-US" sz="4000" b="1" i="0" u="none" strike="noStrike" cap="none">
                <a:solidFill>
                  <a:schemeClr val="accent3"/>
                </a:solidFill>
                <a:latin typeface="Questrial"/>
                <a:ea typeface="Questrial"/>
                <a:cs typeface="Questrial"/>
                <a:sym typeface="Questrial"/>
              </a:rPr>
              <a:t>for a more complete listing of </a:t>
            </a:r>
          </a:p>
          <a:p>
            <a:pPr marL="11113" marR="0" lvl="0" indent="-11113" algn="ctr" rtl="0">
              <a:spcBef>
                <a:spcPts val="800"/>
              </a:spcBef>
              <a:buClr>
                <a:schemeClr val="accent3"/>
              </a:buClr>
              <a:buSzPct val="25000"/>
              <a:buFont typeface="Noto Sans Symbols"/>
              <a:buNone/>
            </a:pPr>
            <a:r>
              <a:rPr lang="en-US" sz="4000" b="1" i="0" u="none" strike="noStrike" cap="none">
                <a:solidFill>
                  <a:schemeClr val="accent3"/>
                </a:solidFill>
                <a:latin typeface="Questrial"/>
                <a:ea typeface="Questrial"/>
                <a:cs typeface="Questrial"/>
                <a:sym typeface="Questrial"/>
              </a:rPr>
              <a:t>taxable and nontaxable income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3">
                                            <p:txEl>
                                              <p:pRg st="0" end="0"/>
                                            </p:txEl>
                                          </p:spTgt>
                                        </p:tgtEl>
                                        <p:attrNameLst>
                                          <p:attrName>style.visibility</p:attrName>
                                        </p:attrNameLst>
                                      </p:cBhvr>
                                      <p:to>
                                        <p:strVal val="visible"/>
                                      </p:to>
                                    </p:set>
                                    <p:animEffect transition="in" filter="fade">
                                      <p:cBhvr>
                                        <p:cTn id="7" dur="500"/>
                                        <p:tgtEl>
                                          <p:spTgt spid="11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3">
                                            <p:txEl>
                                              <p:pRg st="1" end="1"/>
                                            </p:txEl>
                                          </p:spTgt>
                                        </p:tgtEl>
                                        <p:attrNameLst>
                                          <p:attrName>style.visibility</p:attrName>
                                        </p:attrNameLst>
                                      </p:cBhvr>
                                      <p:to>
                                        <p:strVal val="visible"/>
                                      </p:to>
                                    </p:set>
                                    <p:animEffect transition="in" filter="fade">
                                      <p:cBhvr>
                                        <p:cTn id="12" dur="500"/>
                                        <p:tgtEl>
                                          <p:spTgt spid="11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83">
                                            <p:txEl>
                                              <p:pRg st="2" end="2"/>
                                            </p:txEl>
                                          </p:spTgt>
                                        </p:tgtEl>
                                        <p:attrNameLst>
                                          <p:attrName>style.visibility</p:attrName>
                                        </p:attrNameLst>
                                      </p:cBhvr>
                                      <p:to>
                                        <p:strVal val="visible"/>
                                      </p:to>
                                    </p:set>
                                    <p:animEffect transition="in" filter="fade">
                                      <p:cBhvr>
                                        <p:cTn id="17" dur="500"/>
                                        <p:tgtEl>
                                          <p:spTgt spid="11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83">
                                            <p:txEl>
                                              <p:pRg st="3" end="3"/>
                                            </p:txEl>
                                          </p:spTgt>
                                        </p:tgtEl>
                                        <p:attrNameLst>
                                          <p:attrName>style.visibility</p:attrName>
                                        </p:attrNameLst>
                                      </p:cBhvr>
                                      <p:to>
                                        <p:strVal val="visible"/>
                                      </p:to>
                                    </p:set>
                                    <p:animEffect transition="in" filter="fade">
                                      <p:cBhvr>
                                        <p:cTn id="22" dur="500"/>
                                        <p:tgtEl>
                                          <p:spTgt spid="11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Shape 118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vs. Unearned Income</a:t>
            </a:r>
          </a:p>
        </p:txBody>
      </p:sp>
      <p:sp>
        <p:nvSpPr>
          <p:cNvPr id="1190" name="Shape 1190"/>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3700" b="1" i="0" u="none" strike="noStrike" cap="none">
                <a:solidFill>
                  <a:schemeClr val="dk1"/>
                </a:solidFill>
                <a:latin typeface="Questrial"/>
                <a:ea typeface="Questrial"/>
                <a:cs typeface="Questrial"/>
                <a:sym typeface="Questrial"/>
              </a:rPr>
              <a:t>Earned: </a:t>
            </a:r>
            <a:r>
              <a:rPr lang="en-US" sz="3700" b="0" i="0" u="none" strike="noStrike" cap="none">
                <a:solidFill>
                  <a:schemeClr val="dk1"/>
                </a:solidFill>
                <a:latin typeface="Questrial"/>
                <a:ea typeface="Questrial"/>
                <a:cs typeface="Questrial"/>
                <a:sym typeface="Questrial"/>
              </a:rPr>
              <a:t>income received through work</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Wages, salaries, tips, self-employment</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“Income you have to work for”</a:t>
            </a:r>
          </a:p>
          <a:p>
            <a:pPr marL="342900" marR="0" lvl="0" indent="-342900" algn="l" rtl="0">
              <a:lnSpc>
                <a:spcPct val="90000"/>
              </a:lnSpc>
              <a:spcBef>
                <a:spcPts val="740"/>
              </a:spcBef>
              <a:spcAft>
                <a:spcPts val="0"/>
              </a:spcAft>
              <a:buClr>
                <a:schemeClr val="dk1"/>
              </a:buClr>
              <a:buSzPct val="100000"/>
              <a:buFont typeface="Noto Sans Symbols"/>
              <a:buChar char="➢"/>
            </a:pPr>
            <a:r>
              <a:rPr lang="en-US" sz="3700" b="1" i="0" u="none" strike="noStrike" cap="none">
                <a:solidFill>
                  <a:schemeClr val="dk1"/>
                </a:solidFill>
                <a:latin typeface="Questrial"/>
                <a:ea typeface="Questrial"/>
                <a:cs typeface="Questrial"/>
                <a:sym typeface="Questrial"/>
              </a:rPr>
              <a:t>Unearned:</a:t>
            </a:r>
            <a:r>
              <a:rPr lang="en-US" sz="3700" b="0" i="0" u="none" strike="noStrike" cap="none">
                <a:solidFill>
                  <a:schemeClr val="dk1"/>
                </a:solidFill>
                <a:latin typeface="Questrial"/>
                <a:ea typeface="Questrial"/>
                <a:cs typeface="Questrial"/>
                <a:sym typeface="Questrial"/>
              </a:rPr>
              <a:t> income other than pay for work</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Produced by investments (such as interest on savings, dividends on stocks), social security benefits, retirement savings</a:t>
            </a:r>
          </a:p>
          <a:p>
            <a:pPr marL="742950" marR="0" lvl="1" indent="-285750" algn="l" rtl="0">
              <a:lnSpc>
                <a:spcPct val="90000"/>
              </a:lnSpc>
              <a:spcBef>
                <a:spcPts val="666"/>
              </a:spcBef>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“Income that works for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0">
                                            <p:txEl>
                                              <p:pRg st="0" end="0"/>
                                            </p:txEl>
                                          </p:spTgt>
                                        </p:tgtEl>
                                        <p:attrNameLst>
                                          <p:attrName>style.visibility</p:attrName>
                                        </p:attrNameLst>
                                      </p:cBhvr>
                                      <p:to>
                                        <p:strVal val="visible"/>
                                      </p:to>
                                    </p:set>
                                    <p:animEffect transition="in" filter="fade">
                                      <p:cBhvr>
                                        <p:cTn id="7" dur="500"/>
                                        <p:tgtEl>
                                          <p:spTgt spid="11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0">
                                            <p:txEl>
                                              <p:pRg st="1" end="1"/>
                                            </p:txEl>
                                          </p:spTgt>
                                        </p:tgtEl>
                                        <p:attrNameLst>
                                          <p:attrName>style.visibility</p:attrName>
                                        </p:attrNameLst>
                                      </p:cBhvr>
                                      <p:to>
                                        <p:strVal val="visible"/>
                                      </p:to>
                                    </p:set>
                                    <p:animEffect transition="in" filter="fade">
                                      <p:cBhvr>
                                        <p:cTn id="12" dur="500"/>
                                        <p:tgtEl>
                                          <p:spTgt spid="11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0">
                                            <p:txEl>
                                              <p:pRg st="2" end="2"/>
                                            </p:txEl>
                                          </p:spTgt>
                                        </p:tgtEl>
                                        <p:attrNameLst>
                                          <p:attrName>style.visibility</p:attrName>
                                        </p:attrNameLst>
                                      </p:cBhvr>
                                      <p:to>
                                        <p:strVal val="visible"/>
                                      </p:to>
                                    </p:set>
                                    <p:animEffect transition="in" filter="fade">
                                      <p:cBhvr>
                                        <p:cTn id="17" dur="500"/>
                                        <p:tgtEl>
                                          <p:spTgt spid="11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90">
                                            <p:txEl>
                                              <p:pRg st="3" end="3"/>
                                            </p:txEl>
                                          </p:spTgt>
                                        </p:tgtEl>
                                        <p:attrNameLst>
                                          <p:attrName>style.visibility</p:attrName>
                                        </p:attrNameLst>
                                      </p:cBhvr>
                                      <p:to>
                                        <p:strVal val="visible"/>
                                      </p:to>
                                    </p:set>
                                    <p:animEffect transition="in" filter="fade">
                                      <p:cBhvr>
                                        <p:cTn id="22" dur="500"/>
                                        <p:tgtEl>
                                          <p:spTgt spid="11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90">
                                            <p:txEl>
                                              <p:pRg st="4" end="4"/>
                                            </p:txEl>
                                          </p:spTgt>
                                        </p:tgtEl>
                                        <p:attrNameLst>
                                          <p:attrName>style.visibility</p:attrName>
                                        </p:attrNameLst>
                                      </p:cBhvr>
                                      <p:to>
                                        <p:strVal val="visible"/>
                                      </p:to>
                                    </p:set>
                                    <p:animEffect transition="in" filter="fade">
                                      <p:cBhvr>
                                        <p:cTn id="27" dur="500"/>
                                        <p:tgtEl>
                                          <p:spTgt spid="119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90">
                                            <p:txEl>
                                              <p:pRg st="5" end="5"/>
                                            </p:txEl>
                                          </p:spTgt>
                                        </p:tgtEl>
                                        <p:attrNameLst>
                                          <p:attrName>style.visibility</p:attrName>
                                        </p:attrNameLst>
                                      </p:cBhvr>
                                      <p:to>
                                        <p:strVal val="visible"/>
                                      </p:to>
                                    </p:set>
                                    <p:animEffect transition="in" filter="fade">
                                      <p:cBhvr>
                                        <p:cTn id="32" dur="500"/>
                                        <p:tgtEl>
                                          <p:spTgt spid="119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Shape 1196"/>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a:t>Income</a:t>
            </a:r>
          </a:p>
        </p:txBody>
      </p:sp>
      <p:sp>
        <p:nvSpPr>
          <p:cNvPr id="1197" name="Shape 1197"/>
          <p:cNvSpPr txBox="1">
            <a:spLocks noGrp="1"/>
          </p:cNvSpPr>
          <p:nvPr>
            <p:ph type="body" idx="1"/>
          </p:nvPr>
        </p:nvSpPr>
        <p:spPr>
          <a:xfrm>
            <a:off x="609600" y="860203"/>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3700" b="1"/>
              <a:t>Let’s look at the I/I form</a:t>
            </a:r>
          </a:p>
        </p:txBody>
      </p:sp>
      <p:sp>
        <p:nvSpPr>
          <p:cNvPr id="1198" name="Shape 1198"/>
          <p:cNvSpPr/>
          <p:nvPr/>
        </p:nvSpPr>
        <p:spPr>
          <a:xfrm>
            <a:off x="242700" y="5386300"/>
            <a:ext cx="11706600" cy="1254000"/>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114300" marR="0" lvl="0" indent="0" algn="ctr" rtl="0">
              <a:spcBef>
                <a:spcPts val="0"/>
              </a:spcBef>
              <a:buClr>
                <a:schemeClr val="lt1"/>
              </a:buClr>
              <a:buSzPct val="25000"/>
              <a:buFont typeface="Questrial"/>
              <a:buNone/>
            </a:pPr>
            <a:r>
              <a:rPr lang="en-US" sz="3600" b="1">
                <a:solidFill>
                  <a:schemeClr val="lt1"/>
                </a:solidFill>
                <a:latin typeface="Questrial"/>
                <a:ea typeface="Questrial"/>
                <a:cs typeface="Questrial"/>
                <a:sym typeface="Questrial"/>
              </a:rPr>
              <a:t>Remember, in the interview with the taxpayer, you are making sure these questions are answered correctly.</a:t>
            </a:r>
          </a:p>
        </p:txBody>
      </p:sp>
      <p:pic>
        <p:nvPicPr>
          <p:cNvPr id="1199" name="Shape 1199"/>
          <p:cNvPicPr preferRelativeResize="0"/>
          <p:nvPr/>
        </p:nvPicPr>
        <p:blipFill>
          <a:blip r:embed="rId3">
            <a:alphaModFix/>
          </a:blip>
          <a:stretch>
            <a:fillRect/>
          </a:stretch>
        </p:blipFill>
        <p:spPr>
          <a:xfrm>
            <a:off x="71450" y="1471624"/>
            <a:ext cx="12049125" cy="36451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7">
                                            <p:txEl>
                                              <p:pRg st="0" end="0"/>
                                            </p:txEl>
                                          </p:spTgt>
                                        </p:tgtEl>
                                        <p:attrNameLst>
                                          <p:attrName>style.visibility</p:attrName>
                                        </p:attrNameLst>
                                      </p:cBhvr>
                                      <p:to>
                                        <p:strVal val="visible"/>
                                      </p:to>
                                    </p:set>
                                    <p:animEffect transition="in" filter="fade">
                                      <p:cBhvr>
                                        <p:cTn id="7" dur="500"/>
                                        <p:tgtEl>
                                          <p:spTgt spid="11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Shape 1205"/>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a:t>Income</a:t>
            </a:r>
          </a:p>
        </p:txBody>
      </p:sp>
      <p:sp>
        <p:nvSpPr>
          <p:cNvPr id="1206" name="Shape 1206"/>
          <p:cNvSpPr txBox="1">
            <a:spLocks noGrp="1"/>
          </p:cNvSpPr>
          <p:nvPr>
            <p:ph type="body" idx="1"/>
          </p:nvPr>
        </p:nvSpPr>
        <p:spPr>
          <a:xfrm>
            <a:off x="209800" y="1165950"/>
            <a:ext cx="4080300" cy="45261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3700" b="1"/>
              <a:t>Let’s look at the scope of service chart!</a:t>
            </a:r>
          </a:p>
          <a:p>
            <a:pPr marL="342900" marR="0" lvl="0" indent="-342900" algn="l" rtl="0">
              <a:lnSpc>
                <a:spcPct val="90000"/>
              </a:lnSpc>
              <a:spcBef>
                <a:spcPts val="0"/>
              </a:spcBef>
              <a:spcAft>
                <a:spcPts val="0"/>
              </a:spcAft>
              <a:buClr>
                <a:schemeClr val="dk1"/>
              </a:buClr>
              <a:buSzPct val="100000"/>
              <a:buFont typeface="Noto Sans Symbols"/>
              <a:buChar char="➢"/>
            </a:pPr>
            <a:r>
              <a:rPr lang="en-US" sz="3700" b="1"/>
              <a:t>Only certain types of income will be in scope for you, always check the chart!</a:t>
            </a:r>
          </a:p>
        </p:txBody>
      </p:sp>
      <p:pic>
        <p:nvPicPr>
          <p:cNvPr id="1207" name="Shape 1207" descr="Screen Shot 2017-10-20 at 9.34.34 AM.png"/>
          <p:cNvPicPr preferRelativeResize="0"/>
          <p:nvPr/>
        </p:nvPicPr>
        <p:blipFill rotWithShape="1">
          <a:blip r:embed="rId3">
            <a:alphaModFix/>
          </a:blip>
          <a:srcRect t="2971" b="2981"/>
          <a:stretch/>
        </p:blipFill>
        <p:spPr>
          <a:xfrm>
            <a:off x="4973375" y="1047525"/>
            <a:ext cx="6918924" cy="585050"/>
          </a:xfrm>
          <a:prstGeom prst="rect">
            <a:avLst/>
          </a:prstGeom>
          <a:noFill/>
          <a:ln>
            <a:noFill/>
          </a:ln>
          <a:effectLst>
            <a:outerShdw blurRad="190500" algn="tl" rotWithShape="0">
              <a:srgbClr val="000000">
                <a:alpha val="69800"/>
              </a:srgbClr>
            </a:outerShdw>
          </a:effectLst>
        </p:spPr>
      </p:pic>
      <p:pic>
        <p:nvPicPr>
          <p:cNvPr id="1208" name="Shape 1208" descr="Screen Shot 2017-10-25 at 2.10.08 PM.png"/>
          <p:cNvPicPr preferRelativeResize="0"/>
          <p:nvPr/>
        </p:nvPicPr>
        <p:blipFill rotWithShape="1">
          <a:blip r:embed="rId4">
            <a:alphaModFix/>
          </a:blip>
          <a:srcRect l="961" r="970"/>
          <a:stretch/>
        </p:blipFill>
        <p:spPr>
          <a:xfrm>
            <a:off x="5046225" y="1632575"/>
            <a:ext cx="6846085" cy="49206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6">
                                            <p:txEl>
                                              <p:pRg st="0" end="0"/>
                                            </p:txEl>
                                          </p:spTgt>
                                        </p:tgtEl>
                                        <p:attrNameLst>
                                          <p:attrName>style.visibility</p:attrName>
                                        </p:attrNameLst>
                                      </p:cBhvr>
                                      <p:to>
                                        <p:strVal val="visible"/>
                                      </p:to>
                                    </p:set>
                                    <p:animEffect transition="in" filter="fade">
                                      <p:cBhvr>
                                        <p:cTn id="7" dur="500"/>
                                        <p:tgtEl>
                                          <p:spTgt spid="12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6">
                                            <p:txEl>
                                              <p:pRg st="1" end="1"/>
                                            </p:txEl>
                                          </p:spTgt>
                                        </p:tgtEl>
                                        <p:attrNameLst>
                                          <p:attrName>style.visibility</p:attrName>
                                        </p:attrNameLst>
                                      </p:cBhvr>
                                      <p:to>
                                        <p:strVal val="visible"/>
                                      </p:to>
                                    </p:set>
                                    <p:animEffect transition="in" filter="fade">
                                      <p:cBhvr>
                                        <p:cTn id="12" dur="500"/>
                                        <p:tgtEl>
                                          <p:spTgt spid="120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Shape 121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W-2: Wage and Tax Statement</a:t>
            </a:r>
          </a:p>
        </p:txBody>
      </p:sp>
      <p:pic>
        <p:nvPicPr>
          <p:cNvPr id="1215" name="Shape 1215"/>
          <p:cNvPicPr preferRelativeResize="0">
            <a:picLocks noGrp="1"/>
          </p:cNvPicPr>
          <p:nvPr>
            <p:ph type="body" idx="1"/>
          </p:nvPr>
        </p:nvPicPr>
        <p:blipFill rotWithShape="1">
          <a:blip r:embed="rId3">
            <a:alphaModFix/>
          </a:blip>
          <a:srcRect/>
          <a:stretch/>
        </p:blipFill>
        <p:spPr>
          <a:xfrm>
            <a:off x="2503357" y="1417638"/>
            <a:ext cx="7185285" cy="4525963"/>
          </a:xfrm>
          <a:prstGeom prst="rect">
            <a:avLst/>
          </a:prstGeom>
          <a:noFill/>
          <a:ln>
            <a:noFill/>
          </a:ln>
          <a:effectLst>
            <a:outerShdw blurRad="190500" algn="tl" rotWithShape="0">
              <a:srgbClr val="000000">
                <a:alpha val="69803"/>
              </a:srgbClr>
            </a:outerShdw>
          </a:effectLst>
        </p:spPr>
      </p:pic>
      <p:pic>
        <p:nvPicPr>
          <p:cNvPr id="1216" name="Shape 1216"/>
          <p:cNvPicPr preferRelativeResize="0"/>
          <p:nvPr/>
        </p:nvPicPr>
        <p:blipFill rotWithShape="1">
          <a:blip r:embed="rId4">
            <a:alphaModFix/>
          </a:blip>
          <a:srcRect/>
          <a:stretch/>
        </p:blipFill>
        <p:spPr>
          <a:xfrm>
            <a:off x="6400800" y="1814624"/>
            <a:ext cx="1616149" cy="292475"/>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217" name="Shape 1217"/>
          <p:cNvPicPr preferRelativeResize="0"/>
          <p:nvPr/>
        </p:nvPicPr>
        <p:blipFill rotWithShape="1">
          <a:blip r:embed="rId5">
            <a:alphaModFix/>
          </a:blip>
          <a:srcRect/>
          <a:stretch/>
        </p:blipFill>
        <p:spPr>
          <a:xfrm>
            <a:off x="8016949" y="1814624"/>
            <a:ext cx="1599859" cy="292475"/>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218" name="Shape 1218"/>
          <p:cNvPicPr preferRelativeResize="0"/>
          <p:nvPr/>
        </p:nvPicPr>
        <p:blipFill rotWithShape="1">
          <a:blip r:embed="rId6">
            <a:alphaModFix/>
          </a:blip>
          <a:srcRect/>
          <a:stretch/>
        </p:blipFill>
        <p:spPr>
          <a:xfrm>
            <a:off x="6400800" y="2132861"/>
            <a:ext cx="3216008" cy="926525"/>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219" name="Shape 1219"/>
          <p:cNvPicPr preferRelativeResize="0"/>
          <p:nvPr/>
        </p:nvPicPr>
        <p:blipFill rotWithShape="1">
          <a:blip r:embed="rId7">
            <a:alphaModFix/>
          </a:blip>
          <a:srcRect/>
          <a:stretch/>
        </p:blipFill>
        <p:spPr>
          <a:xfrm>
            <a:off x="8022787" y="3097339"/>
            <a:ext cx="1594021" cy="305520"/>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220" name="Shape 1220"/>
          <p:cNvPicPr preferRelativeResize="0"/>
          <p:nvPr/>
        </p:nvPicPr>
        <p:blipFill rotWithShape="1">
          <a:blip r:embed="rId8">
            <a:alphaModFix/>
          </a:blip>
          <a:srcRect/>
          <a:stretch/>
        </p:blipFill>
        <p:spPr>
          <a:xfrm>
            <a:off x="8016949" y="3402859"/>
            <a:ext cx="1599859" cy="1257667"/>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221" name="Shape 1221"/>
          <p:cNvPicPr preferRelativeResize="0"/>
          <p:nvPr/>
        </p:nvPicPr>
        <p:blipFill rotWithShape="1">
          <a:blip r:embed="rId9">
            <a:alphaModFix/>
          </a:blip>
          <a:srcRect/>
          <a:stretch/>
        </p:blipFill>
        <p:spPr>
          <a:xfrm>
            <a:off x="6444578" y="3680619"/>
            <a:ext cx="1528591" cy="292980"/>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222" name="Shape 1222"/>
          <p:cNvPicPr preferRelativeResize="0"/>
          <p:nvPr/>
        </p:nvPicPr>
        <p:blipFill rotWithShape="1">
          <a:blip r:embed="rId10">
            <a:alphaModFix/>
          </a:blip>
          <a:srcRect/>
          <a:stretch/>
        </p:blipFill>
        <p:spPr>
          <a:xfrm>
            <a:off x="6458032" y="4031692"/>
            <a:ext cx="1515137" cy="725355"/>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223" name="Shape 1223"/>
          <p:cNvPicPr preferRelativeResize="0"/>
          <p:nvPr/>
        </p:nvPicPr>
        <p:blipFill rotWithShape="1">
          <a:blip r:embed="rId11">
            <a:alphaModFix/>
          </a:blip>
          <a:srcRect/>
          <a:stretch/>
        </p:blipFill>
        <p:spPr>
          <a:xfrm>
            <a:off x="4636917" y="4815141"/>
            <a:ext cx="2147124" cy="304708"/>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224" name="Shape 1224"/>
          <p:cNvPicPr preferRelativeResize="0"/>
          <p:nvPr/>
        </p:nvPicPr>
        <p:blipFill rotWithShape="1">
          <a:blip r:embed="rId12">
            <a:alphaModFix/>
          </a:blip>
          <a:srcRect/>
          <a:stretch/>
        </p:blipFill>
        <p:spPr>
          <a:xfrm>
            <a:off x="6847892" y="4815140"/>
            <a:ext cx="2768916" cy="301426"/>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2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121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2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121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2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1"/>
                                          </p:stCondLst>
                                        </p:cTn>
                                        <p:tgtEl>
                                          <p:spTgt spid="121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2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122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2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1"/>
                                          </p:stCondLst>
                                        </p:cTn>
                                        <p:tgtEl>
                                          <p:spTgt spid="122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2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
                                          </p:stCondLst>
                                        </p:cTn>
                                        <p:tgtEl>
                                          <p:spTgt spid="1222"/>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2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1"/>
                                          </p:stCondLst>
                                        </p:cTn>
                                        <p:tgtEl>
                                          <p:spTgt spid="1223"/>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Shape 122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W-2: Wages, Tips, Other Compensation</a:t>
            </a:r>
          </a:p>
        </p:txBody>
      </p:sp>
      <p:sp>
        <p:nvSpPr>
          <p:cNvPr id="1230" name="Shape 1230"/>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 1</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total amount of wages, tips, salaries, bonuses, commissions, etc. paid to the employee for the entire tax year</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Classified as </a:t>
            </a:r>
            <a:r>
              <a:rPr lang="en-US" sz="4000" b="1" i="0" u="none" strike="noStrike" cap="none">
                <a:solidFill>
                  <a:schemeClr val="dk1"/>
                </a:solidFill>
                <a:latin typeface="Questrial"/>
                <a:ea typeface="Questrial"/>
                <a:cs typeface="Questrial"/>
                <a:sym typeface="Questrial"/>
              </a:rPr>
              <a:t>earned income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0">
                                            <p:txEl>
                                              <p:pRg st="0" end="0"/>
                                            </p:txEl>
                                          </p:spTgt>
                                        </p:tgtEl>
                                        <p:attrNameLst>
                                          <p:attrName>style.visibility</p:attrName>
                                        </p:attrNameLst>
                                      </p:cBhvr>
                                      <p:to>
                                        <p:strVal val="visible"/>
                                      </p:to>
                                    </p:set>
                                    <p:animEffect transition="in" filter="fade">
                                      <p:cBhvr>
                                        <p:cTn id="7" dur="500"/>
                                        <p:tgtEl>
                                          <p:spTgt spid="12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0">
                                            <p:txEl>
                                              <p:pRg st="1" end="1"/>
                                            </p:txEl>
                                          </p:spTgt>
                                        </p:tgtEl>
                                        <p:attrNameLst>
                                          <p:attrName>style.visibility</p:attrName>
                                        </p:attrNameLst>
                                      </p:cBhvr>
                                      <p:to>
                                        <p:strVal val="visible"/>
                                      </p:to>
                                    </p:set>
                                    <p:animEffect transition="in" filter="fade">
                                      <p:cBhvr>
                                        <p:cTn id="12" dur="500"/>
                                        <p:tgtEl>
                                          <p:spTgt spid="12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30">
                                            <p:txEl>
                                              <p:pRg st="2" end="2"/>
                                            </p:txEl>
                                          </p:spTgt>
                                        </p:tgtEl>
                                        <p:attrNameLst>
                                          <p:attrName>style.visibility</p:attrName>
                                        </p:attrNameLst>
                                      </p:cBhvr>
                                      <p:to>
                                        <p:strVal val="visible"/>
                                      </p:to>
                                    </p:set>
                                    <p:animEffect transition="in" filter="fade">
                                      <p:cBhvr>
                                        <p:cTn id="17" dur="500"/>
                                        <p:tgtEl>
                                          <p:spTgt spid="12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Shape 123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W-2: Federal Income Tax Withheld</a:t>
            </a:r>
          </a:p>
        </p:txBody>
      </p:sp>
      <p:sp>
        <p:nvSpPr>
          <p:cNvPr id="1236" name="Shape 1236"/>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 2</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federal tax system is a “pay as you go” system, meaning that tax is paid as income is earned during the year</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tax paid is referred to as </a:t>
            </a:r>
            <a:r>
              <a:rPr lang="en-US" sz="4000" b="1" i="0" u="none" strike="noStrike" cap="none">
                <a:solidFill>
                  <a:schemeClr val="accent1"/>
                </a:solidFill>
                <a:latin typeface="Questrial"/>
                <a:ea typeface="Questrial"/>
                <a:cs typeface="Questrial"/>
                <a:sym typeface="Questrial"/>
              </a:rPr>
              <a:t>withholding</a:t>
            </a:r>
          </a:p>
          <a:p>
            <a:pPr marL="342900" marR="0" lvl="0" indent="-342900" algn="l" rtl="0">
              <a:lnSpc>
                <a:spcPct val="90000"/>
              </a:lnSpc>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amount reported in box 2 is the total amount of tax withheld for the entire year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6">
                                            <p:txEl>
                                              <p:pRg st="0" end="0"/>
                                            </p:txEl>
                                          </p:spTgt>
                                        </p:tgtEl>
                                        <p:attrNameLst>
                                          <p:attrName>style.visibility</p:attrName>
                                        </p:attrNameLst>
                                      </p:cBhvr>
                                      <p:to>
                                        <p:strVal val="visible"/>
                                      </p:to>
                                    </p:set>
                                    <p:animEffect transition="in" filter="fade">
                                      <p:cBhvr>
                                        <p:cTn id="7" dur="500"/>
                                        <p:tgtEl>
                                          <p:spTgt spid="12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6">
                                            <p:txEl>
                                              <p:pRg st="1" end="1"/>
                                            </p:txEl>
                                          </p:spTgt>
                                        </p:tgtEl>
                                        <p:attrNameLst>
                                          <p:attrName>style.visibility</p:attrName>
                                        </p:attrNameLst>
                                      </p:cBhvr>
                                      <p:to>
                                        <p:strVal val="visible"/>
                                      </p:to>
                                    </p:set>
                                    <p:animEffect transition="in" filter="fade">
                                      <p:cBhvr>
                                        <p:cTn id="12" dur="500"/>
                                        <p:tgtEl>
                                          <p:spTgt spid="12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36">
                                            <p:txEl>
                                              <p:pRg st="2" end="2"/>
                                            </p:txEl>
                                          </p:spTgt>
                                        </p:tgtEl>
                                        <p:attrNameLst>
                                          <p:attrName>style.visibility</p:attrName>
                                        </p:attrNameLst>
                                      </p:cBhvr>
                                      <p:to>
                                        <p:strVal val="visible"/>
                                      </p:to>
                                    </p:set>
                                    <p:animEffect transition="in" filter="fade">
                                      <p:cBhvr>
                                        <p:cTn id="17" dur="500"/>
                                        <p:tgtEl>
                                          <p:spTgt spid="12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36">
                                            <p:txEl>
                                              <p:pRg st="3" end="3"/>
                                            </p:txEl>
                                          </p:spTgt>
                                        </p:tgtEl>
                                        <p:attrNameLst>
                                          <p:attrName>style.visibility</p:attrName>
                                        </p:attrNameLst>
                                      </p:cBhvr>
                                      <p:to>
                                        <p:strVal val="visible"/>
                                      </p:to>
                                    </p:set>
                                    <p:animEffect transition="in" filter="fade">
                                      <p:cBhvr>
                                        <p:cTn id="22" dur="500"/>
                                        <p:tgtEl>
                                          <p:spTgt spid="12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Exemption	</a:t>
            </a:r>
          </a:p>
        </p:txBody>
      </p:sp>
      <p:sp>
        <p:nvSpPr>
          <p:cNvPr id="149" name="Shape 149"/>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 taxpayer may claim 2 types of exemptions: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Personal exemption </a:t>
            </a:r>
            <a:r>
              <a:rPr lang="en-US" sz="3600" b="0" i="1" u="none" strike="noStrike" cap="none">
                <a:solidFill>
                  <a:schemeClr val="dk1"/>
                </a:solidFill>
                <a:latin typeface="Questrial"/>
                <a:ea typeface="Questrial"/>
                <a:cs typeface="Questrial"/>
                <a:sym typeface="Questrial"/>
              </a:rPr>
              <a:t>(lines 6a/6b)</a:t>
            </a:r>
          </a:p>
          <a:p>
            <a:pPr marL="1143000" marR="0" lvl="2" indent="-228600" algn="l" rtl="0">
              <a:spcBef>
                <a:spcPts val="640"/>
              </a:spcBef>
              <a:spcAft>
                <a:spcPts val="0"/>
              </a:spcAft>
              <a:buClr>
                <a:schemeClr val="dk1"/>
              </a:buClr>
              <a:buSzPct val="100000"/>
              <a:buFont typeface="Helvetica Neue"/>
              <a:buChar char="–"/>
            </a:pPr>
            <a:r>
              <a:rPr lang="en-US" sz="3200" b="0" i="0" u="none" strike="noStrike" cap="none">
                <a:solidFill>
                  <a:schemeClr val="dk1"/>
                </a:solidFill>
                <a:latin typeface="Questrial"/>
                <a:ea typeface="Questrial"/>
                <a:cs typeface="Questrial"/>
                <a:sym typeface="Questrial"/>
              </a:rPr>
              <a:t>Taxpayer can claim herself (and spouse)</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Dependency exemption </a:t>
            </a:r>
            <a:r>
              <a:rPr lang="en-US" sz="3600" b="0" i="1" u="none" strike="noStrike" cap="none">
                <a:solidFill>
                  <a:schemeClr val="dk1"/>
                </a:solidFill>
                <a:latin typeface="Questrial"/>
                <a:ea typeface="Questrial"/>
                <a:cs typeface="Questrial"/>
                <a:sym typeface="Questrial"/>
              </a:rPr>
              <a:t>(line 6c)</a:t>
            </a:r>
          </a:p>
          <a:p>
            <a:pPr marL="1143000" marR="0" lvl="2" indent="-228600" algn="l" rtl="0">
              <a:spcBef>
                <a:spcPts val="640"/>
              </a:spcBef>
              <a:buClr>
                <a:schemeClr val="dk1"/>
              </a:buClr>
              <a:buSzPct val="100000"/>
              <a:buFont typeface="Helvetica Neue"/>
              <a:buChar char="–"/>
            </a:pPr>
            <a:r>
              <a:rPr lang="en-US" sz="3200" b="0" i="0" u="none" strike="noStrike" cap="none">
                <a:solidFill>
                  <a:schemeClr val="dk1"/>
                </a:solidFill>
                <a:latin typeface="Questrial"/>
                <a:ea typeface="Questrial"/>
                <a:cs typeface="Questrial"/>
                <a:sym typeface="Questrial"/>
              </a:rPr>
              <a:t>Taxpayer can claim qualifying dependents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Effect transition="in" filter="fade">
                                      <p:cBhvr>
                                        <p:cTn id="7" dur="500"/>
                                        <p:tgtEl>
                                          <p:spTgt spid="1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xEl>
                                              <p:pRg st="1" end="1"/>
                                            </p:txEl>
                                          </p:spTgt>
                                        </p:tgtEl>
                                        <p:attrNameLst>
                                          <p:attrName>style.visibility</p:attrName>
                                        </p:attrNameLst>
                                      </p:cBhvr>
                                      <p:to>
                                        <p:strVal val="visible"/>
                                      </p:to>
                                    </p:set>
                                    <p:animEffect transition="in" filter="fade">
                                      <p:cBhvr>
                                        <p:cTn id="12" dur="500"/>
                                        <p:tgtEl>
                                          <p:spTgt spid="1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
                                            <p:txEl>
                                              <p:pRg st="2" end="2"/>
                                            </p:txEl>
                                          </p:spTgt>
                                        </p:tgtEl>
                                        <p:attrNameLst>
                                          <p:attrName>style.visibility</p:attrName>
                                        </p:attrNameLst>
                                      </p:cBhvr>
                                      <p:to>
                                        <p:strVal val="visible"/>
                                      </p:to>
                                    </p:set>
                                    <p:animEffect transition="in" filter="fade">
                                      <p:cBhvr>
                                        <p:cTn id="17" dur="500"/>
                                        <p:tgtEl>
                                          <p:spTgt spid="1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9">
                                            <p:txEl>
                                              <p:pRg st="3" end="3"/>
                                            </p:txEl>
                                          </p:spTgt>
                                        </p:tgtEl>
                                        <p:attrNameLst>
                                          <p:attrName>style.visibility</p:attrName>
                                        </p:attrNameLst>
                                      </p:cBhvr>
                                      <p:to>
                                        <p:strVal val="visible"/>
                                      </p:to>
                                    </p:set>
                                    <p:animEffect transition="in" filter="fade">
                                      <p:cBhvr>
                                        <p:cTn id="22" dur="500"/>
                                        <p:tgtEl>
                                          <p:spTgt spid="14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9">
                                            <p:txEl>
                                              <p:pRg st="4" end="4"/>
                                            </p:txEl>
                                          </p:spTgt>
                                        </p:tgtEl>
                                        <p:attrNameLst>
                                          <p:attrName>style.visibility</p:attrName>
                                        </p:attrNameLst>
                                      </p:cBhvr>
                                      <p:to>
                                        <p:strVal val="visible"/>
                                      </p:to>
                                    </p:set>
                                    <p:animEffect transition="in" filter="fade">
                                      <p:cBhvr>
                                        <p:cTn id="27" dur="500"/>
                                        <p:tgtEl>
                                          <p:spTgt spid="1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Shape 1242"/>
          <p:cNvSpPr txBox="1">
            <a:spLocks noGrp="1"/>
          </p:cNvSpPr>
          <p:nvPr>
            <p:ph type="title"/>
          </p:nvPr>
        </p:nvSpPr>
        <p:spPr>
          <a:xfrm>
            <a:off x="260100" y="112150"/>
            <a:ext cx="113223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W-2: Federal Income Tax Withheld</a:t>
            </a:r>
          </a:p>
        </p:txBody>
      </p:sp>
      <p:sp>
        <p:nvSpPr>
          <p:cNvPr id="1243" name="Shape 1243"/>
          <p:cNvSpPr txBox="1">
            <a:spLocks noGrp="1"/>
          </p:cNvSpPr>
          <p:nvPr>
            <p:ph type="body" idx="1"/>
          </p:nvPr>
        </p:nvSpPr>
        <p:spPr>
          <a:xfrm>
            <a:off x="609600" y="1255155"/>
            <a:ext cx="10972800" cy="1350300"/>
          </a:xfrm>
          <a:prstGeom prst="rect">
            <a:avLst/>
          </a:prstGeom>
          <a:noFill/>
          <a:ln>
            <a:noFill/>
          </a:ln>
        </p:spPr>
        <p:txBody>
          <a:bodyPr wrap="square" lIns="91425" tIns="45700" rIns="91425" bIns="45700" anchor="t" anchorCtr="0">
            <a:noAutofit/>
          </a:bodyPr>
          <a:lstStyle/>
          <a:p>
            <a:pPr marL="342900" marR="0" lvl="0" indent="-342900" algn="l" rtl="0">
              <a:spcBef>
                <a:spcPts val="0"/>
              </a:spcBef>
              <a:buClr>
                <a:schemeClr val="dk1"/>
              </a:buClr>
              <a:buSzPct val="100000"/>
              <a:buFont typeface="Noto Sans Symbols"/>
              <a:buChar char="➢"/>
            </a:pPr>
            <a:r>
              <a:rPr lang="en-US" sz="3600" b="0" i="0" u="none" strike="noStrike" cap="none">
                <a:solidFill>
                  <a:schemeClr val="dk1"/>
                </a:solidFill>
                <a:latin typeface="Questrial"/>
                <a:ea typeface="Questrial"/>
                <a:cs typeface="Questrial"/>
                <a:sym typeface="Questrial"/>
              </a:rPr>
              <a:t>This amount is determined prior to starting a job by filling out a Form W-4</a:t>
            </a:r>
          </a:p>
        </p:txBody>
      </p:sp>
      <p:pic>
        <p:nvPicPr>
          <p:cNvPr id="1244" name="Shape 1244"/>
          <p:cNvPicPr preferRelativeResize="0"/>
          <p:nvPr/>
        </p:nvPicPr>
        <p:blipFill rotWithShape="1">
          <a:blip r:embed="rId3">
            <a:alphaModFix/>
          </a:blip>
          <a:srcRect l="4355" t="2195" r="387" b="3881"/>
          <a:stretch/>
        </p:blipFill>
        <p:spPr>
          <a:xfrm>
            <a:off x="5620512" y="2275334"/>
            <a:ext cx="6060502" cy="2852928"/>
          </a:xfrm>
          <a:prstGeom prst="rect">
            <a:avLst/>
          </a:prstGeom>
          <a:noFill/>
          <a:ln>
            <a:noFill/>
          </a:ln>
          <a:effectLst>
            <a:outerShdw blurRad="190500" algn="tl" rotWithShape="0">
              <a:srgbClr val="000000">
                <a:alpha val="69803"/>
              </a:srgbClr>
            </a:outerShdw>
          </a:effectLst>
        </p:spPr>
      </p:pic>
      <p:sp>
        <p:nvSpPr>
          <p:cNvPr id="1245" name="Shape 1245"/>
          <p:cNvSpPr/>
          <p:nvPr/>
        </p:nvSpPr>
        <p:spPr>
          <a:xfrm>
            <a:off x="609600" y="2441285"/>
            <a:ext cx="6510600" cy="3108600"/>
          </a:xfrm>
          <a:prstGeom prst="rect">
            <a:avLst/>
          </a:prstGeom>
          <a:noFill/>
          <a:ln>
            <a:noFill/>
          </a:ln>
        </p:spPr>
        <p:txBody>
          <a:bodyPr wrap="square" lIns="91425" tIns="45700" rIns="91425" bIns="45700" anchor="t" anchorCtr="0">
            <a:noAutofit/>
          </a:bodyPr>
          <a:lstStyle/>
          <a:p>
            <a:pPr marL="571500" marR="0" lvl="0" indent="-571500" algn="l" rtl="0">
              <a:spcBef>
                <a:spcPts val="0"/>
              </a:spcBef>
              <a:buClr>
                <a:schemeClr val="dk1"/>
              </a:buClr>
              <a:buSzPct val="100000"/>
              <a:buFont typeface="Noto Sans Symbols"/>
              <a:buChar char="➢"/>
            </a:pPr>
            <a:r>
              <a:rPr lang="en-US" sz="3600">
                <a:solidFill>
                  <a:schemeClr val="dk1"/>
                </a:solidFill>
                <a:latin typeface="Questrial"/>
                <a:ea typeface="Questrial"/>
                <a:cs typeface="Questrial"/>
                <a:sym typeface="Questrial"/>
              </a:rPr>
              <a:t>Personal Allowances</a:t>
            </a:r>
          </a:p>
          <a:p>
            <a:pPr marL="1028700" marR="0" lvl="1" indent="-571500" algn="l" rtl="0">
              <a:spcBef>
                <a:spcPts val="0"/>
              </a:spcBef>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Single/Married</a:t>
            </a:r>
          </a:p>
          <a:p>
            <a:pPr marL="1028700" marR="0" lvl="1" indent="-571500" algn="l" rtl="0">
              <a:spcBef>
                <a:spcPts val="0"/>
              </a:spcBef>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Dependents</a:t>
            </a:r>
          </a:p>
          <a:p>
            <a:pPr marL="1028700" marR="0" lvl="1" indent="-571500" algn="l" rtl="0">
              <a:spcBef>
                <a:spcPts val="0"/>
              </a:spcBef>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Spouse information</a:t>
            </a:r>
          </a:p>
          <a:p>
            <a:pPr marL="1028700" marR="0" lvl="1" indent="-571500" algn="l" rtl="0">
              <a:spcBef>
                <a:spcPts val="0"/>
              </a:spcBef>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Childcare Expenses</a:t>
            </a:r>
          </a:p>
          <a:p>
            <a:pPr marL="1028700" marR="0" lvl="1" indent="-571500" algn="l" rtl="0">
              <a:spcBef>
                <a:spcPts val="0"/>
              </a:spcBef>
              <a:buClr>
                <a:schemeClr val="dk1"/>
              </a:buClr>
              <a:buFont typeface="Arial"/>
              <a:buNone/>
            </a:pPr>
            <a:endParaRPr sz="3200" b="0" i="0" u="none" strike="noStrike" cap="none">
              <a:solidFill>
                <a:schemeClr val="dk1"/>
              </a:solidFill>
              <a:latin typeface="Questrial"/>
              <a:ea typeface="Questrial"/>
              <a:cs typeface="Questrial"/>
              <a:sym typeface="Questrial"/>
            </a:endParaRPr>
          </a:p>
        </p:txBody>
      </p:sp>
      <p:sp>
        <p:nvSpPr>
          <p:cNvPr id="1246" name="Shape 1246"/>
          <p:cNvSpPr/>
          <p:nvPr/>
        </p:nvSpPr>
        <p:spPr>
          <a:xfrm>
            <a:off x="560288" y="5018254"/>
            <a:ext cx="11071500" cy="1200300"/>
          </a:xfrm>
          <a:prstGeom prst="rect">
            <a:avLst/>
          </a:prstGeom>
          <a:noFill/>
          <a:ln>
            <a:noFill/>
          </a:ln>
        </p:spPr>
        <p:txBody>
          <a:bodyPr wrap="square" lIns="91425" tIns="45700" rIns="91425" bIns="45700" anchor="t" anchorCtr="0">
            <a:noAutofit/>
          </a:bodyPr>
          <a:lstStyle/>
          <a:p>
            <a:pPr marL="571500" marR="0" lvl="0" indent="-571500" algn="l" rtl="0">
              <a:spcBef>
                <a:spcPts val="0"/>
              </a:spcBef>
              <a:buClr>
                <a:schemeClr val="dk1"/>
              </a:buClr>
              <a:buSzPct val="100000"/>
              <a:buFont typeface="Noto Sans Symbols"/>
              <a:buChar char="➢"/>
            </a:pPr>
            <a:r>
              <a:rPr lang="en-US" sz="3600">
                <a:solidFill>
                  <a:schemeClr val="dk1"/>
                </a:solidFill>
                <a:latin typeface="Questrial"/>
                <a:ea typeface="Questrial"/>
                <a:cs typeface="Questrial"/>
                <a:sym typeface="Questrial"/>
              </a:rPr>
              <a:t>The number of personal allowances listed determines how much federal income tax is withheld from pay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3">
                                            <p:txEl>
                                              <p:pRg st="0" end="0"/>
                                            </p:txEl>
                                          </p:spTgt>
                                        </p:tgtEl>
                                        <p:attrNameLst>
                                          <p:attrName>style.visibility</p:attrName>
                                        </p:attrNameLst>
                                      </p:cBhvr>
                                      <p:to>
                                        <p:strVal val="visible"/>
                                      </p:to>
                                    </p:set>
                                    <p:animEffect transition="in" filter="fade">
                                      <p:cBhvr>
                                        <p:cTn id="7" dur="500"/>
                                        <p:tgtEl>
                                          <p:spTgt spid="1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4"/>
                                        </p:tgtEl>
                                        <p:attrNameLst>
                                          <p:attrName>style.visibility</p:attrName>
                                        </p:attrNameLst>
                                      </p:cBhvr>
                                      <p:to>
                                        <p:strVal val="visible"/>
                                      </p:to>
                                    </p:set>
                                    <p:animEffect transition="in" filter="fade">
                                      <p:cBhvr>
                                        <p:cTn id="12" dur="500"/>
                                        <p:tgtEl>
                                          <p:spTgt spid="12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5"/>
                                        </p:tgtEl>
                                        <p:attrNameLst>
                                          <p:attrName>style.visibility</p:attrName>
                                        </p:attrNameLst>
                                      </p:cBhvr>
                                      <p:to>
                                        <p:strVal val="visible"/>
                                      </p:to>
                                    </p:set>
                                    <p:animEffect transition="in" filter="fade">
                                      <p:cBhvr>
                                        <p:cTn id="17" dur="500"/>
                                        <p:tgtEl>
                                          <p:spTgt spid="12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46"/>
                                        </p:tgtEl>
                                        <p:attrNameLst>
                                          <p:attrName>style.visibility</p:attrName>
                                        </p:attrNameLst>
                                      </p:cBhvr>
                                      <p:to>
                                        <p:strVal val="visible"/>
                                      </p:to>
                                    </p:set>
                                    <p:animEffect transition="in" filter="fade">
                                      <p:cBhvr>
                                        <p:cTn id="22" dur="500"/>
                                        <p:tgtEl>
                                          <p:spTgt spid="1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Shape 125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W-2: FICA Taxes</a:t>
            </a:r>
          </a:p>
        </p:txBody>
      </p:sp>
      <p:sp>
        <p:nvSpPr>
          <p:cNvPr id="1253" name="Shape 1253"/>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boxes 3, 4, 5, 6, and 7</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1" i="0" u="none" strike="noStrike" cap="none">
                <a:solidFill>
                  <a:schemeClr val="dk1"/>
                </a:solidFill>
                <a:latin typeface="Questrial"/>
                <a:ea typeface="Questrial"/>
                <a:cs typeface="Questrial"/>
                <a:sym typeface="Questrial"/>
              </a:rPr>
              <a:t>F</a:t>
            </a:r>
            <a:r>
              <a:rPr lang="en-US" sz="4000" b="0" i="0" u="none" strike="noStrike" cap="none">
                <a:solidFill>
                  <a:schemeClr val="dk1"/>
                </a:solidFill>
                <a:latin typeface="Questrial"/>
                <a:ea typeface="Questrial"/>
                <a:cs typeface="Questrial"/>
                <a:sym typeface="Questrial"/>
              </a:rPr>
              <a:t>ederal </a:t>
            </a:r>
            <a:r>
              <a:rPr lang="en-US" sz="4000" b="1" i="0" u="none" strike="noStrike" cap="none">
                <a:solidFill>
                  <a:schemeClr val="dk1"/>
                </a:solidFill>
                <a:latin typeface="Questrial"/>
                <a:ea typeface="Questrial"/>
                <a:cs typeface="Questrial"/>
                <a:sym typeface="Questrial"/>
              </a:rPr>
              <a:t>I</a:t>
            </a:r>
            <a:r>
              <a:rPr lang="en-US" sz="4000" b="0" i="0" u="none" strike="noStrike" cap="none">
                <a:solidFill>
                  <a:schemeClr val="dk1"/>
                </a:solidFill>
                <a:latin typeface="Questrial"/>
                <a:ea typeface="Questrial"/>
                <a:cs typeface="Questrial"/>
                <a:sym typeface="Questrial"/>
              </a:rPr>
              <a:t>nsurance </a:t>
            </a:r>
            <a:r>
              <a:rPr lang="en-US" sz="4000" b="1" i="0" u="none" strike="noStrike" cap="none">
                <a:solidFill>
                  <a:schemeClr val="dk1"/>
                </a:solidFill>
                <a:latin typeface="Questrial"/>
                <a:ea typeface="Questrial"/>
                <a:cs typeface="Questrial"/>
                <a:sym typeface="Questrial"/>
              </a:rPr>
              <a:t>C</a:t>
            </a:r>
            <a:r>
              <a:rPr lang="en-US" sz="4000" b="0" i="0" u="none" strike="noStrike" cap="none">
                <a:solidFill>
                  <a:schemeClr val="dk1"/>
                </a:solidFill>
                <a:latin typeface="Questrial"/>
                <a:ea typeface="Questrial"/>
                <a:cs typeface="Questrial"/>
                <a:sym typeface="Questrial"/>
              </a:rPr>
              <a:t>ontributions </a:t>
            </a:r>
            <a:r>
              <a:rPr lang="en-US" sz="4000" b="1" i="0" u="none" strike="noStrike" cap="none">
                <a:solidFill>
                  <a:schemeClr val="dk1"/>
                </a:solidFill>
                <a:latin typeface="Questrial"/>
                <a:ea typeface="Questrial"/>
                <a:cs typeface="Questrial"/>
                <a:sym typeface="Questrial"/>
              </a:rPr>
              <a:t>A</a:t>
            </a:r>
            <a:r>
              <a:rPr lang="en-US" sz="4000" b="0" i="0" u="none" strike="noStrike" cap="none">
                <a:solidFill>
                  <a:schemeClr val="dk1"/>
                </a:solidFill>
                <a:latin typeface="Questrial"/>
                <a:ea typeface="Questrial"/>
                <a:cs typeface="Questrial"/>
                <a:sym typeface="Questrial"/>
              </a:rPr>
              <a:t>ct </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Employment tax imposed on employees AND employers specifically to fund Social Security and Medicare programs</a:t>
            </a:r>
          </a:p>
          <a:p>
            <a:pPr marL="742950" marR="0" lvl="1" indent="-285750" algn="l" rtl="0">
              <a:lnSpc>
                <a:spcPct val="90000"/>
              </a:lnSpc>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FICA is the part of the Internal Revenue Code that gives the federal government the authority to collect these taxes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3">
                                            <p:txEl>
                                              <p:pRg st="0" end="0"/>
                                            </p:txEl>
                                          </p:spTgt>
                                        </p:tgtEl>
                                        <p:attrNameLst>
                                          <p:attrName>style.visibility</p:attrName>
                                        </p:attrNameLst>
                                      </p:cBhvr>
                                      <p:to>
                                        <p:strVal val="visible"/>
                                      </p:to>
                                    </p:set>
                                    <p:animEffect transition="in" filter="fade">
                                      <p:cBhvr>
                                        <p:cTn id="7" dur="500"/>
                                        <p:tgtEl>
                                          <p:spTgt spid="12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3">
                                            <p:txEl>
                                              <p:pRg st="1" end="1"/>
                                            </p:txEl>
                                          </p:spTgt>
                                        </p:tgtEl>
                                        <p:attrNameLst>
                                          <p:attrName>style.visibility</p:attrName>
                                        </p:attrNameLst>
                                      </p:cBhvr>
                                      <p:to>
                                        <p:strVal val="visible"/>
                                      </p:to>
                                    </p:set>
                                    <p:animEffect transition="in" filter="fade">
                                      <p:cBhvr>
                                        <p:cTn id="12" dur="500"/>
                                        <p:tgtEl>
                                          <p:spTgt spid="12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53">
                                            <p:txEl>
                                              <p:pRg st="2" end="2"/>
                                            </p:txEl>
                                          </p:spTgt>
                                        </p:tgtEl>
                                        <p:attrNameLst>
                                          <p:attrName>style.visibility</p:attrName>
                                        </p:attrNameLst>
                                      </p:cBhvr>
                                      <p:to>
                                        <p:strVal val="visible"/>
                                      </p:to>
                                    </p:set>
                                    <p:animEffect transition="in" filter="fade">
                                      <p:cBhvr>
                                        <p:cTn id="17" dur="500"/>
                                        <p:tgtEl>
                                          <p:spTgt spid="125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53">
                                            <p:txEl>
                                              <p:pRg st="3" end="3"/>
                                            </p:txEl>
                                          </p:spTgt>
                                        </p:tgtEl>
                                        <p:attrNameLst>
                                          <p:attrName>style.visibility</p:attrName>
                                        </p:attrNameLst>
                                      </p:cBhvr>
                                      <p:to>
                                        <p:strVal val="visible"/>
                                      </p:to>
                                    </p:set>
                                    <p:animEffect transition="in" filter="fade">
                                      <p:cBhvr>
                                        <p:cTn id="22" dur="500"/>
                                        <p:tgtEl>
                                          <p:spTgt spid="12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Shape 125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W-2: FICA Taxes</a:t>
            </a:r>
          </a:p>
        </p:txBody>
      </p:sp>
      <p:sp>
        <p:nvSpPr>
          <p:cNvPr id="1260" name="Shape 1260"/>
          <p:cNvSpPr txBox="1">
            <a:spLocks noGrp="1"/>
          </p:cNvSpPr>
          <p:nvPr>
            <p:ph type="body" idx="1"/>
          </p:nvPr>
        </p:nvSpPr>
        <p:spPr>
          <a:xfrm>
            <a:off x="609600" y="1600205"/>
            <a:ext cx="10972800" cy="4741601"/>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boxes 3, 4, 5, 6, and 7</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1" i="0" u="none" strike="noStrike" cap="none">
                <a:solidFill>
                  <a:schemeClr val="dk1"/>
                </a:solidFill>
                <a:latin typeface="Questrial"/>
                <a:ea typeface="Questrial"/>
                <a:cs typeface="Questrial"/>
                <a:sym typeface="Questrial"/>
              </a:rPr>
              <a:t>F</a:t>
            </a:r>
            <a:r>
              <a:rPr lang="en-US" sz="4000" b="0" i="0" u="none" strike="noStrike" cap="none">
                <a:solidFill>
                  <a:schemeClr val="dk1"/>
                </a:solidFill>
                <a:latin typeface="Questrial"/>
                <a:ea typeface="Questrial"/>
                <a:cs typeface="Questrial"/>
                <a:sym typeface="Questrial"/>
              </a:rPr>
              <a:t>ederal </a:t>
            </a:r>
            <a:r>
              <a:rPr lang="en-US" sz="4000" b="1" i="0" u="none" strike="noStrike" cap="none">
                <a:solidFill>
                  <a:schemeClr val="dk1"/>
                </a:solidFill>
                <a:latin typeface="Questrial"/>
                <a:ea typeface="Questrial"/>
                <a:cs typeface="Questrial"/>
                <a:sym typeface="Questrial"/>
              </a:rPr>
              <a:t>I</a:t>
            </a:r>
            <a:r>
              <a:rPr lang="en-US" sz="4000" b="0" i="0" u="none" strike="noStrike" cap="none">
                <a:solidFill>
                  <a:schemeClr val="dk1"/>
                </a:solidFill>
                <a:latin typeface="Questrial"/>
                <a:ea typeface="Questrial"/>
                <a:cs typeface="Questrial"/>
                <a:sym typeface="Questrial"/>
              </a:rPr>
              <a:t>nsurance </a:t>
            </a:r>
            <a:r>
              <a:rPr lang="en-US" sz="4000" b="1" i="0" u="none" strike="noStrike" cap="none">
                <a:solidFill>
                  <a:schemeClr val="dk1"/>
                </a:solidFill>
                <a:latin typeface="Questrial"/>
                <a:ea typeface="Questrial"/>
                <a:cs typeface="Questrial"/>
                <a:sym typeface="Questrial"/>
              </a:rPr>
              <a:t>C</a:t>
            </a:r>
            <a:r>
              <a:rPr lang="en-US" sz="4000" b="0" i="0" u="none" strike="noStrike" cap="none">
                <a:solidFill>
                  <a:schemeClr val="dk1"/>
                </a:solidFill>
                <a:latin typeface="Questrial"/>
                <a:ea typeface="Questrial"/>
                <a:cs typeface="Questrial"/>
                <a:sym typeface="Questrial"/>
              </a:rPr>
              <a:t>ontributions </a:t>
            </a:r>
            <a:r>
              <a:rPr lang="en-US" sz="4000" b="1" i="0" u="none" strike="noStrike" cap="none">
                <a:solidFill>
                  <a:schemeClr val="dk1"/>
                </a:solidFill>
                <a:latin typeface="Questrial"/>
                <a:ea typeface="Questrial"/>
                <a:cs typeface="Questrial"/>
                <a:sym typeface="Questrial"/>
              </a:rPr>
              <a:t>A</a:t>
            </a:r>
            <a:r>
              <a:rPr lang="en-US" sz="4000" b="0" i="0" u="none" strike="noStrike" cap="none">
                <a:solidFill>
                  <a:schemeClr val="dk1"/>
                </a:solidFill>
                <a:latin typeface="Questrial"/>
                <a:ea typeface="Questrial"/>
                <a:cs typeface="Questrial"/>
                <a:sym typeface="Questrial"/>
              </a:rPr>
              <a:t>ct </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Employee pays ½ and employer pays ½ </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Boxes 3, 5, and 7 show how much of the employee’s wages are subject to FICA taxes</a:t>
            </a:r>
          </a:p>
          <a:p>
            <a:pPr marL="742950" marR="0" lvl="1" indent="-285750" algn="l" rtl="0">
              <a:lnSpc>
                <a:spcPct val="90000"/>
              </a:lnSpc>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Boxes 4 and 6 are the actual FICA taxes withheld from pay and are separate from federal income tax withheld in Box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0">
                                            <p:txEl>
                                              <p:pRg st="0" end="0"/>
                                            </p:txEl>
                                          </p:spTgt>
                                        </p:tgtEl>
                                        <p:attrNameLst>
                                          <p:attrName>style.visibility</p:attrName>
                                        </p:attrNameLst>
                                      </p:cBhvr>
                                      <p:to>
                                        <p:strVal val="visible"/>
                                      </p:to>
                                    </p:set>
                                    <p:animEffect transition="in" filter="fade">
                                      <p:cBhvr>
                                        <p:cTn id="7" dur="500"/>
                                        <p:tgtEl>
                                          <p:spTgt spid="12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0">
                                            <p:txEl>
                                              <p:pRg st="1" end="1"/>
                                            </p:txEl>
                                          </p:spTgt>
                                        </p:tgtEl>
                                        <p:attrNameLst>
                                          <p:attrName>style.visibility</p:attrName>
                                        </p:attrNameLst>
                                      </p:cBhvr>
                                      <p:to>
                                        <p:strVal val="visible"/>
                                      </p:to>
                                    </p:set>
                                    <p:animEffect transition="in" filter="fade">
                                      <p:cBhvr>
                                        <p:cTn id="12" dur="500"/>
                                        <p:tgtEl>
                                          <p:spTgt spid="12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60">
                                            <p:txEl>
                                              <p:pRg st="2" end="2"/>
                                            </p:txEl>
                                          </p:spTgt>
                                        </p:tgtEl>
                                        <p:attrNameLst>
                                          <p:attrName>style.visibility</p:attrName>
                                        </p:attrNameLst>
                                      </p:cBhvr>
                                      <p:to>
                                        <p:strVal val="visible"/>
                                      </p:to>
                                    </p:set>
                                    <p:animEffect transition="in" filter="fade">
                                      <p:cBhvr>
                                        <p:cTn id="17" dur="500"/>
                                        <p:tgtEl>
                                          <p:spTgt spid="12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60">
                                            <p:txEl>
                                              <p:pRg st="3" end="3"/>
                                            </p:txEl>
                                          </p:spTgt>
                                        </p:tgtEl>
                                        <p:attrNameLst>
                                          <p:attrName>style.visibility</p:attrName>
                                        </p:attrNameLst>
                                      </p:cBhvr>
                                      <p:to>
                                        <p:strVal val="visible"/>
                                      </p:to>
                                    </p:set>
                                    <p:animEffect transition="in" filter="fade">
                                      <p:cBhvr>
                                        <p:cTn id="22" dur="500"/>
                                        <p:tgtEl>
                                          <p:spTgt spid="126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60">
                                            <p:txEl>
                                              <p:pRg st="4" end="4"/>
                                            </p:txEl>
                                          </p:spTgt>
                                        </p:tgtEl>
                                        <p:attrNameLst>
                                          <p:attrName>style.visibility</p:attrName>
                                        </p:attrNameLst>
                                      </p:cBhvr>
                                      <p:to>
                                        <p:strVal val="visible"/>
                                      </p:to>
                                    </p:set>
                                    <p:animEffect transition="in" filter="fade">
                                      <p:cBhvr>
                                        <p:cTn id="27" dur="500"/>
                                        <p:tgtEl>
                                          <p:spTgt spid="12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Shape 126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W-2: Allocated Tips</a:t>
            </a:r>
          </a:p>
        </p:txBody>
      </p:sp>
      <p:sp>
        <p:nvSpPr>
          <p:cNvPr id="1267" name="Shape 1267"/>
          <p:cNvSpPr txBox="1">
            <a:spLocks noGrp="1"/>
          </p:cNvSpPr>
          <p:nvPr>
            <p:ph type="body" idx="1"/>
          </p:nvPr>
        </p:nvSpPr>
        <p:spPr>
          <a:xfrm>
            <a:off x="609600" y="1417653"/>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 8</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difference between </a:t>
            </a:r>
            <a:r>
              <a:rPr lang="en-US" sz="4000" b="1" i="0" u="none" strike="noStrike" cap="none">
                <a:solidFill>
                  <a:schemeClr val="dk1"/>
                </a:solidFill>
                <a:latin typeface="Questrial"/>
                <a:ea typeface="Questrial"/>
                <a:cs typeface="Questrial"/>
                <a:sym typeface="Questrial"/>
              </a:rPr>
              <a:t>the tips the employee reports to the employer </a:t>
            </a:r>
            <a:r>
              <a:rPr lang="en-US" sz="4000" b="0" i="0" u="none" strike="noStrike" cap="none">
                <a:solidFill>
                  <a:schemeClr val="dk1"/>
                </a:solidFill>
                <a:latin typeface="Questrial"/>
                <a:ea typeface="Questrial"/>
                <a:cs typeface="Questrial"/>
                <a:sym typeface="Questrial"/>
              </a:rPr>
              <a:t>and </a:t>
            </a:r>
            <a:r>
              <a:rPr lang="en-US" sz="4000" b="1" i="0" u="none" strike="noStrike" cap="none">
                <a:solidFill>
                  <a:schemeClr val="dk1"/>
                </a:solidFill>
                <a:latin typeface="Questrial"/>
                <a:ea typeface="Questrial"/>
                <a:cs typeface="Questrial"/>
                <a:sym typeface="Questrial"/>
              </a:rPr>
              <a:t>what the employer designated the employee’s tips should be</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These amounts not included in box 1</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FICA taxes not withheld from allocated tips</a:t>
            </a:r>
          </a:p>
          <a:p>
            <a:pPr marL="742950" marR="0" lvl="1" indent="-285750" algn="l" rtl="0">
              <a:lnSpc>
                <a:spcPct val="90000"/>
              </a:lnSpc>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Paid by using Form 4137 when filing tax return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7">
                                            <p:txEl>
                                              <p:pRg st="0" end="0"/>
                                            </p:txEl>
                                          </p:spTgt>
                                        </p:tgtEl>
                                        <p:attrNameLst>
                                          <p:attrName>style.visibility</p:attrName>
                                        </p:attrNameLst>
                                      </p:cBhvr>
                                      <p:to>
                                        <p:strVal val="visible"/>
                                      </p:to>
                                    </p:set>
                                    <p:animEffect transition="in" filter="fade">
                                      <p:cBhvr>
                                        <p:cTn id="7" dur="500"/>
                                        <p:tgtEl>
                                          <p:spTgt spid="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7">
                                            <p:txEl>
                                              <p:pRg st="1" end="1"/>
                                            </p:txEl>
                                          </p:spTgt>
                                        </p:tgtEl>
                                        <p:attrNameLst>
                                          <p:attrName>style.visibility</p:attrName>
                                        </p:attrNameLst>
                                      </p:cBhvr>
                                      <p:to>
                                        <p:strVal val="visible"/>
                                      </p:to>
                                    </p:set>
                                    <p:animEffect transition="in" filter="fade">
                                      <p:cBhvr>
                                        <p:cTn id="12" dur="500"/>
                                        <p:tgtEl>
                                          <p:spTgt spid="1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67">
                                            <p:txEl>
                                              <p:pRg st="2" end="2"/>
                                            </p:txEl>
                                          </p:spTgt>
                                        </p:tgtEl>
                                        <p:attrNameLst>
                                          <p:attrName>style.visibility</p:attrName>
                                        </p:attrNameLst>
                                      </p:cBhvr>
                                      <p:to>
                                        <p:strVal val="visible"/>
                                      </p:to>
                                    </p:set>
                                    <p:animEffect transition="in" filter="fade">
                                      <p:cBhvr>
                                        <p:cTn id="17" dur="500"/>
                                        <p:tgtEl>
                                          <p:spTgt spid="1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67">
                                            <p:txEl>
                                              <p:pRg st="3" end="3"/>
                                            </p:txEl>
                                          </p:spTgt>
                                        </p:tgtEl>
                                        <p:attrNameLst>
                                          <p:attrName>style.visibility</p:attrName>
                                        </p:attrNameLst>
                                      </p:cBhvr>
                                      <p:to>
                                        <p:strVal val="visible"/>
                                      </p:to>
                                    </p:set>
                                    <p:animEffect transition="in" filter="fade">
                                      <p:cBhvr>
                                        <p:cTn id="22" dur="500"/>
                                        <p:tgtEl>
                                          <p:spTgt spid="12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67">
                                            <p:txEl>
                                              <p:pRg st="4" end="4"/>
                                            </p:txEl>
                                          </p:spTgt>
                                        </p:tgtEl>
                                        <p:attrNameLst>
                                          <p:attrName>style.visibility</p:attrName>
                                        </p:attrNameLst>
                                      </p:cBhvr>
                                      <p:to>
                                        <p:strVal val="visible"/>
                                      </p:to>
                                    </p:set>
                                    <p:animEffect transition="in" filter="fade">
                                      <p:cBhvr>
                                        <p:cTn id="27" dur="500"/>
                                        <p:tgtEl>
                                          <p:spTgt spid="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Shape 127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W-2: Dependent Care Benefits</a:t>
            </a:r>
          </a:p>
        </p:txBody>
      </p:sp>
      <p:sp>
        <p:nvSpPr>
          <p:cNvPr id="1274" name="Shape 1274"/>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 10</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These are dependent care benefits the employer paid either directly to the employee or on the employee’s behalf for dependent care expenses (i.e., to daycare)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4">
                                            <p:txEl>
                                              <p:pRg st="0" end="0"/>
                                            </p:txEl>
                                          </p:spTgt>
                                        </p:tgtEl>
                                        <p:attrNameLst>
                                          <p:attrName>style.visibility</p:attrName>
                                        </p:attrNameLst>
                                      </p:cBhvr>
                                      <p:to>
                                        <p:strVal val="visible"/>
                                      </p:to>
                                    </p:set>
                                    <p:animEffect transition="in" filter="fade">
                                      <p:cBhvr>
                                        <p:cTn id="7" dur="500"/>
                                        <p:tgtEl>
                                          <p:spTgt spid="12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74">
                                            <p:txEl>
                                              <p:pRg st="1" end="1"/>
                                            </p:txEl>
                                          </p:spTgt>
                                        </p:tgtEl>
                                        <p:attrNameLst>
                                          <p:attrName>style.visibility</p:attrName>
                                        </p:attrNameLst>
                                      </p:cBhvr>
                                      <p:to>
                                        <p:strVal val="visible"/>
                                      </p:to>
                                    </p:set>
                                    <p:animEffect transition="in" filter="fade">
                                      <p:cBhvr>
                                        <p:cTn id="12" dur="500"/>
                                        <p:tgtEl>
                                          <p:spTgt spid="12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Shape 128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W-2: Box 12 Codes</a:t>
            </a:r>
          </a:p>
        </p:txBody>
      </p:sp>
      <p:sp>
        <p:nvSpPr>
          <p:cNvPr id="1281" name="Shape 1281"/>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Box 12 reports a variety of amounts with corresponding codes</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This information MAY be needed to complete the tax return</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Reports information such as:</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401(k) retirement contributions </a:t>
            </a:r>
            <a:r>
              <a:rPr lang="en-US" sz="3600" b="1" i="0" u="none" strike="noStrike" cap="none">
                <a:solidFill>
                  <a:schemeClr val="dk1"/>
                </a:solidFill>
                <a:latin typeface="Questrial"/>
                <a:ea typeface="Questrial"/>
                <a:cs typeface="Questrial"/>
                <a:sym typeface="Questrial"/>
              </a:rPr>
              <a:t>(D)</a:t>
            </a:r>
          </a:p>
          <a:p>
            <a:pPr marL="742950" marR="0" lvl="1" indent="-285750" algn="l" rtl="0">
              <a:lnSpc>
                <a:spcPct val="90000"/>
              </a:lnSpc>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Cost of employer-sponsored health coverage </a:t>
            </a:r>
            <a:r>
              <a:rPr lang="en-US" sz="3600" b="1" i="0" u="none" strike="noStrike" cap="none">
                <a:solidFill>
                  <a:schemeClr val="dk1"/>
                </a:solidFill>
                <a:latin typeface="Questrial"/>
                <a:ea typeface="Questrial"/>
                <a:cs typeface="Questrial"/>
                <a:sym typeface="Questrial"/>
              </a:rPr>
              <a:t>(DD)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1">
                                            <p:txEl>
                                              <p:pRg st="0" end="0"/>
                                            </p:txEl>
                                          </p:spTgt>
                                        </p:tgtEl>
                                        <p:attrNameLst>
                                          <p:attrName>style.visibility</p:attrName>
                                        </p:attrNameLst>
                                      </p:cBhvr>
                                      <p:to>
                                        <p:strVal val="visible"/>
                                      </p:to>
                                    </p:set>
                                    <p:animEffect transition="in" filter="fade">
                                      <p:cBhvr>
                                        <p:cTn id="7" dur="500"/>
                                        <p:tgtEl>
                                          <p:spTgt spid="12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1">
                                            <p:txEl>
                                              <p:pRg st="1" end="1"/>
                                            </p:txEl>
                                          </p:spTgt>
                                        </p:tgtEl>
                                        <p:attrNameLst>
                                          <p:attrName>style.visibility</p:attrName>
                                        </p:attrNameLst>
                                      </p:cBhvr>
                                      <p:to>
                                        <p:strVal val="visible"/>
                                      </p:to>
                                    </p:set>
                                    <p:animEffect transition="in" filter="fade">
                                      <p:cBhvr>
                                        <p:cTn id="12" dur="500"/>
                                        <p:tgtEl>
                                          <p:spTgt spid="128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1">
                                            <p:txEl>
                                              <p:pRg st="2" end="2"/>
                                            </p:txEl>
                                          </p:spTgt>
                                        </p:tgtEl>
                                        <p:attrNameLst>
                                          <p:attrName>style.visibility</p:attrName>
                                        </p:attrNameLst>
                                      </p:cBhvr>
                                      <p:to>
                                        <p:strVal val="visible"/>
                                      </p:to>
                                    </p:set>
                                    <p:animEffect transition="in" filter="fade">
                                      <p:cBhvr>
                                        <p:cTn id="17" dur="500"/>
                                        <p:tgtEl>
                                          <p:spTgt spid="128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81">
                                            <p:txEl>
                                              <p:pRg st="3" end="3"/>
                                            </p:txEl>
                                          </p:spTgt>
                                        </p:tgtEl>
                                        <p:attrNameLst>
                                          <p:attrName>style.visibility</p:attrName>
                                        </p:attrNameLst>
                                      </p:cBhvr>
                                      <p:to>
                                        <p:strVal val="visible"/>
                                      </p:to>
                                    </p:set>
                                    <p:animEffect transition="in" filter="fade">
                                      <p:cBhvr>
                                        <p:cTn id="22" dur="500"/>
                                        <p:tgtEl>
                                          <p:spTgt spid="128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81">
                                            <p:txEl>
                                              <p:pRg st="4" end="4"/>
                                            </p:txEl>
                                          </p:spTgt>
                                        </p:tgtEl>
                                        <p:attrNameLst>
                                          <p:attrName>style.visibility</p:attrName>
                                        </p:attrNameLst>
                                      </p:cBhvr>
                                      <p:to>
                                        <p:strVal val="visible"/>
                                      </p:to>
                                    </p:set>
                                    <p:animEffect transition="in" filter="fade">
                                      <p:cBhvr>
                                        <p:cTn id="27" dur="500"/>
                                        <p:tgtEl>
                                          <p:spTgt spid="12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Shape 128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W-2: Box 13</a:t>
            </a:r>
          </a:p>
        </p:txBody>
      </p:sp>
      <p:sp>
        <p:nvSpPr>
          <p:cNvPr id="1288" name="Shape 1288"/>
          <p:cNvSpPr txBox="1">
            <a:spLocks noGrp="1"/>
          </p:cNvSpPr>
          <p:nvPr>
            <p:ph type="body" idx="1"/>
          </p:nvPr>
        </p:nvSpPr>
        <p:spPr>
          <a:xfrm>
            <a:off x="609600" y="1600205"/>
            <a:ext cx="10972800" cy="4859589"/>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“Retirement Plan” is checked if the taxpayer makes contributions to a retirement plan through the employer</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“Third Party Sick Pay” is checked if the amount in box 1 reflects the amount of sick pay paid during the year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8">
                                            <p:txEl>
                                              <p:pRg st="0" end="0"/>
                                            </p:txEl>
                                          </p:spTgt>
                                        </p:tgtEl>
                                        <p:attrNameLst>
                                          <p:attrName>style.visibility</p:attrName>
                                        </p:attrNameLst>
                                      </p:cBhvr>
                                      <p:to>
                                        <p:strVal val="visible"/>
                                      </p:to>
                                    </p:set>
                                    <p:animEffect transition="in" filter="fade">
                                      <p:cBhvr>
                                        <p:cTn id="7" dur="500"/>
                                        <p:tgtEl>
                                          <p:spTgt spid="12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8">
                                            <p:txEl>
                                              <p:pRg st="1" end="1"/>
                                            </p:txEl>
                                          </p:spTgt>
                                        </p:tgtEl>
                                        <p:attrNameLst>
                                          <p:attrName>style.visibility</p:attrName>
                                        </p:attrNameLst>
                                      </p:cBhvr>
                                      <p:to>
                                        <p:strVal val="visible"/>
                                      </p:to>
                                    </p:set>
                                    <p:animEffect transition="in" filter="fade">
                                      <p:cBhvr>
                                        <p:cTn id="12" dur="500"/>
                                        <p:tgtEl>
                                          <p:spTgt spid="128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Shape 129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W-2: Other</a:t>
            </a:r>
          </a:p>
        </p:txBody>
      </p:sp>
      <p:sp>
        <p:nvSpPr>
          <p:cNvPr id="1295" name="Shape 129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Other information is reported in box 14</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information listed is not always clear—even to the taxpayer</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There is no standard list of codes, and employers can list any description they choose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5">
                                            <p:txEl>
                                              <p:pRg st="0" end="0"/>
                                            </p:txEl>
                                          </p:spTgt>
                                        </p:tgtEl>
                                        <p:attrNameLst>
                                          <p:attrName>style.visibility</p:attrName>
                                        </p:attrNameLst>
                                      </p:cBhvr>
                                      <p:to>
                                        <p:strVal val="visible"/>
                                      </p:to>
                                    </p:set>
                                    <p:animEffect transition="in" filter="fade">
                                      <p:cBhvr>
                                        <p:cTn id="7" dur="500"/>
                                        <p:tgtEl>
                                          <p:spTgt spid="12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5">
                                            <p:txEl>
                                              <p:pRg st="1" end="1"/>
                                            </p:txEl>
                                          </p:spTgt>
                                        </p:tgtEl>
                                        <p:attrNameLst>
                                          <p:attrName>style.visibility</p:attrName>
                                        </p:attrNameLst>
                                      </p:cBhvr>
                                      <p:to>
                                        <p:strVal val="visible"/>
                                      </p:to>
                                    </p:set>
                                    <p:animEffect transition="in" filter="fade">
                                      <p:cBhvr>
                                        <p:cTn id="12" dur="500"/>
                                        <p:tgtEl>
                                          <p:spTgt spid="12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95">
                                            <p:txEl>
                                              <p:pRg st="2" end="2"/>
                                            </p:txEl>
                                          </p:spTgt>
                                        </p:tgtEl>
                                        <p:attrNameLst>
                                          <p:attrName>style.visibility</p:attrName>
                                        </p:attrNameLst>
                                      </p:cBhvr>
                                      <p:to>
                                        <p:strVal val="visible"/>
                                      </p:to>
                                    </p:set>
                                    <p:animEffect transition="in" filter="fade">
                                      <p:cBhvr>
                                        <p:cTn id="17" dur="500"/>
                                        <p:tgtEl>
                                          <p:spTgt spid="12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Shape 130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W-2: Other</a:t>
            </a:r>
          </a:p>
        </p:txBody>
      </p:sp>
      <p:sp>
        <p:nvSpPr>
          <p:cNvPr id="1302" name="Shape 1302"/>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Employer may report information such as: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Union dues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Health insurance premiums deducted</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Nontaxable income</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Educational assistance payments</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Various types of retirement plan contributions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2">
                                            <p:txEl>
                                              <p:pRg st="0" end="0"/>
                                            </p:txEl>
                                          </p:spTgt>
                                        </p:tgtEl>
                                        <p:attrNameLst>
                                          <p:attrName>style.visibility</p:attrName>
                                        </p:attrNameLst>
                                      </p:cBhvr>
                                      <p:to>
                                        <p:strVal val="visible"/>
                                      </p:to>
                                    </p:set>
                                    <p:animEffect transition="in" filter="fade">
                                      <p:cBhvr>
                                        <p:cTn id="7" dur="500"/>
                                        <p:tgtEl>
                                          <p:spTgt spid="13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2">
                                            <p:txEl>
                                              <p:pRg st="1" end="1"/>
                                            </p:txEl>
                                          </p:spTgt>
                                        </p:tgtEl>
                                        <p:attrNameLst>
                                          <p:attrName>style.visibility</p:attrName>
                                        </p:attrNameLst>
                                      </p:cBhvr>
                                      <p:to>
                                        <p:strVal val="visible"/>
                                      </p:to>
                                    </p:set>
                                    <p:animEffect transition="in" filter="fade">
                                      <p:cBhvr>
                                        <p:cTn id="12" dur="500"/>
                                        <p:tgtEl>
                                          <p:spTgt spid="13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2">
                                            <p:txEl>
                                              <p:pRg st="2" end="2"/>
                                            </p:txEl>
                                          </p:spTgt>
                                        </p:tgtEl>
                                        <p:attrNameLst>
                                          <p:attrName>style.visibility</p:attrName>
                                        </p:attrNameLst>
                                      </p:cBhvr>
                                      <p:to>
                                        <p:strVal val="visible"/>
                                      </p:to>
                                    </p:set>
                                    <p:animEffect transition="in" filter="fade">
                                      <p:cBhvr>
                                        <p:cTn id="17" dur="500"/>
                                        <p:tgtEl>
                                          <p:spTgt spid="13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2">
                                            <p:txEl>
                                              <p:pRg st="3" end="3"/>
                                            </p:txEl>
                                          </p:spTgt>
                                        </p:tgtEl>
                                        <p:attrNameLst>
                                          <p:attrName>style.visibility</p:attrName>
                                        </p:attrNameLst>
                                      </p:cBhvr>
                                      <p:to>
                                        <p:strVal val="visible"/>
                                      </p:to>
                                    </p:set>
                                    <p:animEffect transition="in" filter="fade">
                                      <p:cBhvr>
                                        <p:cTn id="22" dur="500"/>
                                        <p:tgtEl>
                                          <p:spTgt spid="130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2">
                                            <p:txEl>
                                              <p:pRg st="4" end="4"/>
                                            </p:txEl>
                                          </p:spTgt>
                                        </p:tgtEl>
                                        <p:attrNameLst>
                                          <p:attrName>style.visibility</p:attrName>
                                        </p:attrNameLst>
                                      </p:cBhvr>
                                      <p:to>
                                        <p:strVal val="visible"/>
                                      </p:to>
                                    </p:set>
                                    <p:animEffect transition="in" filter="fade">
                                      <p:cBhvr>
                                        <p:cTn id="27" dur="500"/>
                                        <p:tgtEl>
                                          <p:spTgt spid="130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02">
                                            <p:txEl>
                                              <p:pRg st="5" end="5"/>
                                            </p:txEl>
                                          </p:spTgt>
                                        </p:tgtEl>
                                        <p:attrNameLst>
                                          <p:attrName>style.visibility</p:attrName>
                                        </p:attrNameLst>
                                      </p:cBhvr>
                                      <p:to>
                                        <p:strVal val="visible"/>
                                      </p:to>
                                    </p:set>
                                    <p:animEffect transition="in" filter="fade">
                                      <p:cBhvr>
                                        <p:cTn id="32" dur="500"/>
                                        <p:tgtEl>
                                          <p:spTgt spid="130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Shape 130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W-2: State and Local Wages, Tax</a:t>
            </a:r>
          </a:p>
        </p:txBody>
      </p:sp>
      <p:sp>
        <p:nvSpPr>
          <p:cNvPr id="1308" name="Shape 1308"/>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boxes 16, 17, 18, and 19</a:t>
            </a:r>
          </a:p>
          <a:p>
            <a:pPr marL="342900" marR="0" lvl="0" indent="-342900" algn="l" rtl="0">
              <a:spcBef>
                <a:spcPts val="800"/>
              </a:spcBef>
              <a:spcAft>
                <a:spcPts val="0"/>
              </a:spcAft>
              <a:buClr>
                <a:schemeClr val="dk1"/>
              </a:buClr>
              <a:buSzPct val="100000"/>
              <a:buFont typeface="Noto Sans Symbols"/>
              <a:buChar char="➢"/>
            </a:pPr>
            <a:r>
              <a:rPr lang="en-US"/>
              <a:t>Most states </a:t>
            </a:r>
            <a:r>
              <a:rPr lang="en-US" sz="4000" b="0" i="0" u="none" strike="noStrike" cap="none">
                <a:solidFill>
                  <a:schemeClr val="dk1"/>
                </a:solidFill>
                <a:latin typeface="Questrial"/>
                <a:ea typeface="Questrial"/>
                <a:cs typeface="Questrial"/>
                <a:sym typeface="Questrial"/>
              </a:rPr>
              <a:t>also has an individual income tax, which we will discuss in the B Session</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This information will be transferred to complete the state return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8">
                                            <p:txEl>
                                              <p:pRg st="0" end="0"/>
                                            </p:txEl>
                                          </p:spTgt>
                                        </p:tgtEl>
                                        <p:attrNameLst>
                                          <p:attrName>style.visibility</p:attrName>
                                        </p:attrNameLst>
                                      </p:cBhvr>
                                      <p:to>
                                        <p:strVal val="visible"/>
                                      </p:to>
                                    </p:set>
                                    <p:animEffect transition="in" filter="fade">
                                      <p:cBhvr>
                                        <p:cTn id="7" dur="500"/>
                                        <p:tgtEl>
                                          <p:spTgt spid="13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8">
                                            <p:txEl>
                                              <p:pRg st="1" end="1"/>
                                            </p:txEl>
                                          </p:spTgt>
                                        </p:tgtEl>
                                        <p:attrNameLst>
                                          <p:attrName>style.visibility</p:attrName>
                                        </p:attrNameLst>
                                      </p:cBhvr>
                                      <p:to>
                                        <p:strVal val="visible"/>
                                      </p:to>
                                    </p:set>
                                    <p:animEffect transition="in" filter="fade">
                                      <p:cBhvr>
                                        <p:cTn id="12" dur="500"/>
                                        <p:tgtEl>
                                          <p:spTgt spid="13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8">
                                            <p:txEl>
                                              <p:pRg st="2" end="2"/>
                                            </p:txEl>
                                          </p:spTgt>
                                        </p:tgtEl>
                                        <p:attrNameLst>
                                          <p:attrName>style.visibility</p:attrName>
                                        </p:attrNameLst>
                                      </p:cBhvr>
                                      <p:to>
                                        <p:strVal val="visible"/>
                                      </p:to>
                                    </p:set>
                                    <p:animEffect transition="in" filter="fade">
                                      <p:cBhvr>
                                        <p:cTn id="17" dur="500"/>
                                        <p:tgtEl>
                                          <p:spTgt spid="13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Dependent	</a:t>
            </a:r>
          </a:p>
        </p:txBody>
      </p:sp>
      <p:sp>
        <p:nvSpPr>
          <p:cNvPr id="155" name="Shape 15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An individual whom the taxpayer supports or lives with the taxpayer</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Qualifying child</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Qualifying relative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animEffect transition="in" filter="fade">
                                      <p:cBhvr>
                                        <p:cTn id="7" dur="500"/>
                                        <p:tgtEl>
                                          <p:spTgt spid="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5">
                                            <p:txEl>
                                              <p:pRg st="1" end="1"/>
                                            </p:txEl>
                                          </p:spTgt>
                                        </p:tgtEl>
                                        <p:attrNameLst>
                                          <p:attrName>style.visibility</p:attrName>
                                        </p:attrNameLst>
                                      </p:cBhvr>
                                      <p:to>
                                        <p:strVal val="visible"/>
                                      </p:to>
                                    </p:set>
                                    <p:animEffect transition="in" filter="fade">
                                      <p:cBhvr>
                                        <p:cTn id="12" dur="500"/>
                                        <p:tgtEl>
                                          <p:spTgt spid="1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5">
                                            <p:txEl>
                                              <p:pRg st="2" end="2"/>
                                            </p:txEl>
                                          </p:spTgt>
                                        </p:tgtEl>
                                        <p:attrNameLst>
                                          <p:attrName>style.visibility</p:attrName>
                                        </p:attrNameLst>
                                      </p:cBhvr>
                                      <p:to>
                                        <p:strVal val="visible"/>
                                      </p:to>
                                    </p:set>
                                    <p:animEffect transition="in" filter="fade">
                                      <p:cBhvr>
                                        <p:cTn id="17" dur="500"/>
                                        <p:tgtEl>
                                          <p:spTgt spid="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Shape 131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W-2: State and Local Wages, Tax</a:t>
            </a:r>
          </a:p>
        </p:txBody>
      </p:sp>
      <p:sp>
        <p:nvSpPr>
          <p:cNvPr id="1314" name="Shape 1314"/>
          <p:cNvSpPr txBox="1">
            <a:spLocks noGrp="1"/>
          </p:cNvSpPr>
          <p:nvPr>
            <p:ph type="body" idx="1"/>
          </p:nvPr>
        </p:nvSpPr>
        <p:spPr>
          <a:xfrm>
            <a:off x="609600" y="1600205"/>
            <a:ext cx="10972800" cy="3517485"/>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State wages are reported in box 16 and state income tax withheld is reported in box 17</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Some localities also impose income tax</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Local wages are reported in box 17 and local tax is reported in box 18</a:t>
            </a:r>
          </a:p>
          <a:p>
            <a:pPr marL="0" marR="0" lvl="0" indent="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
        <p:nvSpPr>
          <p:cNvPr id="1315" name="Shape 1315"/>
          <p:cNvSpPr/>
          <p:nvPr/>
        </p:nvSpPr>
        <p:spPr>
          <a:xfrm>
            <a:off x="609600" y="5300257"/>
            <a:ext cx="10972800" cy="923330"/>
          </a:xfrm>
          <a:prstGeom prst="rect">
            <a:avLst/>
          </a:prstGeom>
          <a:solidFill>
            <a:schemeClr val="accent3"/>
          </a:solidFill>
          <a:ln w="25400" cap="flat" cmpd="sng">
            <a:solidFill>
              <a:srgbClr val="2B535E"/>
            </a:solidFill>
            <a:prstDash val="solid"/>
            <a:round/>
            <a:headEnd type="none" w="med" len="med"/>
            <a:tailEnd type="none" w="med" len="med"/>
          </a:ln>
        </p:spPr>
        <p:txBody>
          <a:bodyPr wrap="square" lIns="91425" tIns="45700" rIns="91425" bIns="45700" anchor="t" anchorCtr="0">
            <a:noAutofit/>
          </a:bodyPr>
          <a:lstStyle/>
          <a:p>
            <a:pPr marL="0" marR="0" lvl="0" indent="0" algn="ctr" rtl="0">
              <a:spcBef>
                <a:spcPts val="0"/>
              </a:spcBef>
              <a:buSzPct val="25000"/>
              <a:buNone/>
            </a:pPr>
            <a:r>
              <a:rPr lang="en-US" sz="2700" b="1">
                <a:solidFill>
                  <a:schemeClr val="lt1"/>
                </a:solidFill>
                <a:latin typeface="Questrial"/>
                <a:ea typeface="Questrial"/>
                <a:cs typeface="Questrial"/>
                <a:sym typeface="Questrial"/>
              </a:rPr>
              <a:t>State wage and tax information will be used to file the appropriate state income tax return (covered in B Session if applicable to your state)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4">
                                            <p:txEl>
                                              <p:pRg st="0" end="0"/>
                                            </p:txEl>
                                          </p:spTgt>
                                        </p:tgtEl>
                                        <p:attrNameLst>
                                          <p:attrName>style.visibility</p:attrName>
                                        </p:attrNameLst>
                                      </p:cBhvr>
                                      <p:to>
                                        <p:strVal val="visible"/>
                                      </p:to>
                                    </p:set>
                                    <p:animEffect transition="in" filter="fade">
                                      <p:cBhvr>
                                        <p:cTn id="7" dur="500"/>
                                        <p:tgtEl>
                                          <p:spTgt spid="13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4">
                                            <p:txEl>
                                              <p:pRg st="1" end="1"/>
                                            </p:txEl>
                                          </p:spTgt>
                                        </p:tgtEl>
                                        <p:attrNameLst>
                                          <p:attrName>style.visibility</p:attrName>
                                        </p:attrNameLst>
                                      </p:cBhvr>
                                      <p:to>
                                        <p:strVal val="visible"/>
                                      </p:to>
                                    </p:set>
                                    <p:animEffect transition="in" filter="fade">
                                      <p:cBhvr>
                                        <p:cTn id="12" dur="500"/>
                                        <p:tgtEl>
                                          <p:spTgt spid="13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14">
                                            <p:txEl>
                                              <p:pRg st="2" end="2"/>
                                            </p:txEl>
                                          </p:spTgt>
                                        </p:tgtEl>
                                        <p:attrNameLst>
                                          <p:attrName>style.visibility</p:attrName>
                                        </p:attrNameLst>
                                      </p:cBhvr>
                                      <p:to>
                                        <p:strVal val="visible"/>
                                      </p:to>
                                    </p:set>
                                    <p:animEffect transition="in" filter="fade">
                                      <p:cBhvr>
                                        <p:cTn id="17" dur="500"/>
                                        <p:tgtEl>
                                          <p:spTgt spid="13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14">
                                            <p:txEl>
                                              <p:pRg st="3" end="3"/>
                                            </p:txEl>
                                          </p:spTgt>
                                        </p:tgtEl>
                                        <p:attrNameLst>
                                          <p:attrName>style.visibility</p:attrName>
                                        </p:attrNameLst>
                                      </p:cBhvr>
                                      <p:to>
                                        <p:strVal val="visible"/>
                                      </p:to>
                                    </p:set>
                                    <p:animEffect transition="in" filter="fade">
                                      <p:cBhvr>
                                        <p:cTn id="22" dur="500"/>
                                        <p:tgtEl>
                                          <p:spTgt spid="13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15"/>
                                        </p:tgtEl>
                                        <p:attrNameLst>
                                          <p:attrName>style.visibility</p:attrName>
                                        </p:attrNameLst>
                                      </p:cBhvr>
                                      <p:to>
                                        <p:strVal val="visible"/>
                                      </p:to>
                                    </p:set>
                                    <p:animEffect transition="in" filter="fade">
                                      <p:cBhvr>
                                        <p:cTn id="27" dur="500"/>
                                        <p:tgtEl>
                                          <p:spTgt spid="1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pic>
        <p:nvPicPr>
          <p:cNvPr id="1321" name="Shape 1321" descr="SSA 1099.png"/>
          <p:cNvPicPr preferRelativeResize="0"/>
          <p:nvPr/>
        </p:nvPicPr>
        <p:blipFill>
          <a:blip r:embed="rId3">
            <a:alphaModFix/>
          </a:blip>
          <a:stretch>
            <a:fillRect/>
          </a:stretch>
        </p:blipFill>
        <p:spPr>
          <a:xfrm>
            <a:off x="3733801" y="1692640"/>
            <a:ext cx="4775686" cy="4155845"/>
          </a:xfrm>
          <a:prstGeom prst="rect">
            <a:avLst/>
          </a:prstGeom>
          <a:noFill/>
          <a:ln>
            <a:noFill/>
          </a:ln>
          <a:effectLst>
            <a:outerShdw blurRad="190500" algn="tl" rotWithShape="0">
              <a:srgbClr val="000000">
                <a:alpha val="69803"/>
              </a:srgbClr>
            </a:outerShdw>
          </a:effectLst>
        </p:spPr>
      </p:pic>
      <p:sp>
        <p:nvSpPr>
          <p:cNvPr id="1322" name="Shape 132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SSA-1099: </a:t>
            </a:r>
            <a:br>
              <a:rPr lang="en-US" sz="4800" b="1" i="0" u="none" strike="noStrike" cap="none">
                <a:solidFill>
                  <a:schemeClr val="dk2"/>
                </a:solidFill>
                <a:latin typeface="Questrial"/>
                <a:ea typeface="Questrial"/>
                <a:cs typeface="Questrial"/>
                <a:sym typeface="Questrial"/>
              </a:rPr>
            </a:br>
            <a:r>
              <a:rPr lang="en-US" sz="4800" b="1" i="0" u="none" strike="noStrike" cap="none">
                <a:solidFill>
                  <a:schemeClr val="dk2"/>
                </a:solidFill>
                <a:latin typeface="Questrial"/>
                <a:ea typeface="Questrial"/>
                <a:cs typeface="Questrial"/>
                <a:sym typeface="Questrial"/>
              </a:rPr>
              <a:t>Social Security Benefit Statement</a:t>
            </a:r>
          </a:p>
        </p:txBody>
      </p:sp>
      <p:pic>
        <p:nvPicPr>
          <p:cNvPr id="1323" name="Shape 1323"/>
          <p:cNvPicPr preferRelativeResize="0"/>
          <p:nvPr/>
        </p:nvPicPr>
        <p:blipFill rotWithShape="1">
          <a:blip r:embed="rId4">
            <a:alphaModFix/>
          </a:blip>
          <a:srcRect/>
          <a:stretch/>
        </p:blipFill>
        <p:spPr>
          <a:xfrm>
            <a:off x="6562388" y="2445006"/>
            <a:ext cx="1835825" cy="234735"/>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324" name="Shape 1324"/>
          <p:cNvPicPr preferRelativeResize="0"/>
          <p:nvPr/>
        </p:nvPicPr>
        <p:blipFill rotWithShape="1">
          <a:blip r:embed="rId5">
            <a:alphaModFix/>
          </a:blip>
          <a:srcRect/>
          <a:stretch/>
        </p:blipFill>
        <p:spPr>
          <a:xfrm>
            <a:off x="3865596" y="2728307"/>
            <a:ext cx="2243373" cy="987084"/>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325" name="Shape 1325"/>
          <p:cNvPicPr preferRelativeResize="0"/>
          <p:nvPr/>
        </p:nvPicPr>
        <p:blipFill rotWithShape="1">
          <a:blip r:embed="rId6">
            <a:alphaModFix/>
          </a:blip>
          <a:srcRect/>
          <a:stretch/>
        </p:blipFill>
        <p:spPr>
          <a:xfrm>
            <a:off x="3852627" y="3715391"/>
            <a:ext cx="2243374" cy="987084"/>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326" name="Shape 1326"/>
          <p:cNvPicPr preferRelativeResize="0"/>
          <p:nvPr/>
        </p:nvPicPr>
        <p:blipFill rotWithShape="1">
          <a:blip r:embed="rId7">
            <a:alphaModFix/>
          </a:blip>
          <a:srcRect/>
          <a:stretch/>
        </p:blipFill>
        <p:spPr>
          <a:xfrm>
            <a:off x="3852626" y="4702475"/>
            <a:ext cx="2256343" cy="755687"/>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327" name="Shape 1327"/>
          <p:cNvPicPr preferRelativeResize="0"/>
          <p:nvPr/>
        </p:nvPicPr>
        <p:blipFill rotWithShape="1">
          <a:blip r:embed="rId8">
            <a:alphaModFix/>
          </a:blip>
          <a:srcRect/>
          <a:stretch/>
        </p:blipFill>
        <p:spPr>
          <a:xfrm>
            <a:off x="6133708" y="3824757"/>
            <a:ext cx="2264505" cy="398861"/>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32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132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132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3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1"/>
                                          </p:stCondLst>
                                        </p:cTn>
                                        <p:tgtEl>
                                          <p:spTgt spid="132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Shape 133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SSA-1099: Social Security Benefits</a:t>
            </a:r>
          </a:p>
        </p:txBody>
      </p:sp>
      <p:sp>
        <p:nvSpPr>
          <p:cNvPr id="1334" name="Shape 1334"/>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Net benefits reported in box 5</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Social Security benefits include monthly retirement, survivor, and disability benefits</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They do NOT include Supplemental Security Income (SSI): aimed at helping low-income elderly, blind, and disabled individuals pay for basic needs</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Classified as </a:t>
            </a:r>
            <a:r>
              <a:rPr lang="en-US" sz="4000" b="1" i="0" u="none" strike="noStrike" cap="none">
                <a:solidFill>
                  <a:schemeClr val="dk1"/>
                </a:solidFill>
                <a:latin typeface="Questrial"/>
                <a:ea typeface="Questrial"/>
                <a:cs typeface="Questrial"/>
                <a:sym typeface="Questrial"/>
              </a:rPr>
              <a:t>unearned income</a:t>
            </a:r>
          </a:p>
          <a:p>
            <a:pPr marL="0" marR="0" lvl="0" indent="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4">
                                            <p:txEl>
                                              <p:pRg st="0" end="0"/>
                                            </p:txEl>
                                          </p:spTgt>
                                        </p:tgtEl>
                                        <p:attrNameLst>
                                          <p:attrName>style.visibility</p:attrName>
                                        </p:attrNameLst>
                                      </p:cBhvr>
                                      <p:to>
                                        <p:strVal val="visible"/>
                                      </p:to>
                                    </p:set>
                                    <p:animEffect transition="in" filter="fade">
                                      <p:cBhvr>
                                        <p:cTn id="7" dur="500"/>
                                        <p:tgtEl>
                                          <p:spTgt spid="13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4">
                                            <p:txEl>
                                              <p:pRg st="1" end="1"/>
                                            </p:txEl>
                                          </p:spTgt>
                                        </p:tgtEl>
                                        <p:attrNameLst>
                                          <p:attrName>style.visibility</p:attrName>
                                        </p:attrNameLst>
                                      </p:cBhvr>
                                      <p:to>
                                        <p:strVal val="visible"/>
                                      </p:to>
                                    </p:set>
                                    <p:animEffect transition="in" filter="fade">
                                      <p:cBhvr>
                                        <p:cTn id="12" dur="500"/>
                                        <p:tgtEl>
                                          <p:spTgt spid="13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4">
                                            <p:txEl>
                                              <p:pRg st="2" end="2"/>
                                            </p:txEl>
                                          </p:spTgt>
                                        </p:tgtEl>
                                        <p:attrNameLst>
                                          <p:attrName>style.visibility</p:attrName>
                                        </p:attrNameLst>
                                      </p:cBhvr>
                                      <p:to>
                                        <p:strVal val="visible"/>
                                      </p:to>
                                    </p:set>
                                    <p:animEffect transition="in" filter="fade">
                                      <p:cBhvr>
                                        <p:cTn id="17" dur="500"/>
                                        <p:tgtEl>
                                          <p:spTgt spid="13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4">
                                            <p:txEl>
                                              <p:pRg st="3" end="3"/>
                                            </p:txEl>
                                          </p:spTgt>
                                        </p:tgtEl>
                                        <p:attrNameLst>
                                          <p:attrName>style.visibility</p:attrName>
                                        </p:attrNameLst>
                                      </p:cBhvr>
                                      <p:to>
                                        <p:strVal val="visible"/>
                                      </p:to>
                                    </p:set>
                                    <p:animEffect transition="in" filter="fade">
                                      <p:cBhvr>
                                        <p:cTn id="22" dur="500"/>
                                        <p:tgtEl>
                                          <p:spTgt spid="13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34">
                                            <p:txEl>
                                              <p:pRg st="4" end="4"/>
                                            </p:txEl>
                                          </p:spTgt>
                                        </p:tgtEl>
                                        <p:attrNameLst>
                                          <p:attrName>style.visibility</p:attrName>
                                        </p:attrNameLst>
                                      </p:cBhvr>
                                      <p:to>
                                        <p:strVal val="visible"/>
                                      </p:to>
                                    </p:set>
                                    <p:animEffect transition="in" filter="fade">
                                      <p:cBhvr>
                                        <p:cTn id="27" dur="500"/>
                                        <p:tgtEl>
                                          <p:spTgt spid="13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Shape 134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SSA-1099: Social Security Benefits</a:t>
            </a:r>
          </a:p>
        </p:txBody>
      </p:sp>
      <p:sp>
        <p:nvSpPr>
          <p:cNvPr id="1341" name="Shape 1341"/>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Some portion of the Social Security benefits may be taxable.</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Generally, if Social Security benefits are the only source of income, then they are not taxable.</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Dependent upon filing status and other reportable income</a:t>
            </a:r>
          </a:p>
          <a:p>
            <a:pPr marL="342900" marR="0" lvl="0" indent="-34290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1">
                                            <p:txEl>
                                              <p:pRg st="0" end="0"/>
                                            </p:txEl>
                                          </p:spTgt>
                                        </p:tgtEl>
                                        <p:attrNameLst>
                                          <p:attrName>style.visibility</p:attrName>
                                        </p:attrNameLst>
                                      </p:cBhvr>
                                      <p:to>
                                        <p:strVal val="visible"/>
                                      </p:to>
                                    </p:set>
                                    <p:animEffect transition="in" filter="fade">
                                      <p:cBhvr>
                                        <p:cTn id="7" dur="500"/>
                                        <p:tgtEl>
                                          <p:spTgt spid="13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41">
                                            <p:txEl>
                                              <p:pRg st="1" end="1"/>
                                            </p:txEl>
                                          </p:spTgt>
                                        </p:tgtEl>
                                        <p:attrNameLst>
                                          <p:attrName>style.visibility</p:attrName>
                                        </p:attrNameLst>
                                      </p:cBhvr>
                                      <p:to>
                                        <p:strVal val="visible"/>
                                      </p:to>
                                    </p:set>
                                    <p:animEffect transition="in" filter="fade">
                                      <p:cBhvr>
                                        <p:cTn id="12" dur="500"/>
                                        <p:tgtEl>
                                          <p:spTgt spid="13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41">
                                            <p:txEl>
                                              <p:pRg st="2" end="2"/>
                                            </p:txEl>
                                          </p:spTgt>
                                        </p:tgtEl>
                                        <p:attrNameLst>
                                          <p:attrName>style.visibility</p:attrName>
                                        </p:attrNameLst>
                                      </p:cBhvr>
                                      <p:to>
                                        <p:strVal val="visible"/>
                                      </p:to>
                                    </p:set>
                                    <p:animEffect transition="in" filter="fade">
                                      <p:cBhvr>
                                        <p:cTn id="17" dur="500"/>
                                        <p:tgtEl>
                                          <p:spTgt spid="13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41">
                                            <p:txEl>
                                              <p:pRg st="3" end="3"/>
                                            </p:txEl>
                                          </p:spTgt>
                                        </p:tgtEl>
                                        <p:attrNameLst>
                                          <p:attrName>style.visibility</p:attrName>
                                        </p:attrNameLst>
                                      </p:cBhvr>
                                      <p:to>
                                        <p:strVal val="visible"/>
                                      </p:to>
                                    </p:set>
                                    <p:animEffect transition="in" filter="fade">
                                      <p:cBhvr>
                                        <p:cTn id="22" dur="500"/>
                                        <p:tgtEl>
                                          <p:spTgt spid="13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Shape 134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SSA-1099: Medicare Premiums</a:t>
            </a:r>
          </a:p>
        </p:txBody>
      </p:sp>
      <p:sp>
        <p:nvSpPr>
          <p:cNvPr id="1348" name="Shape 1348"/>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 3</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Many taxpayers will have Medicare insurance premiums (part B) and/or Medicare prescription drug premiums (part D) deducted from benefits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8">
                                            <p:txEl>
                                              <p:pRg st="0" end="0"/>
                                            </p:txEl>
                                          </p:spTgt>
                                        </p:tgtEl>
                                        <p:attrNameLst>
                                          <p:attrName>style.visibility</p:attrName>
                                        </p:attrNameLst>
                                      </p:cBhvr>
                                      <p:to>
                                        <p:strVal val="visible"/>
                                      </p:to>
                                    </p:set>
                                    <p:animEffect transition="in" filter="fade">
                                      <p:cBhvr>
                                        <p:cTn id="7" dur="500"/>
                                        <p:tgtEl>
                                          <p:spTgt spid="13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48">
                                            <p:txEl>
                                              <p:pRg st="1" end="1"/>
                                            </p:txEl>
                                          </p:spTgt>
                                        </p:tgtEl>
                                        <p:attrNameLst>
                                          <p:attrName>style.visibility</p:attrName>
                                        </p:attrNameLst>
                                      </p:cBhvr>
                                      <p:to>
                                        <p:strVal val="visible"/>
                                      </p:to>
                                    </p:set>
                                    <p:animEffect transition="in" filter="fade">
                                      <p:cBhvr>
                                        <p:cTn id="12" dur="500"/>
                                        <p:tgtEl>
                                          <p:spTgt spid="13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Shape 135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SSA-1099: Voluntary Federal Income Tax Withholding</a:t>
            </a:r>
          </a:p>
        </p:txBody>
      </p:sp>
      <p:sp>
        <p:nvSpPr>
          <p:cNvPr id="1355" name="Shape 135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 5</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Taxpayers can choose to have federal income tax withheld from benefits (if taxpayers know their benefits may be partially taxable)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5">
                                            <p:txEl>
                                              <p:pRg st="0" end="0"/>
                                            </p:txEl>
                                          </p:spTgt>
                                        </p:tgtEl>
                                        <p:attrNameLst>
                                          <p:attrName>style.visibility</p:attrName>
                                        </p:attrNameLst>
                                      </p:cBhvr>
                                      <p:to>
                                        <p:strVal val="visible"/>
                                      </p:to>
                                    </p:set>
                                    <p:animEffect transition="in" filter="fade">
                                      <p:cBhvr>
                                        <p:cTn id="7" dur="500"/>
                                        <p:tgtEl>
                                          <p:spTgt spid="13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5">
                                            <p:txEl>
                                              <p:pRg st="1" end="1"/>
                                            </p:txEl>
                                          </p:spTgt>
                                        </p:tgtEl>
                                        <p:attrNameLst>
                                          <p:attrName>style.visibility</p:attrName>
                                        </p:attrNameLst>
                                      </p:cBhvr>
                                      <p:to>
                                        <p:strVal val="visible"/>
                                      </p:to>
                                    </p:set>
                                    <p:animEffect transition="in" filter="fade">
                                      <p:cBhvr>
                                        <p:cTn id="12" dur="500"/>
                                        <p:tgtEl>
                                          <p:spTgt spid="13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Shape 136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SSA-1099: Lump Sum Benefit Payments</a:t>
            </a:r>
          </a:p>
        </p:txBody>
      </p:sp>
      <p:sp>
        <p:nvSpPr>
          <p:cNvPr id="1362" name="Shape 1362"/>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 3</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Some taxpayers may have received a lump-sum benefit payment (for current tax year and prior tax years)</a:t>
            </a:r>
          </a:p>
          <a:p>
            <a:pPr marL="0" marR="0" lvl="0" indent="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
        <p:nvSpPr>
          <p:cNvPr id="1363" name="Shape 1363"/>
          <p:cNvSpPr txBox="1"/>
          <p:nvPr/>
        </p:nvSpPr>
        <p:spPr>
          <a:xfrm>
            <a:off x="609600" y="4740442"/>
            <a:ext cx="10972800" cy="1323439"/>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0" algn="ctr" rtl="0">
              <a:spcBef>
                <a:spcPts val="0"/>
              </a:spcBef>
              <a:buSzPct val="25000"/>
              <a:buNone/>
            </a:pPr>
            <a:r>
              <a:rPr lang="en-US" sz="4000" b="1">
                <a:solidFill>
                  <a:schemeClr val="accent3"/>
                </a:solidFill>
                <a:latin typeface="Questrial"/>
                <a:ea typeface="Questrial"/>
                <a:cs typeface="Questrial"/>
                <a:sym typeface="Questrial"/>
              </a:rPr>
              <a:t>See your site coordinator if a taxpayer received lump-sum benefits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2">
                                            <p:txEl>
                                              <p:pRg st="0" end="0"/>
                                            </p:txEl>
                                          </p:spTgt>
                                        </p:tgtEl>
                                        <p:attrNameLst>
                                          <p:attrName>style.visibility</p:attrName>
                                        </p:attrNameLst>
                                      </p:cBhvr>
                                      <p:to>
                                        <p:strVal val="visible"/>
                                      </p:to>
                                    </p:set>
                                    <p:animEffect transition="in" filter="fade">
                                      <p:cBhvr>
                                        <p:cTn id="7" dur="500"/>
                                        <p:tgtEl>
                                          <p:spTgt spid="13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2">
                                            <p:txEl>
                                              <p:pRg st="1" end="1"/>
                                            </p:txEl>
                                          </p:spTgt>
                                        </p:tgtEl>
                                        <p:attrNameLst>
                                          <p:attrName>style.visibility</p:attrName>
                                        </p:attrNameLst>
                                      </p:cBhvr>
                                      <p:to>
                                        <p:strVal val="visible"/>
                                      </p:to>
                                    </p:set>
                                    <p:animEffect transition="in" filter="fade">
                                      <p:cBhvr>
                                        <p:cTn id="12" dur="500"/>
                                        <p:tgtEl>
                                          <p:spTgt spid="13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62">
                                            <p:txEl>
                                              <p:pRg st="2" end="2"/>
                                            </p:txEl>
                                          </p:spTgt>
                                        </p:tgtEl>
                                        <p:attrNameLst>
                                          <p:attrName>style.visibility</p:attrName>
                                        </p:attrNameLst>
                                      </p:cBhvr>
                                      <p:to>
                                        <p:strVal val="visible"/>
                                      </p:to>
                                    </p:set>
                                    <p:animEffect transition="in" filter="fade">
                                      <p:cBhvr>
                                        <p:cTn id="17" dur="500"/>
                                        <p:tgtEl>
                                          <p:spTgt spid="13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Shape 136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1099-G: Certain Government Payments</a:t>
            </a:r>
          </a:p>
        </p:txBody>
      </p:sp>
      <p:pic>
        <p:nvPicPr>
          <p:cNvPr id="1370" name="Shape 1370"/>
          <p:cNvPicPr preferRelativeResize="0"/>
          <p:nvPr/>
        </p:nvPicPr>
        <p:blipFill rotWithShape="1">
          <a:blip r:embed="rId3">
            <a:alphaModFix amt="93000"/>
          </a:blip>
          <a:srcRect/>
          <a:stretch/>
        </p:blipFill>
        <p:spPr>
          <a:xfrm>
            <a:off x="1530350" y="1949823"/>
            <a:ext cx="9131300" cy="3962400"/>
          </a:xfrm>
          <a:prstGeom prst="rect">
            <a:avLst/>
          </a:prstGeom>
          <a:noFill/>
          <a:ln>
            <a:noFill/>
          </a:ln>
          <a:effectLst>
            <a:outerShdw blurRad="190500" algn="tl" rotWithShape="0">
              <a:srgbClr val="000000">
                <a:alpha val="69803"/>
              </a:srgbClr>
            </a:outerShdw>
          </a:effectLst>
        </p:spPr>
      </p:pic>
      <p:pic>
        <p:nvPicPr>
          <p:cNvPr id="1371" name="Shape 1371"/>
          <p:cNvPicPr preferRelativeResize="0"/>
          <p:nvPr/>
        </p:nvPicPr>
        <p:blipFill rotWithShape="1">
          <a:blip r:embed="rId4">
            <a:alphaModFix/>
          </a:blip>
          <a:srcRect/>
          <a:stretch/>
        </p:blipFill>
        <p:spPr>
          <a:xfrm>
            <a:off x="5811206" y="2192053"/>
            <a:ext cx="1654305" cy="582315"/>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372" name="Shape 1372"/>
          <p:cNvPicPr preferRelativeResize="0"/>
          <p:nvPr/>
        </p:nvPicPr>
        <p:blipFill rotWithShape="1">
          <a:blip r:embed="rId5">
            <a:alphaModFix/>
          </a:blip>
          <a:srcRect/>
          <a:stretch/>
        </p:blipFill>
        <p:spPr>
          <a:xfrm>
            <a:off x="5811205" y="2816282"/>
            <a:ext cx="1654305" cy="578010"/>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373" name="Shape 1373"/>
          <p:cNvPicPr preferRelativeResize="0"/>
          <p:nvPr/>
        </p:nvPicPr>
        <p:blipFill rotWithShape="1">
          <a:blip r:embed="rId6">
            <a:alphaModFix/>
          </a:blip>
          <a:srcRect/>
          <a:stretch/>
        </p:blipFill>
        <p:spPr>
          <a:xfrm>
            <a:off x="7509471" y="3433857"/>
            <a:ext cx="1647717" cy="360230"/>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37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7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137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Shape 137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1099-G: Unemployment Compensation</a:t>
            </a:r>
          </a:p>
        </p:txBody>
      </p:sp>
      <p:sp>
        <p:nvSpPr>
          <p:cNvPr id="1379" name="Shape 1379"/>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 1</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Shows the total amount of unemployment compensation for the tax year</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Unemployment compensation is fully taxable income</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Classified as </a:t>
            </a:r>
            <a:r>
              <a:rPr lang="en-US" sz="4000" b="1" i="0" u="none" strike="noStrike" cap="none">
                <a:solidFill>
                  <a:schemeClr val="dk1"/>
                </a:solidFill>
                <a:latin typeface="Questrial"/>
                <a:ea typeface="Questrial"/>
                <a:cs typeface="Questrial"/>
                <a:sym typeface="Questrial"/>
              </a:rPr>
              <a:t>unearned income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9">
                                            <p:txEl>
                                              <p:pRg st="0" end="0"/>
                                            </p:txEl>
                                          </p:spTgt>
                                        </p:tgtEl>
                                        <p:attrNameLst>
                                          <p:attrName>style.visibility</p:attrName>
                                        </p:attrNameLst>
                                      </p:cBhvr>
                                      <p:to>
                                        <p:strVal val="visible"/>
                                      </p:to>
                                    </p:set>
                                    <p:animEffect transition="in" filter="fade">
                                      <p:cBhvr>
                                        <p:cTn id="7" dur="500"/>
                                        <p:tgtEl>
                                          <p:spTgt spid="13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9">
                                            <p:txEl>
                                              <p:pRg st="1" end="1"/>
                                            </p:txEl>
                                          </p:spTgt>
                                        </p:tgtEl>
                                        <p:attrNameLst>
                                          <p:attrName>style.visibility</p:attrName>
                                        </p:attrNameLst>
                                      </p:cBhvr>
                                      <p:to>
                                        <p:strVal val="visible"/>
                                      </p:to>
                                    </p:set>
                                    <p:animEffect transition="in" filter="fade">
                                      <p:cBhvr>
                                        <p:cTn id="12" dur="500"/>
                                        <p:tgtEl>
                                          <p:spTgt spid="13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79">
                                            <p:txEl>
                                              <p:pRg st="2" end="2"/>
                                            </p:txEl>
                                          </p:spTgt>
                                        </p:tgtEl>
                                        <p:attrNameLst>
                                          <p:attrName>style.visibility</p:attrName>
                                        </p:attrNameLst>
                                      </p:cBhvr>
                                      <p:to>
                                        <p:strVal val="visible"/>
                                      </p:to>
                                    </p:set>
                                    <p:animEffect transition="in" filter="fade">
                                      <p:cBhvr>
                                        <p:cTn id="17" dur="500"/>
                                        <p:tgtEl>
                                          <p:spTgt spid="13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79">
                                            <p:txEl>
                                              <p:pRg st="3" end="3"/>
                                            </p:txEl>
                                          </p:spTgt>
                                        </p:tgtEl>
                                        <p:attrNameLst>
                                          <p:attrName>style.visibility</p:attrName>
                                        </p:attrNameLst>
                                      </p:cBhvr>
                                      <p:to>
                                        <p:strVal val="visible"/>
                                      </p:to>
                                    </p:set>
                                    <p:animEffect transition="in" filter="fade">
                                      <p:cBhvr>
                                        <p:cTn id="22" dur="500"/>
                                        <p:tgtEl>
                                          <p:spTgt spid="13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Shape 138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1099-G: Federal Income Tax Withheld</a:t>
            </a:r>
          </a:p>
        </p:txBody>
      </p:sp>
      <p:sp>
        <p:nvSpPr>
          <p:cNvPr id="1385" name="Shape 138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 4</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Taxpayers can choose to have federal income tax withheld on unemployment compensation</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5">
                                            <p:txEl>
                                              <p:pRg st="0" end="0"/>
                                            </p:txEl>
                                          </p:spTgt>
                                        </p:tgtEl>
                                        <p:attrNameLst>
                                          <p:attrName>style.visibility</p:attrName>
                                        </p:attrNameLst>
                                      </p:cBhvr>
                                      <p:to>
                                        <p:strVal val="visible"/>
                                      </p:to>
                                    </p:set>
                                    <p:animEffect transition="in" filter="fade">
                                      <p:cBhvr>
                                        <p:cTn id="7" dur="500"/>
                                        <p:tgtEl>
                                          <p:spTgt spid="13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5">
                                            <p:txEl>
                                              <p:pRg st="1" end="1"/>
                                            </p:txEl>
                                          </p:spTgt>
                                        </p:tgtEl>
                                        <p:attrNameLst>
                                          <p:attrName>style.visibility</p:attrName>
                                        </p:attrNameLst>
                                      </p:cBhvr>
                                      <p:to>
                                        <p:strVal val="visible"/>
                                      </p:to>
                                    </p:set>
                                    <p:animEffect transition="in" filter="fade">
                                      <p:cBhvr>
                                        <p:cTn id="12" dur="500"/>
                                        <p:tgtEl>
                                          <p:spTgt spid="13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85">
                                            <p:txEl>
                                              <p:pRg st="2" end="2"/>
                                            </p:txEl>
                                          </p:spTgt>
                                        </p:tgtEl>
                                        <p:attrNameLst>
                                          <p:attrName>style.visibility</p:attrName>
                                        </p:attrNameLst>
                                      </p:cBhvr>
                                      <p:to>
                                        <p:strVal val="visible"/>
                                      </p:to>
                                    </p:set>
                                    <p:animEffect transition="in" filter="fade">
                                      <p:cBhvr>
                                        <p:cTn id="17" dur="500"/>
                                        <p:tgtEl>
                                          <p:spTgt spid="13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Exemptions 	</a:t>
            </a:r>
          </a:p>
        </p:txBody>
      </p:sp>
      <p:sp>
        <p:nvSpPr>
          <p:cNvPr id="162" name="Shape 162"/>
          <p:cNvSpPr txBox="1">
            <a:spLocks noGrp="1"/>
          </p:cNvSpPr>
          <p:nvPr>
            <p:ph type="body" idx="1"/>
          </p:nvPr>
        </p:nvSpPr>
        <p:spPr>
          <a:xfrm>
            <a:off x="609600" y="1257966"/>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Noto Sans Symbols"/>
              <a:buChar char="➢"/>
            </a:pPr>
            <a:r>
              <a:rPr lang="en-US"/>
              <a:t>Let’s look at the I/I form:</a:t>
            </a:r>
          </a:p>
        </p:txBody>
      </p:sp>
      <p:pic>
        <p:nvPicPr>
          <p:cNvPr id="163" name="Shape 163"/>
          <p:cNvPicPr preferRelativeResize="0"/>
          <p:nvPr/>
        </p:nvPicPr>
        <p:blipFill>
          <a:blip r:embed="rId3">
            <a:alphaModFix/>
          </a:blip>
          <a:stretch>
            <a:fillRect/>
          </a:stretch>
        </p:blipFill>
        <p:spPr>
          <a:xfrm>
            <a:off x="888250" y="2183000"/>
            <a:ext cx="10244475" cy="2676025"/>
          </a:xfrm>
          <a:prstGeom prst="rect">
            <a:avLst/>
          </a:prstGeom>
          <a:noFill/>
          <a:ln>
            <a:noFill/>
          </a:ln>
          <a:effectLst>
            <a:outerShdw blurRad="292100" dist="139700" dir="2700000" algn="tl" rotWithShape="0">
              <a:srgbClr val="333333">
                <a:alpha val="64709"/>
              </a:srgbClr>
            </a:outerShdw>
          </a:effectLst>
        </p:spPr>
      </p:pic>
      <p:sp>
        <p:nvSpPr>
          <p:cNvPr id="164" name="Shape 164"/>
          <p:cNvSpPr/>
          <p:nvPr/>
        </p:nvSpPr>
        <p:spPr>
          <a:xfrm>
            <a:off x="405588" y="4859025"/>
            <a:ext cx="11209800" cy="1875900"/>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ctr" anchorCtr="0">
            <a:noAutofit/>
          </a:bodyPr>
          <a:lstStyle/>
          <a:p>
            <a:pPr marL="457200" marR="0" lvl="1" indent="0" algn="ctr" rtl="0">
              <a:spcBef>
                <a:spcPts val="0"/>
              </a:spcBef>
              <a:buClr>
                <a:schemeClr val="lt1"/>
              </a:buClr>
              <a:buSzPct val="25000"/>
              <a:buFont typeface="Noto Sans Symbols"/>
              <a:buNone/>
            </a:pPr>
            <a:r>
              <a:rPr lang="en-US" sz="3600" b="1">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animEffect transition="in" filter="fade">
                                      <p:cBhvr>
                                        <p:cTn id="7" dur="500"/>
                                        <p:tgtEl>
                                          <p:spTgt spid="1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Shape 139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Prior Year State Tax Refund</a:t>
            </a:r>
          </a:p>
        </p:txBody>
      </p:sp>
      <p:sp>
        <p:nvSpPr>
          <p:cNvPr id="1392" name="Shape 1392"/>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12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a:t>
            </a:r>
            <a:r>
              <a:rPr lang="en-US"/>
              <a:t>Prior Year</a:t>
            </a:r>
            <a:r>
              <a:rPr lang="en-US" sz="4000" b="0" i="0" u="none" strike="noStrike" cap="none">
                <a:solidFill>
                  <a:schemeClr val="dk1"/>
                </a:solidFill>
                <a:latin typeface="Questrial"/>
                <a:ea typeface="Questrial"/>
                <a:cs typeface="Questrial"/>
                <a:sym typeface="Questrial"/>
              </a:rPr>
              <a:t> State Tax Refund may be taxable and need to be reported</a:t>
            </a:r>
          </a:p>
          <a:p>
            <a:pPr marL="342900" marR="0" lvl="0" indent="-342900" algn="l" rtl="0">
              <a:lnSpc>
                <a:spcPct val="12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In order for the refund to be taxable, the taxpayer must have:</a:t>
            </a:r>
          </a:p>
          <a:p>
            <a:pPr marL="742950" marR="0" lvl="1" indent="-285750" algn="l" rtl="0">
              <a:lnSpc>
                <a:spcPct val="120000"/>
              </a:lnSpc>
              <a:spcBef>
                <a:spcPts val="0"/>
              </a:spcBef>
              <a:spcAft>
                <a:spcPts val="0"/>
              </a:spcAft>
              <a:buClr>
                <a:schemeClr val="dk1"/>
              </a:buClr>
              <a:buSzPct val="100000"/>
              <a:buFont typeface="Arial"/>
              <a:buChar char="•"/>
            </a:pPr>
            <a:r>
              <a:rPr lang="en-US" sz="4000" b="0" i="0" u="none" strike="noStrike" cap="none">
                <a:solidFill>
                  <a:schemeClr val="dk1"/>
                </a:solidFill>
                <a:latin typeface="Questrial"/>
                <a:ea typeface="Questrial"/>
                <a:cs typeface="Questrial"/>
                <a:sym typeface="Questrial"/>
              </a:rPr>
              <a:t>Itemized on Federal Return </a:t>
            </a:r>
          </a:p>
          <a:p>
            <a:pPr marL="742950" marR="0" lvl="1" indent="-285750" algn="l" rtl="0">
              <a:lnSpc>
                <a:spcPct val="120000"/>
              </a:lnSpc>
              <a:spcBef>
                <a:spcPts val="0"/>
              </a:spcBef>
              <a:spcAft>
                <a:spcPts val="0"/>
              </a:spcAft>
              <a:buClr>
                <a:schemeClr val="dk1"/>
              </a:buClr>
              <a:buSzPct val="100000"/>
              <a:buFont typeface="Arial"/>
              <a:buChar char="•"/>
            </a:pPr>
            <a:r>
              <a:rPr lang="en-US" sz="4000" b="0" i="0" u="none" strike="noStrike" cap="none">
                <a:solidFill>
                  <a:schemeClr val="dk1"/>
                </a:solidFill>
                <a:latin typeface="Questrial"/>
                <a:ea typeface="Questrial"/>
                <a:cs typeface="Questrial"/>
                <a:sym typeface="Questrial"/>
              </a:rPr>
              <a:t>Deducted State Income Tax(5a), NOT sales tax(5b) on Sch A(Federal return)</a:t>
            </a:r>
          </a:p>
          <a:p>
            <a:pPr marL="457200" marR="0" lvl="1" indent="0" algn="l" rtl="0">
              <a:lnSpc>
                <a:spcPct val="120000"/>
              </a:lnSpc>
              <a:spcBef>
                <a:spcPts val="0"/>
              </a:spcBef>
              <a:spcAft>
                <a:spcPts val="0"/>
              </a:spcAft>
              <a:buClr>
                <a:schemeClr val="dk1"/>
              </a:buClr>
              <a:buSzPct val="25000"/>
              <a:buFont typeface="Arial"/>
              <a:buNone/>
            </a:pPr>
            <a:endParaRPr sz="3600" b="0" i="0" u="none" strike="noStrike" cap="none">
              <a:solidFill>
                <a:schemeClr val="dk1"/>
              </a:solidFill>
              <a:latin typeface="Questrial"/>
              <a:ea typeface="Questrial"/>
              <a:cs typeface="Questrial"/>
              <a:sym typeface="Questrial"/>
            </a:endParaRPr>
          </a:p>
          <a:p>
            <a:pPr marL="342900" marR="0" lvl="0" indent="-342900" algn="ctr" rtl="0">
              <a:lnSpc>
                <a:spcPct val="80000"/>
              </a:lnSpc>
              <a:spcBef>
                <a:spcPts val="640"/>
              </a:spcBef>
              <a:buClr>
                <a:schemeClr val="dk1"/>
              </a:buClr>
              <a:buSzPct val="25000"/>
              <a:buFont typeface="Noto Sans Symbols"/>
              <a:buNone/>
            </a:pPr>
            <a:endParaRPr sz="3200" b="1" i="1" u="none" strike="noStrike" cap="none">
              <a:solidFill>
                <a:srgbClr val="FFFFFF"/>
              </a:solidFill>
              <a:latin typeface="Questrial"/>
              <a:ea typeface="Questrial"/>
              <a:cs typeface="Questrial"/>
              <a:sym typeface="Quest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Shape 139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Household Employee Income</a:t>
            </a:r>
          </a:p>
        </p:txBody>
      </p:sp>
      <p:sp>
        <p:nvSpPr>
          <p:cNvPr id="1399" name="Shape 1399"/>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If a household employee earns less than $2,000 a year, the employer is not required to issue a Form W-2 </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However, this income must still be reported on the taxpayer’s income tax return</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Classified as </a:t>
            </a:r>
            <a:r>
              <a:rPr lang="en-US" sz="4000" b="1" i="0" u="none" strike="noStrike" cap="none">
                <a:solidFill>
                  <a:schemeClr val="dk1"/>
                </a:solidFill>
                <a:latin typeface="Questrial"/>
                <a:ea typeface="Questrial"/>
                <a:cs typeface="Questrial"/>
                <a:sym typeface="Questrial"/>
              </a:rPr>
              <a:t>earned income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9">
                                            <p:txEl>
                                              <p:pRg st="0" end="0"/>
                                            </p:txEl>
                                          </p:spTgt>
                                        </p:tgtEl>
                                        <p:attrNameLst>
                                          <p:attrName>style.visibility</p:attrName>
                                        </p:attrNameLst>
                                      </p:cBhvr>
                                      <p:to>
                                        <p:strVal val="visible"/>
                                      </p:to>
                                    </p:set>
                                    <p:animEffect transition="in" filter="fade">
                                      <p:cBhvr>
                                        <p:cTn id="7" dur="500"/>
                                        <p:tgtEl>
                                          <p:spTgt spid="13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9">
                                            <p:txEl>
                                              <p:pRg st="1" end="1"/>
                                            </p:txEl>
                                          </p:spTgt>
                                        </p:tgtEl>
                                        <p:attrNameLst>
                                          <p:attrName>style.visibility</p:attrName>
                                        </p:attrNameLst>
                                      </p:cBhvr>
                                      <p:to>
                                        <p:strVal val="visible"/>
                                      </p:to>
                                    </p:set>
                                    <p:animEffect transition="in" filter="fade">
                                      <p:cBhvr>
                                        <p:cTn id="12" dur="500"/>
                                        <p:tgtEl>
                                          <p:spTgt spid="13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9">
                                            <p:txEl>
                                              <p:pRg st="2" end="2"/>
                                            </p:txEl>
                                          </p:spTgt>
                                        </p:tgtEl>
                                        <p:attrNameLst>
                                          <p:attrName>style.visibility</p:attrName>
                                        </p:attrNameLst>
                                      </p:cBhvr>
                                      <p:to>
                                        <p:strVal val="visible"/>
                                      </p:to>
                                    </p:set>
                                    <p:animEffect transition="in" filter="fade">
                                      <p:cBhvr>
                                        <p:cTn id="17" dur="500"/>
                                        <p:tgtEl>
                                          <p:spTgt spid="13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Shape 140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1099-INT: Interest Income</a:t>
            </a:r>
          </a:p>
        </p:txBody>
      </p:sp>
      <p:pic>
        <p:nvPicPr>
          <p:cNvPr id="1406" name="Shape 1406"/>
          <p:cNvPicPr preferRelativeResize="0"/>
          <p:nvPr/>
        </p:nvPicPr>
        <p:blipFill rotWithShape="1">
          <a:blip r:embed="rId3">
            <a:alphaModFix/>
          </a:blip>
          <a:srcRect/>
          <a:stretch/>
        </p:blipFill>
        <p:spPr>
          <a:xfrm>
            <a:off x="2408642" y="1303338"/>
            <a:ext cx="7374716" cy="4870249"/>
          </a:xfrm>
          <a:prstGeom prst="rect">
            <a:avLst/>
          </a:prstGeom>
          <a:noFill/>
          <a:ln>
            <a:noFill/>
          </a:ln>
          <a:effectLst>
            <a:outerShdw blurRad="190500" algn="tl" rotWithShape="0">
              <a:srgbClr val="000000">
                <a:alpha val="69803"/>
              </a:srgbClr>
            </a:outerShdw>
          </a:effectLst>
        </p:spPr>
      </p:pic>
      <p:pic>
        <p:nvPicPr>
          <p:cNvPr id="1407" name="Shape 1407"/>
          <p:cNvPicPr preferRelativeResize="0"/>
          <p:nvPr/>
        </p:nvPicPr>
        <p:blipFill rotWithShape="1">
          <a:blip r:embed="rId4">
            <a:alphaModFix/>
          </a:blip>
          <a:srcRect/>
          <a:stretch/>
        </p:blipFill>
        <p:spPr>
          <a:xfrm>
            <a:off x="5889355" y="2002303"/>
            <a:ext cx="1340603" cy="444035"/>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408" name="Shape 1408"/>
          <p:cNvPicPr preferRelativeResize="0"/>
          <p:nvPr/>
        </p:nvPicPr>
        <p:blipFill rotWithShape="1">
          <a:blip r:embed="rId5">
            <a:alphaModFix/>
          </a:blip>
          <a:srcRect/>
          <a:stretch/>
        </p:blipFill>
        <p:spPr>
          <a:xfrm>
            <a:off x="5889355" y="2486667"/>
            <a:ext cx="2712204" cy="471128"/>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409" name="Shape 1409"/>
          <p:cNvPicPr preferRelativeResize="0"/>
          <p:nvPr/>
        </p:nvPicPr>
        <p:blipFill rotWithShape="1">
          <a:blip r:embed="rId6">
            <a:alphaModFix/>
          </a:blip>
          <a:srcRect/>
          <a:stretch/>
        </p:blipFill>
        <p:spPr>
          <a:xfrm>
            <a:off x="5889355" y="2987391"/>
            <a:ext cx="2712204" cy="461453"/>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410" name="Shape 1410"/>
          <p:cNvPicPr preferRelativeResize="0"/>
          <p:nvPr/>
        </p:nvPicPr>
        <p:blipFill rotWithShape="1">
          <a:blip r:embed="rId7">
            <a:alphaModFix/>
          </a:blip>
          <a:srcRect/>
          <a:stretch/>
        </p:blipFill>
        <p:spPr>
          <a:xfrm>
            <a:off x="5889355" y="3492354"/>
            <a:ext cx="1317357" cy="281984"/>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140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
                                          </p:stCondLst>
                                        </p:cTn>
                                        <p:tgtEl>
                                          <p:spTgt spid="140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40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140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4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1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Shape 141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1099-INT: Interest &amp; Interest on U.S. Savings Bonds &amp; Treas. Obligations</a:t>
            </a:r>
          </a:p>
        </p:txBody>
      </p:sp>
      <p:sp>
        <p:nvSpPr>
          <p:cNvPr id="1417" name="Shape 1417"/>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boxes 1 and 3</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Money earns interest when it is:</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Deposited into bank accounts (e.g., savings account)</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Used to buy certificates of deposit (CDs) or bonds</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Interest is taxed in the year and is credited to a taxpayer’s account</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Classified as</a:t>
            </a:r>
            <a:r>
              <a:rPr lang="en-US" sz="4000" b="0" i="1" u="none" strike="noStrike" cap="none">
                <a:solidFill>
                  <a:schemeClr val="dk1"/>
                </a:solidFill>
                <a:latin typeface="Questrial"/>
                <a:ea typeface="Questrial"/>
                <a:cs typeface="Questrial"/>
                <a:sym typeface="Questrial"/>
              </a:rPr>
              <a:t> </a:t>
            </a:r>
            <a:r>
              <a:rPr lang="en-US" sz="4000" b="1" i="0" u="none" strike="noStrike" cap="none">
                <a:solidFill>
                  <a:schemeClr val="dk1"/>
                </a:solidFill>
                <a:latin typeface="Questrial"/>
                <a:ea typeface="Questrial"/>
                <a:cs typeface="Questrial"/>
                <a:sym typeface="Questrial"/>
              </a:rPr>
              <a:t>unearned</a:t>
            </a:r>
            <a:r>
              <a:rPr lang="en-US" sz="4000" b="0" i="0" u="none" strike="noStrike" cap="none">
                <a:solidFill>
                  <a:schemeClr val="dk1"/>
                </a:solidFill>
                <a:latin typeface="Questrial"/>
                <a:ea typeface="Questrial"/>
                <a:cs typeface="Questrial"/>
                <a:sym typeface="Questrial"/>
              </a:rPr>
              <a:t> </a:t>
            </a:r>
            <a:r>
              <a:rPr lang="en-US" sz="4000" b="1" i="0" u="none" strike="noStrike" cap="none">
                <a:solidFill>
                  <a:schemeClr val="dk1"/>
                </a:solidFill>
                <a:latin typeface="Questrial"/>
                <a:ea typeface="Questrial"/>
                <a:cs typeface="Questrial"/>
                <a:sym typeface="Questrial"/>
              </a:rPr>
              <a:t>income</a:t>
            </a:r>
          </a:p>
          <a:p>
            <a:pPr marL="742950" marR="0" lvl="1" indent="-285750" algn="l" rtl="0">
              <a:lnSpc>
                <a:spcPct val="90000"/>
              </a:lnSpc>
              <a:spcBef>
                <a:spcPts val="720"/>
              </a:spcBef>
              <a:spcAft>
                <a:spcPts val="0"/>
              </a:spcAft>
              <a:buClr>
                <a:schemeClr val="dk1"/>
              </a:buClr>
              <a:buSzPct val="100000"/>
              <a:buFont typeface="Arial"/>
              <a:buNone/>
            </a:pPr>
            <a:endParaRPr sz="3600" b="0" i="0" u="none" strike="noStrike" cap="none">
              <a:solidFill>
                <a:srgbClr val="FFFFFF"/>
              </a:solidFill>
              <a:latin typeface="Questrial"/>
              <a:ea typeface="Questrial"/>
              <a:cs typeface="Questrial"/>
              <a:sym typeface="Questrial"/>
            </a:endParaRPr>
          </a:p>
          <a:p>
            <a:pPr marL="342900" marR="0" lvl="0" indent="-342900" algn="l" rtl="0">
              <a:lnSpc>
                <a:spcPct val="90000"/>
              </a:lnSpc>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7">
                                            <p:txEl>
                                              <p:pRg st="0" end="0"/>
                                            </p:txEl>
                                          </p:spTgt>
                                        </p:tgtEl>
                                        <p:attrNameLst>
                                          <p:attrName>style.visibility</p:attrName>
                                        </p:attrNameLst>
                                      </p:cBhvr>
                                      <p:to>
                                        <p:strVal val="visible"/>
                                      </p:to>
                                    </p:set>
                                    <p:animEffect transition="in" filter="fade">
                                      <p:cBhvr>
                                        <p:cTn id="7" dur="500"/>
                                        <p:tgtEl>
                                          <p:spTgt spid="14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17">
                                            <p:txEl>
                                              <p:pRg st="1" end="1"/>
                                            </p:txEl>
                                          </p:spTgt>
                                        </p:tgtEl>
                                        <p:attrNameLst>
                                          <p:attrName>style.visibility</p:attrName>
                                        </p:attrNameLst>
                                      </p:cBhvr>
                                      <p:to>
                                        <p:strVal val="visible"/>
                                      </p:to>
                                    </p:set>
                                    <p:animEffect transition="in" filter="fade">
                                      <p:cBhvr>
                                        <p:cTn id="12" dur="500"/>
                                        <p:tgtEl>
                                          <p:spTgt spid="14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17">
                                            <p:txEl>
                                              <p:pRg st="2" end="2"/>
                                            </p:txEl>
                                          </p:spTgt>
                                        </p:tgtEl>
                                        <p:attrNameLst>
                                          <p:attrName>style.visibility</p:attrName>
                                        </p:attrNameLst>
                                      </p:cBhvr>
                                      <p:to>
                                        <p:strVal val="visible"/>
                                      </p:to>
                                    </p:set>
                                    <p:animEffect transition="in" filter="fade">
                                      <p:cBhvr>
                                        <p:cTn id="17" dur="500"/>
                                        <p:tgtEl>
                                          <p:spTgt spid="14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17">
                                            <p:txEl>
                                              <p:pRg st="3" end="3"/>
                                            </p:txEl>
                                          </p:spTgt>
                                        </p:tgtEl>
                                        <p:attrNameLst>
                                          <p:attrName>style.visibility</p:attrName>
                                        </p:attrNameLst>
                                      </p:cBhvr>
                                      <p:to>
                                        <p:strVal val="visible"/>
                                      </p:to>
                                    </p:set>
                                    <p:animEffect transition="in" filter="fade">
                                      <p:cBhvr>
                                        <p:cTn id="22" dur="500"/>
                                        <p:tgtEl>
                                          <p:spTgt spid="14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17">
                                            <p:txEl>
                                              <p:pRg st="4" end="4"/>
                                            </p:txEl>
                                          </p:spTgt>
                                        </p:tgtEl>
                                        <p:attrNameLst>
                                          <p:attrName>style.visibility</p:attrName>
                                        </p:attrNameLst>
                                      </p:cBhvr>
                                      <p:to>
                                        <p:strVal val="visible"/>
                                      </p:to>
                                    </p:set>
                                    <p:animEffect transition="in" filter="fade">
                                      <p:cBhvr>
                                        <p:cTn id="27" dur="500"/>
                                        <p:tgtEl>
                                          <p:spTgt spid="14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17">
                                            <p:txEl>
                                              <p:pRg st="5" end="5"/>
                                            </p:txEl>
                                          </p:spTgt>
                                        </p:tgtEl>
                                        <p:attrNameLst>
                                          <p:attrName>style.visibility</p:attrName>
                                        </p:attrNameLst>
                                      </p:cBhvr>
                                      <p:to>
                                        <p:strVal val="visible"/>
                                      </p:to>
                                    </p:set>
                                    <p:animEffect transition="in" filter="fade">
                                      <p:cBhvr>
                                        <p:cTn id="32" dur="500"/>
                                        <p:tgtEl>
                                          <p:spTgt spid="141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17">
                                            <p:txEl>
                                              <p:pRg st="6" end="6"/>
                                            </p:txEl>
                                          </p:spTgt>
                                        </p:tgtEl>
                                        <p:attrNameLst>
                                          <p:attrName>style.visibility</p:attrName>
                                        </p:attrNameLst>
                                      </p:cBhvr>
                                      <p:to>
                                        <p:strVal val="visible"/>
                                      </p:to>
                                    </p:set>
                                    <p:animEffect transition="in" filter="fade">
                                      <p:cBhvr>
                                        <p:cTn id="37" dur="500"/>
                                        <p:tgtEl>
                                          <p:spTgt spid="141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17">
                                            <p:txEl>
                                              <p:pRg st="7" end="7"/>
                                            </p:txEl>
                                          </p:spTgt>
                                        </p:tgtEl>
                                        <p:attrNameLst>
                                          <p:attrName>style.visibility</p:attrName>
                                        </p:attrNameLst>
                                      </p:cBhvr>
                                      <p:to>
                                        <p:strVal val="visible"/>
                                      </p:to>
                                    </p:set>
                                    <p:animEffect transition="in" filter="fade">
                                      <p:cBhvr>
                                        <p:cTn id="42" dur="500"/>
                                        <p:tgtEl>
                                          <p:spTgt spid="14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Shape 142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1099-INT: Early Withdrawal Penalty</a:t>
            </a:r>
          </a:p>
        </p:txBody>
      </p:sp>
      <p:sp>
        <p:nvSpPr>
          <p:cNvPr id="1424" name="Shape 1424"/>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 2</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Shows interest/principal forfeited because of early withdrawal of time savings (e.g., from a CD that has a time limit before withdrawal is allowed)</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4">
                                            <p:txEl>
                                              <p:pRg st="0" end="0"/>
                                            </p:txEl>
                                          </p:spTgt>
                                        </p:tgtEl>
                                        <p:attrNameLst>
                                          <p:attrName>style.visibility</p:attrName>
                                        </p:attrNameLst>
                                      </p:cBhvr>
                                      <p:to>
                                        <p:strVal val="visible"/>
                                      </p:to>
                                    </p:set>
                                    <p:animEffect transition="in" filter="fade">
                                      <p:cBhvr>
                                        <p:cTn id="7" dur="500"/>
                                        <p:tgtEl>
                                          <p:spTgt spid="14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4">
                                            <p:txEl>
                                              <p:pRg st="1" end="1"/>
                                            </p:txEl>
                                          </p:spTgt>
                                        </p:tgtEl>
                                        <p:attrNameLst>
                                          <p:attrName>style.visibility</p:attrName>
                                        </p:attrNameLst>
                                      </p:cBhvr>
                                      <p:to>
                                        <p:strVal val="visible"/>
                                      </p:to>
                                    </p:set>
                                    <p:animEffect transition="in" filter="fade">
                                      <p:cBhvr>
                                        <p:cTn id="12" dur="500"/>
                                        <p:tgtEl>
                                          <p:spTgt spid="14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4">
                                            <p:txEl>
                                              <p:pRg st="2" end="2"/>
                                            </p:txEl>
                                          </p:spTgt>
                                        </p:tgtEl>
                                        <p:attrNameLst>
                                          <p:attrName>style.visibility</p:attrName>
                                        </p:attrNameLst>
                                      </p:cBhvr>
                                      <p:to>
                                        <p:strVal val="visible"/>
                                      </p:to>
                                    </p:set>
                                    <p:animEffect transition="in" filter="fade">
                                      <p:cBhvr>
                                        <p:cTn id="17" dur="500"/>
                                        <p:tgtEl>
                                          <p:spTgt spid="14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Shape 143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1099-INT: Federal Income Tax Withheld</a:t>
            </a:r>
          </a:p>
        </p:txBody>
      </p:sp>
      <p:sp>
        <p:nvSpPr>
          <p:cNvPr id="1431" name="Shape 1431"/>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 4</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Taxpayer may have had federal income tax withheld in some circumstances</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1">
                                            <p:txEl>
                                              <p:pRg st="0" end="0"/>
                                            </p:txEl>
                                          </p:spTgt>
                                        </p:tgtEl>
                                        <p:attrNameLst>
                                          <p:attrName>style.visibility</p:attrName>
                                        </p:attrNameLst>
                                      </p:cBhvr>
                                      <p:to>
                                        <p:strVal val="visible"/>
                                      </p:to>
                                    </p:set>
                                    <p:animEffect transition="in" filter="fade">
                                      <p:cBhvr>
                                        <p:cTn id="7" dur="500"/>
                                        <p:tgtEl>
                                          <p:spTgt spid="14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1">
                                            <p:txEl>
                                              <p:pRg st="1" end="1"/>
                                            </p:txEl>
                                          </p:spTgt>
                                        </p:tgtEl>
                                        <p:attrNameLst>
                                          <p:attrName>style.visibility</p:attrName>
                                        </p:attrNameLst>
                                      </p:cBhvr>
                                      <p:to>
                                        <p:strVal val="visible"/>
                                      </p:to>
                                    </p:set>
                                    <p:animEffect transition="in" filter="fade">
                                      <p:cBhvr>
                                        <p:cTn id="12" dur="500"/>
                                        <p:tgtEl>
                                          <p:spTgt spid="14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1">
                                            <p:txEl>
                                              <p:pRg st="2" end="2"/>
                                            </p:txEl>
                                          </p:spTgt>
                                        </p:tgtEl>
                                        <p:attrNameLst>
                                          <p:attrName>style.visibility</p:attrName>
                                        </p:attrNameLst>
                                      </p:cBhvr>
                                      <p:to>
                                        <p:strVal val="visible"/>
                                      </p:to>
                                    </p:set>
                                    <p:animEffect transition="in" filter="fade">
                                      <p:cBhvr>
                                        <p:cTn id="17" dur="500"/>
                                        <p:tgtEl>
                                          <p:spTgt spid="14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Shape 143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1099-DIV: Dividends and Distributions</a:t>
            </a:r>
          </a:p>
        </p:txBody>
      </p:sp>
      <p:pic>
        <p:nvPicPr>
          <p:cNvPr id="1438" name="Shape 1438"/>
          <p:cNvPicPr preferRelativeResize="0">
            <a:picLocks noGrp="1"/>
          </p:cNvPicPr>
          <p:nvPr>
            <p:ph type="body" idx="1"/>
          </p:nvPr>
        </p:nvPicPr>
        <p:blipFill rotWithShape="1">
          <a:blip r:embed="rId3">
            <a:alphaModFix/>
          </a:blip>
          <a:srcRect/>
          <a:stretch/>
        </p:blipFill>
        <p:spPr>
          <a:xfrm>
            <a:off x="2684853" y="1600200"/>
            <a:ext cx="6822293" cy="4525963"/>
          </a:xfrm>
          <a:prstGeom prst="rect">
            <a:avLst/>
          </a:prstGeom>
          <a:noFill/>
          <a:ln>
            <a:noFill/>
          </a:ln>
          <a:effectLst>
            <a:outerShdw blurRad="190500" algn="tl" rotWithShape="0">
              <a:srgbClr val="000000">
                <a:alpha val="69803"/>
              </a:srgbClr>
            </a:outerShdw>
          </a:effectLst>
        </p:spPr>
      </p:pic>
      <p:pic>
        <p:nvPicPr>
          <p:cNvPr id="1439" name="Shape 1439"/>
          <p:cNvPicPr preferRelativeResize="0"/>
          <p:nvPr/>
        </p:nvPicPr>
        <p:blipFill rotWithShape="1">
          <a:blip r:embed="rId4">
            <a:alphaModFix/>
          </a:blip>
          <a:srcRect/>
          <a:stretch/>
        </p:blipFill>
        <p:spPr>
          <a:xfrm>
            <a:off x="5902816" y="1843361"/>
            <a:ext cx="1275224" cy="416513"/>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440" name="Shape 1440"/>
          <p:cNvPicPr preferRelativeResize="0"/>
          <p:nvPr/>
        </p:nvPicPr>
        <p:blipFill rotWithShape="1">
          <a:blip r:embed="rId5">
            <a:alphaModFix/>
          </a:blip>
          <a:srcRect/>
          <a:stretch/>
        </p:blipFill>
        <p:spPr>
          <a:xfrm>
            <a:off x="5902816" y="2305203"/>
            <a:ext cx="1275224" cy="414624"/>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441" name="Shape 1441"/>
          <p:cNvPicPr preferRelativeResize="0"/>
          <p:nvPr/>
        </p:nvPicPr>
        <p:blipFill rotWithShape="1">
          <a:blip r:embed="rId6">
            <a:alphaModFix/>
          </a:blip>
          <a:srcRect/>
          <a:stretch/>
        </p:blipFill>
        <p:spPr>
          <a:xfrm>
            <a:off x="5902816" y="2765156"/>
            <a:ext cx="1275224" cy="287112"/>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442" name="Shape 1442"/>
          <p:cNvPicPr preferRelativeResize="0"/>
          <p:nvPr/>
        </p:nvPicPr>
        <p:blipFill rotWithShape="1">
          <a:blip r:embed="rId7">
            <a:alphaModFix/>
          </a:blip>
          <a:srcRect/>
          <a:stretch/>
        </p:blipFill>
        <p:spPr>
          <a:xfrm>
            <a:off x="7229658" y="3742509"/>
            <a:ext cx="1274263" cy="273874"/>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43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144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4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144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4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1"/>
                                          </p:stCondLst>
                                        </p:cTn>
                                        <p:tgtEl>
                                          <p:spTgt spid="14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Shape 144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1099-DIV: Ordinary and Qualified Dividends</a:t>
            </a:r>
          </a:p>
        </p:txBody>
      </p:sp>
      <p:sp>
        <p:nvSpPr>
          <p:cNvPr id="1449" name="Shape 1449"/>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boxes 1a and 1b</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 dividend is a distributions of a portion of a company’s earnings to shareholders</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E.g., if a taxpayer has investments in a stock, then dividends paid by the corporation are taxable</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Classified as </a:t>
            </a:r>
            <a:r>
              <a:rPr lang="en-US" sz="4000" b="1" i="0" u="none" strike="noStrike" cap="none">
                <a:solidFill>
                  <a:schemeClr val="dk1"/>
                </a:solidFill>
                <a:latin typeface="Questrial"/>
                <a:ea typeface="Questrial"/>
                <a:cs typeface="Questrial"/>
                <a:sym typeface="Questrial"/>
              </a:rPr>
              <a:t>unearned income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9">
                                            <p:txEl>
                                              <p:pRg st="0" end="0"/>
                                            </p:txEl>
                                          </p:spTgt>
                                        </p:tgtEl>
                                        <p:attrNameLst>
                                          <p:attrName>style.visibility</p:attrName>
                                        </p:attrNameLst>
                                      </p:cBhvr>
                                      <p:to>
                                        <p:strVal val="visible"/>
                                      </p:to>
                                    </p:set>
                                    <p:animEffect transition="in" filter="fade">
                                      <p:cBhvr>
                                        <p:cTn id="7" dur="500"/>
                                        <p:tgtEl>
                                          <p:spTgt spid="14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49">
                                            <p:txEl>
                                              <p:pRg st="1" end="1"/>
                                            </p:txEl>
                                          </p:spTgt>
                                        </p:tgtEl>
                                        <p:attrNameLst>
                                          <p:attrName>style.visibility</p:attrName>
                                        </p:attrNameLst>
                                      </p:cBhvr>
                                      <p:to>
                                        <p:strVal val="visible"/>
                                      </p:to>
                                    </p:set>
                                    <p:animEffect transition="in" filter="fade">
                                      <p:cBhvr>
                                        <p:cTn id="12" dur="500"/>
                                        <p:tgtEl>
                                          <p:spTgt spid="14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49">
                                            <p:txEl>
                                              <p:pRg st="2" end="2"/>
                                            </p:txEl>
                                          </p:spTgt>
                                        </p:tgtEl>
                                        <p:attrNameLst>
                                          <p:attrName>style.visibility</p:attrName>
                                        </p:attrNameLst>
                                      </p:cBhvr>
                                      <p:to>
                                        <p:strVal val="visible"/>
                                      </p:to>
                                    </p:set>
                                    <p:animEffect transition="in" filter="fade">
                                      <p:cBhvr>
                                        <p:cTn id="17" dur="500"/>
                                        <p:tgtEl>
                                          <p:spTgt spid="14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49">
                                            <p:txEl>
                                              <p:pRg st="3" end="3"/>
                                            </p:txEl>
                                          </p:spTgt>
                                        </p:tgtEl>
                                        <p:attrNameLst>
                                          <p:attrName>style.visibility</p:attrName>
                                        </p:attrNameLst>
                                      </p:cBhvr>
                                      <p:to>
                                        <p:strVal val="visible"/>
                                      </p:to>
                                    </p:set>
                                    <p:animEffect transition="in" filter="fade">
                                      <p:cBhvr>
                                        <p:cTn id="22" dur="500"/>
                                        <p:tgtEl>
                                          <p:spTgt spid="14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Shape 145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1099-DIV: Capital Gains Distributions</a:t>
            </a:r>
          </a:p>
        </p:txBody>
      </p:sp>
      <p:sp>
        <p:nvSpPr>
          <p:cNvPr id="1456" name="Shape 1456"/>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 2a</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Capital gains distributions occur when a taxpayer sells stocks and securities in a mutual fund</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Capital gains are taxable!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6">
                                            <p:txEl>
                                              <p:pRg st="0" end="0"/>
                                            </p:txEl>
                                          </p:spTgt>
                                        </p:tgtEl>
                                        <p:attrNameLst>
                                          <p:attrName>style.visibility</p:attrName>
                                        </p:attrNameLst>
                                      </p:cBhvr>
                                      <p:to>
                                        <p:strVal val="visible"/>
                                      </p:to>
                                    </p:set>
                                    <p:animEffect transition="in" filter="fade">
                                      <p:cBhvr>
                                        <p:cTn id="7" dur="500"/>
                                        <p:tgtEl>
                                          <p:spTgt spid="14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6">
                                            <p:txEl>
                                              <p:pRg st="1" end="1"/>
                                            </p:txEl>
                                          </p:spTgt>
                                        </p:tgtEl>
                                        <p:attrNameLst>
                                          <p:attrName>style.visibility</p:attrName>
                                        </p:attrNameLst>
                                      </p:cBhvr>
                                      <p:to>
                                        <p:strVal val="visible"/>
                                      </p:to>
                                    </p:set>
                                    <p:animEffect transition="in" filter="fade">
                                      <p:cBhvr>
                                        <p:cTn id="12" dur="500"/>
                                        <p:tgtEl>
                                          <p:spTgt spid="14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56">
                                            <p:txEl>
                                              <p:pRg st="2" end="2"/>
                                            </p:txEl>
                                          </p:spTgt>
                                        </p:tgtEl>
                                        <p:attrNameLst>
                                          <p:attrName>style.visibility</p:attrName>
                                        </p:attrNameLst>
                                      </p:cBhvr>
                                      <p:to>
                                        <p:strVal val="visible"/>
                                      </p:to>
                                    </p:set>
                                    <p:animEffect transition="in" filter="fade">
                                      <p:cBhvr>
                                        <p:cTn id="17" dur="500"/>
                                        <p:tgtEl>
                                          <p:spTgt spid="14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Shape 146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1099-DIV: Federal Income Tax Withheld</a:t>
            </a:r>
          </a:p>
        </p:txBody>
      </p:sp>
      <p:sp>
        <p:nvSpPr>
          <p:cNvPr id="1463" name="Shape 1463"/>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 4</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Taxpayer may have had federal income tax withheld in some circumstances</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3">
                                            <p:txEl>
                                              <p:pRg st="0" end="0"/>
                                            </p:txEl>
                                          </p:spTgt>
                                        </p:tgtEl>
                                        <p:attrNameLst>
                                          <p:attrName>style.visibility</p:attrName>
                                        </p:attrNameLst>
                                      </p:cBhvr>
                                      <p:to>
                                        <p:strVal val="visible"/>
                                      </p:to>
                                    </p:set>
                                    <p:animEffect transition="in" filter="fade">
                                      <p:cBhvr>
                                        <p:cTn id="7" dur="500"/>
                                        <p:tgtEl>
                                          <p:spTgt spid="14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3">
                                            <p:txEl>
                                              <p:pRg st="1" end="1"/>
                                            </p:txEl>
                                          </p:spTgt>
                                        </p:tgtEl>
                                        <p:attrNameLst>
                                          <p:attrName>style.visibility</p:attrName>
                                        </p:attrNameLst>
                                      </p:cBhvr>
                                      <p:to>
                                        <p:strVal val="visible"/>
                                      </p:to>
                                    </p:set>
                                    <p:animEffect transition="in" filter="fade">
                                      <p:cBhvr>
                                        <p:cTn id="12" dur="500"/>
                                        <p:tgtEl>
                                          <p:spTgt spid="14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3">
                                            <p:txEl>
                                              <p:pRg st="2" end="2"/>
                                            </p:txEl>
                                          </p:spTgt>
                                        </p:tgtEl>
                                        <p:attrNameLst>
                                          <p:attrName>style.visibility</p:attrName>
                                        </p:attrNameLst>
                                      </p:cBhvr>
                                      <p:to>
                                        <p:strVal val="visible"/>
                                      </p:to>
                                    </p:set>
                                    <p:animEffect transition="in" filter="fade">
                                      <p:cBhvr>
                                        <p:cTn id="17" dur="500"/>
                                        <p:tgtEl>
                                          <p:spTgt spid="14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vs. Unearned Income</a:t>
            </a:r>
          </a:p>
        </p:txBody>
      </p:sp>
      <p:sp>
        <p:nvSpPr>
          <p:cNvPr id="170" name="Shape 170"/>
          <p:cNvSpPr txBox="1">
            <a:spLocks noGrp="1"/>
          </p:cNvSpPr>
          <p:nvPr>
            <p:ph type="body" idx="1"/>
          </p:nvPr>
        </p:nvSpPr>
        <p:spPr>
          <a:xfrm>
            <a:off x="609600" y="1600204"/>
            <a:ext cx="10972800" cy="3186950"/>
          </a:xfrm>
          <a:prstGeom prst="rect">
            <a:avLst/>
          </a:prstGeom>
          <a:noFill/>
          <a:ln>
            <a:noFill/>
          </a:ln>
        </p:spPr>
        <p:txBody>
          <a:bodyPr wrap="square" lIns="91425" tIns="45700" rIns="91425" bIns="45700" anchor="t" anchorCtr="0">
            <a:noAutofit/>
          </a:bodyPr>
          <a:lstStyle/>
          <a:p>
            <a:pPr marL="628650" marR="0" lvl="0" indent="-514350" algn="l" rtl="0">
              <a:spcBef>
                <a:spcPts val="0"/>
              </a:spcBef>
              <a:spcAft>
                <a:spcPts val="0"/>
              </a:spcAft>
              <a:buClr>
                <a:schemeClr val="dk1"/>
              </a:buClr>
              <a:buSzPct val="100000"/>
              <a:buFont typeface="Noto Sans Symbols"/>
              <a:buChar char="➢"/>
            </a:pPr>
            <a:r>
              <a:rPr lang="en-US" sz="4300" b="1" i="0" u="none" strike="noStrike" cap="none">
                <a:solidFill>
                  <a:schemeClr val="dk1"/>
                </a:solidFill>
                <a:latin typeface="Questrial"/>
                <a:ea typeface="Questrial"/>
                <a:cs typeface="Questrial"/>
                <a:sym typeface="Questrial"/>
              </a:rPr>
              <a:t>Earned</a:t>
            </a:r>
            <a:r>
              <a:rPr lang="en-US" sz="4300" b="0" i="0" u="none" strike="noStrike" cap="none">
                <a:solidFill>
                  <a:schemeClr val="dk1"/>
                </a:solidFill>
                <a:latin typeface="Questrial"/>
                <a:ea typeface="Questrial"/>
                <a:cs typeface="Questrial"/>
                <a:sym typeface="Questrial"/>
              </a:rPr>
              <a:t>: income received through work</a:t>
            </a:r>
          </a:p>
          <a:p>
            <a:pPr marL="1028700" marR="0" lvl="1" indent="-520700" algn="l" rtl="0">
              <a:spcBef>
                <a:spcPts val="780"/>
              </a:spcBef>
              <a:spcAft>
                <a:spcPts val="0"/>
              </a:spcAft>
              <a:buClr>
                <a:schemeClr val="dk1"/>
              </a:buClr>
              <a:buSzPct val="100000"/>
              <a:buFont typeface="Arial"/>
              <a:buChar char="•"/>
            </a:pPr>
            <a:r>
              <a:rPr lang="en-US" sz="3900" b="0" i="0" u="none" strike="noStrike" cap="none">
                <a:solidFill>
                  <a:schemeClr val="dk1"/>
                </a:solidFill>
                <a:latin typeface="Questrial"/>
                <a:ea typeface="Questrial"/>
                <a:cs typeface="Questrial"/>
                <a:sym typeface="Questrial"/>
              </a:rPr>
              <a:t>Wages, salary, tips, etc.</a:t>
            </a:r>
          </a:p>
          <a:p>
            <a:pPr marL="628650" marR="0" lvl="0" indent="-514350" algn="l" rtl="0">
              <a:spcBef>
                <a:spcPts val="860"/>
              </a:spcBef>
              <a:spcAft>
                <a:spcPts val="0"/>
              </a:spcAft>
              <a:buClr>
                <a:schemeClr val="dk1"/>
              </a:buClr>
              <a:buSzPct val="100000"/>
              <a:buFont typeface="Noto Sans Symbols"/>
              <a:buChar char="➢"/>
            </a:pPr>
            <a:r>
              <a:rPr lang="en-US" sz="4300" b="1" i="0" u="none" strike="noStrike" cap="none">
                <a:solidFill>
                  <a:schemeClr val="dk1"/>
                </a:solidFill>
                <a:latin typeface="Questrial"/>
                <a:ea typeface="Questrial"/>
                <a:cs typeface="Questrial"/>
                <a:sym typeface="Questrial"/>
              </a:rPr>
              <a:t>Unearned</a:t>
            </a:r>
            <a:r>
              <a:rPr lang="en-US" sz="4300" b="0" i="0" u="none" strike="noStrike" cap="none">
                <a:solidFill>
                  <a:schemeClr val="dk1"/>
                </a:solidFill>
                <a:latin typeface="Questrial"/>
                <a:ea typeface="Questrial"/>
                <a:cs typeface="Questrial"/>
                <a:sym typeface="Questrial"/>
              </a:rPr>
              <a:t>: income other than pay from work </a:t>
            </a:r>
          </a:p>
          <a:p>
            <a:pPr marL="1028700" marR="0" lvl="1" indent="-520700" algn="l" rtl="0">
              <a:spcBef>
                <a:spcPts val="780"/>
              </a:spcBef>
              <a:spcAft>
                <a:spcPts val="0"/>
              </a:spcAft>
              <a:buClr>
                <a:schemeClr val="dk1"/>
              </a:buClr>
              <a:buSzPct val="100000"/>
              <a:buFont typeface="Arial"/>
              <a:buChar char="•"/>
            </a:pPr>
            <a:r>
              <a:rPr lang="en-US" sz="3900" b="0" i="0" u="none" strike="noStrike" cap="none">
                <a:solidFill>
                  <a:schemeClr val="dk1"/>
                </a:solidFill>
                <a:latin typeface="Questrial"/>
                <a:ea typeface="Questrial"/>
                <a:cs typeface="Questrial"/>
                <a:sym typeface="Questrial"/>
              </a:rPr>
              <a:t>Interest, social security, retirement, etc.</a:t>
            </a:r>
          </a:p>
          <a:p>
            <a:pPr marL="114300" marR="0" lvl="0" indent="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
        <p:nvSpPr>
          <p:cNvPr id="171" name="Shape 171"/>
          <p:cNvSpPr/>
          <p:nvPr/>
        </p:nvSpPr>
        <p:spPr>
          <a:xfrm>
            <a:off x="609600" y="5310995"/>
            <a:ext cx="10972800" cy="1323300"/>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114300" marR="0" lvl="0" indent="0" algn="ctr" rtl="0">
              <a:spcBef>
                <a:spcPts val="0"/>
              </a:spcBef>
              <a:buClr>
                <a:schemeClr val="lt1"/>
              </a:buClr>
              <a:buSzPct val="25000"/>
              <a:buFont typeface="Questrial"/>
              <a:buNone/>
            </a:pPr>
            <a:r>
              <a:rPr lang="en-US" sz="4000" b="1">
                <a:solidFill>
                  <a:schemeClr val="lt1"/>
                </a:solidFill>
                <a:latin typeface="Questrial"/>
                <a:ea typeface="Questrial"/>
                <a:cs typeface="Questrial"/>
                <a:sym typeface="Questrial"/>
              </a:rPr>
              <a:t>Income is entered on Lines 7-21</a:t>
            </a:r>
          </a:p>
          <a:p>
            <a:pPr marL="114300" marR="0" lvl="0" indent="0" algn="ctr" rtl="0">
              <a:spcBef>
                <a:spcPts val="0"/>
              </a:spcBef>
              <a:buClr>
                <a:schemeClr val="lt1"/>
              </a:buClr>
              <a:buSzPct val="25000"/>
              <a:buFont typeface="Questrial"/>
              <a:buNone/>
            </a:pPr>
            <a:r>
              <a:rPr lang="en-US" sz="4000" b="1">
                <a:solidFill>
                  <a:schemeClr val="lt1"/>
                </a:solidFill>
                <a:latin typeface="Questrial"/>
                <a:ea typeface="Questrial"/>
                <a:cs typeface="Questrial"/>
                <a:sym typeface="Questrial"/>
              </a:rPr>
              <a:t>Total income is found on Line 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xEl>
                                              <p:pRg st="0" end="0"/>
                                            </p:txEl>
                                          </p:spTgt>
                                        </p:tgtEl>
                                        <p:attrNameLst>
                                          <p:attrName>style.visibility</p:attrName>
                                        </p:attrNameLst>
                                      </p:cBhvr>
                                      <p:to>
                                        <p:strVal val="visible"/>
                                      </p:to>
                                    </p:set>
                                    <p:animEffect transition="in" filter="fade">
                                      <p:cBhvr>
                                        <p:cTn id="7" dur="500"/>
                                        <p:tgtEl>
                                          <p:spTgt spid="1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
                                            <p:txEl>
                                              <p:pRg st="1" end="1"/>
                                            </p:txEl>
                                          </p:spTgt>
                                        </p:tgtEl>
                                        <p:attrNameLst>
                                          <p:attrName>style.visibility</p:attrName>
                                        </p:attrNameLst>
                                      </p:cBhvr>
                                      <p:to>
                                        <p:strVal val="visible"/>
                                      </p:to>
                                    </p:set>
                                    <p:animEffect transition="in" filter="fade">
                                      <p:cBhvr>
                                        <p:cTn id="12" dur="500"/>
                                        <p:tgtEl>
                                          <p:spTgt spid="1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xEl>
                                              <p:pRg st="2" end="2"/>
                                            </p:txEl>
                                          </p:spTgt>
                                        </p:tgtEl>
                                        <p:attrNameLst>
                                          <p:attrName>style.visibility</p:attrName>
                                        </p:attrNameLst>
                                      </p:cBhvr>
                                      <p:to>
                                        <p:strVal val="visible"/>
                                      </p:to>
                                    </p:set>
                                    <p:animEffect transition="in" filter="fade">
                                      <p:cBhvr>
                                        <p:cTn id="17" dur="500"/>
                                        <p:tgtEl>
                                          <p:spTgt spid="1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0">
                                            <p:txEl>
                                              <p:pRg st="3" end="3"/>
                                            </p:txEl>
                                          </p:spTgt>
                                        </p:tgtEl>
                                        <p:attrNameLst>
                                          <p:attrName>style.visibility</p:attrName>
                                        </p:attrNameLst>
                                      </p:cBhvr>
                                      <p:to>
                                        <p:strVal val="visible"/>
                                      </p:to>
                                    </p:set>
                                    <p:animEffect transition="in" filter="fade">
                                      <p:cBhvr>
                                        <p:cTn id="22" dur="500"/>
                                        <p:tgtEl>
                                          <p:spTgt spid="1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0">
                                            <p:txEl>
                                              <p:pRg st="4" end="4"/>
                                            </p:txEl>
                                          </p:spTgt>
                                        </p:tgtEl>
                                        <p:attrNameLst>
                                          <p:attrName>style.visibility</p:attrName>
                                        </p:attrNameLst>
                                      </p:cBhvr>
                                      <p:to>
                                        <p:strVal val="visible"/>
                                      </p:to>
                                    </p:set>
                                    <p:animEffect transition="in" filter="fade">
                                      <p:cBhvr>
                                        <p:cTn id="27" dur="500"/>
                                        <p:tgtEl>
                                          <p:spTgt spid="1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1"/>
                                        </p:tgtEl>
                                        <p:attrNameLst>
                                          <p:attrName>style.visibility</p:attrName>
                                        </p:attrNameLst>
                                      </p:cBhvr>
                                      <p:to>
                                        <p:strVal val="visible"/>
                                      </p:to>
                                    </p:set>
                                    <p:animEffect transition="in" filter="fade">
                                      <p:cBhvr>
                                        <p:cTn id="32"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Shape 146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W2-G: Certain Gambling Winnings</a:t>
            </a:r>
          </a:p>
        </p:txBody>
      </p:sp>
      <p:pic>
        <p:nvPicPr>
          <p:cNvPr id="1470" name="Shape 1470"/>
          <p:cNvPicPr preferRelativeResize="0">
            <a:picLocks noGrp="1"/>
          </p:cNvPicPr>
          <p:nvPr>
            <p:ph type="body" idx="1"/>
          </p:nvPr>
        </p:nvPicPr>
        <p:blipFill rotWithShape="1">
          <a:blip r:embed="rId3">
            <a:alphaModFix/>
          </a:blip>
          <a:srcRect/>
          <a:stretch/>
        </p:blipFill>
        <p:spPr>
          <a:xfrm>
            <a:off x="2407149" y="1619538"/>
            <a:ext cx="7377600" cy="4860600"/>
          </a:xfrm>
          <a:prstGeom prst="rect">
            <a:avLst/>
          </a:prstGeom>
          <a:noFill/>
          <a:ln>
            <a:noFill/>
          </a:ln>
          <a:effectLst>
            <a:outerShdw blurRad="190500" algn="tl" rotWithShape="0">
              <a:srgbClr val="000000">
                <a:alpha val="69803"/>
              </a:srgbClr>
            </a:outerShdw>
          </a:effectLst>
        </p:spPr>
      </p:pic>
      <p:pic>
        <p:nvPicPr>
          <p:cNvPr id="1471" name="Shape 1471"/>
          <p:cNvPicPr preferRelativeResize="0"/>
          <p:nvPr/>
        </p:nvPicPr>
        <p:blipFill rotWithShape="1">
          <a:blip r:embed="rId4">
            <a:alphaModFix/>
          </a:blip>
          <a:srcRect/>
          <a:stretch/>
        </p:blipFill>
        <p:spPr>
          <a:xfrm>
            <a:off x="5853472" y="1776592"/>
            <a:ext cx="2750700" cy="1953900"/>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472" name="Shape 1472"/>
          <p:cNvPicPr preferRelativeResize="0"/>
          <p:nvPr/>
        </p:nvPicPr>
        <p:blipFill rotWithShape="1">
          <a:blip r:embed="rId5">
            <a:alphaModFix/>
          </a:blip>
          <a:srcRect/>
          <a:stretch/>
        </p:blipFill>
        <p:spPr>
          <a:xfrm>
            <a:off x="5853434" y="4251920"/>
            <a:ext cx="2750700" cy="1459500"/>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47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Shape 147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W2-G: Certain Gambling Winnings</a:t>
            </a:r>
          </a:p>
        </p:txBody>
      </p:sp>
      <p:sp>
        <p:nvSpPr>
          <p:cNvPr id="1479" name="Shape 1479"/>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 taxpayer may receive one or more Form W2-Gs reporting gambling winnings</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Classified as </a:t>
            </a:r>
            <a:r>
              <a:rPr lang="en-US" sz="4000" b="1" i="0" u="none" strike="noStrike" cap="none">
                <a:solidFill>
                  <a:schemeClr val="dk1"/>
                </a:solidFill>
                <a:latin typeface="Questrial"/>
                <a:ea typeface="Questrial"/>
                <a:cs typeface="Questrial"/>
                <a:sym typeface="Questrial"/>
              </a:rPr>
              <a:t>unearned income</a:t>
            </a:r>
          </a:p>
          <a:p>
            <a:pPr marL="342900" marR="0" lvl="0" indent="-342900" algn="l" rtl="0">
              <a:spcBef>
                <a:spcPts val="800"/>
              </a:spcBef>
              <a:buClr>
                <a:schemeClr val="dk1"/>
              </a:buClr>
              <a:buSzPct val="100000"/>
              <a:buFont typeface="Noto Sans Symbols"/>
              <a:buChar char="➢"/>
            </a:pPr>
            <a:r>
              <a:rPr lang="en-US" sz="4000" b="1" i="0" u="none" strike="noStrike" cap="none">
                <a:solidFill>
                  <a:schemeClr val="dk1"/>
                </a:solidFill>
                <a:latin typeface="Questrial"/>
                <a:ea typeface="Questrial"/>
                <a:cs typeface="Questrial"/>
                <a:sym typeface="Questrial"/>
              </a:rPr>
              <a:t>Note:</a:t>
            </a:r>
            <a:r>
              <a:rPr lang="en-US" sz="4000" b="0" i="0" u="none" strike="noStrike" cap="none">
                <a:solidFill>
                  <a:schemeClr val="dk1"/>
                </a:solidFill>
                <a:latin typeface="Questrial"/>
                <a:ea typeface="Questrial"/>
                <a:cs typeface="Questrial"/>
                <a:sym typeface="Questrial"/>
              </a:rPr>
              <a:t> If a taxpayer has gambling winnings</a:t>
            </a:r>
            <a:r>
              <a:rPr lang="en-US" sz="4000" b="1" i="0" u="none" strike="noStrike" cap="none">
                <a:solidFill>
                  <a:schemeClr val="dk1"/>
                </a:solidFill>
                <a:latin typeface="Questrial"/>
                <a:ea typeface="Questrial"/>
                <a:cs typeface="Questrial"/>
                <a:sym typeface="Questrial"/>
              </a:rPr>
              <a:t> not </a:t>
            </a:r>
            <a:r>
              <a:rPr lang="en-US" sz="4000" b="0" i="0" u="none" strike="noStrike" cap="none">
                <a:solidFill>
                  <a:schemeClr val="dk1"/>
                </a:solidFill>
                <a:latin typeface="Questrial"/>
                <a:ea typeface="Questrial"/>
                <a:cs typeface="Questrial"/>
                <a:sym typeface="Questrial"/>
              </a:rPr>
              <a:t>reported on a Form W2-G, they must still be reported as income on the tax return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9">
                                            <p:txEl>
                                              <p:pRg st="0" end="0"/>
                                            </p:txEl>
                                          </p:spTgt>
                                        </p:tgtEl>
                                        <p:attrNameLst>
                                          <p:attrName>style.visibility</p:attrName>
                                        </p:attrNameLst>
                                      </p:cBhvr>
                                      <p:to>
                                        <p:strVal val="visible"/>
                                      </p:to>
                                    </p:set>
                                    <p:animEffect transition="in" filter="fade">
                                      <p:cBhvr>
                                        <p:cTn id="7" dur="500"/>
                                        <p:tgtEl>
                                          <p:spTgt spid="14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9">
                                            <p:txEl>
                                              <p:pRg st="1" end="1"/>
                                            </p:txEl>
                                          </p:spTgt>
                                        </p:tgtEl>
                                        <p:attrNameLst>
                                          <p:attrName>style.visibility</p:attrName>
                                        </p:attrNameLst>
                                      </p:cBhvr>
                                      <p:to>
                                        <p:strVal val="visible"/>
                                      </p:to>
                                    </p:set>
                                    <p:animEffect transition="in" filter="fade">
                                      <p:cBhvr>
                                        <p:cTn id="12" dur="500"/>
                                        <p:tgtEl>
                                          <p:spTgt spid="14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79">
                                            <p:txEl>
                                              <p:pRg st="2" end="2"/>
                                            </p:txEl>
                                          </p:spTgt>
                                        </p:tgtEl>
                                        <p:attrNameLst>
                                          <p:attrName>style.visibility</p:attrName>
                                        </p:attrNameLst>
                                      </p:cBhvr>
                                      <p:to>
                                        <p:strVal val="visible"/>
                                      </p:to>
                                    </p:set>
                                    <p:animEffect transition="in" filter="fade">
                                      <p:cBhvr>
                                        <p:cTn id="17" dur="500"/>
                                        <p:tgtEl>
                                          <p:spTgt spid="14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Shape 148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Jury Duty Pay</a:t>
            </a:r>
          </a:p>
        </p:txBody>
      </p:sp>
      <p:sp>
        <p:nvSpPr>
          <p:cNvPr id="1485" name="Shape 148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Jury duty pay must be reported as taxable income</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Classified as </a:t>
            </a:r>
            <a:r>
              <a:rPr lang="en-US" sz="4000" b="1" i="0" u="none" strike="noStrike" cap="none">
                <a:solidFill>
                  <a:schemeClr val="dk1"/>
                </a:solidFill>
                <a:latin typeface="Questrial"/>
                <a:ea typeface="Questrial"/>
                <a:cs typeface="Questrial"/>
                <a:sym typeface="Questrial"/>
              </a:rPr>
              <a:t>unearned income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5">
                                            <p:txEl>
                                              <p:pRg st="0" end="0"/>
                                            </p:txEl>
                                          </p:spTgt>
                                        </p:tgtEl>
                                        <p:attrNameLst>
                                          <p:attrName>style.visibility</p:attrName>
                                        </p:attrNameLst>
                                      </p:cBhvr>
                                      <p:to>
                                        <p:strVal val="visible"/>
                                      </p:to>
                                    </p:set>
                                    <p:animEffect transition="in" filter="fade">
                                      <p:cBhvr>
                                        <p:cTn id="7" dur="500"/>
                                        <p:tgtEl>
                                          <p:spTgt spid="14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85">
                                            <p:txEl>
                                              <p:pRg st="1" end="1"/>
                                            </p:txEl>
                                          </p:spTgt>
                                        </p:tgtEl>
                                        <p:attrNameLst>
                                          <p:attrName>style.visibility</p:attrName>
                                        </p:attrNameLst>
                                      </p:cBhvr>
                                      <p:to>
                                        <p:strVal val="visible"/>
                                      </p:to>
                                    </p:set>
                                    <p:animEffect transition="in" filter="fade">
                                      <p:cBhvr>
                                        <p:cTn id="12" dur="500"/>
                                        <p:tgtEl>
                                          <p:spTgt spid="148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Shape 149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1099-MISC: Miscellaneous Income</a:t>
            </a:r>
          </a:p>
        </p:txBody>
      </p:sp>
      <p:pic>
        <p:nvPicPr>
          <p:cNvPr id="1492" name="Shape 1492"/>
          <p:cNvPicPr preferRelativeResize="0">
            <a:picLocks noGrp="1"/>
          </p:cNvPicPr>
          <p:nvPr>
            <p:ph type="body" idx="1"/>
          </p:nvPr>
        </p:nvPicPr>
        <p:blipFill rotWithShape="1">
          <a:blip r:embed="rId3">
            <a:alphaModFix/>
          </a:blip>
          <a:srcRect/>
          <a:stretch/>
        </p:blipFill>
        <p:spPr>
          <a:xfrm>
            <a:off x="2593430" y="2028360"/>
            <a:ext cx="7005300" cy="4526100"/>
          </a:xfrm>
          <a:prstGeom prst="rect">
            <a:avLst/>
          </a:prstGeom>
          <a:noFill/>
          <a:ln>
            <a:noFill/>
          </a:ln>
          <a:effectLst>
            <a:outerShdw blurRad="190500" algn="tl" rotWithShape="0">
              <a:srgbClr val="000000">
                <a:alpha val="69803"/>
              </a:srgbClr>
            </a:outerShdw>
          </a:effectLst>
        </p:spPr>
      </p:pic>
      <p:pic>
        <p:nvPicPr>
          <p:cNvPr id="1493" name="Shape 1493"/>
          <p:cNvPicPr preferRelativeResize="0"/>
          <p:nvPr/>
        </p:nvPicPr>
        <p:blipFill rotWithShape="1">
          <a:blip r:embed="rId4">
            <a:alphaModFix/>
          </a:blip>
          <a:srcRect/>
          <a:stretch/>
        </p:blipFill>
        <p:spPr>
          <a:xfrm>
            <a:off x="5917418" y="3104426"/>
            <a:ext cx="1282800" cy="292200"/>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494" name="Shape 1494"/>
          <p:cNvPicPr preferRelativeResize="0"/>
          <p:nvPr/>
        </p:nvPicPr>
        <p:blipFill rotWithShape="1">
          <a:blip r:embed="rId5">
            <a:alphaModFix/>
          </a:blip>
          <a:srcRect/>
          <a:stretch/>
        </p:blipFill>
        <p:spPr>
          <a:xfrm>
            <a:off x="7198118" y="3106664"/>
            <a:ext cx="1321200" cy="287700"/>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495" name="Shape 1495"/>
          <p:cNvPicPr preferRelativeResize="0"/>
          <p:nvPr/>
        </p:nvPicPr>
        <p:blipFill rotWithShape="1">
          <a:blip r:embed="rId6">
            <a:alphaModFix/>
          </a:blip>
          <a:srcRect/>
          <a:stretch/>
        </p:blipFill>
        <p:spPr>
          <a:xfrm>
            <a:off x="5919518" y="4059318"/>
            <a:ext cx="1278600" cy="604500"/>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496" name="Shape 1496"/>
          <p:cNvPicPr preferRelativeResize="0"/>
          <p:nvPr/>
        </p:nvPicPr>
        <p:blipFill>
          <a:blip r:embed="rId7">
            <a:alphaModFix/>
          </a:blip>
          <a:stretch>
            <a:fillRect/>
          </a:stretch>
        </p:blipFill>
        <p:spPr>
          <a:xfrm>
            <a:off x="7275400" y="2444975"/>
            <a:ext cx="707250" cy="388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49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149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Shape 150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1099-MISC: Other Income </a:t>
            </a:r>
          </a:p>
        </p:txBody>
      </p:sp>
      <p:sp>
        <p:nvSpPr>
          <p:cNvPr id="1503" name="Shape 1503"/>
          <p:cNvSpPr txBox="1">
            <a:spLocks noGrp="1"/>
          </p:cNvSpPr>
          <p:nvPr>
            <p:ph type="body" idx="1"/>
          </p:nvPr>
        </p:nvSpPr>
        <p:spPr>
          <a:xfrm>
            <a:off x="609600" y="1600203"/>
            <a:ext cx="10972800" cy="48428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Reported in box 3</a:t>
            </a:r>
          </a:p>
          <a:p>
            <a:pPr marL="342900" marR="0" lvl="0" indent="-342900" algn="l" rtl="0">
              <a:lnSpc>
                <a:spcPct val="9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Other income reported in this box is generally:</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Prizes</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Awards</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Taxable damages (from a lawsuit settlement)</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Other taxable income</a:t>
            </a:r>
          </a:p>
          <a:p>
            <a:pPr marL="342900" marR="0" lvl="0" indent="-342900" algn="l" rtl="0">
              <a:lnSpc>
                <a:spcPct val="90000"/>
              </a:lnSpc>
              <a:spcBef>
                <a:spcPts val="740"/>
              </a:spcBef>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Other income in box 3 is classified as </a:t>
            </a:r>
            <a:r>
              <a:rPr lang="en-US" sz="3700" b="1" i="0" u="none" strike="noStrike" cap="none">
                <a:solidFill>
                  <a:schemeClr val="dk1"/>
                </a:solidFill>
                <a:latin typeface="Questrial"/>
                <a:ea typeface="Questrial"/>
                <a:cs typeface="Questrial"/>
                <a:sym typeface="Questrial"/>
              </a:rPr>
              <a:t>unearned income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3">
                                            <p:txEl>
                                              <p:pRg st="0" end="0"/>
                                            </p:txEl>
                                          </p:spTgt>
                                        </p:tgtEl>
                                        <p:attrNameLst>
                                          <p:attrName>style.visibility</p:attrName>
                                        </p:attrNameLst>
                                      </p:cBhvr>
                                      <p:to>
                                        <p:strVal val="visible"/>
                                      </p:to>
                                    </p:set>
                                    <p:animEffect transition="in" filter="fade">
                                      <p:cBhvr>
                                        <p:cTn id="7" dur="500"/>
                                        <p:tgtEl>
                                          <p:spTgt spid="15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03">
                                            <p:txEl>
                                              <p:pRg st="1" end="1"/>
                                            </p:txEl>
                                          </p:spTgt>
                                        </p:tgtEl>
                                        <p:attrNameLst>
                                          <p:attrName>style.visibility</p:attrName>
                                        </p:attrNameLst>
                                      </p:cBhvr>
                                      <p:to>
                                        <p:strVal val="visible"/>
                                      </p:to>
                                    </p:set>
                                    <p:animEffect transition="in" filter="fade">
                                      <p:cBhvr>
                                        <p:cTn id="12" dur="500"/>
                                        <p:tgtEl>
                                          <p:spTgt spid="15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03">
                                            <p:txEl>
                                              <p:pRg st="2" end="2"/>
                                            </p:txEl>
                                          </p:spTgt>
                                        </p:tgtEl>
                                        <p:attrNameLst>
                                          <p:attrName>style.visibility</p:attrName>
                                        </p:attrNameLst>
                                      </p:cBhvr>
                                      <p:to>
                                        <p:strVal val="visible"/>
                                      </p:to>
                                    </p:set>
                                    <p:animEffect transition="in" filter="fade">
                                      <p:cBhvr>
                                        <p:cTn id="17" dur="500"/>
                                        <p:tgtEl>
                                          <p:spTgt spid="15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03">
                                            <p:txEl>
                                              <p:pRg st="3" end="3"/>
                                            </p:txEl>
                                          </p:spTgt>
                                        </p:tgtEl>
                                        <p:attrNameLst>
                                          <p:attrName>style.visibility</p:attrName>
                                        </p:attrNameLst>
                                      </p:cBhvr>
                                      <p:to>
                                        <p:strVal val="visible"/>
                                      </p:to>
                                    </p:set>
                                    <p:animEffect transition="in" filter="fade">
                                      <p:cBhvr>
                                        <p:cTn id="22" dur="500"/>
                                        <p:tgtEl>
                                          <p:spTgt spid="15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03">
                                            <p:txEl>
                                              <p:pRg st="4" end="4"/>
                                            </p:txEl>
                                          </p:spTgt>
                                        </p:tgtEl>
                                        <p:attrNameLst>
                                          <p:attrName>style.visibility</p:attrName>
                                        </p:attrNameLst>
                                      </p:cBhvr>
                                      <p:to>
                                        <p:strVal val="visible"/>
                                      </p:to>
                                    </p:set>
                                    <p:animEffect transition="in" filter="fade">
                                      <p:cBhvr>
                                        <p:cTn id="27" dur="500"/>
                                        <p:tgtEl>
                                          <p:spTgt spid="15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03">
                                            <p:txEl>
                                              <p:pRg st="5" end="5"/>
                                            </p:txEl>
                                          </p:spTgt>
                                        </p:tgtEl>
                                        <p:attrNameLst>
                                          <p:attrName>style.visibility</p:attrName>
                                        </p:attrNameLst>
                                      </p:cBhvr>
                                      <p:to>
                                        <p:strVal val="visible"/>
                                      </p:to>
                                    </p:set>
                                    <p:animEffect transition="in" filter="fade">
                                      <p:cBhvr>
                                        <p:cTn id="32" dur="500"/>
                                        <p:tgtEl>
                                          <p:spTgt spid="15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03">
                                            <p:txEl>
                                              <p:pRg st="6" end="6"/>
                                            </p:txEl>
                                          </p:spTgt>
                                        </p:tgtEl>
                                        <p:attrNameLst>
                                          <p:attrName>style.visibility</p:attrName>
                                        </p:attrNameLst>
                                      </p:cBhvr>
                                      <p:to>
                                        <p:strVal val="visible"/>
                                      </p:to>
                                    </p:set>
                                    <p:animEffect transition="in" filter="fade">
                                      <p:cBhvr>
                                        <p:cTn id="37" dur="500"/>
                                        <p:tgtEl>
                                          <p:spTgt spid="15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Shape 150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1099-MISC: Federal Income Tax Withheld</a:t>
            </a:r>
          </a:p>
        </p:txBody>
      </p:sp>
      <p:sp>
        <p:nvSpPr>
          <p:cNvPr id="1510" name="Shape 1510"/>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 4</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Taxpayers can choose to have federal income tax withheld on other income in box 3</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0">
                                            <p:txEl>
                                              <p:pRg st="0" end="0"/>
                                            </p:txEl>
                                          </p:spTgt>
                                        </p:tgtEl>
                                        <p:attrNameLst>
                                          <p:attrName>style.visibility</p:attrName>
                                        </p:attrNameLst>
                                      </p:cBhvr>
                                      <p:to>
                                        <p:strVal val="visible"/>
                                      </p:to>
                                    </p:set>
                                    <p:animEffect transition="in" filter="fade">
                                      <p:cBhvr>
                                        <p:cTn id="7" dur="500"/>
                                        <p:tgtEl>
                                          <p:spTgt spid="15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0">
                                            <p:txEl>
                                              <p:pRg st="1" end="1"/>
                                            </p:txEl>
                                          </p:spTgt>
                                        </p:tgtEl>
                                        <p:attrNameLst>
                                          <p:attrName>style.visibility</p:attrName>
                                        </p:attrNameLst>
                                      </p:cBhvr>
                                      <p:to>
                                        <p:strVal val="visible"/>
                                      </p:to>
                                    </p:set>
                                    <p:animEffect transition="in" filter="fade">
                                      <p:cBhvr>
                                        <p:cTn id="12" dur="500"/>
                                        <p:tgtEl>
                                          <p:spTgt spid="15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10">
                                            <p:txEl>
                                              <p:pRg st="2" end="2"/>
                                            </p:txEl>
                                          </p:spTgt>
                                        </p:tgtEl>
                                        <p:attrNameLst>
                                          <p:attrName>style.visibility</p:attrName>
                                        </p:attrNameLst>
                                      </p:cBhvr>
                                      <p:to>
                                        <p:strVal val="visible"/>
                                      </p:to>
                                    </p:set>
                                    <p:animEffect transition="in" filter="fade">
                                      <p:cBhvr>
                                        <p:cTn id="17" dur="500"/>
                                        <p:tgtEl>
                                          <p:spTgt spid="15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Shape 151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Form 1099-MISC: Nonemployee Compensation</a:t>
            </a:r>
          </a:p>
        </p:txBody>
      </p:sp>
      <p:sp>
        <p:nvSpPr>
          <p:cNvPr id="1517" name="Shape 1517"/>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Reported in box 7</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This is business/self-employment income</a:t>
            </a:r>
          </a:p>
          <a:p>
            <a:pPr marL="342900" marR="0" lvl="0" indent="-342900" algn="l" rtl="0">
              <a:spcBef>
                <a:spcPts val="800"/>
              </a:spcBef>
              <a:spcAft>
                <a:spcPts val="0"/>
              </a:spcAft>
              <a:buClr>
                <a:srgbClr val="C00000"/>
              </a:buClr>
              <a:buSzPct val="100000"/>
              <a:buFont typeface="Noto Sans Symbols"/>
              <a:buChar char="➢"/>
            </a:pPr>
            <a:r>
              <a:rPr lang="en-US" sz="4000" b="1" i="1" u="none" strike="noStrike" cap="none">
                <a:solidFill>
                  <a:srgbClr val="C00000"/>
                </a:solidFill>
                <a:latin typeface="Questrial"/>
                <a:ea typeface="Questrial"/>
                <a:cs typeface="Questrial"/>
                <a:sym typeface="Questrial"/>
              </a:rPr>
              <a:t>Out of scope for basic volunteers</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
        <p:nvSpPr>
          <p:cNvPr id="1518" name="Shape 1518"/>
          <p:cNvSpPr txBox="1"/>
          <p:nvPr/>
        </p:nvSpPr>
        <p:spPr>
          <a:xfrm>
            <a:off x="609600" y="4187175"/>
            <a:ext cx="10972800" cy="1338300"/>
          </a:xfrm>
          <a:prstGeom prst="rect">
            <a:avLst/>
          </a:prstGeom>
          <a:gradFill>
            <a:gsLst>
              <a:gs pos="0">
                <a:srgbClr val="CABBCD"/>
              </a:gs>
              <a:gs pos="35000">
                <a:srgbClr val="DBCFDB"/>
              </a:gs>
              <a:gs pos="100000">
                <a:srgbClr val="F2EBF2"/>
              </a:gs>
            </a:gsLst>
            <a:lin ang="16200000" scaled="0"/>
          </a:gradFill>
          <a:ln w="9525" cap="flat" cmpd="sng">
            <a:solidFill>
              <a:srgbClr val="674F6A"/>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0" algn="ctr" rtl="0">
              <a:spcBef>
                <a:spcPts val="0"/>
              </a:spcBef>
              <a:buSzPct val="25000"/>
              <a:buNone/>
            </a:pPr>
            <a:r>
              <a:rPr lang="en-US" sz="4000" b="1">
                <a:solidFill>
                  <a:schemeClr val="accent2"/>
                </a:solidFill>
                <a:latin typeface="Questrial"/>
                <a:ea typeface="Questrial"/>
                <a:cs typeface="Questrial"/>
                <a:sym typeface="Questrial"/>
              </a:rPr>
              <a:t>A more advanced volunteer will need to enter the Form 1099-MISC with an amount in Box 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7">
                                            <p:txEl>
                                              <p:pRg st="0" end="0"/>
                                            </p:txEl>
                                          </p:spTgt>
                                        </p:tgtEl>
                                        <p:attrNameLst>
                                          <p:attrName>style.visibility</p:attrName>
                                        </p:attrNameLst>
                                      </p:cBhvr>
                                      <p:to>
                                        <p:strVal val="visible"/>
                                      </p:to>
                                    </p:set>
                                    <p:animEffect transition="in" filter="fade">
                                      <p:cBhvr>
                                        <p:cTn id="7" dur="500"/>
                                        <p:tgtEl>
                                          <p:spTgt spid="15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7">
                                            <p:txEl>
                                              <p:pRg st="1" end="1"/>
                                            </p:txEl>
                                          </p:spTgt>
                                        </p:tgtEl>
                                        <p:attrNameLst>
                                          <p:attrName>style.visibility</p:attrName>
                                        </p:attrNameLst>
                                      </p:cBhvr>
                                      <p:to>
                                        <p:strVal val="visible"/>
                                      </p:to>
                                    </p:set>
                                    <p:animEffect transition="in" filter="fade">
                                      <p:cBhvr>
                                        <p:cTn id="12" dur="500"/>
                                        <p:tgtEl>
                                          <p:spTgt spid="15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17">
                                            <p:txEl>
                                              <p:pRg st="2" end="2"/>
                                            </p:txEl>
                                          </p:spTgt>
                                        </p:tgtEl>
                                        <p:attrNameLst>
                                          <p:attrName>style.visibility</p:attrName>
                                        </p:attrNameLst>
                                      </p:cBhvr>
                                      <p:to>
                                        <p:strVal val="visible"/>
                                      </p:to>
                                    </p:set>
                                    <p:animEffect transition="in" filter="fade">
                                      <p:cBhvr>
                                        <p:cTn id="17" dur="500"/>
                                        <p:tgtEl>
                                          <p:spTgt spid="15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17">
                                            <p:txEl>
                                              <p:pRg st="3" end="3"/>
                                            </p:txEl>
                                          </p:spTgt>
                                        </p:tgtEl>
                                        <p:attrNameLst>
                                          <p:attrName>style.visibility</p:attrName>
                                        </p:attrNameLst>
                                      </p:cBhvr>
                                      <p:to>
                                        <p:strVal val="visible"/>
                                      </p:to>
                                    </p:set>
                                    <p:animEffect transition="in" filter="fade">
                                      <p:cBhvr>
                                        <p:cTn id="22" dur="500"/>
                                        <p:tgtEl>
                                          <p:spTgt spid="15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Shape 152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Out of Scope for Basic Volunteers</a:t>
            </a:r>
          </a:p>
        </p:txBody>
      </p:sp>
      <p:sp>
        <p:nvSpPr>
          <p:cNvPr id="1524" name="Shape 1524"/>
          <p:cNvSpPr txBox="1">
            <a:spLocks noGrp="1"/>
          </p:cNvSpPr>
          <p:nvPr>
            <p:ph type="body" idx="1"/>
          </p:nvPr>
        </p:nvSpPr>
        <p:spPr>
          <a:xfrm>
            <a:off x="292525" y="1600200"/>
            <a:ext cx="11668500" cy="45261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Self-Employment/Business Income (including income reported in box 7 of Form 1099-MISC)</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Sale of Stock (Form 1099-B)</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IRA/Pension Income (Form 1099-R)</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Any form of income we did not just cover</a:t>
            </a:r>
          </a:p>
          <a:p>
            <a:pPr marL="0" marR="0" lvl="0" indent="0" algn="ctr" rtl="0">
              <a:lnSpc>
                <a:spcPct val="90000"/>
              </a:lnSpc>
              <a:spcBef>
                <a:spcPts val="800"/>
              </a:spcBef>
              <a:buClr>
                <a:schemeClr val="accent1"/>
              </a:buClr>
              <a:buSzPct val="25000"/>
              <a:buFont typeface="Noto Sans Symbols"/>
              <a:buNone/>
            </a:pPr>
            <a:r>
              <a:rPr lang="en-US" sz="4000" b="1" i="1" u="none" strike="noStrike" cap="none">
                <a:solidFill>
                  <a:schemeClr val="accent1"/>
                </a:solidFill>
                <a:latin typeface="Questrial"/>
                <a:ea typeface="Questrial"/>
                <a:cs typeface="Questrial"/>
                <a:sym typeface="Questrial"/>
              </a:rPr>
              <a:t>Impact America staff or Advanced trained volunteers must prepare these for taxpayers          at our sites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Shape 1529"/>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TaxSlayer – Beth Branch</a:t>
            </a:r>
          </a:p>
        </p:txBody>
      </p:sp>
      <p:sp>
        <p:nvSpPr>
          <p:cNvPr id="1530" name="Shape 1530"/>
          <p:cNvSpPr txBox="1">
            <a:spLocks noGrp="1"/>
          </p:cNvSpPr>
          <p:nvPr>
            <p:ph type="body" idx="1"/>
          </p:nvPr>
        </p:nvSpPr>
        <p:spPr>
          <a:xfrm>
            <a:off x="609600" y="971016"/>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Login to TaxSlayer</a:t>
            </a:r>
          </a:p>
          <a:p>
            <a:pPr marL="742950" marR="0" lvl="1" indent="-285750" algn="l" rtl="0">
              <a:lnSpc>
                <a:spcPct val="90000"/>
              </a:lnSpc>
              <a:spcBef>
                <a:spcPts val="666"/>
              </a:spcBef>
              <a:spcAft>
                <a:spcPts val="0"/>
              </a:spcAft>
              <a:buClr>
                <a:srgbClr val="FF0000"/>
              </a:buClr>
              <a:buSzPct val="100909"/>
              <a:buFont typeface="Arial"/>
              <a:buChar char="•"/>
            </a:pPr>
            <a:r>
              <a:rPr lang="en-US" sz="3330" b="0" i="0" u="sng" strike="noStrike" cap="none">
                <a:solidFill>
                  <a:srgbClr val="FF0000"/>
                </a:solidFill>
                <a:latin typeface="Questrial"/>
                <a:ea typeface="Questrial"/>
                <a:cs typeface="Questrial"/>
                <a:sym typeface="Questrial"/>
              </a:rPr>
              <a:t>Vita.taxslayerpro.com/irstraining</a:t>
            </a:r>
            <a:r>
              <a:rPr lang="en-US" sz="3330" b="0" i="0" u="none" strike="noStrike" cap="none">
                <a:solidFill>
                  <a:schemeClr val="dk1"/>
                </a:solidFill>
                <a:latin typeface="Questrial"/>
                <a:ea typeface="Questrial"/>
                <a:cs typeface="Questrial"/>
                <a:sym typeface="Questrial"/>
              </a:rPr>
              <a:t> </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Password: TRAINPROWEB</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Username: NELSONSTRAIN (last name, first initial, TRAIN)</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Password: SAVEFIRST</a:t>
            </a:r>
          </a:p>
          <a:p>
            <a:pPr marL="342900" marR="0" lvl="0" indent="-342900" algn="l" rtl="0">
              <a:lnSpc>
                <a:spcPct val="90000"/>
              </a:lnSpc>
              <a:spcBef>
                <a:spcPts val="740"/>
              </a:spcBef>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Enter all income (wages, social security, unemployment, interest, dividends, gambling winnings, household employee, jury duty, other income)</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pic>
        <p:nvPicPr>
          <p:cNvPr id="1535" name="Shape 1535" descr="Impact-logo_SaveFirst-green.eps"/>
          <p:cNvPicPr preferRelativeResize="0"/>
          <p:nvPr/>
        </p:nvPicPr>
        <p:blipFill rotWithShape="1">
          <a:blip r:embed="rId3">
            <a:alphaModFix/>
          </a:blip>
          <a:srcRect l="19561" t="31742" r="20646" b="34976"/>
          <a:stretch/>
        </p:blipFill>
        <p:spPr>
          <a:xfrm>
            <a:off x="1440089" y="625475"/>
            <a:ext cx="9264733" cy="4243519"/>
          </a:xfrm>
          <a:prstGeom prst="rect">
            <a:avLst/>
          </a:prstGeom>
          <a:noFill/>
          <a:ln>
            <a:noFill/>
          </a:ln>
        </p:spPr>
      </p:pic>
      <p:sp>
        <p:nvSpPr>
          <p:cNvPr id="1536" name="Shape 1536"/>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537" name="Shape 1537"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538" name="Shape 1538"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539" name="Shape 1539"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540" name="Shape 1540"/>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541" name="Shape 1541"/>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Standard Deduction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609600" y="-160187"/>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vs. Unearned Income</a:t>
            </a:r>
          </a:p>
        </p:txBody>
      </p:sp>
      <p:sp>
        <p:nvSpPr>
          <p:cNvPr id="177" name="Shape 177"/>
          <p:cNvSpPr txBox="1">
            <a:spLocks noGrp="1"/>
          </p:cNvSpPr>
          <p:nvPr>
            <p:ph type="body" idx="1"/>
          </p:nvPr>
        </p:nvSpPr>
        <p:spPr>
          <a:xfrm>
            <a:off x="143675" y="658304"/>
            <a:ext cx="10972800" cy="3186900"/>
          </a:xfrm>
          <a:prstGeom prst="rect">
            <a:avLst/>
          </a:prstGeom>
          <a:noFill/>
          <a:ln>
            <a:noFill/>
          </a:ln>
        </p:spPr>
        <p:txBody>
          <a:bodyPr wrap="square" lIns="91425" tIns="45700" rIns="91425" bIns="45700" anchor="t" anchorCtr="0">
            <a:noAutofit/>
          </a:bodyPr>
          <a:lstStyle/>
          <a:p>
            <a:pPr marL="628650" marR="0" lvl="0" indent="-514350" algn="l" rtl="0">
              <a:lnSpc>
                <a:spcPct val="100000"/>
              </a:lnSpc>
              <a:spcBef>
                <a:spcPts val="0"/>
              </a:spcBef>
              <a:spcAft>
                <a:spcPts val="0"/>
              </a:spcAft>
              <a:buClr>
                <a:schemeClr val="dk1"/>
              </a:buClr>
              <a:buSzPct val="100000"/>
              <a:buFont typeface="Noto Sans Symbols"/>
              <a:buChar char="➢"/>
            </a:pPr>
            <a:r>
              <a:rPr lang="en-US" sz="4300" b="1"/>
              <a:t>Let’s look at the I/I form:</a:t>
            </a:r>
          </a:p>
          <a:p>
            <a:pPr marL="0" marR="0" lvl="0" indent="0" algn="l" rtl="0">
              <a:lnSpc>
                <a:spcPct val="100000"/>
              </a:lnSpc>
              <a:spcBef>
                <a:spcPts val="0"/>
              </a:spcBef>
              <a:spcAft>
                <a:spcPts val="0"/>
              </a:spcAft>
              <a:buNone/>
            </a:pPr>
            <a:endParaRPr sz="4300" b="1"/>
          </a:p>
          <a:p>
            <a:pPr marL="114300" marR="0" lvl="0" indent="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
        <p:nvSpPr>
          <p:cNvPr id="178" name="Shape 178"/>
          <p:cNvSpPr/>
          <p:nvPr/>
        </p:nvSpPr>
        <p:spPr>
          <a:xfrm>
            <a:off x="372600" y="4922300"/>
            <a:ext cx="11209800" cy="1935600"/>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ctr" anchorCtr="0">
            <a:noAutofit/>
          </a:bodyPr>
          <a:lstStyle/>
          <a:p>
            <a:pPr marL="457200" marR="0" lvl="1" indent="0" algn="ctr" rtl="0">
              <a:spcBef>
                <a:spcPts val="0"/>
              </a:spcBef>
              <a:buClr>
                <a:schemeClr val="lt1"/>
              </a:buClr>
              <a:buSzPct val="25000"/>
              <a:buFont typeface="Noto Sans Symbols"/>
              <a:buNone/>
            </a:pPr>
            <a:r>
              <a:rPr lang="en-US" sz="2400" b="1">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Ask clarifying questions: If they only marked having one type of income, you should ask “Did you have any other types of income? Interest or self-employment? What about Social Security or retirement?”</a:t>
            </a:r>
          </a:p>
        </p:txBody>
      </p:sp>
      <p:pic>
        <p:nvPicPr>
          <p:cNvPr id="179" name="Shape 179" descr="I I form.png"/>
          <p:cNvPicPr preferRelativeResize="0"/>
          <p:nvPr/>
        </p:nvPicPr>
        <p:blipFill>
          <a:blip r:embed="rId3">
            <a:alphaModFix/>
          </a:blip>
          <a:stretch>
            <a:fillRect/>
          </a:stretch>
        </p:blipFill>
        <p:spPr>
          <a:xfrm>
            <a:off x="71450" y="1405301"/>
            <a:ext cx="12049125" cy="3335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xEl>
                                              <p:pRg st="0" end="0"/>
                                            </p:txEl>
                                          </p:spTgt>
                                        </p:tgtEl>
                                        <p:attrNameLst>
                                          <p:attrName>style.visibility</p:attrName>
                                        </p:attrNameLst>
                                      </p:cBhvr>
                                      <p:to>
                                        <p:strVal val="visible"/>
                                      </p:to>
                                    </p:set>
                                    <p:animEffect transition="in" filter="fade">
                                      <p:cBhvr>
                                        <p:cTn id="7" dur="500"/>
                                        <p:tgtEl>
                                          <p:spTgt spid="1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7">
                                            <p:txEl>
                                              <p:pRg st="1" end="1"/>
                                            </p:txEl>
                                          </p:spTgt>
                                        </p:tgtEl>
                                        <p:attrNameLst>
                                          <p:attrName>style.visibility</p:attrName>
                                        </p:attrNameLst>
                                      </p:cBhvr>
                                      <p:to>
                                        <p:strVal val="visible"/>
                                      </p:to>
                                    </p:set>
                                    <p:animEffect transition="in" filter="fade">
                                      <p:cBhvr>
                                        <p:cTn id="12" dur="500"/>
                                        <p:tgtEl>
                                          <p:spTgt spid="1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7">
                                            <p:txEl>
                                              <p:pRg st="2" end="2"/>
                                            </p:txEl>
                                          </p:spTgt>
                                        </p:tgtEl>
                                        <p:attrNameLst>
                                          <p:attrName>style.visibility</p:attrName>
                                        </p:attrNameLst>
                                      </p:cBhvr>
                                      <p:to>
                                        <p:strVal val="visible"/>
                                      </p:to>
                                    </p:set>
                                    <p:animEffect transition="in" filter="fade">
                                      <p:cBhvr>
                                        <p:cTn id="17" dur="500"/>
                                        <p:tgtEl>
                                          <p:spTgt spid="1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Shape 154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Standard Deduction Objectives</a:t>
            </a:r>
          </a:p>
        </p:txBody>
      </p:sp>
      <p:sp>
        <p:nvSpPr>
          <p:cNvPr id="1547" name="Shape 1547"/>
          <p:cNvSpPr txBox="1">
            <a:spLocks noGrp="1"/>
          </p:cNvSpPr>
          <p:nvPr>
            <p:ph type="body" idx="1"/>
          </p:nvPr>
        </p:nvSpPr>
        <p:spPr>
          <a:xfrm>
            <a:off x="609600" y="1600204"/>
            <a:ext cx="10972800" cy="4460627"/>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342900" marR="0" lvl="0" indent="-342900" algn="l" rtl="0">
              <a:spcBef>
                <a:spcPts val="0"/>
              </a:spcBef>
              <a:spcAft>
                <a:spcPts val="0"/>
              </a:spcAft>
              <a:buClr>
                <a:schemeClr val="accent3"/>
              </a:buClr>
              <a:buSzPct val="100000"/>
              <a:buFont typeface="Noto Sans Symbols"/>
              <a:buChar char="➢"/>
            </a:pPr>
            <a:r>
              <a:rPr lang="en-US" sz="4000" b="1" i="0" u="none" strike="noStrike" cap="none">
                <a:solidFill>
                  <a:schemeClr val="accent3"/>
                </a:solidFill>
                <a:latin typeface="Questrial"/>
                <a:ea typeface="Questrial"/>
                <a:cs typeface="Questrial"/>
                <a:sym typeface="Questrial"/>
              </a:rPr>
              <a:t>After completing this section, the volunteer will be able to:</a:t>
            </a:r>
          </a:p>
          <a:p>
            <a:pPr marL="742950" marR="0" lvl="1" indent="-285750" algn="l" rtl="0">
              <a:spcBef>
                <a:spcPts val="720"/>
              </a:spcBef>
              <a:spcAft>
                <a:spcPts val="0"/>
              </a:spcAft>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Explain how the standard deduction is determined for each taxpayer</a:t>
            </a:r>
          </a:p>
          <a:p>
            <a:pPr marL="742950" marR="0" lvl="1" indent="-285750" algn="l" rtl="0">
              <a:spcBef>
                <a:spcPts val="720"/>
              </a:spcBef>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Distinguish when a taxpayer should itemize deductions and when a taxpayer should take the standard deduction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7">
                                            <p:txEl>
                                              <p:pRg st="0" end="0"/>
                                            </p:txEl>
                                          </p:spTgt>
                                        </p:tgtEl>
                                        <p:attrNameLst>
                                          <p:attrName>style.visibility</p:attrName>
                                        </p:attrNameLst>
                                      </p:cBhvr>
                                      <p:to>
                                        <p:strVal val="visible"/>
                                      </p:to>
                                    </p:set>
                                    <p:animEffect transition="in" filter="fade">
                                      <p:cBhvr>
                                        <p:cTn id="7" dur="1000"/>
                                        <p:tgtEl>
                                          <p:spTgt spid="15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7">
                                            <p:txEl>
                                              <p:pRg st="1" end="1"/>
                                            </p:txEl>
                                          </p:spTgt>
                                        </p:tgtEl>
                                        <p:attrNameLst>
                                          <p:attrName>style.visibility</p:attrName>
                                        </p:attrNameLst>
                                      </p:cBhvr>
                                      <p:to>
                                        <p:strVal val="visible"/>
                                      </p:to>
                                    </p:set>
                                    <p:animEffect transition="in" filter="fade">
                                      <p:cBhvr>
                                        <p:cTn id="12" dur="1000"/>
                                        <p:tgtEl>
                                          <p:spTgt spid="15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47">
                                            <p:txEl>
                                              <p:pRg st="2" end="2"/>
                                            </p:txEl>
                                          </p:spTgt>
                                        </p:tgtEl>
                                        <p:attrNameLst>
                                          <p:attrName>style.visibility</p:attrName>
                                        </p:attrNameLst>
                                      </p:cBhvr>
                                      <p:to>
                                        <p:strVal val="visible"/>
                                      </p:to>
                                    </p:set>
                                    <p:animEffect transition="in" filter="fade">
                                      <p:cBhvr>
                                        <p:cTn id="17" dur="1000"/>
                                        <p:tgtEl>
                                          <p:spTgt spid="15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Shape 155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Standard Deduction</a:t>
            </a:r>
          </a:p>
        </p:txBody>
      </p:sp>
      <p:sp>
        <p:nvSpPr>
          <p:cNvPr id="1554" name="Shape 1554"/>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Reduces amount of income that is taxed</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Amount of deduction based on</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Filing Status</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Age</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Whether taxpayer/spouse is blind</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Whether taxpayer is a dependent</a:t>
            </a:r>
          </a:p>
          <a:p>
            <a:pPr marL="342900" marR="0" lvl="0" indent="-342900" algn="l" rtl="0">
              <a:lnSpc>
                <a:spcPct val="90000"/>
              </a:lnSpc>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Calculated automatically in TaxSlayer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4">
                                            <p:txEl>
                                              <p:pRg st="0" end="0"/>
                                            </p:txEl>
                                          </p:spTgt>
                                        </p:tgtEl>
                                        <p:attrNameLst>
                                          <p:attrName>style.visibility</p:attrName>
                                        </p:attrNameLst>
                                      </p:cBhvr>
                                      <p:to>
                                        <p:strVal val="visible"/>
                                      </p:to>
                                    </p:set>
                                    <p:animEffect transition="in" filter="fade">
                                      <p:cBhvr>
                                        <p:cTn id="7" dur="500"/>
                                        <p:tgtEl>
                                          <p:spTgt spid="15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54">
                                            <p:txEl>
                                              <p:pRg st="1" end="1"/>
                                            </p:txEl>
                                          </p:spTgt>
                                        </p:tgtEl>
                                        <p:attrNameLst>
                                          <p:attrName>style.visibility</p:attrName>
                                        </p:attrNameLst>
                                      </p:cBhvr>
                                      <p:to>
                                        <p:strVal val="visible"/>
                                      </p:to>
                                    </p:set>
                                    <p:animEffect transition="in" filter="fade">
                                      <p:cBhvr>
                                        <p:cTn id="12" dur="500"/>
                                        <p:tgtEl>
                                          <p:spTgt spid="15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54">
                                            <p:txEl>
                                              <p:pRg st="2" end="2"/>
                                            </p:txEl>
                                          </p:spTgt>
                                        </p:tgtEl>
                                        <p:attrNameLst>
                                          <p:attrName>style.visibility</p:attrName>
                                        </p:attrNameLst>
                                      </p:cBhvr>
                                      <p:to>
                                        <p:strVal val="visible"/>
                                      </p:to>
                                    </p:set>
                                    <p:animEffect transition="in" filter="fade">
                                      <p:cBhvr>
                                        <p:cTn id="17" dur="500"/>
                                        <p:tgtEl>
                                          <p:spTgt spid="15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54">
                                            <p:txEl>
                                              <p:pRg st="3" end="3"/>
                                            </p:txEl>
                                          </p:spTgt>
                                        </p:tgtEl>
                                        <p:attrNameLst>
                                          <p:attrName>style.visibility</p:attrName>
                                        </p:attrNameLst>
                                      </p:cBhvr>
                                      <p:to>
                                        <p:strVal val="visible"/>
                                      </p:to>
                                    </p:set>
                                    <p:animEffect transition="in" filter="fade">
                                      <p:cBhvr>
                                        <p:cTn id="22" dur="500"/>
                                        <p:tgtEl>
                                          <p:spTgt spid="15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54">
                                            <p:txEl>
                                              <p:pRg st="4" end="4"/>
                                            </p:txEl>
                                          </p:spTgt>
                                        </p:tgtEl>
                                        <p:attrNameLst>
                                          <p:attrName>style.visibility</p:attrName>
                                        </p:attrNameLst>
                                      </p:cBhvr>
                                      <p:to>
                                        <p:strVal val="visible"/>
                                      </p:to>
                                    </p:set>
                                    <p:animEffect transition="in" filter="fade">
                                      <p:cBhvr>
                                        <p:cTn id="27" dur="500"/>
                                        <p:tgtEl>
                                          <p:spTgt spid="155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54">
                                            <p:txEl>
                                              <p:pRg st="5" end="5"/>
                                            </p:txEl>
                                          </p:spTgt>
                                        </p:tgtEl>
                                        <p:attrNameLst>
                                          <p:attrName>style.visibility</p:attrName>
                                        </p:attrNameLst>
                                      </p:cBhvr>
                                      <p:to>
                                        <p:strVal val="visible"/>
                                      </p:to>
                                    </p:set>
                                    <p:animEffect transition="in" filter="fade">
                                      <p:cBhvr>
                                        <p:cTn id="32" dur="500"/>
                                        <p:tgtEl>
                                          <p:spTgt spid="155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54">
                                            <p:txEl>
                                              <p:pRg st="6" end="6"/>
                                            </p:txEl>
                                          </p:spTgt>
                                        </p:tgtEl>
                                        <p:attrNameLst>
                                          <p:attrName>style.visibility</p:attrName>
                                        </p:attrNameLst>
                                      </p:cBhvr>
                                      <p:to>
                                        <p:strVal val="visible"/>
                                      </p:to>
                                    </p:set>
                                    <p:animEffect transition="in" filter="fade">
                                      <p:cBhvr>
                                        <p:cTn id="37" dur="500"/>
                                        <p:tgtEl>
                                          <p:spTgt spid="155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Shape 156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Standard Deduction for Most Filers</a:t>
            </a:r>
          </a:p>
        </p:txBody>
      </p:sp>
      <p:sp>
        <p:nvSpPr>
          <p:cNvPr id="1561" name="Shape 1561"/>
          <p:cNvSpPr txBox="1">
            <a:spLocks noGrp="1"/>
          </p:cNvSpPr>
          <p:nvPr>
            <p:ph type="body" idx="1"/>
          </p:nvPr>
        </p:nvSpPr>
        <p:spPr>
          <a:xfrm>
            <a:off x="487525" y="1600200"/>
            <a:ext cx="11094900" cy="4786500"/>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742950" marR="0" lvl="1" indent="-285750" algn="l" rtl="0">
              <a:spcBef>
                <a:spcPts val="0"/>
              </a:spcBef>
              <a:spcAft>
                <a:spcPts val="0"/>
              </a:spcAft>
              <a:buClr>
                <a:schemeClr val="dk1"/>
              </a:buClr>
              <a:buSzPct val="25000"/>
              <a:buFont typeface="Noto Sans Symbols"/>
              <a:buNone/>
            </a:pPr>
            <a:endParaRPr sz="3600" b="0" i="0" u="none" strike="noStrike" cap="none">
              <a:solidFill>
                <a:schemeClr val="dk1"/>
              </a:solidFill>
              <a:latin typeface="Questrial"/>
              <a:ea typeface="Questrial"/>
              <a:cs typeface="Questrial"/>
              <a:sym typeface="Questrial"/>
            </a:endParaRPr>
          </a:p>
          <a:p>
            <a:pPr marL="11113" marR="0" lvl="0" indent="-11113" algn="ctr" rtl="0">
              <a:spcBef>
                <a:spcPts val="720"/>
              </a:spcBef>
              <a:spcAft>
                <a:spcPts val="0"/>
              </a:spcAft>
              <a:buClr>
                <a:schemeClr val="accent3"/>
              </a:buClr>
              <a:buSzPct val="25000"/>
              <a:buFont typeface="Noto Sans Symbols"/>
              <a:buNone/>
            </a:pPr>
            <a:r>
              <a:rPr lang="en-US" sz="3600" b="1" i="0" u="none" strike="noStrike" cap="none">
                <a:solidFill>
                  <a:schemeClr val="accent3"/>
                </a:solidFill>
                <a:latin typeface="Questrial"/>
                <a:ea typeface="Questrial"/>
                <a:cs typeface="Questrial"/>
                <a:sym typeface="Questrial"/>
              </a:rPr>
              <a:t>Open the Publication 4012 to the Deductions Tab to </a:t>
            </a:r>
            <a:r>
              <a:rPr lang="en-US" sz="3600" b="1" i="0" u="sng" strike="noStrike" cap="none">
                <a:solidFill>
                  <a:schemeClr val="accent3"/>
                </a:solidFill>
                <a:latin typeface="Questrial"/>
                <a:ea typeface="Questrial"/>
                <a:cs typeface="Questrial"/>
                <a:sym typeface="Questrial"/>
              </a:rPr>
              <a:t>Exhibit1: Standard Deduction for Most People</a:t>
            </a:r>
          </a:p>
          <a:p>
            <a:pPr marL="742950" marR="0" lvl="1" indent="-285750" algn="l" rtl="0">
              <a:spcBef>
                <a:spcPts val="640"/>
              </a:spcBef>
              <a:spcAft>
                <a:spcPts val="0"/>
              </a:spcAft>
              <a:buClr>
                <a:schemeClr val="dk1"/>
              </a:buClr>
              <a:buSzPct val="25000"/>
              <a:buFont typeface="Noto Sans Symbols"/>
              <a:buNone/>
            </a:pPr>
            <a:endParaRPr sz="3200" b="0" i="0" u="none" strike="noStrike" cap="none">
              <a:solidFill>
                <a:schemeClr val="accent3"/>
              </a:solidFill>
              <a:latin typeface="Questrial"/>
              <a:ea typeface="Questrial"/>
              <a:cs typeface="Questrial"/>
              <a:sym typeface="Questrial"/>
            </a:endParaRPr>
          </a:p>
          <a:p>
            <a:pPr marL="3165" marR="0" lvl="0" indent="-3165" algn="ctr" rtl="0">
              <a:spcBef>
                <a:spcPts val="960"/>
              </a:spcBef>
              <a:spcAft>
                <a:spcPts val="0"/>
              </a:spcAft>
              <a:buClr>
                <a:schemeClr val="accent3"/>
              </a:buClr>
              <a:buSzPct val="25000"/>
              <a:buFont typeface="Noto Sans Symbols"/>
              <a:buNone/>
            </a:pPr>
            <a:r>
              <a:rPr lang="en-US" sz="4800" b="1" i="1" u="none" strike="noStrike" cap="none">
                <a:solidFill>
                  <a:schemeClr val="accent3"/>
                </a:solidFill>
                <a:latin typeface="Questrial"/>
                <a:ea typeface="Questrial"/>
                <a:cs typeface="Questrial"/>
                <a:sym typeface="Questrial"/>
              </a:rPr>
              <a:t>This table provides the standard deduction amounts for the current tax year</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7" name="Shape 156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Itemized Deductions</a:t>
            </a:r>
          </a:p>
        </p:txBody>
      </p:sp>
      <p:sp>
        <p:nvSpPr>
          <p:cNvPr id="1568" name="Shape 1568"/>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Instead of taking the standard deduction, a taxpayer can choose to itemize, which is to list certain deductible expenses separately, in order to receive a </a:t>
            </a:r>
            <a:r>
              <a:rPr lang="en-US" sz="4000" b="1" i="0" u="none" strike="noStrike" cap="none">
                <a:solidFill>
                  <a:schemeClr val="dk1"/>
                </a:solidFill>
                <a:latin typeface="Questrial"/>
                <a:ea typeface="Questrial"/>
                <a:cs typeface="Questrial"/>
                <a:sym typeface="Questrial"/>
              </a:rPr>
              <a:t>greater</a:t>
            </a:r>
            <a:r>
              <a:rPr lang="en-US" sz="4000" b="0" i="0" u="none" strike="noStrike" cap="none">
                <a:solidFill>
                  <a:schemeClr val="dk1"/>
                </a:solidFill>
                <a:latin typeface="Questrial"/>
                <a:ea typeface="Questrial"/>
                <a:cs typeface="Questrial"/>
                <a:sym typeface="Questrial"/>
              </a:rPr>
              <a:t> deduction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8">
                                            <p:txEl>
                                              <p:pRg st="0" end="0"/>
                                            </p:txEl>
                                          </p:spTgt>
                                        </p:tgtEl>
                                        <p:attrNameLst>
                                          <p:attrName>style.visibility</p:attrName>
                                        </p:attrNameLst>
                                      </p:cBhvr>
                                      <p:to>
                                        <p:strVal val="visible"/>
                                      </p:to>
                                    </p:set>
                                    <p:animEffect transition="in" filter="fade">
                                      <p:cBhvr>
                                        <p:cTn id="7" dur="500"/>
                                        <p:tgtEl>
                                          <p:spTgt spid="15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Shape 157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Itemized Deductions</a:t>
            </a:r>
          </a:p>
        </p:txBody>
      </p:sp>
      <p:sp>
        <p:nvSpPr>
          <p:cNvPr id="1575" name="Shape 157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Itemized deductions include (but are not limited to):</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Un-reimbursed medical expenses</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Charitable contributions</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Home mortgage payments</a:t>
            </a:r>
          </a:p>
          <a:p>
            <a:pPr marL="0" marR="0" lvl="0" indent="0" algn="ctr" rtl="0">
              <a:lnSpc>
                <a:spcPct val="90000"/>
              </a:lnSpc>
              <a:spcBef>
                <a:spcPts val="800"/>
              </a:spcBef>
              <a:spcAft>
                <a:spcPts val="0"/>
              </a:spcAft>
              <a:buClr>
                <a:schemeClr val="accent1"/>
              </a:buClr>
              <a:buSzPct val="25000"/>
              <a:buFont typeface="Noto Sans Symbols"/>
              <a:buNone/>
            </a:pPr>
            <a:endParaRPr/>
          </a:p>
          <a:p>
            <a:pPr marL="0" marR="0" lvl="0" indent="0" algn="l" rtl="0">
              <a:lnSpc>
                <a:spcPct val="90000"/>
              </a:lnSpc>
              <a:spcBef>
                <a:spcPts val="800"/>
              </a:spcBef>
              <a:buClr>
                <a:schemeClr val="dk1"/>
              </a:buClr>
              <a:buSzPct val="25000"/>
              <a:buFont typeface="Noto Sans Symbols"/>
              <a:buNone/>
            </a:pPr>
            <a:endParaRPr sz="4000" b="1" i="1" u="none" strike="noStrike" cap="none">
              <a:solidFill>
                <a:schemeClr val="hlink"/>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5">
                                            <p:txEl>
                                              <p:pRg st="0" end="0"/>
                                            </p:txEl>
                                          </p:spTgt>
                                        </p:tgtEl>
                                        <p:attrNameLst>
                                          <p:attrName>style.visibility</p:attrName>
                                        </p:attrNameLst>
                                      </p:cBhvr>
                                      <p:to>
                                        <p:strVal val="visible"/>
                                      </p:to>
                                    </p:set>
                                    <p:animEffect transition="in" filter="fade">
                                      <p:cBhvr>
                                        <p:cTn id="7" dur="500"/>
                                        <p:tgtEl>
                                          <p:spTgt spid="15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5">
                                            <p:txEl>
                                              <p:pRg st="1" end="1"/>
                                            </p:txEl>
                                          </p:spTgt>
                                        </p:tgtEl>
                                        <p:attrNameLst>
                                          <p:attrName>style.visibility</p:attrName>
                                        </p:attrNameLst>
                                      </p:cBhvr>
                                      <p:to>
                                        <p:strVal val="visible"/>
                                      </p:to>
                                    </p:set>
                                    <p:animEffect transition="in" filter="fade">
                                      <p:cBhvr>
                                        <p:cTn id="12" dur="500"/>
                                        <p:tgtEl>
                                          <p:spTgt spid="15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5">
                                            <p:txEl>
                                              <p:pRg st="2" end="2"/>
                                            </p:txEl>
                                          </p:spTgt>
                                        </p:tgtEl>
                                        <p:attrNameLst>
                                          <p:attrName>style.visibility</p:attrName>
                                        </p:attrNameLst>
                                      </p:cBhvr>
                                      <p:to>
                                        <p:strVal val="visible"/>
                                      </p:to>
                                    </p:set>
                                    <p:animEffect transition="in" filter="fade">
                                      <p:cBhvr>
                                        <p:cTn id="17" dur="500"/>
                                        <p:tgtEl>
                                          <p:spTgt spid="15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75">
                                            <p:txEl>
                                              <p:pRg st="3" end="3"/>
                                            </p:txEl>
                                          </p:spTgt>
                                        </p:tgtEl>
                                        <p:attrNameLst>
                                          <p:attrName>style.visibility</p:attrName>
                                        </p:attrNameLst>
                                      </p:cBhvr>
                                      <p:to>
                                        <p:strVal val="visible"/>
                                      </p:to>
                                    </p:set>
                                    <p:animEffect transition="in" filter="fade">
                                      <p:cBhvr>
                                        <p:cTn id="22" dur="500"/>
                                        <p:tgtEl>
                                          <p:spTgt spid="15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75">
                                            <p:txEl>
                                              <p:pRg st="4" end="4"/>
                                            </p:txEl>
                                          </p:spTgt>
                                        </p:tgtEl>
                                        <p:attrNameLst>
                                          <p:attrName>style.visibility</p:attrName>
                                        </p:attrNameLst>
                                      </p:cBhvr>
                                      <p:to>
                                        <p:strVal val="visible"/>
                                      </p:to>
                                    </p:set>
                                    <p:animEffect transition="in" filter="fade">
                                      <p:cBhvr>
                                        <p:cTn id="27" dur="500"/>
                                        <p:tgtEl>
                                          <p:spTgt spid="15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75">
                                            <p:txEl>
                                              <p:pRg st="5" end="5"/>
                                            </p:txEl>
                                          </p:spTgt>
                                        </p:tgtEl>
                                        <p:attrNameLst>
                                          <p:attrName>style.visibility</p:attrName>
                                        </p:attrNameLst>
                                      </p:cBhvr>
                                      <p:to>
                                        <p:strVal val="visible"/>
                                      </p:to>
                                    </p:set>
                                    <p:animEffect transition="in" filter="fade">
                                      <p:cBhvr>
                                        <p:cTn id="32" dur="500"/>
                                        <p:tgtEl>
                                          <p:spTgt spid="15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Shape 158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Itemized Deductions</a:t>
            </a:r>
          </a:p>
        </p:txBody>
      </p:sp>
      <p:sp>
        <p:nvSpPr>
          <p:cNvPr id="1582" name="Shape 1582"/>
          <p:cNvSpPr txBox="1">
            <a:spLocks noGrp="1"/>
          </p:cNvSpPr>
          <p:nvPr>
            <p:ph type="body" idx="1"/>
          </p:nvPr>
        </p:nvSpPr>
        <p:spPr>
          <a:xfrm>
            <a:off x="326850" y="1165953"/>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buClr>
                <a:schemeClr val="dk1"/>
              </a:buClr>
              <a:buSzPct val="100000"/>
              <a:buFont typeface="Noto Sans Symbols"/>
              <a:buChar char="➢"/>
            </a:pPr>
            <a:r>
              <a:rPr lang="en-US"/>
              <a:t>Let’s look at the I/I form</a:t>
            </a:r>
          </a:p>
        </p:txBody>
      </p:sp>
      <p:sp>
        <p:nvSpPr>
          <p:cNvPr id="1583" name="Shape 1583"/>
          <p:cNvSpPr/>
          <p:nvPr/>
        </p:nvSpPr>
        <p:spPr>
          <a:xfrm>
            <a:off x="326850" y="5100875"/>
            <a:ext cx="11538300" cy="1509600"/>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114300" marR="0" lvl="0" indent="0" algn="ctr" rtl="0">
              <a:spcBef>
                <a:spcPts val="0"/>
              </a:spcBef>
              <a:buClr>
                <a:schemeClr val="lt1"/>
              </a:buClr>
              <a:buSzPct val="25000"/>
              <a:buFont typeface="Questrial"/>
              <a:buNone/>
            </a:pPr>
            <a:r>
              <a:rPr lang="en-US" sz="3000" b="1">
                <a:solidFill>
                  <a:schemeClr val="lt1"/>
                </a:solidFill>
                <a:latin typeface="Questrial"/>
                <a:ea typeface="Questrial"/>
                <a:cs typeface="Questrial"/>
                <a:sym typeface="Questrial"/>
              </a:rPr>
              <a:t>If the taxpayer has medical expenses, charitable contributions, home mortgage interest, or other itemizable expenses, the itemized deduction might be better than the standard.</a:t>
            </a:r>
          </a:p>
        </p:txBody>
      </p:sp>
      <p:pic>
        <p:nvPicPr>
          <p:cNvPr id="1584" name="Shape 1584"/>
          <p:cNvPicPr preferRelativeResize="0"/>
          <p:nvPr/>
        </p:nvPicPr>
        <p:blipFill>
          <a:blip r:embed="rId3">
            <a:alphaModFix/>
          </a:blip>
          <a:stretch>
            <a:fillRect/>
          </a:stretch>
        </p:blipFill>
        <p:spPr>
          <a:xfrm>
            <a:off x="426575" y="1911000"/>
            <a:ext cx="10660526" cy="3084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2">
                                            <p:txEl>
                                              <p:pRg st="0" end="0"/>
                                            </p:txEl>
                                          </p:spTgt>
                                        </p:tgtEl>
                                        <p:attrNameLst>
                                          <p:attrName>style.visibility</p:attrName>
                                        </p:attrNameLst>
                                      </p:cBhvr>
                                      <p:to>
                                        <p:strVal val="visible"/>
                                      </p:to>
                                    </p:set>
                                    <p:animEffect transition="in" filter="fade">
                                      <p:cBhvr>
                                        <p:cTn id="7" dur="500"/>
                                        <p:tgtEl>
                                          <p:spTgt spid="15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Shape 159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Itemized Deductions</a:t>
            </a:r>
          </a:p>
        </p:txBody>
      </p:sp>
      <p:sp>
        <p:nvSpPr>
          <p:cNvPr id="1591" name="Shape 1591"/>
          <p:cNvSpPr txBox="1">
            <a:spLocks noGrp="1"/>
          </p:cNvSpPr>
          <p:nvPr>
            <p:ph type="body" idx="1"/>
          </p:nvPr>
        </p:nvSpPr>
        <p:spPr>
          <a:xfrm>
            <a:off x="132925" y="1165950"/>
            <a:ext cx="33114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buClr>
                <a:schemeClr val="dk1"/>
              </a:buClr>
              <a:buSzPct val="100000"/>
              <a:buFont typeface="Noto Sans Symbols"/>
              <a:buChar char="➢"/>
            </a:pPr>
            <a:r>
              <a:rPr lang="en-US"/>
              <a:t>Let’s look at the scope of service chart.</a:t>
            </a:r>
          </a:p>
        </p:txBody>
      </p:sp>
      <p:sp>
        <p:nvSpPr>
          <p:cNvPr id="1592" name="Shape 1592"/>
          <p:cNvSpPr txBox="1"/>
          <p:nvPr/>
        </p:nvSpPr>
        <p:spPr>
          <a:xfrm>
            <a:off x="132925" y="3516725"/>
            <a:ext cx="4596300" cy="3000000"/>
          </a:xfrm>
          <a:prstGeom prst="rect">
            <a:avLst/>
          </a:prstGeom>
          <a:noFill/>
          <a:ln>
            <a:noFill/>
          </a:ln>
        </p:spPr>
        <p:txBody>
          <a:bodyPr wrap="square" lIns="91425" tIns="91425" rIns="91425" bIns="91425" anchor="ctr" anchorCtr="0">
            <a:noAutofit/>
          </a:bodyPr>
          <a:lstStyle/>
          <a:p>
            <a:pPr marL="342900" lvl="0" indent="-279400" rtl="0">
              <a:lnSpc>
                <a:spcPct val="90000"/>
              </a:lnSpc>
              <a:spcBef>
                <a:spcPts val="800"/>
              </a:spcBef>
              <a:buClr>
                <a:srgbClr val="C00000"/>
              </a:buClr>
              <a:buSzPct val="100000"/>
              <a:buFont typeface="Noto Sans Symbols"/>
              <a:buChar char="➢"/>
            </a:pPr>
            <a:r>
              <a:rPr lang="en-US" sz="3000" b="1" i="1">
                <a:solidFill>
                  <a:srgbClr val="C00000"/>
                </a:solidFill>
                <a:latin typeface="Questrial"/>
                <a:ea typeface="Questrial"/>
                <a:cs typeface="Questrial"/>
                <a:sym typeface="Questrial"/>
              </a:rPr>
              <a:t>Out of Scope for Basic Volunteers</a:t>
            </a:r>
          </a:p>
          <a:p>
            <a:pPr lvl="0" algn="ctr" rtl="0">
              <a:lnSpc>
                <a:spcPct val="90000"/>
              </a:lnSpc>
              <a:spcBef>
                <a:spcPts val="800"/>
              </a:spcBef>
              <a:buNone/>
            </a:pPr>
            <a:r>
              <a:rPr lang="en-US" sz="3000" b="1" i="1">
                <a:solidFill>
                  <a:schemeClr val="accent1"/>
                </a:solidFill>
                <a:latin typeface="Questrial"/>
                <a:ea typeface="Questrial"/>
                <a:cs typeface="Questrial"/>
                <a:sym typeface="Questrial"/>
              </a:rPr>
              <a:t>Impact America staff or Advanced trained volunteers must complete itemization at tax sites</a:t>
            </a:r>
          </a:p>
        </p:txBody>
      </p:sp>
      <p:pic>
        <p:nvPicPr>
          <p:cNvPr id="1593" name="Shape 1593" descr="Screen Shot 2017-10-20 at 9.34.34 AM.png"/>
          <p:cNvPicPr preferRelativeResize="0"/>
          <p:nvPr/>
        </p:nvPicPr>
        <p:blipFill rotWithShape="1">
          <a:blip r:embed="rId3">
            <a:alphaModFix/>
          </a:blip>
          <a:srcRect t="2971" b="2981"/>
          <a:stretch/>
        </p:blipFill>
        <p:spPr>
          <a:xfrm>
            <a:off x="5146275" y="1143000"/>
            <a:ext cx="6918924" cy="585050"/>
          </a:xfrm>
          <a:prstGeom prst="rect">
            <a:avLst/>
          </a:prstGeom>
          <a:noFill/>
          <a:ln>
            <a:noFill/>
          </a:ln>
          <a:effectLst>
            <a:outerShdw blurRad="190500" algn="tl" rotWithShape="0">
              <a:srgbClr val="000000">
                <a:alpha val="69800"/>
              </a:srgbClr>
            </a:outerShdw>
          </a:effectLst>
        </p:spPr>
      </p:pic>
      <p:pic>
        <p:nvPicPr>
          <p:cNvPr id="1594" name="Shape 1594" descr="Screen Shot 2017-10-19 at 9.23.46 AM.png"/>
          <p:cNvPicPr preferRelativeResize="0"/>
          <p:nvPr/>
        </p:nvPicPr>
        <p:blipFill>
          <a:blip r:embed="rId4">
            <a:alphaModFix/>
          </a:blip>
          <a:stretch>
            <a:fillRect/>
          </a:stretch>
        </p:blipFill>
        <p:spPr>
          <a:xfrm>
            <a:off x="5146275" y="1728050"/>
            <a:ext cx="6918925" cy="44413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1">
                                            <p:txEl>
                                              <p:pRg st="0" end="0"/>
                                            </p:txEl>
                                          </p:spTgt>
                                        </p:tgtEl>
                                        <p:attrNameLst>
                                          <p:attrName>style.visibility</p:attrName>
                                        </p:attrNameLst>
                                      </p:cBhvr>
                                      <p:to>
                                        <p:strVal val="visible"/>
                                      </p:to>
                                    </p:set>
                                    <p:animEffect transition="in" filter="fade">
                                      <p:cBhvr>
                                        <p:cTn id="7" dur="500"/>
                                        <p:tgtEl>
                                          <p:spTgt spid="15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pic>
        <p:nvPicPr>
          <p:cNvPr id="1600" name="Shape 1600" descr="Impact-logo_SaveFirst-green.eps"/>
          <p:cNvPicPr preferRelativeResize="0"/>
          <p:nvPr/>
        </p:nvPicPr>
        <p:blipFill rotWithShape="1">
          <a:blip r:embed="rId3">
            <a:alphaModFix/>
          </a:blip>
          <a:srcRect l="19563" t="31741" r="20645" b="34976"/>
          <a:stretch/>
        </p:blipFill>
        <p:spPr>
          <a:xfrm>
            <a:off x="1440089" y="625475"/>
            <a:ext cx="9264600" cy="4243500"/>
          </a:xfrm>
          <a:prstGeom prst="rect">
            <a:avLst/>
          </a:prstGeom>
          <a:noFill/>
          <a:ln>
            <a:noFill/>
          </a:ln>
        </p:spPr>
      </p:pic>
      <p:sp>
        <p:nvSpPr>
          <p:cNvPr id="1601" name="Shape 1601"/>
          <p:cNvSpPr/>
          <p:nvPr/>
        </p:nvSpPr>
        <p:spPr>
          <a:xfrm>
            <a:off x="1524003" y="-184666"/>
            <a:ext cx="184800" cy="369300"/>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602" name="Shape 1602"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603" name="Shape 1603"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604" name="Shape 1604"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605" name="Shape 1605"/>
          <p:cNvSpPr txBox="1"/>
          <p:nvPr/>
        </p:nvSpPr>
        <p:spPr>
          <a:xfrm>
            <a:off x="-1461427" y="1481721"/>
            <a:ext cx="184800" cy="3693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606" name="Shape 1606"/>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w="9525" cap="flat" cmpd="sng">
            <a:solidFill>
              <a:srgbClr val="749E3D"/>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Scope of Service Questions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Shape 1612"/>
          <p:cNvSpPr txBox="1">
            <a:spLocks noGrp="1"/>
          </p:cNvSpPr>
          <p:nvPr>
            <p:ph type="title"/>
          </p:nvPr>
        </p:nvSpPr>
        <p:spPr>
          <a:xfrm>
            <a:off x="544575" y="-1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a:t>
            </a:r>
          </a:p>
        </p:txBody>
      </p:sp>
      <p:sp>
        <p:nvSpPr>
          <p:cNvPr id="1613" name="Shape 1613"/>
          <p:cNvSpPr txBox="1">
            <a:spLocks noGrp="1"/>
          </p:cNvSpPr>
          <p:nvPr>
            <p:ph type="body" idx="1"/>
          </p:nvPr>
        </p:nvSpPr>
        <p:spPr>
          <a:xfrm>
            <a:off x="418500" y="1143000"/>
            <a:ext cx="11355000" cy="5368500"/>
          </a:xfrm>
          <a:prstGeom prst="rect">
            <a:avLst/>
          </a:prstGeom>
          <a:gradFill>
            <a:gsLst>
              <a:gs pos="0">
                <a:srgbClr val="C7EDA6"/>
              </a:gs>
              <a:gs pos="35000">
                <a:srgbClr val="D9F1C1"/>
              </a:gs>
              <a:gs pos="100000">
                <a:srgbClr val="EDFBE6"/>
              </a:gs>
            </a:gsLst>
            <a:lin ang="16200038" scaled="0"/>
          </a:gradFill>
          <a:ln w="9525" cap="flat" cmpd="sng">
            <a:solidFill>
              <a:srgbClr val="749E3D"/>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342900" marR="0" lvl="0" indent="-342900" algn="ctr" rtl="0">
              <a:spcBef>
                <a:spcPts val="0"/>
              </a:spcBef>
              <a:spcAft>
                <a:spcPts val="0"/>
              </a:spcAft>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	</a:t>
            </a:r>
            <a:r>
              <a:rPr lang="en-US" b="1"/>
              <a:t>Margaret has filled out her I/I form and after the interview you conduct, you conclude she has the following types of income:</a:t>
            </a:r>
          </a:p>
          <a:p>
            <a:pPr marL="342900" marR="0" lvl="0" indent="-342900" algn="ctr" rtl="0">
              <a:spcBef>
                <a:spcPts val="0"/>
              </a:spcBef>
              <a:spcAft>
                <a:spcPts val="0"/>
              </a:spcAft>
              <a:buClr>
                <a:srgbClr val="000000"/>
              </a:buClr>
              <a:buSzPct val="25000"/>
              <a:buFont typeface="Noto Sans Symbols"/>
              <a:buNone/>
            </a:pPr>
            <a:r>
              <a:rPr lang="en-US" b="1"/>
              <a:t>Use your scope of service chart!</a:t>
            </a:r>
          </a:p>
          <a:p>
            <a:pPr marL="342900" marR="0" lvl="0" indent="-342900" algn="ctr" rtl="0">
              <a:spcBef>
                <a:spcPts val="0"/>
              </a:spcBef>
              <a:spcAft>
                <a:spcPts val="0"/>
              </a:spcAft>
              <a:buClr>
                <a:srgbClr val="000000"/>
              </a:buClr>
              <a:buSzPct val="25000"/>
              <a:buFont typeface="Noto Sans Symbols"/>
              <a:buNone/>
            </a:pPr>
            <a:r>
              <a:rPr lang="en-US" b="1"/>
              <a:t>Wages(W-2)</a:t>
            </a:r>
          </a:p>
          <a:p>
            <a:pPr marL="342900" marR="0" lvl="0" indent="-342900" algn="ctr" rtl="0">
              <a:spcBef>
                <a:spcPts val="0"/>
              </a:spcBef>
              <a:spcAft>
                <a:spcPts val="0"/>
              </a:spcAft>
              <a:buClr>
                <a:srgbClr val="000000"/>
              </a:buClr>
              <a:buSzPct val="25000"/>
              <a:buFont typeface="Noto Sans Symbols"/>
              <a:buNone/>
            </a:pPr>
            <a:r>
              <a:rPr lang="en-US" b="1"/>
              <a:t>Interest(1099-INT)</a:t>
            </a:r>
          </a:p>
          <a:p>
            <a:pPr marL="342900" marR="0" lvl="0" indent="-342900" algn="ctr" rtl="0">
              <a:spcBef>
                <a:spcPts val="0"/>
              </a:spcBef>
              <a:spcAft>
                <a:spcPts val="0"/>
              </a:spcAft>
              <a:buClr>
                <a:srgbClr val="000000"/>
              </a:buClr>
              <a:buSzPct val="25000"/>
              <a:buFont typeface="Noto Sans Symbols"/>
              <a:buNone/>
            </a:pPr>
            <a:r>
              <a:rPr lang="en-US" b="1"/>
              <a:t>Alimony Income</a:t>
            </a:r>
          </a:p>
          <a:p>
            <a:pPr marL="342900" marR="0" lvl="0" indent="-342900" algn="ctr" rtl="0">
              <a:spcBef>
                <a:spcPts val="0"/>
              </a:spcBef>
              <a:spcAft>
                <a:spcPts val="0"/>
              </a:spcAft>
              <a:buClr>
                <a:srgbClr val="000000"/>
              </a:buClr>
              <a:buSzPct val="25000"/>
              <a:buFont typeface="Noto Sans Symbols"/>
              <a:buNone/>
            </a:pPr>
            <a:r>
              <a:rPr lang="en-US" b="1"/>
              <a:t>Retirement (Form 1099-R)</a:t>
            </a:r>
          </a:p>
          <a:p>
            <a:pPr marL="342900" marR="0" lvl="0" indent="-342900" algn="ctr" rtl="0">
              <a:spcBef>
                <a:spcPts val="0"/>
              </a:spcBef>
              <a:spcAft>
                <a:spcPts val="0"/>
              </a:spcAft>
              <a:buClr>
                <a:srgbClr val="000000"/>
              </a:buClr>
              <a:buSzPct val="25000"/>
              <a:buFont typeface="Noto Sans Symbols"/>
              <a:buNone/>
            </a:pPr>
            <a:r>
              <a:rPr lang="en-US" b="1"/>
              <a:t>Social Security Benefits(SSA-1099)</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Shape 161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 – Answer</a:t>
            </a:r>
          </a:p>
        </p:txBody>
      </p:sp>
      <p:sp>
        <p:nvSpPr>
          <p:cNvPr id="1620" name="Shape 1620"/>
          <p:cNvSpPr txBox="1">
            <a:spLocks noGrp="1"/>
          </p:cNvSpPr>
          <p:nvPr>
            <p:ph type="body" idx="1"/>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dist="20000" dir="5400000" rotWithShape="0">
              <a:srgbClr val="000000">
                <a:alpha val="37650"/>
              </a:srgbClr>
            </a:outerShdw>
          </a:effectLst>
        </p:spPr>
        <p:txBody>
          <a:bodyPr wrap="square" lIns="91425" tIns="45700" rIns="91425" bIns="45700" anchor="ctr" anchorCtr="0">
            <a:noAutofit/>
          </a:bodyPr>
          <a:lstStyle/>
          <a:p>
            <a:pPr lvl="0" indent="0" algn="ctr" rtl="0">
              <a:spcBef>
                <a:spcPts val="0"/>
              </a:spcBef>
              <a:buClr>
                <a:srgbClr val="000000"/>
              </a:buClr>
              <a:buSzPct val="25000"/>
              <a:buFont typeface="Noto Sans Symbols"/>
              <a:buNone/>
            </a:pPr>
            <a:r>
              <a:rPr lang="en-US" b="1"/>
              <a:t>Wages(W-2)-</a:t>
            </a:r>
          </a:p>
          <a:p>
            <a:pPr lvl="0" indent="0" algn="ctr" rtl="0">
              <a:spcBef>
                <a:spcPts val="0"/>
              </a:spcBef>
              <a:buClr>
                <a:srgbClr val="000000"/>
              </a:buClr>
              <a:buSzPct val="25000"/>
              <a:buFont typeface="Noto Sans Symbols"/>
              <a:buNone/>
            </a:pPr>
            <a:r>
              <a:rPr lang="en-US" b="1"/>
              <a:t>Interest(1099-INT)</a:t>
            </a:r>
          </a:p>
          <a:p>
            <a:pPr lvl="0" indent="0" algn="ctr" rtl="0">
              <a:spcBef>
                <a:spcPts val="0"/>
              </a:spcBef>
              <a:buClr>
                <a:srgbClr val="000000"/>
              </a:buClr>
              <a:buSzPct val="25000"/>
              <a:buFont typeface="Noto Sans Symbols"/>
              <a:buNone/>
            </a:pPr>
            <a:r>
              <a:rPr lang="en-US" b="1" strike="sngStrike">
                <a:solidFill>
                  <a:srgbClr val="FF0000"/>
                </a:solidFill>
              </a:rPr>
              <a:t>Alimony Income</a:t>
            </a:r>
          </a:p>
          <a:p>
            <a:pPr lvl="0" indent="0" algn="ctr" rtl="0">
              <a:spcBef>
                <a:spcPts val="0"/>
              </a:spcBef>
              <a:buClr>
                <a:srgbClr val="000000"/>
              </a:buClr>
              <a:buSzPct val="25000"/>
              <a:buFont typeface="Noto Sans Symbols"/>
              <a:buNone/>
            </a:pPr>
            <a:r>
              <a:rPr lang="en-US" b="1" strike="sngStrike">
                <a:solidFill>
                  <a:srgbClr val="FF0000"/>
                </a:solidFill>
              </a:rPr>
              <a:t>Retirement (Form 1099-R)</a:t>
            </a:r>
          </a:p>
          <a:p>
            <a:pPr lvl="0" indent="0" algn="ctr" rtl="0">
              <a:spcBef>
                <a:spcPts val="0"/>
              </a:spcBef>
              <a:buClr>
                <a:srgbClr val="000000"/>
              </a:buClr>
              <a:buSzPct val="25000"/>
              <a:buFont typeface="Noto Sans Symbols"/>
              <a:buNone/>
            </a:pPr>
            <a:r>
              <a:rPr lang="en-US" b="1"/>
              <a:t>Social Security Benefits(SSA-1099)</a:t>
            </a:r>
          </a:p>
        </p:txBody>
      </p:sp>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SaveFirst Basic Volunteer Overview</a:t>
            </a:r>
          </a:p>
        </p:txBody>
      </p:sp>
      <p:sp>
        <p:nvSpPr>
          <p:cNvPr id="53" name="Shape 53"/>
          <p:cNvSpPr txBox="1">
            <a:spLocks noGrp="1"/>
          </p:cNvSpPr>
          <p:nvPr>
            <p:ph type="body" idx="1"/>
          </p:nvPr>
        </p:nvSpPr>
        <p:spPr>
          <a:xfrm>
            <a:off x="609600" y="933057"/>
            <a:ext cx="10972800" cy="49281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dirty="0">
                <a:solidFill>
                  <a:schemeClr val="dk1"/>
                </a:solidFill>
                <a:latin typeface="Questrial"/>
                <a:ea typeface="Questrial"/>
                <a:cs typeface="Questrial"/>
                <a:sym typeface="Questrial"/>
              </a:rPr>
              <a:t>Basic Tax Training (A &amp; B Sessions)</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dirty="0">
                <a:solidFill>
                  <a:schemeClr val="dk1"/>
                </a:solidFill>
                <a:latin typeface="Questrial"/>
                <a:ea typeface="Questrial"/>
                <a:cs typeface="Questrial"/>
                <a:sym typeface="Questrial"/>
              </a:rPr>
              <a:t>IRS Basic Certification</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dirty="0">
                <a:solidFill>
                  <a:schemeClr val="dk1"/>
                </a:solidFill>
                <a:latin typeface="Questrial"/>
                <a:ea typeface="Questrial"/>
                <a:cs typeface="Questrial"/>
                <a:sym typeface="Questrial"/>
              </a:rPr>
              <a:t>Intake/Interview &amp; Quality Review Exam (B Session)</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dirty="0">
                <a:solidFill>
                  <a:schemeClr val="dk1"/>
                </a:solidFill>
                <a:latin typeface="Questrial"/>
                <a:ea typeface="Questrial"/>
                <a:cs typeface="Questrial"/>
                <a:sym typeface="Questrial"/>
              </a:rPr>
              <a:t>Volunteer Standards of Conduct Exam (B Session)</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dirty="0">
                <a:solidFill>
                  <a:schemeClr val="dk1"/>
                </a:solidFill>
                <a:latin typeface="Questrial"/>
                <a:ea typeface="Questrial"/>
                <a:cs typeface="Questrial"/>
                <a:sym typeface="Questrial"/>
              </a:rPr>
              <a:t>IRS Basic Certification Exam (attend testing session </a:t>
            </a:r>
            <a:r>
              <a:rPr lang="en-US" sz="3600" b="1" i="0" u="none" strike="noStrike" cap="none" dirty="0">
                <a:solidFill>
                  <a:schemeClr val="dk1"/>
                </a:solidFill>
                <a:latin typeface="Questrial"/>
                <a:ea typeface="Questrial"/>
                <a:cs typeface="Questrial"/>
                <a:sym typeface="Questrial"/>
              </a:rPr>
              <a:t>or</a:t>
            </a:r>
            <a:r>
              <a:rPr lang="en-US" sz="3600" b="0" i="0" u="none" strike="noStrike" cap="none" dirty="0">
                <a:solidFill>
                  <a:schemeClr val="dk1"/>
                </a:solidFill>
                <a:latin typeface="Questrial"/>
                <a:ea typeface="Questrial"/>
                <a:cs typeface="Questrial"/>
                <a:sym typeface="Questrial"/>
              </a:rPr>
              <a:t> on your own)</a:t>
            </a:r>
          </a:p>
          <a:p>
            <a:pPr marL="1143000" marR="0" lvl="2" indent="-228600" algn="l" rtl="0">
              <a:lnSpc>
                <a:spcPct val="90000"/>
              </a:lnSpc>
              <a:spcBef>
                <a:spcPts val="640"/>
              </a:spcBef>
              <a:spcAft>
                <a:spcPts val="0"/>
              </a:spcAft>
              <a:buClr>
                <a:schemeClr val="dk1"/>
              </a:buClr>
              <a:buSzPct val="100000"/>
              <a:buFont typeface="Courier New"/>
              <a:buChar char="o"/>
            </a:pPr>
            <a:r>
              <a:rPr lang="en-US" sz="3200" b="0" i="0" u="none" strike="noStrike" cap="none" dirty="0">
                <a:solidFill>
                  <a:schemeClr val="dk1"/>
                </a:solidFill>
                <a:latin typeface="Questrial"/>
                <a:ea typeface="Questrial"/>
                <a:cs typeface="Questrial"/>
                <a:sym typeface="Questrial"/>
              </a:rPr>
              <a:t>Passing Score: 80% or better</a:t>
            </a:r>
          </a:p>
          <a:p>
            <a:pPr marL="1143000" marR="0" lvl="2" indent="-228600" algn="l" rtl="0">
              <a:lnSpc>
                <a:spcPct val="90000"/>
              </a:lnSpc>
              <a:spcBef>
                <a:spcPts val="640"/>
              </a:spcBef>
              <a:buClr>
                <a:schemeClr val="dk1"/>
              </a:buClr>
              <a:buSzPct val="100000"/>
              <a:buFont typeface="Courier New"/>
              <a:buChar char="o"/>
            </a:pPr>
            <a:r>
              <a:rPr lang="en-US" sz="3200" b="1" i="0" u="none" strike="noStrike" cap="none" dirty="0">
                <a:solidFill>
                  <a:schemeClr val="dk1"/>
                </a:solidFill>
                <a:latin typeface="Questrial"/>
                <a:ea typeface="Questrial"/>
                <a:cs typeface="Questrial"/>
                <a:sym typeface="Questrial"/>
              </a:rPr>
              <a:t>Must pass before serving at a tax site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vs. Unearned Income</a:t>
            </a:r>
          </a:p>
        </p:txBody>
      </p:sp>
      <p:sp>
        <p:nvSpPr>
          <p:cNvPr id="185" name="Shape 185"/>
          <p:cNvSpPr txBox="1">
            <a:spLocks noGrp="1"/>
          </p:cNvSpPr>
          <p:nvPr>
            <p:ph type="body" idx="1"/>
          </p:nvPr>
        </p:nvSpPr>
        <p:spPr>
          <a:xfrm>
            <a:off x="609600" y="862129"/>
            <a:ext cx="10972800" cy="3186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None/>
            </a:pPr>
            <a:endParaRPr sz="4300" b="1"/>
          </a:p>
          <a:p>
            <a:pPr marL="0" marR="0" lvl="0" indent="0" algn="l" rtl="0">
              <a:lnSpc>
                <a:spcPct val="100000"/>
              </a:lnSpc>
              <a:spcBef>
                <a:spcPts val="0"/>
              </a:spcBef>
              <a:spcAft>
                <a:spcPts val="0"/>
              </a:spcAft>
              <a:buNone/>
            </a:pPr>
            <a:endParaRPr sz="4300" b="1"/>
          </a:p>
          <a:p>
            <a:pPr marL="114300" marR="0" lvl="0" indent="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
        <p:nvSpPr>
          <p:cNvPr id="186" name="Shape 186"/>
          <p:cNvSpPr/>
          <p:nvPr/>
        </p:nvSpPr>
        <p:spPr>
          <a:xfrm>
            <a:off x="372600" y="4852100"/>
            <a:ext cx="11209800" cy="1875900"/>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ctr" anchorCtr="0">
            <a:noAutofit/>
          </a:bodyPr>
          <a:lstStyle/>
          <a:p>
            <a:pPr marL="457200" marR="0" lvl="1" indent="0" algn="ctr" rtl="0">
              <a:spcBef>
                <a:spcPts val="0"/>
              </a:spcBef>
              <a:buClr>
                <a:schemeClr val="lt1"/>
              </a:buClr>
              <a:buSzPct val="25000"/>
              <a:buFont typeface="Noto Sans Symbols"/>
              <a:buNone/>
            </a:pPr>
            <a:r>
              <a:rPr lang="en-US" sz="3000" b="1">
                <a:solidFill>
                  <a:schemeClr val="lt1"/>
                </a:solidFill>
                <a:latin typeface="Questrial"/>
                <a:ea typeface="Questrial"/>
                <a:cs typeface="Questrial"/>
                <a:sym typeface="Questrial"/>
              </a:rPr>
              <a:t>All of these boxes must be checked yes or no. Otherwise, the document is incorrectly filled out. If the taxpayer marked unsure, clarify with them what the question is asking and change the checkbox to “Yes” or “No” accordingly. </a:t>
            </a:r>
          </a:p>
        </p:txBody>
      </p:sp>
      <p:pic>
        <p:nvPicPr>
          <p:cNvPr id="187" name="Shape 187"/>
          <p:cNvPicPr preferRelativeResize="0"/>
          <p:nvPr/>
        </p:nvPicPr>
        <p:blipFill>
          <a:blip r:embed="rId3">
            <a:alphaModFix/>
          </a:blip>
          <a:stretch>
            <a:fillRect/>
          </a:stretch>
        </p:blipFill>
        <p:spPr>
          <a:xfrm>
            <a:off x="71438" y="862113"/>
            <a:ext cx="12049125" cy="3914775"/>
          </a:xfrm>
          <a:prstGeom prst="rect">
            <a:avLst/>
          </a:prstGeom>
          <a:noFill/>
          <a:ln>
            <a:noFill/>
          </a:ln>
          <a:effectLst>
            <a:outerShdw blurRad="190500" algn="tl" rotWithShape="0">
              <a:srgbClr val="000000">
                <a:alpha val="698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xEl>
                                              <p:pRg st="0" end="0"/>
                                            </p:txEl>
                                          </p:spTgt>
                                        </p:tgtEl>
                                        <p:attrNameLst>
                                          <p:attrName>style.visibility</p:attrName>
                                        </p:attrNameLst>
                                      </p:cBhvr>
                                      <p:to>
                                        <p:strVal val="visible"/>
                                      </p:to>
                                    </p:set>
                                    <p:animEffect transition="in" filter="fade">
                                      <p:cBhvr>
                                        <p:cTn id="7" dur="500"/>
                                        <p:tgtEl>
                                          <p:spTgt spid="1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5">
                                            <p:txEl>
                                              <p:pRg st="1" end="1"/>
                                            </p:txEl>
                                          </p:spTgt>
                                        </p:tgtEl>
                                        <p:attrNameLst>
                                          <p:attrName>style.visibility</p:attrName>
                                        </p:attrNameLst>
                                      </p:cBhvr>
                                      <p:to>
                                        <p:strVal val="visible"/>
                                      </p:to>
                                    </p:set>
                                    <p:animEffect transition="in" filter="fade">
                                      <p:cBhvr>
                                        <p:cTn id="12" dur="500"/>
                                        <p:tgtEl>
                                          <p:spTgt spid="1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5">
                                            <p:txEl>
                                              <p:pRg st="2" end="2"/>
                                            </p:txEl>
                                          </p:spTgt>
                                        </p:tgtEl>
                                        <p:attrNameLst>
                                          <p:attrName>style.visibility</p:attrName>
                                        </p:attrNameLst>
                                      </p:cBhvr>
                                      <p:to>
                                        <p:strVal val="visible"/>
                                      </p:to>
                                    </p:set>
                                    <p:animEffect transition="in" filter="fade">
                                      <p:cBhvr>
                                        <p:cTn id="17" dur="500"/>
                                        <p:tgtEl>
                                          <p:spTgt spid="1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Shape 162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a:t>
            </a:r>
          </a:p>
        </p:txBody>
      </p:sp>
      <p:sp>
        <p:nvSpPr>
          <p:cNvPr id="1627" name="Shape 1627"/>
          <p:cNvSpPr txBox="1">
            <a:spLocks noGrp="1"/>
          </p:cNvSpPr>
          <p:nvPr>
            <p:ph type="body" idx="1"/>
          </p:nvPr>
        </p:nvSpPr>
        <p:spPr>
          <a:xfrm>
            <a:off x="338275" y="1245500"/>
            <a:ext cx="11244300" cy="5228100"/>
          </a:xfrm>
          <a:prstGeom prst="rect">
            <a:avLst/>
          </a:prstGeom>
          <a:gradFill>
            <a:gsLst>
              <a:gs pos="0">
                <a:srgbClr val="C7EDA6"/>
              </a:gs>
              <a:gs pos="35000">
                <a:srgbClr val="D9F1C1"/>
              </a:gs>
              <a:gs pos="100000">
                <a:srgbClr val="EDFBE6"/>
              </a:gs>
            </a:gsLst>
            <a:lin ang="16200038" scaled="0"/>
          </a:gradFill>
          <a:ln w="9525" cap="flat" cmpd="sng">
            <a:solidFill>
              <a:srgbClr val="749E3D"/>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342900" marR="0" lvl="0" indent="-342900" algn="ctr" rtl="0">
              <a:spcBef>
                <a:spcPts val="0"/>
              </a:spcBef>
              <a:spcAft>
                <a:spcPts val="0"/>
              </a:spcAft>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	</a:t>
            </a:r>
            <a:r>
              <a:rPr lang="en-US" b="1"/>
              <a:t>Margaret has filled out her I/I form and after the interview you conduct, you conclude she has the following types of expenses:</a:t>
            </a:r>
          </a:p>
          <a:p>
            <a:pPr marL="342900" marR="0" lvl="0" indent="-342900" algn="ctr" rtl="0">
              <a:spcBef>
                <a:spcPts val="0"/>
              </a:spcBef>
              <a:spcAft>
                <a:spcPts val="0"/>
              </a:spcAft>
              <a:buClr>
                <a:srgbClr val="000000"/>
              </a:buClr>
              <a:buSzPct val="25000"/>
              <a:buFont typeface="Noto Sans Symbols"/>
              <a:buNone/>
            </a:pPr>
            <a:r>
              <a:rPr lang="en-US" b="1"/>
              <a:t>Use your scope of service chart!</a:t>
            </a:r>
          </a:p>
          <a:p>
            <a:pPr marL="342900" marR="0" lvl="0" indent="-342900" algn="ctr" rtl="0">
              <a:spcBef>
                <a:spcPts val="0"/>
              </a:spcBef>
              <a:spcAft>
                <a:spcPts val="0"/>
              </a:spcAft>
              <a:buClr>
                <a:srgbClr val="000000"/>
              </a:buClr>
              <a:buSzPct val="25000"/>
              <a:buFont typeface="Noto Sans Symbols"/>
              <a:buNone/>
            </a:pPr>
            <a:r>
              <a:rPr lang="en-US" sz="3000" b="1"/>
              <a:t>Supplies for Classroom(She’s a teacher)</a:t>
            </a:r>
          </a:p>
          <a:p>
            <a:pPr marL="342900" marR="0" lvl="0" indent="-342900" algn="ctr" rtl="0">
              <a:spcBef>
                <a:spcPts val="0"/>
              </a:spcBef>
              <a:spcAft>
                <a:spcPts val="0"/>
              </a:spcAft>
              <a:buClr>
                <a:srgbClr val="000000"/>
              </a:buClr>
              <a:buSzPct val="25000"/>
              <a:buFont typeface="Noto Sans Symbols"/>
              <a:buNone/>
            </a:pPr>
            <a:r>
              <a:rPr lang="en-US" sz="3000" b="1"/>
              <a:t>Student Loan Interest</a:t>
            </a:r>
          </a:p>
          <a:p>
            <a:pPr marL="342900" marR="0" lvl="0" indent="-342900" algn="ctr" rtl="0">
              <a:spcBef>
                <a:spcPts val="0"/>
              </a:spcBef>
              <a:spcAft>
                <a:spcPts val="0"/>
              </a:spcAft>
              <a:buClr>
                <a:srgbClr val="000000"/>
              </a:buClr>
              <a:buSzPct val="25000"/>
              <a:buFont typeface="Noto Sans Symbols"/>
              <a:buNone/>
            </a:pPr>
            <a:r>
              <a:rPr lang="en-US" sz="3000" b="1"/>
              <a:t>Charitable Donations</a:t>
            </a:r>
          </a:p>
          <a:p>
            <a:pPr marL="342900" marR="0" lvl="0" indent="-342900" algn="ctr" rtl="0">
              <a:spcBef>
                <a:spcPts val="0"/>
              </a:spcBef>
              <a:spcAft>
                <a:spcPts val="0"/>
              </a:spcAft>
              <a:buClr>
                <a:srgbClr val="000000"/>
              </a:buClr>
              <a:buSzPct val="25000"/>
              <a:buFont typeface="Noto Sans Symbols"/>
              <a:buNone/>
            </a:pPr>
            <a:r>
              <a:rPr lang="en-US" sz="3000" b="1"/>
              <a:t>Prescription Drugs</a:t>
            </a:r>
          </a:p>
          <a:p>
            <a:pPr marL="342900" marR="0" lvl="0" indent="-342900" algn="ctr" rtl="0">
              <a:spcBef>
                <a:spcPts val="0"/>
              </a:spcBef>
              <a:spcAft>
                <a:spcPts val="0"/>
              </a:spcAft>
              <a:buClr>
                <a:srgbClr val="000000"/>
              </a:buClr>
              <a:buSzPct val="25000"/>
              <a:buFont typeface="Noto Sans Symbols"/>
              <a:buNone/>
            </a:pPr>
            <a:r>
              <a:rPr lang="en-US" sz="3000" b="1"/>
              <a:t>Penalty on early withdrawal from her savings account(1099-INT)</a:t>
            </a:r>
          </a:p>
          <a:p>
            <a:pPr marL="342900" marR="0" lvl="0" indent="-342900" algn="ctr" rtl="0">
              <a:spcBef>
                <a:spcPts val="0"/>
              </a:spcBef>
              <a:spcAft>
                <a:spcPts val="0"/>
              </a:spcAft>
              <a:buClr>
                <a:srgbClr val="000000"/>
              </a:buClr>
              <a:buSzPct val="25000"/>
              <a:buFont typeface="Noto Sans Symbols"/>
              <a:buNone/>
            </a:pPr>
            <a:endParaRPr b="1"/>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Shape 163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 – Answer</a:t>
            </a:r>
          </a:p>
        </p:txBody>
      </p:sp>
      <p:sp>
        <p:nvSpPr>
          <p:cNvPr id="1634" name="Shape 1634"/>
          <p:cNvSpPr txBox="1">
            <a:spLocks noGrp="1"/>
          </p:cNvSpPr>
          <p:nvPr>
            <p:ph type="body" idx="1"/>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dist="20000" dir="5400000" rotWithShape="0">
              <a:srgbClr val="000000">
                <a:alpha val="37650"/>
              </a:srgbClr>
            </a:outerShdw>
          </a:effectLst>
        </p:spPr>
        <p:txBody>
          <a:bodyPr wrap="square" lIns="91425" tIns="45700" rIns="91425" bIns="45700" anchor="ctr" anchorCtr="0">
            <a:noAutofit/>
          </a:bodyPr>
          <a:lstStyle/>
          <a:p>
            <a:pPr lvl="0" indent="0" algn="ctr" rtl="0">
              <a:spcBef>
                <a:spcPts val="0"/>
              </a:spcBef>
              <a:buClr>
                <a:srgbClr val="000000"/>
              </a:buClr>
              <a:buSzPct val="25000"/>
              <a:buFont typeface="Noto Sans Symbols"/>
              <a:buNone/>
            </a:pPr>
            <a:r>
              <a:rPr lang="en-US" sz="3000" b="1" strike="sngStrike">
                <a:solidFill>
                  <a:srgbClr val="FF0000"/>
                </a:solidFill>
              </a:rPr>
              <a:t>Supplies for Classroom(She’s a teacher)</a:t>
            </a:r>
          </a:p>
          <a:p>
            <a:pPr lvl="0" indent="0" algn="ctr" rtl="0">
              <a:spcBef>
                <a:spcPts val="0"/>
              </a:spcBef>
              <a:buClr>
                <a:srgbClr val="000000"/>
              </a:buClr>
              <a:buSzPct val="25000"/>
              <a:buFont typeface="Noto Sans Symbols"/>
              <a:buNone/>
            </a:pPr>
            <a:r>
              <a:rPr lang="en-US" sz="3000" b="1" strike="sngStrike">
                <a:solidFill>
                  <a:srgbClr val="FF0000"/>
                </a:solidFill>
              </a:rPr>
              <a:t>Student Loan Interest</a:t>
            </a:r>
          </a:p>
          <a:p>
            <a:pPr lvl="0" indent="0" algn="ctr" rtl="0">
              <a:spcBef>
                <a:spcPts val="0"/>
              </a:spcBef>
              <a:buClr>
                <a:srgbClr val="000000"/>
              </a:buClr>
              <a:buSzPct val="25000"/>
              <a:buFont typeface="Noto Sans Symbols"/>
              <a:buNone/>
            </a:pPr>
            <a:r>
              <a:rPr lang="en-US" sz="3000" b="1" strike="sngStrike">
                <a:solidFill>
                  <a:srgbClr val="FF0000"/>
                </a:solidFill>
              </a:rPr>
              <a:t>Charitable Donations</a:t>
            </a:r>
          </a:p>
          <a:p>
            <a:pPr lvl="0" indent="0" algn="ctr" rtl="0">
              <a:spcBef>
                <a:spcPts val="0"/>
              </a:spcBef>
              <a:buClr>
                <a:srgbClr val="000000"/>
              </a:buClr>
              <a:buSzPct val="25000"/>
              <a:buFont typeface="Noto Sans Symbols"/>
              <a:buNone/>
            </a:pPr>
            <a:r>
              <a:rPr lang="en-US" sz="3000" b="1" strike="sngStrike">
                <a:solidFill>
                  <a:srgbClr val="FF0000"/>
                </a:solidFill>
              </a:rPr>
              <a:t>Prescription Drugs</a:t>
            </a:r>
          </a:p>
          <a:p>
            <a:pPr lvl="0" indent="0" algn="ctr" rtl="0">
              <a:spcBef>
                <a:spcPts val="0"/>
              </a:spcBef>
              <a:buClr>
                <a:srgbClr val="000000"/>
              </a:buClr>
              <a:buSzPct val="25000"/>
              <a:buFont typeface="Noto Sans Symbols"/>
              <a:buNone/>
            </a:pPr>
            <a:r>
              <a:rPr lang="en-US" sz="3000" b="1"/>
              <a:t>Penalty on early withdrawal from her savings account(1099-INT)</a:t>
            </a:r>
          </a:p>
        </p:txBody>
      </p:sp>
    </p:spTree>
  </p:cSld>
  <p:clrMapOvr>
    <a:masterClrMapping/>
  </p:clrMapOvr>
  <p:transition spd="med">
    <p:fade thruBlk="1"/>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pic>
        <p:nvPicPr>
          <p:cNvPr id="1640" name="Shape 1640" descr="Impact-logo_SaveFirst-green.eps"/>
          <p:cNvPicPr preferRelativeResize="0"/>
          <p:nvPr/>
        </p:nvPicPr>
        <p:blipFill rotWithShape="1">
          <a:blip r:embed="rId3">
            <a:alphaModFix/>
          </a:blip>
          <a:srcRect l="19561" t="31742" r="20646" b="34976"/>
          <a:stretch/>
        </p:blipFill>
        <p:spPr>
          <a:xfrm>
            <a:off x="1440089" y="625475"/>
            <a:ext cx="9264733" cy="4243519"/>
          </a:xfrm>
          <a:prstGeom prst="rect">
            <a:avLst/>
          </a:prstGeom>
          <a:noFill/>
          <a:ln>
            <a:noFill/>
          </a:ln>
        </p:spPr>
      </p:pic>
      <p:sp>
        <p:nvSpPr>
          <p:cNvPr id="1641" name="Shape 1641"/>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642" name="Shape 1642"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643" name="Shape 1643"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644" name="Shape 1644"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645" name="Shape 1645"/>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646" name="Shape 1646"/>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Nonrefundable Credits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1652" name="Shape 165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Nonrefundable Credits Objectives</a:t>
            </a:r>
          </a:p>
        </p:txBody>
      </p:sp>
      <p:sp>
        <p:nvSpPr>
          <p:cNvPr id="1653" name="Shape 1653"/>
          <p:cNvSpPr txBox="1">
            <a:spLocks noGrp="1"/>
          </p:cNvSpPr>
          <p:nvPr>
            <p:ph type="body" idx="1"/>
          </p:nvPr>
        </p:nvSpPr>
        <p:spPr>
          <a:xfrm>
            <a:off x="609600" y="1600200"/>
            <a:ext cx="10972800" cy="4932900"/>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accent3"/>
              </a:buClr>
              <a:buSzPct val="100000"/>
              <a:buFont typeface="Noto Sans Symbols"/>
              <a:buChar char="➢"/>
            </a:pPr>
            <a:r>
              <a:rPr lang="en-US" sz="4000" b="1" i="0" u="none" strike="noStrike" cap="none">
                <a:solidFill>
                  <a:schemeClr val="accent3"/>
                </a:solidFill>
                <a:latin typeface="Questrial"/>
                <a:ea typeface="Questrial"/>
                <a:cs typeface="Questrial"/>
                <a:sym typeface="Questrial"/>
              </a:rPr>
              <a:t>After completing this section, the volunteer will be able to:</a:t>
            </a:r>
          </a:p>
          <a:p>
            <a:pPr marL="742950" marR="0" lvl="1" indent="-285750" algn="l" rtl="0">
              <a:lnSpc>
                <a:spcPct val="90000"/>
              </a:lnSpc>
              <a:spcBef>
                <a:spcPts val="720"/>
              </a:spcBef>
              <a:spcAft>
                <a:spcPts val="0"/>
              </a:spcAft>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Assess a taxpayer’s eligibility for the Child &amp; Dependent Care Expenses Credit</a:t>
            </a:r>
          </a:p>
          <a:p>
            <a:pPr marL="742950" marR="0" lvl="1" indent="-285750" algn="l" rtl="0">
              <a:lnSpc>
                <a:spcPct val="90000"/>
              </a:lnSpc>
              <a:spcBef>
                <a:spcPts val="720"/>
              </a:spcBef>
              <a:spcAft>
                <a:spcPts val="0"/>
              </a:spcAft>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Explain how a taxpayer qualifies for the Child Tax Credit</a:t>
            </a:r>
          </a:p>
          <a:p>
            <a:pPr marL="742950" marR="0" lvl="1" indent="-285750" algn="l" rtl="0">
              <a:lnSpc>
                <a:spcPct val="90000"/>
              </a:lnSpc>
              <a:spcBef>
                <a:spcPts val="720"/>
              </a:spcBef>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Assess a taxpayer’s eligibility for the Retirement Savings Contribution Credit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3">
                                            <p:txEl>
                                              <p:pRg st="0" end="0"/>
                                            </p:txEl>
                                          </p:spTgt>
                                        </p:tgtEl>
                                        <p:attrNameLst>
                                          <p:attrName>style.visibility</p:attrName>
                                        </p:attrNameLst>
                                      </p:cBhvr>
                                      <p:to>
                                        <p:strVal val="visible"/>
                                      </p:to>
                                    </p:set>
                                    <p:animEffect transition="in" filter="fade">
                                      <p:cBhvr>
                                        <p:cTn id="7" dur="1000"/>
                                        <p:tgtEl>
                                          <p:spTgt spid="16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3">
                                            <p:txEl>
                                              <p:pRg st="1" end="1"/>
                                            </p:txEl>
                                          </p:spTgt>
                                        </p:tgtEl>
                                        <p:attrNameLst>
                                          <p:attrName>style.visibility</p:attrName>
                                        </p:attrNameLst>
                                      </p:cBhvr>
                                      <p:to>
                                        <p:strVal val="visible"/>
                                      </p:to>
                                    </p:set>
                                    <p:animEffect transition="in" filter="fade">
                                      <p:cBhvr>
                                        <p:cTn id="12" dur="1000"/>
                                        <p:tgtEl>
                                          <p:spTgt spid="16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3">
                                            <p:txEl>
                                              <p:pRg st="2" end="2"/>
                                            </p:txEl>
                                          </p:spTgt>
                                        </p:tgtEl>
                                        <p:attrNameLst>
                                          <p:attrName>style.visibility</p:attrName>
                                        </p:attrNameLst>
                                      </p:cBhvr>
                                      <p:to>
                                        <p:strVal val="visible"/>
                                      </p:to>
                                    </p:set>
                                    <p:animEffect transition="in" filter="fade">
                                      <p:cBhvr>
                                        <p:cTn id="17" dur="1000"/>
                                        <p:tgtEl>
                                          <p:spTgt spid="165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53">
                                            <p:txEl>
                                              <p:pRg st="3" end="3"/>
                                            </p:txEl>
                                          </p:spTgt>
                                        </p:tgtEl>
                                        <p:attrNameLst>
                                          <p:attrName>style.visibility</p:attrName>
                                        </p:attrNameLst>
                                      </p:cBhvr>
                                      <p:to>
                                        <p:strVal val="visible"/>
                                      </p:to>
                                    </p:set>
                                    <p:animEffect transition="in" filter="fade">
                                      <p:cBhvr>
                                        <p:cTn id="22" dur="1000"/>
                                        <p:tgtEl>
                                          <p:spTgt spid="16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Shape 165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Nonrefundable Tax Credit</a:t>
            </a:r>
          </a:p>
        </p:txBody>
      </p:sp>
      <p:sp>
        <p:nvSpPr>
          <p:cNvPr id="1660" name="Shape 1660"/>
          <p:cNvSpPr txBox="1">
            <a:spLocks noGrp="1"/>
          </p:cNvSpPr>
          <p:nvPr>
            <p:ph type="body" idx="1"/>
          </p:nvPr>
        </p:nvSpPr>
        <p:spPr>
          <a:xfrm>
            <a:off x="609600" y="1600204"/>
            <a:ext cx="10972800" cy="3886196"/>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Reduces the tax liability – only to zero. </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Child and Dependent Care Expenses </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Child Tax Credit</a:t>
            </a:r>
          </a:p>
          <a:p>
            <a:pPr marL="742950" marR="0" lvl="1" indent="-285750" algn="l" rtl="0">
              <a:lnSpc>
                <a:spcPct val="90000"/>
              </a:lnSpc>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Retirement Savings Contribution Credit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0">
                                            <p:txEl>
                                              <p:pRg st="0" end="0"/>
                                            </p:txEl>
                                          </p:spTgt>
                                        </p:tgtEl>
                                        <p:attrNameLst>
                                          <p:attrName>style.visibility</p:attrName>
                                        </p:attrNameLst>
                                      </p:cBhvr>
                                      <p:to>
                                        <p:strVal val="visible"/>
                                      </p:to>
                                    </p:set>
                                    <p:animEffect transition="in" filter="fade">
                                      <p:cBhvr>
                                        <p:cTn id="7" dur="500"/>
                                        <p:tgtEl>
                                          <p:spTgt spid="16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0">
                                            <p:txEl>
                                              <p:pRg st="1" end="1"/>
                                            </p:txEl>
                                          </p:spTgt>
                                        </p:tgtEl>
                                        <p:attrNameLst>
                                          <p:attrName>style.visibility</p:attrName>
                                        </p:attrNameLst>
                                      </p:cBhvr>
                                      <p:to>
                                        <p:strVal val="visible"/>
                                      </p:to>
                                    </p:set>
                                    <p:animEffect transition="in" filter="fade">
                                      <p:cBhvr>
                                        <p:cTn id="12" dur="500"/>
                                        <p:tgtEl>
                                          <p:spTgt spid="16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60">
                                            <p:txEl>
                                              <p:pRg st="2" end="2"/>
                                            </p:txEl>
                                          </p:spTgt>
                                        </p:tgtEl>
                                        <p:attrNameLst>
                                          <p:attrName>style.visibility</p:attrName>
                                        </p:attrNameLst>
                                      </p:cBhvr>
                                      <p:to>
                                        <p:strVal val="visible"/>
                                      </p:to>
                                    </p:set>
                                    <p:animEffect transition="in" filter="fade">
                                      <p:cBhvr>
                                        <p:cTn id="17" dur="500"/>
                                        <p:tgtEl>
                                          <p:spTgt spid="16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60">
                                            <p:txEl>
                                              <p:pRg st="3" end="3"/>
                                            </p:txEl>
                                          </p:spTgt>
                                        </p:tgtEl>
                                        <p:attrNameLst>
                                          <p:attrName>style.visibility</p:attrName>
                                        </p:attrNameLst>
                                      </p:cBhvr>
                                      <p:to>
                                        <p:strVal val="visible"/>
                                      </p:to>
                                    </p:set>
                                    <p:animEffect transition="in" filter="fade">
                                      <p:cBhvr>
                                        <p:cTn id="22" dur="500"/>
                                        <p:tgtEl>
                                          <p:spTgt spid="166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Shape 166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Determining Nonrefundable Credits</a:t>
            </a:r>
          </a:p>
        </p:txBody>
      </p:sp>
      <p:sp>
        <p:nvSpPr>
          <p:cNvPr id="1667" name="Shape 1667"/>
          <p:cNvSpPr txBox="1">
            <a:spLocks noGrp="1"/>
          </p:cNvSpPr>
          <p:nvPr>
            <p:ph type="body" idx="1"/>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11113" marR="0" lvl="0" indent="-11113" algn="ctr" rtl="0">
              <a:spcBef>
                <a:spcPts val="0"/>
              </a:spcBef>
              <a:spcAft>
                <a:spcPts val="0"/>
              </a:spcAft>
              <a:buClr>
                <a:schemeClr val="accent3"/>
              </a:buClr>
              <a:buSzPct val="25000"/>
              <a:buFont typeface="Noto Sans Symbols"/>
              <a:buNone/>
            </a:pPr>
            <a:r>
              <a:rPr lang="en-US" sz="4000" b="1" i="0" u="none" strike="noStrike" cap="none">
                <a:solidFill>
                  <a:schemeClr val="accent3"/>
                </a:solidFill>
                <a:latin typeface="Questrial"/>
                <a:ea typeface="Questrial"/>
                <a:cs typeface="Questrial"/>
                <a:sym typeface="Questrial"/>
              </a:rPr>
              <a:t>Open the Publication 4012 to the Nonrefundable Credits tab</a:t>
            </a:r>
          </a:p>
          <a:p>
            <a:pPr marL="742950" marR="0" lvl="1" indent="-285750" algn="l" rtl="0">
              <a:spcBef>
                <a:spcPts val="640"/>
              </a:spcBef>
              <a:spcAft>
                <a:spcPts val="0"/>
              </a:spcAft>
              <a:buClr>
                <a:schemeClr val="dk1"/>
              </a:buClr>
              <a:buSzPct val="25000"/>
              <a:buFont typeface="Noto Sans Symbols"/>
              <a:buNone/>
            </a:pPr>
            <a:endParaRPr sz="3200" b="0" i="0" u="none" strike="noStrike" cap="none">
              <a:solidFill>
                <a:schemeClr val="accent3"/>
              </a:solidFill>
              <a:latin typeface="Questrial"/>
              <a:ea typeface="Questrial"/>
              <a:cs typeface="Questrial"/>
              <a:sym typeface="Questrial"/>
            </a:endParaRPr>
          </a:p>
          <a:p>
            <a:pPr marL="3165" marR="0" lvl="0" indent="-3165" algn="ctr" rtl="0">
              <a:spcBef>
                <a:spcPts val="800"/>
              </a:spcBef>
              <a:buClr>
                <a:schemeClr val="accent3"/>
              </a:buClr>
              <a:buSzPct val="25000"/>
              <a:buFont typeface="Noto Sans Symbols"/>
              <a:buNone/>
            </a:pPr>
            <a:r>
              <a:rPr lang="en-US" sz="4000" b="1" i="1" u="none" strike="noStrike" cap="none">
                <a:solidFill>
                  <a:schemeClr val="accent3"/>
                </a:solidFill>
                <a:latin typeface="Questrial"/>
                <a:ea typeface="Questrial"/>
                <a:cs typeface="Questrial"/>
                <a:sym typeface="Questrial"/>
              </a:rPr>
              <a:t>Use this tab to help determine if a taxpayer qualifies for any nonrefundable credits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7">
                                            <p:txEl>
                                              <p:pRg st="0" end="0"/>
                                            </p:txEl>
                                          </p:spTgt>
                                        </p:tgtEl>
                                        <p:attrNameLst>
                                          <p:attrName>style.visibility</p:attrName>
                                        </p:attrNameLst>
                                      </p:cBhvr>
                                      <p:to>
                                        <p:strVal val="visible"/>
                                      </p:to>
                                    </p:set>
                                    <p:animEffect transition="in" filter="fade">
                                      <p:cBhvr>
                                        <p:cTn id="7" dur="500"/>
                                        <p:tgtEl>
                                          <p:spTgt spid="16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7">
                                            <p:txEl>
                                              <p:pRg st="1" end="1"/>
                                            </p:txEl>
                                          </p:spTgt>
                                        </p:tgtEl>
                                        <p:attrNameLst>
                                          <p:attrName>style.visibility</p:attrName>
                                        </p:attrNameLst>
                                      </p:cBhvr>
                                      <p:to>
                                        <p:strVal val="visible"/>
                                      </p:to>
                                    </p:set>
                                    <p:animEffect transition="in" filter="fade">
                                      <p:cBhvr>
                                        <p:cTn id="12" dur="500"/>
                                        <p:tgtEl>
                                          <p:spTgt spid="16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67">
                                            <p:txEl>
                                              <p:pRg st="2" end="2"/>
                                            </p:txEl>
                                          </p:spTgt>
                                        </p:tgtEl>
                                        <p:attrNameLst>
                                          <p:attrName>style.visibility</p:attrName>
                                        </p:attrNameLst>
                                      </p:cBhvr>
                                      <p:to>
                                        <p:strVal val="visible"/>
                                      </p:to>
                                    </p:set>
                                    <p:animEffect transition="in" filter="fade">
                                      <p:cBhvr>
                                        <p:cTn id="17" dur="500"/>
                                        <p:tgtEl>
                                          <p:spTgt spid="16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Shape 167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Nonrefundable Tax Credit</a:t>
            </a:r>
          </a:p>
        </p:txBody>
      </p:sp>
      <p:sp>
        <p:nvSpPr>
          <p:cNvPr id="1674" name="Shape 1674"/>
          <p:cNvSpPr txBox="1">
            <a:spLocks noGrp="1"/>
          </p:cNvSpPr>
          <p:nvPr>
            <p:ph type="body" idx="1"/>
          </p:nvPr>
        </p:nvSpPr>
        <p:spPr>
          <a:xfrm>
            <a:off x="609600" y="1600204"/>
            <a:ext cx="10972800" cy="38862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a:t>Let’s look at the I/I form</a:t>
            </a:r>
          </a:p>
        </p:txBody>
      </p:sp>
      <p:sp>
        <p:nvSpPr>
          <p:cNvPr id="1675" name="Shape 1675"/>
          <p:cNvSpPr/>
          <p:nvPr/>
        </p:nvSpPr>
        <p:spPr>
          <a:xfrm>
            <a:off x="559950" y="5231925"/>
            <a:ext cx="11072100" cy="1533000"/>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114300" marR="0" lvl="0" indent="0" algn="ctr" rtl="0">
              <a:spcBef>
                <a:spcPts val="0"/>
              </a:spcBef>
              <a:buClr>
                <a:schemeClr val="lt1"/>
              </a:buClr>
              <a:buSzPct val="25000"/>
              <a:buFont typeface="Questrial"/>
              <a:buNone/>
            </a:pPr>
            <a:r>
              <a:rPr lang="en-US" sz="3000" b="1">
                <a:solidFill>
                  <a:schemeClr val="lt1"/>
                </a:solidFill>
                <a:latin typeface="Questrial"/>
                <a:ea typeface="Questrial"/>
                <a:cs typeface="Questrial"/>
                <a:sym typeface="Questrial"/>
              </a:rPr>
              <a:t>If the taxpayer has childcare expenses or they contributed to a retirement account, they should indicate as such on the “Expenses” section of the I/I form.</a:t>
            </a:r>
          </a:p>
        </p:txBody>
      </p:sp>
      <p:pic>
        <p:nvPicPr>
          <p:cNvPr id="1676" name="Shape 1676"/>
          <p:cNvPicPr preferRelativeResize="0"/>
          <p:nvPr/>
        </p:nvPicPr>
        <p:blipFill>
          <a:blip r:embed="rId3">
            <a:alphaModFix/>
          </a:blip>
          <a:stretch>
            <a:fillRect/>
          </a:stretch>
        </p:blipFill>
        <p:spPr>
          <a:xfrm>
            <a:off x="459400" y="2238375"/>
            <a:ext cx="10627700" cy="2724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4">
                                            <p:txEl>
                                              <p:pRg st="0" end="0"/>
                                            </p:txEl>
                                          </p:spTgt>
                                        </p:tgtEl>
                                        <p:attrNameLst>
                                          <p:attrName>style.visibility</p:attrName>
                                        </p:attrNameLst>
                                      </p:cBhvr>
                                      <p:to>
                                        <p:strVal val="visible"/>
                                      </p:to>
                                    </p:set>
                                    <p:animEffect transition="in" filter="fade">
                                      <p:cBhvr>
                                        <p:cTn id="7" dur="500"/>
                                        <p:tgtEl>
                                          <p:spTgt spid="16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682" name="Shape 168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Nonrefundable Tax Credit</a:t>
            </a:r>
          </a:p>
        </p:txBody>
      </p:sp>
      <p:sp>
        <p:nvSpPr>
          <p:cNvPr id="1683" name="Shape 1683"/>
          <p:cNvSpPr txBox="1">
            <a:spLocks noGrp="1"/>
          </p:cNvSpPr>
          <p:nvPr>
            <p:ph type="body" idx="1"/>
          </p:nvPr>
        </p:nvSpPr>
        <p:spPr>
          <a:xfrm>
            <a:off x="225175" y="1223800"/>
            <a:ext cx="4650300" cy="3886200"/>
          </a:xfrm>
          <a:prstGeom prst="rect">
            <a:avLst/>
          </a:prstGeom>
          <a:noFill/>
          <a:ln>
            <a:noFill/>
          </a:ln>
        </p:spPr>
        <p:txBody>
          <a:bodyPr wrap="square" lIns="91425" tIns="45700" rIns="91425" bIns="45700" anchor="t" anchorCtr="0">
            <a:noAutofit/>
          </a:bodyPr>
          <a:lstStyle/>
          <a:p>
            <a:pPr marL="342900" marR="0" lvl="0" indent="-317500" algn="l" rtl="0">
              <a:lnSpc>
                <a:spcPct val="90000"/>
              </a:lnSpc>
              <a:spcBef>
                <a:spcPts val="0"/>
              </a:spcBef>
              <a:spcAft>
                <a:spcPts val="0"/>
              </a:spcAft>
              <a:buSzPct val="100000"/>
              <a:buFont typeface="Noto Sans Symbols"/>
              <a:buChar char="➢"/>
            </a:pPr>
            <a:r>
              <a:rPr lang="en-US" sz="3600"/>
              <a:t>Let’s look at the scope of service chart</a:t>
            </a:r>
          </a:p>
          <a:p>
            <a:pPr lvl="0" rtl="0">
              <a:spcBef>
                <a:spcPts val="0"/>
              </a:spcBef>
              <a:buSzPct val="100000"/>
              <a:buFont typeface="Arial"/>
              <a:buChar char="➢"/>
            </a:pPr>
            <a:r>
              <a:rPr lang="en-US" sz="3600"/>
              <a:t>If a credit is out of scope for you, just set it aside for your advanced volunteer and make a note on the back of the I/I form.</a:t>
            </a:r>
          </a:p>
          <a:p>
            <a:pPr marL="0" marR="0" lvl="0" indent="0" algn="l" rtl="0">
              <a:lnSpc>
                <a:spcPct val="90000"/>
              </a:lnSpc>
              <a:spcBef>
                <a:spcPts val="0"/>
              </a:spcBef>
              <a:spcAft>
                <a:spcPts val="0"/>
              </a:spcAft>
              <a:buNone/>
            </a:pPr>
            <a:endParaRPr/>
          </a:p>
        </p:txBody>
      </p:sp>
      <p:pic>
        <p:nvPicPr>
          <p:cNvPr id="1684" name="Shape 1684" descr="Screen Shot 2017-10-20 at 9.34.34 AM.png"/>
          <p:cNvPicPr preferRelativeResize="0"/>
          <p:nvPr/>
        </p:nvPicPr>
        <p:blipFill rotWithShape="1">
          <a:blip r:embed="rId3">
            <a:alphaModFix/>
          </a:blip>
          <a:srcRect t="2971" b="2981"/>
          <a:stretch/>
        </p:blipFill>
        <p:spPr>
          <a:xfrm>
            <a:off x="5160700" y="1577138"/>
            <a:ext cx="6918924" cy="585050"/>
          </a:xfrm>
          <a:prstGeom prst="rect">
            <a:avLst/>
          </a:prstGeom>
          <a:noFill/>
          <a:ln>
            <a:noFill/>
          </a:ln>
          <a:effectLst>
            <a:outerShdw blurRad="190500" algn="tl" rotWithShape="0">
              <a:srgbClr val="000000">
                <a:alpha val="69800"/>
              </a:srgbClr>
            </a:outerShdw>
          </a:effectLst>
        </p:spPr>
      </p:pic>
      <p:pic>
        <p:nvPicPr>
          <p:cNvPr id="1685" name="Shape 1685" descr="Screen Shot 2017-10-19 at 9.27.25 AM.png"/>
          <p:cNvPicPr preferRelativeResize="0"/>
          <p:nvPr/>
        </p:nvPicPr>
        <p:blipFill>
          <a:blip r:embed="rId4">
            <a:alphaModFix/>
          </a:blip>
          <a:stretch>
            <a:fillRect/>
          </a:stretch>
        </p:blipFill>
        <p:spPr>
          <a:xfrm>
            <a:off x="5160700" y="2162200"/>
            <a:ext cx="6918925" cy="4391000"/>
          </a:xfrm>
          <a:prstGeom prst="rect">
            <a:avLst/>
          </a:prstGeom>
          <a:noFill/>
          <a:ln>
            <a:noFill/>
          </a:ln>
          <a:effectLst>
            <a:outerShdw blurRad="190500" algn="tl" rotWithShape="0">
              <a:srgbClr val="000000">
                <a:alpha val="698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3">
                                            <p:txEl>
                                              <p:pRg st="0" end="0"/>
                                            </p:txEl>
                                          </p:spTgt>
                                        </p:tgtEl>
                                        <p:attrNameLst>
                                          <p:attrName>style.visibility</p:attrName>
                                        </p:attrNameLst>
                                      </p:cBhvr>
                                      <p:to>
                                        <p:strVal val="visible"/>
                                      </p:to>
                                    </p:set>
                                    <p:animEffect transition="in" filter="fade">
                                      <p:cBhvr>
                                        <p:cTn id="7" dur="500"/>
                                        <p:tgtEl>
                                          <p:spTgt spid="16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3">
                                            <p:txEl>
                                              <p:pRg st="1" end="1"/>
                                            </p:txEl>
                                          </p:spTgt>
                                        </p:tgtEl>
                                        <p:attrNameLst>
                                          <p:attrName>style.visibility</p:attrName>
                                        </p:attrNameLst>
                                      </p:cBhvr>
                                      <p:to>
                                        <p:strVal val="visible"/>
                                      </p:to>
                                    </p:set>
                                    <p:animEffect transition="in" filter="fade">
                                      <p:cBhvr>
                                        <p:cTn id="12" dur="500"/>
                                        <p:tgtEl>
                                          <p:spTgt spid="16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83">
                                            <p:txEl>
                                              <p:pRg st="2" end="2"/>
                                            </p:txEl>
                                          </p:spTgt>
                                        </p:tgtEl>
                                        <p:attrNameLst>
                                          <p:attrName>style.visibility</p:attrName>
                                        </p:attrNameLst>
                                      </p:cBhvr>
                                      <p:to>
                                        <p:strVal val="visible"/>
                                      </p:to>
                                    </p:set>
                                    <p:animEffect transition="in" filter="fade">
                                      <p:cBhvr>
                                        <p:cTn id="17" dur="500"/>
                                        <p:tgtEl>
                                          <p:spTgt spid="16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690"/>
        <p:cNvGrpSpPr/>
        <p:nvPr/>
      </p:nvGrpSpPr>
      <p:grpSpPr>
        <a:xfrm>
          <a:off x="0" y="0"/>
          <a:ext cx="0" cy="0"/>
          <a:chOff x="0" y="0"/>
          <a:chExt cx="0" cy="0"/>
        </a:xfrm>
      </p:grpSpPr>
      <p:sp>
        <p:nvSpPr>
          <p:cNvPr id="1691" name="Shape 169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320" b="1" i="0" u="none" strike="noStrike" cap="none">
                <a:solidFill>
                  <a:schemeClr val="dk2"/>
                </a:solidFill>
                <a:latin typeface="Questrial"/>
                <a:ea typeface="Questrial"/>
                <a:cs typeface="Questrial"/>
                <a:sym typeface="Questrial"/>
              </a:rPr>
              <a:t>Child &amp; Dependent Care Expenses Credit	</a:t>
            </a:r>
          </a:p>
        </p:txBody>
      </p:sp>
      <p:sp>
        <p:nvSpPr>
          <p:cNvPr id="1692" name="Shape 1692"/>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Nonrefundable credit</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Applied to offset expenses paid so taxpayer </a:t>
            </a:r>
            <a:r>
              <a:rPr lang="en-US" sz="4000" b="1" i="0" u="none" strike="noStrike" cap="none">
                <a:solidFill>
                  <a:schemeClr val="dk1"/>
                </a:solidFill>
                <a:latin typeface="Questrial"/>
                <a:ea typeface="Questrial"/>
                <a:cs typeface="Questrial"/>
                <a:sym typeface="Questrial"/>
              </a:rPr>
              <a:t>can work or look for work</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Dependent child under 13</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Spouse who is incapable of self-care</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Dependent who is incapable of self-care</a:t>
            </a:r>
          </a:p>
          <a:p>
            <a:pPr marL="411480" marR="0" lvl="1" indent="-5080" algn="l" rtl="0">
              <a:spcBef>
                <a:spcPts val="720"/>
              </a:spcBef>
              <a:buClr>
                <a:schemeClr val="dk1"/>
              </a:buClr>
              <a:buSzPct val="25000"/>
              <a:buFont typeface="Arial"/>
              <a:buNone/>
            </a:pPr>
            <a:endParaRPr sz="36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2">
                                            <p:txEl>
                                              <p:pRg st="0" end="0"/>
                                            </p:txEl>
                                          </p:spTgt>
                                        </p:tgtEl>
                                        <p:attrNameLst>
                                          <p:attrName>style.visibility</p:attrName>
                                        </p:attrNameLst>
                                      </p:cBhvr>
                                      <p:to>
                                        <p:strVal val="visible"/>
                                      </p:to>
                                    </p:set>
                                    <p:animEffect transition="in" filter="fade">
                                      <p:cBhvr>
                                        <p:cTn id="7" dur="500"/>
                                        <p:tgtEl>
                                          <p:spTgt spid="16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2">
                                            <p:txEl>
                                              <p:pRg st="1" end="1"/>
                                            </p:txEl>
                                          </p:spTgt>
                                        </p:tgtEl>
                                        <p:attrNameLst>
                                          <p:attrName>style.visibility</p:attrName>
                                        </p:attrNameLst>
                                      </p:cBhvr>
                                      <p:to>
                                        <p:strVal val="visible"/>
                                      </p:to>
                                    </p:set>
                                    <p:animEffect transition="in" filter="fade">
                                      <p:cBhvr>
                                        <p:cTn id="12" dur="500"/>
                                        <p:tgtEl>
                                          <p:spTgt spid="16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92">
                                            <p:txEl>
                                              <p:pRg st="2" end="2"/>
                                            </p:txEl>
                                          </p:spTgt>
                                        </p:tgtEl>
                                        <p:attrNameLst>
                                          <p:attrName>style.visibility</p:attrName>
                                        </p:attrNameLst>
                                      </p:cBhvr>
                                      <p:to>
                                        <p:strVal val="visible"/>
                                      </p:to>
                                    </p:set>
                                    <p:animEffect transition="in" filter="fade">
                                      <p:cBhvr>
                                        <p:cTn id="17" dur="500"/>
                                        <p:tgtEl>
                                          <p:spTgt spid="16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92">
                                            <p:txEl>
                                              <p:pRg st="3" end="3"/>
                                            </p:txEl>
                                          </p:spTgt>
                                        </p:tgtEl>
                                        <p:attrNameLst>
                                          <p:attrName>style.visibility</p:attrName>
                                        </p:attrNameLst>
                                      </p:cBhvr>
                                      <p:to>
                                        <p:strVal val="visible"/>
                                      </p:to>
                                    </p:set>
                                    <p:animEffect transition="in" filter="fade">
                                      <p:cBhvr>
                                        <p:cTn id="22" dur="500"/>
                                        <p:tgtEl>
                                          <p:spTgt spid="169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92">
                                            <p:txEl>
                                              <p:pRg st="4" end="4"/>
                                            </p:txEl>
                                          </p:spTgt>
                                        </p:tgtEl>
                                        <p:attrNameLst>
                                          <p:attrName>style.visibility</p:attrName>
                                        </p:attrNameLst>
                                      </p:cBhvr>
                                      <p:to>
                                        <p:strVal val="visible"/>
                                      </p:to>
                                    </p:set>
                                    <p:animEffect transition="in" filter="fade">
                                      <p:cBhvr>
                                        <p:cTn id="27" dur="500"/>
                                        <p:tgtEl>
                                          <p:spTgt spid="169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92">
                                            <p:txEl>
                                              <p:pRg st="5" end="5"/>
                                            </p:txEl>
                                          </p:spTgt>
                                        </p:tgtEl>
                                        <p:attrNameLst>
                                          <p:attrName>style.visibility</p:attrName>
                                        </p:attrNameLst>
                                      </p:cBhvr>
                                      <p:to>
                                        <p:strVal val="visible"/>
                                      </p:to>
                                    </p:set>
                                    <p:animEffect transition="in" filter="fade">
                                      <p:cBhvr>
                                        <p:cTn id="32" dur="500"/>
                                        <p:tgtEl>
                                          <p:spTgt spid="169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1698" name="Shape 169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Child &amp; Dependent Care Expenses Credit: Eligibility</a:t>
            </a:r>
          </a:p>
        </p:txBody>
      </p:sp>
      <p:sp>
        <p:nvSpPr>
          <p:cNvPr id="1699" name="Shape 1699"/>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Care had to be for qualifying persons</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Taxpayer (and spouse) had to have earned income</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A spouse is treated as having earned income for any month the spouse is physically/mentally incapable of care, or is a full-time student.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9">
                                            <p:txEl>
                                              <p:pRg st="0" end="0"/>
                                            </p:txEl>
                                          </p:spTgt>
                                        </p:tgtEl>
                                        <p:attrNameLst>
                                          <p:attrName>style.visibility</p:attrName>
                                        </p:attrNameLst>
                                      </p:cBhvr>
                                      <p:to>
                                        <p:strVal val="visible"/>
                                      </p:to>
                                    </p:set>
                                    <p:animEffect transition="in" filter="fade">
                                      <p:cBhvr>
                                        <p:cTn id="7" dur="500"/>
                                        <p:tgtEl>
                                          <p:spTgt spid="1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9">
                                            <p:txEl>
                                              <p:pRg st="1" end="1"/>
                                            </p:txEl>
                                          </p:spTgt>
                                        </p:tgtEl>
                                        <p:attrNameLst>
                                          <p:attrName>style.visibility</p:attrName>
                                        </p:attrNameLst>
                                      </p:cBhvr>
                                      <p:to>
                                        <p:strVal val="visible"/>
                                      </p:to>
                                    </p:set>
                                    <p:animEffect transition="in" filter="fade">
                                      <p:cBhvr>
                                        <p:cTn id="12" dur="500"/>
                                        <p:tgtEl>
                                          <p:spTgt spid="1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99">
                                            <p:txEl>
                                              <p:pRg st="2" end="2"/>
                                            </p:txEl>
                                          </p:spTgt>
                                        </p:tgtEl>
                                        <p:attrNameLst>
                                          <p:attrName>style.visibility</p:attrName>
                                        </p:attrNameLst>
                                      </p:cBhvr>
                                      <p:to>
                                        <p:strVal val="visible"/>
                                      </p:to>
                                    </p:set>
                                    <p:animEffect transition="in" filter="fade">
                                      <p:cBhvr>
                                        <p:cTn id="17" dur="500"/>
                                        <p:tgtEl>
                                          <p:spTgt spid="1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vs. Unearned Income</a:t>
            </a:r>
          </a:p>
        </p:txBody>
      </p:sp>
      <p:sp>
        <p:nvSpPr>
          <p:cNvPr id="193" name="Shape 193"/>
          <p:cNvSpPr txBox="1">
            <a:spLocks noGrp="1"/>
          </p:cNvSpPr>
          <p:nvPr>
            <p:ph type="body" idx="1"/>
          </p:nvPr>
        </p:nvSpPr>
        <p:spPr>
          <a:xfrm>
            <a:off x="194425" y="896975"/>
            <a:ext cx="4357200" cy="4577100"/>
          </a:xfrm>
          <a:prstGeom prst="rect">
            <a:avLst/>
          </a:prstGeom>
          <a:noFill/>
          <a:ln>
            <a:noFill/>
          </a:ln>
        </p:spPr>
        <p:txBody>
          <a:bodyPr wrap="square" lIns="91425" tIns="45700" rIns="91425" bIns="45700" anchor="t" anchorCtr="0">
            <a:noAutofit/>
          </a:bodyPr>
          <a:lstStyle/>
          <a:p>
            <a:pPr lvl="0" rtl="0">
              <a:spcBef>
                <a:spcPts val="0"/>
              </a:spcBef>
              <a:buSzPct val="100000"/>
            </a:pPr>
            <a:r>
              <a:rPr lang="en-US" sz="3600"/>
              <a:t>Let’s look at the scope of service chart!</a:t>
            </a:r>
          </a:p>
          <a:p>
            <a:pPr lvl="0" rtl="0">
              <a:spcBef>
                <a:spcPts val="0"/>
              </a:spcBef>
              <a:buSzPct val="100000"/>
            </a:pPr>
            <a:r>
              <a:rPr lang="en-US" sz="3600"/>
              <a:t>If a form is out of scope for you, just set it aside for your advanced volunteer and make a note on the back of the I/I form.</a:t>
            </a:r>
          </a:p>
          <a:p>
            <a:pPr marL="0" lvl="0" indent="0" rtl="0">
              <a:spcBef>
                <a:spcPts val="0"/>
              </a:spcBef>
              <a:buNone/>
            </a:pPr>
            <a:endParaRPr/>
          </a:p>
        </p:txBody>
      </p:sp>
      <p:pic>
        <p:nvPicPr>
          <p:cNvPr id="194" name="Shape 194" descr="Screen Shot 2017-10-25 at 2.10.08 PM.png"/>
          <p:cNvPicPr preferRelativeResize="0"/>
          <p:nvPr/>
        </p:nvPicPr>
        <p:blipFill rotWithShape="1">
          <a:blip r:embed="rId3">
            <a:alphaModFix/>
          </a:blip>
          <a:srcRect l="1190" r="1190"/>
          <a:stretch/>
        </p:blipFill>
        <p:spPr>
          <a:xfrm>
            <a:off x="4674353" y="1786525"/>
            <a:ext cx="6908049" cy="4988449"/>
          </a:xfrm>
          <a:prstGeom prst="rect">
            <a:avLst/>
          </a:prstGeom>
          <a:noFill/>
          <a:ln>
            <a:noFill/>
          </a:ln>
          <a:effectLst>
            <a:outerShdw blurRad="190500" algn="tl" rotWithShape="0">
              <a:srgbClr val="000000">
                <a:alpha val="69800"/>
              </a:srgbClr>
            </a:outerShdw>
          </a:effectLst>
        </p:spPr>
      </p:pic>
      <p:pic>
        <p:nvPicPr>
          <p:cNvPr id="195" name="Shape 195" descr="Screen Shot 2017-10-25 at 2.10.39 PM.png"/>
          <p:cNvPicPr preferRelativeResize="0"/>
          <p:nvPr/>
        </p:nvPicPr>
        <p:blipFill rotWithShape="1">
          <a:blip r:embed="rId4">
            <a:alphaModFix/>
          </a:blip>
          <a:srcRect t="3583" b="3574"/>
          <a:stretch/>
        </p:blipFill>
        <p:spPr>
          <a:xfrm>
            <a:off x="4674350" y="1202400"/>
            <a:ext cx="6908049" cy="584127"/>
          </a:xfrm>
          <a:prstGeom prst="rect">
            <a:avLst/>
          </a:prstGeom>
          <a:noFill/>
          <a:ln>
            <a:noFill/>
          </a:ln>
          <a:effectLst>
            <a:outerShdw blurRad="190500" algn="tl" rotWithShape="0">
              <a:srgbClr val="000000">
                <a:alpha val="698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xEl>
                                              <p:pRg st="0" end="0"/>
                                            </p:txEl>
                                          </p:spTgt>
                                        </p:tgtEl>
                                        <p:attrNameLst>
                                          <p:attrName>style.visibility</p:attrName>
                                        </p:attrNameLst>
                                      </p:cBhvr>
                                      <p:to>
                                        <p:strVal val="visible"/>
                                      </p:to>
                                    </p:set>
                                    <p:animEffect transition="in" filter="fade">
                                      <p:cBhvr>
                                        <p:cTn id="7" dur="500"/>
                                        <p:tgtEl>
                                          <p:spTgt spid="1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
                                            <p:txEl>
                                              <p:pRg st="1" end="1"/>
                                            </p:txEl>
                                          </p:spTgt>
                                        </p:tgtEl>
                                        <p:attrNameLst>
                                          <p:attrName>style.visibility</p:attrName>
                                        </p:attrNameLst>
                                      </p:cBhvr>
                                      <p:to>
                                        <p:strVal val="visible"/>
                                      </p:to>
                                    </p:set>
                                    <p:animEffect transition="in" filter="fade">
                                      <p:cBhvr>
                                        <p:cTn id="12" dur="500"/>
                                        <p:tgtEl>
                                          <p:spTgt spid="1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3">
                                            <p:txEl>
                                              <p:pRg st="2" end="2"/>
                                            </p:txEl>
                                          </p:spTgt>
                                        </p:tgtEl>
                                        <p:attrNameLst>
                                          <p:attrName>style.visibility</p:attrName>
                                        </p:attrNameLst>
                                      </p:cBhvr>
                                      <p:to>
                                        <p:strVal val="visible"/>
                                      </p:to>
                                    </p:set>
                                    <p:animEffect transition="in" filter="fade">
                                      <p:cBhvr>
                                        <p:cTn id="17" dur="500"/>
                                        <p:tgtEl>
                                          <p:spTgt spid="1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Shape 170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Child &amp; Dependent Care Expenses Credit: Eligibility</a:t>
            </a:r>
          </a:p>
        </p:txBody>
      </p:sp>
      <p:sp>
        <p:nvSpPr>
          <p:cNvPr id="1706" name="Shape 1706"/>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Expenses must have been for work or to look for work</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Payments can’t have been made to taxpayer’s spouse, dependent child or child under 19</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Must have care provider’s name, address, and SSN/EIN (due diligence)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6">
                                            <p:txEl>
                                              <p:pRg st="0" end="0"/>
                                            </p:txEl>
                                          </p:spTgt>
                                        </p:tgtEl>
                                        <p:attrNameLst>
                                          <p:attrName>style.visibility</p:attrName>
                                        </p:attrNameLst>
                                      </p:cBhvr>
                                      <p:to>
                                        <p:strVal val="visible"/>
                                      </p:to>
                                    </p:set>
                                    <p:animEffect transition="in" filter="fade">
                                      <p:cBhvr>
                                        <p:cTn id="7" dur="500"/>
                                        <p:tgtEl>
                                          <p:spTgt spid="17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6">
                                            <p:txEl>
                                              <p:pRg st="1" end="1"/>
                                            </p:txEl>
                                          </p:spTgt>
                                        </p:tgtEl>
                                        <p:attrNameLst>
                                          <p:attrName>style.visibility</p:attrName>
                                        </p:attrNameLst>
                                      </p:cBhvr>
                                      <p:to>
                                        <p:strVal val="visible"/>
                                      </p:to>
                                    </p:set>
                                    <p:animEffect transition="in" filter="fade">
                                      <p:cBhvr>
                                        <p:cTn id="12" dur="500"/>
                                        <p:tgtEl>
                                          <p:spTgt spid="17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6">
                                            <p:txEl>
                                              <p:pRg st="2" end="2"/>
                                            </p:txEl>
                                          </p:spTgt>
                                        </p:tgtEl>
                                        <p:attrNameLst>
                                          <p:attrName>style.visibility</p:attrName>
                                        </p:attrNameLst>
                                      </p:cBhvr>
                                      <p:to>
                                        <p:strVal val="visible"/>
                                      </p:to>
                                    </p:set>
                                    <p:animEffect transition="in" filter="fade">
                                      <p:cBhvr>
                                        <p:cTn id="17" dur="500"/>
                                        <p:tgtEl>
                                          <p:spTgt spid="17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711"/>
        <p:cNvGrpSpPr/>
        <p:nvPr/>
      </p:nvGrpSpPr>
      <p:grpSpPr>
        <a:xfrm>
          <a:off x="0" y="0"/>
          <a:ext cx="0" cy="0"/>
          <a:chOff x="0" y="0"/>
          <a:chExt cx="0" cy="0"/>
        </a:xfrm>
      </p:grpSpPr>
      <p:sp>
        <p:nvSpPr>
          <p:cNvPr id="1712" name="Shape 1712"/>
          <p:cNvSpPr txBox="1">
            <a:spLocks noGrp="1"/>
          </p:cNvSpPr>
          <p:nvPr>
            <p:ph type="title"/>
          </p:nvPr>
        </p:nvSpPr>
        <p:spPr>
          <a:xfrm>
            <a:off x="609600" y="5021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Child &amp; Dependent Care Expenses Credit: Qualified Work-Related Expenses	</a:t>
            </a:r>
          </a:p>
        </p:txBody>
      </p:sp>
      <p:sp>
        <p:nvSpPr>
          <p:cNvPr id="1713" name="Shape 1713"/>
          <p:cNvSpPr txBox="1">
            <a:spLocks noGrp="1"/>
          </p:cNvSpPr>
          <p:nvPr>
            <p:ph type="body" idx="1"/>
          </p:nvPr>
        </p:nvSpPr>
        <p:spPr>
          <a:xfrm>
            <a:off x="609600" y="2217728"/>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Expenses must be paid for the care of the qualifying person to allow the taxpayer (and spouse) to work or look for work</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Care includes the costs of services for the qualifying person’s well-being and protection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3">
                                            <p:txEl>
                                              <p:pRg st="0" end="0"/>
                                            </p:txEl>
                                          </p:spTgt>
                                        </p:tgtEl>
                                        <p:attrNameLst>
                                          <p:attrName>style.visibility</p:attrName>
                                        </p:attrNameLst>
                                      </p:cBhvr>
                                      <p:to>
                                        <p:strVal val="visible"/>
                                      </p:to>
                                    </p:set>
                                    <p:animEffect transition="in" filter="fade">
                                      <p:cBhvr>
                                        <p:cTn id="7" dur="500"/>
                                        <p:tgtEl>
                                          <p:spTgt spid="17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13">
                                            <p:txEl>
                                              <p:pRg st="1" end="1"/>
                                            </p:txEl>
                                          </p:spTgt>
                                        </p:tgtEl>
                                        <p:attrNameLst>
                                          <p:attrName>style.visibility</p:attrName>
                                        </p:attrNameLst>
                                      </p:cBhvr>
                                      <p:to>
                                        <p:strVal val="visible"/>
                                      </p:to>
                                    </p:set>
                                    <p:animEffect transition="in" filter="fade">
                                      <p:cBhvr>
                                        <p:cTn id="12" dur="500"/>
                                        <p:tgtEl>
                                          <p:spTgt spid="17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718"/>
        <p:cNvGrpSpPr/>
        <p:nvPr/>
      </p:nvGrpSpPr>
      <p:grpSpPr>
        <a:xfrm>
          <a:off x="0" y="0"/>
          <a:ext cx="0" cy="0"/>
          <a:chOff x="0" y="0"/>
          <a:chExt cx="0" cy="0"/>
        </a:xfrm>
      </p:grpSpPr>
      <p:sp>
        <p:nvSpPr>
          <p:cNvPr id="1719" name="Shape 1719"/>
          <p:cNvSpPr txBox="1">
            <a:spLocks noGrp="1"/>
          </p:cNvSpPr>
          <p:nvPr>
            <p:ph type="title"/>
          </p:nvPr>
        </p:nvSpPr>
        <p:spPr>
          <a:xfrm>
            <a:off x="609600" y="632163"/>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Child &amp; Dependent Care Expenses Credit: Qualified Work-Related Expenses	</a:t>
            </a:r>
          </a:p>
        </p:txBody>
      </p:sp>
      <p:sp>
        <p:nvSpPr>
          <p:cNvPr id="1720" name="Shape 1720"/>
          <p:cNvSpPr txBox="1">
            <a:spLocks noGrp="1"/>
          </p:cNvSpPr>
          <p:nvPr>
            <p:ph type="body" idx="1"/>
          </p:nvPr>
        </p:nvSpPr>
        <p:spPr>
          <a:xfrm>
            <a:off x="609600" y="2429003"/>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Expenses to attend Kindergarten or a higher grade: NOT AN EXPENSE</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Expenses for summer day-camp qualify, but those for over-night camp are not!</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$3,000 limit for one qualifying person or $6,000 for two or more qualifying persons.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0">
                                            <p:txEl>
                                              <p:pRg st="0" end="0"/>
                                            </p:txEl>
                                          </p:spTgt>
                                        </p:tgtEl>
                                        <p:attrNameLst>
                                          <p:attrName>style.visibility</p:attrName>
                                        </p:attrNameLst>
                                      </p:cBhvr>
                                      <p:to>
                                        <p:strVal val="visible"/>
                                      </p:to>
                                    </p:set>
                                    <p:animEffect transition="in" filter="fade">
                                      <p:cBhvr>
                                        <p:cTn id="7" dur="500"/>
                                        <p:tgtEl>
                                          <p:spTgt spid="17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0">
                                            <p:txEl>
                                              <p:pRg st="1" end="1"/>
                                            </p:txEl>
                                          </p:spTgt>
                                        </p:tgtEl>
                                        <p:attrNameLst>
                                          <p:attrName>style.visibility</p:attrName>
                                        </p:attrNameLst>
                                      </p:cBhvr>
                                      <p:to>
                                        <p:strVal val="visible"/>
                                      </p:to>
                                    </p:set>
                                    <p:animEffect transition="in" filter="fade">
                                      <p:cBhvr>
                                        <p:cTn id="12" dur="500"/>
                                        <p:tgtEl>
                                          <p:spTgt spid="17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20">
                                            <p:txEl>
                                              <p:pRg st="2" end="2"/>
                                            </p:txEl>
                                          </p:spTgt>
                                        </p:tgtEl>
                                        <p:attrNameLst>
                                          <p:attrName>style.visibility</p:attrName>
                                        </p:attrNameLst>
                                      </p:cBhvr>
                                      <p:to>
                                        <p:strVal val="visible"/>
                                      </p:to>
                                    </p:set>
                                    <p:animEffect transition="in" filter="fade">
                                      <p:cBhvr>
                                        <p:cTn id="17" dur="500"/>
                                        <p:tgtEl>
                                          <p:spTgt spid="17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Shape 1726"/>
          <p:cNvSpPr txBox="1">
            <a:spLocks noGrp="1"/>
          </p:cNvSpPr>
          <p:nvPr>
            <p:ph type="title"/>
          </p:nvPr>
        </p:nvSpPr>
        <p:spPr>
          <a:xfrm>
            <a:off x="609600" y="274650"/>
            <a:ext cx="114000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Child &amp; Dependent Care Expenses Credit:</a:t>
            </a:r>
            <a:br>
              <a:rPr lang="en-US" sz="4800" b="1" i="0" u="none" strike="noStrike" cap="none">
                <a:solidFill>
                  <a:schemeClr val="dk2"/>
                </a:solidFill>
                <a:latin typeface="Questrial"/>
                <a:ea typeface="Questrial"/>
                <a:cs typeface="Questrial"/>
                <a:sym typeface="Questrial"/>
              </a:rPr>
            </a:br>
            <a:r>
              <a:rPr lang="en-US" sz="4800" b="1" i="0" u="none" strike="noStrike" cap="none">
                <a:solidFill>
                  <a:schemeClr val="dk2"/>
                </a:solidFill>
                <a:latin typeface="Questrial"/>
                <a:ea typeface="Questrial"/>
                <a:cs typeface="Questrial"/>
                <a:sym typeface="Questrial"/>
              </a:rPr>
              <a:t>Notes</a:t>
            </a:r>
          </a:p>
        </p:txBody>
      </p:sp>
      <p:sp>
        <p:nvSpPr>
          <p:cNvPr id="1727" name="Shape 1727"/>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If you had expenses that met the requirements for the previous tax year, except that you did not pay them until the current tax year, you may be able to claim them on your tax return.</a:t>
            </a:r>
          </a:p>
          <a:p>
            <a:pPr marL="342900" marR="0" lvl="0" indent="-342900" algn="l" rtl="0">
              <a:lnSpc>
                <a:spcPct val="90000"/>
              </a:lnSpc>
              <a:spcBef>
                <a:spcPts val="740"/>
              </a:spcBef>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Taxpayer’s who cannot provide all of the provider’s information or who have incorrect information may still be able to take the credit if they can show they used due diligence in trying to obtain the info.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7">
                                            <p:txEl>
                                              <p:pRg st="0" end="0"/>
                                            </p:txEl>
                                          </p:spTgt>
                                        </p:tgtEl>
                                        <p:attrNameLst>
                                          <p:attrName>style.visibility</p:attrName>
                                        </p:attrNameLst>
                                      </p:cBhvr>
                                      <p:to>
                                        <p:strVal val="visible"/>
                                      </p:to>
                                    </p:set>
                                    <p:animEffect transition="in" filter="fade">
                                      <p:cBhvr>
                                        <p:cTn id="7" dur="500"/>
                                        <p:tgtEl>
                                          <p:spTgt spid="17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7">
                                            <p:txEl>
                                              <p:pRg st="1" end="1"/>
                                            </p:txEl>
                                          </p:spTgt>
                                        </p:tgtEl>
                                        <p:attrNameLst>
                                          <p:attrName>style.visibility</p:attrName>
                                        </p:attrNameLst>
                                      </p:cBhvr>
                                      <p:to>
                                        <p:strVal val="visible"/>
                                      </p:to>
                                    </p:set>
                                    <p:animEffect transition="in" filter="fade">
                                      <p:cBhvr>
                                        <p:cTn id="12" dur="500"/>
                                        <p:tgtEl>
                                          <p:spTgt spid="17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Shape 173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320" b="1" i="0" u="none" strike="noStrike" cap="none">
                <a:solidFill>
                  <a:schemeClr val="dk2"/>
                </a:solidFill>
                <a:latin typeface="Questrial"/>
                <a:ea typeface="Questrial"/>
                <a:cs typeface="Questrial"/>
                <a:sym typeface="Questrial"/>
              </a:rPr>
              <a:t>Child &amp; Dependent Care Expenses Credit: Employer Provided Benefits</a:t>
            </a:r>
          </a:p>
        </p:txBody>
      </p:sp>
      <p:sp>
        <p:nvSpPr>
          <p:cNvPr id="1733" name="Shape 1733"/>
          <p:cNvSpPr txBox="1">
            <a:spLocks noGrp="1"/>
          </p:cNvSpPr>
          <p:nvPr>
            <p:ph type="body" idx="1"/>
          </p:nvPr>
        </p:nvSpPr>
        <p:spPr>
          <a:xfrm>
            <a:off x="145500" y="2138925"/>
            <a:ext cx="48612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If a taxpayer had employer-provided benefits, they will appear in box 10 of the Form W-2</a:t>
            </a:r>
          </a:p>
        </p:txBody>
      </p:sp>
      <p:pic>
        <p:nvPicPr>
          <p:cNvPr id="1734" name="Shape 1734"/>
          <p:cNvPicPr preferRelativeResize="0"/>
          <p:nvPr/>
        </p:nvPicPr>
        <p:blipFill rotWithShape="1">
          <a:blip r:embed="rId3">
            <a:alphaModFix/>
          </a:blip>
          <a:srcRect/>
          <a:stretch/>
        </p:blipFill>
        <p:spPr>
          <a:xfrm>
            <a:off x="5006707" y="1726434"/>
            <a:ext cx="7185300" cy="4526100"/>
          </a:xfrm>
          <a:prstGeom prst="rect">
            <a:avLst/>
          </a:prstGeom>
          <a:noFill/>
          <a:ln>
            <a:noFill/>
          </a:ln>
          <a:effectLst>
            <a:outerShdw blurRad="190500" algn="tl" rotWithShape="0">
              <a:srgbClr val="000000">
                <a:alpha val="69803"/>
              </a:srgbClr>
            </a:outerShdw>
          </a:effectLst>
        </p:spPr>
      </p:pic>
      <p:pic>
        <p:nvPicPr>
          <p:cNvPr id="1735" name="Shape 1735"/>
          <p:cNvPicPr preferRelativeResize="0"/>
          <p:nvPr/>
        </p:nvPicPr>
        <p:blipFill rotWithShape="1">
          <a:blip r:embed="rId4">
            <a:alphaModFix/>
          </a:blip>
          <a:srcRect/>
          <a:stretch/>
        </p:blipFill>
        <p:spPr>
          <a:xfrm>
            <a:off x="10525487" y="3395160"/>
            <a:ext cx="1593900" cy="305400"/>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7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Shape 1741"/>
          <p:cNvSpPr txBox="1">
            <a:spLocks noGrp="1"/>
          </p:cNvSpPr>
          <p:nvPr>
            <p:ph type="title"/>
          </p:nvPr>
        </p:nvSpPr>
        <p:spPr>
          <a:xfrm>
            <a:off x="447100" y="193400"/>
            <a:ext cx="115824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Child &amp; Dependent Care Expenses Credit: </a:t>
            </a:r>
            <a:br>
              <a:rPr lang="en-US" sz="4800" b="1" i="0" u="none" strike="noStrike" cap="none">
                <a:solidFill>
                  <a:schemeClr val="dk2"/>
                </a:solidFill>
                <a:latin typeface="Questrial"/>
                <a:ea typeface="Questrial"/>
                <a:cs typeface="Questrial"/>
                <a:sym typeface="Questrial"/>
              </a:rPr>
            </a:br>
            <a:r>
              <a:rPr lang="en-US" sz="4800" b="1" i="0" u="none" strike="noStrike" cap="none">
                <a:solidFill>
                  <a:schemeClr val="dk2"/>
                </a:solidFill>
                <a:latin typeface="Questrial"/>
                <a:ea typeface="Questrial"/>
                <a:cs typeface="Questrial"/>
                <a:sym typeface="Questrial"/>
              </a:rPr>
              <a:t>Employer Provided Benefits</a:t>
            </a:r>
          </a:p>
        </p:txBody>
      </p:sp>
      <p:sp>
        <p:nvSpPr>
          <p:cNvPr id="1742" name="Shape 1742"/>
          <p:cNvSpPr txBox="1">
            <a:spLocks noGrp="1"/>
          </p:cNvSpPr>
          <p:nvPr>
            <p:ph type="body" idx="1"/>
          </p:nvPr>
        </p:nvSpPr>
        <p:spPr>
          <a:xfrm>
            <a:off x="609600" y="1681453"/>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Reported on Form W-2, box 10</a:t>
            </a:r>
          </a:p>
          <a:p>
            <a:pPr marL="342900" marR="0" lvl="0" indent="-342900" algn="l" rtl="0">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These are dependent care benefits the employer paid either directly to the employee or on the employee’s behalf for dependent care expenses (i.e., to daycare)</a:t>
            </a:r>
          </a:p>
          <a:p>
            <a:pPr marL="342900" marR="0" lvl="0" indent="-342900" algn="l" rtl="0">
              <a:spcBef>
                <a:spcPts val="740"/>
              </a:spcBef>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Amounts paid on behalf of the taxpayer by the employer will reduce the dollar amount of the credit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2">
                                            <p:txEl>
                                              <p:pRg st="0" end="0"/>
                                            </p:txEl>
                                          </p:spTgt>
                                        </p:tgtEl>
                                        <p:attrNameLst>
                                          <p:attrName>style.visibility</p:attrName>
                                        </p:attrNameLst>
                                      </p:cBhvr>
                                      <p:to>
                                        <p:strVal val="visible"/>
                                      </p:to>
                                    </p:set>
                                    <p:animEffect transition="in" filter="fade">
                                      <p:cBhvr>
                                        <p:cTn id="7" dur="500"/>
                                        <p:tgtEl>
                                          <p:spTgt spid="17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2">
                                            <p:txEl>
                                              <p:pRg st="1" end="1"/>
                                            </p:txEl>
                                          </p:spTgt>
                                        </p:tgtEl>
                                        <p:attrNameLst>
                                          <p:attrName>style.visibility</p:attrName>
                                        </p:attrNameLst>
                                      </p:cBhvr>
                                      <p:to>
                                        <p:strVal val="visible"/>
                                      </p:to>
                                    </p:set>
                                    <p:animEffect transition="in" filter="fade">
                                      <p:cBhvr>
                                        <p:cTn id="12" dur="500"/>
                                        <p:tgtEl>
                                          <p:spTgt spid="17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2">
                                            <p:txEl>
                                              <p:pRg st="2" end="2"/>
                                            </p:txEl>
                                          </p:spTgt>
                                        </p:tgtEl>
                                        <p:attrNameLst>
                                          <p:attrName>style.visibility</p:attrName>
                                        </p:attrNameLst>
                                      </p:cBhvr>
                                      <p:to>
                                        <p:strVal val="visible"/>
                                      </p:to>
                                    </p:set>
                                    <p:animEffect transition="in" filter="fade">
                                      <p:cBhvr>
                                        <p:cTn id="17" dur="500"/>
                                        <p:tgtEl>
                                          <p:spTgt spid="17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1748" name="Shape 174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Child &amp; Dependent Care Expenses Credit: Divorced/Separated Parents	</a:t>
            </a:r>
          </a:p>
        </p:txBody>
      </p:sp>
      <p:sp>
        <p:nvSpPr>
          <p:cNvPr id="1749" name="Shape 1749"/>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Custodial parent can claim the Child &amp; Dependent Care Expenses Credit, even if he/she did not claim the dependency exemption</a:t>
            </a:r>
          </a:p>
        </p:txBody>
      </p:sp>
      <p:sp>
        <p:nvSpPr>
          <p:cNvPr id="1750" name="Shape 1750"/>
          <p:cNvSpPr/>
          <p:nvPr/>
        </p:nvSpPr>
        <p:spPr>
          <a:xfrm>
            <a:off x="502350" y="5555770"/>
            <a:ext cx="11187300" cy="993600"/>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0" algn="ctr" rtl="0">
              <a:spcBef>
                <a:spcPts val="0"/>
              </a:spcBef>
              <a:buSzPct val="25000"/>
              <a:buNone/>
            </a:pPr>
            <a:r>
              <a:rPr lang="en-US" sz="2800" b="1">
                <a:solidFill>
                  <a:schemeClr val="accent3"/>
                </a:solidFill>
                <a:latin typeface="Questrial"/>
                <a:ea typeface="Questrial"/>
                <a:cs typeface="Questrial"/>
                <a:sym typeface="Questrial"/>
              </a:rPr>
              <a:t>This situation is complicated to determine. </a:t>
            </a:r>
            <a:r>
              <a:rPr lang="en-US" sz="2800" b="1" u="sng">
                <a:solidFill>
                  <a:schemeClr val="accent3"/>
                </a:solidFill>
                <a:latin typeface="Questrial"/>
                <a:ea typeface="Questrial"/>
                <a:cs typeface="Questrial"/>
                <a:sym typeface="Questrial"/>
              </a:rPr>
              <a:t>SEE YOUR SITE COORDINATOR</a:t>
            </a:r>
            <a:r>
              <a:rPr lang="en-US" sz="2800" b="1">
                <a:solidFill>
                  <a:schemeClr val="accent3"/>
                </a:solidFill>
                <a:latin typeface="Questrial"/>
                <a:ea typeface="Questrial"/>
                <a:cs typeface="Questrial"/>
                <a:sym typeface="Questria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9">
                                            <p:txEl>
                                              <p:pRg st="0" end="0"/>
                                            </p:txEl>
                                          </p:spTgt>
                                        </p:tgtEl>
                                        <p:attrNameLst>
                                          <p:attrName>style.visibility</p:attrName>
                                        </p:attrNameLst>
                                      </p:cBhvr>
                                      <p:to>
                                        <p:strVal val="visible"/>
                                      </p:to>
                                    </p:set>
                                    <p:animEffect transition="in" filter="fade">
                                      <p:cBhvr>
                                        <p:cTn id="7" dur="500"/>
                                        <p:tgtEl>
                                          <p:spTgt spid="17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750"/>
                                        </p:tgtEl>
                                        <p:attrNameLst>
                                          <p:attrName>style.visibility</p:attrName>
                                        </p:attrNameLst>
                                      </p:cBhvr>
                                      <p:to>
                                        <p:strVal val="visible"/>
                                      </p:to>
                                    </p:set>
                                    <p:anim calcmode="lin" valueType="num">
                                      <p:cBhvr additive="base">
                                        <p:cTn id="12" dur="500"/>
                                        <p:tgtEl>
                                          <p:spTgt spid="1750"/>
                                        </p:tgtEl>
                                        <p:attrNameLst>
                                          <p:attrName>ppt_w</p:attrName>
                                        </p:attrNameLst>
                                      </p:cBhvr>
                                      <p:tavLst>
                                        <p:tav tm="0">
                                          <p:val>
                                            <p:strVal val="0"/>
                                          </p:val>
                                        </p:tav>
                                        <p:tav tm="100000">
                                          <p:val>
                                            <p:strVal val="#ppt_w"/>
                                          </p:val>
                                        </p:tav>
                                      </p:tavLst>
                                    </p:anim>
                                    <p:anim calcmode="lin" valueType="num">
                                      <p:cBhvr additive="base">
                                        <p:cTn id="13" dur="500"/>
                                        <p:tgtEl>
                                          <p:spTgt spid="175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Shape 1756"/>
          <p:cNvSpPr txBox="1">
            <a:spLocks noGrp="1"/>
          </p:cNvSpPr>
          <p:nvPr>
            <p:ph type="title"/>
          </p:nvPr>
        </p:nvSpPr>
        <p:spPr>
          <a:xfrm>
            <a:off x="609600" y="99913"/>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a:t>
            </a:r>
            <a:r>
              <a:rPr lang="en-US"/>
              <a:t>ercise</a:t>
            </a:r>
          </a:p>
        </p:txBody>
      </p:sp>
      <p:sp>
        <p:nvSpPr>
          <p:cNvPr id="1757" name="Shape 1757"/>
          <p:cNvSpPr txBox="1">
            <a:spLocks noGrp="1"/>
          </p:cNvSpPr>
          <p:nvPr>
            <p:ph type="body" idx="1"/>
          </p:nvPr>
        </p:nvSpPr>
        <p:spPr>
          <a:xfrm>
            <a:off x="520050" y="991325"/>
            <a:ext cx="11343300" cy="5134800"/>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609600" marR="0" lvl="0" indent="-609600" algn="ctr" rtl="0">
              <a:lnSpc>
                <a:spcPct val="80000"/>
              </a:lnSpc>
              <a:spcBef>
                <a:spcPts val="0"/>
              </a:spcBef>
              <a:spcAft>
                <a:spcPts val="0"/>
              </a:spcAft>
              <a:buClr>
                <a:schemeClr val="dk1"/>
              </a:buClr>
              <a:buSzPct val="25000"/>
              <a:buFont typeface="Noto Sans Symbols"/>
              <a:buNone/>
            </a:pPr>
            <a:r>
              <a:rPr lang="en-US" sz="3700" b="1" i="0" u="none" strike="noStrike" cap="none">
                <a:solidFill>
                  <a:schemeClr val="dk1"/>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p>
          <a:p>
            <a:pPr marL="609600" marR="0" lvl="0" indent="-609600" algn="ctr" rtl="0">
              <a:lnSpc>
                <a:spcPct val="80000"/>
              </a:lnSpc>
              <a:spcBef>
                <a:spcPts val="222"/>
              </a:spcBef>
              <a:spcAft>
                <a:spcPts val="0"/>
              </a:spcAft>
              <a:buClr>
                <a:schemeClr val="dk1"/>
              </a:buClr>
              <a:buSzPct val="25000"/>
              <a:buFont typeface="Noto Sans Symbols"/>
              <a:buNone/>
            </a:pPr>
            <a:endParaRPr sz="1110" b="1" i="0" u="none" strike="noStrike" cap="none">
              <a:solidFill>
                <a:schemeClr val="dk1"/>
              </a:solidFill>
              <a:latin typeface="Questrial"/>
              <a:ea typeface="Questrial"/>
              <a:cs typeface="Questrial"/>
              <a:sym typeface="Questrial"/>
            </a:endParaRPr>
          </a:p>
          <a:p>
            <a:pPr marL="1066800" marR="0" lvl="0" indent="-609600" algn="l" rtl="0">
              <a:lnSpc>
                <a:spcPct val="80000"/>
              </a:lnSpc>
              <a:spcBef>
                <a:spcPts val="740"/>
              </a:spcBef>
              <a:spcAft>
                <a:spcPts val="0"/>
              </a:spcAft>
              <a:buClr>
                <a:schemeClr val="dk1"/>
              </a:buClr>
              <a:buSzPct val="100000"/>
              <a:buFont typeface="Noto Sans Symbols"/>
              <a:buAutoNum type="arabicPeriod"/>
            </a:pPr>
            <a:r>
              <a:rPr lang="en-US" sz="3700" b="1" i="0" u="none" strike="noStrike" cap="none">
                <a:solidFill>
                  <a:schemeClr val="dk1"/>
                </a:solidFill>
                <a:latin typeface="Questrial"/>
                <a:ea typeface="Questrial"/>
                <a:cs typeface="Questrial"/>
                <a:sym typeface="Questrial"/>
              </a:rPr>
              <a:t>$300 for overnight camp</a:t>
            </a:r>
          </a:p>
          <a:p>
            <a:pPr marL="1066800" marR="0" lvl="0" indent="-609600" algn="l" rtl="0">
              <a:lnSpc>
                <a:spcPct val="80000"/>
              </a:lnSpc>
              <a:spcBef>
                <a:spcPts val="740"/>
              </a:spcBef>
              <a:spcAft>
                <a:spcPts val="0"/>
              </a:spcAft>
              <a:buClr>
                <a:schemeClr val="dk1"/>
              </a:buClr>
              <a:buSzPct val="100000"/>
              <a:buFont typeface="Noto Sans Symbols"/>
              <a:buAutoNum type="arabicPeriod"/>
            </a:pPr>
            <a:r>
              <a:rPr lang="en-US" sz="3700" b="1" i="0" u="none" strike="noStrike" cap="none">
                <a:solidFill>
                  <a:schemeClr val="dk1"/>
                </a:solidFill>
                <a:latin typeface="Questrial"/>
                <a:ea typeface="Questrial"/>
                <a:cs typeface="Questrial"/>
                <a:sym typeface="Questrial"/>
              </a:rPr>
              <a:t>$1000 to her ex-husband for after school-care</a:t>
            </a:r>
          </a:p>
          <a:p>
            <a:pPr marL="1066800" marR="0" lvl="0" indent="-609600" algn="l" rtl="0">
              <a:lnSpc>
                <a:spcPct val="80000"/>
              </a:lnSpc>
              <a:spcBef>
                <a:spcPts val="740"/>
              </a:spcBef>
              <a:spcAft>
                <a:spcPts val="0"/>
              </a:spcAft>
              <a:buClr>
                <a:schemeClr val="dk1"/>
              </a:buClr>
              <a:buSzPct val="100000"/>
              <a:buFont typeface="Noto Sans Symbols"/>
              <a:buAutoNum type="arabicPeriod"/>
            </a:pPr>
            <a:r>
              <a:rPr lang="en-US" sz="3700" b="1" i="0" u="none" strike="noStrike" cap="none">
                <a:solidFill>
                  <a:schemeClr val="dk1"/>
                </a:solidFill>
                <a:latin typeface="Questrial"/>
                <a:ea typeface="Questrial"/>
                <a:cs typeface="Questrial"/>
                <a:sym typeface="Questrial"/>
              </a:rPr>
              <a:t>$1500 to her mother for after-school care</a:t>
            </a:r>
          </a:p>
          <a:p>
            <a:pPr marL="1066800" marR="0" lvl="0" indent="-609600" algn="l" rtl="0">
              <a:lnSpc>
                <a:spcPct val="80000"/>
              </a:lnSpc>
              <a:spcBef>
                <a:spcPts val="740"/>
              </a:spcBef>
              <a:buClr>
                <a:schemeClr val="dk1"/>
              </a:buClr>
              <a:buSzPct val="100000"/>
              <a:buFont typeface="Noto Sans Symbols"/>
              <a:buAutoNum type="arabicPeriod"/>
            </a:pPr>
            <a:r>
              <a:rPr lang="en-US" sz="3700" b="1" i="0" u="none" strike="noStrike" cap="none">
                <a:solidFill>
                  <a:schemeClr val="dk1"/>
                </a:solidFill>
                <a:latin typeface="Questrial"/>
                <a:ea typeface="Questrial"/>
                <a:cs typeface="Questrial"/>
                <a:sym typeface="Questrial"/>
              </a:rPr>
              <a:t>$500 to her 15-year-old son for babysitting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7">
                                            <p:txEl>
                                              <p:pRg st="0" end="0"/>
                                            </p:txEl>
                                          </p:spTgt>
                                        </p:tgtEl>
                                        <p:attrNameLst>
                                          <p:attrName>style.visibility</p:attrName>
                                        </p:attrNameLst>
                                      </p:cBhvr>
                                      <p:to>
                                        <p:strVal val="visible"/>
                                      </p:to>
                                    </p:set>
                                    <p:animEffect transition="in" filter="fade">
                                      <p:cBhvr>
                                        <p:cTn id="7" dur="500"/>
                                        <p:tgtEl>
                                          <p:spTgt spid="17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7">
                                            <p:txEl>
                                              <p:pRg st="1" end="1"/>
                                            </p:txEl>
                                          </p:spTgt>
                                        </p:tgtEl>
                                        <p:attrNameLst>
                                          <p:attrName>style.visibility</p:attrName>
                                        </p:attrNameLst>
                                      </p:cBhvr>
                                      <p:to>
                                        <p:strVal val="visible"/>
                                      </p:to>
                                    </p:set>
                                    <p:animEffect transition="in" filter="fade">
                                      <p:cBhvr>
                                        <p:cTn id="12" dur="500"/>
                                        <p:tgtEl>
                                          <p:spTgt spid="17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57">
                                            <p:txEl>
                                              <p:pRg st="2" end="2"/>
                                            </p:txEl>
                                          </p:spTgt>
                                        </p:tgtEl>
                                        <p:attrNameLst>
                                          <p:attrName>style.visibility</p:attrName>
                                        </p:attrNameLst>
                                      </p:cBhvr>
                                      <p:to>
                                        <p:strVal val="visible"/>
                                      </p:to>
                                    </p:set>
                                    <p:animEffect transition="in" filter="fade">
                                      <p:cBhvr>
                                        <p:cTn id="17" dur="500"/>
                                        <p:tgtEl>
                                          <p:spTgt spid="17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57">
                                            <p:txEl>
                                              <p:pRg st="3" end="3"/>
                                            </p:txEl>
                                          </p:spTgt>
                                        </p:tgtEl>
                                        <p:attrNameLst>
                                          <p:attrName>style.visibility</p:attrName>
                                        </p:attrNameLst>
                                      </p:cBhvr>
                                      <p:to>
                                        <p:strVal val="visible"/>
                                      </p:to>
                                    </p:set>
                                    <p:animEffect transition="in" filter="fade">
                                      <p:cBhvr>
                                        <p:cTn id="22" dur="500"/>
                                        <p:tgtEl>
                                          <p:spTgt spid="175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57">
                                            <p:txEl>
                                              <p:pRg st="4" end="4"/>
                                            </p:txEl>
                                          </p:spTgt>
                                        </p:tgtEl>
                                        <p:attrNameLst>
                                          <p:attrName>style.visibility</p:attrName>
                                        </p:attrNameLst>
                                      </p:cBhvr>
                                      <p:to>
                                        <p:strVal val="visible"/>
                                      </p:to>
                                    </p:set>
                                    <p:animEffect transition="in" filter="fade">
                                      <p:cBhvr>
                                        <p:cTn id="27" dur="500"/>
                                        <p:tgtEl>
                                          <p:spTgt spid="175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57">
                                            <p:txEl>
                                              <p:pRg st="5" end="5"/>
                                            </p:txEl>
                                          </p:spTgt>
                                        </p:tgtEl>
                                        <p:attrNameLst>
                                          <p:attrName>style.visibility</p:attrName>
                                        </p:attrNameLst>
                                      </p:cBhvr>
                                      <p:to>
                                        <p:strVal val="visible"/>
                                      </p:to>
                                    </p:set>
                                    <p:animEffect transition="in" filter="fade">
                                      <p:cBhvr>
                                        <p:cTn id="32" dur="500"/>
                                        <p:tgtEl>
                                          <p:spTgt spid="175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Shape 176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a:t>
            </a:r>
            <a:r>
              <a:rPr lang="en-US"/>
              <a:t>ercise</a:t>
            </a:r>
            <a:r>
              <a:rPr lang="en-US" sz="4800" b="1" i="0" u="none" strike="noStrike" cap="none">
                <a:solidFill>
                  <a:schemeClr val="dk2"/>
                </a:solidFill>
                <a:latin typeface="Questrial"/>
                <a:ea typeface="Questrial"/>
                <a:cs typeface="Questrial"/>
                <a:sym typeface="Questrial"/>
              </a:rPr>
              <a:t> – Answer</a:t>
            </a:r>
          </a:p>
        </p:txBody>
      </p:sp>
      <p:sp>
        <p:nvSpPr>
          <p:cNvPr id="1763" name="Shape 1763"/>
          <p:cNvSpPr txBox="1">
            <a:spLocks noGrp="1"/>
          </p:cNvSpPr>
          <p:nvPr>
            <p:ph type="body" idx="1"/>
          </p:nvPr>
        </p:nvSpPr>
        <p:spPr>
          <a:xfrm>
            <a:off x="609600" y="1600200"/>
            <a:ext cx="11156400" cy="5160300"/>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609600" marR="0" lvl="0" indent="-609600" algn="ctr" rtl="0">
              <a:lnSpc>
                <a:spcPct val="80000"/>
              </a:lnSpc>
              <a:spcBef>
                <a:spcPts val="0"/>
              </a:spcBef>
              <a:spcAft>
                <a:spcPts val="0"/>
              </a:spcAft>
              <a:buClr>
                <a:srgbClr val="CA8F0C"/>
              </a:buClr>
              <a:buSzPct val="25000"/>
              <a:buFont typeface="Noto Sans Symbols"/>
              <a:buNone/>
            </a:pPr>
            <a:r>
              <a:rPr lang="en-US" sz="3700" b="1" i="0" u="none" strike="noStrike" cap="non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p>
          <a:p>
            <a:pPr marL="609600" marR="0" lvl="0" indent="-609600" algn="ctr" rtl="0">
              <a:lnSpc>
                <a:spcPct val="80000"/>
              </a:lnSpc>
              <a:spcBef>
                <a:spcPts val="222"/>
              </a:spcBef>
              <a:spcAft>
                <a:spcPts val="0"/>
              </a:spcAft>
              <a:buClr>
                <a:schemeClr val="dk1"/>
              </a:buClr>
              <a:buSzPct val="25000"/>
              <a:buFont typeface="Noto Sans Symbols"/>
              <a:buNone/>
            </a:pPr>
            <a:endParaRPr sz="1110" b="1" i="0" u="none" strike="noStrike" cap="none">
              <a:solidFill>
                <a:srgbClr val="CA8F0C"/>
              </a:solidFill>
              <a:latin typeface="Questrial"/>
              <a:ea typeface="Questrial"/>
              <a:cs typeface="Questrial"/>
              <a:sym typeface="Questrial"/>
            </a:endParaRPr>
          </a:p>
          <a:p>
            <a:pPr marL="1066800" marR="0" lvl="0" indent="-609600" algn="l" rtl="0">
              <a:lnSpc>
                <a:spcPct val="80000"/>
              </a:lnSpc>
              <a:spcBef>
                <a:spcPts val="740"/>
              </a:spcBef>
              <a:spcAft>
                <a:spcPts val="0"/>
              </a:spcAft>
              <a:buClr>
                <a:srgbClr val="CA8F0C"/>
              </a:buClr>
              <a:buSzPct val="100000"/>
              <a:buFont typeface="Noto Sans Symbols"/>
              <a:buAutoNum type="arabicPeriod"/>
            </a:pPr>
            <a:r>
              <a:rPr lang="en-US" sz="3700" b="1" i="0" u="none" strike="noStrike" cap="none">
                <a:solidFill>
                  <a:srgbClr val="CA8F0C"/>
                </a:solidFill>
                <a:latin typeface="Questrial"/>
                <a:ea typeface="Questrial"/>
                <a:cs typeface="Questrial"/>
                <a:sym typeface="Questrial"/>
              </a:rPr>
              <a:t>$300 for overnight camp – </a:t>
            </a:r>
            <a:r>
              <a:rPr lang="en-US" sz="3700" b="1" i="0" u="sng" strike="noStrike" cap="none">
                <a:solidFill>
                  <a:srgbClr val="CA8F0C"/>
                </a:solidFill>
                <a:latin typeface="Questrial"/>
                <a:ea typeface="Questrial"/>
                <a:cs typeface="Questrial"/>
                <a:sym typeface="Questrial"/>
              </a:rPr>
              <a:t>NO</a:t>
            </a:r>
          </a:p>
          <a:p>
            <a:pPr marL="1066800" marR="0" lvl="0" indent="-609600" algn="l" rtl="0">
              <a:lnSpc>
                <a:spcPct val="80000"/>
              </a:lnSpc>
              <a:spcBef>
                <a:spcPts val="740"/>
              </a:spcBef>
              <a:spcAft>
                <a:spcPts val="0"/>
              </a:spcAft>
              <a:buClr>
                <a:srgbClr val="CA8F0C"/>
              </a:buClr>
              <a:buSzPct val="100000"/>
              <a:buFont typeface="Noto Sans Symbols"/>
              <a:buAutoNum type="arabicPeriod"/>
            </a:pPr>
            <a:r>
              <a:rPr lang="en-US" sz="3700" b="1" i="0" u="none" strike="noStrike" cap="none">
                <a:solidFill>
                  <a:srgbClr val="CA8F0C"/>
                </a:solidFill>
                <a:latin typeface="Questrial"/>
                <a:ea typeface="Questrial"/>
                <a:cs typeface="Questrial"/>
                <a:sym typeface="Questrial"/>
              </a:rPr>
              <a:t>$1000 to her ex-husband for after school care</a:t>
            </a:r>
          </a:p>
          <a:p>
            <a:pPr marL="1066800" marR="0" lvl="0" indent="-609600" algn="l" rtl="0">
              <a:lnSpc>
                <a:spcPct val="80000"/>
              </a:lnSpc>
              <a:spcBef>
                <a:spcPts val="740"/>
              </a:spcBef>
              <a:spcAft>
                <a:spcPts val="0"/>
              </a:spcAft>
              <a:buClr>
                <a:srgbClr val="CA8F0C"/>
              </a:buClr>
              <a:buSzPct val="100000"/>
              <a:buFont typeface="Noto Sans Symbols"/>
              <a:buAutoNum type="arabicPeriod"/>
            </a:pPr>
            <a:r>
              <a:rPr lang="en-US" sz="3700" b="1" i="0" u="none" strike="noStrike" cap="none">
                <a:solidFill>
                  <a:srgbClr val="CA8F0C"/>
                </a:solidFill>
                <a:latin typeface="Questrial"/>
                <a:ea typeface="Questrial"/>
                <a:cs typeface="Questrial"/>
                <a:sym typeface="Questrial"/>
              </a:rPr>
              <a:t>$1500 to her mother for after-school care</a:t>
            </a:r>
          </a:p>
          <a:p>
            <a:pPr marL="1066800" marR="0" lvl="0" indent="-609600" algn="l" rtl="0">
              <a:lnSpc>
                <a:spcPct val="80000"/>
              </a:lnSpc>
              <a:spcBef>
                <a:spcPts val="740"/>
              </a:spcBef>
              <a:spcAft>
                <a:spcPts val="0"/>
              </a:spcAft>
              <a:buClr>
                <a:srgbClr val="CA8F0C"/>
              </a:buClr>
              <a:buSzPct val="100000"/>
              <a:buFont typeface="Noto Sans Symbols"/>
              <a:buAutoNum type="arabicPeriod"/>
            </a:pPr>
            <a:r>
              <a:rPr lang="en-US" sz="3700" b="1" i="0" u="none" strike="noStrike" cap="none">
                <a:solidFill>
                  <a:srgbClr val="CA8F0C"/>
                </a:solidFill>
                <a:latin typeface="Questrial"/>
                <a:ea typeface="Questrial"/>
                <a:cs typeface="Questrial"/>
                <a:sym typeface="Questrial"/>
              </a:rPr>
              <a:t>$500 to her 15-year-old son for babysitting</a:t>
            </a:r>
          </a:p>
          <a:p>
            <a:pPr marL="342900" marR="0" lvl="0" indent="-342900" algn="l" rtl="0">
              <a:lnSpc>
                <a:spcPct val="90000"/>
              </a:lnSpc>
              <a:spcBef>
                <a:spcPts val="740"/>
              </a:spcBef>
              <a:buClr>
                <a:schemeClr val="dk1"/>
              </a:buClr>
              <a:buSzPct val="100000"/>
              <a:buFont typeface="Noto Sans Symbols"/>
              <a:buNone/>
            </a:pPr>
            <a:endParaRPr sz="3700" b="1" i="0" u="none" strike="noStrike" cap="none">
              <a:solidFill>
                <a:srgbClr val="CA8F0C"/>
              </a:solidFill>
              <a:latin typeface="Questrial"/>
              <a:ea typeface="Questrial"/>
              <a:cs typeface="Questrial"/>
              <a:sym typeface="Questria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68" name="Shape 176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a:t>
            </a:r>
            <a:r>
              <a:rPr lang="en-US"/>
              <a:t>ercise</a:t>
            </a:r>
            <a:r>
              <a:rPr lang="en-US" sz="4800" b="1" i="0" u="none" strike="noStrike" cap="none">
                <a:solidFill>
                  <a:schemeClr val="dk2"/>
                </a:solidFill>
                <a:latin typeface="Questrial"/>
                <a:ea typeface="Questrial"/>
                <a:cs typeface="Questrial"/>
                <a:sym typeface="Questrial"/>
              </a:rPr>
              <a:t>– Answer</a:t>
            </a:r>
          </a:p>
        </p:txBody>
      </p:sp>
      <p:sp>
        <p:nvSpPr>
          <p:cNvPr id="1769" name="Shape 1769"/>
          <p:cNvSpPr txBox="1">
            <a:spLocks noGrp="1"/>
          </p:cNvSpPr>
          <p:nvPr>
            <p:ph type="body" idx="1"/>
          </p:nvPr>
        </p:nvSpPr>
        <p:spPr>
          <a:xfrm>
            <a:off x="326850" y="1173875"/>
            <a:ext cx="11538300" cy="5684100"/>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609600" marR="0" lvl="0" indent="-609600" algn="ctr" rtl="0">
              <a:lnSpc>
                <a:spcPct val="80000"/>
              </a:lnSpc>
              <a:spcBef>
                <a:spcPts val="0"/>
              </a:spcBef>
              <a:spcAft>
                <a:spcPts val="0"/>
              </a:spcAft>
              <a:buClr>
                <a:srgbClr val="CA8F0C"/>
              </a:buClr>
              <a:buSzPct val="25000"/>
              <a:buFont typeface="Noto Sans Symbols"/>
              <a:buNone/>
            </a:pPr>
            <a:r>
              <a:rPr lang="en-US" sz="3700" b="1" i="0" u="none" strike="noStrike" cap="non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p>
          <a:p>
            <a:pPr marL="609600" marR="0" lvl="0" indent="-609600" algn="ctr" rtl="0">
              <a:lnSpc>
                <a:spcPct val="80000"/>
              </a:lnSpc>
              <a:spcBef>
                <a:spcPts val="222"/>
              </a:spcBef>
              <a:spcAft>
                <a:spcPts val="0"/>
              </a:spcAft>
              <a:buClr>
                <a:schemeClr val="dk1"/>
              </a:buClr>
              <a:buSzPct val="25000"/>
              <a:buFont typeface="Noto Sans Symbols"/>
              <a:buNone/>
            </a:pPr>
            <a:endParaRPr sz="1110" b="1" i="0" u="none" strike="noStrike" cap="none">
              <a:solidFill>
                <a:srgbClr val="CA8F0C"/>
              </a:solidFill>
              <a:latin typeface="Questrial"/>
              <a:ea typeface="Questrial"/>
              <a:cs typeface="Questrial"/>
              <a:sym typeface="Questrial"/>
            </a:endParaRPr>
          </a:p>
          <a:p>
            <a:pPr marL="1066800" marR="0" lvl="0" indent="-609600" algn="l" rtl="0">
              <a:lnSpc>
                <a:spcPct val="80000"/>
              </a:lnSpc>
              <a:spcBef>
                <a:spcPts val="740"/>
              </a:spcBef>
              <a:spcAft>
                <a:spcPts val="0"/>
              </a:spcAft>
              <a:buClr>
                <a:srgbClr val="CA8F0C"/>
              </a:buClr>
              <a:buSzPct val="100000"/>
              <a:buFont typeface="Noto Sans Symbols"/>
              <a:buAutoNum type="arabicPeriod"/>
            </a:pPr>
            <a:r>
              <a:rPr lang="en-US" sz="3700" b="1" i="0" u="none" strike="noStrike" cap="none">
                <a:solidFill>
                  <a:srgbClr val="CA8F0C"/>
                </a:solidFill>
                <a:latin typeface="Questrial"/>
                <a:ea typeface="Questrial"/>
                <a:cs typeface="Questrial"/>
                <a:sym typeface="Questrial"/>
              </a:rPr>
              <a:t>$300 for overnight camp – </a:t>
            </a:r>
            <a:r>
              <a:rPr lang="en-US" sz="3700" b="1" i="0" u="sng" strike="noStrike" cap="none">
                <a:solidFill>
                  <a:srgbClr val="CA8F0C"/>
                </a:solidFill>
                <a:latin typeface="Questrial"/>
                <a:ea typeface="Questrial"/>
                <a:cs typeface="Questrial"/>
                <a:sym typeface="Questrial"/>
              </a:rPr>
              <a:t>NO</a:t>
            </a:r>
          </a:p>
          <a:p>
            <a:pPr marL="1066800" marR="0" lvl="0" indent="-609600" algn="l" rtl="0">
              <a:lnSpc>
                <a:spcPct val="80000"/>
              </a:lnSpc>
              <a:spcBef>
                <a:spcPts val="740"/>
              </a:spcBef>
              <a:spcAft>
                <a:spcPts val="0"/>
              </a:spcAft>
              <a:buClr>
                <a:srgbClr val="CA8F0C"/>
              </a:buClr>
              <a:buSzPct val="100000"/>
              <a:buFont typeface="Noto Sans Symbols"/>
              <a:buAutoNum type="arabicPeriod"/>
            </a:pPr>
            <a:r>
              <a:rPr lang="en-US" sz="3700" b="1" i="0" u="none" strike="noStrike" cap="none">
                <a:solidFill>
                  <a:srgbClr val="CA8F0C"/>
                </a:solidFill>
                <a:latin typeface="Questrial"/>
                <a:ea typeface="Questrial"/>
                <a:cs typeface="Questrial"/>
                <a:sym typeface="Questrial"/>
              </a:rPr>
              <a:t>$1000 to her ex-husband for after school care – </a:t>
            </a:r>
            <a:r>
              <a:rPr lang="en-US" sz="3700" b="1" i="0" u="sng" strike="noStrike" cap="none">
                <a:solidFill>
                  <a:srgbClr val="CA8F0C"/>
                </a:solidFill>
                <a:latin typeface="Questrial"/>
                <a:ea typeface="Questrial"/>
                <a:cs typeface="Questrial"/>
                <a:sym typeface="Questrial"/>
              </a:rPr>
              <a:t>NO</a:t>
            </a:r>
          </a:p>
          <a:p>
            <a:pPr marL="1066800" marR="0" lvl="0" indent="-609600" algn="l" rtl="0">
              <a:lnSpc>
                <a:spcPct val="80000"/>
              </a:lnSpc>
              <a:spcBef>
                <a:spcPts val="740"/>
              </a:spcBef>
              <a:spcAft>
                <a:spcPts val="0"/>
              </a:spcAft>
              <a:buClr>
                <a:srgbClr val="CA8F0C"/>
              </a:buClr>
              <a:buSzPct val="100000"/>
              <a:buFont typeface="Noto Sans Symbols"/>
              <a:buAutoNum type="arabicPeriod"/>
            </a:pPr>
            <a:r>
              <a:rPr lang="en-US" sz="3700" b="1" i="0" u="none" strike="noStrike" cap="none">
                <a:solidFill>
                  <a:srgbClr val="CA8F0C"/>
                </a:solidFill>
                <a:latin typeface="Questrial"/>
                <a:ea typeface="Questrial"/>
                <a:cs typeface="Questrial"/>
                <a:sym typeface="Questrial"/>
              </a:rPr>
              <a:t>$1500 to her mother for after-school care</a:t>
            </a:r>
          </a:p>
          <a:p>
            <a:pPr marL="1066800" marR="0" lvl="0" indent="-609600" algn="l" rtl="0">
              <a:lnSpc>
                <a:spcPct val="80000"/>
              </a:lnSpc>
              <a:spcBef>
                <a:spcPts val="740"/>
              </a:spcBef>
              <a:spcAft>
                <a:spcPts val="0"/>
              </a:spcAft>
              <a:buClr>
                <a:srgbClr val="CA8F0C"/>
              </a:buClr>
              <a:buSzPct val="100000"/>
              <a:buFont typeface="Noto Sans Symbols"/>
              <a:buAutoNum type="arabicPeriod"/>
            </a:pPr>
            <a:r>
              <a:rPr lang="en-US" sz="3700" b="1" i="0" u="none" strike="noStrike" cap="none">
                <a:solidFill>
                  <a:srgbClr val="CA8F0C"/>
                </a:solidFill>
                <a:latin typeface="Questrial"/>
                <a:ea typeface="Questrial"/>
                <a:cs typeface="Questrial"/>
                <a:sym typeface="Questrial"/>
              </a:rPr>
              <a:t>$500 to her 15-year-old son for babysitting</a:t>
            </a:r>
          </a:p>
          <a:p>
            <a:pPr marL="342900" marR="0" lvl="0" indent="-342900" algn="l" rtl="0">
              <a:lnSpc>
                <a:spcPct val="90000"/>
              </a:lnSpc>
              <a:spcBef>
                <a:spcPts val="740"/>
              </a:spcBef>
              <a:buClr>
                <a:schemeClr val="dk1"/>
              </a:buClr>
              <a:buSzPct val="100000"/>
              <a:buFont typeface="Noto Sans Symbols"/>
              <a:buNone/>
            </a:pPr>
            <a:endParaRPr sz="3700" b="1" i="0" u="none" strike="noStrike" cap="none">
              <a:solidFill>
                <a:srgbClr val="CA8F0C"/>
              </a:solidFill>
              <a:latin typeface="Questrial"/>
              <a:ea typeface="Questrial"/>
              <a:cs typeface="Questrial"/>
              <a:sym typeface="Quest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Adjustment</a:t>
            </a:r>
          </a:p>
        </p:txBody>
      </p:sp>
      <p:sp>
        <p:nvSpPr>
          <p:cNvPr id="201" name="Shape 201"/>
          <p:cNvSpPr txBox="1">
            <a:spLocks noGrp="1"/>
          </p:cNvSpPr>
          <p:nvPr>
            <p:ph type="body" idx="1"/>
          </p:nvPr>
        </p:nvSpPr>
        <p:spPr>
          <a:xfrm>
            <a:off x="609600" y="1600203"/>
            <a:ext cx="10972800" cy="1828797"/>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Decreases the amount of income on which the taxpayer will be taxed</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
        <p:nvSpPr>
          <p:cNvPr id="202" name="Shape 202"/>
          <p:cNvSpPr/>
          <p:nvPr/>
        </p:nvSpPr>
        <p:spPr>
          <a:xfrm>
            <a:off x="609600" y="3177988"/>
            <a:ext cx="10972800" cy="1323439"/>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114300" marR="0" lvl="0" indent="0" algn="ctr" rtl="0">
              <a:spcBef>
                <a:spcPts val="0"/>
              </a:spcBef>
              <a:buClr>
                <a:schemeClr val="lt1"/>
              </a:buClr>
              <a:buSzPct val="25000"/>
              <a:buFont typeface="Questrial"/>
              <a:buNone/>
            </a:pPr>
            <a:r>
              <a:rPr lang="en-US" sz="4000" b="1">
                <a:solidFill>
                  <a:schemeClr val="lt1"/>
                </a:solidFill>
                <a:latin typeface="Questrial"/>
                <a:ea typeface="Questrial"/>
                <a:cs typeface="Questrial"/>
                <a:sym typeface="Questrial"/>
              </a:rPr>
              <a:t>Adjustments are entered on Lines 23-35</a:t>
            </a:r>
          </a:p>
          <a:p>
            <a:pPr marL="114300" marR="0" lvl="0" indent="0" algn="ctr" rtl="0">
              <a:spcBef>
                <a:spcPts val="0"/>
              </a:spcBef>
              <a:buClr>
                <a:schemeClr val="lt1"/>
              </a:buClr>
              <a:buSzPct val="25000"/>
              <a:buFont typeface="Questrial"/>
              <a:buNone/>
            </a:pPr>
            <a:r>
              <a:rPr lang="en-US" sz="4000" b="1">
                <a:solidFill>
                  <a:schemeClr val="lt1"/>
                </a:solidFill>
                <a:latin typeface="Questrial"/>
                <a:ea typeface="Questrial"/>
                <a:cs typeface="Questrial"/>
                <a:sym typeface="Questrial"/>
              </a:rPr>
              <a:t>Total adjustments are found on Line 36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
                                            <p:txEl>
                                              <p:pRg st="0" end="0"/>
                                            </p:txEl>
                                          </p:spTgt>
                                        </p:tgtEl>
                                        <p:attrNameLst>
                                          <p:attrName>style.visibility</p:attrName>
                                        </p:attrNameLst>
                                      </p:cBhvr>
                                      <p:to>
                                        <p:strVal val="visible"/>
                                      </p:to>
                                    </p:set>
                                    <p:animEffect transition="in" filter="fade">
                                      <p:cBhvr>
                                        <p:cTn id="7" dur="500"/>
                                        <p:tgtEl>
                                          <p:spTgt spid="2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1">
                                            <p:txEl>
                                              <p:pRg st="1" end="1"/>
                                            </p:txEl>
                                          </p:spTgt>
                                        </p:tgtEl>
                                        <p:attrNameLst>
                                          <p:attrName>style.visibility</p:attrName>
                                        </p:attrNameLst>
                                      </p:cBhvr>
                                      <p:to>
                                        <p:strVal val="visible"/>
                                      </p:to>
                                    </p:set>
                                    <p:animEffect transition="in" filter="fade">
                                      <p:cBhvr>
                                        <p:cTn id="12" dur="500"/>
                                        <p:tgtEl>
                                          <p:spTgt spid="2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
                                        </p:tgtEl>
                                        <p:attrNameLst>
                                          <p:attrName>style.visibility</p:attrName>
                                        </p:attrNameLst>
                                      </p:cBhvr>
                                      <p:to>
                                        <p:strVal val="visible"/>
                                      </p:to>
                                    </p:set>
                                    <p:animEffect transition="in" filter="fade">
                                      <p:cBhvr>
                                        <p:cTn id="17"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Shape 177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a:t>
            </a:r>
            <a:r>
              <a:rPr lang="en-US"/>
              <a:t>ercise</a:t>
            </a:r>
            <a:r>
              <a:rPr lang="en-US" sz="4800" b="1" i="0" u="none" strike="noStrike" cap="none">
                <a:solidFill>
                  <a:schemeClr val="dk2"/>
                </a:solidFill>
                <a:latin typeface="Questrial"/>
                <a:ea typeface="Questrial"/>
                <a:cs typeface="Questrial"/>
                <a:sym typeface="Questrial"/>
              </a:rPr>
              <a:t> – Answer</a:t>
            </a:r>
          </a:p>
        </p:txBody>
      </p:sp>
      <p:sp>
        <p:nvSpPr>
          <p:cNvPr id="1775" name="Shape 1775"/>
          <p:cNvSpPr txBox="1">
            <a:spLocks noGrp="1"/>
          </p:cNvSpPr>
          <p:nvPr>
            <p:ph type="body" idx="1"/>
          </p:nvPr>
        </p:nvSpPr>
        <p:spPr>
          <a:xfrm>
            <a:off x="195025" y="1235100"/>
            <a:ext cx="11749500" cy="5622900"/>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609600" marR="0" lvl="0" indent="-609600" algn="ctr" rtl="0">
              <a:lnSpc>
                <a:spcPct val="80000"/>
              </a:lnSpc>
              <a:spcBef>
                <a:spcPts val="0"/>
              </a:spcBef>
              <a:spcAft>
                <a:spcPts val="0"/>
              </a:spcAft>
              <a:buClr>
                <a:srgbClr val="CA8F0C"/>
              </a:buClr>
              <a:buSzPct val="25000"/>
              <a:buFont typeface="Noto Sans Symbols"/>
              <a:buNone/>
            </a:pPr>
            <a:r>
              <a:rPr lang="en-US" sz="3700" b="1" i="0" u="none" strike="noStrike" cap="non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p>
          <a:p>
            <a:pPr marL="609600" marR="0" lvl="0" indent="-609600" algn="ctr" rtl="0">
              <a:lnSpc>
                <a:spcPct val="80000"/>
              </a:lnSpc>
              <a:spcBef>
                <a:spcPts val="222"/>
              </a:spcBef>
              <a:spcAft>
                <a:spcPts val="0"/>
              </a:spcAft>
              <a:buClr>
                <a:schemeClr val="dk1"/>
              </a:buClr>
              <a:buSzPct val="25000"/>
              <a:buFont typeface="Noto Sans Symbols"/>
              <a:buNone/>
            </a:pPr>
            <a:endParaRPr sz="1110" b="1" i="0" u="none" strike="noStrike" cap="none">
              <a:solidFill>
                <a:srgbClr val="CA8F0C"/>
              </a:solidFill>
              <a:latin typeface="Questrial"/>
              <a:ea typeface="Questrial"/>
              <a:cs typeface="Questrial"/>
              <a:sym typeface="Questrial"/>
            </a:endParaRPr>
          </a:p>
          <a:p>
            <a:pPr marL="1066800" marR="0" lvl="0" indent="-609600" algn="l" rtl="0">
              <a:lnSpc>
                <a:spcPct val="80000"/>
              </a:lnSpc>
              <a:spcBef>
                <a:spcPts val="740"/>
              </a:spcBef>
              <a:spcAft>
                <a:spcPts val="0"/>
              </a:spcAft>
              <a:buClr>
                <a:srgbClr val="CA8F0C"/>
              </a:buClr>
              <a:buSzPct val="100000"/>
              <a:buFont typeface="Noto Sans Symbols"/>
              <a:buAutoNum type="arabicPeriod"/>
            </a:pPr>
            <a:r>
              <a:rPr lang="en-US" sz="3700" b="1" i="0" u="none" strike="noStrike" cap="none">
                <a:solidFill>
                  <a:srgbClr val="CA8F0C"/>
                </a:solidFill>
                <a:latin typeface="Questrial"/>
                <a:ea typeface="Questrial"/>
                <a:cs typeface="Questrial"/>
                <a:sym typeface="Questrial"/>
              </a:rPr>
              <a:t>$300 for overnight camp – </a:t>
            </a:r>
            <a:r>
              <a:rPr lang="en-US" sz="3700" b="1" i="0" u="sng" strike="noStrike" cap="none">
                <a:solidFill>
                  <a:srgbClr val="CA8F0C"/>
                </a:solidFill>
                <a:latin typeface="Questrial"/>
                <a:ea typeface="Questrial"/>
                <a:cs typeface="Questrial"/>
                <a:sym typeface="Questrial"/>
              </a:rPr>
              <a:t>NO</a:t>
            </a:r>
          </a:p>
          <a:p>
            <a:pPr marL="1066800" marR="0" lvl="0" indent="-609600" algn="l" rtl="0">
              <a:lnSpc>
                <a:spcPct val="80000"/>
              </a:lnSpc>
              <a:spcBef>
                <a:spcPts val="740"/>
              </a:spcBef>
              <a:spcAft>
                <a:spcPts val="0"/>
              </a:spcAft>
              <a:buClr>
                <a:srgbClr val="CA8F0C"/>
              </a:buClr>
              <a:buSzPct val="100000"/>
              <a:buFont typeface="Noto Sans Symbols"/>
              <a:buAutoNum type="arabicPeriod"/>
            </a:pPr>
            <a:r>
              <a:rPr lang="en-US" sz="3700" b="1" i="0" u="none" strike="noStrike" cap="none">
                <a:solidFill>
                  <a:srgbClr val="CA8F0C"/>
                </a:solidFill>
                <a:latin typeface="Questrial"/>
                <a:ea typeface="Questrial"/>
                <a:cs typeface="Questrial"/>
                <a:sym typeface="Questrial"/>
              </a:rPr>
              <a:t>$1000 to her ex-husband for after school care – </a:t>
            </a:r>
            <a:r>
              <a:rPr lang="en-US" sz="3700" b="1" i="0" u="sng" strike="noStrike" cap="none">
                <a:solidFill>
                  <a:srgbClr val="CA8F0C"/>
                </a:solidFill>
                <a:latin typeface="Questrial"/>
                <a:ea typeface="Questrial"/>
                <a:cs typeface="Questrial"/>
                <a:sym typeface="Questrial"/>
              </a:rPr>
              <a:t>NO</a:t>
            </a:r>
          </a:p>
          <a:p>
            <a:pPr marL="1066800" marR="0" lvl="0" indent="-609600" algn="l" rtl="0">
              <a:lnSpc>
                <a:spcPct val="80000"/>
              </a:lnSpc>
              <a:spcBef>
                <a:spcPts val="740"/>
              </a:spcBef>
              <a:spcAft>
                <a:spcPts val="0"/>
              </a:spcAft>
              <a:buClr>
                <a:srgbClr val="CA8F0C"/>
              </a:buClr>
              <a:buSzPct val="100000"/>
              <a:buFont typeface="Noto Sans Symbols"/>
              <a:buAutoNum type="arabicPeriod"/>
            </a:pPr>
            <a:r>
              <a:rPr lang="en-US" sz="3700" b="1" i="0" u="none" strike="noStrike" cap="none">
                <a:solidFill>
                  <a:srgbClr val="CA8F0C"/>
                </a:solidFill>
                <a:latin typeface="Questrial"/>
                <a:ea typeface="Questrial"/>
                <a:cs typeface="Questrial"/>
                <a:sym typeface="Questrial"/>
              </a:rPr>
              <a:t>$1500 to her mother for after-school care – </a:t>
            </a:r>
            <a:r>
              <a:rPr lang="en-US" sz="3700" b="1" i="0" u="sng" strike="noStrike" cap="none">
                <a:solidFill>
                  <a:srgbClr val="CA8F0C"/>
                </a:solidFill>
                <a:latin typeface="Questrial"/>
                <a:ea typeface="Questrial"/>
                <a:cs typeface="Questrial"/>
                <a:sym typeface="Questrial"/>
              </a:rPr>
              <a:t>YES</a:t>
            </a:r>
          </a:p>
          <a:p>
            <a:pPr marL="1066800" marR="0" lvl="0" indent="-609600" algn="l" rtl="0">
              <a:lnSpc>
                <a:spcPct val="80000"/>
              </a:lnSpc>
              <a:spcBef>
                <a:spcPts val="740"/>
              </a:spcBef>
              <a:spcAft>
                <a:spcPts val="0"/>
              </a:spcAft>
              <a:buClr>
                <a:srgbClr val="CA8F0C"/>
              </a:buClr>
              <a:buSzPct val="100000"/>
              <a:buFont typeface="Noto Sans Symbols"/>
              <a:buAutoNum type="arabicPeriod"/>
            </a:pPr>
            <a:r>
              <a:rPr lang="en-US" sz="3700" b="1" i="0" u="none" strike="noStrike" cap="none">
                <a:solidFill>
                  <a:srgbClr val="CA8F0C"/>
                </a:solidFill>
                <a:latin typeface="Questrial"/>
                <a:ea typeface="Questrial"/>
                <a:cs typeface="Questrial"/>
                <a:sym typeface="Questrial"/>
              </a:rPr>
              <a:t>$500 to her 15-year-old son for babysitting</a:t>
            </a:r>
          </a:p>
          <a:p>
            <a:pPr marL="342900" marR="0" lvl="0" indent="-342900" algn="l" rtl="0">
              <a:lnSpc>
                <a:spcPct val="90000"/>
              </a:lnSpc>
              <a:spcBef>
                <a:spcPts val="740"/>
              </a:spcBef>
              <a:buClr>
                <a:schemeClr val="dk1"/>
              </a:buClr>
              <a:buSzPct val="100000"/>
              <a:buFont typeface="Noto Sans Symbols"/>
              <a:buNone/>
            </a:pPr>
            <a:endParaRPr sz="3700" b="1" i="0" u="none" strike="noStrike" cap="none">
              <a:solidFill>
                <a:srgbClr val="CA8F0C"/>
              </a:solidFill>
              <a:latin typeface="Questrial"/>
              <a:ea typeface="Questrial"/>
              <a:cs typeface="Questrial"/>
              <a:sym typeface="Questrial"/>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Shape 1780"/>
          <p:cNvSpPr txBox="1">
            <a:spLocks noGrp="1"/>
          </p:cNvSpPr>
          <p:nvPr>
            <p:ph type="title"/>
          </p:nvPr>
        </p:nvSpPr>
        <p:spPr>
          <a:xfrm>
            <a:off x="609600" y="95863"/>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a:t>
            </a:r>
            <a:r>
              <a:rPr lang="en-US"/>
              <a:t>ercise</a:t>
            </a:r>
            <a:r>
              <a:rPr lang="en-US" sz="4800" b="1" i="0" u="none" strike="noStrike" cap="none">
                <a:solidFill>
                  <a:schemeClr val="dk2"/>
                </a:solidFill>
                <a:latin typeface="Questrial"/>
                <a:ea typeface="Questrial"/>
                <a:cs typeface="Questrial"/>
                <a:sym typeface="Questrial"/>
              </a:rPr>
              <a:t>– Answer</a:t>
            </a:r>
          </a:p>
        </p:txBody>
      </p:sp>
      <p:sp>
        <p:nvSpPr>
          <p:cNvPr id="1781" name="Shape 1781"/>
          <p:cNvSpPr txBox="1">
            <a:spLocks noGrp="1"/>
          </p:cNvSpPr>
          <p:nvPr>
            <p:ph type="body" idx="1"/>
          </p:nvPr>
        </p:nvSpPr>
        <p:spPr>
          <a:xfrm>
            <a:off x="292500" y="1080175"/>
            <a:ext cx="11684700" cy="5615400"/>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609600" marR="0" lvl="0" indent="-609600" algn="ctr" rtl="0">
              <a:lnSpc>
                <a:spcPct val="80000"/>
              </a:lnSpc>
              <a:spcBef>
                <a:spcPts val="0"/>
              </a:spcBef>
              <a:spcAft>
                <a:spcPts val="0"/>
              </a:spcAft>
              <a:buClr>
                <a:srgbClr val="CA8F0C"/>
              </a:buClr>
              <a:buSzPct val="25000"/>
              <a:buFont typeface="Noto Sans Symbols"/>
              <a:buNone/>
            </a:pPr>
            <a:r>
              <a:rPr lang="en-US" sz="3700" b="1" i="0" u="none" strike="noStrike" cap="non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p>
          <a:p>
            <a:pPr marL="609600" marR="0" lvl="0" indent="-609600" algn="ctr" rtl="0">
              <a:lnSpc>
                <a:spcPct val="80000"/>
              </a:lnSpc>
              <a:spcBef>
                <a:spcPts val="222"/>
              </a:spcBef>
              <a:spcAft>
                <a:spcPts val="0"/>
              </a:spcAft>
              <a:buClr>
                <a:schemeClr val="dk1"/>
              </a:buClr>
              <a:buSzPct val="25000"/>
              <a:buFont typeface="Noto Sans Symbols"/>
              <a:buNone/>
            </a:pPr>
            <a:endParaRPr sz="1110" b="1" i="0" u="none" strike="noStrike" cap="none">
              <a:solidFill>
                <a:srgbClr val="CA8F0C"/>
              </a:solidFill>
              <a:latin typeface="Questrial"/>
              <a:ea typeface="Questrial"/>
              <a:cs typeface="Questrial"/>
              <a:sym typeface="Questrial"/>
            </a:endParaRPr>
          </a:p>
          <a:p>
            <a:pPr marL="1066800" marR="0" lvl="0" indent="-609600" algn="l" rtl="0">
              <a:lnSpc>
                <a:spcPct val="80000"/>
              </a:lnSpc>
              <a:spcBef>
                <a:spcPts val="740"/>
              </a:spcBef>
              <a:spcAft>
                <a:spcPts val="0"/>
              </a:spcAft>
              <a:buClr>
                <a:srgbClr val="CA8F0C"/>
              </a:buClr>
              <a:buSzPct val="100000"/>
              <a:buFont typeface="Noto Sans Symbols"/>
              <a:buAutoNum type="arabicPeriod"/>
            </a:pPr>
            <a:r>
              <a:rPr lang="en-US" sz="3700" b="1" i="0" u="none" strike="noStrike" cap="none">
                <a:solidFill>
                  <a:srgbClr val="CA8F0C"/>
                </a:solidFill>
                <a:latin typeface="Questrial"/>
                <a:ea typeface="Questrial"/>
                <a:cs typeface="Questrial"/>
                <a:sym typeface="Questrial"/>
              </a:rPr>
              <a:t>$300 for overnight camp – </a:t>
            </a:r>
            <a:r>
              <a:rPr lang="en-US" sz="3700" b="1" i="0" u="sng" strike="noStrike" cap="none">
                <a:solidFill>
                  <a:srgbClr val="CA8F0C"/>
                </a:solidFill>
                <a:latin typeface="Questrial"/>
                <a:ea typeface="Questrial"/>
                <a:cs typeface="Questrial"/>
                <a:sym typeface="Questrial"/>
              </a:rPr>
              <a:t>NO</a:t>
            </a:r>
          </a:p>
          <a:p>
            <a:pPr marL="1066800" marR="0" lvl="0" indent="-609600" algn="l" rtl="0">
              <a:lnSpc>
                <a:spcPct val="80000"/>
              </a:lnSpc>
              <a:spcBef>
                <a:spcPts val="740"/>
              </a:spcBef>
              <a:spcAft>
                <a:spcPts val="0"/>
              </a:spcAft>
              <a:buClr>
                <a:srgbClr val="CA8F0C"/>
              </a:buClr>
              <a:buSzPct val="100000"/>
              <a:buFont typeface="Noto Sans Symbols"/>
              <a:buAutoNum type="arabicPeriod"/>
            </a:pPr>
            <a:r>
              <a:rPr lang="en-US" sz="3700" b="1" i="0" u="none" strike="noStrike" cap="none">
                <a:solidFill>
                  <a:srgbClr val="CA8F0C"/>
                </a:solidFill>
                <a:latin typeface="Questrial"/>
                <a:ea typeface="Questrial"/>
                <a:cs typeface="Questrial"/>
                <a:sym typeface="Questrial"/>
              </a:rPr>
              <a:t>$1000 to her ex-husband for after school care – </a:t>
            </a:r>
            <a:r>
              <a:rPr lang="en-US" sz="3700" b="1" i="0" u="sng" strike="noStrike" cap="none">
                <a:solidFill>
                  <a:srgbClr val="CA8F0C"/>
                </a:solidFill>
                <a:latin typeface="Questrial"/>
                <a:ea typeface="Questrial"/>
                <a:cs typeface="Questrial"/>
                <a:sym typeface="Questrial"/>
              </a:rPr>
              <a:t>NO</a:t>
            </a:r>
          </a:p>
          <a:p>
            <a:pPr marL="1066800" marR="0" lvl="0" indent="-609600" algn="l" rtl="0">
              <a:lnSpc>
                <a:spcPct val="80000"/>
              </a:lnSpc>
              <a:spcBef>
                <a:spcPts val="740"/>
              </a:spcBef>
              <a:spcAft>
                <a:spcPts val="0"/>
              </a:spcAft>
              <a:buClr>
                <a:srgbClr val="CA8F0C"/>
              </a:buClr>
              <a:buSzPct val="100000"/>
              <a:buFont typeface="Noto Sans Symbols"/>
              <a:buAutoNum type="arabicPeriod"/>
            </a:pPr>
            <a:r>
              <a:rPr lang="en-US" sz="3700" b="1" i="0" u="none" strike="noStrike" cap="none">
                <a:solidFill>
                  <a:srgbClr val="CA8F0C"/>
                </a:solidFill>
                <a:latin typeface="Questrial"/>
                <a:ea typeface="Questrial"/>
                <a:cs typeface="Questrial"/>
                <a:sym typeface="Questrial"/>
              </a:rPr>
              <a:t>$1500 to her mother for after-school care – </a:t>
            </a:r>
            <a:r>
              <a:rPr lang="en-US" sz="3700" b="1" i="0" u="sng" strike="noStrike" cap="none">
                <a:solidFill>
                  <a:srgbClr val="CA8F0C"/>
                </a:solidFill>
                <a:latin typeface="Questrial"/>
                <a:ea typeface="Questrial"/>
                <a:cs typeface="Questrial"/>
                <a:sym typeface="Questrial"/>
              </a:rPr>
              <a:t>YES</a:t>
            </a:r>
          </a:p>
          <a:p>
            <a:pPr marL="1066800" marR="0" lvl="0" indent="-609600" algn="l" rtl="0">
              <a:lnSpc>
                <a:spcPct val="80000"/>
              </a:lnSpc>
              <a:spcBef>
                <a:spcPts val="740"/>
              </a:spcBef>
              <a:spcAft>
                <a:spcPts val="0"/>
              </a:spcAft>
              <a:buClr>
                <a:srgbClr val="CA8F0C"/>
              </a:buClr>
              <a:buSzPct val="100000"/>
              <a:buFont typeface="Noto Sans Symbols"/>
              <a:buAutoNum type="arabicPeriod"/>
            </a:pPr>
            <a:r>
              <a:rPr lang="en-US" sz="3700" b="1" i="0" u="none" strike="noStrike" cap="none">
                <a:solidFill>
                  <a:srgbClr val="CA8F0C"/>
                </a:solidFill>
                <a:latin typeface="Questrial"/>
                <a:ea typeface="Questrial"/>
                <a:cs typeface="Questrial"/>
                <a:sym typeface="Questrial"/>
              </a:rPr>
              <a:t>$500 to her 15-year-old son for babysitting – </a:t>
            </a:r>
            <a:r>
              <a:rPr lang="en-US" sz="3700" b="1" i="0" u="sng" strike="noStrike" cap="none">
                <a:solidFill>
                  <a:srgbClr val="CA8F0C"/>
                </a:solidFill>
                <a:latin typeface="Questrial"/>
                <a:ea typeface="Questrial"/>
                <a:cs typeface="Questrial"/>
                <a:sym typeface="Questrial"/>
              </a:rPr>
              <a:t>NO</a:t>
            </a:r>
          </a:p>
          <a:p>
            <a:pPr marL="342900" marR="0" lvl="0" indent="-342900" algn="l" rtl="0">
              <a:lnSpc>
                <a:spcPct val="90000"/>
              </a:lnSpc>
              <a:spcBef>
                <a:spcPts val="740"/>
              </a:spcBef>
              <a:buClr>
                <a:schemeClr val="dk1"/>
              </a:buClr>
              <a:buSzPct val="100000"/>
              <a:buFont typeface="Noto Sans Symbols"/>
              <a:buNone/>
            </a:pPr>
            <a:endParaRPr sz="3700" b="1" i="0" u="none" strike="noStrike" cap="none">
              <a:solidFill>
                <a:srgbClr val="CA8F0C"/>
              </a:solidFill>
              <a:latin typeface="Questrial"/>
              <a:ea typeface="Questrial"/>
              <a:cs typeface="Questrial"/>
              <a:sym typeface="Questrial"/>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Shape 1787"/>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Child Tax Credit</a:t>
            </a:r>
          </a:p>
        </p:txBody>
      </p:sp>
      <p:sp>
        <p:nvSpPr>
          <p:cNvPr id="1788" name="Shape 1788"/>
          <p:cNvSpPr txBox="1">
            <a:spLocks noGrp="1"/>
          </p:cNvSpPr>
          <p:nvPr>
            <p:ph type="body" idx="1"/>
          </p:nvPr>
        </p:nvSpPr>
        <p:spPr>
          <a:xfrm>
            <a:off x="609600" y="857266"/>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7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One credit for each qualifying child </a:t>
            </a:r>
            <a:r>
              <a:rPr lang="en-US" sz="3700" b="1" i="0" u="none" strike="noStrike" cap="none">
                <a:solidFill>
                  <a:schemeClr val="accent2"/>
                </a:solidFill>
                <a:latin typeface="Questrial"/>
                <a:ea typeface="Questrial"/>
                <a:cs typeface="Questrial"/>
                <a:sym typeface="Questrial"/>
              </a:rPr>
              <a:t>under 17 years of age</a:t>
            </a:r>
          </a:p>
          <a:p>
            <a:pPr marL="342900" marR="0" lvl="0" indent="-342900" algn="l" rtl="0">
              <a:lnSpc>
                <a:spcPct val="7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A taxpayer can claim a Child Tax Credit for a child only if they </a:t>
            </a:r>
            <a:r>
              <a:rPr lang="en-US" sz="3700" b="1" i="0" u="none" strike="noStrike" cap="none">
                <a:solidFill>
                  <a:schemeClr val="accent2"/>
                </a:solidFill>
                <a:latin typeface="Questrial"/>
                <a:ea typeface="Questrial"/>
                <a:cs typeface="Questrial"/>
                <a:sym typeface="Questrial"/>
              </a:rPr>
              <a:t>CAN AND DO </a:t>
            </a:r>
            <a:r>
              <a:rPr lang="en-US" sz="3700" b="0" i="0" u="none" strike="noStrike" cap="none">
                <a:solidFill>
                  <a:schemeClr val="dk1"/>
                </a:solidFill>
                <a:latin typeface="Questrial"/>
                <a:ea typeface="Questrial"/>
                <a:cs typeface="Questrial"/>
                <a:sym typeface="Questrial"/>
              </a:rPr>
              <a:t>claim a dependency exemption for the child</a:t>
            </a:r>
          </a:p>
          <a:p>
            <a:pPr marL="342900" marR="0" lvl="0" indent="-342900" algn="l" rtl="0">
              <a:lnSpc>
                <a:spcPct val="7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Nonrefundable credit with a maximum of $1,000 per child.</a:t>
            </a:r>
          </a:p>
          <a:p>
            <a:pPr marL="742950" marR="0" lvl="1" indent="-285750" algn="l" rtl="0">
              <a:lnSpc>
                <a:spcPct val="7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Amount actually claimed depends on taxpayer’s tax liability, MAGI and filing status</a:t>
            </a:r>
          </a:p>
          <a:p>
            <a:pPr marL="742950" marR="0" lvl="1" indent="-285750" algn="l" rtl="0">
              <a:lnSpc>
                <a:spcPct val="7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MAGI: typically same as AGI</a:t>
            </a:r>
          </a:p>
          <a:p>
            <a:pPr marL="342900" marR="0" lvl="0" indent="-342900" algn="l" rtl="0">
              <a:lnSpc>
                <a:spcPct val="80000"/>
              </a:lnSpc>
              <a:spcBef>
                <a:spcPts val="740"/>
              </a:spcBef>
              <a:buClr>
                <a:schemeClr val="dk1"/>
              </a:buClr>
              <a:buSzPct val="100000"/>
              <a:buFont typeface="Noto Sans Symbols"/>
              <a:buNone/>
            </a:pPr>
            <a:endParaRPr sz="37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8">
                                            <p:txEl>
                                              <p:pRg st="0" end="0"/>
                                            </p:txEl>
                                          </p:spTgt>
                                        </p:tgtEl>
                                        <p:attrNameLst>
                                          <p:attrName>style.visibility</p:attrName>
                                        </p:attrNameLst>
                                      </p:cBhvr>
                                      <p:to>
                                        <p:strVal val="visible"/>
                                      </p:to>
                                    </p:set>
                                    <p:animEffect transition="in" filter="fade">
                                      <p:cBhvr>
                                        <p:cTn id="7" dur="500"/>
                                        <p:tgtEl>
                                          <p:spTgt spid="17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8">
                                            <p:txEl>
                                              <p:pRg st="1" end="1"/>
                                            </p:txEl>
                                          </p:spTgt>
                                        </p:tgtEl>
                                        <p:attrNameLst>
                                          <p:attrName>style.visibility</p:attrName>
                                        </p:attrNameLst>
                                      </p:cBhvr>
                                      <p:to>
                                        <p:strVal val="visible"/>
                                      </p:to>
                                    </p:set>
                                    <p:animEffect transition="in" filter="fade">
                                      <p:cBhvr>
                                        <p:cTn id="12" dur="500"/>
                                        <p:tgtEl>
                                          <p:spTgt spid="17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88">
                                            <p:txEl>
                                              <p:pRg st="2" end="2"/>
                                            </p:txEl>
                                          </p:spTgt>
                                        </p:tgtEl>
                                        <p:attrNameLst>
                                          <p:attrName>style.visibility</p:attrName>
                                        </p:attrNameLst>
                                      </p:cBhvr>
                                      <p:to>
                                        <p:strVal val="visible"/>
                                      </p:to>
                                    </p:set>
                                    <p:animEffect transition="in" filter="fade">
                                      <p:cBhvr>
                                        <p:cTn id="17" dur="500"/>
                                        <p:tgtEl>
                                          <p:spTgt spid="17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88">
                                            <p:txEl>
                                              <p:pRg st="3" end="3"/>
                                            </p:txEl>
                                          </p:spTgt>
                                        </p:tgtEl>
                                        <p:attrNameLst>
                                          <p:attrName>style.visibility</p:attrName>
                                        </p:attrNameLst>
                                      </p:cBhvr>
                                      <p:to>
                                        <p:strVal val="visible"/>
                                      </p:to>
                                    </p:set>
                                    <p:animEffect transition="in" filter="fade">
                                      <p:cBhvr>
                                        <p:cTn id="22" dur="500"/>
                                        <p:tgtEl>
                                          <p:spTgt spid="17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88">
                                            <p:txEl>
                                              <p:pRg st="4" end="4"/>
                                            </p:txEl>
                                          </p:spTgt>
                                        </p:tgtEl>
                                        <p:attrNameLst>
                                          <p:attrName>style.visibility</p:attrName>
                                        </p:attrNameLst>
                                      </p:cBhvr>
                                      <p:to>
                                        <p:strVal val="visible"/>
                                      </p:to>
                                    </p:set>
                                    <p:animEffect transition="in" filter="fade">
                                      <p:cBhvr>
                                        <p:cTn id="27" dur="500"/>
                                        <p:tgtEl>
                                          <p:spTgt spid="178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88">
                                            <p:txEl>
                                              <p:pRg st="5" end="5"/>
                                            </p:txEl>
                                          </p:spTgt>
                                        </p:tgtEl>
                                        <p:attrNameLst>
                                          <p:attrName>style.visibility</p:attrName>
                                        </p:attrNameLst>
                                      </p:cBhvr>
                                      <p:to>
                                        <p:strVal val="visible"/>
                                      </p:to>
                                    </p:set>
                                    <p:animEffect transition="in" filter="fade">
                                      <p:cBhvr>
                                        <p:cTn id="32" dur="500"/>
                                        <p:tgtEl>
                                          <p:spTgt spid="178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Shape 1793"/>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Child Tax Credit</a:t>
            </a:r>
          </a:p>
        </p:txBody>
      </p:sp>
      <p:sp>
        <p:nvSpPr>
          <p:cNvPr id="1794" name="Shape 1794"/>
          <p:cNvSpPr txBox="1">
            <a:spLocks noGrp="1"/>
          </p:cNvSpPr>
          <p:nvPr>
            <p:ph type="body" idx="1"/>
          </p:nvPr>
        </p:nvSpPr>
        <p:spPr>
          <a:xfrm>
            <a:off x="609600" y="1096403"/>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This is a credit intended to reduce the tax liability owed by the taxpayer, therefore, this part of the credit is </a:t>
            </a:r>
            <a:r>
              <a:rPr lang="en-US" sz="4000" b="1" i="0" u="none" strike="noStrike" cap="none">
                <a:solidFill>
                  <a:schemeClr val="dk1"/>
                </a:solidFill>
                <a:latin typeface="Questrial"/>
                <a:ea typeface="Questrial"/>
                <a:cs typeface="Questrial"/>
                <a:sym typeface="Questrial"/>
              </a:rPr>
              <a:t>nonrefundable</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However, the taxpayers may be able to take the </a:t>
            </a:r>
            <a:r>
              <a:rPr lang="en-US" sz="4000" b="0" i="1" u="none" strike="noStrike" cap="none">
                <a:solidFill>
                  <a:schemeClr val="accent2"/>
                </a:solidFill>
                <a:latin typeface="Questrial"/>
                <a:ea typeface="Questrial"/>
                <a:cs typeface="Questrial"/>
                <a:sym typeface="Questrial"/>
              </a:rPr>
              <a:t>Additional Child Tax Credit</a:t>
            </a:r>
            <a:r>
              <a:rPr lang="en-US" sz="4000" b="0" i="0" u="none" strike="noStrike" cap="none">
                <a:solidFill>
                  <a:schemeClr val="dk1"/>
                </a:solidFill>
                <a:latin typeface="Questrial"/>
                <a:ea typeface="Questrial"/>
                <a:cs typeface="Questrial"/>
                <a:sym typeface="Questrial"/>
              </a:rPr>
              <a:t>, which is </a:t>
            </a:r>
            <a:r>
              <a:rPr lang="en-US" sz="4000" b="1" i="0" u="none" strike="noStrike" cap="none">
                <a:solidFill>
                  <a:schemeClr val="dk1"/>
                </a:solidFill>
                <a:latin typeface="Questrial"/>
                <a:ea typeface="Questrial"/>
                <a:cs typeface="Questrial"/>
                <a:sym typeface="Questrial"/>
              </a:rPr>
              <a:t>refundable</a:t>
            </a:r>
          </a:p>
          <a:p>
            <a:pPr marL="342900" marR="0" lvl="0" indent="-342900" algn="l" rtl="0">
              <a:spcBef>
                <a:spcPts val="800"/>
              </a:spcBef>
              <a:buClr>
                <a:schemeClr val="dk1"/>
              </a:buClr>
              <a:buSzPct val="100000"/>
              <a:buFont typeface="Noto Sans Symbols"/>
              <a:buChar char="➢"/>
            </a:pPr>
            <a:r>
              <a:rPr lang="en-US" i="1"/>
              <a:t>The tax software automatically calculates this, but you should be familiar with the rules in case the taxpayer has 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4">
                                            <p:txEl>
                                              <p:pRg st="0" end="0"/>
                                            </p:txEl>
                                          </p:spTgt>
                                        </p:tgtEl>
                                        <p:attrNameLst>
                                          <p:attrName>style.visibility</p:attrName>
                                        </p:attrNameLst>
                                      </p:cBhvr>
                                      <p:to>
                                        <p:strVal val="visible"/>
                                      </p:to>
                                    </p:set>
                                    <p:animEffect transition="in" filter="fade">
                                      <p:cBhvr>
                                        <p:cTn id="7" dur="500"/>
                                        <p:tgtEl>
                                          <p:spTgt spid="17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4">
                                            <p:txEl>
                                              <p:pRg st="1" end="1"/>
                                            </p:txEl>
                                          </p:spTgt>
                                        </p:tgtEl>
                                        <p:attrNameLst>
                                          <p:attrName>style.visibility</p:attrName>
                                        </p:attrNameLst>
                                      </p:cBhvr>
                                      <p:to>
                                        <p:strVal val="visible"/>
                                      </p:to>
                                    </p:set>
                                    <p:animEffect transition="in" filter="fade">
                                      <p:cBhvr>
                                        <p:cTn id="12" dur="500"/>
                                        <p:tgtEl>
                                          <p:spTgt spid="17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4">
                                            <p:txEl>
                                              <p:pRg st="2" end="2"/>
                                            </p:txEl>
                                          </p:spTgt>
                                        </p:tgtEl>
                                        <p:attrNameLst>
                                          <p:attrName>style.visibility</p:attrName>
                                        </p:attrNameLst>
                                      </p:cBhvr>
                                      <p:to>
                                        <p:strVal val="visible"/>
                                      </p:to>
                                    </p:set>
                                    <p:animEffect transition="in" filter="fade">
                                      <p:cBhvr>
                                        <p:cTn id="17" dur="500"/>
                                        <p:tgtEl>
                                          <p:spTgt spid="17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Shape 180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Retirement Savings Contributions Credit: General Eligibility Requirements</a:t>
            </a:r>
          </a:p>
        </p:txBody>
      </p:sp>
      <p:sp>
        <p:nvSpPr>
          <p:cNvPr id="1801" name="Shape 1801"/>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 contribution to an IRA or other qualified plan for the tax year</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AGI limitations (vary based on filing status)</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Age 18 or older</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Not claimed as a dependent on someone else’s tax return</a:t>
            </a:r>
          </a:p>
          <a:p>
            <a:pPr marL="342900" marR="0" lvl="0" indent="-342900" algn="l" rtl="0">
              <a:lnSpc>
                <a:spcPct val="90000"/>
              </a:lnSpc>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Not a full-time student during the tax year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1">
                                            <p:txEl>
                                              <p:pRg st="0" end="0"/>
                                            </p:txEl>
                                          </p:spTgt>
                                        </p:tgtEl>
                                        <p:attrNameLst>
                                          <p:attrName>style.visibility</p:attrName>
                                        </p:attrNameLst>
                                      </p:cBhvr>
                                      <p:to>
                                        <p:strVal val="visible"/>
                                      </p:to>
                                    </p:set>
                                    <p:animEffect transition="in" filter="fade">
                                      <p:cBhvr>
                                        <p:cTn id="7" dur="500"/>
                                        <p:tgtEl>
                                          <p:spTgt spid="18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1">
                                            <p:txEl>
                                              <p:pRg st="1" end="1"/>
                                            </p:txEl>
                                          </p:spTgt>
                                        </p:tgtEl>
                                        <p:attrNameLst>
                                          <p:attrName>style.visibility</p:attrName>
                                        </p:attrNameLst>
                                      </p:cBhvr>
                                      <p:to>
                                        <p:strVal val="visible"/>
                                      </p:to>
                                    </p:set>
                                    <p:animEffect transition="in" filter="fade">
                                      <p:cBhvr>
                                        <p:cTn id="12" dur="500"/>
                                        <p:tgtEl>
                                          <p:spTgt spid="18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01">
                                            <p:txEl>
                                              <p:pRg st="2" end="2"/>
                                            </p:txEl>
                                          </p:spTgt>
                                        </p:tgtEl>
                                        <p:attrNameLst>
                                          <p:attrName>style.visibility</p:attrName>
                                        </p:attrNameLst>
                                      </p:cBhvr>
                                      <p:to>
                                        <p:strVal val="visible"/>
                                      </p:to>
                                    </p:set>
                                    <p:animEffect transition="in" filter="fade">
                                      <p:cBhvr>
                                        <p:cTn id="17" dur="500"/>
                                        <p:tgtEl>
                                          <p:spTgt spid="18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01">
                                            <p:txEl>
                                              <p:pRg st="3" end="3"/>
                                            </p:txEl>
                                          </p:spTgt>
                                        </p:tgtEl>
                                        <p:attrNameLst>
                                          <p:attrName>style.visibility</p:attrName>
                                        </p:attrNameLst>
                                      </p:cBhvr>
                                      <p:to>
                                        <p:strVal val="visible"/>
                                      </p:to>
                                    </p:set>
                                    <p:animEffect transition="in" filter="fade">
                                      <p:cBhvr>
                                        <p:cTn id="22" dur="500"/>
                                        <p:tgtEl>
                                          <p:spTgt spid="180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01">
                                            <p:txEl>
                                              <p:pRg st="4" end="4"/>
                                            </p:txEl>
                                          </p:spTgt>
                                        </p:tgtEl>
                                        <p:attrNameLst>
                                          <p:attrName>style.visibility</p:attrName>
                                        </p:attrNameLst>
                                      </p:cBhvr>
                                      <p:to>
                                        <p:strVal val="visible"/>
                                      </p:to>
                                    </p:set>
                                    <p:animEffect transition="in" filter="fade">
                                      <p:cBhvr>
                                        <p:cTn id="27" dur="500"/>
                                        <p:tgtEl>
                                          <p:spTgt spid="180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1807" name="Shape 180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Retirement Savings Contribution Credit: Form W-2</a:t>
            </a:r>
          </a:p>
        </p:txBody>
      </p:sp>
      <p:pic>
        <p:nvPicPr>
          <p:cNvPr id="1808" name="Shape 1808"/>
          <p:cNvPicPr preferRelativeResize="0">
            <a:picLocks noGrp="1"/>
          </p:cNvPicPr>
          <p:nvPr>
            <p:ph type="body" idx="1"/>
          </p:nvPr>
        </p:nvPicPr>
        <p:blipFill rotWithShape="1">
          <a:blip r:embed="rId3">
            <a:alphaModFix/>
          </a:blip>
          <a:srcRect/>
          <a:stretch/>
        </p:blipFill>
        <p:spPr>
          <a:xfrm>
            <a:off x="2503357" y="1600200"/>
            <a:ext cx="7185285" cy="4525963"/>
          </a:xfrm>
          <a:prstGeom prst="rect">
            <a:avLst/>
          </a:prstGeom>
          <a:noFill/>
          <a:ln>
            <a:noFill/>
          </a:ln>
          <a:effectLst>
            <a:outerShdw blurRad="190500" algn="tl" rotWithShape="0">
              <a:srgbClr val="000000">
                <a:alpha val="69803"/>
              </a:srgbClr>
            </a:outerShdw>
          </a:effectLst>
        </p:spPr>
      </p:pic>
      <p:pic>
        <p:nvPicPr>
          <p:cNvPr id="1809" name="Shape 1809"/>
          <p:cNvPicPr preferRelativeResize="0"/>
          <p:nvPr/>
        </p:nvPicPr>
        <p:blipFill rotWithShape="1">
          <a:blip r:embed="rId4">
            <a:alphaModFix/>
          </a:blip>
          <a:srcRect/>
          <a:stretch/>
        </p:blipFill>
        <p:spPr>
          <a:xfrm>
            <a:off x="8016949" y="3627942"/>
            <a:ext cx="1599859" cy="1257667"/>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810" name="Shape 1810"/>
          <p:cNvPicPr preferRelativeResize="0"/>
          <p:nvPr/>
        </p:nvPicPr>
        <p:blipFill rotWithShape="1">
          <a:blip r:embed="rId5">
            <a:alphaModFix/>
          </a:blip>
          <a:srcRect/>
          <a:stretch/>
        </p:blipFill>
        <p:spPr>
          <a:xfrm>
            <a:off x="6444578" y="3905702"/>
            <a:ext cx="1528591" cy="292980"/>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pic>
        <p:nvPicPr>
          <p:cNvPr id="1811" name="Shape 1811"/>
          <p:cNvPicPr preferRelativeResize="0"/>
          <p:nvPr/>
        </p:nvPicPr>
        <p:blipFill rotWithShape="1">
          <a:blip r:embed="rId6">
            <a:alphaModFix/>
          </a:blip>
          <a:srcRect/>
          <a:stretch/>
        </p:blipFill>
        <p:spPr>
          <a:xfrm>
            <a:off x="6458032" y="4256775"/>
            <a:ext cx="1515137" cy="725355"/>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4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80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8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181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8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Shape 181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Retirement Savings Contribution Credit: Contributions Record</a:t>
            </a:r>
          </a:p>
        </p:txBody>
      </p:sp>
      <p:sp>
        <p:nvSpPr>
          <p:cNvPr id="1818" name="Shape 1818"/>
          <p:cNvSpPr txBox="1">
            <a:spLocks noGrp="1"/>
          </p:cNvSpPr>
          <p:nvPr>
            <p:ph type="body" idx="1"/>
          </p:nvPr>
        </p:nvSpPr>
        <p:spPr>
          <a:xfrm>
            <a:off x="609600" y="1600204"/>
            <a:ext cx="10972800" cy="3839898"/>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How do I know if the taxpayer has made a qualifying contribution?</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Form W-2, Box 12 and one of the codes: D, E, F, G, H, S, AA or BB</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Form W-2, Box 14 and codes for military personnel: Q or E</a:t>
            </a:r>
          </a:p>
        </p:txBody>
      </p:sp>
      <p:sp>
        <p:nvSpPr>
          <p:cNvPr id="1819" name="Shape 1819"/>
          <p:cNvSpPr/>
          <p:nvPr/>
        </p:nvSpPr>
        <p:spPr>
          <a:xfrm>
            <a:off x="1122139" y="5334424"/>
            <a:ext cx="10460262" cy="1200329"/>
          </a:xfrm>
          <a:prstGeom prst="rect">
            <a:avLst/>
          </a:prstGeom>
          <a:solidFill>
            <a:schemeClr val="accent3"/>
          </a:solidFill>
          <a:ln w="25400" cap="flat" cmpd="sng">
            <a:solidFill>
              <a:srgbClr val="2B535E"/>
            </a:solidFill>
            <a:prstDash val="solid"/>
            <a:round/>
            <a:headEnd type="none" w="med" len="med"/>
            <a:tailEnd type="none" w="med" len="med"/>
          </a:ln>
        </p:spPr>
        <p:txBody>
          <a:bodyPr wrap="square" lIns="91425" tIns="45700" rIns="91425" bIns="45700" anchor="t" anchorCtr="0">
            <a:noAutofit/>
          </a:bodyPr>
          <a:lstStyle/>
          <a:p>
            <a:pPr marL="0" marR="0" lvl="0" indent="0" algn="ctr" rtl="0">
              <a:spcBef>
                <a:spcPts val="0"/>
              </a:spcBef>
              <a:buSzPct val="25000"/>
              <a:buNone/>
            </a:pPr>
            <a:r>
              <a:rPr lang="en-US" sz="3600" b="1" u="sng">
                <a:solidFill>
                  <a:schemeClr val="lt1"/>
                </a:solidFill>
                <a:latin typeface="Questrial"/>
                <a:ea typeface="Questrial"/>
                <a:cs typeface="Questrial"/>
                <a:sym typeface="Questrial"/>
              </a:rPr>
              <a:t>CAUTION</a:t>
            </a:r>
            <a:r>
              <a:rPr lang="en-US" sz="3600" b="1">
                <a:solidFill>
                  <a:schemeClr val="lt1"/>
                </a:solidFill>
                <a:latin typeface="Questrial"/>
                <a:ea typeface="Questrial"/>
                <a:cs typeface="Questrial"/>
                <a:sym typeface="Questrial"/>
              </a:rPr>
              <a:t>: Entries in box 14 that are treated a employer contributions are NOT eligible for the credit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8">
                                            <p:txEl>
                                              <p:pRg st="0" end="0"/>
                                            </p:txEl>
                                          </p:spTgt>
                                        </p:tgtEl>
                                        <p:attrNameLst>
                                          <p:attrName>style.visibility</p:attrName>
                                        </p:attrNameLst>
                                      </p:cBhvr>
                                      <p:to>
                                        <p:strVal val="visible"/>
                                      </p:to>
                                    </p:set>
                                    <p:animEffect transition="in" filter="fade">
                                      <p:cBhvr>
                                        <p:cTn id="7" dur="500"/>
                                        <p:tgtEl>
                                          <p:spTgt spid="18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18">
                                            <p:txEl>
                                              <p:pRg st="1" end="1"/>
                                            </p:txEl>
                                          </p:spTgt>
                                        </p:tgtEl>
                                        <p:attrNameLst>
                                          <p:attrName>style.visibility</p:attrName>
                                        </p:attrNameLst>
                                      </p:cBhvr>
                                      <p:to>
                                        <p:strVal val="visible"/>
                                      </p:to>
                                    </p:set>
                                    <p:animEffect transition="in" filter="fade">
                                      <p:cBhvr>
                                        <p:cTn id="12" dur="500"/>
                                        <p:tgtEl>
                                          <p:spTgt spid="18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18">
                                            <p:txEl>
                                              <p:pRg st="2" end="2"/>
                                            </p:txEl>
                                          </p:spTgt>
                                        </p:tgtEl>
                                        <p:attrNameLst>
                                          <p:attrName>style.visibility</p:attrName>
                                        </p:attrNameLst>
                                      </p:cBhvr>
                                      <p:to>
                                        <p:strVal val="visible"/>
                                      </p:to>
                                    </p:set>
                                    <p:animEffect transition="in" filter="fade">
                                      <p:cBhvr>
                                        <p:cTn id="17" dur="500"/>
                                        <p:tgtEl>
                                          <p:spTgt spid="18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19"/>
                                        </p:tgtEl>
                                        <p:attrNameLst>
                                          <p:attrName>style.visibility</p:attrName>
                                        </p:attrNameLst>
                                      </p:cBhvr>
                                      <p:to>
                                        <p:strVal val="visible"/>
                                      </p:to>
                                    </p:set>
                                    <p:animEffect transition="in" filter="fade">
                                      <p:cBhvr>
                                        <p:cTn id="22" dur="500"/>
                                        <p:tgtEl>
                                          <p:spTgt spid="1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1824"/>
        <p:cNvGrpSpPr/>
        <p:nvPr/>
      </p:nvGrpSpPr>
      <p:grpSpPr>
        <a:xfrm>
          <a:off x="0" y="0"/>
          <a:ext cx="0" cy="0"/>
          <a:chOff x="0" y="0"/>
          <a:chExt cx="0" cy="0"/>
        </a:xfrm>
      </p:grpSpPr>
      <p:sp>
        <p:nvSpPr>
          <p:cNvPr id="1825" name="Shape 182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Retirement Savings Contributions Credit: Eligible Contributions</a:t>
            </a:r>
          </a:p>
        </p:txBody>
      </p:sp>
      <p:sp>
        <p:nvSpPr>
          <p:cNvPr id="1826" name="Shape 1826"/>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Some retirement distributions reduce the eligible contributions for the credit</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In addition to retirement distributions made during the current tax year, the taxpayer must also reduce eligible contributions for distributions taken during the previous two tax years</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6">
                                            <p:txEl>
                                              <p:pRg st="0" end="0"/>
                                            </p:txEl>
                                          </p:spTgt>
                                        </p:tgtEl>
                                        <p:attrNameLst>
                                          <p:attrName>style.visibility</p:attrName>
                                        </p:attrNameLst>
                                      </p:cBhvr>
                                      <p:to>
                                        <p:strVal val="visible"/>
                                      </p:to>
                                    </p:set>
                                    <p:animEffect transition="in" filter="fade">
                                      <p:cBhvr>
                                        <p:cTn id="7" dur="500"/>
                                        <p:tgtEl>
                                          <p:spTgt spid="18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26">
                                            <p:txEl>
                                              <p:pRg st="1" end="1"/>
                                            </p:txEl>
                                          </p:spTgt>
                                        </p:tgtEl>
                                        <p:attrNameLst>
                                          <p:attrName>style.visibility</p:attrName>
                                        </p:attrNameLst>
                                      </p:cBhvr>
                                      <p:to>
                                        <p:strVal val="visible"/>
                                      </p:to>
                                    </p:set>
                                    <p:animEffect transition="in" filter="fade">
                                      <p:cBhvr>
                                        <p:cTn id="12" dur="500"/>
                                        <p:tgtEl>
                                          <p:spTgt spid="18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26">
                                            <p:txEl>
                                              <p:pRg st="2" end="2"/>
                                            </p:txEl>
                                          </p:spTgt>
                                        </p:tgtEl>
                                        <p:attrNameLst>
                                          <p:attrName>style.visibility</p:attrName>
                                        </p:attrNameLst>
                                      </p:cBhvr>
                                      <p:to>
                                        <p:strVal val="visible"/>
                                      </p:to>
                                    </p:set>
                                    <p:animEffect transition="in" filter="fade">
                                      <p:cBhvr>
                                        <p:cTn id="17" dur="500"/>
                                        <p:tgtEl>
                                          <p:spTgt spid="18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31" name="Shape 183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a:t>
            </a:r>
            <a:r>
              <a:rPr lang="en-US"/>
              <a:t>ercise</a:t>
            </a:r>
          </a:p>
        </p:txBody>
      </p:sp>
      <p:sp>
        <p:nvSpPr>
          <p:cNvPr id="1832" name="Shape 1832"/>
          <p:cNvSpPr txBox="1">
            <a:spLocks noGrp="1"/>
          </p:cNvSpPr>
          <p:nvPr>
            <p:ph type="body" idx="1"/>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114300" marR="0" lvl="0" indent="0" algn="ctr" rtl="0">
              <a:spcBef>
                <a:spcPts val="0"/>
              </a:spcBef>
              <a:buClr>
                <a:schemeClr val="dk1"/>
              </a:buClr>
              <a:buSzPct val="25000"/>
              <a:buFont typeface="Noto Sans Symbols"/>
              <a:buNone/>
            </a:pPr>
            <a:r>
              <a:rPr lang="en-US" sz="4000" b="1" i="0" u="none" strike="noStrike" cap="none">
                <a:solidFill>
                  <a:schemeClr val="dk1"/>
                </a:solidFill>
                <a:latin typeface="Questrial"/>
                <a:ea typeface="Questrial"/>
                <a:cs typeface="Questrial"/>
                <a:sym typeface="Questrial"/>
              </a:rPr>
              <a:t>Bob, age 48, contributed $600 to an IRA during the tax year.  During the year, he worked full-time and had an AGI of $24,000.  He is not a student.  Is Bob eligible to claim the Retirement Savings Contribution Credit?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2">
                                            <p:txEl>
                                              <p:pRg st="0" end="0"/>
                                            </p:txEl>
                                          </p:spTgt>
                                        </p:tgtEl>
                                        <p:attrNameLst>
                                          <p:attrName>style.visibility</p:attrName>
                                        </p:attrNameLst>
                                      </p:cBhvr>
                                      <p:to>
                                        <p:strVal val="visible"/>
                                      </p:to>
                                    </p:set>
                                    <p:animEffect transition="in" filter="fade">
                                      <p:cBhvr>
                                        <p:cTn id="7" dur="500"/>
                                        <p:tgtEl>
                                          <p:spTgt spid="18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37" name="Shape 183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a:t>
            </a:r>
            <a:r>
              <a:rPr lang="en-US"/>
              <a:t>ercise</a:t>
            </a:r>
            <a:r>
              <a:rPr lang="en-US" sz="4800" b="1" i="0" u="none" strike="noStrike" cap="none">
                <a:solidFill>
                  <a:schemeClr val="dk2"/>
                </a:solidFill>
                <a:latin typeface="Questrial"/>
                <a:ea typeface="Questrial"/>
                <a:cs typeface="Questrial"/>
                <a:sym typeface="Questrial"/>
              </a:rPr>
              <a:t> – Answer</a:t>
            </a:r>
          </a:p>
        </p:txBody>
      </p:sp>
      <p:sp>
        <p:nvSpPr>
          <p:cNvPr id="1838" name="Shape 1838"/>
          <p:cNvSpPr txBox="1">
            <a:spLocks noGrp="1"/>
          </p:cNvSpPr>
          <p:nvPr>
            <p:ph type="body" idx="1"/>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114300" marR="0" lvl="0" indent="0" algn="ctr" rtl="0">
              <a:spcBef>
                <a:spcPts val="0"/>
              </a:spcBef>
              <a:spcAft>
                <a:spcPts val="0"/>
              </a:spcAft>
              <a:buClr>
                <a:schemeClr val="dk1"/>
              </a:buClr>
              <a:buSzPct val="25000"/>
              <a:buFont typeface="Noto Sans Symbols"/>
              <a:buNone/>
            </a:pPr>
            <a:endParaRPr sz="4000" b="1" i="0" u="none" strike="noStrike" cap="none">
              <a:solidFill>
                <a:srgbClr val="CA8F0C"/>
              </a:solidFill>
              <a:latin typeface="Questrial"/>
              <a:ea typeface="Questrial"/>
              <a:cs typeface="Questrial"/>
              <a:sym typeface="Questrial"/>
            </a:endParaRPr>
          </a:p>
          <a:p>
            <a:pPr marL="114300" marR="0" lvl="0" indent="0" algn="ctr" rtl="0">
              <a:spcBef>
                <a:spcPts val="800"/>
              </a:spcBef>
              <a:spcAft>
                <a:spcPts val="0"/>
              </a:spcAft>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Yes: Bob contributed to an IRA, meets the age and AGI limits, is not a dependent and is not a full-time student.</a:t>
            </a:r>
          </a:p>
          <a:p>
            <a:pPr marL="342900" marR="0" lvl="0" indent="-342900" algn="l" rtl="0">
              <a:spcBef>
                <a:spcPts val="800"/>
              </a:spcBef>
              <a:buClr>
                <a:schemeClr val="dk1"/>
              </a:buClr>
              <a:buSzPct val="100000"/>
              <a:buFont typeface="Noto Sans Symbols"/>
              <a:buNone/>
            </a:pPr>
            <a:endParaRPr sz="4000" b="1" i="0" u="none" strike="noStrike" cap="none">
              <a:solidFill>
                <a:srgbClr val="CA8F0C"/>
              </a:solidFill>
              <a:latin typeface="Questrial"/>
              <a:ea typeface="Questrial"/>
              <a:cs typeface="Questrial"/>
              <a:sym typeface="Quest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Adjustment</a:t>
            </a:r>
          </a:p>
        </p:txBody>
      </p:sp>
      <p:sp>
        <p:nvSpPr>
          <p:cNvPr id="208" name="Shape 208"/>
          <p:cNvSpPr txBox="1">
            <a:spLocks noGrp="1"/>
          </p:cNvSpPr>
          <p:nvPr>
            <p:ph type="body" idx="1"/>
          </p:nvPr>
        </p:nvSpPr>
        <p:spPr>
          <a:xfrm>
            <a:off x="609600" y="877503"/>
            <a:ext cx="10972800" cy="18288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a:t>Let’s look at the I/I form: Some of these are adjustments, some are itemized deductions, and some are credits.</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
        <p:nvSpPr>
          <p:cNvPr id="209" name="Shape 209"/>
          <p:cNvSpPr/>
          <p:nvPr/>
        </p:nvSpPr>
        <p:spPr>
          <a:xfrm>
            <a:off x="609600" y="5610899"/>
            <a:ext cx="10972800" cy="1143000"/>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457200" lvl="1" indent="0" algn="ctr" rtl="0">
              <a:spcBef>
                <a:spcPts val="0"/>
              </a:spcBef>
              <a:buClr>
                <a:schemeClr val="lt1"/>
              </a:buClr>
              <a:buSzPct val="25000"/>
              <a:buFont typeface="Noto Sans Symbols"/>
              <a:buNone/>
            </a:pPr>
            <a:r>
              <a:rPr lang="en-US" sz="2400" b="1">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Ask clarifying questions. </a:t>
            </a:r>
          </a:p>
        </p:txBody>
      </p:sp>
      <p:pic>
        <p:nvPicPr>
          <p:cNvPr id="210" name="Shape 210"/>
          <p:cNvPicPr preferRelativeResize="0"/>
          <p:nvPr/>
        </p:nvPicPr>
        <p:blipFill>
          <a:blip r:embed="rId3">
            <a:alphaModFix/>
          </a:blip>
          <a:stretch>
            <a:fillRect/>
          </a:stretch>
        </p:blipFill>
        <p:spPr>
          <a:xfrm>
            <a:off x="152400" y="2706300"/>
            <a:ext cx="11840899" cy="2797775"/>
          </a:xfrm>
          <a:prstGeom prst="rect">
            <a:avLst/>
          </a:prstGeom>
          <a:noFill/>
          <a:ln>
            <a:noFill/>
          </a:ln>
          <a:effectLst>
            <a:outerShdw blurRad="190500" algn="tl" rotWithShape="0">
              <a:srgbClr val="000000">
                <a:alpha val="698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xEl>
                                              <p:pRg st="0" end="0"/>
                                            </p:txEl>
                                          </p:spTgt>
                                        </p:tgtEl>
                                        <p:attrNameLst>
                                          <p:attrName>style.visibility</p:attrName>
                                        </p:attrNameLst>
                                      </p:cBhvr>
                                      <p:to>
                                        <p:strVal val="visible"/>
                                      </p:to>
                                    </p:set>
                                    <p:animEffect transition="in" filter="fade">
                                      <p:cBhvr>
                                        <p:cTn id="7" dur="500"/>
                                        <p:tgtEl>
                                          <p:spTgt spid="2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
                                            <p:txEl>
                                              <p:pRg st="1" end="1"/>
                                            </p:txEl>
                                          </p:spTgt>
                                        </p:tgtEl>
                                        <p:attrNameLst>
                                          <p:attrName>style.visibility</p:attrName>
                                        </p:attrNameLst>
                                      </p:cBhvr>
                                      <p:to>
                                        <p:strVal val="visible"/>
                                      </p:to>
                                    </p:set>
                                    <p:animEffect transition="in" filter="fade">
                                      <p:cBhvr>
                                        <p:cTn id="12" dur="500"/>
                                        <p:tgtEl>
                                          <p:spTgt spid="2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9"/>
                                        </p:tgtEl>
                                        <p:attrNameLst>
                                          <p:attrName>style.visibility</p:attrName>
                                        </p:attrNameLst>
                                      </p:cBhvr>
                                      <p:to>
                                        <p:strVal val="visible"/>
                                      </p:to>
                                    </p:set>
                                    <p:animEffect transition="in" filter="fade">
                                      <p:cBhvr>
                                        <p:cTn id="17"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pic>
        <p:nvPicPr>
          <p:cNvPr id="1844" name="Shape 1844" descr="Impact-logo_SaveFirst-green.eps"/>
          <p:cNvPicPr preferRelativeResize="0"/>
          <p:nvPr/>
        </p:nvPicPr>
        <p:blipFill rotWithShape="1">
          <a:blip r:embed="rId3">
            <a:alphaModFix/>
          </a:blip>
          <a:srcRect l="19563" t="31741" r="20645" b="34976"/>
          <a:stretch/>
        </p:blipFill>
        <p:spPr>
          <a:xfrm>
            <a:off x="1440089" y="625475"/>
            <a:ext cx="9264600" cy="4243500"/>
          </a:xfrm>
          <a:prstGeom prst="rect">
            <a:avLst/>
          </a:prstGeom>
          <a:noFill/>
          <a:ln>
            <a:noFill/>
          </a:ln>
        </p:spPr>
      </p:pic>
      <p:sp>
        <p:nvSpPr>
          <p:cNvPr id="1845" name="Shape 1845"/>
          <p:cNvSpPr/>
          <p:nvPr/>
        </p:nvSpPr>
        <p:spPr>
          <a:xfrm>
            <a:off x="1524003" y="-184666"/>
            <a:ext cx="184800" cy="369300"/>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846" name="Shape 1846"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847" name="Shape 1847"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848" name="Shape 1848"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849" name="Shape 1849"/>
          <p:cNvSpPr txBox="1"/>
          <p:nvPr/>
        </p:nvSpPr>
        <p:spPr>
          <a:xfrm>
            <a:off x="-1461427" y="1481721"/>
            <a:ext cx="184800" cy="3693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850" name="Shape 1850"/>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w="9525" cap="flat" cmpd="sng">
            <a:solidFill>
              <a:srgbClr val="749E3D"/>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Scope of Service Questions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855"/>
        <p:cNvGrpSpPr/>
        <p:nvPr/>
      </p:nvGrpSpPr>
      <p:grpSpPr>
        <a:xfrm>
          <a:off x="0" y="0"/>
          <a:ext cx="0" cy="0"/>
          <a:chOff x="0" y="0"/>
          <a:chExt cx="0" cy="0"/>
        </a:xfrm>
      </p:grpSpPr>
      <p:sp>
        <p:nvSpPr>
          <p:cNvPr id="1856" name="Shape 1856"/>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a:t>
            </a:r>
          </a:p>
        </p:txBody>
      </p:sp>
      <p:sp>
        <p:nvSpPr>
          <p:cNvPr id="1857" name="Shape 1857"/>
          <p:cNvSpPr txBox="1">
            <a:spLocks noGrp="1"/>
          </p:cNvSpPr>
          <p:nvPr>
            <p:ph type="body" idx="1"/>
          </p:nvPr>
        </p:nvSpPr>
        <p:spPr>
          <a:xfrm>
            <a:off x="292525" y="893825"/>
            <a:ext cx="11289900" cy="5579700"/>
          </a:xfrm>
          <a:prstGeom prst="rect">
            <a:avLst/>
          </a:prstGeom>
          <a:gradFill>
            <a:gsLst>
              <a:gs pos="0">
                <a:srgbClr val="C7EDA6"/>
              </a:gs>
              <a:gs pos="35000">
                <a:srgbClr val="D9F1C1"/>
              </a:gs>
              <a:gs pos="100000">
                <a:srgbClr val="EDFBE6"/>
              </a:gs>
            </a:gsLst>
            <a:lin ang="16200038" scaled="0"/>
          </a:gradFill>
          <a:ln w="9525" cap="flat" cmpd="sng">
            <a:solidFill>
              <a:srgbClr val="749E3D"/>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342900" marR="0" lvl="0" indent="-342900" algn="ctr" rtl="0">
              <a:spcBef>
                <a:spcPts val="0"/>
              </a:spcBef>
              <a:spcAft>
                <a:spcPts val="0"/>
              </a:spcAft>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	</a:t>
            </a:r>
          </a:p>
          <a:p>
            <a:pPr lvl="0" indent="0" algn="ctr" rtl="0">
              <a:spcBef>
                <a:spcPts val="0"/>
              </a:spcBef>
              <a:buClr>
                <a:srgbClr val="000000"/>
              </a:buClr>
              <a:buSzPct val="25000"/>
              <a:buFont typeface="Noto Sans Symbols"/>
              <a:buNone/>
            </a:pPr>
            <a:r>
              <a:rPr lang="en-US" b="1" i="1">
                <a:solidFill>
                  <a:srgbClr val="E06666"/>
                </a:solidFill>
              </a:rPr>
              <a:t>Use your scope of service chart!</a:t>
            </a:r>
          </a:p>
          <a:p>
            <a:pPr marL="342900" marR="0" lvl="0" indent="-342900" algn="ctr" rtl="0">
              <a:spcBef>
                <a:spcPts val="0"/>
              </a:spcBef>
              <a:spcAft>
                <a:spcPts val="0"/>
              </a:spcAft>
              <a:buClr>
                <a:srgbClr val="000000"/>
              </a:buClr>
              <a:buSzPct val="25000"/>
              <a:buFont typeface="Noto Sans Symbols"/>
              <a:buNone/>
            </a:pPr>
            <a:r>
              <a:rPr lang="en-US" b="1"/>
              <a:t>Anna has filled out her I/I form and after the interview you conduct, you conclude she has the following types of expenses:</a:t>
            </a:r>
          </a:p>
          <a:p>
            <a:pPr marL="342900" marR="0" lvl="0" indent="-342900" algn="ctr" rtl="0">
              <a:spcBef>
                <a:spcPts val="0"/>
              </a:spcBef>
              <a:spcAft>
                <a:spcPts val="0"/>
              </a:spcAft>
              <a:buClr>
                <a:srgbClr val="000000"/>
              </a:buClr>
              <a:buSzPct val="25000"/>
              <a:buFont typeface="Noto Sans Symbols"/>
              <a:buNone/>
            </a:pPr>
            <a:r>
              <a:rPr lang="en-US" b="1"/>
              <a:t>Daycare expenses for son</a:t>
            </a:r>
          </a:p>
          <a:p>
            <a:pPr marL="342900" marR="0" lvl="0" indent="-342900" algn="ctr" rtl="0">
              <a:spcBef>
                <a:spcPts val="0"/>
              </a:spcBef>
              <a:spcAft>
                <a:spcPts val="0"/>
              </a:spcAft>
              <a:buClr>
                <a:srgbClr val="000000"/>
              </a:buClr>
              <a:buSzPct val="25000"/>
              <a:buFont typeface="Noto Sans Symbols"/>
              <a:buNone/>
            </a:pPr>
            <a:r>
              <a:rPr lang="en-US" b="1"/>
              <a:t>Education Expenses for her daughter(1098-T)</a:t>
            </a:r>
          </a:p>
          <a:p>
            <a:pPr marL="342900" marR="0" lvl="0" indent="-342900" algn="ctr" rtl="0">
              <a:spcBef>
                <a:spcPts val="0"/>
              </a:spcBef>
              <a:spcAft>
                <a:spcPts val="0"/>
              </a:spcAft>
              <a:buClr>
                <a:srgbClr val="000000"/>
              </a:buClr>
              <a:buSzPct val="25000"/>
              <a:buFont typeface="Noto Sans Symbols"/>
              <a:buNone/>
            </a:pPr>
            <a:r>
              <a:rPr lang="en-US" b="1"/>
              <a:t>Contributed to a retirement account through her job(indicated in Box 12 and 13 of W-2)</a:t>
            </a:r>
          </a:p>
          <a:p>
            <a:pPr marL="342900" marR="0" lvl="0" indent="-342900" algn="ctr" rtl="0">
              <a:spcBef>
                <a:spcPts val="0"/>
              </a:spcBef>
              <a:spcAft>
                <a:spcPts val="0"/>
              </a:spcAft>
              <a:buClr>
                <a:srgbClr val="000000"/>
              </a:buClr>
              <a:buSzPct val="25000"/>
              <a:buFont typeface="Noto Sans Symbols"/>
              <a:buNone/>
            </a:pPr>
            <a:endParaRPr b="1"/>
          </a:p>
          <a:p>
            <a:pPr marL="342900" marR="0" lvl="0" indent="-342900" algn="ctr" rtl="0">
              <a:spcBef>
                <a:spcPts val="0"/>
              </a:spcBef>
              <a:spcAft>
                <a:spcPts val="0"/>
              </a:spcAft>
              <a:buClr>
                <a:srgbClr val="000000"/>
              </a:buClr>
              <a:buSzPct val="25000"/>
              <a:buFont typeface="Noto Sans Symbols"/>
              <a:buNone/>
            </a:pPr>
            <a:endParaRPr b="1"/>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1862"/>
        <p:cNvGrpSpPr/>
        <p:nvPr/>
      </p:nvGrpSpPr>
      <p:grpSpPr>
        <a:xfrm>
          <a:off x="0" y="0"/>
          <a:ext cx="0" cy="0"/>
          <a:chOff x="0" y="0"/>
          <a:chExt cx="0" cy="0"/>
        </a:xfrm>
      </p:grpSpPr>
      <p:sp>
        <p:nvSpPr>
          <p:cNvPr id="1863" name="Shape 186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 – Answer</a:t>
            </a:r>
          </a:p>
        </p:txBody>
      </p:sp>
      <p:sp>
        <p:nvSpPr>
          <p:cNvPr id="1864" name="Shape 1864"/>
          <p:cNvSpPr txBox="1">
            <a:spLocks noGrp="1"/>
          </p:cNvSpPr>
          <p:nvPr>
            <p:ph type="body" idx="1"/>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dist="20000" dir="5400000" rotWithShape="0">
              <a:srgbClr val="000000">
                <a:alpha val="37650"/>
              </a:srgbClr>
            </a:outerShdw>
          </a:effectLst>
        </p:spPr>
        <p:txBody>
          <a:bodyPr wrap="square" lIns="91425" tIns="45700" rIns="91425" bIns="45700" anchor="ctr" anchorCtr="0">
            <a:noAutofit/>
          </a:bodyPr>
          <a:lstStyle/>
          <a:p>
            <a:pPr lvl="0" indent="0" algn="ctr" rtl="0">
              <a:spcBef>
                <a:spcPts val="0"/>
              </a:spcBef>
              <a:buClr>
                <a:srgbClr val="000000"/>
              </a:buClr>
              <a:buSzPct val="25000"/>
              <a:buFont typeface="Noto Sans Symbols"/>
              <a:buNone/>
            </a:pPr>
            <a:r>
              <a:rPr lang="en-US" b="1"/>
              <a:t>Daycare expenses for son</a:t>
            </a:r>
          </a:p>
          <a:p>
            <a:pPr lvl="0" indent="0" algn="ctr" rtl="0">
              <a:spcBef>
                <a:spcPts val="0"/>
              </a:spcBef>
              <a:buClr>
                <a:srgbClr val="000000"/>
              </a:buClr>
              <a:buSzPct val="25000"/>
              <a:buFont typeface="Noto Sans Symbols"/>
              <a:buNone/>
            </a:pPr>
            <a:r>
              <a:rPr lang="en-US" b="1" strike="sngStrike">
                <a:solidFill>
                  <a:srgbClr val="FF0000"/>
                </a:solidFill>
              </a:rPr>
              <a:t>Education Expenses for her daughter(1098-T)</a:t>
            </a:r>
          </a:p>
          <a:p>
            <a:pPr lvl="0" indent="0" algn="ctr" rtl="0">
              <a:spcBef>
                <a:spcPts val="0"/>
              </a:spcBef>
              <a:buClr>
                <a:srgbClr val="000000"/>
              </a:buClr>
              <a:buSzPct val="25000"/>
              <a:buFont typeface="Noto Sans Symbols"/>
              <a:buNone/>
            </a:pPr>
            <a:r>
              <a:rPr lang="en-US" b="1"/>
              <a:t>Contributed to a retirement account through her job(indicated in Box 12 and 13 of W-2)</a:t>
            </a:r>
          </a:p>
        </p:txBody>
      </p:sp>
    </p:spTree>
  </p:cSld>
  <p:clrMapOvr>
    <a:masterClrMapping/>
  </p:clrMapOvr>
  <p:transition spd="med">
    <p:fade thruBlk="1"/>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Shape 186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TaxSlayer – Beth Branch</a:t>
            </a:r>
          </a:p>
        </p:txBody>
      </p:sp>
      <p:sp>
        <p:nvSpPr>
          <p:cNvPr id="1870" name="Shape 1870"/>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Login to TaxSlayer</a:t>
            </a:r>
          </a:p>
          <a:p>
            <a:pPr marL="742950" marR="0" lvl="1" indent="-285750" algn="l" rtl="0">
              <a:spcBef>
                <a:spcPts val="666"/>
              </a:spcBef>
              <a:spcAft>
                <a:spcPts val="0"/>
              </a:spcAft>
              <a:buClr>
                <a:srgbClr val="FF0000"/>
              </a:buClr>
              <a:buSzPct val="100909"/>
              <a:buFont typeface="Arial"/>
              <a:buChar char="•"/>
            </a:pPr>
            <a:r>
              <a:rPr lang="en-US" sz="3330" b="0" i="0" u="sng" strike="noStrike" cap="none">
                <a:solidFill>
                  <a:srgbClr val="FF0000"/>
                </a:solidFill>
                <a:latin typeface="Questrial"/>
                <a:ea typeface="Questrial"/>
                <a:cs typeface="Questrial"/>
                <a:sym typeface="Questrial"/>
              </a:rPr>
              <a:t>Vita.taxslayerpro.com/irstraining</a:t>
            </a:r>
            <a:r>
              <a:rPr lang="en-US" sz="3330" b="0" i="0" u="none" strike="noStrike" cap="none">
                <a:solidFill>
                  <a:schemeClr val="dk1"/>
                </a:solidFill>
                <a:latin typeface="Questrial"/>
                <a:ea typeface="Questrial"/>
                <a:cs typeface="Questrial"/>
                <a:sym typeface="Questrial"/>
              </a:rPr>
              <a:t> </a:t>
            </a:r>
          </a:p>
          <a:p>
            <a:pPr marL="742950" marR="0" lvl="1" indent="-285750" algn="l" rtl="0">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Password: TRAINPROWEB</a:t>
            </a:r>
          </a:p>
          <a:p>
            <a:pPr marL="742950" marR="0" lvl="1" indent="-285750" algn="l" rtl="0">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Username: NELSONSTRAIN (last name, first initial, TRAIN)</a:t>
            </a:r>
          </a:p>
          <a:p>
            <a:pPr marL="742950" marR="0" lvl="1" indent="-285750" algn="l" rtl="0">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Password: SAVEFIRST</a:t>
            </a:r>
          </a:p>
          <a:p>
            <a:pPr marL="342900" marR="0" lvl="0" indent="-342900" algn="l" rtl="0">
              <a:spcBef>
                <a:spcPts val="740"/>
              </a:spcBef>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Enter Child &amp; Dependent Care Expenses Credit, Retirement Savings Contribution Credit</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Shape 187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Reminders</a:t>
            </a:r>
          </a:p>
        </p:txBody>
      </p:sp>
      <p:sp>
        <p:nvSpPr>
          <p:cNvPr id="1877" name="Shape 1877"/>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Don’t forget to complete paperwork on your volunteer profile</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Please bring your training materials back to the B session.</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sp>
        <p:nvSpPr>
          <p:cNvPr id="1882" name="Shape 188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Sign Up For a Testing Session</a:t>
            </a:r>
          </a:p>
        </p:txBody>
      </p:sp>
      <p:sp>
        <p:nvSpPr>
          <p:cNvPr id="1883" name="Shape 1883"/>
          <p:cNvSpPr txBox="1">
            <a:spLocks noGrp="1"/>
          </p:cNvSpPr>
          <p:nvPr>
            <p:ph type="body" idx="1"/>
          </p:nvPr>
        </p:nvSpPr>
        <p:spPr>
          <a:xfrm>
            <a:off x="609600" y="1166016"/>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Please remember to sign up for a Testing Session! These are optional but can be very helpful if you have questions while taking the test.</a:t>
            </a:r>
          </a:p>
          <a:p>
            <a:pPr marL="342900" marR="0" lvl="0" indent="-342900" algn="l" rtl="0">
              <a:lnSpc>
                <a:spcPct val="8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To see Testing Sessions available to you:</a:t>
            </a:r>
          </a:p>
          <a:p>
            <a:pPr marL="742950" marR="0" lvl="1" indent="-285750" algn="l" rtl="0">
              <a:lnSpc>
                <a:spcPct val="8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Log in to your account at volunteers.generationforchange.org</a:t>
            </a:r>
          </a:p>
          <a:p>
            <a:pPr marL="742950" marR="0" lvl="1" indent="-285750" algn="l" rtl="0">
              <a:lnSpc>
                <a:spcPct val="8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Select “Register for a Testing Session (Recommended)”</a:t>
            </a:r>
          </a:p>
          <a:p>
            <a:pPr marL="742950" marR="0" lvl="1" indent="-285750" algn="l" rtl="0">
              <a:lnSpc>
                <a:spcPct val="80000"/>
              </a:lnSpc>
              <a:spcBef>
                <a:spcPts val="666"/>
              </a:spcBef>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Select “Register” for the training session you would like to attend</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1888"/>
        <p:cNvGrpSpPr/>
        <p:nvPr/>
      </p:nvGrpSpPr>
      <p:grpSpPr>
        <a:xfrm>
          <a:off x="0" y="0"/>
          <a:ext cx="0" cy="0"/>
          <a:chOff x="0" y="0"/>
          <a:chExt cx="0" cy="0"/>
        </a:xfrm>
      </p:grpSpPr>
      <p:pic>
        <p:nvPicPr>
          <p:cNvPr id="1889" name="Shape 1889" descr="Impact-logo_SaveFirst-green.eps"/>
          <p:cNvPicPr preferRelativeResize="0"/>
          <p:nvPr/>
        </p:nvPicPr>
        <p:blipFill rotWithShape="1">
          <a:blip r:embed="rId3">
            <a:alphaModFix/>
          </a:blip>
          <a:srcRect l="19561" t="31742" r="20646" b="34976"/>
          <a:stretch/>
        </p:blipFill>
        <p:spPr>
          <a:xfrm>
            <a:off x="1440089" y="413266"/>
            <a:ext cx="9264733" cy="4243519"/>
          </a:xfrm>
          <a:prstGeom prst="rect">
            <a:avLst/>
          </a:prstGeom>
          <a:noFill/>
          <a:ln>
            <a:noFill/>
          </a:ln>
        </p:spPr>
      </p:pic>
      <p:sp>
        <p:nvSpPr>
          <p:cNvPr id="1890" name="Shape 1890"/>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891" name="Shape 1891"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892" name="Shape 1892"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893" name="Shape 1893"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894" name="Shape 1894"/>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895" name="Shape 1895"/>
          <p:cNvSpPr txBox="1"/>
          <p:nvPr/>
        </p:nvSpPr>
        <p:spPr>
          <a:xfrm>
            <a:off x="1378963" y="4749375"/>
            <a:ext cx="9387000" cy="1881000"/>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spcAft>
                <a:spcPts val="0"/>
              </a:spcAft>
              <a:buClr>
                <a:schemeClr val="dk2"/>
              </a:buClr>
              <a:buSzPct val="25000"/>
              <a:buFont typeface="Questrial"/>
              <a:buNone/>
            </a:pPr>
            <a:r>
              <a:rPr lang="en-US" sz="5400" b="1">
                <a:solidFill>
                  <a:schemeClr val="dk2"/>
                </a:solidFill>
                <a:latin typeface="Questrial"/>
                <a:ea typeface="Questrial"/>
                <a:cs typeface="Questrial"/>
                <a:sym typeface="Questrial"/>
              </a:rPr>
              <a:t>Volunteer Basic Tax Training</a:t>
            </a:r>
          </a:p>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B Session</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sp>
        <p:nvSpPr>
          <p:cNvPr id="1900" name="Shape 190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Training Outline: B Session</a:t>
            </a:r>
          </a:p>
        </p:txBody>
      </p:sp>
      <p:sp>
        <p:nvSpPr>
          <p:cNvPr id="1901" name="Shape 1901"/>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1) Refundable Credits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Additional Child Tax Credit</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Earned Income Credit</a:t>
            </a:r>
          </a:p>
          <a:p>
            <a:pPr marL="342900" marR="0" lvl="0" indent="-342900" algn="l" rtl="0">
              <a:spcBef>
                <a:spcPts val="800"/>
              </a:spcBef>
              <a:spcAft>
                <a:spcPts val="0"/>
              </a:spcAft>
              <a:buClr>
                <a:schemeClr val="dk1"/>
              </a:buClr>
              <a:buSzPct val="100000"/>
              <a:buFont typeface="Noto Sans Symbols"/>
              <a:buChar char="➢"/>
            </a:pPr>
            <a:r>
              <a:rPr lang="en-US"/>
              <a:t>2</a:t>
            </a:r>
            <a:r>
              <a:rPr lang="en-US" sz="4000" b="0" i="0" u="none" strike="noStrike" cap="none">
                <a:solidFill>
                  <a:schemeClr val="dk1"/>
                </a:solidFill>
                <a:latin typeface="Questrial"/>
                <a:ea typeface="Questrial"/>
                <a:cs typeface="Questrial"/>
                <a:sym typeface="Questrial"/>
              </a:rPr>
              <a:t>) Affordable Care Act</a:t>
            </a:r>
          </a:p>
          <a:p>
            <a:pPr marL="342900" marR="0" lvl="0" indent="-342900" algn="l" rtl="0">
              <a:spcBef>
                <a:spcPts val="800"/>
              </a:spcBef>
              <a:spcAft>
                <a:spcPts val="0"/>
              </a:spcAft>
              <a:buClr>
                <a:schemeClr val="dk1"/>
              </a:buClr>
              <a:buSzPct val="100000"/>
              <a:buFont typeface="Noto Sans Symbols"/>
              <a:buChar char="➢"/>
            </a:pPr>
            <a:r>
              <a:rPr lang="en-US"/>
              <a:t>3</a:t>
            </a:r>
            <a:r>
              <a:rPr lang="en-US" sz="4000" b="0" i="0" u="none" strike="noStrike" cap="none">
                <a:solidFill>
                  <a:schemeClr val="dk1"/>
                </a:solidFill>
                <a:latin typeface="Questrial"/>
                <a:ea typeface="Questrial"/>
                <a:cs typeface="Questrial"/>
                <a:sym typeface="Questrial"/>
              </a:rPr>
              <a:t>) </a:t>
            </a:r>
            <a:r>
              <a:rPr lang="en-US"/>
              <a:t>State</a:t>
            </a:r>
            <a:r>
              <a:rPr lang="en-US" sz="4000" b="0" i="0" u="none" strike="noStrike" cap="none">
                <a:solidFill>
                  <a:schemeClr val="dk1"/>
                </a:solidFill>
                <a:latin typeface="Questrial"/>
                <a:ea typeface="Questrial"/>
                <a:cs typeface="Questrial"/>
                <a:sym typeface="Questrial"/>
              </a:rPr>
              <a:t> Return</a:t>
            </a:r>
          </a:p>
          <a:p>
            <a:pPr marL="342900" marR="0" lvl="0" indent="-342900" algn="l" rtl="0">
              <a:spcBef>
                <a:spcPts val="800"/>
              </a:spcBef>
              <a:spcAft>
                <a:spcPts val="0"/>
              </a:spcAft>
              <a:buClr>
                <a:schemeClr val="dk1"/>
              </a:buClr>
              <a:buSzPct val="100000"/>
              <a:buFont typeface="Noto Sans Symbols"/>
              <a:buChar char="➢"/>
            </a:pPr>
            <a:r>
              <a:rPr lang="en-US"/>
              <a:t>4)Refund/Amount Owed</a:t>
            </a:r>
          </a:p>
          <a:p>
            <a:pPr marL="457200" marR="0" lvl="1" indent="0" algn="l" rtl="0">
              <a:spcBef>
                <a:spcPts val="720"/>
              </a:spcBef>
              <a:spcAft>
                <a:spcPts val="0"/>
              </a:spcAft>
              <a:buClr>
                <a:schemeClr val="dk1"/>
              </a:buClr>
              <a:buSzPct val="25000"/>
              <a:buFont typeface="Arial"/>
              <a:buNone/>
            </a:pPr>
            <a:endParaRPr sz="3600" b="0" i="0" u="none" strike="noStrike" cap="none">
              <a:solidFill>
                <a:schemeClr val="dk1"/>
              </a:solidFill>
              <a:latin typeface="Questrial"/>
              <a:ea typeface="Questrial"/>
              <a:cs typeface="Questrial"/>
              <a:sym typeface="Questrial"/>
            </a:endParaRPr>
          </a:p>
          <a:p>
            <a:pPr marL="0" marR="0" lvl="0" indent="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1906" name="Shape 190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Training Outline: B Session</a:t>
            </a:r>
          </a:p>
        </p:txBody>
      </p:sp>
      <p:sp>
        <p:nvSpPr>
          <p:cNvPr id="1907" name="Shape 1907"/>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5) Tax Preparation Process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Preparing the Return in TaxSlayer</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Quality Review</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Finishing the Return</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Filing the Return</a:t>
            </a:r>
          </a:p>
          <a:p>
            <a:pPr marL="0" marR="0" lvl="0" indent="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Shape 191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Training Outline: B Session</a:t>
            </a:r>
          </a:p>
        </p:txBody>
      </p:sp>
      <p:sp>
        <p:nvSpPr>
          <p:cNvPr id="1913" name="Shape 1913"/>
          <p:cNvSpPr txBox="1">
            <a:spLocks noGrp="1"/>
          </p:cNvSpPr>
          <p:nvPr>
            <p:ph type="body" idx="1"/>
          </p:nvPr>
        </p:nvSpPr>
        <p:spPr>
          <a:xfrm>
            <a:off x="609600" y="1600203"/>
            <a:ext cx="10972800" cy="4867504"/>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6) Out of Scope Topics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Additional Affordable Care Act Tax Provisions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Retirement Income: IRAs and Pensions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Itemized Deductions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Education Credits &amp; Student Loan Interest</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7) Intake/Interview &amp; Quality Review Process</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8) Volunteer Standards of Conduct</a:t>
            </a:r>
          </a:p>
          <a:p>
            <a:pPr marL="0" marR="0" lvl="0" indent="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Adjustment</a:t>
            </a:r>
          </a:p>
        </p:txBody>
      </p:sp>
      <p:sp>
        <p:nvSpPr>
          <p:cNvPr id="216" name="Shape 216"/>
          <p:cNvSpPr txBox="1">
            <a:spLocks noGrp="1"/>
          </p:cNvSpPr>
          <p:nvPr>
            <p:ph type="body" idx="1"/>
          </p:nvPr>
        </p:nvSpPr>
        <p:spPr>
          <a:xfrm>
            <a:off x="188650" y="571050"/>
            <a:ext cx="4443600" cy="46887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a:t>Let’s look at the scope of service chart.</a:t>
            </a:r>
          </a:p>
          <a:p>
            <a:pPr lvl="0" rtl="0">
              <a:spcBef>
                <a:spcPts val="0"/>
              </a:spcBef>
              <a:buClr>
                <a:schemeClr val="dk1"/>
              </a:buClr>
              <a:buSzPct val="111111"/>
              <a:buFont typeface="Noto Sans Symbols"/>
              <a:buChar char="➢"/>
            </a:pPr>
            <a:r>
              <a:rPr lang="en-US" sz="3600"/>
              <a:t>If an adjustment is out of scope for you, just set it aside for your advanced volunteer and make a note on the back of the I/I form.</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pic>
        <p:nvPicPr>
          <p:cNvPr id="217" name="Shape 217" descr="Screen Shot 2017-10-25 at 2.10.39 PM.png"/>
          <p:cNvPicPr preferRelativeResize="0"/>
          <p:nvPr/>
        </p:nvPicPr>
        <p:blipFill rotWithShape="1">
          <a:blip r:embed="rId3">
            <a:alphaModFix/>
          </a:blip>
          <a:srcRect t="3583" b="3574"/>
          <a:stretch/>
        </p:blipFill>
        <p:spPr>
          <a:xfrm>
            <a:off x="4735850" y="1378753"/>
            <a:ext cx="7456151" cy="630472"/>
          </a:xfrm>
          <a:prstGeom prst="rect">
            <a:avLst/>
          </a:prstGeom>
          <a:noFill/>
          <a:ln>
            <a:noFill/>
          </a:ln>
          <a:effectLst>
            <a:outerShdw blurRad="190500" algn="tl" rotWithShape="0">
              <a:srgbClr val="000000">
                <a:alpha val="69800"/>
              </a:srgbClr>
            </a:outerShdw>
          </a:effectLst>
        </p:spPr>
      </p:pic>
      <p:pic>
        <p:nvPicPr>
          <p:cNvPr id="218" name="Shape 218" descr="Screen Shot 2017-10-19 at 9.18.29 AM.png"/>
          <p:cNvPicPr preferRelativeResize="0"/>
          <p:nvPr/>
        </p:nvPicPr>
        <p:blipFill>
          <a:blip r:embed="rId4">
            <a:alphaModFix/>
          </a:blip>
          <a:stretch>
            <a:fillRect/>
          </a:stretch>
        </p:blipFill>
        <p:spPr>
          <a:xfrm>
            <a:off x="4735850" y="2009225"/>
            <a:ext cx="7456145" cy="2976800"/>
          </a:xfrm>
          <a:prstGeom prst="rect">
            <a:avLst/>
          </a:prstGeom>
          <a:noFill/>
          <a:ln>
            <a:noFill/>
          </a:ln>
          <a:effectLst>
            <a:outerShdw blurRad="190500" algn="tl" rotWithShape="0">
              <a:srgbClr val="000000">
                <a:alpha val="698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xEl>
                                              <p:pRg st="0" end="0"/>
                                            </p:txEl>
                                          </p:spTgt>
                                        </p:tgtEl>
                                        <p:attrNameLst>
                                          <p:attrName>style.visibility</p:attrName>
                                        </p:attrNameLst>
                                      </p:cBhvr>
                                      <p:to>
                                        <p:strVal val="visible"/>
                                      </p:to>
                                    </p:set>
                                    <p:animEffect transition="in" filter="fade">
                                      <p:cBhvr>
                                        <p:cTn id="7" dur="500"/>
                                        <p:tgtEl>
                                          <p:spTgt spid="2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6">
                                            <p:txEl>
                                              <p:pRg st="1" end="1"/>
                                            </p:txEl>
                                          </p:spTgt>
                                        </p:tgtEl>
                                        <p:attrNameLst>
                                          <p:attrName>style.visibility</p:attrName>
                                        </p:attrNameLst>
                                      </p:cBhvr>
                                      <p:to>
                                        <p:strVal val="visible"/>
                                      </p:to>
                                    </p:set>
                                    <p:animEffect transition="in" filter="fade">
                                      <p:cBhvr>
                                        <p:cTn id="12" dur="500"/>
                                        <p:tgtEl>
                                          <p:spTgt spid="2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6">
                                            <p:txEl>
                                              <p:pRg st="2" end="2"/>
                                            </p:txEl>
                                          </p:spTgt>
                                        </p:tgtEl>
                                        <p:attrNameLst>
                                          <p:attrName>style.visibility</p:attrName>
                                        </p:attrNameLst>
                                      </p:cBhvr>
                                      <p:to>
                                        <p:strVal val="visible"/>
                                      </p:to>
                                    </p:set>
                                    <p:animEffect transition="in" filter="fade">
                                      <p:cBhvr>
                                        <p:cTn id="17" dur="500"/>
                                        <p:tgtEl>
                                          <p:spTgt spid="2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1918"/>
        <p:cNvGrpSpPr/>
        <p:nvPr/>
      </p:nvGrpSpPr>
      <p:grpSpPr>
        <a:xfrm>
          <a:off x="0" y="0"/>
          <a:ext cx="0" cy="0"/>
          <a:chOff x="0" y="0"/>
          <a:chExt cx="0" cy="0"/>
        </a:xfrm>
      </p:grpSpPr>
      <p:pic>
        <p:nvPicPr>
          <p:cNvPr id="1919" name="Shape 1919" descr="Impact-logo_SaveFirst-green.eps"/>
          <p:cNvPicPr preferRelativeResize="0"/>
          <p:nvPr/>
        </p:nvPicPr>
        <p:blipFill rotWithShape="1">
          <a:blip r:embed="rId3">
            <a:alphaModFix/>
          </a:blip>
          <a:srcRect l="19561" t="31742" r="20646" b="34976"/>
          <a:stretch/>
        </p:blipFill>
        <p:spPr>
          <a:xfrm>
            <a:off x="1440089" y="625475"/>
            <a:ext cx="9264733" cy="4243519"/>
          </a:xfrm>
          <a:prstGeom prst="rect">
            <a:avLst/>
          </a:prstGeom>
          <a:noFill/>
          <a:ln>
            <a:noFill/>
          </a:ln>
        </p:spPr>
      </p:pic>
      <p:sp>
        <p:nvSpPr>
          <p:cNvPr id="1920" name="Shape 1920"/>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921" name="Shape 1921"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922" name="Shape 1922"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923" name="Shape 1923"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924" name="Shape 1924"/>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925" name="Shape 1925"/>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Refundable Credits</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1" name="Shape 193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Refundable Credits Objectives</a:t>
            </a:r>
          </a:p>
        </p:txBody>
      </p:sp>
      <p:sp>
        <p:nvSpPr>
          <p:cNvPr id="1932" name="Shape 1932"/>
          <p:cNvSpPr txBox="1">
            <a:spLocks noGrp="1"/>
          </p:cNvSpPr>
          <p:nvPr>
            <p:ph type="body" idx="1"/>
          </p:nvPr>
        </p:nvSpPr>
        <p:spPr>
          <a:xfrm>
            <a:off x="609600" y="1600204"/>
            <a:ext cx="10972800" cy="3865175"/>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342900" marR="0" lvl="0" indent="-342900" algn="l" rtl="0">
              <a:spcBef>
                <a:spcPts val="0"/>
              </a:spcBef>
              <a:spcAft>
                <a:spcPts val="0"/>
              </a:spcAft>
              <a:buClr>
                <a:schemeClr val="accent3"/>
              </a:buClr>
              <a:buSzPct val="100000"/>
              <a:buFont typeface="Noto Sans Symbols"/>
              <a:buChar char="➢"/>
            </a:pPr>
            <a:r>
              <a:rPr lang="en-US" sz="4000" b="1" i="0" u="none" strike="noStrike" cap="none">
                <a:solidFill>
                  <a:schemeClr val="accent3"/>
                </a:solidFill>
                <a:latin typeface="Questrial"/>
                <a:ea typeface="Questrial"/>
                <a:cs typeface="Questrial"/>
                <a:sym typeface="Questrial"/>
              </a:rPr>
              <a:t>After completing this section, the volunteer will be able to:</a:t>
            </a:r>
          </a:p>
          <a:p>
            <a:pPr marL="742950" marR="0" lvl="1" indent="-285750" algn="l" rtl="0">
              <a:spcBef>
                <a:spcPts val="720"/>
              </a:spcBef>
              <a:spcAft>
                <a:spcPts val="0"/>
              </a:spcAft>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Explain how a taxpayer qualifies for the Additional Child Tax Credit</a:t>
            </a:r>
          </a:p>
          <a:p>
            <a:pPr marL="742950" marR="0" lvl="1" indent="-285750" algn="l" rtl="0">
              <a:spcBef>
                <a:spcPts val="720"/>
              </a:spcBef>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Assess a taxpayer’s eligibility for the Earned Income Tax Credit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2">
                                            <p:txEl>
                                              <p:pRg st="0" end="0"/>
                                            </p:txEl>
                                          </p:spTgt>
                                        </p:tgtEl>
                                        <p:attrNameLst>
                                          <p:attrName>style.visibility</p:attrName>
                                        </p:attrNameLst>
                                      </p:cBhvr>
                                      <p:to>
                                        <p:strVal val="visible"/>
                                      </p:to>
                                    </p:set>
                                    <p:animEffect transition="in" filter="fade">
                                      <p:cBhvr>
                                        <p:cTn id="7" dur="1000"/>
                                        <p:tgtEl>
                                          <p:spTgt spid="19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2">
                                            <p:txEl>
                                              <p:pRg st="1" end="1"/>
                                            </p:txEl>
                                          </p:spTgt>
                                        </p:tgtEl>
                                        <p:attrNameLst>
                                          <p:attrName>style.visibility</p:attrName>
                                        </p:attrNameLst>
                                      </p:cBhvr>
                                      <p:to>
                                        <p:strVal val="visible"/>
                                      </p:to>
                                    </p:set>
                                    <p:animEffect transition="in" filter="fade">
                                      <p:cBhvr>
                                        <p:cTn id="12" dur="1000"/>
                                        <p:tgtEl>
                                          <p:spTgt spid="19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32">
                                            <p:txEl>
                                              <p:pRg st="2" end="2"/>
                                            </p:txEl>
                                          </p:spTgt>
                                        </p:tgtEl>
                                        <p:attrNameLst>
                                          <p:attrName>style.visibility</p:attrName>
                                        </p:attrNameLst>
                                      </p:cBhvr>
                                      <p:to>
                                        <p:strVal val="visible"/>
                                      </p:to>
                                    </p:set>
                                    <p:animEffect transition="in" filter="fade">
                                      <p:cBhvr>
                                        <p:cTn id="17" dur="1000"/>
                                        <p:tgtEl>
                                          <p:spTgt spid="19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1937"/>
        <p:cNvGrpSpPr/>
        <p:nvPr/>
      </p:nvGrpSpPr>
      <p:grpSpPr>
        <a:xfrm>
          <a:off x="0" y="0"/>
          <a:ext cx="0" cy="0"/>
          <a:chOff x="0" y="0"/>
          <a:chExt cx="0" cy="0"/>
        </a:xfrm>
      </p:grpSpPr>
      <p:sp>
        <p:nvSpPr>
          <p:cNvPr id="1938" name="Shape 193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Refundable Tax Credit</a:t>
            </a:r>
          </a:p>
        </p:txBody>
      </p:sp>
      <p:sp>
        <p:nvSpPr>
          <p:cNvPr id="1939" name="Shape 1939"/>
          <p:cNvSpPr txBox="1">
            <a:spLocks noGrp="1"/>
          </p:cNvSpPr>
          <p:nvPr>
            <p:ph type="body" idx="1"/>
          </p:nvPr>
        </p:nvSpPr>
        <p:spPr>
          <a:xfrm>
            <a:off x="609600" y="1600203"/>
            <a:ext cx="10972800" cy="4155138"/>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Reduces tax liability to zero</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Taxpayer will receive the remainder of the credit value as a refund. </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Additional Child Tax Credit</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Earned Income Tax Credit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9">
                                            <p:txEl>
                                              <p:pRg st="0" end="0"/>
                                            </p:txEl>
                                          </p:spTgt>
                                        </p:tgtEl>
                                        <p:attrNameLst>
                                          <p:attrName>style.visibility</p:attrName>
                                        </p:attrNameLst>
                                      </p:cBhvr>
                                      <p:to>
                                        <p:strVal val="visible"/>
                                      </p:to>
                                    </p:set>
                                    <p:animEffect transition="in" filter="fade">
                                      <p:cBhvr>
                                        <p:cTn id="7" dur="500"/>
                                        <p:tgtEl>
                                          <p:spTgt spid="1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9">
                                            <p:txEl>
                                              <p:pRg st="1" end="1"/>
                                            </p:txEl>
                                          </p:spTgt>
                                        </p:tgtEl>
                                        <p:attrNameLst>
                                          <p:attrName>style.visibility</p:attrName>
                                        </p:attrNameLst>
                                      </p:cBhvr>
                                      <p:to>
                                        <p:strVal val="visible"/>
                                      </p:to>
                                    </p:set>
                                    <p:animEffect transition="in" filter="fade">
                                      <p:cBhvr>
                                        <p:cTn id="12" dur="500"/>
                                        <p:tgtEl>
                                          <p:spTgt spid="1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39">
                                            <p:txEl>
                                              <p:pRg st="2" end="2"/>
                                            </p:txEl>
                                          </p:spTgt>
                                        </p:tgtEl>
                                        <p:attrNameLst>
                                          <p:attrName>style.visibility</p:attrName>
                                        </p:attrNameLst>
                                      </p:cBhvr>
                                      <p:to>
                                        <p:strVal val="visible"/>
                                      </p:to>
                                    </p:set>
                                    <p:animEffect transition="in" filter="fade">
                                      <p:cBhvr>
                                        <p:cTn id="17" dur="500"/>
                                        <p:tgtEl>
                                          <p:spTgt spid="1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39">
                                            <p:txEl>
                                              <p:pRg st="3" end="3"/>
                                            </p:txEl>
                                          </p:spTgt>
                                        </p:tgtEl>
                                        <p:attrNameLst>
                                          <p:attrName>style.visibility</p:attrName>
                                        </p:attrNameLst>
                                      </p:cBhvr>
                                      <p:to>
                                        <p:strVal val="visible"/>
                                      </p:to>
                                    </p:set>
                                    <p:animEffect transition="in" filter="fade">
                                      <p:cBhvr>
                                        <p:cTn id="22" dur="500"/>
                                        <p:tgtEl>
                                          <p:spTgt spid="19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1944" name="Shape 194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Additional Child Tax Credit</a:t>
            </a:r>
          </a:p>
        </p:txBody>
      </p:sp>
      <p:sp>
        <p:nvSpPr>
          <p:cNvPr id="1945" name="Shape 194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a:t>
            </a:r>
            <a:r>
              <a:rPr lang="en-US" sz="4000" b="0" i="1" u="none" strike="noStrike" cap="none">
                <a:solidFill>
                  <a:schemeClr val="accent2"/>
                </a:solidFill>
                <a:latin typeface="Questrial"/>
                <a:ea typeface="Questrial"/>
                <a:cs typeface="Questrial"/>
                <a:sym typeface="Questrial"/>
              </a:rPr>
              <a:t>Child Tax Credit </a:t>
            </a:r>
            <a:r>
              <a:rPr lang="en-US" sz="4000" b="0" i="1" u="none" strike="noStrike" cap="none">
                <a:solidFill>
                  <a:schemeClr val="dk1"/>
                </a:solidFill>
                <a:latin typeface="Questrial"/>
                <a:ea typeface="Questrial"/>
                <a:cs typeface="Questrial"/>
                <a:sym typeface="Questrial"/>
              </a:rPr>
              <a:t>is </a:t>
            </a:r>
            <a:r>
              <a:rPr lang="en-US" sz="4000" b="0" i="0" u="none" strike="noStrike" cap="none">
                <a:solidFill>
                  <a:schemeClr val="dk1"/>
                </a:solidFill>
                <a:latin typeface="Questrial"/>
                <a:ea typeface="Questrial"/>
                <a:cs typeface="Questrial"/>
                <a:sym typeface="Questrial"/>
              </a:rPr>
              <a:t>intended to reduce the tax liability owed by the taxpayer, therefore, this part of the credit is </a:t>
            </a:r>
            <a:r>
              <a:rPr lang="en-US" sz="4000" b="1" i="0" u="none" strike="noStrike" cap="none">
                <a:solidFill>
                  <a:schemeClr val="dk1"/>
                </a:solidFill>
                <a:latin typeface="Questrial"/>
                <a:ea typeface="Questrial"/>
                <a:cs typeface="Questrial"/>
                <a:sym typeface="Questrial"/>
              </a:rPr>
              <a:t>nonrefundable</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However, the taxpayers may be able to take the </a:t>
            </a:r>
            <a:r>
              <a:rPr lang="en-US" sz="4000" b="0" i="1" u="none" strike="noStrike" cap="none">
                <a:solidFill>
                  <a:schemeClr val="accent2"/>
                </a:solidFill>
                <a:latin typeface="Questrial"/>
                <a:ea typeface="Questrial"/>
                <a:cs typeface="Questrial"/>
                <a:sym typeface="Questrial"/>
              </a:rPr>
              <a:t>Additional Child Tax Credit</a:t>
            </a:r>
            <a:r>
              <a:rPr lang="en-US" sz="4000" b="0" i="0" u="none" strike="noStrike" cap="none">
                <a:solidFill>
                  <a:schemeClr val="dk1"/>
                </a:solidFill>
                <a:latin typeface="Questrial"/>
                <a:ea typeface="Questrial"/>
                <a:cs typeface="Questrial"/>
                <a:sym typeface="Questrial"/>
              </a:rPr>
              <a:t>, which is </a:t>
            </a:r>
            <a:r>
              <a:rPr lang="en-US" sz="4000" b="1" i="0" u="none" strike="noStrike" cap="none">
                <a:solidFill>
                  <a:schemeClr val="dk1"/>
                </a:solidFill>
                <a:latin typeface="Questrial"/>
                <a:ea typeface="Questrial"/>
                <a:cs typeface="Questrial"/>
                <a:sym typeface="Questrial"/>
              </a:rPr>
              <a:t>refundable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
                                            <p:txEl>
                                              <p:pRg st="0" end="0"/>
                                            </p:txEl>
                                          </p:spTgt>
                                        </p:tgtEl>
                                        <p:attrNameLst>
                                          <p:attrName>style.visibility</p:attrName>
                                        </p:attrNameLst>
                                      </p:cBhvr>
                                      <p:to>
                                        <p:strVal val="visible"/>
                                      </p:to>
                                    </p:set>
                                    <p:animEffect transition="in" filter="fade">
                                      <p:cBhvr>
                                        <p:cTn id="7" dur="500"/>
                                        <p:tgtEl>
                                          <p:spTgt spid="19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
                                            <p:txEl>
                                              <p:pRg st="1" end="1"/>
                                            </p:txEl>
                                          </p:spTgt>
                                        </p:tgtEl>
                                        <p:attrNameLst>
                                          <p:attrName>style.visibility</p:attrName>
                                        </p:attrNameLst>
                                      </p:cBhvr>
                                      <p:to>
                                        <p:strVal val="visible"/>
                                      </p:to>
                                    </p:set>
                                    <p:animEffect transition="in" filter="fade">
                                      <p:cBhvr>
                                        <p:cTn id="12" dur="500"/>
                                        <p:tgtEl>
                                          <p:spTgt spid="19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sp>
        <p:nvSpPr>
          <p:cNvPr id="1951" name="Shape 195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Additional Child Tax Credit</a:t>
            </a:r>
          </a:p>
        </p:txBody>
      </p:sp>
      <p:sp>
        <p:nvSpPr>
          <p:cNvPr id="1952" name="Shape 1952"/>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Refundable credit with a maximum of $1000 per child</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Amount claimed depends upon meeting general eligibility requirements as well as how much of the nonrefundable Child Tax Credit is claimed</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Cannot claim more than $1000 of CTC and additional CTC combined for one child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2">
                                            <p:txEl>
                                              <p:pRg st="0" end="0"/>
                                            </p:txEl>
                                          </p:spTgt>
                                        </p:tgtEl>
                                        <p:attrNameLst>
                                          <p:attrName>style.visibility</p:attrName>
                                        </p:attrNameLst>
                                      </p:cBhvr>
                                      <p:to>
                                        <p:strVal val="visible"/>
                                      </p:to>
                                    </p:set>
                                    <p:animEffect transition="in" filter="fade">
                                      <p:cBhvr>
                                        <p:cTn id="7" dur="500"/>
                                        <p:tgtEl>
                                          <p:spTgt spid="19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52">
                                            <p:txEl>
                                              <p:pRg st="1" end="1"/>
                                            </p:txEl>
                                          </p:spTgt>
                                        </p:tgtEl>
                                        <p:attrNameLst>
                                          <p:attrName>style.visibility</p:attrName>
                                        </p:attrNameLst>
                                      </p:cBhvr>
                                      <p:to>
                                        <p:strVal val="visible"/>
                                      </p:to>
                                    </p:set>
                                    <p:animEffect transition="in" filter="fade">
                                      <p:cBhvr>
                                        <p:cTn id="12" dur="500"/>
                                        <p:tgtEl>
                                          <p:spTgt spid="19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52">
                                            <p:txEl>
                                              <p:pRg st="2" end="2"/>
                                            </p:txEl>
                                          </p:spTgt>
                                        </p:tgtEl>
                                        <p:attrNameLst>
                                          <p:attrName>style.visibility</p:attrName>
                                        </p:attrNameLst>
                                      </p:cBhvr>
                                      <p:to>
                                        <p:strVal val="visible"/>
                                      </p:to>
                                    </p:set>
                                    <p:animEffect transition="in" filter="fade">
                                      <p:cBhvr>
                                        <p:cTn id="17" dur="500"/>
                                        <p:tgtEl>
                                          <p:spTgt spid="19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8" name="Shape 195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Additional Child Tax Credit: </a:t>
            </a:r>
            <a:br>
              <a:rPr lang="en-US" sz="4800" b="1" i="0" u="none" strike="noStrike" cap="none">
                <a:solidFill>
                  <a:schemeClr val="dk2"/>
                </a:solidFill>
                <a:latin typeface="Questrial"/>
                <a:ea typeface="Questrial"/>
                <a:cs typeface="Questrial"/>
                <a:sym typeface="Questrial"/>
              </a:rPr>
            </a:br>
            <a:r>
              <a:rPr lang="en-US" sz="4800" b="1" i="0" u="none" strike="noStrike" cap="none">
                <a:solidFill>
                  <a:schemeClr val="dk2"/>
                </a:solidFill>
                <a:latin typeface="Questrial"/>
                <a:ea typeface="Questrial"/>
                <a:cs typeface="Questrial"/>
                <a:sym typeface="Questrial"/>
              </a:rPr>
              <a:t>General Eligibility</a:t>
            </a:r>
          </a:p>
        </p:txBody>
      </p:sp>
      <p:sp>
        <p:nvSpPr>
          <p:cNvPr id="1959" name="Shape 1959"/>
          <p:cNvSpPr txBox="1">
            <a:spLocks noGrp="1"/>
          </p:cNvSpPr>
          <p:nvPr>
            <p:ph type="body" idx="1"/>
          </p:nvPr>
        </p:nvSpPr>
        <p:spPr>
          <a:xfrm>
            <a:off x="609600" y="1417653"/>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Meet all the requirement of the Child Tax Credit</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Under 17, U.S. citizen, dependent of taxpayer, qualifying relationship, child did not provide over ½ of own support, lived with taxpayer for more than ½ of year</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Must have $3,000 of taxable earned income</a:t>
            </a:r>
          </a:p>
          <a:p>
            <a:pPr marL="742950" marR="0" lvl="1" indent="-285750" algn="l" rtl="0">
              <a:lnSpc>
                <a:spcPct val="90000"/>
              </a:lnSpc>
              <a:spcBef>
                <a:spcPts val="720"/>
              </a:spcBef>
              <a:buClr>
                <a:schemeClr val="dk1"/>
              </a:buClr>
              <a:buSzPct val="100000"/>
              <a:buFont typeface="Arial"/>
              <a:buChar char="•"/>
            </a:pPr>
            <a:r>
              <a:rPr lang="en-US" sz="3600" b="1" i="0" u="none" strike="noStrike" cap="none">
                <a:solidFill>
                  <a:schemeClr val="dk1"/>
                </a:solidFill>
                <a:latin typeface="Questrial"/>
                <a:ea typeface="Questrial"/>
                <a:cs typeface="Questrial"/>
                <a:sym typeface="Questrial"/>
              </a:rPr>
              <a:t>Exception</a:t>
            </a:r>
            <a:r>
              <a:rPr lang="en-US" sz="3600" b="0" i="0" u="none" strike="noStrike" cap="none">
                <a:solidFill>
                  <a:schemeClr val="dk1"/>
                </a:solidFill>
                <a:latin typeface="Questrial"/>
                <a:ea typeface="Questrial"/>
                <a:cs typeface="Questrial"/>
                <a:sym typeface="Questrial"/>
              </a:rPr>
              <a:t>: Taxpayers with three or more children may be eligible regardless of their income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9">
                                            <p:txEl>
                                              <p:pRg st="0" end="0"/>
                                            </p:txEl>
                                          </p:spTgt>
                                        </p:tgtEl>
                                        <p:attrNameLst>
                                          <p:attrName>style.visibility</p:attrName>
                                        </p:attrNameLst>
                                      </p:cBhvr>
                                      <p:to>
                                        <p:strVal val="visible"/>
                                      </p:to>
                                    </p:set>
                                    <p:animEffect transition="in" filter="fade">
                                      <p:cBhvr>
                                        <p:cTn id="7" dur="500"/>
                                        <p:tgtEl>
                                          <p:spTgt spid="19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59">
                                            <p:txEl>
                                              <p:pRg st="1" end="1"/>
                                            </p:txEl>
                                          </p:spTgt>
                                        </p:tgtEl>
                                        <p:attrNameLst>
                                          <p:attrName>style.visibility</p:attrName>
                                        </p:attrNameLst>
                                      </p:cBhvr>
                                      <p:to>
                                        <p:strVal val="visible"/>
                                      </p:to>
                                    </p:set>
                                    <p:animEffect transition="in" filter="fade">
                                      <p:cBhvr>
                                        <p:cTn id="12" dur="500"/>
                                        <p:tgtEl>
                                          <p:spTgt spid="19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59">
                                            <p:txEl>
                                              <p:pRg st="2" end="2"/>
                                            </p:txEl>
                                          </p:spTgt>
                                        </p:tgtEl>
                                        <p:attrNameLst>
                                          <p:attrName>style.visibility</p:attrName>
                                        </p:attrNameLst>
                                      </p:cBhvr>
                                      <p:to>
                                        <p:strVal val="visible"/>
                                      </p:to>
                                    </p:set>
                                    <p:animEffect transition="in" filter="fade">
                                      <p:cBhvr>
                                        <p:cTn id="17" dur="500"/>
                                        <p:tgtEl>
                                          <p:spTgt spid="19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59">
                                            <p:txEl>
                                              <p:pRg st="3" end="3"/>
                                            </p:txEl>
                                          </p:spTgt>
                                        </p:tgtEl>
                                        <p:attrNameLst>
                                          <p:attrName>style.visibility</p:attrName>
                                        </p:attrNameLst>
                                      </p:cBhvr>
                                      <p:to>
                                        <p:strVal val="visible"/>
                                      </p:to>
                                    </p:set>
                                    <p:animEffect transition="in" filter="fade">
                                      <p:cBhvr>
                                        <p:cTn id="22" dur="500"/>
                                        <p:tgtEl>
                                          <p:spTgt spid="19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1964"/>
        <p:cNvGrpSpPr/>
        <p:nvPr/>
      </p:nvGrpSpPr>
      <p:grpSpPr>
        <a:xfrm>
          <a:off x="0" y="0"/>
          <a:ext cx="0" cy="0"/>
          <a:chOff x="0" y="0"/>
          <a:chExt cx="0" cy="0"/>
        </a:xfrm>
      </p:grpSpPr>
      <p:sp>
        <p:nvSpPr>
          <p:cNvPr id="1965" name="Shape 196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Income Credit</a:t>
            </a:r>
          </a:p>
        </p:txBody>
      </p:sp>
      <p:sp>
        <p:nvSpPr>
          <p:cNvPr id="1966" name="Shape 1966"/>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Refundable tax credit for low-to-moderate income workers to encourage work, offset payroll and income taxes, and help meet basic need</a:t>
            </a:r>
          </a:p>
          <a:p>
            <a:pPr marL="342900" marR="0" lvl="0" indent="-342900" algn="l" rtl="0">
              <a:lnSpc>
                <a:spcPct val="90000"/>
              </a:lnSpc>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EIC is the largest federal anti-poverty program and has been one of the most successful programs to lift families, especially families with children, out of poverty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6">
                                            <p:txEl>
                                              <p:pRg st="0" end="0"/>
                                            </p:txEl>
                                          </p:spTgt>
                                        </p:tgtEl>
                                        <p:attrNameLst>
                                          <p:attrName>style.visibility</p:attrName>
                                        </p:attrNameLst>
                                      </p:cBhvr>
                                      <p:to>
                                        <p:strVal val="visible"/>
                                      </p:to>
                                    </p:set>
                                    <p:animEffect transition="in" filter="fade">
                                      <p:cBhvr>
                                        <p:cTn id="7" dur="500"/>
                                        <p:tgtEl>
                                          <p:spTgt spid="19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66">
                                            <p:txEl>
                                              <p:pRg st="1" end="1"/>
                                            </p:txEl>
                                          </p:spTgt>
                                        </p:tgtEl>
                                        <p:attrNameLst>
                                          <p:attrName>style.visibility</p:attrName>
                                        </p:attrNameLst>
                                      </p:cBhvr>
                                      <p:to>
                                        <p:strVal val="visible"/>
                                      </p:to>
                                    </p:set>
                                    <p:animEffect transition="in" filter="fade">
                                      <p:cBhvr>
                                        <p:cTn id="12" dur="500"/>
                                        <p:tgtEl>
                                          <p:spTgt spid="19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Shape 197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Income Credit</a:t>
            </a:r>
          </a:p>
        </p:txBody>
      </p:sp>
      <p:sp>
        <p:nvSpPr>
          <p:cNvPr id="1973" name="Shape 1973"/>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An estimated 26 million households received more than $65.6 billion in reduced taxes and refunds in the tax year 2015*</a:t>
            </a:r>
          </a:p>
          <a:p>
            <a:pPr marL="0" marR="0" lvl="0" indent="0" algn="l" rtl="0">
              <a:lnSpc>
                <a:spcPct val="90000"/>
              </a:lnSpc>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l" rtl="0">
              <a:lnSpc>
                <a:spcPct val="90000"/>
              </a:lnSpc>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l" rtl="0">
              <a:lnSpc>
                <a:spcPct val="90000"/>
              </a:lnSpc>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l" rtl="0">
              <a:lnSpc>
                <a:spcPct val="90000"/>
              </a:lnSpc>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l" rtl="0">
              <a:lnSpc>
                <a:spcPct val="90000"/>
              </a:lnSpc>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r" rtl="0">
              <a:lnSpc>
                <a:spcPct val="90000"/>
              </a:lnSpc>
              <a:spcBef>
                <a:spcPts val="480"/>
              </a:spcBef>
              <a:buClr>
                <a:schemeClr val="dk1"/>
              </a:buClr>
              <a:buSzPct val="25000"/>
              <a:buFont typeface="Noto Sans Symbols"/>
              <a:buNone/>
            </a:pPr>
            <a:r>
              <a:rPr lang="en-US" sz="2400" b="0" i="1" u="none" strike="noStrike" cap="none">
                <a:solidFill>
                  <a:schemeClr val="dk1"/>
                </a:solidFill>
                <a:latin typeface="Questrial"/>
                <a:ea typeface="Questrial"/>
                <a:cs typeface="Questrial"/>
                <a:sym typeface="Questrial"/>
              </a:rPr>
              <a:t>*Source: Calendar Year Report, June 2016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3">
                                            <p:txEl>
                                              <p:pRg st="0" end="0"/>
                                            </p:txEl>
                                          </p:spTgt>
                                        </p:tgtEl>
                                        <p:attrNameLst>
                                          <p:attrName>style.visibility</p:attrName>
                                        </p:attrNameLst>
                                      </p:cBhvr>
                                      <p:to>
                                        <p:strVal val="visible"/>
                                      </p:to>
                                    </p:set>
                                    <p:animEffect transition="in" filter="fade">
                                      <p:cBhvr>
                                        <p:cTn id="7" dur="500"/>
                                        <p:tgtEl>
                                          <p:spTgt spid="19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3">
                                            <p:txEl>
                                              <p:pRg st="1" end="1"/>
                                            </p:txEl>
                                          </p:spTgt>
                                        </p:tgtEl>
                                        <p:attrNameLst>
                                          <p:attrName>style.visibility</p:attrName>
                                        </p:attrNameLst>
                                      </p:cBhvr>
                                      <p:to>
                                        <p:strVal val="visible"/>
                                      </p:to>
                                    </p:set>
                                    <p:animEffect transition="in" filter="fade">
                                      <p:cBhvr>
                                        <p:cTn id="12" dur="500"/>
                                        <p:tgtEl>
                                          <p:spTgt spid="19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73">
                                            <p:txEl>
                                              <p:pRg st="2" end="2"/>
                                            </p:txEl>
                                          </p:spTgt>
                                        </p:tgtEl>
                                        <p:attrNameLst>
                                          <p:attrName>style.visibility</p:attrName>
                                        </p:attrNameLst>
                                      </p:cBhvr>
                                      <p:to>
                                        <p:strVal val="visible"/>
                                      </p:to>
                                    </p:set>
                                    <p:animEffect transition="in" filter="fade">
                                      <p:cBhvr>
                                        <p:cTn id="17" dur="500"/>
                                        <p:tgtEl>
                                          <p:spTgt spid="197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73">
                                            <p:txEl>
                                              <p:pRg st="3" end="3"/>
                                            </p:txEl>
                                          </p:spTgt>
                                        </p:tgtEl>
                                        <p:attrNameLst>
                                          <p:attrName>style.visibility</p:attrName>
                                        </p:attrNameLst>
                                      </p:cBhvr>
                                      <p:to>
                                        <p:strVal val="visible"/>
                                      </p:to>
                                    </p:set>
                                    <p:animEffect transition="in" filter="fade">
                                      <p:cBhvr>
                                        <p:cTn id="22" dur="500"/>
                                        <p:tgtEl>
                                          <p:spTgt spid="197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73">
                                            <p:txEl>
                                              <p:pRg st="4" end="4"/>
                                            </p:txEl>
                                          </p:spTgt>
                                        </p:tgtEl>
                                        <p:attrNameLst>
                                          <p:attrName>style.visibility</p:attrName>
                                        </p:attrNameLst>
                                      </p:cBhvr>
                                      <p:to>
                                        <p:strVal val="visible"/>
                                      </p:to>
                                    </p:set>
                                    <p:animEffect transition="in" filter="fade">
                                      <p:cBhvr>
                                        <p:cTn id="27" dur="500"/>
                                        <p:tgtEl>
                                          <p:spTgt spid="197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73">
                                            <p:txEl>
                                              <p:pRg st="5" end="5"/>
                                            </p:txEl>
                                          </p:spTgt>
                                        </p:tgtEl>
                                        <p:attrNameLst>
                                          <p:attrName>style.visibility</p:attrName>
                                        </p:attrNameLst>
                                      </p:cBhvr>
                                      <p:to>
                                        <p:strVal val="visible"/>
                                      </p:to>
                                    </p:set>
                                    <p:animEffect transition="in" filter="fade">
                                      <p:cBhvr>
                                        <p:cTn id="32" dur="500"/>
                                        <p:tgtEl>
                                          <p:spTgt spid="197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73">
                                            <p:txEl>
                                              <p:pRg st="6" end="6"/>
                                            </p:txEl>
                                          </p:spTgt>
                                        </p:tgtEl>
                                        <p:attrNameLst>
                                          <p:attrName>style.visibility</p:attrName>
                                        </p:attrNameLst>
                                      </p:cBhvr>
                                      <p:to>
                                        <p:strVal val="visible"/>
                                      </p:to>
                                    </p:set>
                                    <p:animEffect transition="in" filter="fade">
                                      <p:cBhvr>
                                        <p:cTn id="37" dur="500"/>
                                        <p:tgtEl>
                                          <p:spTgt spid="197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1978"/>
        <p:cNvGrpSpPr/>
        <p:nvPr/>
      </p:nvGrpSpPr>
      <p:grpSpPr>
        <a:xfrm>
          <a:off x="0" y="0"/>
          <a:ext cx="0" cy="0"/>
          <a:chOff x="0" y="0"/>
          <a:chExt cx="0" cy="0"/>
        </a:xfrm>
      </p:grpSpPr>
      <p:sp>
        <p:nvSpPr>
          <p:cNvPr id="1979" name="Shape 197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Income Credit</a:t>
            </a:r>
          </a:p>
        </p:txBody>
      </p:sp>
      <p:sp>
        <p:nvSpPr>
          <p:cNvPr id="1980" name="Shape 1980"/>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In the tax year 2015, the EIC lifted an estimated “6.5 million people out of poverty, including about 3.3 million children” </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EIC has been especially successful in providing an incentive for single mothers with children to find work</a:t>
            </a:r>
          </a:p>
          <a:p>
            <a:pPr marL="0" marR="0" lvl="0" indent="0" algn="l" rtl="0">
              <a:lnSpc>
                <a:spcPct val="90000"/>
              </a:lnSpc>
              <a:spcBef>
                <a:spcPts val="640"/>
              </a:spcBef>
              <a:spcAft>
                <a:spcPts val="0"/>
              </a:spcAft>
              <a:buClr>
                <a:schemeClr val="dk1"/>
              </a:buClr>
              <a:buSzPct val="25000"/>
              <a:buFont typeface="Noto Sans Symbols"/>
              <a:buNone/>
            </a:pPr>
            <a:endParaRPr sz="3200" b="0" i="0" u="none" strike="noStrike" cap="none">
              <a:solidFill>
                <a:schemeClr val="dk1"/>
              </a:solidFill>
              <a:latin typeface="Questrial"/>
              <a:ea typeface="Questrial"/>
              <a:cs typeface="Questrial"/>
              <a:sym typeface="Questrial"/>
            </a:endParaRPr>
          </a:p>
          <a:p>
            <a:pPr marL="0" marR="0" lvl="0" indent="0" algn="r" rtl="0">
              <a:lnSpc>
                <a:spcPct val="90000"/>
              </a:lnSpc>
              <a:spcBef>
                <a:spcPts val="560"/>
              </a:spcBef>
              <a:spcAft>
                <a:spcPts val="0"/>
              </a:spcAft>
              <a:buClr>
                <a:schemeClr val="dk1"/>
              </a:buClr>
              <a:buSzPct val="25000"/>
              <a:buFont typeface="Noto Sans Symbols"/>
              <a:buNone/>
            </a:pPr>
            <a:r>
              <a:rPr lang="en-US" sz="2800" b="0" i="1" u="none" strike="noStrike" cap="none">
                <a:solidFill>
                  <a:schemeClr val="dk1"/>
                </a:solidFill>
                <a:latin typeface="Questrial"/>
                <a:ea typeface="Questrial"/>
                <a:cs typeface="Questrial"/>
                <a:sym typeface="Questrial"/>
              </a:rPr>
              <a:t>*Source: The Center for Budget and Policy Priorities</a:t>
            </a:r>
          </a:p>
          <a:p>
            <a:pPr marL="0" marR="0" lvl="0" indent="0" algn="l" rtl="0">
              <a:lnSpc>
                <a:spcPct val="90000"/>
              </a:lnSpc>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0">
                                            <p:txEl>
                                              <p:pRg st="0" end="0"/>
                                            </p:txEl>
                                          </p:spTgt>
                                        </p:tgtEl>
                                        <p:attrNameLst>
                                          <p:attrName>style.visibility</p:attrName>
                                        </p:attrNameLst>
                                      </p:cBhvr>
                                      <p:to>
                                        <p:strVal val="visible"/>
                                      </p:to>
                                    </p:set>
                                    <p:animEffect transition="in" filter="fade">
                                      <p:cBhvr>
                                        <p:cTn id="7" dur="500"/>
                                        <p:tgtEl>
                                          <p:spTgt spid="19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0">
                                            <p:txEl>
                                              <p:pRg st="1" end="1"/>
                                            </p:txEl>
                                          </p:spTgt>
                                        </p:tgtEl>
                                        <p:attrNameLst>
                                          <p:attrName>style.visibility</p:attrName>
                                        </p:attrNameLst>
                                      </p:cBhvr>
                                      <p:to>
                                        <p:strVal val="visible"/>
                                      </p:to>
                                    </p:set>
                                    <p:animEffect transition="in" filter="fade">
                                      <p:cBhvr>
                                        <p:cTn id="12" dur="500"/>
                                        <p:tgtEl>
                                          <p:spTgt spid="19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80">
                                            <p:txEl>
                                              <p:pRg st="2" end="2"/>
                                            </p:txEl>
                                          </p:spTgt>
                                        </p:tgtEl>
                                        <p:attrNameLst>
                                          <p:attrName>style.visibility</p:attrName>
                                        </p:attrNameLst>
                                      </p:cBhvr>
                                      <p:to>
                                        <p:strVal val="visible"/>
                                      </p:to>
                                    </p:set>
                                    <p:animEffect transition="in" filter="fade">
                                      <p:cBhvr>
                                        <p:cTn id="17" dur="500"/>
                                        <p:tgtEl>
                                          <p:spTgt spid="19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80">
                                            <p:txEl>
                                              <p:pRg st="3" end="3"/>
                                            </p:txEl>
                                          </p:spTgt>
                                        </p:tgtEl>
                                        <p:attrNameLst>
                                          <p:attrName>style.visibility</p:attrName>
                                        </p:attrNameLst>
                                      </p:cBhvr>
                                      <p:to>
                                        <p:strVal val="visible"/>
                                      </p:to>
                                    </p:set>
                                    <p:animEffect transition="in" filter="fade">
                                      <p:cBhvr>
                                        <p:cTn id="22" dur="500"/>
                                        <p:tgtEl>
                                          <p:spTgt spid="198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80">
                                            <p:txEl>
                                              <p:pRg st="4" end="4"/>
                                            </p:txEl>
                                          </p:spTgt>
                                        </p:tgtEl>
                                        <p:attrNameLst>
                                          <p:attrName>style.visibility</p:attrName>
                                        </p:attrNameLst>
                                      </p:cBhvr>
                                      <p:to>
                                        <p:strVal val="visible"/>
                                      </p:to>
                                    </p:set>
                                    <p:animEffect transition="in" filter="fade">
                                      <p:cBhvr>
                                        <p:cTn id="27" dur="500"/>
                                        <p:tgtEl>
                                          <p:spTgt spid="19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1984"/>
        <p:cNvGrpSpPr/>
        <p:nvPr/>
      </p:nvGrpSpPr>
      <p:grpSpPr>
        <a:xfrm>
          <a:off x="0" y="0"/>
          <a:ext cx="0" cy="0"/>
          <a:chOff x="0" y="0"/>
          <a:chExt cx="0" cy="0"/>
        </a:xfrm>
      </p:grpSpPr>
      <p:sp>
        <p:nvSpPr>
          <p:cNvPr id="1985" name="Shape 198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Encouraging Work and Reducing Poverty</a:t>
            </a:r>
          </a:p>
        </p:txBody>
      </p:sp>
      <p:sp>
        <p:nvSpPr>
          <p:cNvPr id="1986" name="Shape 1986"/>
          <p:cNvSpPr txBox="1">
            <a:spLocks noGrp="1"/>
          </p:cNvSpPr>
          <p:nvPr>
            <p:ph type="body" idx="1"/>
          </p:nvPr>
        </p:nvSpPr>
        <p:spPr>
          <a:xfrm>
            <a:off x="609600" y="1600203"/>
            <a:ext cx="10972800" cy="5065292"/>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Research has also found that children in families who get an income boost from the EIC and CTC quickly show improvements in health and school performance relative to other low-income children who did not receive this extra help</a:t>
            </a:r>
          </a:p>
          <a:p>
            <a:pPr marL="342900" marR="0" lvl="0" indent="-342900" algn="l" rtl="0">
              <a:lnSpc>
                <a:spcPct val="8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In addition, children whose families receive that boost have higher school test scores, on average, and are more likely to go to college and to work and earn more as adults</a:t>
            </a:r>
          </a:p>
          <a:p>
            <a:pPr marL="0" marR="0" lvl="0" indent="0" algn="r" rtl="0">
              <a:lnSpc>
                <a:spcPct val="80000"/>
              </a:lnSpc>
              <a:spcBef>
                <a:spcPts val="555"/>
              </a:spcBef>
              <a:buClr>
                <a:schemeClr val="dk1"/>
              </a:buClr>
              <a:buSzPct val="25000"/>
              <a:buFont typeface="Noto Sans Symbols"/>
              <a:buNone/>
            </a:pPr>
            <a:r>
              <a:rPr lang="en-US" sz="2775" b="0" i="1" u="none" strike="noStrike" cap="none">
                <a:solidFill>
                  <a:schemeClr val="dk1"/>
                </a:solidFill>
                <a:latin typeface="Questrial"/>
                <a:ea typeface="Questrial"/>
                <a:cs typeface="Questrial"/>
                <a:sym typeface="Questrial"/>
              </a:rPr>
              <a:t>*Source: The Center for Budget and Policy Priorities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6">
                                            <p:txEl>
                                              <p:pRg st="0" end="0"/>
                                            </p:txEl>
                                          </p:spTgt>
                                        </p:tgtEl>
                                        <p:attrNameLst>
                                          <p:attrName>style.visibility</p:attrName>
                                        </p:attrNameLst>
                                      </p:cBhvr>
                                      <p:to>
                                        <p:strVal val="visible"/>
                                      </p:to>
                                    </p:set>
                                    <p:animEffect transition="in" filter="fade">
                                      <p:cBhvr>
                                        <p:cTn id="7" dur="500"/>
                                        <p:tgtEl>
                                          <p:spTgt spid="19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6">
                                            <p:txEl>
                                              <p:pRg st="1" end="1"/>
                                            </p:txEl>
                                          </p:spTgt>
                                        </p:tgtEl>
                                        <p:attrNameLst>
                                          <p:attrName>style.visibility</p:attrName>
                                        </p:attrNameLst>
                                      </p:cBhvr>
                                      <p:to>
                                        <p:strVal val="visible"/>
                                      </p:to>
                                    </p:set>
                                    <p:animEffect transition="in" filter="fade">
                                      <p:cBhvr>
                                        <p:cTn id="12" dur="500"/>
                                        <p:tgtEl>
                                          <p:spTgt spid="19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86">
                                            <p:txEl>
                                              <p:pRg st="2" end="2"/>
                                            </p:txEl>
                                          </p:spTgt>
                                        </p:tgtEl>
                                        <p:attrNameLst>
                                          <p:attrName>style.visibility</p:attrName>
                                        </p:attrNameLst>
                                      </p:cBhvr>
                                      <p:to>
                                        <p:strVal val="visible"/>
                                      </p:to>
                                    </p:set>
                                    <p:animEffect transition="in" filter="fade">
                                      <p:cBhvr>
                                        <p:cTn id="17" dur="500"/>
                                        <p:tgtEl>
                                          <p:spTgt spid="19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Adjusted Gross Income (AGI)</a:t>
            </a:r>
          </a:p>
        </p:txBody>
      </p:sp>
      <p:sp>
        <p:nvSpPr>
          <p:cNvPr id="224" name="Shape 224"/>
          <p:cNvSpPr txBox="1">
            <a:spLocks noGrp="1"/>
          </p:cNvSpPr>
          <p:nvPr>
            <p:ph type="body" idx="1"/>
          </p:nvPr>
        </p:nvSpPr>
        <p:spPr>
          <a:xfrm>
            <a:off x="609600" y="1600203"/>
            <a:ext cx="10972800" cy="1828797"/>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Amount of taxable income after adjustments are made</a:t>
            </a:r>
          </a:p>
          <a:p>
            <a:pPr marL="114300" marR="0" lvl="0" indent="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
        <p:nvSpPr>
          <p:cNvPr id="225" name="Shape 225"/>
          <p:cNvSpPr/>
          <p:nvPr/>
        </p:nvSpPr>
        <p:spPr>
          <a:xfrm>
            <a:off x="609600" y="3075057"/>
            <a:ext cx="10972800" cy="707886"/>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114300" marR="0" lvl="0" indent="0" algn="ctr" rtl="0">
              <a:spcBef>
                <a:spcPts val="0"/>
              </a:spcBef>
              <a:buClr>
                <a:schemeClr val="lt1"/>
              </a:buClr>
              <a:buSzPct val="25000"/>
              <a:buFont typeface="Questrial"/>
              <a:buNone/>
            </a:pPr>
            <a:r>
              <a:rPr lang="en-US" sz="4000" b="1">
                <a:solidFill>
                  <a:schemeClr val="lt1"/>
                </a:solidFill>
                <a:latin typeface="Questrial"/>
                <a:ea typeface="Questrial"/>
                <a:cs typeface="Questrial"/>
                <a:sym typeface="Questrial"/>
              </a:rPr>
              <a:t>AGI is found on Lines 37/38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
                                            <p:txEl>
                                              <p:pRg st="0" end="0"/>
                                            </p:txEl>
                                          </p:spTgt>
                                        </p:tgtEl>
                                        <p:attrNameLst>
                                          <p:attrName>style.visibility</p:attrName>
                                        </p:attrNameLst>
                                      </p:cBhvr>
                                      <p:to>
                                        <p:strVal val="visible"/>
                                      </p:to>
                                    </p:set>
                                    <p:animEffect transition="in" filter="fade">
                                      <p:cBhvr>
                                        <p:cTn id="7" dur="500"/>
                                        <p:tgtEl>
                                          <p:spTgt spid="2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4">
                                            <p:txEl>
                                              <p:pRg st="1" end="1"/>
                                            </p:txEl>
                                          </p:spTgt>
                                        </p:tgtEl>
                                        <p:attrNameLst>
                                          <p:attrName>style.visibility</p:attrName>
                                        </p:attrNameLst>
                                      </p:cBhvr>
                                      <p:to>
                                        <p:strVal val="visible"/>
                                      </p:to>
                                    </p:set>
                                    <p:animEffect transition="in" filter="fade">
                                      <p:cBhvr>
                                        <p:cTn id="12" dur="500"/>
                                        <p:tgtEl>
                                          <p:spTgt spid="2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
                                        </p:tgtEl>
                                        <p:attrNameLst>
                                          <p:attrName>style.visibility</p:attrName>
                                        </p:attrNameLst>
                                      </p:cBhvr>
                                      <p:to>
                                        <p:strVal val="visible"/>
                                      </p:to>
                                    </p:set>
                                    <p:animEffect transition="in" filter="fade">
                                      <p:cBhvr>
                                        <p:cTn id="17"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1" name="Shape 199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EIC and Alabama Families</a:t>
            </a:r>
          </a:p>
        </p:txBody>
      </p:sp>
      <p:sp>
        <p:nvSpPr>
          <p:cNvPr id="1992" name="Shape 1992"/>
          <p:cNvSpPr txBox="1">
            <a:spLocks noGrp="1"/>
          </p:cNvSpPr>
          <p:nvPr>
            <p:ph type="body" idx="1"/>
          </p:nvPr>
        </p:nvSpPr>
        <p:spPr>
          <a:xfrm>
            <a:off x="609600" y="1600203"/>
            <a:ext cx="10972800" cy="4800597"/>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3700" b="1" i="0" u="none" strike="noStrike" cap="none">
                <a:solidFill>
                  <a:schemeClr val="dk1"/>
                </a:solidFill>
                <a:latin typeface="Questrial"/>
                <a:ea typeface="Questrial"/>
                <a:cs typeface="Questrial"/>
                <a:sym typeface="Questrial"/>
              </a:rPr>
              <a:t>498,000 Alabama households</a:t>
            </a:r>
            <a:r>
              <a:rPr lang="en-US" sz="3700" b="0" i="0" u="none" strike="noStrike" cap="none">
                <a:solidFill>
                  <a:schemeClr val="dk1"/>
                </a:solidFill>
                <a:latin typeface="Questrial"/>
                <a:ea typeface="Questrial"/>
                <a:cs typeface="Questrial"/>
                <a:sym typeface="Questrial"/>
              </a:rPr>
              <a:t> received EIC in 2016 for tax year 2015</a:t>
            </a:r>
          </a:p>
          <a:p>
            <a:pPr marL="342900" marR="0" lvl="0" indent="-342900" algn="l" rtl="0">
              <a:spcBef>
                <a:spcPts val="740"/>
              </a:spcBef>
              <a:spcAft>
                <a:spcPts val="0"/>
              </a:spcAft>
              <a:buClr>
                <a:schemeClr val="dk1"/>
              </a:buClr>
              <a:buSzPct val="100000"/>
              <a:buFont typeface="Noto Sans Symbols"/>
              <a:buChar char="➢"/>
            </a:pPr>
            <a:r>
              <a:rPr lang="en-US" sz="3700" b="1" i="0" u="none" strike="noStrike" cap="none">
                <a:solidFill>
                  <a:schemeClr val="dk1"/>
                </a:solidFill>
                <a:latin typeface="Questrial"/>
                <a:ea typeface="Questrial"/>
                <a:cs typeface="Questrial"/>
                <a:sym typeface="Questrial"/>
              </a:rPr>
              <a:t>153,000 Alabamians</a:t>
            </a:r>
            <a:r>
              <a:rPr lang="en-US" sz="3700" b="0" i="0" u="none" strike="noStrike" cap="none">
                <a:solidFill>
                  <a:schemeClr val="dk1"/>
                </a:solidFill>
                <a:latin typeface="Questrial"/>
                <a:ea typeface="Questrial"/>
                <a:cs typeface="Questrial"/>
                <a:sym typeface="Questrial"/>
              </a:rPr>
              <a:t> were lifted out of poverty by the EIC and CTC combined, including </a:t>
            </a:r>
            <a:r>
              <a:rPr lang="en-US" sz="3700" b="1" i="0" u="none" strike="noStrike" cap="none">
                <a:solidFill>
                  <a:schemeClr val="dk1"/>
                </a:solidFill>
                <a:latin typeface="Questrial"/>
                <a:ea typeface="Questrial"/>
                <a:cs typeface="Questrial"/>
                <a:sym typeface="Questrial"/>
              </a:rPr>
              <a:t>80,000 children</a:t>
            </a:r>
            <a:r>
              <a:rPr lang="en-US" sz="3700" b="0" i="0" u="none" strike="noStrike" cap="none">
                <a:solidFill>
                  <a:schemeClr val="dk1"/>
                </a:solidFill>
                <a:latin typeface="Questrial"/>
                <a:ea typeface="Questrial"/>
                <a:cs typeface="Questrial"/>
                <a:sym typeface="Questrial"/>
              </a:rPr>
              <a:t>, each year, on average, during 2011 to 2013</a:t>
            </a:r>
          </a:p>
          <a:p>
            <a:pPr marL="342900" marR="0" lvl="0" indent="-342900" algn="l" rtl="0">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The EIC put about </a:t>
            </a:r>
            <a:r>
              <a:rPr lang="en-US" sz="3700" b="1" i="0" u="none" strike="noStrike" cap="none">
                <a:solidFill>
                  <a:schemeClr val="dk1"/>
                </a:solidFill>
                <a:latin typeface="Questrial"/>
                <a:ea typeface="Questrial"/>
                <a:cs typeface="Questrial"/>
                <a:sym typeface="Questrial"/>
              </a:rPr>
              <a:t>$1.4 billion</a:t>
            </a:r>
            <a:r>
              <a:rPr lang="en-US" sz="3700" b="0" i="0" u="none" strike="noStrike" cap="none">
                <a:solidFill>
                  <a:schemeClr val="dk1"/>
                </a:solidFill>
                <a:latin typeface="Questrial"/>
                <a:ea typeface="Questrial"/>
                <a:cs typeface="Questrial"/>
                <a:sym typeface="Questrial"/>
              </a:rPr>
              <a:t> into Alabama’s economy in 2012</a:t>
            </a:r>
          </a:p>
          <a:p>
            <a:pPr marL="0" marR="0" lvl="0" indent="0" algn="r" rtl="0">
              <a:spcBef>
                <a:spcPts val="555"/>
              </a:spcBef>
              <a:buClr>
                <a:schemeClr val="dk1"/>
              </a:buClr>
              <a:buSzPct val="25000"/>
              <a:buFont typeface="Noto Sans Symbols"/>
              <a:buNone/>
            </a:pPr>
            <a:r>
              <a:rPr lang="en-US" sz="2775" b="0" i="1" u="none" strike="noStrike" cap="none">
                <a:solidFill>
                  <a:schemeClr val="dk1"/>
                </a:solidFill>
                <a:latin typeface="Questrial"/>
                <a:ea typeface="Questrial"/>
                <a:cs typeface="Questrial"/>
                <a:sym typeface="Questrial"/>
              </a:rPr>
              <a:t>*Source: The Center for Budget and Policy Priorities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2">
                                            <p:txEl>
                                              <p:pRg st="0" end="0"/>
                                            </p:txEl>
                                          </p:spTgt>
                                        </p:tgtEl>
                                        <p:attrNameLst>
                                          <p:attrName>style.visibility</p:attrName>
                                        </p:attrNameLst>
                                      </p:cBhvr>
                                      <p:to>
                                        <p:strVal val="visible"/>
                                      </p:to>
                                    </p:set>
                                    <p:animEffect transition="in" filter="fade">
                                      <p:cBhvr>
                                        <p:cTn id="7" dur="500"/>
                                        <p:tgtEl>
                                          <p:spTgt spid="19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2">
                                            <p:txEl>
                                              <p:pRg st="1" end="1"/>
                                            </p:txEl>
                                          </p:spTgt>
                                        </p:tgtEl>
                                        <p:attrNameLst>
                                          <p:attrName>style.visibility</p:attrName>
                                        </p:attrNameLst>
                                      </p:cBhvr>
                                      <p:to>
                                        <p:strVal val="visible"/>
                                      </p:to>
                                    </p:set>
                                    <p:animEffect transition="in" filter="fade">
                                      <p:cBhvr>
                                        <p:cTn id="12" dur="500"/>
                                        <p:tgtEl>
                                          <p:spTgt spid="19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2">
                                            <p:txEl>
                                              <p:pRg st="2" end="2"/>
                                            </p:txEl>
                                          </p:spTgt>
                                        </p:tgtEl>
                                        <p:attrNameLst>
                                          <p:attrName>style.visibility</p:attrName>
                                        </p:attrNameLst>
                                      </p:cBhvr>
                                      <p:to>
                                        <p:strVal val="visible"/>
                                      </p:to>
                                    </p:set>
                                    <p:animEffect transition="in" filter="fade">
                                      <p:cBhvr>
                                        <p:cTn id="17" dur="500"/>
                                        <p:tgtEl>
                                          <p:spTgt spid="19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92">
                                            <p:txEl>
                                              <p:pRg st="3" end="3"/>
                                            </p:txEl>
                                          </p:spTgt>
                                        </p:tgtEl>
                                        <p:attrNameLst>
                                          <p:attrName>style.visibility</p:attrName>
                                        </p:attrNameLst>
                                      </p:cBhvr>
                                      <p:to>
                                        <p:strVal val="visible"/>
                                      </p:to>
                                    </p:set>
                                    <p:animEffect transition="in" filter="fade">
                                      <p:cBhvr>
                                        <p:cTn id="22" dur="500"/>
                                        <p:tgtEl>
                                          <p:spTgt spid="199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1998" name="Shape 199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Income Credit</a:t>
            </a:r>
          </a:p>
        </p:txBody>
      </p:sp>
      <p:sp>
        <p:nvSpPr>
          <p:cNvPr id="1999" name="Shape 1999"/>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Critics of the EIC have complained that it is too complex, forcing recipients to seek help in filing their return</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Two-thirds get such assistance, most from paid tax preparers</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It is our job to provide high-quality tax preparation to ensure these families receive the full amount of the EIC they are eligible for!</a:t>
            </a:r>
          </a:p>
          <a:p>
            <a:pPr marL="0" marR="0" lvl="0" indent="0" algn="l" rtl="0">
              <a:lnSpc>
                <a:spcPct val="90000"/>
              </a:lnSpc>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9">
                                            <p:txEl>
                                              <p:pRg st="0" end="0"/>
                                            </p:txEl>
                                          </p:spTgt>
                                        </p:tgtEl>
                                        <p:attrNameLst>
                                          <p:attrName>style.visibility</p:attrName>
                                        </p:attrNameLst>
                                      </p:cBhvr>
                                      <p:to>
                                        <p:strVal val="visible"/>
                                      </p:to>
                                    </p:set>
                                    <p:animEffect transition="in" filter="fade">
                                      <p:cBhvr>
                                        <p:cTn id="7" dur="500"/>
                                        <p:tgtEl>
                                          <p:spTgt spid="19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9">
                                            <p:txEl>
                                              <p:pRg st="1" end="1"/>
                                            </p:txEl>
                                          </p:spTgt>
                                        </p:tgtEl>
                                        <p:attrNameLst>
                                          <p:attrName>style.visibility</p:attrName>
                                        </p:attrNameLst>
                                      </p:cBhvr>
                                      <p:to>
                                        <p:strVal val="visible"/>
                                      </p:to>
                                    </p:set>
                                    <p:animEffect transition="in" filter="fade">
                                      <p:cBhvr>
                                        <p:cTn id="12" dur="500"/>
                                        <p:tgtEl>
                                          <p:spTgt spid="19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9">
                                            <p:txEl>
                                              <p:pRg st="2" end="2"/>
                                            </p:txEl>
                                          </p:spTgt>
                                        </p:tgtEl>
                                        <p:attrNameLst>
                                          <p:attrName>style.visibility</p:attrName>
                                        </p:attrNameLst>
                                      </p:cBhvr>
                                      <p:to>
                                        <p:strVal val="visible"/>
                                      </p:to>
                                    </p:set>
                                    <p:animEffect transition="in" filter="fade">
                                      <p:cBhvr>
                                        <p:cTn id="17" dur="500"/>
                                        <p:tgtEl>
                                          <p:spTgt spid="19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99">
                                            <p:txEl>
                                              <p:pRg st="3" end="3"/>
                                            </p:txEl>
                                          </p:spTgt>
                                        </p:tgtEl>
                                        <p:attrNameLst>
                                          <p:attrName>style.visibility</p:attrName>
                                        </p:attrNameLst>
                                      </p:cBhvr>
                                      <p:to>
                                        <p:strVal val="visible"/>
                                      </p:to>
                                    </p:set>
                                    <p:animEffect transition="in" filter="fade">
                                      <p:cBhvr>
                                        <p:cTn id="22" dur="500"/>
                                        <p:tgtEl>
                                          <p:spTgt spid="19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sp>
        <p:nvSpPr>
          <p:cNvPr id="2005" name="Shape 200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Income Credit: Maximum Credit Amounts</a:t>
            </a:r>
          </a:p>
        </p:txBody>
      </p:sp>
      <p:sp>
        <p:nvSpPr>
          <p:cNvPr id="2006" name="Shape 2006"/>
          <p:cNvSpPr txBox="1"/>
          <p:nvPr/>
        </p:nvSpPr>
        <p:spPr>
          <a:xfrm>
            <a:off x="1524000" y="5791201"/>
            <a:ext cx="3124200" cy="366713"/>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Arial"/>
              <a:ea typeface="Arial"/>
              <a:cs typeface="Arial"/>
              <a:sym typeface="Arial"/>
            </a:endParaRPr>
          </a:p>
        </p:txBody>
      </p:sp>
      <p:pic>
        <p:nvPicPr>
          <p:cNvPr id="2007" name="Shape 2007"/>
          <p:cNvPicPr preferRelativeResize="0"/>
          <p:nvPr/>
        </p:nvPicPr>
        <p:blipFill>
          <a:blip r:embed="rId3">
            <a:alphaModFix/>
          </a:blip>
          <a:stretch>
            <a:fillRect/>
          </a:stretch>
        </p:blipFill>
        <p:spPr>
          <a:xfrm>
            <a:off x="977124" y="1546225"/>
            <a:ext cx="9628701" cy="5165500"/>
          </a:xfrm>
          <a:prstGeom prst="rect">
            <a:avLst/>
          </a:prstGeom>
          <a:noFill/>
          <a:ln w="38100" cap="flat" cmpd="sng">
            <a:solidFill>
              <a:srgbClr val="2C3C43"/>
            </a:solidFill>
            <a:prstDash val="solid"/>
            <a:round/>
            <a:headEnd type="none" w="med" len="med"/>
            <a:tailEnd type="none" w="med" len="med"/>
          </a:ln>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sp>
        <p:nvSpPr>
          <p:cNvPr id="2013" name="Shape 201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Determining the Earned Income Credit</a:t>
            </a:r>
          </a:p>
        </p:txBody>
      </p:sp>
      <p:sp>
        <p:nvSpPr>
          <p:cNvPr id="2014" name="Shape 2014"/>
          <p:cNvSpPr txBox="1">
            <a:spLocks noGrp="1"/>
          </p:cNvSpPr>
          <p:nvPr>
            <p:ph type="body" idx="1"/>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11113" marR="0" lvl="0" indent="-11113" algn="ctr" rtl="0">
              <a:spcBef>
                <a:spcPts val="0"/>
              </a:spcBef>
              <a:spcAft>
                <a:spcPts val="0"/>
              </a:spcAft>
              <a:buClr>
                <a:schemeClr val="accent3"/>
              </a:buClr>
              <a:buSzPct val="25000"/>
              <a:buFont typeface="Noto Sans Symbols"/>
              <a:buNone/>
            </a:pPr>
            <a:r>
              <a:rPr lang="en-US" sz="3600" b="1" i="0" u="none" strike="noStrike" cap="none">
                <a:solidFill>
                  <a:schemeClr val="accent3"/>
                </a:solidFill>
                <a:latin typeface="Questrial"/>
                <a:ea typeface="Questrial"/>
                <a:cs typeface="Questrial"/>
                <a:sym typeface="Questrial"/>
              </a:rPr>
              <a:t>Open the </a:t>
            </a:r>
            <a:r>
              <a:rPr lang="en-US" sz="3600" b="1" i="0" u="sng" strike="noStrike" cap="none">
                <a:solidFill>
                  <a:schemeClr val="accent3"/>
                </a:solidFill>
                <a:latin typeface="Questrial"/>
                <a:ea typeface="Questrial"/>
                <a:cs typeface="Questrial"/>
                <a:sym typeface="Questrial"/>
              </a:rPr>
              <a:t>Publication 4012</a:t>
            </a:r>
            <a:r>
              <a:rPr lang="en-US" sz="3600" b="1" i="0" u="none" strike="noStrike" cap="none">
                <a:solidFill>
                  <a:schemeClr val="accent3"/>
                </a:solidFill>
                <a:latin typeface="Questrial"/>
                <a:ea typeface="Questrial"/>
                <a:cs typeface="Questrial"/>
                <a:sym typeface="Questrial"/>
              </a:rPr>
              <a:t> to the </a:t>
            </a:r>
            <a:r>
              <a:rPr lang="en-US" sz="3600" b="1" i="0" u="sng" strike="noStrike" cap="none">
                <a:solidFill>
                  <a:schemeClr val="accent3"/>
                </a:solidFill>
                <a:latin typeface="Questrial"/>
                <a:ea typeface="Questrial"/>
                <a:cs typeface="Questrial"/>
                <a:sym typeface="Questrial"/>
              </a:rPr>
              <a:t>Earned Income Credit Tab</a:t>
            </a:r>
          </a:p>
          <a:p>
            <a:pPr marL="742950" marR="0" lvl="1" indent="-285750" algn="l" rtl="0">
              <a:spcBef>
                <a:spcPts val="640"/>
              </a:spcBef>
              <a:spcAft>
                <a:spcPts val="0"/>
              </a:spcAft>
              <a:buClr>
                <a:schemeClr val="dk1"/>
              </a:buClr>
              <a:buSzPct val="25000"/>
              <a:buFont typeface="Noto Sans Symbols"/>
              <a:buNone/>
            </a:pPr>
            <a:endParaRPr sz="3200" b="0" i="0" u="none" strike="noStrike" cap="none">
              <a:solidFill>
                <a:schemeClr val="accent3"/>
              </a:solidFill>
              <a:latin typeface="Questrial"/>
              <a:ea typeface="Questrial"/>
              <a:cs typeface="Questrial"/>
              <a:sym typeface="Questrial"/>
            </a:endParaRPr>
          </a:p>
          <a:p>
            <a:pPr marL="3165" marR="0" lvl="0" indent="-3165" algn="ctr" rtl="0">
              <a:spcBef>
                <a:spcPts val="960"/>
              </a:spcBef>
              <a:buClr>
                <a:schemeClr val="accent3"/>
              </a:buClr>
              <a:buSzPct val="25000"/>
              <a:buFont typeface="Noto Sans Symbols"/>
              <a:buNone/>
            </a:pPr>
            <a:r>
              <a:rPr lang="en-US" sz="4800" b="1" i="1" u="none" strike="noStrike" cap="none">
                <a:solidFill>
                  <a:schemeClr val="accent3"/>
                </a:solidFill>
                <a:latin typeface="Questrial"/>
                <a:ea typeface="Questrial"/>
                <a:cs typeface="Questrial"/>
                <a:sym typeface="Questrial"/>
              </a:rPr>
              <a:t>Use this tab to help determine if a taxpayer qualifies the Earned Income Credit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4">
                                            <p:txEl>
                                              <p:pRg st="0" end="0"/>
                                            </p:txEl>
                                          </p:spTgt>
                                        </p:tgtEl>
                                        <p:attrNameLst>
                                          <p:attrName>style.visibility</p:attrName>
                                        </p:attrNameLst>
                                      </p:cBhvr>
                                      <p:to>
                                        <p:strVal val="visible"/>
                                      </p:to>
                                    </p:set>
                                    <p:animEffect transition="in" filter="fade">
                                      <p:cBhvr>
                                        <p:cTn id="7" dur="500"/>
                                        <p:tgtEl>
                                          <p:spTgt spid="20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14">
                                            <p:txEl>
                                              <p:pRg st="1" end="1"/>
                                            </p:txEl>
                                          </p:spTgt>
                                        </p:tgtEl>
                                        <p:attrNameLst>
                                          <p:attrName>style.visibility</p:attrName>
                                        </p:attrNameLst>
                                      </p:cBhvr>
                                      <p:to>
                                        <p:strVal val="visible"/>
                                      </p:to>
                                    </p:set>
                                    <p:animEffect transition="in" filter="fade">
                                      <p:cBhvr>
                                        <p:cTn id="12" dur="500"/>
                                        <p:tgtEl>
                                          <p:spTgt spid="20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14">
                                            <p:txEl>
                                              <p:pRg st="2" end="2"/>
                                            </p:txEl>
                                          </p:spTgt>
                                        </p:tgtEl>
                                        <p:attrNameLst>
                                          <p:attrName>style.visibility</p:attrName>
                                        </p:attrNameLst>
                                      </p:cBhvr>
                                      <p:to>
                                        <p:strVal val="visible"/>
                                      </p:to>
                                    </p:set>
                                    <p:animEffect transition="in" filter="fade">
                                      <p:cBhvr>
                                        <p:cTn id="17" dur="500"/>
                                        <p:tgtEl>
                                          <p:spTgt spid="20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Shape 201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Income Credit: Eligibility Requirements</a:t>
            </a:r>
          </a:p>
        </p:txBody>
      </p:sp>
      <p:sp>
        <p:nvSpPr>
          <p:cNvPr id="2020" name="Shape 2020"/>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3600" b="0" i="0" u="none" strike="noStrike" cap="none">
                <a:solidFill>
                  <a:schemeClr val="dk1"/>
                </a:solidFill>
                <a:latin typeface="Questrial"/>
                <a:ea typeface="Questrial"/>
                <a:cs typeface="Questrial"/>
                <a:sym typeface="Questrial"/>
              </a:rPr>
              <a:t>Rules for everyone:</a:t>
            </a:r>
          </a:p>
          <a:p>
            <a:pPr marL="742950" marR="0" lvl="1" indent="-285750" algn="l" rtl="0">
              <a:spcBef>
                <a:spcPts val="640"/>
              </a:spcBef>
              <a:spcAft>
                <a:spcPts val="0"/>
              </a:spcAft>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Must have </a:t>
            </a:r>
            <a:r>
              <a:rPr lang="en-US" sz="3200" b="1" i="0" u="none" strike="noStrike" cap="none">
                <a:solidFill>
                  <a:schemeClr val="dk1"/>
                </a:solidFill>
                <a:latin typeface="Questrial"/>
                <a:ea typeface="Questrial"/>
                <a:cs typeface="Questrial"/>
                <a:sym typeface="Questrial"/>
              </a:rPr>
              <a:t>earned</a:t>
            </a:r>
            <a:r>
              <a:rPr lang="en-US" sz="3200" b="0" i="0" u="none" strike="noStrike" cap="none">
                <a:solidFill>
                  <a:schemeClr val="dk1"/>
                </a:solidFill>
                <a:latin typeface="Questrial"/>
                <a:ea typeface="Questrial"/>
                <a:cs typeface="Questrial"/>
                <a:sym typeface="Questrial"/>
              </a:rPr>
              <a:t> income (and AGI has limits)</a:t>
            </a:r>
          </a:p>
          <a:p>
            <a:pPr marL="742950" marR="0" lvl="1" indent="-285750" algn="l" rtl="0">
              <a:spcBef>
                <a:spcPts val="640"/>
              </a:spcBef>
              <a:spcAft>
                <a:spcPts val="0"/>
              </a:spcAft>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Valid SSNs and U.S. citizens/resident aliens</a:t>
            </a:r>
          </a:p>
          <a:p>
            <a:pPr marL="742950" marR="0" lvl="1" indent="-285750" algn="l" rtl="0">
              <a:spcBef>
                <a:spcPts val="640"/>
              </a:spcBef>
              <a:spcAft>
                <a:spcPts val="0"/>
              </a:spcAft>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Not Married Filing Separately</a:t>
            </a:r>
          </a:p>
          <a:p>
            <a:pPr marL="742950" marR="0" lvl="1" indent="-285750" algn="l" rtl="0">
              <a:spcBef>
                <a:spcPts val="640"/>
              </a:spcBef>
              <a:spcAft>
                <a:spcPts val="0"/>
              </a:spcAft>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No foreign earned income</a:t>
            </a:r>
          </a:p>
          <a:p>
            <a:pPr marL="742950" marR="0" lvl="1" indent="-285750" algn="l" rtl="0">
              <a:spcBef>
                <a:spcPts val="640"/>
              </a:spcBef>
              <a:spcAft>
                <a:spcPts val="0"/>
              </a:spcAft>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Investment income less than $3,400</a:t>
            </a:r>
          </a:p>
          <a:p>
            <a:pPr marL="742950" marR="0" lvl="1" indent="-285750" algn="l" rtl="0">
              <a:spcBef>
                <a:spcPts val="640"/>
              </a:spcBef>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Taxpayer cannot be qualifying child of another person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0">
                                            <p:txEl>
                                              <p:pRg st="0" end="0"/>
                                            </p:txEl>
                                          </p:spTgt>
                                        </p:tgtEl>
                                        <p:attrNameLst>
                                          <p:attrName>style.visibility</p:attrName>
                                        </p:attrNameLst>
                                      </p:cBhvr>
                                      <p:to>
                                        <p:strVal val="visible"/>
                                      </p:to>
                                    </p:set>
                                    <p:animEffect transition="in" filter="fade">
                                      <p:cBhvr>
                                        <p:cTn id="7" dur="500"/>
                                        <p:tgtEl>
                                          <p:spTgt spid="20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0">
                                            <p:txEl>
                                              <p:pRg st="1" end="1"/>
                                            </p:txEl>
                                          </p:spTgt>
                                        </p:tgtEl>
                                        <p:attrNameLst>
                                          <p:attrName>style.visibility</p:attrName>
                                        </p:attrNameLst>
                                      </p:cBhvr>
                                      <p:to>
                                        <p:strVal val="visible"/>
                                      </p:to>
                                    </p:set>
                                    <p:animEffect transition="in" filter="fade">
                                      <p:cBhvr>
                                        <p:cTn id="12" dur="500"/>
                                        <p:tgtEl>
                                          <p:spTgt spid="20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0">
                                            <p:txEl>
                                              <p:pRg st="2" end="2"/>
                                            </p:txEl>
                                          </p:spTgt>
                                        </p:tgtEl>
                                        <p:attrNameLst>
                                          <p:attrName>style.visibility</p:attrName>
                                        </p:attrNameLst>
                                      </p:cBhvr>
                                      <p:to>
                                        <p:strVal val="visible"/>
                                      </p:to>
                                    </p:set>
                                    <p:animEffect transition="in" filter="fade">
                                      <p:cBhvr>
                                        <p:cTn id="17" dur="500"/>
                                        <p:tgtEl>
                                          <p:spTgt spid="20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20">
                                            <p:txEl>
                                              <p:pRg st="3" end="3"/>
                                            </p:txEl>
                                          </p:spTgt>
                                        </p:tgtEl>
                                        <p:attrNameLst>
                                          <p:attrName>style.visibility</p:attrName>
                                        </p:attrNameLst>
                                      </p:cBhvr>
                                      <p:to>
                                        <p:strVal val="visible"/>
                                      </p:to>
                                    </p:set>
                                    <p:animEffect transition="in" filter="fade">
                                      <p:cBhvr>
                                        <p:cTn id="22" dur="500"/>
                                        <p:tgtEl>
                                          <p:spTgt spid="20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20">
                                            <p:txEl>
                                              <p:pRg st="4" end="4"/>
                                            </p:txEl>
                                          </p:spTgt>
                                        </p:tgtEl>
                                        <p:attrNameLst>
                                          <p:attrName>style.visibility</p:attrName>
                                        </p:attrNameLst>
                                      </p:cBhvr>
                                      <p:to>
                                        <p:strVal val="visible"/>
                                      </p:to>
                                    </p:set>
                                    <p:animEffect transition="in" filter="fade">
                                      <p:cBhvr>
                                        <p:cTn id="27" dur="500"/>
                                        <p:tgtEl>
                                          <p:spTgt spid="20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20">
                                            <p:txEl>
                                              <p:pRg st="5" end="5"/>
                                            </p:txEl>
                                          </p:spTgt>
                                        </p:tgtEl>
                                        <p:attrNameLst>
                                          <p:attrName>style.visibility</p:attrName>
                                        </p:attrNameLst>
                                      </p:cBhvr>
                                      <p:to>
                                        <p:strVal val="visible"/>
                                      </p:to>
                                    </p:set>
                                    <p:animEffect transition="in" filter="fade">
                                      <p:cBhvr>
                                        <p:cTn id="32" dur="500"/>
                                        <p:tgtEl>
                                          <p:spTgt spid="202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20">
                                            <p:txEl>
                                              <p:pRg st="6" end="6"/>
                                            </p:txEl>
                                          </p:spTgt>
                                        </p:tgtEl>
                                        <p:attrNameLst>
                                          <p:attrName>style.visibility</p:attrName>
                                        </p:attrNameLst>
                                      </p:cBhvr>
                                      <p:to>
                                        <p:strVal val="visible"/>
                                      </p:to>
                                    </p:set>
                                    <p:animEffect transition="in" filter="fade">
                                      <p:cBhvr>
                                        <p:cTn id="37" dur="500"/>
                                        <p:tgtEl>
                                          <p:spTgt spid="20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2025" name="Shape 202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Income Credit: Eligibility Requirements</a:t>
            </a:r>
          </a:p>
        </p:txBody>
      </p:sp>
      <p:sp>
        <p:nvSpPr>
          <p:cNvPr id="2026" name="Shape 2026"/>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Rules if taxpayer does NOT have a qualifying child:</a:t>
            </a:r>
          </a:p>
          <a:p>
            <a:pPr marL="742950" marR="0" lvl="1" indent="-285750" algn="l" rtl="0">
              <a:spcBef>
                <a:spcPts val="640"/>
              </a:spcBef>
              <a:spcAft>
                <a:spcPts val="0"/>
              </a:spcAft>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Cannot be claimed as a dependent by another person</a:t>
            </a:r>
          </a:p>
          <a:p>
            <a:pPr marL="742950" marR="0" lvl="1" indent="-285750" algn="l" rtl="0">
              <a:spcBef>
                <a:spcPts val="640"/>
              </a:spcBef>
              <a:spcAft>
                <a:spcPts val="0"/>
              </a:spcAft>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Must be at least 25 but under 65 on December 31</a:t>
            </a:r>
            <a:r>
              <a:rPr lang="en-US" sz="3200" b="0" i="0" u="none" strike="noStrike" cap="none" baseline="30000">
                <a:solidFill>
                  <a:schemeClr val="dk1"/>
                </a:solidFill>
                <a:latin typeface="Questrial"/>
                <a:ea typeface="Questrial"/>
                <a:cs typeface="Questrial"/>
                <a:sym typeface="Questrial"/>
              </a:rPr>
              <a:t>st</a:t>
            </a:r>
            <a:r>
              <a:rPr lang="en-US" sz="3200" b="0" i="0" u="none" strike="noStrike" cap="none">
                <a:solidFill>
                  <a:schemeClr val="dk1"/>
                </a:solidFill>
                <a:latin typeface="Questrial"/>
                <a:ea typeface="Questrial"/>
                <a:cs typeface="Questrial"/>
                <a:sym typeface="Questrial"/>
              </a:rPr>
              <a:t> of the tax year</a:t>
            </a:r>
          </a:p>
          <a:p>
            <a:pPr marL="742950" marR="0" lvl="1" indent="-285750" algn="l" rtl="0">
              <a:spcBef>
                <a:spcPts val="640"/>
              </a:spcBef>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Must have lived in the United States (and spouse, if MFJ) for more than ½ of the year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6">
                                            <p:txEl>
                                              <p:pRg st="0" end="0"/>
                                            </p:txEl>
                                          </p:spTgt>
                                        </p:tgtEl>
                                        <p:attrNameLst>
                                          <p:attrName>style.visibility</p:attrName>
                                        </p:attrNameLst>
                                      </p:cBhvr>
                                      <p:to>
                                        <p:strVal val="visible"/>
                                      </p:to>
                                    </p:set>
                                    <p:animEffect transition="in" filter="fade">
                                      <p:cBhvr>
                                        <p:cTn id="7" dur="500"/>
                                        <p:tgtEl>
                                          <p:spTgt spid="20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6">
                                            <p:txEl>
                                              <p:pRg st="1" end="1"/>
                                            </p:txEl>
                                          </p:spTgt>
                                        </p:tgtEl>
                                        <p:attrNameLst>
                                          <p:attrName>style.visibility</p:attrName>
                                        </p:attrNameLst>
                                      </p:cBhvr>
                                      <p:to>
                                        <p:strVal val="visible"/>
                                      </p:to>
                                    </p:set>
                                    <p:animEffect transition="in" filter="fade">
                                      <p:cBhvr>
                                        <p:cTn id="12" dur="500"/>
                                        <p:tgtEl>
                                          <p:spTgt spid="20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6">
                                            <p:txEl>
                                              <p:pRg st="2" end="2"/>
                                            </p:txEl>
                                          </p:spTgt>
                                        </p:tgtEl>
                                        <p:attrNameLst>
                                          <p:attrName>style.visibility</p:attrName>
                                        </p:attrNameLst>
                                      </p:cBhvr>
                                      <p:to>
                                        <p:strVal val="visible"/>
                                      </p:to>
                                    </p:set>
                                    <p:animEffect transition="in" filter="fade">
                                      <p:cBhvr>
                                        <p:cTn id="17" dur="500"/>
                                        <p:tgtEl>
                                          <p:spTgt spid="20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26">
                                            <p:txEl>
                                              <p:pRg st="3" end="3"/>
                                            </p:txEl>
                                          </p:spTgt>
                                        </p:tgtEl>
                                        <p:attrNameLst>
                                          <p:attrName>style.visibility</p:attrName>
                                        </p:attrNameLst>
                                      </p:cBhvr>
                                      <p:to>
                                        <p:strVal val="visible"/>
                                      </p:to>
                                    </p:set>
                                    <p:animEffect transition="in" filter="fade">
                                      <p:cBhvr>
                                        <p:cTn id="22" dur="500"/>
                                        <p:tgtEl>
                                          <p:spTgt spid="20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sp>
        <p:nvSpPr>
          <p:cNvPr id="2031" name="Shape 203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Income Credit: Eligibility Requirements</a:t>
            </a:r>
          </a:p>
        </p:txBody>
      </p:sp>
      <p:sp>
        <p:nvSpPr>
          <p:cNvPr id="2032" name="Shape 2032"/>
          <p:cNvSpPr txBox="1">
            <a:spLocks noGrp="1"/>
          </p:cNvSpPr>
          <p:nvPr>
            <p:ph type="body" idx="1"/>
          </p:nvPr>
        </p:nvSpPr>
        <p:spPr>
          <a:xfrm>
            <a:off x="609600" y="1600203"/>
            <a:ext cx="10972800" cy="4856015"/>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Rules if taxpayer has a qualifying child:</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Qualifying child must have a valid SSN that allows him/her to work</a:t>
            </a:r>
          </a:p>
          <a:p>
            <a:pPr marL="742950" marR="0" lvl="1" indent="-285750" algn="l" rtl="0">
              <a:spcBef>
                <a:spcPts val="720"/>
              </a:spcBef>
              <a:spcAft>
                <a:spcPts val="0"/>
              </a:spcAft>
              <a:buClr>
                <a:schemeClr val="dk1"/>
              </a:buClr>
              <a:buSzPct val="100000"/>
              <a:buFont typeface="Arial"/>
              <a:buChar char="•"/>
            </a:pPr>
            <a:r>
              <a:rPr lang="en-US" sz="3600" b="1" i="0" u="none" strike="noStrike" cap="none">
                <a:solidFill>
                  <a:schemeClr val="dk1"/>
                </a:solidFill>
                <a:latin typeface="Questrial"/>
                <a:ea typeface="Questrial"/>
                <a:cs typeface="Questrial"/>
                <a:sym typeface="Questrial"/>
              </a:rPr>
              <a:t>[Relationship Test] </a:t>
            </a:r>
            <a:r>
              <a:rPr lang="en-US" sz="3600" b="0" i="0" u="none" strike="noStrike" cap="none">
                <a:solidFill>
                  <a:schemeClr val="dk1"/>
                </a:solidFill>
                <a:latin typeface="Questrial"/>
                <a:ea typeface="Questrial"/>
                <a:cs typeface="Questrial"/>
                <a:sym typeface="Questrial"/>
              </a:rPr>
              <a:t>Child must be the taxpayer’s:</a:t>
            </a:r>
          </a:p>
          <a:p>
            <a:pPr marL="1143000" marR="0" lvl="2" indent="-228600" algn="l" rtl="0">
              <a:spcBef>
                <a:spcPts val="640"/>
              </a:spcBef>
              <a:spcAft>
                <a:spcPts val="0"/>
              </a:spcAft>
              <a:buClr>
                <a:schemeClr val="dk1"/>
              </a:buClr>
              <a:buSzPct val="100000"/>
              <a:buFont typeface="Courier New"/>
              <a:buChar char="o"/>
            </a:pPr>
            <a:r>
              <a:rPr lang="en-US" sz="3200" b="0" i="0" u="none" strike="noStrike" cap="none">
                <a:solidFill>
                  <a:schemeClr val="dk1"/>
                </a:solidFill>
                <a:latin typeface="Questrial"/>
                <a:ea typeface="Questrial"/>
                <a:cs typeface="Questrial"/>
                <a:sym typeface="Questrial"/>
              </a:rPr>
              <a:t>son, daughter, stepchild, eligible foster child</a:t>
            </a:r>
          </a:p>
          <a:p>
            <a:pPr marL="1143000" marR="0" lvl="2" indent="-228600" algn="l" rtl="0">
              <a:spcBef>
                <a:spcPts val="640"/>
              </a:spcBef>
              <a:buClr>
                <a:schemeClr val="dk1"/>
              </a:buClr>
              <a:buSzPct val="100000"/>
              <a:buFont typeface="Courier New"/>
              <a:buChar char="o"/>
            </a:pPr>
            <a:r>
              <a:rPr lang="en-US" sz="3200" b="0" i="0" u="none" strike="noStrike" cap="none">
                <a:solidFill>
                  <a:schemeClr val="dk1"/>
                </a:solidFill>
                <a:latin typeface="Questrial"/>
                <a:ea typeface="Questrial"/>
                <a:cs typeface="Questrial"/>
                <a:sym typeface="Questrial"/>
              </a:rPr>
              <a:t>brother, sister, half brother, half sister, stepbrother, stepsister, or descendent of any of them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2">
                                            <p:txEl>
                                              <p:pRg st="0" end="0"/>
                                            </p:txEl>
                                          </p:spTgt>
                                        </p:tgtEl>
                                        <p:attrNameLst>
                                          <p:attrName>style.visibility</p:attrName>
                                        </p:attrNameLst>
                                      </p:cBhvr>
                                      <p:to>
                                        <p:strVal val="visible"/>
                                      </p:to>
                                    </p:set>
                                    <p:animEffect transition="in" filter="fade">
                                      <p:cBhvr>
                                        <p:cTn id="7" dur="500"/>
                                        <p:tgtEl>
                                          <p:spTgt spid="20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2">
                                            <p:txEl>
                                              <p:pRg st="1" end="1"/>
                                            </p:txEl>
                                          </p:spTgt>
                                        </p:tgtEl>
                                        <p:attrNameLst>
                                          <p:attrName>style.visibility</p:attrName>
                                        </p:attrNameLst>
                                      </p:cBhvr>
                                      <p:to>
                                        <p:strVal val="visible"/>
                                      </p:to>
                                    </p:set>
                                    <p:animEffect transition="in" filter="fade">
                                      <p:cBhvr>
                                        <p:cTn id="12" dur="500"/>
                                        <p:tgtEl>
                                          <p:spTgt spid="20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32">
                                            <p:txEl>
                                              <p:pRg st="2" end="2"/>
                                            </p:txEl>
                                          </p:spTgt>
                                        </p:tgtEl>
                                        <p:attrNameLst>
                                          <p:attrName>style.visibility</p:attrName>
                                        </p:attrNameLst>
                                      </p:cBhvr>
                                      <p:to>
                                        <p:strVal val="visible"/>
                                      </p:to>
                                    </p:set>
                                    <p:animEffect transition="in" filter="fade">
                                      <p:cBhvr>
                                        <p:cTn id="17" dur="500"/>
                                        <p:tgtEl>
                                          <p:spTgt spid="20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32">
                                            <p:txEl>
                                              <p:pRg st="3" end="3"/>
                                            </p:txEl>
                                          </p:spTgt>
                                        </p:tgtEl>
                                        <p:attrNameLst>
                                          <p:attrName>style.visibility</p:attrName>
                                        </p:attrNameLst>
                                      </p:cBhvr>
                                      <p:to>
                                        <p:strVal val="visible"/>
                                      </p:to>
                                    </p:set>
                                    <p:animEffect transition="in" filter="fade">
                                      <p:cBhvr>
                                        <p:cTn id="22" dur="500"/>
                                        <p:tgtEl>
                                          <p:spTgt spid="20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32">
                                            <p:txEl>
                                              <p:pRg st="4" end="4"/>
                                            </p:txEl>
                                          </p:spTgt>
                                        </p:tgtEl>
                                        <p:attrNameLst>
                                          <p:attrName>style.visibility</p:attrName>
                                        </p:attrNameLst>
                                      </p:cBhvr>
                                      <p:to>
                                        <p:strVal val="visible"/>
                                      </p:to>
                                    </p:set>
                                    <p:animEffect transition="in" filter="fade">
                                      <p:cBhvr>
                                        <p:cTn id="27" dur="500"/>
                                        <p:tgtEl>
                                          <p:spTgt spid="20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2036"/>
        <p:cNvGrpSpPr/>
        <p:nvPr/>
      </p:nvGrpSpPr>
      <p:grpSpPr>
        <a:xfrm>
          <a:off x="0" y="0"/>
          <a:ext cx="0" cy="0"/>
          <a:chOff x="0" y="0"/>
          <a:chExt cx="0" cy="0"/>
        </a:xfrm>
      </p:grpSpPr>
      <p:sp>
        <p:nvSpPr>
          <p:cNvPr id="2037" name="Shape 203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Income Credit: Eligibility Requirements</a:t>
            </a:r>
          </a:p>
        </p:txBody>
      </p:sp>
      <p:sp>
        <p:nvSpPr>
          <p:cNvPr id="2038" name="Shape 2038"/>
          <p:cNvSpPr txBox="1">
            <a:spLocks noGrp="1"/>
          </p:cNvSpPr>
          <p:nvPr>
            <p:ph type="body" idx="1"/>
          </p:nvPr>
        </p:nvSpPr>
        <p:spPr>
          <a:xfrm>
            <a:off x="609600" y="1600203"/>
            <a:ext cx="10972800" cy="4856015"/>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Rules if taxpayer has a qualifying child:</a:t>
            </a:r>
          </a:p>
          <a:p>
            <a:pPr marL="742950" marR="0" lvl="1" indent="-285750" algn="l" rtl="0">
              <a:spcBef>
                <a:spcPts val="720"/>
              </a:spcBef>
              <a:spcAft>
                <a:spcPts val="0"/>
              </a:spcAft>
              <a:buClr>
                <a:schemeClr val="dk1"/>
              </a:buClr>
              <a:buSzPct val="100000"/>
              <a:buFont typeface="Arial"/>
              <a:buChar char="•"/>
            </a:pPr>
            <a:r>
              <a:rPr lang="en-US" sz="3600" b="1" i="0" u="none" strike="noStrike" cap="none">
                <a:solidFill>
                  <a:schemeClr val="dk1"/>
                </a:solidFill>
                <a:latin typeface="Questrial"/>
                <a:ea typeface="Questrial"/>
                <a:cs typeface="Questrial"/>
                <a:sym typeface="Questrial"/>
              </a:rPr>
              <a:t>[Age Test] </a:t>
            </a:r>
            <a:r>
              <a:rPr lang="en-US" sz="3600" b="0" i="0" u="none" strike="noStrike" cap="none">
                <a:solidFill>
                  <a:schemeClr val="dk1"/>
                </a:solidFill>
                <a:latin typeface="Questrial"/>
                <a:ea typeface="Questrial"/>
                <a:cs typeface="Questrial"/>
                <a:sym typeface="Questrial"/>
              </a:rPr>
              <a:t>Child must be</a:t>
            </a:r>
          </a:p>
          <a:p>
            <a:pPr marL="1143000" marR="0" lvl="2" indent="-228600" algn="l" rtl="0">
              <a:spcBef>
                <a:spcPts val="640"/>
              </a:spcBef>
              <a:spcAft>
                <a:spcPts val="0"/>
              </a:spcAft>
              <a:buClr>
                <a:schemeClr val="dk1"/>
              </a:buClr>
              <a:buSzPct val="100000"/>
              <a:buFont typeface="Courier New"/>
              <a:buChar char="o"/>
            </a:pPr>
            <a:r>
              <a:rPr lang="en-US" sz="3200" b="0" i="0" u="none" strike="noStrike" cap="none">
                <a:solidFill>
                  <a:schemeClr val="dk1"/>
                </a:solidFill>
                <a:latin typeface="Questrial"/>
                <a:ea typeface="Questrial"/>
                <a:cs typeface="Questrial"/>
                <a:sym typeface="Questrial"/>
              </a:rPr>
              <a:t>Under age 19 at the end of the tax year, </a:t>
            </a:r>
            <a:r>
              <a:rPr lang="en-US" sz="3200" b="1" i="1" u="none" strike="noStrike" cap="none">
                <a:solidFill>
                  <a:schemeClr val="accent1"/>
                </a:solidFill>
                <a:latin typeface="Questrial"/>
                <a:ea typeface="Questrial"/>
                <a:cs typeface="Questrial"/>
                <a:sym typeface="Questrial"/>
              </a:rPr>
              <a:t>OR</a:t>
            </a:r>
          </a:p>
          <a:p>
            <a:pPr marL="1143000" marR="0" lvl="2" indent="-228600" algn="l" rtl="0">
              <a:spcBef>
                <a:spcPts val="640"/>
              </a:spcBef>
              <a:spcAft>
                <a:spcPts val="0"/>
              </a:spcAft>
              <a:buClr>
                <a:schemeClr val="dk1"/>
              </a:buClr>
              <a:buSzPct val="100000"/>
              <a:buFont typeface="Courier New"/>
              <a:buChar char="o"/>
            </a:pPr>
            <a:r>
              <a:rPr lang="en-US" sz="3200" b="0" i="0" u="none" strike="noStrike" cap="none">
                <a:solidFill>
                  <a:schemeClr val="dk1"/>
                </a:solidFill>
                <a:latin typeface="Questrial"/>
                <a:ea typeface="Questrial"/>
                <a:cs typeface="Questrial"/>
                <a:sym typeface="Questrial"/>
              </a:rPr>
              <a:t>Under age 24 and a full-time student at the end of the tax year, </a:t>
            </a:r>
            <a:r>
              <a:rPr lang="en-US" sz="3200" b="1" i="1" u="none" strike="noStrike" cap="none">
                <a:solidFill>
                  <a:schemeClr val="accent1"/>
                </a:solidFill>
                <a:latin typeface="Questrial"/>
                <a:ea typeface="Questrial"/>
                <a:cs typeface="Questrial"/>
                <a:sym typeface="Questrial"/>
              </a:rPr>
              <a:t>OR</a:t>
            </a:r>
          </a:p>
          <a:p>
            <a:pPr marL="1143000" marR="0" lvl="2" indent="-228600" algn="l" rtl="0">
              <a:spcBef>
                <a:spcPts val="640"/>
              </a:spcBef>
              <a:buClr>
                <a:schemeClr val="dk1"/>
              </a:buClr>
              <a:buSzPct val="100000"/>
              <a:buFont typeface="Courier New"/>
              <a:buChar char="o"/>
            </a:pPr>
            <a:r>
              <a:rPr lang="en-US" sz="3200" b="0" i="0" u="none" strike="noStrike" cap="none">
                <a:solidFill>
                  <a:schemeClr val="dk1"/>
                </a:solidFill>
                <a:latin typeface="Questrial"/>
                <a:ea typeface="Questrial"/>
                <a:cs typeface="Questrial"/>
                <a:sym typeface="Questrial"/>
              </a:rPr>
              <a:t>Any age and permanently and totally disabled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2042"/>
        <p:cNvGrpSpPr/>
        <p:nvPr/>
      </p:nvGrpSpPr>
      <p:grpSpPr>
        <a:xfrm>
          <a:off x="0" y="0"/>
          <a:ext cx="0" cy="0"/>
          <a:chOff x="0" y="0"/>
          <a:chExt cx="0" cy="0"/>
        </a:xfrm>
      </p:grpSpPr>
      <p:sp>
        <p:nvSpPr>
          <p:cNvPr id="2043" name="Shape 204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Income Credit: Eligibility Requirements</a:t>
            </a:r>
          </a:p>
        </p:txBody>
      </p:sp>
      <p:sp>
        <p:nvSpPr>
          <p:cNvPr id="2044" name="Shape 2044"/>
          <p:cNvSpPr txBox="1">
            <a:spLocks noGrp="1"/>
          </p:cNvSpPr>
          <p:nvPr>
            <p:ph type="body" idx="1"/>
          </p:nvPr>
        </p:nvSpPr>
        <p:spPr>
          <a:xfrm>
            <a:off x="609600" y="1600203"/>
            <a:ext cx="10972800" cy="4856015"/>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Rules if taxpayer has a qualifying child:</a:t>
            </a:r>
          </a:p>
          <a:p>
            <a:pPr marL="742950" marR="0" lvl="1" indent="-285750" algn="l" rtl="0">
              <a:spcBef>
                <a:spcPts val="640"/>
              </a:spcBef>
              <a:spcAft>
                <a:spcPts val="0"/>
              </a:spcAft>
              <a:buClr>
                <a:schemeClr val="dk1"/>
              </a:buClr>
              <a:buSzPct val="100000"/>
              <a:buFont typeface="Arial"/>
              <a:buChar char="•"/>
            </a:pPr>
            <a:r>
              <a:rPr lang="en-US" sz="3200" b="1" i="0" u="none" strike="noStrike" cap="none">
                <a:solidFill>
                  <a:schemeClr val="dk1"/>
                </a:solidFill>
                <a:latin typeface="Questrial"/>
                <a:ea typeface="Questrial"/>
                <a:cs typeface="Questrial"/>
                <a:sym typeface="Questrial"/>
              </a:rPr>
              <a:t>[Joint Return Test] </a:t>
            </a:r>
            <a:r>
              <a:rPr lang="en-US" sz="3200" b="0" i="0" u="none" strike="noStrike" cap="none">
                <a:solidFill>
                  <a:schemeClr val="dk1"/>
                </a:solidFill>
                <a:latin typeface="Questrial"/>
                <a:ea typeface="Questrial"/>
                <a:cs typeface="Questrial"/>
                <a:sym typeface="Questrial"/>
              </a:rPr>
              <a:t>Qualifying child must not have filed a joint return for the tax year</a:t>
            </a:r>
          </a:p>
          <a:p>
            <a:pPr marL="1143000" marR="0" lvl="2" indent="-228600" algn="l" rtl="0">
              <a:spcBef>
                <a:spcPts val="560"/>
              </a:spcBef>
              <a:spcAft>
                <a:spcPts val="0"/>
              </a:spcAft>
              <a:buClr>
                <a:schemeClr val="dk1"/>
              </a:buClr>
              <a:buSzPct val="100000"/>
              <a:buFont typeface="Courier New"/>
              <a:buChar char="o"/>
            </a:pPr>
            <a:r>
              <a:rPr lang="en-US" sz="2800" b="0" i="0" u="none" strike="noStrike" cap="none">
                <a:solidFill>
                  <a:schemeClr val="dk1"/>
                </a:solidFill>
                <a:latin typeface="Questrial"/>
                <a:ea typeface="Questrial"/>
                <a:cs typeface="Questrial"/>
                <a:sym typeface="Questrial"/>
              </a:rPr>
              <a:t>Unless the child only filed a joint return with spouse to claim a refund</a:t>
            </a:r>
          </a:p>
          <a:p>
            <a:pPr marL="742950" marR="0" lvl="1" indent="-285750" algn="l" rtl="0">
              <a:spcBef>
                <a:spcPts val="640"/>
              </a:spcBef>
              <a:spcAft>
                <a:spcPts val="0"/>
              </a:spcAft>
              <a:buClr>
                <a:schemeClr val="dk1"/>
              </a:buClr>
              <a:buSzPct val="100000"/>
              <a:buFont typeface="Arial"/>
              <a:buChar char="•"/>
            </a:pPr>
            <a:r>
              <a:rPr lang="en-US" sz="3200" b="1" i="0" u="none" strike="noStrike" cap="none">
                <a:solidFill>
                  <a:schemeClr val="dk1"/>
                </a:solidFill>
                <a:latin typeface="Questrial"/>
                <a:ea typeface="Questrial"/>
                <a:cs typeface="Questrial"/>
                <a:sym typeface="Questrial"/>
              </a:rPr>
              <a:t>[Residency Test] </a:t>
            </a:r>
            <a:r>
              <a:rPr lang="en-US" sz="3200" b="0" i="0" u="none" strike="noStrike" cap="none">
                <a:solidFill>
                  <a:schemeClr val="dk1"/>
                </a:solidFill>
                <a:latin typeface="Questrial"/>
                <a:ea typeface="Questrial"/>
                <a:cs typeface="Questrial"/>
                <a:sym typeface="Questrial"/>
              </a:rPr>
              <a:t>Must have lived with the taxpayer for more than ½ the year</a:t>
            </a:r>
          </a:p>
          <a:p>
            <a:pPr marL="742950" marR="0" lvl="1" indent="-285750" algn="l" rtl="0">
              <a:spcBef>
                <a:spcPts val="640"/>
              </a:spcBef>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Must not be the qualifying child of another person</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sp>
        <p:nvSpPr>
          <p:cNvPr id="2049" name="Shape 204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Income Credit: Eligibility Requirements</a:t>
            </a:r>
          </a:p>
        </p:txBody>
      </p:sp>
      <p:sp>
        <p:nvSpPr>
          <p:cNvPr id="2050" name="Shape 2050"/>
          <p:cNvSpPr txBox="1">
            <a:spLocks noGrp="1"/>
          </p:cNvSpPr>
          <p:nvPr>
            <p:ph type="body" idx="1"/>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spcAft>
                <a:spcPts val="0"/>
              </a:spcAft>
              <a:buClr>
                <a:schemeClr val="accent3"/>
              </a:buClr>
              <a:buSzPct val="25000"/>
              <a:buFont typeface="Noto Sans Symbols"/>
              <a:buNone/>
            </a:pPr>
            <a:r>
              <a:rPr lang="en-US" sz="3700" b="1" i="0" u="none" strike="noStrike" cap="none">
                <a:solidFill>
                  <a:schemeClr val="accent3"/>
                </a:solidFill>
                <a:latin typeface="Questrial"/>
                <a:ea typeface="Questrial"/>
                <a:cs typeface="Questrial"/>
                <a:sym typeface="Questrial"/>
              </a:rPr>
              <a:t>Note: Just because a person qualifies as the dependent of the taxpayer does not mean they automatically make the taxpayer eligible for the EIC</a:t>
            </a:r>
          </a:p>
          <a:p>
            <a:pPr marL="0" marR="0" lvl="0" indent="0" algn="ctr" rtl="0">
              <a:spcBef>
                <a:spcPts val="740"/>
              </a:spcBef>
              <a:buClr>
                <a:schemeClr val="accent3"/>
              </a:buClr>
              <a:buSzPct val="25000"/>
              <a:buFont typeface="Noto Sans Symbols"/>
              <a:buNone/>
            </a:pPr>
            <a:r>
              <a:rPr lang="en-US" sz="3700" b="1" i="1" u="none" strike="noStrike" cap="none">
                <a:solidFill>
                  <a:schemeClr val="accent3"/>
                </a:solidFill>
                <a:latin typeface="Questrial"/>
                <a:ea typeface="Questrial"/>
                <a:cs typeface="Questrial"/>
                <a:sym typeface="Questrial"/>
              </a:rPr>
              <a:t>Child in question must meet the age, relationship, residency, and joint return tests to qualify (therefore, Qualifying Children always meet requirements, HOWEVER, Qualifying Relatives DO NOT)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xEl>
                                              <p:pRg st="0" end="0"/>
                                            </p:txEl>
                                          </p:spTgt>
                                        </p:tgtEl>
                                        <p:attrNameLst>
                                          <p:attrName>style.visibility</p:attrName>
                                        </p:attrNameLst>
                                      </p:cBhvr>
                                      <p:to>
                                        <p:strVal val="visible"/>
                                      </p:to>
                                    </p:set>
                                    <p:animEffect transition="in" filter="fade">
                                      <p:cBhvr>
                                        <p:cTn id="7" dur="500"/>
                                        <p:tgtEl>
                                          <p:spTgt spid="20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xEl>
                                              <p:pRg st="1" end="1"/>
                                            </p:txEl>
                                          </p:spTgt>
                                        </p:tgtEl>
                                        <p:attrNameLst>
                                          <p:attrName>style.visibility</p:attrName>
                                        </p:attrNameLst>
                                      </p:cBhvr>
                                      <p:to>
                                        <p:strVal val="visible"/>
                                      </p:to>
                                    </p:set>
                                    <p:animEffect transition="in" filter="fade">
                                      <p:cBhvr>
                                        <p:cTn id="12" dur="500"/>
                                        <p:tgtEl>
                                          <p:spTgt spid="20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Deduction</a:t>
            </a:r>
          </a:p>
        </p:txBody>
      </p:sp>
      <p:sp>
        <p:nvSpPr>
          <p:cNvPr id="231" name="Shape 231"/>
          <p:cNvSpPr txBox="1">
            <a:spLocks noGrp="1"/>
          </p:cNvSpPr>
          <p:nvPr>
            <p:ph type="body" idx="1"/>
          </p:nvPr>
        </p:nvSpPr>
        <p:spPr>
          <a:xfrm>
            <a:off x="609600" y="1600204"/>
            <a:ext cx="10972800" cy="349175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Amount subtracted from the AGI to further decrease taxable income</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Standard deduction: based on filing status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Itemized deductions: taxpayer can chose to enter expenses if larger than standard deduction amount</a:t>
            </a:r>
          </a:p>
          <a:p>
            <a:pPr marL="411480" marR="0" lvl="1" indent="-5080" algn="ctr" rtl="0">
              <a:spcBef>
                <a:spcPts val="600"/>
              </a:spcBef>
              <a:buClr>
                <a:schemeClr val="dk1"/>
              </a:buClr>
              <a:buSzPct val="25000"/>
              <a:buFont typeface="Arial"/>
              <a:buNone/>
            </a:pPr>
            <a:endParaRPr sz="3000" b="0" i="0" u="none" strike="noStrike" cap="none">
              <a:solidFill>
                <a:schemeClr val="dk1"/>
              </a:solidFill>
              <a:latin typeface="Questrial"/>
              <a:ea typeface="Questrial"/>
              <a:cs typeface="Questrial"/>
              <a:sym typeface="Questrial"/>
            </a:endParaRPr>
          </a:p>
        </p:txBody>
      </p:sp>
      <p:sp>
        <p:nvSpPr>
          <p:cNvPr id="232" name="Shape 232"/>
          <p:cNvSpPr/>
          <p:nvPr/>
        </p:nvSpPr>
        <p:spPr>
          <a:xfrm>
            <a:off x="609600" y="5346967"/>
            <a:ext cx="10972800" cy="1323300"/>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411480" marR="0" lvl="1" indent="-5080" algn="ctr" rtl="0">
              <a:spcBef>
                <a:spcPts val="0"/>
              </a:spcBef>
              <a:buClr>
                <a:schemeClr val="lt1"/>
              </a:buClr>
              <a:buSzPct val="25000"/>
              <a:buFont typeface="Questrial"/>
              <a:buNone/>
            </a:pPr>
            <a:r>
              <a:rPr lang="en-US" sz="4000" b="1" i="0" u="none" strike="noStrike" cap="none">
                <a:solidFill>
                  <a:schemeClr val="lt1"/>
                </a:solidFill>
                <a:latin typeface="Questrial"/>
                <a:ea typeface="Questrial"/>
                <a:cs typeface="Questrial"/>
                <a:sym typeface="Questrial"/>
              </a:rPr>
              <a:t>Standard/Itemized Deduction(s) </a:t>
            </a:r>
          </a:p>
          <a:p>
            <a:pPr marL="411480" marR="0" lvl="1" indent="-5080" algn="ctr" rtl="0">
              <a:spcBef>
                <a:spcPts val="0"/>
              </a:spcBef>
              <a:buClr>
                <a:schemeClr val="lt1"/>
              </a:buClr>
              <a:buSzPct val="25000"/>
              <a:buFont typeface="Questrial"/>
              <a:buNone/>
            </a:pPr>
            <a:r>
              <a:rPr lang="en-US" sz="4000" b="1" i="0" u="none" strike="noStrike" cap="none">
                <a:solidFill>
                  <a:schemeClr val="lt1"/>
                </a:solidFill>
                <a:latin typeface="Questrial"/>
                <a:ea typeface="Questrial"/>
                <a:cs typeface="Questrial"/>
                <a:sym typeface="Questrial"/>
              </a:rPr>
              <a:t>found on Line 40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xEl>
                                              <p:pRg st="0" end="0"/>
                                            </p:txEl>
                                          </p:spTgt>
                                        </p:tgtEl>
                                        <p:attrNameLst>
                                          <p:attrName>style.visibility</p:attrName>
                                        </p:attrNameLst>
                                      </p:cBhvr>
                                      <p:to>
                                        <p:strVal val="visible"/>
                                      </p:to>
                                    </p:set>
                                    <p:animEffect transition="in" filter="fade">
                                      <p:cBhvr>
                                        <p:cTn id="7" dur="500"/>
                                        <p:tgtEl>
                                          <p:spTgt spid="2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
                                            <p:txEl>
                                              <p:pRg st="1" end="1"/>
                                            </p:txEl>
                                          </p:spTgt>
                                        </p:tgtEl>
                                        <p:attrNameLst>
                                          <p:attrName>style.visibility</p:attrName>
                                        </p:attrNameLst>
                                      </p:cBhvr>
                                      <p:to>
                                        <p:strVal val="visible"/>
                                      </p:to>
                                    </p:set>
                                    <p:animEffect transition="in" filter="fade">
                                      <p:cBhvr>
                                        <p:cTn id="12" dur="500"/>
                                        <p:tgtEl>
                                          <p:spTgt spid="2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1">
                                            <p:txEl>
                                              <p:pRg st="2" end="2"/>
                                            </p:txEl>
                                          </p:spTgt>
                                        </p:tgtEl>
                                        <p:attrNameLst>
                                          <p:attrName>style.visibility</p:attrName>
                                        </p:attrNameLst>
                                      </p:cBhvr>
                                      <p:to>
                                        <p:strVal val="visible"/>
                                      </p:to>
                                    </p:set>
                                    <p:animEffect transition="in" filter="fade">
                                      <p:cBhvr>
                                        <p:cTn id="17" dur="500"/>
                                        <p:tgtEl>
                                          <p:spTgt spid="2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1">
                                            <p:txEl>
                                              <p:pRg st="3" end="3"/>
                                            </p:txEl>
                                          </p:spTgt>
                                        </p:tgtEl>
                                        <p:attrNameLst>
                                          <p:attrName>style.visibility</p:attrName>
                                        </p:attrNameLst>
                                      </p:cBhvr>
                                      <p:to>
                                        <p:strVal val="visible"/>
                                      </p:to>
                                    </p:set>
                                    <p:animEffect transition="in" filter="fade">
                                      <p:cBhvr>
                                        <p:cTn id="22" dur="500"/>
                                        <p:tgtEl>
                                          <p:spTgt spid="2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2"/>
                                        </p:tgtEl>
                                        <p:attrNameLst>
                                          <p:attrName>style.visibility</p:attrName>
                                        </p:attrNameLst>
                                      </p:cBhvr>
                                      <p:to>
                                        <p:strVal val="visible"/>
                                      </p:to>
                                    </p:set>
                                    <p:animEffect transition="in" filter="fade">
                                      <p:cBhvr>
                                        <p:cTn id="27"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2055"/>
        <p:cNvGrpSpPr/>
        <p:nvPr/>
      </p:nvGrpSpPr>
      <p:grpSpPr>
        <a:xfrm>
          <a:off x="0" y="0"/>
          <a:ext cx="0" cy="0"/>
          <a:chOff x="0" y="0"/>
          <a:chExt cx="0" cy="0"/>
        </a:xfrm>
      </p:grpSpPr>
      <p:sp>
        <p:nvSpPr>
          <p:cNvPr id="2056" name="Shape 205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Income Credit: Qualifying Child of More than One Person</a:t>
            </a:r>
          </a:p>
        </p:txBody>
      </p:sp>
      <p:sp>
        <p:nvSpPr>
          <p:cNvPr id="2057" name="Shape 2057"/>
          <p:cNvSpPr txBox="1">
            <a:spLocks noGrp="1"/>
          </p:cNvSpPr>
          <p:nvPr>
            <p:ph type="body" idx="1"/>
          </p:nvPr>
        </p:nvSpPr>
        <p:spPr>
          <a:xfrm>
            <a:off x="609600" y="1600203"/>
            <a:ext cx="10972800" cy="4223081"/>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Sometimes, a child meets all of the tests to be claimed by more than one taxpayer</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 child cannot be used by more than one person to claim the EIC</a:t>
            </a:r>
          </a:p>
          <a:p>
            <a:pPr marL="342900" marR="0" lvl="0" indent="-342900" algn="l" rtl="0">
              <a:lnSpc>
                <a:spcPct val="90000"/>
              </a:lnSpc>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rules for determining who claims the child for EIC are the same as those for determining who claims the the child as a dependent</a:t>
            </a:r>
          </a:p>
        </p:txBody>
      </p:sp>
      <p:sp>
        <p:nvSpPr>
          <p:cNvPr id="2058" name="Shape 2058"/>
          <p:cNvSpPr txBox="1"/>
          <p:nvPr/>
        </p:nvSpPr>
        <p:spPr>
          <a:xfrm>
            <a:off x="609600" y="6113682"/>
            <a:ext cx="10972800" cy="523200"/>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0" algn="ctr" rtl="0">
              <a:spcBef>
                <a:spcPts val="0"/>
              </a:spcBef>
              <a:buSzPct val="25000"/>
              <a:buNone/>
            </a:pPr>
            <a:r>
              <a:rPr lang="en-US" sz="2800" b="1">
                <a:solidFill>
                  <a:schemeClr val="accent3"/>
                </a:solidFill>
                <a:latin typeface="Questrial"/>
                <a:ea typeface="Questrial"/>
                <a:cs typeface="Questrial"/>
                <a:sym typeface="Questrial"/>
              </a:rPr>
              <a:t>If this situation arises, please </a:t>
            </a:r>
            <a:r>
              <a:rPr lang="en-US" sz="2800" b="1" u="sng">
                <a:solidFill>
                  <a:schemeClr val="accent3"/>
                </a:solidFill>
                <a:latin typeface="Questrial"/>
                <a:ea typeface="Questrial"/>
                <a:cs typeface="Questrial"/>
                <a:sym typeface="Questrial"/>
              </a:rPr>
              <a:t>see your Site Coordinator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7">
                                            <p:txEl>
                                              <p:pRg st="0" end="0"/>
                                            </p:txEl>
                                          </p:spTgt>
                                        </p:tgtEl>
                                        <p:attrNameLst>
                                          <p:attrName>style.visibility</p:attrName>
                                        </p:attrNameLst>
                                      </p:cBhvr>
                                      <p:to>
                                        <p:strVal val="visible"/>
                                      </p:to>
                                    </p:set>
                                    <p:animEffect transition="in" filter="fade">
                                      <p:cBhvr>
                                        <p:cTn id="7" dur="500"/>
                                        <p:tgtEl>
                                          <p:spTgt spid="20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7">
                                            <p:txEl>
                                              <p:pRg st="1" end="1"/>
                                            </p:txEl>
                                          </p:spTgt>
                                        </p:tgtEl>
                                        <p:attrNameLst>
                                          <p:attrName>style.visibility</p:attrName>
                                        </p:attrNameLst>
                                      </p:cBhvr>
                                      <p:to>
                                        <p:strVal val="visible"/>
                                      </p:to>
                                    </p:set>
                                    <p:animEffect transition="in" filter="fade">
                                      <p:cBhvr>
                                        <p:cTn id="12" dur="500"/>
                                        <p:tgtEl>
                                          <p:spTgt spid="20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7">
                                            <p:txEl>
                                              <p:pRg st="2" end="2"/>
                                            </p:txEl>
                                          </p:spTgt>
                                        </p:tgtEl>
                                        <p:attrNameLst>
                                          <p:attrName>style.visibility</p:attrName>
                                        </p:attrNameLst>
                                      </p:cBhvr>
                                      <p:to>
                                        <p:strVal val="visible"/>
                                      </p:to>
                                    </p:set>
                                    <p:animEffect transition="in" filter="fade">
                                      <p:cBhvr>
                                        <p:cTn id="17" dur="500"/>
                                        <p:tgtEl>
                                          <p:spTgt spid="20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Shape 206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Earned Income Credit: Disallowance</a:t>
            </a:r>
          </a:p>
        </p:txBody>
      </p:sp>
      <p:sp>
        <p:nvSpPr>
          <p:cNvPr id="2065" name="Shape 206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EIC can be disallowed for</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Reckless or intentional disregard of the rules: 2 years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Fraudulent Claim: 10 Years</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To claim EIC again, a taxpayer must</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Wait full period of disallowance</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Submit a Form 8862 with the tax return</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
        <p:nvSpPr>
          <p:cNvPr id="2066" name="Shape 2066"/>
          <p:cNvSpPr txBox="1"/>
          <p:nvPr/>
        </p:nvSpPr>
        <p:spPr>
          <a:xfrm>
            <a:off x="609600" y="6126182"/>
            <a:ext cx="10972800" cy="523200"/>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0" algn="ctr" rtl="0">
              <a:spcBef>
                <a:spcPts val="0"/>
              </a:spcBef>
              <a:buSzPct val="25000"/>
              <a:buNone/>
            </a:pPr>
            <a:r>
              <a:rPr lang="en-US" sz="2800" b="1">
                <a:solidFill>
                  <a:schemeClr val="accent3"/>
                </a:solidFill>
                <a:latin typeface="Questrial"/>
                <a:ea typeface="Questrial"/>
                <a:cs typeface="Questrial"/>
                <a:sym typeface="Questrial"/>
              </a:rPr>
              <a:t>If this situation arises, please </a:t>
            </a:r>
            <a:r>
              <a:rPr lang="en-US" sz="2800" b="1" u="sng">
                <a:solidFill>
                  <a:schemeClr val="accent3"/>
                </a:solidFill>
                <a:latin typeface="Questrial"/>
                <a:ea typeface="Questrial"/>
                <a:cs typeface="Questrial"/>
                <a:sym typeface="Questrial"/>
              </a:rPr>
              <a:t>see your Site Coordinator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5">
                                            <p:txEl>
                                              <p:pRg st="0" end="0"/>
                                            </p:txEl>
                                          </p:spTgt>
                                        </p:tgtEl>
                                        <p:attrNameLst>
                                          <p:attrName>style.visibility</p:attrName>
                                        </p:attrNameLst>
                                      </p:cBhvr>
                                      <p:to>
                                        <p:strVal val="visible"/>
                                      </p:to>
                                    </p:set>
                                    <p:animEffect transition="in" filter="fade">
                                      <p:cBhvr>
                                        <p:cTn id="7" dur="500"/>
                                        <p:tgtEl>
                                          <p:spTgt spid="20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5">
                                            <p:txEl>
                                              <p:pRg st="1" end="1"/>
                                            </p:txEl>
                                          </p:spTgt>
                                        </p:tgtEl>
                                        <p:attrNameLst>
                                          <p:attrName>style.visibility</p:attrName>
                                        </p:attrNameLst>
                                      </p:cBhvr>
                                      <p:to>
                                        <p:strVal val="visible"/>
                                      </p:to>
                                    </p:set>
                                    <p:animEffect transition="in" filter="fade">
                                      <p:cBhvr>
                                        <p:cTn id="12" dur="500"/>
                                        <p:tgtEl>
                                          <p:spTgt spid="20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5">
                                            <p:txEl>
                                              <p:pRg st="2" end="2"/>
                                            </p:txEl>
                                          </p:spTgt>
                                        </p:tgtEl>
                                        <p:attrNameLst>
                                          <p:attrName>style.visibility</p:attrName>
                                        </p:attrNameLst>
                                      </p:cBhvr>
                                      <p:to>
                                        <p:strVal val="visible"/>
                                      </p:to>
                                    </p:set>
                                    <p:animEffect transition="in" filter="fade">
                                      <p:cBhvr>
                                        <p:cTn id="17" dur="500"/>
                                        <p:tgtEl>
                                          <p:spTgt spid="20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65">
                                            <p:txEl>
                                              <p:pRg st="3" end="3"/>
                                            </p:txEl>
                                          </p:spTgt>
                                        </p:tgtEl>
                                        <p:attrNameLst>
                                          <p:attrName>style.visibility</p:attrName>
                                        </p:attrNameLst>
                                      </p:cBhvr>
                                      <p:to>
                                        <p:strVal val="visible"/>
                                      </p:to>
                                    </p:set>
                                    <p:animEffect transition="in" filter="fade">
                                      <p:cBhvr>
                                        <p:cTn id="22" dur="500"/>
                                        <p:tgtEl>
                                          <p:spTgt spid="20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65">
                                            <p:txEl>
                                              <p:pRg st="4" end="4"/>
                                            </p:txEl>
                                          </p:spTgt>
                                        </p:tgtEl>
                                        <p:attrNameLst>
                                          <p:attrName>style.visibility</p:attrName>
                                        </p:attrNameLst>
                                      </p:cBhvr>
                                      <p:to>
                                        <p:strVal val="visible"/>
                                      </p:to>
                                    </p:set>
                                    <p:animEffect transition="in" filter="fade">
                                      <p:cBhvr>
                                        <p:cTn id="27" dur="500"/>
                                        <p:tgtEl>
                                          <p:spTgt spid="206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65">
                                            <p:txEl>
                                              <p:pRg st="5" end="5"/>
                                            </p:txEl>
                                          </p:spTgt>
                                        </p:tgtEl>
                                        <p:attrNameLst>
                                          <p:attrName>style.visibility</p:attrName>
                                        </p:attrNameLst>
                                      </p:cBhvr>
                                      <p:to>
                                        <p:strVal val="visible"/>
                                      </p:to>
                                    </p:set>
                                    <p:animEffect transition="in" filter="fade">
                                      <p:cBhvr>
                                        <p:cTn id="32" dur="500"/>
                                        <p:tgtEl>
                                          <p:spTgt spid="206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65">
                                            <p:txEl>
                                              <p:pRg st="6" end="6"/>
                                            </p:txEl>
                                          </p:spTgt>
                                        </p:tgtEl>
                                        <p:attrNameLst>
                                          <p:attrName>style.visibility</p:attrName>
                                        </p:attrNameLst>
                                      </p:cBhvr>
                                      <p:to>
                                        <p:strVal val="visible"/>
                                      </p:to>
                                    </p:set>
                                    <p:animEffect transition="in" filter="fade">
                                      <p:cBhvr>
                                        <p:cTn id="37" dur="500"/>
                                        <p:tgtEl>
                                          <p:spTgt spid="206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2070"/>
        <p:cNvGrpSpPr/>
        <p:nvPr/>
      </p:nvGrpSpPr>
      <p:grpSpPr>
        <a:xfrm>
          <a:off x="0" y="0"/>
          <a:ext cx="0" cy="0"/>
          <a:chOff x="0" y="0"/>
          <a:chExt cx="0" cy="0"/>
        </a:xfrm>
      </p:grpSpPr>
      <p:sp>
        <p:nvSpPr>
          <p:cNvPr id="2071" name="Shape 207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a:t>
            </a:r>
            <a:r>
              <a:rPr lang="en-US"/>
              <a:t>ercise</a:t>
            </a:r>
          </a:p>
        </p:txBody>
      </p:sp>
      <p:sp>
        <p:nvSpPr>
          <p:cNvPr id="2072" name="Shape 2072"/>
          <p:cNvSpPr txBox="1">
            <a:spLocks noGrp="1"/>
          </p:cNvSpPr>
          <p:nvPr>
            <p:ph type="body" idx="1"/>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spcBef>
                <a:spcPts val="0"/>
              </a:spcBef>
              <a:buClr>
                <a:srgbClr val="000000"/>
              </a:buClr>
              <a:buSzPct val="25000"/>
              <a:buFont typeface="Noto Sans Symbols"/>
              <a:buNone/>
            </a:pPr>
            <a:r>
              <a:rPr lang="en-US" sz="4000" b="0" i="0" u="none" strike="noStrike" cap="none">
                <a:solidFill>
                  <a:schemeClr val="dk1"/>
                </a:solidFill>
                <a:latin typeface="Questrial"/>
                <a:ea typeface="Questrial"/>
                <a:cs typeface="Questrial"/>
                <a:sym typeface="Questrial"/>
              </a:rPr>
              <a:t>	</a:t>
            </a:r>
            <a:r>
              <a:rPr lang="en-US" sz="4000" b="1" i="0" u="none" strike="noStrike" cap="none">
                <a:solidFill>
                  <a:schemeClr val="dk1"/>
                </a:solidFill>
                <a:latin typeface="Questrial"/>
                <a:ea typeface="Questrial"/>
                <a:cs typeface="Questrial"/>
                <a:sym typeface="Questrial"/>
              </a:rPr>
              <a:t>Sharon, who has an earned income and AGI of $15,525, takes care of her sister’s son, Eric.  If Eric is 12 years old and began living with Sharon in August, can Sharon claim the EIC?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2">
                                            <p:txEl>
                                              <p:pRg st="0" end="0"/>
                                            </p:txEl>
                                          </p:spTgt>
                                        </p:tgtEl>
                                        <p:attrNameLst>
                                          <p:attrName>style.visibility</p:attrName>
                                        </p:attrNameLst>
                                      </p:cBhvr>
                                      <p:to>
                                        <p:strVal val="visible"/>
                                      </p:to>
                                    </p:set>
                                    <p:animEffect transition="in" filter="fade">
                                      <p:cBhvr>
                                        <p:cTn id="7" dur="500"/>
                                        <p:tgtEl>
                                          <p:spTgt spid="20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sp>
        <p:nvSpPr>
          <p:cNvPr id="2078" name="Shape 207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a:t>
            </a:r>
            <a:r>
              <a:rPr lang="en-US"/>
              <a:t>ercise</a:t>
            </a:r>
            <a:r>
              <a:rPr lang="en-US" sz="4800" b="1" i="0" u="none" strike="noStrike" cap="none">
                <a:solidFill>
                  <a:schemeClr val="dk2"/>
                </a:solidFill>
                <a:latin typeface="Questrial"/>
                <a:ea typeface="Questrial"/>
                <a:cs typeface="Questrial"/>
                <a:sym typeface="Questrial"/>
              </a:rPr>
              <a:t> – Answer</a:t>
            </a:r>
          </a:p>
        </p:txBody>
      </p:sp>
      <p:sp>
        <p:nvSpPr>
          <p:cNvPr id="2079" name="Shape 2079"/>
          <p:cNvSpPr txBox="1">
            <a:spLocks noGrp="1"/>
          </p:cNvSpPr>
          <p:nvPr>
            <p:ph type="body" idx="1"/>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lnSpc>
                <a:spcPct val="80000"/>
              </a:lnSpc>
              <a:spcBef>
                <a:spcPts val="0"/>
              </a:spcBef>
              <a:spcAft>
                <a:spcPts val="0"/>
              </a:spcAft>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No </a:t>
            </a:r>
          </a:p>
          <a:p>
            <a:pPr marL="342900" marR="0" lvl="0" indent="-342900" algn="ctr" rtl="0">
              <a:lnSpc>
                <a:spcPct val="80000"/>
              </a:lnSpc>
              <a:spcBef>
                <a:spcPts val="800"/>
              </a:spcBef>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Sharon’s AGI is too high to claim the EIC alone, and since Eric lived with her for less than half a year, he is not her qualifying child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9">
                                            <p:txEl>
                                              <p:pRg st="0" end="0"/>
                                            </p:txEl>
                                          </p:spTgt>
                                        </p:tgtEl>
                                        <p:attrNameLst>
                                          <p:attrName>style.visibility</p:attrName>
                                        </p:attrNameLst>
                                      </p:cBhvr>
                                      <p:to>
                                        <p:strVal val="visible"/>
                                      </p:to>
                                    </p:set>
                                    <p:animEffect transition="in" filter="fade">
                                      <p:cBhvr>
                                        <p:cTn id="7" dur="500"/>
                                        <p:tgtEl>
                                          <p:spTgt spid="20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9">
                                            <p:txEl>
                                              <p:pRg st="1" end="1"/>
                                            </p:txEl>
                                          </p:spTgt>
                                        </p:tgtEl>
                                        <p:attrNameLst>
                                          <p:attrName>style.visibility</p:attrName>
                                        </p:attrNameLst>
                                      </p:cBhvr>
                                      <p:to>
                                        <p:strVal val="visible"/>
                                      </p:to>
                                    </p:set>
                                    <p:animEffect transition="in" filter="fade">
                                      <p:cBhvr>
                                        <p:cTn id="12" dur="500"/>
                                        <p:tgtEl>
                                          <p:spTgt spid="20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sp>
        <p:nvSpPr>
          <p:cNvPr id="2084" name="Shape 208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a:t>
            </a:r>
            <a:r>
              <a:rPr lang="en-US"/>
              <a:t>ercise</a:t>
            </a:r>
          </a:p>
        </p:txBody>
      </p:sp>
      <p:sp>
        <p:nvSpPr>
          <p:cNvPr id="2085" name="Shape 2085"/>
          <p:cNvSpPr txBox="1">
            <a:spLocks noGrp="1"/>
          </p:cNvSpPr>
          <p:nvPr>
            <p:ph type="body" idx="1"/>
          </p:nvPr>
        </p:nvSpPr>
        <p:spPr>
          <a:xfrm>
            <a:off x="471275" y="1600200"/>
            <a:ext cx="11111100" cy="4997700"/>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lnSpc>
                <a:spcPct val="90000"/>
              </a:lnSpc>
              <a:spcBef>
                <a:spcPts val="0"/>
              </a:spcBef>
              <a:spcAft>
                <a:spcPts val="0"/>
              </a:spcAft>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	Doug and Donna are married and live together with their 4-year-old son Sam.  Their combined earned income is $25,000, but they file separately. Doug reports an AGI of $11,000 on his return, and Donna reports AGI of $14,000.</a:t>
            </a:r>
          </a:p>
          <a:p>
            <a:pPr marL="342900" marR="0" lvl="0" indent="-342900" algn="ctr" rtl="0">
              <a:lnSpc>
                <a:spcPct val="90000"/>
              </a:lnSpc>
              <a:spcBef>
                <a:spcPts val="800"/>
              </a:spcBef>
              <a:spcAft>
                <a:spcPts val="0"/>
              </a:spcAft>
              <a:buClr>
                <a:srgbClr val="000000"/>
              </a:buClr>
              <a:buSzPct val="25000"/>
              <a:buFont typeface="Noto Sans Symbols"/>
              <a:buNone/>
            </a:pPr>
            <a:endParaRPr sz="4000" b="1" i="0" u="none" strike="noStrike" cap="none">
              <a:solidFill>
                <a:schemeClr val="dk1"/>
              </a:solidFill>
              <a:latin typeface="Questrial"/>
              <a:ea typeface="Questrial"/>
              <a:cs typeface="Questrial"/>
              <a:sym typeface="Questrial"/>
            </a:endParaRPr>
          </a:p>
          <a:p>
            <a:pPr marL="342900" marR="0" lvl="0" indent="-342900" algn="ctr" rtl="0">
              <a:lnSpc>
                <a:spcPct val="90000"/>
              </a:lnSpc>
              <a:spcBef>
                <a:spcPts val="800"/>
              </a:spcBef>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Can Doug and/or Donna claim the EIC?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5">
                                            <p:txEl>
                                              <p:pRg st="0" end="0"/>
                                            </p:txEl>
                                          </p:spTgt>
                                        </p:tgtEl>
                                        <p:attrNameLst>
                                          <p:attrName>style.visibility</p:attrName>
                                        </p:attrNameLst>
                                      </p:cBhvr>
                                      <p:to>
                                        <p:strVal val="visible"/>
                                      </p:to>
                                    </p:set>
                                    <p:animEffect transition="in" filter="fade">
                                      <p:cBhvr>
                                        <p:cTn id="7" dur="500"/>
                                        <p:tgtEl>
                                          <p:spTgt spid="20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5">
                                            <p:txEl>
                                              <p:pRg st="1" end="1"/>
                                            </p:txEl>
                                          </p:spTgt>
                                        </p:tgtEl>
                                        <p:attrNameLst>
                                          <p:attrName>style.visibility</p:attrName>
                                        </p:attrNameLst>
                                      </p:cBhvr>
                                      <p:to>
                                        <p:strVal val="visible"/>
                                      </p:to>
                                    </p:set>
                                    <p:animEffect transition="in" filter="fade">
                                      <p:cBhvr>
                                        <p:cTn id="12" dur="500"/>
                                        <p:tgtEl>
                                          <p:spTgt spid="20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85">
                                            <p:txEl>
                                              <p:pRg st="2" end="2"/>
                                            </p:txEl>
                                          </p:spTgt>
                                        </p:tgtEl>
                                        <p:attrNameLst>
                                          <p:attrName>style.visibility</p:attrName>
                                        </p:attrNameLst>
                                      </p:cBhvr>
                                      <p:to>
                                        <p:strVal val="visible"/>
                                      </p:to>
                                    </p:set>
                                    <p:animEffect transition="in" filter="fade">
                                      <p:cBhvr>
                                        <p:cTn id="17" dur="500"/>
                                        <p:tgtEl>
                                          <p:spTgt spid="20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2089"/>
        <p:cNvGrpSpPr/>
        <p:nvPr/>
      </p:nvGrpSpPr>
      <p:grpSpPr>
        <a:xfrm>
          <a:off x="0" y="0"/>
          <a:ext cx="0" cy="0"/>
          <a:chOff x="0" y="0"/>
          <a:chExt cx="0" cy="0"/>
        </a:xfrm>
      </p:grpSpPr>
      <p:sp>
        <p:nvSpPr>
          <p:cNvPr id="2090" name="Shape 209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a:t>
            </a:r>
            <a:r>
              <a:rPr lang="en-US"/>
              <a:t>ercise</a:t>
            </a:r>
            <a:r>
              <a:rPr lang="en-US" sz="4800" b="1" i="0" u="none" strike="noStrike" cap="none">
                <a:solidFill>
                  <a:schemeClr val="dk2"/>
                </a:solidFill>
                <a:latin typeface="Questrial"/>
                <a:ea typeface="Questrial"/>
                <a:cs typeface="Questrial"/>
                <a:sym typeface="Questrial"/>
              </a:rPr>
              <a:t> – Answer</a:t>
            </a:r>
          </a:p>
        </p:txBody>
      </p:sp>
      <p:sp>
        <p:nvSpPr>
          <p:cNvPr id="2091" name="Shape 2091"/>
          <p:cNvSpPr txBox="1">
            <a:spLocks noGrp="1"/>
          </p:cNvSpPr>
          <p:nvPr>
            <p:ph type="body" idx="1"/>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spcBef>
                <a:spcPts val="0"/>
              </a:spcBef>
              <a:spcAft>
                <a:spcPts val="0"/>
              </a:spcAft>
              <a:buClr>
                <a:srgbClr val="000000"/>
              </a:buClr>
              <a:buSzPct val="25000"/>
              <a:buFont typeface="Noto Sans Symbols"/>
              <a:buNone/>
            </a:pPr>
            <a:r>
              <a:rPr lang="en-US" sz="4400" b="1" i="0" u="none" strike="noStrike" cap="none">
                <a:solidFill>
                  <a:srgbClr val="CA8F0C"/>
                </a:solidFill>
                <a:latin typeface="Questrial"/>
                <a:ea typeface="Questrial"/>
                <a:cs typeface="Questrial"/>
                <a:sym typeface="Questrial"/>
              </a:rPr>
              <a:t>No</a:t>
            </a:r>
          </a:p>
          <a:p>
            <a:pPr marL="342900" marR="0" lvl="0" indent="-342900" algn="ctr" rtl="0">
              <a:spcBef>
                <a:spcPts val="800"/>
              </a:spcBef>
              <a:buClr>
                <a:srgbClr val="000000"/>
              </a:buClr>
              <a:buSzPct val="25000"/>
              <a:buFont typeface="Noto Sans Symbols"/>
              <a:buNone/>
            </a:pPr>
            <a:r>
              <a:rPr lang="en-US" sz="4000" b="1" i="0" u="none" strike="noStrike" cap="none">
                <a:solidFill>
                  <a:srgbClr val="CA8F0C"/>
                </a:solidFill>
                <a:latin typeface="Questrial"/>
                <a:ea typeface="Questrial"/>
                <a:cs typeface="Questrial"/>
                <a:sym typeface="Questrial"/>
              </a:rPr>
              <a:t>Neither can claim the EIC because both have a filing status of Married Filing Separately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1">
                                            <p:txEl>
                                              <p:pRg st="0" end="0"/>
                                            </p:txEl>
                                          </p:spTgt>
                                        </p:tgtEl>
                                        <p:attrNameLst>
                                          <p:attrName>style.visibility</p:attrName>
                                        </p:attrNameLst>
                                      </p:cBhvr>
                                      <p:to>
                                        <p:strVal val="visible"/>
                                      </p:to>
                                    </p:set>
                                    <p:animEffect transition="in" filter="fade">
                                      <p:cBhvr>
                                        <p:cTn id="7" dur="500"/>
                                        <p:tgtEl>
                                          <p:spTgt spid="20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91">
                                            <p:txEl>
                                              <p:pRg st="1" end="1"/>
                                            </p:txEl>
                                          </p:spTgt>
                                        </p:tgtEl>
                                        <p:attrNameLst>
                                          <p:attrName>style.visibility</p:attrName>
                                        </p:attrNameLst>
                                      </p:cBhvr>
                                      <p:to>
                                        <p:strVal val="visible"/>
                                      </p:to>
                                    </p:set>
                                    <p:animEffect transition="in" filter="fade">
                                      <p:cBhvr>
                                        <p:cTn id="12" dur="500"/>
                                        <p:tgtEl>
                                          <p:spTgt spid="20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Shape 209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Example</a:t>
            </a:r>
          </a:p>
        </p:txBody>
      </p:sp>
      <p:sp>
        <p:nvSpPr>
          <p:cNvPr id="2097" name="Shape 2097"/>
          <p:cNvSpPr txBox="1">
            <a:spLocks noGrp="1"/>
          </p:cNvSpPr>
          <p:nvPr>
            <p:ph type="body" idx="1"/>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spcBef>
                <a:spcPts val="0"/>
              </a:spcBef>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	Doug and Donna are still married and still live together with Sam, but now they decide to file a joint return.  Their combined earned income and AGI are $25,000. Can they claim the EIC on this return?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7">
                                            <p:txEl>
                                              <p:pRg st="0" end="0"/>
                                            </p:txEl>
                                          </p:spTgt>
                                        </p:tgtEl>
                                        <p:attrNameLst>
                                          <p:attrName>style.visibility</p:attrName>
                                        </p:attrNameLst>
                                      </p:cBhvr>
                                      <p:to>
                                        <p:strVal val="visible"/>
                                      </p:to>
                                    </p:set>
                                    <p:animEffect transition="in" filter="fade">
                                      <p:cBhvr>
                                        <p:cTn id="7" dur="500"/>
                                        <p:tgtEl>
                                          <p:spTgt spid="20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2101"/>
        <p:cNvGrpSpPr/>
        <p:nvPr/>
      </p:nvGrpSpPr>
      <p:grpSpPr>
        <a:xfrm>
          <a:off x="0" y="0"/>
          <a:ext cx="0" cy="0"/>
          <a:chOff x="0" y="0"/>
          <a:chExt cx="0" cy="0"/>
        </a:xfrm>
      </p:grpSpPr>
      <p:sp>
        <p:nvSpPr>
          <p:cNvPr id="2102" name="Shape 210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Example – Answer</a:t>
            </a:r>
          </a:p>
        </p:txBody>
      </p:sp>
      <p:sp>
        <p:nvSpPr>
          <p:cNvPr id="2103" name="Shape 2103"/>
          <p:cNvSpPr txBox="1">
            <a:spLocks noGrp="1"/>
          </p:cNvSpPr>
          <p:nvPr>
            <p:ph type="body" idx="1"/>
          </p:nvPr>
        </p:nvSpPr>
        <p:spPr>
          <a:xfrm>
            <a:off x="609600" y="1524003"/>
            <a:ext cx="10972800" cy="4526100"/>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lnSpc>
                <a:spcPct val="80000"/>
              </a:lnSpc>
              <a:spcBef>
                <a:spcPts val="0"/>
              </a:spcBef>
              <a:spcAft>
                <a:spcPts val="0"/>
              </a:spcAft>
              <a:buClr>
                <a:srgbClr val="000000"/>
              </a:buClr>
              <a:buSzPct val="25000"/>
              <a:buFont typeface="Noto Sans Symbols"/>
              <a:buNone/>
            </a:pPr>
            <a:r>
              <a:rPr lang="en-US" sz="4000" b="1" i="0" u="none" strike="noStrike" cap="none">
                <a:solidFill>
                  <a:srgbClr val="CA8F0C"/>
                </a:solidFill>
                <a:latin typeface="Questrial"/>
                <a:ea typeface="Questrial"/>
                <a:cs typeface="Questrial"/>
                <a:sym typeface="Questrial"/>
              </a:rPr>
              <a:t>Yes </a:t>
            </a:r>
          </a:p>
          <a:p>
            <a:pPr marL="342900" marR="0" lvl="0" indent="-342900" algn="ctr" rtl="0">
              <a:lnSpc>
                <a:spcPct val="80000"/>
              </a:lnSpc>
              <a:spcBef>
                <a:spcPts val="800"/>
              </a:spcBef>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Their joint income is low enough to claim the EIC with one qualifying child (Sam)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3">
                                            <p:txEl>
                                              <p:pRg st="0" end="0"/>
                                            </p:txEl>
                                          </p:spTgt>
                                        </p:tgtEl>
                                        <p:attrNameLst>
                                          <p:attrName>style.visibility</p:attrName>
                                        </p:attrNameLst>
                                      </p:cBhvr>
                                      <p:to>
                                        <p:strVal val="visible"/>
                                      </p:to>
                                    </p:set>
                                    <p:animEffect transition="in" filter="fade">
                                      <p:cBhvr>
                                        <p:cTn id="7" dur="500"/>
                                        <p:tgtEl>
                                          <p:spTgt spid="21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03">
                                            <p:txEl>
                                              <p:pRg st="1" end="1"/>
                                            </p:txEl>
                                          </p:spTgt>
                                        </p:tgtEl>
                                        <p:attrNameLst>
                                          <p:attrName>style.visibility</p:attrName>
                                        </p:attrNameLst>
                                      </p:cBhvr>
                                      <p:to>
                                        <p:strVal val="visible"/>
                                      </p:to>
                                    </p:set>
                                    <p:animEffect transition="in" filter="fade">
                                      <p:cBhvr>
                                        <p:cTn id="12" dur="500"/>
                                        <p:tgtEl>
                                          <p:spTgt spid="21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Shape 210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Example</a:t>
            </a:r>
          </a:p>
        </p:txBody>
      </p:sp>
      <p:sp>
        <p:nvSpPr>
          <p:cNvPr id="2109" name="Shape 2109"/>
          <p:cNvSpPr txBox="1">
            <a:spLocks noGrp="1"/>
          </p:cNvSpPr>
          <p:nvPr>
            <p:ph type="body" idx="1"/>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spcBef>
                <a:spcPts val="0"/>
              </a:spcBef>
              <a:spcAft>
                <a:spcPts val="0"/>
              </a:spcAft>
              <a:buClr>
                <a:schemeClr val="dk1"/>
              </a:buClr>
              <a:buSzPct val="25000"/>
              <a:buFont typeface="Noto Sans Symbols"/>
              <a:buNone/>
            </a:pPr>
            <a:r>
              <a:rPr lang="en-US" sz="4000" b="1" i="0" u="none" strike="noStrike" cap="none">
                <a:solidFill>
                  <a:schemeClr val="dk1"/>
                </a:solidFill>
                <a:latin typeface="Questrial"/>
                <a:ea typeface="Questrial"/>
                <a:cs typeface="Questrial"/>
                <a:sym typeface="Questrial"/>
              </a:rPr>
              <a:t>Tom is 64 years old, retired and collected $10,000 of social security during the tax year.  He does not have any qualifying children. </a:t>
            </a:r>
          </a:p>
          <a:p>
            <a:pPr marL="342900" marR="0" lvl="0" indent="-342900" algn="ctr" rtl="0">
              <a:spcBef>
                <a:spcPts val="800"/>
              </a:spcBef>
              <a:spcAft>
                <a:spcPts val="0"/>
              </a:spcAft>
              <a:buClr>
                <a:schemeClr val="dk1"/>
              </a:buClr>
              <a:buSzPct val="25000"/>
              <a:buFont typeface="Noto Sans Symbols"/>
              <a:buNone/>
            </a:pPr>
            <a:endParaRPr sz="4000" b="1" i="0" u="none" strike="noStrike" cap="none">
              <a:solidFill>
                <a:schemeClr val="dk1"/>
              </a:solidFill>
              <a:latin typeface="Questrial"/>
              <a:ea typeface="Questrial"/>
              <a:cs typeface="Questrial"/>
              <a:sym typeface="Questrial"/>
            </a:endParaRPr>
          </a:p>
          <a:p>
            <a:pPr marL="342900" marR="0" lvl="0" indent="-342900" algn="ctr" rtl="0">
              <a:spcBef>
                <a:spcPts val="800"/>
              </a:spcBef>
              <a:buClr>
                <a:schemeClr val="dk1"/>
              </a:buClr>
              <a:buSzPct val="25000"/>
              <a:buFont typeface="Noto Sans Symbols"/>
              <a:buNone/>
            </a:pPr>
            <a:r>
              <a:rPr lang="en-US" sz="4000" b="1" i="0" u="none" strike="noStrike" cap="none">
                <a:solidFill>
                  <a:schemeClr val="dk1"/>
                </a:solidFill>
                <a:latin typeface="Questrial"/>
                <a:ea typeface="Questrial"/>
                <a:cs typeface="Questrial"/>
                <a:sym typeface="Questrial"/>
              </a:rPr>
              <a:t>Can he claim the EIC on his return?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9">
                                            <p:txEl>
                                              <p:pRg st="0" end="0"/>
                                            </p:txEl>
                                          </p:spTgt>
                                        </p:tgtEl>
                                        <p:attrNameLst>
                                          <p:attrName>style.visibility</p:attrName>
                                        </p:attrNameLst>
                                      </p:cBhvr>
                                      <p:to>
                                        <p:strVal val="visible"/>
                                      </p:to>
                                    </p:set>
                                    <p:animEffect transition="in" filter="fade">
                                      <p:cBhvr>
                                        <p:cTn id="7" dur="500"/>
                                        <p:tgtEl>
                                          <p:spTgt spid="21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09">
                                            <p:txEl>
                                              <p:pRg st="1" end="1"/>
                                            </p:txEl>
                                          </p:spTgt>
                                        </p:tgtEl>
                                        <p:attrNameLst>
                                          <p:attrName>style.visibility</p:attrName>
                                        </p:attrNameLst>
                                      </p:cBhvr>
                                      <p:to>
                                        <p:strVal val="visible"/>
                                      </p:to>
                                    </p:set>
                                    <p:animEffect transition="in" filter="fade">
                                      <p:cBhvr>
                                        <p:cTn id="12" dur="500"/>
                                        <p:tgtEl>
                                          <p:spTgt spid="21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09">
                                            <p:txEl>
                                              <p:pRg st="2" end="2"/>
                                            </p:txEl>
                                          </p:spTgt>
                                        </p:tgtEl>
                                        <p:attrNameLst>
                                          <p:attrName>style.visibility</p:attrName>
                                        </p:attrNameLst>
                                      </p:cBhvr>
                                      <p:to>
                                        <p:strVal val="visible"/>
                                      </p:to>
                                    </p:set>
                                    <p:animEffect transition="in" filter="fade">
                                      <p:cBhvr>
                                        <p:cTn id="17" dur="500"/>
                                        <p:tgtEl>
                                          <p:spTgt spid="210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4" name="Shape 211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Example – Answer</a:t>
            </a:r>
          </a:p>
        </p:txBody>
      </p:sp>
      <p:sp>
        <p:nvSpPr>
          <p:cNvPr id="2115" name="Shape 2115"/>
          <p:cNvSpPr txBox="1">
            <a:spLocks noGrp="1"/>
          </p:cNvSpPr>
          <p:nvPr>
            <p:ph type="body" idx="1"/>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spcBef>
                <a:spcPts val="0"/>
              </a:spcBef>
              <a:spcAft>
                <a:spcPts val="0"/>
              </a:spcAft>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No</a:t>
            </a:r>
          </a:p>
          <a:p>
            <a:pPr marL="342900" marR="0" lvl="0" indent="-342900" algn="ctr" rtl="0">
              <a:spcBef>
                <a:spcPts val="800"/>
              </a:spcBef>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Tom does not have any earned income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5">
                                            <p:txEl>
                                              <p:pRg st="0" end="0"/>
                                            </p:txEl>
                                          </p:spTgt>
                                        </p:tgtEl>
                                        <p:attrNameLst>
                                          <p:attrName>style.visibility</p:attrName>
                                        </p:attrNameLst>
                                      </p:cBhvr>
                                      <p:to>
                                        <p:strVal val="visible"/>
                                      </p:to>
                                    </p:set>
                                    <p:animEffect transition="in" filter="fade">
                                      <p:cBhvr>
                                        <p:cTn id="7" dur="500"/>
                                        <p:tgtEl>
                                          <p:spTgt spid="2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15">
                                            <p:txEl>
                                              <p:pRg st="1" end="1"/>
                                            </p:txEl>
                                          </p:spTgt>
                                        </p:tgtEl>
                                        <p:attrNameLst>
                                          <p:attrName>style.visibility</p:attrName>
                                        </p:attrNameLst>
                                      </p:cBhvr>
                                      <p:to>
                                        <p:strVal val="visible"/>
                                      </p:to>
                                    </p:set>
                                    <p:animEffect transition="in" filter="fade">
                                      <p:cBhvr>
                                        <p:cTn id="12" dur="500"/>
                                        <p:tgtEl>
                                          <p:spTgt spid="21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Deduction</a:t>
            </a:r>
          </a:p>
        </p:txBody>
      </p:sp>
      <p:sp>
        <p:nvSpPr>
          <p:cNvPr id="238" name="Shape 238"/>
          <p:cNvSpPr txBox="1">
            <a:spLocks noGrp="1"/>
          </p:cNvSpPr>
          <p:nvPr>
            <p:ph type="body" idx="1"/>
          </p:nvPr>
        </p:nvSpPr>
        <p:spPr>
          <a:xfrm>
            <a:off x="609600" y="1600204"/>
            <a:ext cx="10972800" cy="3491700"/>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Noto Sans Symbols"/>
              <a:buChar char="➢"/>
            </a:pPr>
            <a:r>
              <a:rPr lang="en-US"/>
              <a:t>If a taxpayer has expenses they wish to itemize, an advanced volunteer will have to enter the information.</a:t>
            </a:r>
          </a:p>
          <a:p>
            <a:pPr marL="342900" marR="0" lvl="0" indent="-342900" algn="l" rtl="0">
              <a:lnSpc>
                <a:spcPct val="100000"/>
              </a:lnSpc>
              <a:spcBef>
                <a:spcPts val="0"/>
              </a:spcBef>
              <a:spcAft>
                <a:spcPts val="0"/>
              </a:spcAft>
              <a:buClr>
                <a:schemeClr val="dk1"/>
              </a:buClr>
              <a:buSzPct val="100000"/>
              <a:buFont typeface="Noto Sans Symbols"/>
              <a:buChar char="➢"/>
            </a:pPr>
            <a:r>
              <a:rPr lang="en-US"/>
              <a:t>Based on the filing status and age you input in the software, the standard deduction will automatically calculate and no extra steps need to be taken</a:t>
            </a:r>
          </a:p>
          <a:p>
            <a:pPr marL="411480" marR="0" lvl="1" indent="-5080" algn="ctr" rtl="0">
              <a:spcBef>
                <a:spcPts val="600"/>
              </a:spcBef>
              <a:buClr>
                <a:schemeClr val="dk1"/>
              </a:buClr>
              <a:buSzPct val="25000"/>
              <a:buFont typeface="Arial"/>
              <a:buNone/>
            </a:pPr>
            <a:endParaRPr sz="3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xEl>
                                              <p:pRg st="0" end="0"/>
                                            </p:txEl>
                                          </p:spTgt>
                                        </p:tgtEl>
                                        <p:attrNameLst>
                                          <p:attrName>style.visibility</p:attrName>
                                        </p:attrNameLst>
                                      </p:cBhvr>
                                      <p:to>
                                        <p:strVal val="visible"/>
                                      </p:to>
                                    </p:set>
                                    <p:animEffect transition="in" filter="fade">
                                      <p:cBhvr>
                                        <p:cTn id="7" dur="500"/>
                                        <p:tgtEl>
                                          <p:spTgt spid="2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
                                            <p:txEl>
                                              <p:pRg st="1" end="1"/>
                                            </p:txEl>
                                          </p:spTgt>
                                        </p:tgtEl>
                                        <p:attrNameLst>
                                          <p:attrName>style.visibility</p:attrName>
                                        </p:attrNameLst>
                                      </p:cBhvr>
                                      <p:to>
                                        <p:strVal val="visible"/>
                                      </p:to>
                                    </p:set>
                                    <p:animEffect transition="in" filter="fade">
                                      <p:cBhvr>
                                        <p:cTn id="12" dur="500"/>
                                        <p:tgtEl>
                                          <p:spTgt spid="2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8">
                                            <p:txEl>
                                              <p:pRg st="2" end="2"/>
                                            </p:txEl>
                                          </p:spTgt>
                                        </p:tgtEl>
                                        <p:attrNameLst>
                                          <p:attrName>style.visibility</p:attrName>
                                        </p:attrNameLst>
                                      </p:cBhvr>
                                      <p:to>
                                        <p:strVal val="visible"/>
                                      </p:to>
                                    </p:set>
                                    <p:animEffect transition="in" filter="fade">
                                      <p:cBhvr>
                                        <p:cTn id="17" dur="500"/>
                                        <p:tgtEl>
                                          <p:spTgt spid="2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sp>
        <p:nvSpPr>
          <p:cNvPr id="2120" name="Shape 212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a:t>
            </a:r>
            <a:r>
              <a:rPr lang="en-US"/>
              <a:t>arned Income Credit</a:t>
            </a:r>
          </a:p>
        </p:txBody>
      </p:sp>
      <p:sp>
        <p:nvSpPr>
          <p:cNvPr id="2121" name="Shape 2121"/>
          <p:cNvSpPr txBox="1"/>
          <p:nvPr/>
        </p:nvSpPr>
        <p:spPr>
          <a:xfrm>
            <a:off x="338300" y="1691450"/>
            <a:ext cx="10425300" cy="3000000"/>
          </a:xfrm>
          <a:prstGeom prst="rect">
            <a:avLst/>
          </a:prstGeom>
          <a:noFill/>
          <a:ln>
            <a:noFill/>
          </a:ln>
        </p:spPr>
        <p:txBody>
          <a:bodyPr wrap="square" lIns="91425" tIns="91425" rIns="91425" bIns="91425" anchor="ctr" anchorCtr="0">
            <a:noAutofit/>
          </a:bodyPr>
          <a:lstStyle/>
          <a:p>
            <a:pPr marL="342900" lvl="0" indent="-342900" rtl="0">
              <a:spcBef>
                <a:spcPts val="0"/>
              </a:spcBef>
              <a:buClr>
                <a:schemeClr val="dk1"/>
              </a:buClr>
              <a:buSzPct val="100000"/>
              <a:buFont typeface="Noto Sans Symbols"/>
              <a:buChar char="➢"/>
            </a:pPr>
            <a:r>
              <a:rPr lang="en-US" sz="4000">
                <a:solidFill>
                  <a:schemeClr val="dk1"/>
                </a:solidFill>
                <a:latin typeface="Questrial"/>
                <a:ea typeface="Questrial"/>
                <a:cs typeface="Questrial"/>
                <a:sym typeface="Questrial"/>
              </a:rPr>
              <a:t>The software automatically calculates the amount of this credit. You will answer due diligence questions that determine a taxpayer’s eligibility for the credit.</a:t>
            </a:r>
          </a:p>
          <a:p>
            <a:pPr marL="342900" lvl="0" indent="-342900" rtl="0">
              <a:spcBef>
                <a:spcPts val="0"/>
              </a:spcBef>
              <a:buClr>
                <a:schemeClr val="dk1"/>
              </a:buClr>
              <a:buSzPct val="100000"/>
              <a:buFont typeface="Noto Sans Symbols"/>
              <a:buChar char="➢"/>
            </a:pPr>
            <a:r>
              <a:rPr lang="en-US" sz="4000" i="1">
                <a:solidFill>
                  <a:schemeClr val="dk1"/>
                </a:solidFill>
                <a:latin typeface="Questrial"/>
                <a:ea typeface="Questrial"/>
                <a:cs typeface="Questrial"/>
                <a:sym typeface="Questrial"/>
              </a:rPr>
              <a:t>You just need to be familiar with the rules if the taxpayer has questions!</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2125"/>
        <p:cNvGrpSpPr/>
        <p:nvPr/>
      </p:nvGrpSpPr>
      <p:grpSpPr>
        <a:xfrm>
          <a:off x="0" y="0"/>
          <a:ext cx="0" cy="0"/>
          <a:chOff x="0" y="0"/>
          <a:chExt cx="0" cy="0"/>
        </a:xfrm>
      </p:grpSpPr>
      <p:sp>
        <p:nvSpPr>
          <p:cNvPr id="2126" name="Shape 212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TaxSlayer – Beth Branch</a:t>
            </a:r>
          </a:p>
        </p:txBody>
      </p:sp>
      <p:sp>
        <p:nvSpPr>
          <p:cNvPr id="2127" name="Shape 2127"/>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Login to TaxSlayer Vita.taxslayerpro.com/IRSTRAINING</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Password: TRAINPROWEB</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Username: NELSONSTRAIN (last name, first initial,TRAIN)</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Password: SAVEFIRST</a:t>
            </a:r>
          </a:p>
          <a:p>
            <a:pPr marL="342900" marR="0" lvl="0" indent="-342900" algn="l" rtl="0">
              <a:lnSpc>
                <a:spcPct val="90000"/>
              </a:lnSpc>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Enter Earned Income Credit(EIC due dilig</a:t>
            </a:r>
            <a:r>
              <a:rPr lang="en-US"/>
              <a:t>en</a:t>
            </a:r>
            <a:r>
              <a:rPr lang="en-US" sz="4000" b="0" i="0" u="none" strike="noStrike" cap="none">
                <a:solidFill>
                  <a:schemeClr val="dk1"/>
                </a:solidFill>
                <a:latin typeface="Questrial"/>
                <a:ea typeface="Questrial"/>
                <a:cs typeface="Questrial"/>
                <a:sym typeface="Questrial"/>
              </a:rPr>
              <a:t>ce)</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pic>
        <p:nvPicPr>
          <p:cNvPr id="2133" name="Shape 2133" descr="Impact-logo_SaveFirst-green.eps"/>
          <p:cNvPicPr preferRelativeResize="0"/>
          <p:nvPr/>
        </p:nvPicPr>
        <p:blipFill rotWithShape="1">
          <a:blip r:embed="rId3">
            <a:alphaModFix/>
          </a:blip>
          <a:srcRect l="19561" t="31742" r="20646" b="34976"/>
          <a:stretch/>
        </p:blipFill>
        <p:spPr>
          <a:xfrm>
            <a:off x="1440089" y="473075"/>
            <a:ext cx="9264733" cy="4243519"/>
          </a:xfrm>
          <a:prstGeom prst="rect">
            <a:avLst/>
          </a:prstGeom>
          <a:noFill/>
          <a:ln>
            <a:noFill/>
          </a:ln>
        </p:spPr>
      </p:pic>
      <p:sp>
        <p:nvSpPr>
          <p:cNvPr id="2134" name="Shape 2134"/>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135" name="Shape 2135"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136" name="Shape 2136"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137" name="Shape 2137"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138" name="Shape 2138"/>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139" name="Shape 2139"/>
          <p:cNvSpPr txBox="1"/>
          <p:nvPr/>
        </p:nvSpPr>
        <p:spPr>
          <a:xfrm>
            <a:off x="1708732" y="4868994"/>
            <a:ext cx="8727445" cy="1512756"/>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Refund &amp; Amount of Tax Owed</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5" name="Shape 214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Refund &amp; Amount of Tax Owed Objectives</a:t>
            </a:r>
          </a:p>
        </p:txBody>
      </p:sp>
      <p:sp>
        <p:nvSpPr>
          <p:cNvPr id="2146" name="Shape 2146"/>
          <p:cNvSpPr txBox="1">
            <a:spLocks noGrp="1"/>
          </p:cNvSpPr>
          <p:nvPr>
            <p:ph type="body" idx="1"/>
          </p:nvPr>
        </p:nvSpPr>
        <p:spPr>
          <a:xfrm>
            <a:off x="609600" y="1600204"/>
            <a:ext cx="10972800" cy="3865175"/>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342900" marR="0" lvl="0" indent="-342900" algn="l" rtl="0">
              <a:spcBef>
                <a:spcPts val="0"/>
              </a:spcBef>
              <a:spcAft>
                <a:spcPts val="0"/>
              </a:spcAft>
              <a:buClr>
                <a:schemeClr val="accent3"/>
              </a:buClr>
              <a:buSzPct val="100000"/>
              <a:buFont typeface="Noto Sans Symbols"/>
              <a:buChar char="➢"/>
            </a:pPr>
            <a:r>
              <a:rPr lang="en-US" sz="4000" b="1" i="0" u="none" strike="noStrike" cap="none">
                <a:solidFill>
                  <a:schemeClr val="accent3"/>
                </a:solidFill>
                <a:latin typeface="Questrial"/>
                <a:ea typeface="Questrial"/>
                <a:cs typeface="Questrial"/>
                <a:sym typeface="Questrial"/>
              </a:rPr>
              <a:t>After completing this section, the volunteer will be able to:</a:t>
            </a:r>
          </a:p>
          <a:p>
            <a:pPr marL="742950" marR="0" lvl="1" indent="-285750" algn="l" rtl="0">
              <a:spcBef>
                <a:spcPts val="720"/>
              </a:spcBef>
              <a:spcAft>
                <a:spcPts val="0"/>
              </a:spcAft>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Explain the taxpayer’s options when receiving a tax refund</a:t>
            </a:r>
          </a:p>
          <a:p>
            <a:pPr marL="742950" marR="0" lvl="1" indent="-285750" algn="l" rtl="0">
              <a:spcBef>
                <a:spcPts val="720"/>
              </a:spcBef>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Explain the options available to a taxpayer that has tax due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6">
                                            <p:txEl>
                                              <p:pRg st="0" end="0"/>
                                            </p:txEl>
                                          </p:spTgt>
                                        </p:tgtEl>
                                        <p:attrNameLst>
                                          <p:attrName>style.visibility</p:attrName>
                                        </p:attrNameLst>
                                      </p:cBhvr>
                                      <p:to>
                                        <p:strVal val="visible"/>
                                      </p:to>
                                    </p:set>
                                    <p:animEffect transition="in" filter="fade">
                                      <p:cBhvr>
                                        <p:cTn id="7" dur="1000"/>
                                        <p:tgtEl>
                                          <p:spTgt spid="2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6">
                                            <p:txEl>
                                              <p:pRg st="1" end="1"/>
                                            </p:txEl>
                                          </p:spTgt>
                                        </p:tgtEl>
                                        <p:attrNameLst>
                                          <p:attrName>style.visibility</p:attrName>
                                        </p:attrNameLst>
                                      </p:cBhvr>
                                      <p:to>
                                        <p:strVal val="visible"/>
                                      </p:to>
                                    </p:set>
                                    <p:animEffect transition="in" filter="fade">
                                      <p:cBhvr>
                                        <p:cTn id="12" dur="1000"/>
                                        <p:tgtEl>
                                          <p:spTgt spid="21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6">
                                            <p:txEl>
                                              <p:pRg st="2" end="2"/>
                                            </p:txEl>
                                          </p:spTgt>
                                        </p:tgtEl>
                                        <p:attrNameLst>
                                          <p:attrName>style.visibility</p:attrName>
                                        </p:attrNameLst>
                                      </p:cBhvr>
                                      <p:to>
                                        <p:strVal val="visible"/>
                                      </p:to>
                                    </p:set>
                                    <p:animEffect transition="in" filter="fade">
                                      <p:cBhvr>
                                        <p:cTn id="17" dur="1000"/>
                                        <p:tgtEl>
                                          <p:spTgt spid="21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2151"/>
        <p:cNvGrpSpPr/>
        <p:nvPr/>
      </p:nvGrpSpPr>
      <p:grpSpPr>
        <a:xfrm>
          <a:off x="0" y="0"/>
          <a:ext cx="0" cy="0"/>
          <a:chOff x="0" y="0"/>
          <a:chExt cx="0" cy="0"/>
        </a:xfrm>
      </p:grpSpPr>
      <p:sp>
        <p:nvSpPr>
          <p:cNvPr id="2152" name="Shape 215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Refunds</a:t>
            </a:r>
          </a:p>
        </p:txBody>
      </p:sp>
      <p:sp>
        <p:nvSpPr>
          <p:cNvPr id="2153" name="Shape 2153"/>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Taxpayers can choose to receive their refund either by check or direct deposit</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Checks take 6-8 weeks to be mailed</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Electronic deposits will be made in 1-2 weeks</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Taxpayers can also choose to allocate part of their refund to order savings bonds</a:t>
            </a:r>
          </a:p>
          <a:p>
            <a:pPr marL="342900" marR="0" lvl="0" indent="-342900" algn="l" rtl="0">
              <a:lnSpc>
                <a:spcPct val="90000"/>
              </a:lnSpc>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3">
                                            <p:txEl>
                                              <p:pRg st="0" end="0"/>
                                            </p:txEl>
                                          </p:spTgt>
                                        </p:tgtEl>
                                        <p:attrNameLst>
                                          <p:attrName>style.visibility</p:attrName>
                                        </p:attrNameLst>
                                      </p:cBhvr>
                                      <p:to>
                                        <p:strVal val="visible"/>
                                      </p:to>
                                    </p:set>
                                    <p:animEffect transition="in" filter="fade">
                                      <p:cBhvr>
                                        <p:cTn id="7" dur="500"/>
                                        <p:tgtEl>
                                          <p:spTgt spid="21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3">
                                            <p:txEl>
                                              <p:pRg st="1" end="1"/>
                                            </p:txEl>
                                          </p:spTgt>
                                        </p:tgtEl>
                                        <p:attrNameLst>
                                          <p:attrName>style.visibility</p:attrName>
                                        </p:attrNameLst>
                                      </p:cBhvr>
                                      <p:to>
                                        <p:strVal val="visible"/>
                                      </p:to>
                                    </p:set>
                                    <p:animEffect transition="in" filter="fade">
                                      <p:cBhvr>
                                        <p:cTn id="12" dur="500"/>
                                        <p:tgtEl>
                                          <p:spTgt spid="21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3">
                                            <p:txEl>
                                              <p:pRg st="2" end="2"/>
                                            </p:txEl>
                                          </p:spTgt>
                                        </p:tgtEl>
                                        <p:attrNameLst>
                                          <p:attrName>style.visibility</p:attrName>
                                        </p:attrNameLst>
                                      </p:cBhvr>
                                      <p:to>
                                        <p:strVal val="visible"/>
                                      </p:to>
                                    </p:set>
                                    <p:animEffect transition="in" filter="fade">
                                      <p:cBhvr>
                                        <p:cTn id="17" dur="500"/>
                                        <p:tgtEl>
                                          <p:spTgt spid="215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3">
                                            <p:txEl>
                                              <p:pRg st="3" end="3"/>
                                            </p:txEl>
                                          </p:spTgt>
                                        </p:tgtEl>
                                        <p:attrNameLst>
                                          <p:attrName>style.visibility</p:attrName>
                                        </p:attrNameLst>
                                      </p:cBhvr>
                                      <p:to>
                                        <p:strVal val="visible"/>
                                      </p:to>
                                    </p:set>
                                    <p:animEffect transition="in" filter="fade">
                                      <p:cBhvr>
                                        <p:cTn id="22" dur="500"/>
                                        <p:tgtEl>
                                          <p:spTgt spid="215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53">
                                            <p:txEl>
                                              <p:pRg st="4" end="4"/>
                                            </p:txEl>
                                          </p:spTgt>
                                        </p:tgtEl>
                                        <p:attrNameLst>
                                          <p:attrName>style.visibility</p:attrName>
                                        </p:attrNameLst>
                                      </p:cBhvr>
                                      <p:to>
                                        <p:strVal val="visible"/>
                                      </p:to>
                                    </p:set>
                                    <p:animEffect transition="in" filter="fade">
                                      <p:cBhvr>
                                        <p:cTn id="27" dur="500"/>
                                        <p:tgtEl>
                                          <p:spTgt spid="21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59" name="Shape 215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Refunds: Direct Deposit</a:t>
            </a:r>
          </a:p>
        </p:txBody>
      </p:sp>
      <p:sp>
        <p:nvSpPr>
          <p:cNvPr id="2160" name="Shape 2160"/>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Encourage taxpayers to use direct deposit</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But, refunds will be delayed 4-6 weeks if the routing and account numbers are not valid</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Refunds may only be deposited into their own accounts</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Refunds can be deposited in up to three accounts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0">
                                            <p:txEl>
                                              <p:pRg st="0" end="0"/>
                                            </p:txEl>
                                          </p:spTgt>
                                        </p:tgtEl>
                                        <p:attrNameLst>
                                          <p:attrName>style.visibility</p:attrName>
                                        </p:attrNameLst>
                                      </p:cBhvr>
                                      <p:to>
                                        <p:strVal val="visible"/>
                                      </p:to>
                                    </p:set>
                                    <p:animEffect transition="in" filter="fade">
                                      <p:cBhvr>
                                        <p:cTn id="7" dur="500"/>
                                        <p:tgtEl>
                                          <p:spTgt spid="21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60">
                                            <p:txEl>
                                              <p:pRg st="1" end="1"/>
                                            </p:txEl>
                                          </p:spTgt>
                                        </p:tgtEl>
                                        <p:attrNameLst>
                                          <p:attrName>style.visibility</p:attrName>
                                        </p:attrNameLst>
                                      </p:cBhvr>
                                      <p:to>
                                        <p:strVal val="visible"/>
                                      </p:to>
                                    </p:set>
                                    <p:animEffect transition="in" filter="fade">
                                      <p:cBhvr>
                                        <p:cTn id="12" dur="500"/>
                                        <p:tgtEl>
                                          <p:spTgt spid="21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60">
                                            <p:txEl>
                                              <p:pRg st="2" end="2"/>
                                            </p:txEl>
                                          </p:spTgt>
                                        </p:tgtEl>
                                        <p:attrNameLst>
                                          <p:attrName>style.visibility</p:attrName>
                                        </p:attrNameLst>
                                      </p:cBhvr>
                                      <p:to>
                                        <p:strVal val="visible"/>
                                      </p:to>
                                    </p:set>
                                    <p:animEffect transition="in" filter="fade">
                                      <p:cBhvr>
                                        <p:cTn id="17" dur="500"/>
                                        <p:tgtEl>
                                          <p:spTgt spid="21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60">
                                            <p:txEl>
                                              <p:pRg st="3" end="3"/>
                                            </p:txEl>
                                          </p:spTgt>
                                        </p:tgtEl>
                                        <p:attrNameLst>
                                          <p:attrName>style.visibility</p:attrName>
                                        </p:attrNameLst>
                                      </p:cBhvr>
                                      <p:to>
                                        <p:strVal val="visible"/>
                                      </p:to>
                                    </p:set>
                                    <p:animEffect transition="in" filter="fade">
                                      <p:cBhvr>
                                        <p:cTn id="22" dur="500"/>
                                        <p:tgtEl>
                                          <p:spTgt spid="216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6" name="Shape 216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Refunds: Direct Deposit</a:t>
            </a:r>
          </a:p>
        </p:txBody>
      </p:sp>
      <p:sp>
        <p:nvSpPr>
          <p:cNvPr id="2167" name="Shape 2167"/>
          <p:cNvSpPr txBox="1">
            <a:spLocks noGrp="1"/>
          </p:cNvSpPr>
          <p:nvPr>
            <p:ph type="body" idx="1"/>
          </p:nvPr>
        </p:nvSpPr>
        <p:spPr>
          <a:xfrm>
            <a:off x="609600" y="1600203"/>
            <a:ext cx="5775702"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Routing number (9 digits): can look up online</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Account number: do not include check number!</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Do NOT include spaces or hyphens!</a:t>
            </a:r>
          </a:p>
        </p:txBody>
      </p:sp>
      <p:pic>
        <p:nvPicPr>
          <p:cNvPr id="2168" name="Shape 2168" descr="http://myuhinfo.hawaii.edu/sites/myuhinfo.hawaii.edu/files/images/check.jpg"/>
          <p:cNvPicPr preferRelativeResize="0"/>
          <p:nvPr/>
        </p:nvPicPr>
        <p:blipFill rotWithShape="1">
          <a:blip r:embed="rId3">
            <a:alphaModFix/>
          </a:blip>
          <a:srcRect/>
          <a:stretch/>
        </p:blipFill>
        <p:spPr>
          <a:xfrm>
            <a:off x="5953606" y="2384935"/>
            <a:ext cx="5771187" cy="3483440"/>
          </a:xfrm>
          <a:prstGeom prst="rect">
            <a:avLst/>
          </a:prstGeom>
          <a:noFill/>
          <a:ln>
            <a:noFill/>
          </a:ln>
          <a:effectLst>
            <a:outerShdw blurRad="190500" algn="tl" rotWithShape="0">
              <a:srgbClr val="000000">
                <a:alpha val="6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8"/>
                                        </p:tgtEl>
                                        <p:attrNameLst>
                                          <p:attrName>style.visibility</p:attrName>
                                        </p:attrNameLst>
                                      </p:cBhvr>
                                      <p:to>
                                        <p:strVal val="visible"/>
                                      </p:to>
                                    </p:set>
                                    <p:animEffect transition="in" filter="fade">
                                      <p:cBhvr>
                                        <p:cTn id="7" dur="500"/>
                                        <p:tgtEl>
                                          <p:spTgt spid="21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67">
                                            <p:txEl>
                                              <p:pRg st="0" end="0"/>
                                            </p:txEl>
                                          </p:spTgt>
                                        </p:tgtEl>
                                        <p:attrNameLst>
                                          <p:attrName>style.visibility</p:attrName>
                                        </p:attrNameLst>
                                      </p:cBhvr>
                                      <p:to>
                                        <p:strVal val="visible"/>
                                      </p:to>
                                    </p:set>
                                    <p:animEffect transition="in" filter="fade">
                                      <p:cBhvr>
                                        <p:cTn id="12" dur="500"/>
                                        <p:tgtEl>
                                          <p:spTgt spid="21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67">
                                            <p:txEl>
                                              <p:pRg st="1" end="1"/>
                                            </p:txEl>
                                          </p:spTgt>
                                        </p:tgtEl>
                                        <p:attrNameLst>
                                          <p:attrName>style.visibility</p:attrName>
                                        </p:attrNameLst>
                                      </p:cBhvr>
                                      <p:to>
                                        <p:strVal val="visible"/>
                                      </p:to>
                                    </p:set>
                                    <p:animEffect transition="in" filter="fade">
                                      <p:cBhvr>
                                        <p:cTn id="17" dur="500"/>
                                        <p:tgtEl>
                                          <p:spTgt spid="21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67">
                                            <p:txEl>
                                              <p:pRg st="2" end="2"/>
                                            </p:txEl>
                                          </p:spTgt>
                                        </p:tgtEl>
                                        <p:attrNameLst>
                                          <p:attrName>style.visibility</p:attrName>
                                        </p:attrNameLst>
                                      </p:cBhvr>
                                      <p:to>
                                        <p:strVal val="visible"/>
                                      </p:to>
                                    </p:set>
                                    <p:animEffect transition="in" filter="fade">
                                      <p:cBhvr>
                                        <p:cTn id="22" dur="500"/>
                                        <p:tgtEl>
                                          <p:spTgt spid="21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Shape 217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Refunds: Electronic Deposit</a:t>
            </a:r>
          </a:p>
        </p:txBody>
      </p:sp>
      <p:sp>
        <p:nvSpPr>
          <p:cNvPr id="2175" name="Shape 217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If a mistake is made that increases the amount of the refund, the IRS will send a letter explaining the changes in the adjustment</a:t>
            </a:r>
          </a:p>
          <a:p>
            <a:pPr marL="342900" marR="0" lvl="0" indent="-342900" algn="l" rtl="0">
              <a:lnSpc>
                <a:spcPct val="9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If a taxpayer owes debts (child support or student loans), the </a:t>
            </a:r>
            <a:r>
              <a:rPr lang="en-US" sz="3700" b="1" i="0" u="none" strike="noStrike" cap="none">
                <a:solidFill>
                  <a:schemeClr val="dk1"/>
                </a:solidFill>
                <a:latin typeface="Questrial"/>
                <a:ea typeface="Questrial"/>
                <a:cs typeface="Questrial"/>
                <a:sym typeface="Questrial"/>
              </a:rPr>
              <a:t>IRS</a:t>
            </a:r>
            <a:r>
              <a:rPr lang="en-US" sz="3700" b="0" i="0" u="none" strike="noStrike" cap="none">
                <a:solidFill>
                  <a:schemeClr val="dk1"/>
                </a:solidFill>
                <a:latin typeface="Questrial"/>
                <a:ea typeface="Questrial"/>
                <a:cs typeface="Questrial"/>
                <a:sym typeface="Questrial"/>
              </a:rPr>
              <a:t> will decrease the refund after you E-file it</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Encourage taxpayers to still E-file</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We do not have access to any of this information!</a:t>
            </a:r>
          </a:p>
          <a:p>
            <a:pPr marL="342900" marR="0" lvl="0" indent="-342900" algn="l" rtl="0">
              <a:lnSpc>
                <a:spcPct val="90000"/>
              </a:lnSpc>
              <a:spcBef>
                <a:spcPts val="740"/>
              </a:spcBef>
              <a:buClr>
                <a:schemeClr val="dk1"/>
              </a:buClr>
              <a:buSzPct val="100000"/>
              <a:buFont typeface="Noto Sans Symbols"/>
              <a:buNone/>
            </a:pPr>
            <a:endParaRPr sz="37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5">
                                            <p:txEl>
                                              <p:pRg st="0" end="0"/>
                                            </p:txEl>
                                          </p:spTgt>
                                        </p:tgtEl>
                                        <p:attrNameLst>
                                          <p:attrName>style.visibility</p:attrName>
                                        </p:attrNameLst>
                                      </p:cBhvr>
                                      <p:to>
                                        <p:strVal val="visible"/>
                                      </p:to>
                                    </p:set>
                                    <p:animEffect transition="in" filter="fade">
                                      <p:cBhvr>
                                        <p:cTn id="7" dur="500"/>
                                        <p:tgtEl>
                                          <p:spTgt spid="21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75">
                                            <p:txEl>
                                              <p:pRg st="1" end="1"/>
                                            </p:txEl>
                                          </p:spTgt>
                                        </p:tgtEl>
                                        <p:attrNameLst>
                                          <p:attrName>style.visibility</p:attrName>
                                        </p:attrNameLst>
                                      </p:cBhvr>
                                      <p:to>
                                        <p:strVal val="visible"/>
                                      </p:to>
                                    </p:set>
                                    <p:animEffect transition="in" filter="fade">
                                      <p:cBhvr>
                                        <p:cTn id="12" dur="500"/>
                                        <p:tgtEl>
                                          <p:spTgt spid="21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75">
                                            <p:txEl>
                                              <p:pRg st="2" end="2"/>
                                            </p:txEl>
                                          </p:spTgt>
                                        </p:tgtEl>
                                        <p:attrNameLst>
                                          <p:attrName>style.visibility</p:attrName>
                                        </p:attrNameLst>
                                      </p:cBhvr>
                                      <p:to>
                                        <p:strVal val="visible"/>
                                      </p:to>
                                    </p:set>
                                    <p:animEffect transition="in" filter="fade">
                                      <p:cBhvr>
                                        <p:cTn id="17" dur="500"/>
                                        <p:tgtEl>
                                          <p:spTgt spid="21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75">
                                            <p:txEl>
                                              <p:pRg st="3" end="3"/>
                                            </p:txEl>
                                          </p:spTgt>
                                        </p:tgtEl>
                                        <p:attrNameLst>
                                          <p:attrName>style.visibility</p:attrName>
                                        </p:attrNameLst>
                                      </p:cBhvr>
                                      <p:to>
                                        <p:strVal val="visible"/>
                                      </p:to>
                                    </p:set>
                                    <p:animEffect transition="in" filter="fade">
                                      <p:cBhvr>
                                        <p:cTn id="22" dur="500"/>
                                        <p:tgtEl>
                                          <p:spTgt spid="21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75">
                                            <p:txEl>
                                              <p:pRg st="4" end="4"/>
                                            </p:txEl>
                                          </p:spTgt>
                                        </p:tgtEl>
                                        <p:attrNameLst>
                                          <p:attrName>style.visibility</p:attrName>
                                        </p:attrNameLst>
                                      </p:cBhvr>
                                      <p:to>
                                        <p:strVal val="visible"/>
                                      </p:to>
                                    </p:set>
                                    <p:animEffect transition="in" filter="fade">
                                      <p:cBhvr>
                                        <p:cTn id="27" dur="500"/>
                                        <p:tgtEl>
                                          <p:spTgt spid="21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Shape 218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Refunds: Savings Bonds</a:t>
            </a:r>
          </a:p>
        </p:txBody>
      </p:sp>
      <p:sp>
        <p:nvSpPr>
          <p:cNvPr id="2182" name="Shape 2182"/>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1" i="0" u="none" strike="noStrike" cap="none">
                <a:solidFill>
                  <a:schemeClr val="dk1"/>
                </a:solidFill>
                <a:latin typeface="Questrial"/>
                <a:ea typeface="Questrial"/>
                <a:cs typeface="Questrial"/>
                <a:sym typeface="Questrial"/>
              </a:rPr>
              <a:t>Our Role</a:t>
            </a:r>
          </a:p>
          <a:p>
            <a:pPr marL="742950" marR="0" lvl="1" indent="-285750" algn="l" rtl="0">
              <a:spcBef>
                <a:spcPts val="720"/>
              </a:spcBef>
              <a:spcAft>
                <a:spcPts val="0"/>
              </a:spcAft>
              <a:buClr>
                <a:schemeClr val="dk1"/>
              </a:buClr>
              <a:buSzPct val="100000"/>
              <a:buFont typeface="Arial"/>
              <a:buChar char="•"/>
            </a:pPr>
            <a:r>
              <a:rPr lang="en-US" sz="3600" b="1" i="0" u="none" strike="noStrike" cap="none">
                <a:solidFill>
                  <a:schemeClr val="dk1"/>
                </a:solidFill>
                <a:latin typeface="Questrial"/>
                <a:ea typeface="Questrial"/>
                <a:cs typeface="Questrial"/>
                <a:sym typeface="Questrial"/>
              </a:rPr>
              <a:t>Explain opportunity</a:t>
            </a:r>
            <a:r>
              <a:rPr lang="en-US" sz="3600" b="0" i="0" u="none" strike="noStrike" cap="none">
                <a:solidFill>
                  <a:schemeClr val="dk1"/>
                </a:solidFill>
                <a:latin typeface="Questrial"/>
                <a:ea typeface="Questrial"/>
                <a:cs typeface="Questrial"/>
                <a:sym typeface="Questrial"/>
              </a:rPr>
              <a:t> - describe savings bonds &amp; chance to order at tax site</a:t>
            </a:r>
          </a:p>
          <a:p>
            <a:pPr marL="742950" marR="0" lvl="1" indent="-285750" algn="l" rtl="0">
              <a:spcBef>
                <a:spcPts val="720"/>
              </a:spcBef>
              <a:spcAft>
                <a:spcPts val="0"/>
              </a:spcAft>
              <a:buClr>
                <a:schemeClr val="dk1"/>
              </a:buClr>
              <a:buSzPct val="100000"/>
              <a:buFont typeface="Arial"/>
              <a:buChar char="•"/>
            </a:pPr>
            <a:r>
              <a:rPr lang="en-US" sz="3600" b="1" i="0" u="none" strike="noStrike" cap="none">
                <a:solidFill>
                  <a:schemeClr val="dk1"/>
                </a:solidFill>
                <a:latin typeface="Questrial"/>
                <a:ea typeface="Questrial"/>
                <a:cs typeface="Questrial"/>
                <a:sym typeface="Questrial"/>
              </a:rPr>
              <a:t>Seek decision</a:t>
            </a:r>
            <a:r>
              <a:rPr lang="en-US" sz="3600" b="0" i="0" u="none" strike="noStrike" cap="none">
                <a:solidFill>
                  <a:schemeClr val="dk1"/>
                </a:solidFill>
                <a:latin typeface="Questrial"/>
                <a:ea typeface="Questrial"/>
                <a:cs typeface="Questrial"/>
                <a:sym typeface="Questrial"/>
              </a:rPr>
              <a:t> – ask client to decide if, how much &amp; for whom to order bonds</a:t>
            </a:r>
          </a:p>
          <a:p>
            <a:pPr marL="742950" marR="0" lvl="1" indent="-285750" algn="l" rtl="0">
              <a:spcBef>
                <a:spcPts val="720"/>
              </a:spcBef>
              <a:spcAft>
                <a:spcPts val="0"/>
              </a:spcAft>
              <a:buClr>
                <a:schemeClr val="dk1"/>
              </a:buClr>
              <a:buSzPct val="100000"/>
              <a:buFont typeface="Arial"/>
              <a:buChar char="•"/>
            </a:pPr>
            <a:r>
              <a:rPr lang="en-US" sz="3600" b="1" i="0" u="none" strike="noStrike" cap="none">
                <a:solidFill>
                  <a:schemeClr val="dk1"/>
                </a:solidFill>
                <a:latin typeface="Questrial"/>
                <a:ea typeface="Questrial"/>
                <a:cs typeface="Questrial"/>
                <a:sym typeface="Questrial"/>
              </a:rPr>
              <a:t>Process order</a:t>
            </a:r>
            <a:r>
              <a:rPr lang="en-US" sz="3600" b="0" i="0" u="none" strike="noStrike" cap="none">
                <a:solidFill>
                  <a:schemeClr val="dk1"/>
                </a:solidFill>
                <a:latin typeface="Questrial"/>
                <a:ea typeface="Questrial"/>
                <a:cs typeface="Questrial"/>
                <a:sym typeface="Questrial"/>
              </a:rPr>
              <a:t> – complete IRS Form 8888</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
        <p:nvSpPr>
          <p:cNvPr id="2183" name="Shape 2183"/>
          <p:cNvSpPr/>
          <p:nvPr/>
        </p:nvSpPr>
        <p:spPr>
          <a:xfrm>
            <a:off x="609600" y="5477734"/>
            <a:ext cx="10972800" cy="954107"/>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0" algn="ctr" rtl="0">
              <a:spcBef>
                <a:spcPts val="0"/>
              </a:spcBef>
              <a:spcAft>
                <a:spcPts val="0"/>
              </a:spcAft>
              <a:buSzPct val="25000"/>
              <a:buNone/>
            </a:pPr>
            <a:r>
              <a:rPr lang="en-US" sz="2800" b="1">
                <a:solidFill>
                  <a:schemeClr val="accent3"/>
                </a:solidFill>
                <a:latin typeface="Questrial"/>
                <a:ea typeface="Questrial"/>
                <a:cs typeface="Questrial"/>
                <a:sym typeface="Questrial"/>
              </a:rPr>
              <a:t>The Government will mail a physical bond to the taxpayer at the address listed on the return.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2">
                                            <p:txEl>
                                              <p:pRg st="0" end="0"/>
                                            </p:txEl>
                                          </p:spTgt>
                                        </p:tgtEl>
                                        <p:attrNameLst>
                                          <p:attrName>style.visibility</p:attrName>
                                        </p:attrNameLst>
                                      </p:cBhvr>
                                      <p:to>
                                        <p:strVal val="visible"/>
                                      </p:to>
                                    </p:set>
                                    <p:animEffect transition="in" filter="fade">
                                      <p:cBhvr>
                                        <p:cTn id="7" dur="500"/>
                                        <p:tgtEl>
                                          <p:spTgt spid="21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82">
                                            <p:txEl>
                                              <p:pRg st="1" end="1"/>
                                            </p:txEl>
                                          </p:spTgt>
                                        </p:tgtEl>
                                        <p:attrNameLst>
                                          <p:attrName>style.visibility</p:attrName>
                                        </p:attrNameLst>
                                      </p:cBhvr>
                                      <p:to>
                                        <p:strVal val="visible"/>
                                      </p:to>
                                    </p:set>
                                    <p:animEffect transition="in" filter="fade">
                                      <p:cBhvr>
                                        <p:cTn id="12" dur="500"/>
                                        <p:tgtEl>
                                          <p:spTgt spid="21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82">
                                            <p:txEl>
                                              <p:pRg st="2" end="2"/>
                                            </p:txEl>
                                          </p:spTgt>
                                        </p:tgtEl>
                                        <p:attrNameLst>
                                          <p:attrName>style.visibility</p:attrName>
                                        </p:attrNameLst>
                                      </p:cBhvr>
                                      <p:to>
                                        <p:strVal val="visible"/>
                                      </p:to>
                                    </p:set>
                                    <p:animEffect transition="in" filter="fade">
                                      <p:cBhvr>
                                        <p:cTn id="17" dur="500"/>
                                        <p:tgtEl>
                                          <p:spTgt spid="21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82">
                                            <p:txEl>
                                              <p:pRg st="3" end="3"/>
                                            </p:txEl>
                                          </p:spTgt>
                                        </p:tgtEl>
                                        <p:attrNameLst>
                                          <p:attrName>style.visibility</p:attrName>
                                        </p:attrNameLst>
                                      </p:cBhvr>
                                      <p:to>
                                        <p:strVal val="visible"/>
                                      </p:to>
                                    </p:set>
                                    <p:animEffect transition="in" filter="fade">
                                      <p:cBhvr>
                                        <p:cTn id="22" dur="500"/>
                                        <p:tgtEl>
                                          <p:spTgt spid="21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82">
                                            <p:txEl>
                                              <p:pRg st="4" end="4"/>
                                            </p:txEl>
                                          </p:spTgt>
                                        </p:tgtEl>
                                        <p:attrNameLst>
                                          <p:attrName>style.visibility</p:attrName>
                                        </p:attrNameLst>
                                      </p:cBhvr>
                                      <p:to>
                                        <p:strVal val="visible"/>
                                      </p:to>
                                    </p:set>
                                    <p:animEffect transition="in" filter="fade">
                                      <p:cBhvr>
                                        <p:cTn id="27" dur="500"/>
                                        <p:tgtEl>
                                          <p:spTgt spid="218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83"/>
                                        </p:tgtEl>
                                        <p:attrNameLst>
                                          <p:attrName>style.visibility</p:attrName>
                                        </p:attrNameLst>
                                      </p:cBhvr>
                                      <p:to>
                                        <p:strVal val="visible"/>
                                      </p:to>
                                    </p:set>
                                    <p:animEffect transition="in" filter="fade">
                                      <p:cBhvr>
                                        <p:cTn id="32" dur="500"/>
                                        <p:tgtEl>
                                          <p:spTgt spid="2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sp>
        <p:nvSpPr>
          <p:cNvPr id="2189" name="Shape 218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Refunds: Savings Bonds</a:t>
            </a:r>
          </a:p>
        </p:txBody>
      </p:sp>
      <p:sp>
        <p:nvSpPr>
          <p:cNvPr id="2190" name="Shape 2190"/>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All taxpayers can buy bonds for</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Themselves</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And/or 2 other people (kids, grandkids, spouses, nieces/nephews, godchildren, etc.)</a:t>
            </a:r>
          </a:p>
          <a:p>
            <a:pPr marL="342900" marR="0" lvl="0" indent="-342900" algn="l" rtl="0">
              <a:lnSpc>
                <a:spcPct val="9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How it works</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Taxpayer needs only name of gift recipient </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Client &amp; gift recipient will be listed on bond as co-owners</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Either party may redeem bond</a:t>
            </a:r>
          </a:p>
          <a:p>
            <a:pPr marL="342900" marR="0" lvl="0" indent="-342900" algn="l" rtl="0">
              <a:lnSpc>
                <a:spcPct val="90000"/>
              </a:lnSpc>
              <a:spcBef>
                <a:spcPts val="740"/>
              </a:spcBef>
              <a:buClr>
                <a:schemeClr val="dk1"/>
              </a:buClr>
              <a:buSzPct val="100000"/>
              <a:buFont typeface="Noto Sans Symbols"/>
              <a:buNone/>
            </a:pPr>
            <a:endParaRPr sz="37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0">
                                            <p:txEl>
                                              <p:pRg st="0" end="0"/>
                                            </p:txEl>
                                          </p:spTgt>
                                        </p:tgtEl>
                                        <p:attrNameLst>
                                          <p:attrName>style.visibility</p:attrName>
                                        </p:attrNameLst>
                                      </p:cBhvr>
                                      <p:to>
                                        <p:strVal val="visible"/>
                                      </p:to>
                                    </p:set>
                                    <p:animEffect transition="in" filter="fade">
                                      <p:cBhvr>
                                        <p:cTn id="7" dur="500"/>
                                        <p:tgtEl>
                                          <p:spTgt spid="21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0">
                                            <p:txEl>
                                              <p:pRg st="1" end="1"/>
                                            </p:txEl>
                                          </p:spTgt>
                                        </p:tgtEl>
                                        <p:attrNameLst>
                                          <p:attrName>style.visibility</p:attrName>
                                        </p:attrNameLst>
                                      </p:cBhvr>
                                      <p:to>
                                        <p:strVal val="visible"/>
                                      </p:to>
                                    </p:set>
                                    <p:animEffect transition="in" filter="fade">
                                      <p:cBhvr>
                                        <p:cTn id="12" dur="500"/>
                                        <p:tgtEl>
                                          <p:spTgt spid="21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90">
                                            <p:txEl>
                                              <p:pRg st="2" end="2"/>
                                            </p:txEl>
                                          </p:spTgt>
                                        </p:tgtEl>
                                        <p:attrNameLst>
                                          <p:attrName>style.visibility</p:attrName>
                                        </p:attrNameLst>
                                      </p:cBhvr>
                                      <p:to>
                                        <p:strVal val="visible"/>
                                      </p:to>
                                    </p:set>
                                    <p:animEffect transition="in" filter="fade">
                                      <p:cBhvr>
                                        <p:cTn id="17" dur="500"/>
                                        <p:tgtEl>
                                          <p:spTgt spid="21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90">
                                            <p:txEl>
                                              <p:pRg st="3" end="3"/>
                                            </p:txEl>
                                          </p:spTgt>
                                        </p:tgtEl>
                                        <p:attrNameLst>
                                          <p:attrName>style.visibility</p:attrName>
                                        </p:attrNameLst>
                                      </p:cBhvr>
                                      <p:to>
                                        <p:strVal val="visible"/>
                                      </p:to>
                                    </p:set>
                                    <p:animEffect transition="in" filter="fade">
                                      <p:cBhvr>
                                        <p:cTn id="22" dur="500"/>
                                        <p:tgtEl>
                                          <p:spTgt spid="21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90">
                                            <p:txEl>
                                              <p:pRg st="4" end="4"/>
                                            </p:txEl>
                                          </p:spTgt>
                                        </p:tgtEl>
                                        <p:attrNameLst>
                                          <p:attrName>style.visibility</p:attrName>
                                        </p:attrNameLst>
                                      </p:cBhvr>
                                      <p:to>
                                        <p:strVal val="visible"/>
                                      </p:to>
                                    </p:set>
                                    <p:animEffect transition="in" filter="fade">
                                      <p:cBhvr>
                                        <p:cTn id="27" dur="500"/>
                                        <p:tgtEl>
                                          <p:spTgt spid="219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90">
                                            <p:txEl>
                                              <p:pRg st="5" end="5"/>
                                            </p:txEl>
                                          </p:spTgt>
                                        </p:tgtEl>
                                        <p:attrNameLst>
                                          <p:attrName>style.visibility</p:attrName>
                                        </p:attrNameLst>
                                      </p:cBhvr>
                                      <p:to>
                                        <p:strVal val="visible"/>
                                      </p:to>
                                    </p:set>
                                    <p:animEffect transition="in" filter="fade">
                                      <p:cBhvr>
                                        <p:cTn id="32" dur="500"/>
                                        <p:tgtEl>
                                          <p:spTgt spid="219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90">
                                            <p:txEl>
                                              <p:pRg st="6" end="6"/>
                                            </p:txEl>
                                          </p:spTgt>
                                        </p:tgtEl>
                                        <p:attrNameLst>
                                          <p:attrName>style.visibility</p:attrName>
                                        </p:attrNameLst>
                                      </p:cBhvr>
                                      <p:to>
                                        <p:strVal val="visible"/>
                                      </p:to>
                                    </p:set>
                                    <p:animEffect transition="in" filter="fade">
                                      <p:cBhvr>
                                        <p:cTn id="37" dur="500"/>
                                        <p:tgtEl>
                                          <p:spTgt spid="219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90">
                                            <p:txEl>
                                              <p:pRg st="7" end="7"/>
                                            </p:txEl>
                                          </p:spTgt>
                                        </p:tgtEl>
                                        <p:attrNameLst>
                                          <p:attrName>style.visibility</p:attrName>
                                        </p:attrNameLst>
                                      </p:cBhvr>
                                      <p:to>
                                        <p:strVal val="visible"/>
                                      </p:to>
                                    </p:set>
                                    <p:animEffect transition="in" filter="fade">
                                      <p:cBhvr>
                                        <p:cTn id="42" dur="500"/>
                                        <p:tgtEl>
                                          <p:spTgt spid="219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Taxable Income</a:t>
            </a:r>
          </a:p>
        </p:txBody>
      </p:sp>
      <p:sp>
        <p:nvSpPr>
          <p:cNvPr id="244" name="Shape 244"/>
          <p:cNvSpPr txBox="1">
            <a:spLocks noGrp="1"/>
          </p:cNvSpPr>
          <p:nvPr>
            <p:ph type="body" idx="1"/>
          </p:nvPr>
        </p:nvSpPr>
        <p:spPr>
          <a:xfrm>
            <a:off x="609600" y="1600203"/>
            <a:ext cx="10972800" cy="1828797"/>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Any income that is subject to federal income tax </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Can include both earned and unearned income</a:t>
            </a:r>
          </a:p>
          <a:p>
            <a:pPr marL="114300" marR="0" lvl="0" indent="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
        <p:nvSpPr>
          <p:cNvPr id="245" name="Shape 245"/>
          <p:cNvSpPr/>
          <p:nvPr/>
        </p:nvSpPr>
        <p:spPr>
          <a:xfrm>
            <a:off x="609600" y="4397725"/>
            <a:ext cx="10972800" cy="708000"/>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114300" marR="0" lvl="0" indent="0" algn="ctr" rtl="0">
              <a:spcBef>
                <a:spcPts val="0"/>
              </a:spcBef>
              <a:buClr>
                <a:schemeClr val="lt1"/>
              </a:buClr>
              <a:buSzPct val="25000"/>
              <a:buFont typeface="Questrial"/>
              <a:buNone/>
            </a:pPr>
            <a:r>
              <a:rPr lang="en-US" sz="4000" b="1">
                <a:solidFill>
                  <a:schemeClr val="lt1"/>
                </a:solidFill>
                <a:latin typeface="Questrial"/>
                <a:ea typeface="Questrial"/>
                <a:cs typeface="Questrial"/>
                <a:sym typeface="Questrial"/>
              </a:rPr>
              <a:t>Taxable Income found on Line 43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xEl>
                                              <p:pRg st="0" end="0"/>
                                            </p:txEl>
                                          </p:spTgt>
                                        </p:tgtEl>
                                        <p:attrNameLst>
                                          <p:attrName>style.visibility</p:attrName>
                                        </p:attrNameLst>
                                      </p:cBhvr>
                                      <p:to>
                                        <p:strVal val="visible"/>
                                      </p:to>
                                    </p:set>
                                    <p:animEffect transition="in" filter="fade">
                                      <p:cBhvr>
                                        <p:cTn id="7" dur="500"/>
                                        <p:tgtEl>
                                          <p:spTgt spid="2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4">
                                            <p:txEl>
                                              <p:pRg st="1" end="1"/>
                                            </p:txEl>
                                          </p:spTgt>
                                        </p:tgtEl>
                                        <p:attrNameLst>
                                          <p:attrName>style.visibility</p:attrName>
                                        </p:attrNameLst>
                                      </p:cBhvr>
                                      <p:to>
                                        <p:strVal val="visible"/>
                                      </p:to>
                                    </p:set>
                                    <p:animEffect transition="in" filter="fade">
                                      <p:cBhvr>
                                        <p:cTn id="12" dur="500"/>
                                        <p:tgtEl>
                                          <p:spTgt spid="2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
                                            <p:txEl>
                                              <p:pRg st="2" end="2"/>
                                            </p:txEl>
                                          </p:spTgt>
                                        </p:tgtEl>
                                        <p:attrNameLst>
                                          <p:attrName>style.visibility</p:attrName>
                                        </p:attrNameLst>
                                      </p:cBhvr>
                                      <p:to>
                                        <p:strVal val="visible"/>
                                      </p:to>
                                    </p:set>
                                    <p:animEffect transition="in" filter="fade">
                                      <p:cBhvr>
                                        <p:cTn id="17" dur="500"/>
                                        <p:tgtEl>
                                          <p:spTgt spid="2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
                                        </p:tgtEl>
                                        <p:attrNameLst>
                                          <p:attrName>style.visibility</p:attrName>
                                        </p:attrNameLst>
                                      </p:cBhvr>
                                      <p:to>
                                        <p:strVal val="visible"/>
                                      </p:to>
                                    </p:set>
                                    <p:animEffect transition="in" filter="fade">
                                      <p:cBhvr>
                                        <p:cTn id="22" dur="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sp>
        <p:nvSpPr>
          <p:cNvPr id="2196" name="Shape 219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Refunds: Rate of Return Comparison</a:t>
            </a:r>
          </a:p>
        </p:txBody>
      </p:sp>
      <p:graphicFrame>
        <p:nvGraphicFramePr>
          <p:cNvPr id="2197" name="Shape 2197"/>
          <p:cNvGraphicFramePr/>
          <p:nvPr/>
        </p:nvGraphicFramePr>
        <p:xfrm>
          <a:off x="609600" y="1600200"/>
          <a:ext cx="3000000" cy="3000000"/>
        </p:xfrm>
        <a:graphic>
          <a:graphicData uri="http://schemas.openxmlformats.org/drawingml/2006/table">
            <a:tbl>
              <a:tblPr>
                <a:noFill/>
                <a:tableStyleId>{528DD127-CA23-481B-BB3C-0306C4AA611B}</a:tableStyleId>
              </a:tblPr>
              <a:tblGrid>
                <a:gridCol w="3110500"/>
                <a:gridCol w="2458100"/>
                <a:gridCol w="2563400"/>
                <a:gridCol w="2840800"/>
              </a:tblGrid>
              <a:tr h="542625">
                <a:tc>
                  <a:txBody>
                    <a:bodyPr/>
                    <a:lstStyle/>
                    <a:p>
                      <a:pPr marL="0" marR="0" lvl="0" indent="0" algn="l" rtl="0">
                        <a:lnSpc>
                          <a:spcPct val="100000"/>
                        </a:lnSpc>
                        <a:spcBef>
                          <a:spcPts val="0"/>
                        </a:spcBef>
                        <a:spcAft>
                          <a:spcPts val="0"/>
                        </a:spcAft>
                        <a:buClr>
                          <a:schemeClr val="dk1"/>
                        </a:buClr>
                        <a:buSzPct val="25000"/>
                        <a:buFont typeface="Noto Sans Symbols"/>
                        <a:buNone/>
                      </a:pPr>
                      <a:endParaRPr sz="1800" b="0" i="0" u="none" strike="noStrike" cap="none">
                        <a:solidFill>
                          <a:schemeClr val="dk1"/>
                        </a:solidFill>
                        <a:latin typeface="Questrial"/>
                        <a:ea typeface="Questrial"/>
                        <a:cs typeface="Questrial"/>
                        <a:sym typeface="Questrial"/>
                      </a:endParaRPr>
                    </a:p>
                  </a:txBody>
                  <a:tcPr marL="147950" marR="147950" marT="27425" marB="27425" anchor="ctr">
                    <a:lnL w="381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Savings Account*</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1 Year CD*</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Series I U.S.</a:t>
                      </a:r>
                      <a:br>
                        <a:rPr lang="en-US" sz="1600" b="1" i="0" u="none" strike="noStrike" cap="none">
                          <a:solidFill>
                            <a:schemeClr val="dk1"/>
                          </a:solidFill>
                          <a:latin typeface="Questrial"/>
                          <a:ea typeface="Questrial"/>
                          <a:cs typeface="Questrial"/>
                          <a:sym typeface="Questrial"/>
                        </a:rPr>
                      </a:br>
                      <a:r>
                        <a:rPr lang="en-US" sz="1600" b="1" i="0" u="none" strike="noStrike" cap="none">
                          <a:solidFill>
                            <a:schemeClr val="dk1"/>
                          </a:solidFill>
                          <a:latin typeface="Questrial"/>
                          <a:ea typeface="Questrial"/>
                          <a:cs typeface="Questrial"/>
                          <a:sym typeface="Questrial"/>
                        </a:rPr>
                        <a:t>Savings Bond</a:t>
                      </a:r>
                      <a:r>
                        <a:rPr lang="en-US" sz="1600" b="0" i="0" u="none" strike="noStrike" cap="none">
                          <a:solidFill>
                            <a:schemeClr val="dk1"/>
                          </a:solidFill>
                          <a:latin typeface="Questrial"/>
                          <a:ea typeface="Questrial"/>
                          <a:cs typeface="Questrial"/>
                          <a:sym typeface="Questrial"/>
                        </a:rPr>
                        <a:t> </a:t>
                      </a:r>
                    </a:p>
                  </a:txBody>
                  <a:tcPr marL="147950" marR="147950" marT="27425" marB="27425" anchor="ctr">
                    <a:lnL w="12700" cap="flat" cmpd="sng">
                      <a:solidFill>
                        <a:schemeClr val="dk1"/>
                      </a:solidFill>
                      <a:prstDash val="solid"/>
                      <a:round/>
                      <a:headEnd type="none" w="med" len="med"/>
                      <a:tailEnd type="none" w="med" len="med"/>
                    </a:lnL>
                    <a:lnR w="381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r>
              <a:tr h="298750">
                <a:tc>
                  <a:txBody>
                    <a:bodyPr/>
                    <a:lstStyle/>
                    <a:p>
                      <a:pPr marL="0" marR="0" lvl="0" indent="0" algn="l"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Rate of Return</a:t>
                      </a:r>
                    </a:p>
                  </a:txBody>
                  <a:tcPr marL="147950" marR="147950" marT="27425" marB="27425" anchor="ctr">
                    <a:lnL w="381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0" i="0" u="none" strike="noStrike" cap="none">
                          <a:solidFill>
                            <a:schemeClr val="dk1"/>
                          </a:solidFill>
                          <a:latin typeface="Questrial"/>
                          <a:ea typeface="Questrial"/>
                          <a:cs typeface="Questrial"/>
                          <a:sym typeface="Questrial"/>
                        </a:rPr>
                        <a:t>.17%</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0" i="0" u="none" strike="noStrike" cap="none">
                          <a:solidFill>
                            <a:schemeClr val="dk1"/>
                          </a:solidFill>
                          <a:latin typeface="Questrial"/>
                          <a:ea typeface="Questrial"/>
                          <a:cs typeface="Questrial"/>
                          <a:sym typeface="Questrial"/>
                        </a:rPr>
                        <a:t>.73%</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2.20%</a:t>
                      </a:r>
                    </a:p>
                  </a:txBody>
                  <a:tcPr marL="147950" marR="147950" marT="27425" marB="27425" anchor="ctr">
                    <a:lnL w="12700" cap="flat" cmpd="sng">
                      <a:solidFill>
                        <a:schemeClr val="dk1"/>
                      </a:solidFill>
                      <a:prstDash val="solid"/>
                      <a:round/>
                      <a:headEnd type="none" w="med" len="med"/>
                      <a:tailEnd type="none" w="med" len="med"/>
                    </a:lnL>
                    <a:lnR w="381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r>
              <a:tr h="298750">
                <a:tc>
                  <a:txBody>
                    <a:bodyPr/>
                    <a:lstStyle/>
                    <a:p>
                      <a:pPr marL="0" marR="0" lvl="0" indent="0" algn="l"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Annual Fees</a:t>
                      </a:r>
                    </a:p>
                  </a:txBody>
                  <a:tcPr marL="147950" marR="147950" marT="27425" marB="27425" anchor="ctr">
                    <a:lnL w="381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0" i="0" u="none" strike="noStrike" cap="none">
                          <a:solidFill>
                            <a:schemeClr val="dk1"/>
                          </a:solidFill>
                          <a:latin typeface="Questrial"/>
                          <a:ea typeface="Questrial"/>
                          <a:cs typeface="Questrial"/>
                          <a:sym typeface="Questrial"/>
                        </a:rPr>
                        <a:t>$0</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0" i="0" u="none" strike="noStrike" cap="none">
                          <a:solidFill>
                            <a:schemeClr val="dk1"/>
                          </a:solidFill>
                          <a:latin typeface="Questrial"/>
                          <a:ea typeface="Questrial"/>
                          <a:cs typeface="Questrial"/>
                          <a:sym typeface="Questrial"/>
                        </a:rPr>
                        <a:t>$0</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$0</a:t>
                      </a:r>
                    </a:p>
                  </a:txBody>
                  <a:tcPr marL="147950" marR="147950" marT="27425" marB="27425" anchor="ctr">
                    <a:lnL w="12700" cap="flat" cmpd="sng">
                      <a:solidFill>
                        <a:schemeClr val="dk1"/>
                      </a:solidFill>
                      <a:prstDash val="solid"/>
                      <a:round/>
                      <a:headEnd type="none" w="med" len="med"/>
                      <a:tailEnd type="none" w="med" len="med"/>
                    </a:lnL>
                    <a:lnR w="381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r>
              <a:tr h="298750">
                <a:tc>
                  <a:txBody>
                    <a:bodyPr/>
                    <a:lstStyle/>
                    <a:p>
                      <a:pPr marL="0" marR="0" lvl="0" indent="0" algn="l"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Minimum to Open</a:t>
                      </a:r>
                    </a:p>
                  </a:txBody>
                  <a:tcPr marL="147950" marR="147950" marT="27425" marB="27425" anchor="ctr">
                    <a:lnL w="381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0" i="0" u="none" strike="noStrike" cap="none">
                          <a:solidFill>
                            <a:schemeClr val="dk1"/>
                          </a:solidFill>
                          <a:latin typeface="Questrial"/>
                          <a:ea typeface="Questrial"/>
                          <a:cs typeface="Questrial"/>
                          <a:sym typeface="Questrial"/>
                        </a:rPr>
                        <a:t>$100</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0" i="0" u="none" strike="noStrike" cap="none">
                          <a:solidFill>
                            <a:schemeClr val="dk1"/>
                          </a:solidFill>
                          <a:latin typeface="Questrial"/>
                          <a:ea typeface="Questrial"/>
                          <a:cs typeface="Questrial"/>
                          <a:sym typeface="Questrial"/>
                        </a:rPr>
                        <a:t>$1,000</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$50</a:t>
                      </a:r>
                    </a:p>
                  </a:txBody>
                  <a:tcPr marL="147950" marR="147950" marT="27425" marB="27425" anchor="ctr">
                    <a:lnL w="12700" cap="flat" cmpd="sng">
                      <a:solidFill>
                        <a:schemeClr val="dk1"/>
                      </a:solidFill>
                      <a:prstDash val="solid"/>
                      <a:round/>
                      <a:headEnd type="none" w="med" len="med"/>
                      <a:tailEnd type="none" w="med" len="med"/>
                    </a:lnL>
                    <a:lnR w="381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r>
              <a:tr h="542625">
                <a:tc>
                  <a:txBody>
                    <a:bodyPr/>
                    <a:lstStyle/>
                    <a:p>
                      <a:pPr marL="0" marR="0" lvl="0" indent="0" algn="l"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Rate Fixed</a:t>
                      </a:r>
                    </a:p>
                  </a:txBody>
                  <a:tcPr marL="147950" marR="147950" marT="27425" marB="27425" anchor="ctr">
                    <a:lnL w="381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0" i="0" u="none" strike="noStrike" cap="none">
                          <a:solidFill>
                            <a:schemeClr val="dk1"/>
                          </a:solidFill>
                          <a:latin typeface="Questrial"/>
                          <a:ea typeface="Questrial"/>
                          <a:cs typeface="Questrial"/>
                          <a:sym typeface="Questrial"/>
                        </a:rPr>
                        <a:t>No</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0" i="0" u="none" strike="noStrike" cap="none">
                          <a:solidFill>
                            <a:schemeClr val="dk1"/>
                          </a:solidFill>
                          <a:latin typeface="Questrial"/>
                          <a:ea typeface="Questrial"/>
                          <a:cs typeface="Questrial"/>
                          <a:sym typeface="Questrial"/>
                        </a:rPr>
                        <a:t>Yes</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Adjusts bi-annually</a:t>
                      </a:r>
                    </a:p>
                  </a:txBody>
                  <a:tcPr marL="147950" marR="147950" marT="27425" marB="27425" anchor="ctr">
                    <a:lnL w="12700" cap="flat" cmpd="sng">
                      <a:solidFill>
                        <a:schemeClr val="dk1"/>
                      </a:solidFill>
                      <a:prstDash val="solid"/>
                      <a:round/>
                      <a:headEnd type="none" w="med" len="med"/>
                      <a:tailEnd type="none" w="med" len="med"/>
                    </a:lnL>
                    <a:lnR w="381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r>
              <a:tr h="542625">
                <a:tc>
                  <a:txBody>
                    <a:bodyPr/>
                    <a:lstStyle/>
                    <a:p>
                      <a:pPr marL="0" marR="0" lvl="0" indent="0" algn="l"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Minimum Holding Period</a:t>
                      </a:r>
                    </a:p>
                  </a:txBody>
                  <a:tcPr marL="147950" marR="147950" marT="27425" marB="27425" anchor="ctr">
                    <a:lnL w="381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0" i="0" u="none" strike="noStrike" cap="none">
                          <a:solidFill>
                            <a:schemeClr val="dk1"/>
                          </a:solidFill>
                          <a:latin typeface="Questrial"/>
                          <a:ea typeface="Questrial"/>
                          <a:cs typeface="Questrial"/>
                          <a:sym typeface="Questrial"/>
                        </a:rPr>
                        <a:t>None</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0" i="0" u="none" strike="noStrike" cap="none">
                          <a:solidFill>
                            <a:schemeClr val="dk1"/>
                          </a:solidFill>
                          <a:latin typeface="Questrial"/>
                          <a:ea typeface="Questrial"/>
                          <a:cs typeface="Questrial"/>
                          <a:sym typeface="Questrial"/>
                        </a:rPr>
                        <a:t>1 year</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1 year</a:t>
                      </a:r>
                    </a:p>
                  </a:txBody>
                  <a:tcPr marL="147950" marR="147950" marT="27425" marB="27425" anchor="ctr">
                    <a:lnL w="12700" cap="flat" cmpd="sng">
                      <a:solidFill>
                        <a:schemeClr val="dk1"/>
                      </a:solidFill>
                      <a:prstDash val="solid"/>
                      <a:round/>
                      <a:headEnd type="none" w="med" len="med"/>
                      <a:tailEnd type="none" w="med" len="med"/>
                    </a:lnL>
                    <a:lnR w="381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r>
              <a:tr h="1030350">
                <a:tc>
                  <a:txBody>
                    <a:bodyPr/>
                    <a:lstStyle/>
                    <a:p>
                      <a:pPr marL="0" marR="0" lvl="0" indent="0" algn="l"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Early Redemption</a:t>
                      </a:r>
                      <a:br>
                        <a:rPr lang="en-US" sz="1600" b="1" i="0" u="none" strike="noStrike" cap="none">
                          <a:solidFill>
                            <a:schemeClr val="dk1"/>
                          </a:solidFill>
                          <a:latin typeface="Questrial"/>
                          <a:ea typeface="Questrial"/>
                          <a:cs typeface="Questrial"/>
                          <a:sym typeface="Questrial"/>
                        </a:rPr>
                      </a:br>
                      <a:r>
                        <a:rPr lang="en-US" sz="1600" b="1" i="0" u="none" strike="noStrike" cap="none">
                          <a:solidFill>
                            <a:schemeClr val="dk1"/>
                          </a:solidFill>
                          <a:latin typeface="Questrial"/>
                          <a:ea typeface="Questrial"/>
                          <a:cs typeface="Questrial"/>
                          <a:sym typeface="Questrial"/>
                        </a:rPr>
                        <a:t>Penalty / Forfeiture</a:t>
                      </a:r>
                    </a:p>
                  </a:txBody>
                  <a:tcPr marL="147950" marR="147950" marT="27425" marB="27425" anchor="ctr">
                    <a:lnL w="381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0" i="0" u="none" strike="noStrike" cap="none">
                          <a:solidFill>
                            <a:schemeClr val="dk1"/>
                          </a:solidFill>
                          <a:latin typeface="Questrial"/>
                          <a:ea typeface="Questrial"/>
                          <a:cs typeface="Questrial"/>
                          <a:sym typeface="Questrial"/>
                        </a:rPr>
                        <a:t>None</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0" i="0" u="none" strike="noStrike" cap="none">
                          <a:solidFill>
                            <a:schemeClr val="dk1"/>
                          </a:solidFill>
                          <a:latin typeface="Questrial"/>
                          <a:ea typeface="Questrial"/>
                          <a:cs typeface="Questrial"/>
                          <a:sym typeface="Questrial"/>
                        </a:rPr>
                        <a:t>All interest earned to withdrawal date</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3 months interest (redemptions within 5 years of purchase)</a:t>
                      </a:r>
                    </a:p>
                  </a:txBody>
                  <a:tcPr marL="147950" marR="147950" marT="27425" marB="27425" anchor="ctr">
                    <a:lnL w="12700" cap="flat" cmpd="sng">
                      <a:solidFill>
                        <a:schemeClr val="dk1"/>
                      </a:solidFill>
                      <a:prstDash val="solid"/>
                      <a:round/>
                      <a:headEnd type="none" w="med" len="med"/>
                      <a:tailEnd type="none" w="med" len="med"/>
                    </a:lnL>
                    <a:lnR w="381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r>
              <a:tr h="542625">
                <a:tc>
                  <a:txBody>
                    <a:bodyPr/>
                    <a:lstStyle/>
                    <a:p>
                      <a:pPr marL="0" marR="0" lvl="0" indent="0" algn="l"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ChexSystems (Application)</a:t>
                      </a:r>
                    </a:p>
                  </a:txBody>
                  <a:tcPr marL="147950" marR="147950" marT="27425" marB="27425" anchor="ctr">
                    <a:lnL w="381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0" i="0" u="none" strike="noStrike" cap="none">
                          <a:solidFill>
                            <a:schemeClr val="dk1"/>
                          </a:solidFill>
                          <a:latin typeface="Questrial"/>
                          <a:ea typeface="Questrial"/>
                          <a:cs typeface="Questrial"/>
                          <a:sym typeface="Questrial"/>
                        </a:rPr>
                        <a:t>Yes</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0" i="0" u="none" strike="noStrike" cap="none">
                          <a:solidFill>
                            <a:schemeClr val="dk1"/>
                          </a:solidFill>
                          <a:latin typeface="Questrial"/>
                          <a:ea typeface="Questrial"/>
                          <a:cs typeface="Questrial"/>
                          <a:sym typeface="Questrial"/>
                        </a:rPr>
                        <a:t>Yes</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No</a:t>
                      </a:r>
                    </a:p>
                  </a:txBody>
                  <a:tcPr marL="147950" marR="147950" marT="27425" marB="27425" anchor="ctr">
                    <a:lnL w="12700" cap="flat" cmpd="sng">
                      <a:solidFill>
                        <a:schemeClr val="dk1"/>
                      </a:solidFill>
                      <a:prstDash val="solid"/>
                      <a:round/>
                      <a:headEnd type="none" w="med" len="med"/>
                      <a:tailEnd type="none" w="med" len="med"/>
                    </a:lnL>
                    <a:lnR w="381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accent1">
                        <a:alpha val="49803"/>
                      </a:schemeClr>
                    </a:solidFill>
                  </a:tcPr>
                </a:tc>
              </a:tr>
              <a:tr h="298750">
                <a:tc>
                  <a:txBody>
                    <a:bodyPr/>
                    <a:lstStyle/>
                    <a:p>
                      <a:pPr marL="0" marR="0" lvl="0" indent="0" algn="l"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May Buy as a Gift</a:t>
                      </a:r>
                    </a:p>
                  </a:txBody>
                  <a:tcPr marL="147950" marR="147950" marT="27425" marB="27425" anchor="ctr">
                    <a:lnL w="381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0" i="0" u="none" strike="noStrike" cap="none">
                          <a:solidFill>
                            <a:schemeClr val="dk1"/>
                          </a:solidFill>
                          <a:latin typeface="Questrial"/>
                          <a:ea typeface="Questrial"/>
                          <a:cs typeface="Questrial"/>
                          <a:sym typeface="Questrial"/>
                        </a:rPr>
                        <a:t>No</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0" i="0" u="none" strike="noStrike" cap="none">
                          <a:solidFill>
                            <a:schemeClr val="dk1"/>
                          </a:solidFill>
                          <a:latin typeface="Questrial"/>
                          <a:ea typeface="Questrial"/>
                          <a:cs typeface="Questrial"/>
                          <a:sym typeface="Questrial"/>
                        </a:rPr>
                        <a:t>No</a:t>
                      </a:r>
                    </a:p>
                  </a:txBody>
                  <a:tcPr marL="147950" marR="147950" marT="27425" marB="274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chemeClr val="accent1">
                        <a:alpha val="49803"/>
                      </a:schemeClr>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a:solidFill>
                            <a:schemeClr val="dk1"/>
                          </a:solidFill>
                          <a:latin typeface="Questrial"/>
                          <a:ea typeface="Questrial"/>
                          <a:cs typeface="Questrial"/>
                          <a:sym typeface="Questrial"/>
                        </a:rPr>
                        <a:t>Yes</a:t>
                      </a:r>
                    </a:p>
                  </a:txBody>
                  <a:tcPr marL="147950" marR="147950" marT="27425" marB="27425" anchor="ctr">
                    <a:lnL w="12700" cap="flat" cmpd="sng">
                      <a:solidFill>
                        <a:schemeClr val="dk1"/>
                      </a:solidFill>
                      <a:prstDash val="solid"/>
                      <a:round/>
                      <a:headEnd type="none" w="med" len="med"/>
                      <a:tailEnd type="none" w="med" len="med"/>
                    </a:lnL>
                    <a:lnR w="381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chemeClr val="accent1">
                        <a:alpha val="49803"/>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7"/>
                                        </p:tgtEl>
                                        <p:attrNameLst>
                                          <p:attrName>style.visibility</p:attrName>
                                        </p:attrNameLst>
                                      </p:cBhvr>
                                      <p:to>
                                        <p:strVal val="visible"/>
                                      </p:to>
                                    </p:set>
                                    <p:animEffect transition="in" filter="fade">
                                      <p:cBhvr>
                                        <p:cTn id="7" dur="500"/>
                                        <p:tgtEl>
                                          <p:spTgt spid="2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sp>
        <p:nvSpPr>
          <p:cNvPr id="2203" name="Shape 220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Due</a:t>
            </a:r>
          </a:p>
        </p:txBody>
      </p:sp>
      <p:sp>
        <p:nvSpPr>
          <p:cNvPr id="2204" name="Shape 2204"/>
          <p:cNvSpPr txBox="1">
            <a:spLocks noGrp="1"/>
          </p:cNvSpPr>
          <p:nvPr>
            <p:ph type="body" idx="1"/>
          </p:nvPr>
        </p:nvSpPr>
        <p:spPr>
          <a:xfrm>
            <a:off x="493125" y="1338103"/>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Taxpayers do not have to pay if balance due is less than $1</a:t>
            </a:r>
          </a:p>
          <a:p>
            <a:pPr marL="342900" marR="0" lvl="0" indent="-342900" algn="l" rtl="0">
              <a:lnSpc>
                <a:spcPct val="9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Payment in full is due by the April filing due date, to avoid interest and penalties</a:t>
            </a:r>
          </a:p>
          <a:p>
            <a:pPr marL="342900" marR="0" lvl="0" indent="-342900" algn="l" rtl="0">
              <a:lnSpc>
                <a:spcPct val="9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Taxpayer should file his/her return by the April filing date to avoid a failure-to-file penalty</a:t>
            </a:r>
          </a:p>
          <a:p>
            <a:pPr marL="342900" marR="0" lvl="0" indent="-342900" algn="l" rtl="0">
              <a:lnSpc>
                <a:spcPct val="90000"/>
              </a:lnSpc>
              <a:spcBef>
                <a:spcPts val="740"/>
              </a:spcBef>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There are separate penalties for filing late and paying late – the late filing penalty is higher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4">
                                            <p:txEl>
                                              <p:pRg st="0" end="0"/>
                                            </p:txEl>
                                          </p:spTgt>
                                        </p:tgtEl>
                                        <p:attrNameLst>
                                          <p:attrName>style.visibility</p:attrName>
                                        </p:attrNameLst>
                                      </p:cBhvr>
                                      <p:to>
                                        <p:strVal val="visible"/>
                                      </p:to>
                                    </p:set>
                                    <p:animEffect transition="in" filter="fade">
                                      <p:cBhvr>
                                        <p:cTn id="7" dur="500"/>
                                        <p:tgtEl>
                                          <p:spTgt spid="22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4">
                                            <p:txEl>
                                              <p:pRg st="1" end="1"/>
                                            </p:txEl>
                                          </p:spTgt>
                                        </p:tgtEl>
                                        <p:attrNameLst>
                                          <p:attrName>style.visibility</p:attrName>
                                        </p:attrNameLst>
                                      </p:cBhvr>
                                      <p:to>
                                        <p:strVal val="visible"/>
                                      </p:to>
                                    </p:set>
                                    <p:animEffect transition="in" filter="fade">
                                      <p:cBhvr>
                                        <p:cTn id="12" dur="500"/>
                                        <p:tgtEl>
                                          <p:spTgt spid="22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04">
                                            <p:txEl>
                                              <p:pRg st="2" end="2"/>
                                            </p:txEl>
                                          </p:spTgt>
                                        </p:tgtEl>
                                        <p:attrNameLst>
                                          <p:attrName>style.visibility</p:attrName>
                                        </p:attrNameLst>
                                      </p:cBhvr>
                                      <p:to>
                                        <p:strVal val="visible"/>
                                      </p:to>
                                    </p:set>
                                    <p:animEffect transition="in" filter="fade">
                                      <p:cBhvr>
                                        <p:cTn id="17" dur="500"/>
                                        <p:tgtEl>
                                          <p:spTgt spid="22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04">
                                            <p:txEl>
                                              <p:pRg st="3" end="3"/>
                                            </p:txEl>
                                          </p:spTgt>
                                        </p:tgtEl>
                                        <p:attrNameLst>
                                          <p:attrName>style.visibility</p:attrName>
                                        </p:attrNameLst>
                                      </p:cBhvr>
                                      <p:to>
                                        <p:strVal val="visible"/>
                                      </p:to>
                                    </p:set>
                                    <p:animEffect transition="in" filter="fade">
                                      <p:cBhvr>
                                        <p:cTn id="22" dur="500"/>
                                        <p:tgtEl>
                                          <p:spTgt spid="22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2209"/>
        <p:cNvGrpSpPr/>
        <p:nvPr/>
      </p:nvGrpSpPr>
      <p:grpSpPr>
        <a:xfrm>
          <a:off x="0" y="0"/>
          <a:ext cx="0" cy="0"/>
          <a:chOff x="0" y="0"/>
          <a:chExt cx="0" cy="0"/>
        </a:xfrm>
      </p:grpSpPr>
      <p:sp>
        <p:nvSpPr>
          <p:cNvPr id="2210" name="Shape 221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Due</a:t>
            </a:r>
          </a:p>
        </p:txBody>
      </p:sp>
      <p:sp>
        <p:nvSpPr>
          <p:cNvPr id="2211" name="Shape 2211"/>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Advise taxpayers to file the return on time, even if they cannot pay the full amount owed</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They should pay as much as possible by the due date to reduce penalties and interest</a:t>
            </a:r>
          </a:p>
          <a:p>
            <a:pPr marL="342900" marR="0" lvl="0" indent="-342900" algn="l" rtl="0">
              <a:lnSpc>
                <a:spcPct val="90000"/>
              </a:lnSpc>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Once taxpayers receive a notice, they can pay the remaining amount in full or choose another payment option if needed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1">
                                            <p:txEl>
                                              <p:pRg st="0" end="0"/>
                                            </p:txEl>
                                          </p:spTgt>
                                        </p:tgtEl>
                                        <p:attrNameLst>
                                          <p:attrName>style.visibility</p:attrName>
                                        </p:attrNameLst>
                                      </p:cBhvr>
                                      <p:to>
                                        <p:strVal val="visible"/>
                                      </p:to>
                                    </p:set>
                                    <p:animEffect transition="in" filter="fade">
                                      <p:cBhvr>
                                        <p:cTn id="7" dur="500"/>
                                        <p:tgtEl>
                                          <p:spTgt spid="2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1">
                                            <p:txEl>
                                              <p:pRg st="1" end="1"/>
                                            </p:txEl>
                                          </p:spTgt>
                                        </p:tgtEl>
                                        <p:attrNameLst>
                                          <p:attrName>style.visibility</p:attrName>
                                        </p:attrNameLst>
                                      </p:cBhvr>
                                      <p:to>
                                        <p:strVal val="visible"/>
                                      </p:to>
                                    </p:set>
                                    <p:animEffect transition="in" filter="fade">
                                      <p:cBhvr>
                                        <p:cTn id="12" dur="500"/>
                                        <p:tgtEl>
                                          <p:spTgt spid="22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11">
                                            <p:txEl>
                                              <p:pRg st="2" end="2"/>
                                            </p:txEl>
                                          </p:spTgt>
                                        </p:tgtEl>
                                        <p:attrNameLst>
                                          <p:attrName>style.visibility</p:attrName>
                                        </p:attrNameLst>
                                      </p:cBhvr>
                                      <p:to>
                                        <p:strVal val="visible"/>
                                      </p:to>
                                    </p:set>
                                    <p:animEffect transition="in" filter="fade">
                                      <p:cBhvr>
                                        <p:cTn id="17" dur="500"/>
                                        <p:tgtEl>
                                          <p:spTgt spid="22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sp>
        <p:nvSpPr>
          <p:cNvPr id="2217" name="Shape 221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Due</a:t>
            </a:r>
          </a:p>
        </p:txBody>
      </p:sp>
      <p:sp>
        <p:nvSpPr>
          <p:cNvPr id="2218" name="Shape 2218"/>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Payment options: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Pay by check or money order with Form 1040-V (Payment Voucher)</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Pay by direct debit from their checking/savings account on a date that they choose (up to the due date)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8">
                                            <p:txEl>
                                              <p:pRg st="0" end="0"/>
                                            </p:txEl>
                                          </p:spTgt>
                                        </p:tgtEl>
                                        <p:attrNameLst>
                                          <p:attrName>style.visibility</p:attrName>
                                        </p:attrNameLst>
                                      </p:cBhvr>
                                      <p:to>
                                        <p:strVal val="visible"/>
                                      </p:to>
                                    </p:set>
                                    <p:animEffect transition="in" filter="fade">
                                      <p:cBhvr>
                                        <p:cTn id="7" dur="500"/>
                                        <p:tgtEl>
                                          <p:spTgt spid="22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8">
                                            <p:txEl>
                                              <p:pRg st="1" end="1"/>
                                            </p:txEl>
                                          </p:spTgt>
                                        </p:tgtEl>
                                        <p:attrNameLst>
                                          <p:attrName>style.visibility</p:attrName>
                                        </p:attrNameLst>
                                      </p:cBhvr>
                                      <p:to>
                                        <p:strVal val="visible"/>
                                      </p:to>
                                    </p:set>
                                    <p:animEffect transition="in" filter="fade">
                                      <p:cBhvr>
                                        <p:cTn id="12" dur="500"/>
                                        <p:tgtEl>
                                          <p:spTgt spid="22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18">
                                            <p:txEl>
                                              <p:pRg st="2" end="2"/>
                                            </p:txEl>
                                          </p:spTgt>
                                        </p:tgtEl>
                                        <p:attrNameLst>
                                          <p:attrName>style.visibility</p:attrName>
                                        </p:attrNameLst>
                                      </p:cBhvr>
                                      <p:to>
                                        <p:strVal val="visible"/>
                                      </p:to>
                                    </p:set>
                                    <p:animEffect transition="in" filter="fade">
                                      <p:cBhvr>
                                        <p:cTn id="17" dur="500"/>
                                        <p:tgtEl>
                                          <p:spTgt spid="22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4" name="Shape 222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Due</a:t>
            </a:r>
          </a:p>
        </p:txBody>
      </p:sp>
      <p:sp>
        <p:nvSpPr>
          <p:cNvPr id="2225" name="Shape 222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Payment options: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Pay with a credit or debit card (convenience fee)</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Electronic Federal Tax Payment System (EFTPS)</a:t>
            </a:r>
          </a:p>
          <a:p>
            <a:pPr marL="1143000" marR="0" lvl="2" indent="-228600" algn="l" rtl="0">
              <a:spcBef>
                <a:spcPts val="640"/>
              </a:spcBef>
              <a:spcAft>
                <a:spcPts val="0"/>
              </a:spcAft>
              <a:buClr>
                <a:schemeClr val="dk1"/>
              </a:buClr>
              <a:buSzPct val="100000"/>
              <a:buFont typeface="Courier New"/>
              <a:buChar char="o"/>
            </a:pPr>
            <a:r>
              <a:rPr lang="en-US" sz="3200" b="0" i="0" u="none" strike="noStrike" cap="none">
                <a:solidFill>
                  <a:schemeClr val="dk1"/>
                </a:solidFill>
                <a:latin typeface="Questrial"/>
                <a:ea typeface="Questrial"/>
                <a:cs typeface="Questrial"/>
                <a:sym typeface="Questrial"/>
              </a:rPr>
              <a:t>Taxpayers can use EFTPS to file taxes, but they must </a:t>
            </a:r>
            <a:r>
              <a:rPr lang="en-US" sz="3200" b="1" i="0" u="none" strike="noStrike" cap="none">
                <a:solidFill>
                  <a:schemeClr val="dk1"/>
                </a:solidFill>
                <a:latin typeface="Questrial"/>
                <a:ea typeface="Questrial"/>
                <a:cs typeface="Questrial"/>
                <a:sym typeface="Questrial"/>
              </a:rPr>
              <a:t>enroll</a:t>
            </a:r>
            <a:r>
              <a:rPr lang="en-US" sz="3200" b="0" i="0" u="none" strike="noStrike" cap="none">
                <a:solidFill>
                  <a:schemeClr val="dk1"/>
                </a:solidFill>
                <a:latin typeface="Questrial"/>
                <a:ea typeface="Questrial"/>
                <a:cs typeface="Questrial"/>
                <a:sym typeface="Questrial"/>
              </a:rPr>
              <a:t> first (</a:t>
            </a:r>
            <a:r>
              <a:rPr lang="en-US" sz="3200" b="0" i="0" u="sng" strike="noStrike" cap="none">
                <a:solidFill>
                  <a:schemeClr val="dk1"/>
                </a:solidFill>
                <a:latin typeface="Questrial"/>
                <a:ea typeface="Questrial"/>
                <a:cs typeface="Questrial"/>
                <a:sym typeface="Questrial"/>
              </a:rPr>
              <a:t>www.irs.gov/e-pay</a:t>
            </a:r>
            <a:r>
              <a:rPr lang="en-US" sz="3200" b="0" i="0" u="none" strike="noStrike" cap="none">
                <a:solidFill>
                  <a:schemeClr val="dk1"/>
                </a:solidFill>
                <a:latin typeface="Questrial"/>
                <a:ea typeface="Questrial"/>
                <a:cs typeface="Questrial"/>
                <a:sym typeface="Questrial"/>
              </a:rPr>
              <a:t>)</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IRS Direct Pay</a:t>
            </a:r>
          </a:p>
          <a:p>
            <a:pPr marL="1143000" marR="0" lvl="2" indent="-228600" algn="l" rtl="0">
              <a:spcBef>
                <a:spcPts val="640"/>
              </a:spcBef>
              <a:spcAft>
                <a:spcPts val="0"/>
              </a:spcAft>
              <a:buClr>
                <a:schemeClr val="dk1"/>
              </a:buClr>
              <a:buSzPct val="100000"/>
              <a:buFont typeface="Courier New"/>
              <a:buChar char="o"/>
            </a:pPr>
            <a:r>
              <a:rPr lang="en-US" sz="3200" b="0" i="0" u="none" strike="noStrike" cap="none">
                <a:solidFill>
                  <a:schemeClr val="dk1"/>
                </a:solidFill>
                <a:latin typeface="Questrial"/>
                <a:ea typeface="Questrial"/>
                <a:cs typeface="Questrial"/>
                <a:sym typeface="Questrial"/>
              </a:rPr>
              <a:t>Free, one-time payment system offered through IRS.gov</a:t>
            </a:r>
          </a:p>
          <a:p>
            <a:pPr marL="1143000" marR="0" lvl="2" indent="-228600" algn="l" rtl="0">
              <a:spcBef>
                <a:spcPts val="640"/>
              </a:spcBef>
              <a:buClr>
                <a:schemeClr val="dk1"/>
              </a:buClr>
              <a:buSzPct val="100000"/>
              <a:buFont typeface="Courier New"/>
              <a:buNone/>
            </a:pPr>
            <a:endParaRPr sz="32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2231" name="Shape 223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Due: What if the Taxpayer Cannot Pay?</a:t>
            </a:r>
          </a:p>
        </p:txBody>
      </p:sp>
      <p:sp>
        <p:nvSpPr>
          <p:cNvPr id="2232" name="Shape 2232"/>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Pay in full within 120 days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If taxpayer can pay in full within 120 days, can avoid paying a fee to set up an installment agreement</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Apply online for a payment agreement</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Taxpayer can apply online for a payment agreement by going to IRS.gov and searching for “Online Payment Agreement” or “OPA”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2">
                                            <p:txEl>
                                              <p:pRg st="0" end="0"/>
                                            </p:txEl>
                                          </p:spTgt>
                                        </p:tgtEl>
                                        <p:attrNameLst>
                                          <p:attrName>style.visibility</p:attrName>
                                        </p:attrNameLst>
                                      </p:cBhvr>
                                      <p:to>
                                        <p:strVal val="visible"/>
                                      </p:to>
                                    </p:set>
                                    <p:animEffect transition="in" filter="fade">
                                      <p:cBhvr>
                                        <p:cTn id="7" dur="500"/>
                                        <p:tgtEl>
                                          <p:spTgt spid="22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32">
                                            <p:txEl>
                                              <p:pRg st="1" end="1"/>
                                            </p:txEl>
                                          </p:spTgt>
                                        </p:tgtEl>
                                        <p:attrNameLst>
                                          <p:attrName>style.visibility</p:attrName>
                                        </p:attrNameLst>
                                      </p:cBhvr>
                                      <p:to>
                                        <p:strVal val="visible"/>
                                      </p:to>
                                    </p:set>
                                    <p:animEffect transition="in" filter="fade">
                                      <p:cBhvr>
                                        <p:cTn id="12" dur="500"/>
                                        <p:tgtEl>
                                          <p:spTgt spid="22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32">
                                            <p:txEl>
                                              <p:pRg st="2" end="2"/>
                                            </p:txEl>
                                          </p:spTgt>
                                        </p:tgtEl>
                                        <p:attrNameLst>
                                          <p:attrName>style.visibility</p:attrName>
                                        </p:attrNameLst>
                                      </p:cBhvr>
                                      <p:to>
                                        <p:strVal val="visible"/>
                                      </p:to>
                                    </p:set>
                                    <p:animEffect transition="in" filter="fade">
                                      <p:cBhvr>
                                        <p:cTn id="17" dur="500"/>
                                        <p:tgtEl>
                                          <p:spTgt spid="22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32">
                                            <p:txEl>
                                              <p:pRg st="3" end="3"/>
                                            </p:txEl>
                                          </p:spTgt>
                                        </p:tgtEl>
                                        <p:attrNameLst>
                                          <p:attrName>style.visibility</p:attrName>
                                        </p:attrNameLst>
                                      </p:cBhvr>
                                      <p:to>
                                        <p:strVal val="visible"/>
                                      </p:to>
                                    </p:set>
                                    <p:animEffect transition="in" filter="fade">
                                      <p:cBhvr>
                                        <p:cTn id="22" dur="500"/>
                                        <p:tgtEl>
                                          <p:spTgt spid="22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2237"/>
        <p:cNvGrpSpPr/>
        <p:nvPr/>
      </p:nvGrpSpPr>
      <p:grpSpPr>
        <a:xfrm>
          <a:off x="0" y="0"/>
          <a:ext cx="0" cy="0"/>
          <a:chOff x="0" y="0"/>
          <a:chExt cx="0" cy="0"/>
        </a:xfrm>
      </p:grpSpPr>
      <p:sp>
        <p:nvSpPr>
          <p:cNvPr id="2238" name="Shape 223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Due: Undue Hardship</a:t>
            </a:r>
          </a:p>
        </p:txBody>
      </p:sp>
      <p:sp>
        <p:nvSpPr>
          <p:cNvPr id="2239" name="Shape 2239"/>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Taxpayers who can show they will have a substantial financial difficulty if they pay their tax on the due date are considered to have </a:t>
            </a:r>
            <a:r>
              <a:rPr lang="en-US" sz="3700" b="1" i="1" u="none" strike="noStrike" cap="none">
                <a:solidFill>
                  <a:schemeClr val="dk1"/>
                </a:solidFill>
                <a:latin typeface="Questrial"/>
                <a:ea typeface="Questrial"/>
                <a:cs typeface="Questrial"/>
                <a:sym typeface="Questrial"/>
              </a:rPr>
              <a:t>undue</a:t>
            </a:r>
            <a:r>
              <a:rPr lang="en-US" sz="3700" b="0" i="1" u="none" strike="noStrike" cap="none">
                <a:solidFill>
                  <a:schemeClr val="dk1"/>
                </a:solidFill>
                <a:latin typeface="Questrial"/>
                <a:ea typeface="Questrial"/>
                <a:cs typeface="Questrial"/>
                <a:sym typeface="Questrial"/>
              </a:rPr>
              <a:t> </a:t>
            </a:r>
            <a:r>
              <a:rPr lang="en-US" sz="3700" b="0" i="0" u="none" strike="noStrike" cap="none">
                <a:solidFill>
                  <a:schemeClr val="dk1"/>
                </a:solidFill>
                <a:latin typeface="Questrial"/>
                <a:ea typeface="Questrial"/>
                <a:cs typeface="Questrial"/>
                <a:sym typeface="Questrial"/>
              </a:rPr>
              <a:t>hardship.</a:t>
            </a:r>
          </a:p>
          <a:p>
            <a:pPr marL="342900" marR="0" lvl="0" indent="-342900" algn="l" rtl="0">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Can request an extension by filing Form 1127 (out of scope) by the due date</a:t>
            </a:r>
          </a:p>
          <a:p>
            <a:pPr marL="742950" marR="0" lvl="1" indent="-285750" algn="l" rtl="0">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Advise them to visit or call the local IRS office</a:t>
            </a:r>
          </a:p>
          <a:p>
            <a:pPr marL="342900" marR="0" lvl="0" indent="-342900" algn="l" rtl="0">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Undue hardship is MORE than inconvenience!</a:t>
            </a:r>
          </a:p>
          <a:p>
            <a:pPr marL="342900" marR="0" lvl="0" indent="-342900" algn="l" rtl="0">
              <a:spcBef>
                <a:spcPts val="740"/>
              </a:spcBef>
              <a:spcAft>
                <a:spcPts val="0"/>
              </a:spcAft>
              <a:buClr>
                <a:schemeClr val="dk1"/>
              </a:buClr>
              <a:buSzPct val="100000"/>
              <a:buFont typeface="Noto Sans Symbols"/>
              <a:buNone/>
            </a:pPr>
            <a:endParaRPr sz="3700" b="0" i="0" u="none" strike="noStrike" cap="none">
              <a:solidFill>
                <a:schemeClr val="dk1"/>
              </a:solidFill>
              <a:latin typeface="Questrial"/>
              <a:ea typeface="Questrial"/>
              <a:cs typeface="Questrial"/>
              <a:sym typeface="Questrial"/>
            </a:endParaRPr>
          </a:p>
          <a:p>
            <a:pPr marL="342900" marR="0" lvl="0" indent="-342900" algn="l" rtl="0">
              <a:spcBef>
                <a:spcPts val="740"/>
              </a:spcBef>
              <a:buClr>
                <a:schemeClr val="dk1"/>
              </a:buClr>
              <a:buSzPct val="100000"/>
              <a:buFont typeface="Noto Sans Symbols"/>
              <a:buNone/>
            </a:pPr>
            <a:endParaRPr sz="37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9">
                                            <p:txEl>
                                              <p:pRg st="0" end="0"/>
                                            </p:txEl>
                                          </p:spTgt>
                                        </p:tgtEl>
                                        <p:attrNameLst>
                                          <p:attrName>style.visibility</p:attrName>
                                        </p:attrNameLst>
                                      </p:cBhvr>
                                      <p:to>
                                        <p:strVal val="visible"/>
                                      </p:to>
                                    </p:set>
                                    <p:animEffect transition="in" filter="fade">
                                      <p:cBhvr>
                                        <p:cTn id="7" dur="500"/>
                                        <p:tgtEl>
                                          <p:spTgt spid="22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39">
                                            <p:txEl>
                                              <p:pRg st="1" end="1"/>
                                            </p:txEl>
                                          </p:spTgt>
                                        </p:tgtEl>
                                        <p:attrNameLst>
                                          <p:attrName>style.visibility</p:attrName>
                                        </p:attrNameLst>
                                      </p:cBhvr>
                                      <p:to>
                                        <p:strVal val="visible"/>
                                      </p:to>
                                    </p:set>
                                    <p:animEffect transition="in" filter="fade">
                                      <p:cBhvr>
                                        <p:cTn id="12" dur="500"/>
                                        <p:tgtEl>
                                          <p:spTgt spid="22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39">
                                            <p:txEl>
                                              <p:pRg st="2" end="2"/>
                                            </p:txEl>
                                          </p:spTgt>
                                        </p:tgtEl>
                                        <p:attrNameLst>
                                          <p:attrName>style.visibility</p:attrName>
                                        </p:attrNameLst>
                                      </p:cBhvr>
                                      <p:to>
                                        <p:strVal val="visible"/>
                                      </p:to>
                                    </p:set>
                                    <p:animEffect transition="in" filter="fade">
                                      <p:cBhvr>
                                        <p:cTn id="17" dur="500"/>
                                        <p:tgtEl>
                                          <p:spTgt spid="22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39">
                                            <p:txEl>
                                              <p:pRg st="3" end="3"/>
                                            </p:txEl>
                                          </p:spTgt>
                                        </p:tgtEl>
                                        <p:attrNameLst>
                                          <p:attrName>style.visibility</p:attrName>
                                        </p:attrNameLst>
                                      </p:cBhvr>
                                      <p:to>
                                        <p:strVal val="visible"/>
                                      </p:to>
                                    </p:set>
                                    <p:animEffect transition="in" filter="fade">
                                      <p:cBhvr>
                                        <p:cTn id="22" dur="500"/>
                                        <p:tgtEl>
                                          <p:spTgt spid="22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39">
                                            <p:txEl>
                                              <p:pRg st="4" end="4"/>
                                            </p:txEl>
                                          </p:spTgt>
                                        </p:tgtEl>
                                        <p:attrNameLst>
                                          <p:attrName>style.visibility</p:attrName>
                                        </p:attrNameLst>
                                      </p:cBhvr>
                                      <p:to>
                                        <p:strVal val="visible"/>
                                      </p:to>
                                    </p:set>
                                    <p:animEffect transition="in" filter="fade">
                                      <p:cBhvr>
                                        <p:cTn id="27" dur="500"/>
                                        <p:tgtEl>
                                          <p:spTgt spid="22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39">
                                            <p:txEl>
                                              <p:pRg st="5" end="5"/>
                                            </p:txEl>
                                          </p:spTgt>
                                        </p:tgtEl>
                                        <p:attrNameLst>
                                          <p:attrName>style.visibility</p:attrName>
                                        </p:attrNameLst>
                                      </p:cBhvr>
                                      <p:to>
                                        <p:strVal val="visible"/>
                                      </p:to>
                                    </p:set>
                                    <p:animEffect transition="in" filter="fade">
                                      <p:cBhvr>
                                        <p:cTn id="32" dur="500"/>
                                        <p:tgtEl>
                                          <p:spTgt spid="22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sp>
        <p:nvSpPr>
          <p:cNvPr id="2244" name="Shape 224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Due: Estimated Tax Penalty</a:t>
            </a:r>
          </a:p>
        </p:txBody>
      </p:sp>
      <p:sp>
        <p:nvSpPr>
          <p:cNvPr id="2245" name="Shape 2245"/>
          <p:cNvSpPr txBox="1">
            <a:spLocks noGrp="1"/>
          </p:cNvSpPr>
          <p:nvPr>
            <p:ph type="body" idx="1"/>
          </p:nvPr>
        </p:nvSpPr>
        <p:spPr>
          <a:xfrm>
            <a:off x="609600" y="1323928"/>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rgbClr val="C00000"/>
              </a:buClr>
              <a:buSzPct val="100000"/>
              <a:buFont typeface="Noto Sans Symbols"/>
              <a:buChar char="➢"/>
            </a:pPr>
            <a:r>
              <a:rPr lang="en-US" sz="3700" b="1" i="0" u="none" strike="noStrike" cap="none">
                <a:solidFill>
                  <a:srgbClr val="C00000"/>
                </a:solidFill>
                <a:latin typeface="Questrial"/>
                <a:ea typeface="Questrial"/>
                <a:cs typeface="Questrial"/>
                <a:sym typeface="Questrial"/>
              </a:rPr>
              <a:t>Out of Scope for VITA!</a:t>
            </a:r>
          </a:p>
          <a:p>
            <a:pPr marL="342900" marR="0" lvl="0" indent="-342900" algn="l" rtl="0">
              <a:lnSpc>
                <a:spcPct val="9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Calculated on Form 2210 and reported in the Amount You Owe section on Form 1040</a:t>
            </a:r>
          </a:p>
          <a:p>
            <a:pPr marL="342900" marR="0" lvl="0" indent="-342900" algn="l" rtl="0">
              <a:lnSpc>
                <a:spcPct val="9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Taxpayers must make estimated tax payments if they expect to owe at least $1,000 and their withholding and credits will be less than the smaller of:</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90% of the tax shown on the current return</a:t>
            </a:r>
          </a:p>
          <a:p>
            <a:pPr marL="742950" marR="0" lvl="1" indent="-285750" algn="l" rtl="0">
              <a:lnSpc>
                <a:spcPct val="90000"/>
              </a:lnSpc>
              <a:spcBef>
                <a:spcPts val="666"/>
              </a:spcBef>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100% of the tax shown on the prior year return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5">
                                            <p:txEl>
                                              <p:pRg st="0" end="0"/>
                                            </p:txEl>
                                          </p:spTgt>
                                        </p:tgtEl>
                                        <p:attrNameLst>
                                          <p:attrName>style.visibility</p:attrName>
                                        </p:attrNameLst>
                                      </p:cBhvr>
                                      <p:to>
                                        <p:strVal val="visible"/>
                                      </p:to>
                                    </p:set>
                                    <p:animEffect transition="in" filter="fade">
                                      <p:cBhvr>
                                        <p:cTn id="7" dur="500"/>
                                        <p:tgtEl>
                                          <p:spTgt spid="22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45">
                                            <p:txEl>
                                              <p:pRg st="1" end="1"/>
                                            </p:txEl>
                                          </p:spTgt>
                                        </p:tgtEl>
                                        <p:attrNameLst>
                                          <p:attrName>style.visibility</p:attrName>
                                        </p:attrNameLst>
                                      </p:cBhvr>
                                      <p:to>
                                        <p:strVal val="visible"/>
                                      </p:to>
                                    </p:set>
                                    <p:animEffect transition="in" filter="fade">
                                      <p:cBhvr>
                                        <p:cTn id="12" dur="500"/>
                                        <p:tgtEl>
                                          <p:spTgt spid="22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45">
                                            <p:txEl>
                                              <p:pRg st="2" end="2"/>
                                            </p:txEl>
                                          </p:spTgt>
                                        </p:tgtEl>
                                        <p:attrNameLst>
                                          <p:attrName>style.visibility</p:attrName>
                                        </p:attrNameLst>
                                      </p:cBhvr>
                                      <p:to>
                                        <p:strVal val="visible"/>
                                      </p:to>
                                    </p:set>
                                    <p:animEffect transition="in" filter="fade">
                                      <p:cBhvr>
                                        <p:cTn id="17" dur="500"/>
                                        <p:tgtEl>
                                          <p:spTgt spid="22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45">
                                            <p:txEl>
                                              <p:pRg st="3" end="3"/>
                                            </p:txEl>
                                          </p:spTgt>
                                        </p:tgtEl>
                                        <p:attrNameLst>
                                          <p:attrName>style.visibility</p:attrName>
                                        </p:attrNameLst>
                                      </p:cBhvr>
                                      <p:to>
                                        <p:strVal val="visible"/>
                                      </p:to>
                                    </p:set>
                                    <p:animEffect transition="in" filter="fade">
                                      <p:cBhvr>
                                        <p:cTn id="22" dur="500"/>
                                        <p:tgtEl>
                                          <p:spTgt spid="22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45">
                                            <p:txEl>
                                              <p:pRg st="4" end="4"/>
                                            </p:txEl>
                                          </p:spTgt>
                                        </p:tgtEl>
                                        <p:attrNameLst>
                                          <p:attrName>style.visibility</p:attrName>
                                        </p:attrNameLst>
                                      </p:cBhvr>
                                      <p:to>
                                        <p:strVal val="visible"/>
                                      </p:to>
                                    </p:set>
                                    <p:animEffect transition="in" filter="fade">
                                      <p:cBhvr>
                                        <p:cTn id="27" dur="500"/>
                                        <p:tgtEl>
                                          <p:spTgt spid="22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2250"/>
        <p:cNvGrpSpPr/>
        <p:nvPr/>
      </p:nvGrpSpPr>
      <p:grpSpPr>
        <a:xfrm>
          <a:off x="0" y="0"/>
          <a:ext cx="0" cy="0"/>
          <a:chOff x="0" y="0"/>
          <a:chExt cx="0" cy="0"/>
        </a:xfrm>
      </p:grpSpPr>
      <p:sp>
        <p:nvSpPr>
          <p:cNvPr id="2251" name="Shape 225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Due</a:t>
            </a:r>
          </a:p>
        </p:txBody>
      </p:sp>
      <p:sp>
        <p:nvSpPr>
          <p:cNvPr id="2252" name="Shape 2252"/>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To avoid having tax due next year:</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Adjust withholding on Form W-4 (from employer)</a:t>
            </a:r>
          </a:p>
          <a:p>
            <a:pPr marL="1143000" marR="0" lvl="2" indent="-228600" algn="l" rtl="0">
              <a:spcBef>
                <a:spcPts val="640"/>
              </a:spcBef>
              <a:spcAft>
                <a:spcPts val="0"/>
              </a:spcAft>
              <a:buClr>
                <a:schemeClr val="dk1"/>
              </a:buClr>
              <a:buSzPct val="100000"/>
              <a:buFont typeface="Courier New"/>
              <a:buChar char="o"/>
            </a:pPr>
            <a:r>
              <a:rPr lang="en-US" sz="3200" b="0" i="0" u="none" strike="noStrike" cap="none">
                <a:solidFill>
                  <a:schemeClr val="dk1"/>
                </a:solidFill>
                <a:latin typeface="Questrial"/>
                <a:ea typeface="Questrial"/>
                <a:cs typeface="Questrial"/>
                <a:sym typeface="Questrial"/>
              </a:rPr>
              <a:t>Taxpayers should submit a revised form when there is a change in life events (marriage, child, etc.)</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Make quarterly estimated tax payments </a:t>
            </a:r>
          </a:p>
          <a:p>
            <a:pPr marL="1143000" marR="0" lvl="2" indent="-228600" algn="l" rtl="0">
              <a:spcBef>
                <a:spcPts val="640"/>
              </a:spcBef>
              <a:buClr>
                <a:schemeClr val="dk1"/>
              </a:buClr>
              <a:buSzPct val="100000"/>
              <a:buFont typeface="Courier New"/>
              <a:buChar char="o"/>
            </a:pPr>
            <a:r>
              <a:rPr lang="en-US" sz="3200" b="0" i="0" u="none" strike="noStrike" cap="none">
                <a:solidFill>
                  <a:schemeClr val="dk1"/>
                </a:solidFill>
                <a:latin typeface="Questrial"/>
                <a:ea typeface="Questrial"/>
                <a:cs typeface="Questrial"/>
                <a:sym typeface="Questrial"/>
              </a:rPr>
              <a:t>Out of Scope for VITA!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2">
                                            <p:txEl>
                                              <p:pRg st="0" end="0"/>
                                            </p:txEl>
                                          </p:spTgt>
                                        </p:tgtEl>
                                        <p:attrNameLst>
                                          <p:attrName>style.visibility</p:attrName>
                                        </p:attrNameLst>
                                      </p:cBhvr>
                                      <p:to>
                                        <p:strVal val="visible"/>
                                      </p:to>
                                    </p:set>
                                    <p:animEffect transition="in" filter="fade">
                                      <p:cBhvr>
                                        <p:cTn id="7" dur="500"/>
                                        <p:tgtEl>
                                          <p:spTgt spid="22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2">
                                            <p:txEl>
                                              <p:pRg st="1" end="1"/>
                                            </p:txEl>
                                          </p:spTgt>
                                        </p:tgtEl>
                                        <p:attrNameLst>
                                          <p:attrName>style.visibility</p:attrName>
                                        </p:attrNameLst>
                                      </p:cBhvr>
                                      <p:to>
                                        <p:strVal val="visible"/>
                                      </p:to>
                                    </p:set>
                                    <p:animEffect transition="in" filter="fade">
                                      <p:cBhvr>
                                        <p:cTn id="12" dur="500"/>
                                        <p:tgtEl>
                                          <p:spTgt spid="22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2">
                                            <p:txEl>
                                              <p:pRg st="2" end="2"/>
                                            </p:txEl>
                                          </p:spTgt>
                                        </p:tgtEl>
                                        <p:attrNameLst>
                                          <p:attrName>style.visibility</p:attrName>
                                        </p:attrNameLst>
                                      </p:cBhvr>
                                      <p:to>
                                        <p:strVal val="visible"/>
                                      </p:to>
                                    </p:set>
                                    <p:animEffect transition="in" filter="fade">
                                      <p:cBhvr>
                                        <p:cTn id="17" dur="500"/>
                                        <p:tgtEl>
                                          <p:spTgt spid="22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2">
                                            <p:txEl>
                                              <p:pRg st="3" end="3"/>
                                            </p:txEl>
                                          </p:spTgt>
                                        </p:tgtEl>
                                        <p:attrNameLst>
                                          <p:attrName>style.visibility</p:attrName>
                                        </p:attrNameLst>
                                      </p:cBhvr>
                                      <p:to>
                                        <p:strVal val="visible"/>
                                      </p:to>
                                    </p:set>
                                    <p:animEffect transition="in" filter="fade">
                                      <p:cBhvr>
                                        <p:cTn id="22" dur="500"/>
                                        <p:tgtEl>
                                          <p:spTgt spid="225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2">
                                            <p:txEl>
                                              <p:pRg st="4" end="4"/>
                                            </p:txEl>
                                          </p:spTgt>
                                        </p:tgtEl>
                                        <p:attrNameLst>
                                          <p:attrName>style.visibility</p:attrName>
                                        </p:attrNameLst>
                                      </p:cBhvr>
                                      <p:to>
                                        <p:strVal val="visible"/>
                                      </p:to>
                                    </p:set>
                                    <p:animEffect transition="in" filter="fade">
                                      <p:cBhvr>
                                        <p:cTn id="27" dur="500"/>
                                        <p:tgtEl>
                                          <p:spTgt spid="22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2257"/>
        <p:cNvGrpSpPr/>
        <p:nvPr/>
      </p:nvGrpSpPr>
      <p:grpSpPr>
        <a:xfrm>
          <a:off x="0" y="0"/>
          <a:ext cx="0" cy="0"/>
          <a:chOff x="0" y="0"/>
          <a:chExt cx="0" cy="0"/>
        </a:xfrm>
      </p:grpSpPr>
      <p:pic>
        <p:nvPicPr>
          <p:cNvPr id="2258" name="Shape 2258" descr="Impact-logo_SaveFirst-green.eps"/>
          <p:cNvPicPr preferRelativeResize="0"/>
          <p:nvPr/>
        </p:nvPicPr>
        <p:blipFill rotWithShape="1">
          <a:blip r:embed="rId3">
            <a:alphaModFix/>
          </a:blip>
          <a:srcRect l="19561" t="31742" r="20646" b="34976"/>
          <a:stretch/>
        </p:blipFill>
        <p:spPr>
          <a:xfrm>
            <a:off x="1440089" y="625475"/>
            <a:ext cx="9264733" cy="4243519"/>
          </a:xfrm>
          <a:prstGeom prst="rect">
            <a:avLst/>
          </a:prstGeom>
          <a:noFill/>
          <a:ln>
            <a:noFill/>
          </a:ln>
        </p:spPr>
      </p:pic>
      <p:sp>
        <p:nvSpPr>
          <p:cNvPr id="2259" name="Shape 2259"/>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260" name="Shape 2260"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261" name="Shape 2261"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262" name="Shape 2262"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263" name="Shape 2263"/>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264" name="Shape 2264"/>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Affordable Care Act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Liability</a:t>
            </a:r>
          </a:p>
        </p:txBody>
      </p:sp>
      <p:sp>
        <p:nvSpPr>
          <p:cNvPr id="251" name="Shape 251"/>
          <p:cNvSpPr txBox="1">
            <a:spLocks noGrp="1"/>
          </p:cNvSpPr>
          <p:nvPr>
            <p:ph type="body" idx="1"/>
          </p:nvPr>
        </p:nvSpPr>
        <p:spPr>
          <a:xfrm>
            <a:off x="609600" y="1600203"/>
            <a:ext cx="10972800" cy="1519515"/>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Amount of tax that must be paid based on the taxable income</a:t>
            </a:r>
          </a:p>
          <a:p>
            <a:pPr marL="114300" marR="0" lvl="0" indent="0" algn="l" rtl="0">
              <a:spcBef>
                <a:spcPts val="800"/>
              </a:spcBef>
              <a:buClr>
                <a:schemeClr val="dk1"/>
              </a:buClr>
              <a:buSzPct val="25000"/>
              <a:buFont typeface="Noto Sans Symbols"/>
              <a:buNone/>
            </a:pPr>
            <a:endParaRPr sz="4000" b="1" i="0" u="none" strike="noStrike" cap="none">
              <a:solidFill>
                <a:srgbClr val="FF6600"/>
              </a:solidFill>
              <a:latin typeface="Questrial"/>
              <a:ea typeface="Questrial"/>
              <a:cs typeface="Questrial"/>
              <a:sym typeface="Questrial"/>
            </a:endParaRPr>
          </a:p>
        </p:txBody>
      </p:sp>
      <p:sp>
        <p:nvSpPr>
          <p:cNvPr id="252" name="Shape 252"/>
          <p:cNvSpPr/>
          <p:nvPr/>
        </p:nvSpPr>
        <p:spPr>
          <a:xfrm>
            <a:off x="609600" y="3105835"/>
            <a:ext cx="10972800" cy="1323439"/>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114300" marR="0" lvl="0" indent="0" algn="ctr" rtl="0">
              <a:spcBef>
                <a:spcPts val="0"/>
              </a:spcBef>
              <a:buClr>
                <a:schemeClr val="lt1"/>
              </a:buClr>
              <a:buSzPct val="25000"/>
              <a:buFont typeface="Questrial"/>
              <a:buNone/>
            </a:pPr>
            <a:r>
              <a:rPr lang="en-US" sz="4000" b="1">
                <a:solidFill>
                  <a:schemeClr val="lt1"/>
                </a:solidFill>
                <a:latin typeface="Questrial"/>
                <a:ea typeface="Questrial"/>
                <a:cs typeface="Questrial"/>
                <a:sym typeface="Questrial"/>
              </a:rPr>
              <a:t>Tax Liability (before credits </a:t>
            </a:r>
          </a:p>
          <a:p>
            <a:pPr marL="114300" marR="0" lvl="0" indent="0" algn="ctr" rtl="0">
              <a:spcBef>
                <a:spcPts val="0"/>
              </a:spcBef>
              <a:buClr>
                <a:schemeClr val="lt1"/>
              </a:buClr>
              <a:buSzPct val="25000"/>
              <a:buFont typeface="Questrial"/>
              <a:buNone/>
            </a:pPr>
            <a:r>
              <a:rPr lang="en-US" sz="4000" b="1">
                <a:solidFill>
                  <a:schemeClr val="lt1"/>
                </a:solidFill>
                <a:latin typeface="Questrial"/>
                <a:ea typeface="Questrial"/>
                <a:cs typeface="Questrial"/>
                <a:sym typeface="Questrial"/>
              </a:rPr>
              <a:t>are subtracted) found on Line 47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xEl>
                                              <p:pRg st="0" end="0"/>
                                            </p:txEl>
                                          </p:spTgt>
                                        </p:tgtEl>
                                        <p:attrNameLst>
                                          <p:attrName>style.visibility</p:attrName>
                                        </p:attrNameLst>
                                      </p:cBhvr>
                                      <p:to>
                                        <p:strVal val="visible"/>
                                      </p:to>
                                    </p:set>
                                    <p:animEffect transition="in" filter="fade">
                                      <p:cBhvr>
                                        <p:cTn id="7" dur="500"/>
                                        <p:tgtEl>
                                          <p:spTgt spid="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1">
                                            <p:txEl>
                                              <p:pRg st="1" end="1"/>
                                            </p:txEl>
                                          </p:spTgt>
                                        </p:tgtEl>
                                        <p:attrNameLst>
                                          <p:attrName>style.visibility</p:attrName>
                                        </p:attrNameLst>
                                      </p:cBhvr>
                                      <p:to>
                                        <p:strVal val="visible"/>
                                      </p:to>
                                    </p:set>
                                    <p:animEffect transition="in" filter="fade">
                                      <p:cBhvr>
                                        <p:cTn id="12" dur="500"/>
                                        <p:tgtEl>
                                          <p:spTgt spid="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2"/>
                                        </p:tgtEl>
                                        <p:attrNameLst>
                                          <p:attrName>style.visibility</p:attrName>
                                        </p:attrNameLst>
                                      </p:cBhvr>
                                      <p:to>
                                        <p:strVal val="visible"/>
                                      </p:to>
                                    </p:set>
                                    <p:animEffect transition="in" filter="fade">
                                      <p:cBhvr>
                                        <p:cTn id="17"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sp>
        <p:nvSpPr>
          <p:cNvPr id="2270" name="Shape 227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What is the Affordable Care Act (ACA)?</a:t>
            </a:r>
          </a:p>
        </p:txBody>
      </p:sp>
      <p:sp>
        <p:nvSpPr>
          <p:cNvPr id="2271" name="Shape 2271"/>
          <p:cNvSpPr txBox="1">
            <a:spLocks noGrp="1"/>
          </p:cNvSpPr>
          <p:nvPr>
            <p:ph type="body" idx="1"/>
          </p:nvPr>
        </p:nvSpPr>
        <p:spPr>
          <a:xfrm>
            <a:off x="609600" y="1486453"/>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The federal government, state governments, insurers, employers, and individuals share responsibility for improving the quality and availability of health insurance coverage in the United States</a:t>
            </a:r>
          </a:p>
          <a:p>
            <a:pPr marL="342900" marR="0" lvl="0" indent="-342900" algn="l" rtl="0">
              <a:lnSpc>
                <a:spcPct val="80000"/>
              </a:lnSpc>
              <a:spcBef>
                <a:spcPts val="68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The ACA reforms the existing health insurance market by prohibiting insurers from denying coverage or charging higher premiums because of an individuals pre-existing conditions.</a:t>
            </a:r>
          </a:p>
          <a:p>
            <a:pPr marL="342900" marR="0" lvl="0" indent="-342900" algn="l" rtl="0">
              <a:lnSpc>
                <a:spcPct val="80000"/>
              </a:lnSpc>
              <a:spcBef>
                <a:spcPts val="680"/>
              </a:spcBef>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The ACA also created the Health Insurance Marketplace (also known as </a:t>
            </a:r>
            <a:r>
              <a:rPr lang="en-US" sz="3400" b="0" i="0" u="sng" strike="noStrike" cap="none">
                <a:solidFill>
                  <a:schemeClr val="hlink"/>
                </a:solidFill>
                <a:latin typeface="Questrial"/>
                <a:ea typeface="Questrial"/>
                <a:cs typeface="Questrial"/>
                <a:sym typeface="Questrial"/>
                <a:hlinkClick r:id="rId3"/>
              </a:rPr>
              <a:t>www.healthcare.gov</a:t>
            </a:r>
            <a:r>
              <a:rPr lang="en-US" sz="3400" b="0" i="0" u="none" strike="noStrike" cap="none">
                <a:solidFill>
                  <a:schemeClr val="dk1"/>
                </a:solidFill>
                <a:latin typeface="Questrial"/>
                <a:ea typeface="Questrial"/>
                <a:cs typeface="Questrial"/>
                <a:sym typeface="Quest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1">
                                            <p:txEl>
                                              <p:pRg st="0" end="0"/>
                                            </p:txEl>
                                          </p:spTgt>
                                        </p:tgtEl>
                                        <p:attrNameLst>
                                          <p:attrName>style.visibility</p:attrName>
                                        </p:attrNameLst>
                                      </p:cBhvr>
                                      <p:to>
                                        <p:strVal val="visible"/>
                                      </p:to>
                                    </p:set>
                                    <p:animEffect transition="in" filter="fade">
                                      <p:cBhvr>
                                        <p:cTn id="7" dur="500"/>
                                        <p:tgtEl>
                                          <p:spTgt spid="22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71">
                                            <p:txEl>
                                              <p:pRg st="1" end="1"/>
                                            </p:txEl>
                                          </p:spTgt>
                                        </p:tgtEl>
                                        <p:attrNameLst>
                                          <p:attrName>style.visibility</p:attrName>
                                        </p:attrNameLst>
                                      </p:cBhvr>
                                      <p:to>
                                        <p:strVal val="visible"/>
                                      </p:to>
                                    </p:set>
                                    <p:animEffect transition="in" filter="fade">
                                      <p:cBhvr>
                                        <p:cTn id="12" dur="500"/>
                                        <p:tgtEl>
                                          <p:spTgt spid="22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71">
                                            <p:txEl>
                                              <p:pRg st="2" end="2"/>
                                            </p:txEl>
                                          </p:spTgt>
                                        </p:tgtEl>
                                        <p:attrNameLst>
                                          <p:attrName>style.visibility</p:attrName>
                                        </p:attrNameLst>
                                      </p:cBhvr>
                                      <p:to>
                                        <p:strVal val="visible"/>
                                      </p:to>
                                    </p:set>
                                    <p:animEffect transition="in" filter="fade">
                                      <p:cBhvr>
                                        <p:cTn id="17" dur="500"/>
                                        <p:tgtEl>
                                          <p:spTgt spid="22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Shape 227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Shared Responsibility Provision</a:t>
            </a:r>
          </a:p>
        </p:txBody>
      </p:sp>
      <p:sp>
        <p:nvSpPr>
          <p:cNvPr id="2278" name="Shape 2278"/>
          <p:cNvSpPr txBox="1">
            <a:spLocks noGrp="1"/>
          </p:cNvSpPr>
          <p:nvPr>
            <p:ph type="body" idx="1"/>
          </p:nvPr>
        </p:nvSpPr>
        <p:spPr>
          <a:xfrm>
            <a:off x="276275" y="1417650"/>
            <a:ext cx="11224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Affordable Care Act requires individuals to:</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Have qualifying health coverage, called </a:t>
            </a:r>
            <a:r>
              <a:rPr lang="en-US" sz="3600" b="1" i="1" u="none" strike="noStrike" cap="none">
                <a:solidFill>
                  <a:schemeClr val="accent1"/>
                </a:solidFill>
                <a:latin typeface="Questrial"/>
                <a:ea typeface="Questrial"/>
                <a:cs typeface="Questrial"/>
                <a:sym typeface="Questrial"/>
              </a:rPr>
              <a:t>minimum essential coverage</a:t>
            </a:r>
            <a:r>
              <a:rPr lang="en-US" sz="3600" b="1" i="0" u="none" strike="noStrike" cap="none">
                <a:solidFill>
                  <a:srgbClr val="F2B52C"/>
                </a:solidFill>
                <a:latin typeface="Questrial"/>
                <a:ea typeface="Questrial"/>
                <a:cs typeface="Questrial"/>
                <a:sym typeface="Questrial"/>
              </a:rPr>
              <a:t>,</a:t>
            </a:r>
            <a:r>
              <a:rPr lang="en-US" sz="3600" b="0" i="1" u="none" strike="noStrike" cap="none">
                <a:solidFill>
                  <a:schemeClr val="dk1"/>
                </a:solidFill>
                <a:latin typeface="Questrial"/>
                <a:ea typeface="Questrial"/>
                <a:cs typeface="Questrial"/>
                <a:sym typeface="Questrial"/>
              </a:rPr>
              <a:t> </a:t>
            </a:r>
            <a:r>
              <a:rPr lang="en-US" sz="3600" b="0" i="0" u="none" strike="noStrike" cap="none">
                <a:solidFill>
                  <a:schemeClr val="dk1"/>
                </a:solidFill>
                <a:latin typeface="Questrial"/>
                <a:ea typeface="Questrial"/>
                <a:cs typeface="Questrial"/>
                <a:sym typeface="Questrial"/>
              </a:rPr>
              <a:t>for each month of the year</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Qualify for a </a:t>
            </a:r>
            <a:r>
              <a:rPr lang="en-US" sz="3600" b="1" i="1" u="none" strike="noStrike" cap="none">
                <a:solidFill>
                  <a:srgbClr val="F2B52C"/>
                </a:solidFill>
                <a:latin typeface="Questrial"/>
                <a:ea typeface="Questrial"/>
                <a:cs typeface="Questrial"/>
                <a:sym typeface="Questrial"/>
              </a:rPr>
              <a:t>coverage exemption</a:t>
            </a:r>
            <a:r>
              <a:rPr lang="en-US" sz="3600" b="0" i="0" u="none" strike="noStrike" cap="none">
                <a:solidFill>
                  <a:srgbClr val="F2B52C"/>
                </a:solidFill>
                <a:latin typeface="Questrial"/>
                <a:ea typeface="Questrial"/>
                <a:cs typeface="Questrial"/>
                <a:sym typeface="Questrial"/>
              </a:rPr>
              <a:t>, </a:t>
            </a:r>
            <a:r>
              <a:rPr lang="en-US" sz="3600" b="0" i="0" u="none" strike="noStrike" cap="none">
                <a:solidFill>
                  <a:schemeClr val="dk1"/>
                </a:solidFill>
                <a:latin typeface="Questrial"/>
                <a:ea typeface="Questrial"/>
                <a:cs typeface="Questrial"/>
                <a:sym typeface="Questrial"/>
              </a:rPr>
              <a:t>OR</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Make a </a:t>
            </a:r>
            <a:r>
              <a:rPr lang="en-US" sz="3600" b="1" i="1" u="none" strike="noStrike" cap="none">
                <a:solidFill>
                  <a:srgbClr val="F2B52C"/>
                </a:solidFill>
                <a:latin typeface="Questrial"/>
                <a:ea typeface="Questrial"/>
                <a:cs typeface="Questrial"/>
                <a:sym typeface="Questrial"/>
              </a:rPr>
              <a:t>shared responsibility payment </a:t>
            </a:r>
            <a:r>
              <a:rPr lang="en-US" sz="3600" b="0" i="0" u="none" strike="noStrike" cap="none">
                <a:solidFill>
                  <a:schemeClr val="dk1"/>
                </a:solidFill>
                <a:latin typeface="Questrial"/>
                <a:ea typeface="Questrial"/>
                <a:cs typeface="Questrial"/>
                <a:sym typeface="Questrial"/>
              </a:rPr>
              <a:t>when filing their federal income tax returns</a:t>
            </a:r>
          </a:p>
          <a:p>
            <a:pPr marL="1143000" marR="0" lvl="2" indent="-228600" algn="l" rtl="0">
              <a:spcBef>
                <a:spcPts val="640"/>
              </a:spcBef>
              <a:spcAft>
                <a:spcPts val="0"/>
              </a:spcAft>
              <a:buClr>
                <a:schemeClr val="dk1"/>
              </a:buClr>
              <a:buSzPct val="100000"/>
              <a:buFont typeface="Courier New"/>
              <a:buChar char="o"/>
            </a:pPr>
            <a:r>
              <a:rPr lang="en-US" sz="3200" b="0" i="1" u="none" strike="noStrike" cap="none">
                <a:solidFill>
                  <a:schemeClr val="dk1"/>
                </a:solidFill>
                <a:latin typeface="Questrial"/>
                <a:ea typeface="Questrial"/>
                <a:cs typeface="Questrial"/>
                <a:sym typeface="Questrial"/>
              </a:rPr>
              <a:t>This is essentially a tax penalty for not having coverage</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2283"/>
        <p:cNvGrpSpPr/>
        <p:nvPr/>
      </p:nvGrpSpPr>
      <p:grpSpPr>
        <a:xfrm>
          <a:off x="0" y="0"/>
          <a:ext cx="0" cy="0"/>
          <a:chOff x="0" y="0"/>
          <a:chExt cx="0" cy="0"/>
        </a:xfrm>
      </p:grpSpPr>
      <p:sp>
        <p:nvSpPr>
          <p:cNvPr id="2284" name="Shape 228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What is Minimum Essential Coverage?</a:t>
            </a:r>
          </a:p>
        </p:txBody>
      </p:sp>
      <p:sp>
        <p:nvSpPr>
          <p:cNvPr id="2285" name="Shape 2285"/>
          <p:cNvSpPr txBox="1">
            <a:spLocks noGrp="1"/>
          </p:cNvSpPr>
          <p:nvPr>
            <p:ph type="body" idx="1"/>
          </p:nvPr>
        </p:nvSpPr>
        <p:spPr>
          <a:xfrm>
            <a:off x="609600" y="1600203"/>
            <a:ext cx="10972800" cy="2731165"/>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Minimum essential coverage (MEC) is health coverage that satisfies the individual shared responsibility requirement</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Most health insurance is MEC</a:t>
            </a:r>
          </a:p>
        </p:txBody>
      </p:sp>
      <p:sp>
        <p:nvSpPr>
          <p:cNvPr id="2286" name="Shape 2286"/>
          <p:cNvSpPr txBox="1"/>
          <p:nvPr/>
        </p:nvSpPr>
        <p:spPr>
          <a:xfrm>
            <a:off x="609600" y="4513933"/>
            <a:ext cx="10972800" cy="1569660"/>
          </a:xfrm>
          <a:prstGeom prst="rect">
            <a:avLst/>
          </a:prstGeom>
          <a:solidFill>
            <a:schemeClr val="accent3"/>
          </a:solidFill>
          <a:ln w="25400" cap="flat" cmpd="sng">
            <a:solidFill>
              <a:srgbClr val="2B535E"/>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SzPct val="25000"/>
              <a:buNone/>
            </a:pPr>
            <a:r>
              <a:rPr lang="en-US" sz="3200" b="1">
                <a:solidFill>
                  <a:schemeClr val="lt1"/>
                </a:solidFill>
                <a:latin typeface="Questrial"/>
                <a:ea typeface="Questrial"/>
                <a:cs typeface="Questrial"/>
                <a:sym typeface="Questrial"/>
              </a:rPr>
              <a:t>No proof of coverage is needed. Oral statement from the taxpayer is acceptable, unless normal due diligence leads you to believe the taxpayer’s statement is incorrect</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sp>
        <p:nvSpPr>
          <p:cNvPr id="2292" name="Shape 229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How Many Months Do Taxpayers Need to Have MEC?</a:t>
            </a:r>
          </a:p>
        </p:txBody>
      </p:sp>
      <p:sp>
        <p:nvSpPr>
          <p:cNvPr id="2293" name="Shape 2293"/>
          <p:cNvSpPr txBox="1">
            <a:spLocks noGrp="1"/>
          </p:cNvSpPr>
          <p:nvPr>
            <p:ph type="body" idx="1"/>
          </p:nvPr>
        </p:nvSpPr>
        <p:spPr>
          <a:xfrm>
            <a:off x="609600" y="1600203"/>
            <a:ext cx="10972800" cy="4415586"/>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Everyone needs MEC for every month</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A person is considered covered for the whole month if they had coverage for at least one day</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A person who was born or died during the year is required to have coverage for every </a:t>
            </a:r>
            <a:r>
              <a:rPr lang="en-US" sz="3600" b="0" i="0" u="sng" strike="noStrike" cap="none">
                <a:solidFill>
                  <a:schemeClr val="dk1"/>
                </a:solidFill>
                <a:latin typeface="Questrial"/>
                <a:ea typeface="Questrial"/>
                <a:cs typeface="Questrial"/>
                <a:sym typeface="Questrial"/>
              </a:rPr>
              <a:t>full</a:t>
            </a:r>
            <a:r>
              <a:rPr lang="en-US" sz="3600" b="0" i="0" u="none" strike="noStrike" cap="none">
                <a:solidFill>
                  <a:schemeClr val="dk1"/>
                </a:solidFill>
                <a:latin typeface="Questrial"/>
                <a:ea typeface="Questrial"/>
                <a:cs typeface="Questrial"/>
                <a:sym typeface="Questrial"/>
              </a:rPr>
              <a:t> month alive</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2298"/>
        <p:cNvGrpSpPr/>
        <p:nvPr/>
      </p:nvGrpSpPr>
      <p:grpSpPr>
        <a:xfrm>
          <a:off x="0" y="0"/>
          <a:ext cx="0" cy="0"/>
          <a:chOff x="0" y="0"/>
          <a:chExt cx="0" cy="0"/>
        </a:xfrm>
      </p:grpSpPr>
      <p:sp>
        <p:nvSpPr>
          <p:cNvPr id="2299" name="Shape 229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What Qualifies as Minimum Essential Coverage?</a:t>
            </a:r>
          </a:p>
        </p:txBody>
      </p:sp>
      <p:sp>
        <p:nvSpPr>
          <p:cNvPr id="2300" name="Shape 2300"/>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Employer sponsored health insurance</a:t>
            </a:r>
          </a:p>
          <a:p>
            <a:pPr marL="342900" marR="0" lvl="0" indent="-342900" algn="l" rtl="0">
              <a:lnSpc>
                <a:spcPct val="9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Individual health insurance</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Purchased directly from a health insurance company </a:t>
            </a:r>
            <a:r>
              <a:rPr lang="en-US" sz="3330"/>
              <a:t>OR</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 </a:t>
            </a:r>
            <a:r>
              <a:rPr lang="en-US" sz="3330"/>
              <a:t>T</a:t>
            </a:r>
            <a:r>
              <a:rPr lang="en-US" sz="3330" b="0" i="0" u="none" strike="noStrike" cap="none">
                <a:solidFill>
                  <a:schemeClr val="dk1"/>
                </a:solidFill>
                <a:latin typeface="Questrial"/>
                <a:ea typeface="Questrial"/>
                <a:cs typeface="Questrial"/>
                <a:sym typeface="Questrial"/>
              </a:rPr>
              <a:t>hrough the Health Insurance Marketplace (</a:t>
            </a:r>
            <a:r>
              <a:rPr lang="en-US" sz="3330" b="0" i="0" u="sng" strike="noStrike" cap="none">
                <a:solidFill>
                  <a:schemeClr val="hlink"/>
                </a:solidFill>
                <a:latin typeface="Questrial"/>
                <a:ea typeface="Questrial"/>
                <a:cs typeface="Questrial"/>
                <a:sym typeface="Questrial"/>
                <a:hlinkClick r:id="rId3"/>
              </a:rPr>
              <a:t>www.healthcare.gov</a:t>
            </a:r>
            <a:r>
              <a:rPr lang="en-US" sz="3330" b="0" i="0" u="none" strike="noStrike" cap="none">
                <a:solidFill>
                  <a:schemeClr val="dk1"/>
                </a:solidFill>
                <a:latin typeface="Questrial"/>
                <a:ea typeface="Questrial"/>
                <a:cs typeface="Questrial"/>
                <a:sym typeface="Questrial"/>
              </a:rPr>
              <a:t>)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2305"/>
        <p:cNvGrpSpPr/>
        <p:nvPr/>
      </p:nvGrpSpPr>
      <p:grpSpPr>
        <a:xfrm>
          <a:off x="0" y="0"/>
          <a:ext cx="0" cy="0"/>
          <a:chOff x="0" y="0"/>
          <a:chExt cx="0" cy="0"/>
        </a:xfrm>
      </p:grpSpPr>
      <p:sp>
        <p:nvSpPr>
          <p:cNvPr id="2306" name="Shape 230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What Qualifies as Minimum Essential Coverage?</a:t>
            </a:r>
          </a:p>
        </p:txBody>
      </p:sp>
      <p:sp>
        <p:nvSpPr>
          <p:cNvPr id="2307" name="Shape 2307"/>
          <p:cNvSpPr txBox="1">
            <a:spLocks noGrp="1"/>
          </p:cNvSpPr>
          <p:nvPr>
            <p:ph type="body" idx="1"/>
          </p:nvPr>
        </p:nvSpPr>
        <p:spPr>
          <a:xfrm>
            <a:off x="143525" y="958775"/>
            <a:ext cx="10972800" cy="3902400"/>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None/>
            </a:pPr>
            <a:endParaRPr/>
          </a:p>
          <a:p>
            <a:pPr marL="342900" marR="0" lvl="0" indent="-342900" algn="l" rtl="0">
              <a:lnSpc>
                <a:spcPct val="9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Government-sponsored health insurance</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Medicare</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Most Medicaid</a:t>
            </a:r>
          </a:p>
          <a:p>
            <a:pPr marL="742950" marR="0" lvl="1" indent="-285750" algn="l" rtl="0">
              <a:lnSpc>
                <a:spcPct val="90000"/>
              </a:lnSpc>
              <a:spcBef>
                <a:spcPts val="666"/>
              </a:spcBef>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ALL Kids (healthcare for kids in AL)</a:t>
            </a:r>
          </a:p>
          <a:p>
            <a:pPr marL="742950" marR="0" lvl="1" indent="-285750" algn="l" rtl="0">
              <a:lnSpc>
                <a:spcPct val="90000"/>
              </a:lnSpc>
              <a:spcBef>
                <a:spcPts val="666"/>
              </a:spcBef>
              <a:buClr>
                <a:schemeClr val="dk1"/>
              </a:buClr>
              <a:buSzPct val="100909"/>
              <a:buFont typeface="Arial"/>
              <a:buChar char="•"/>
            </a:pPr>
            <a:r>
              <a:rPr lang="en-US" sz="3330"/>
              <a:t>Healthy Connections Kids(healthcare for kids in SC)</a:t>
            </a:r>
          </a:p>
          <a:p>
            <a:pPr marL="742950" marR="0" lvl="1" indent="-285750" algn="l" rtl="0">
              <a:lnSpc>
                <a:spcPct val="90000"/>
              </a:lnSpc>
              <a:spcBef>
                <a:spcPts val="666"/>
              </a:spcBef>
              <a:buClr>
                <a:schemeClr val="dk1"/>
              </a:buClr>
              <a:buSzPct val="100909"/>
              <a:buFont typeface="Arial"/>
              <a:buChar char="•"/>
            </a:pPr>
            <a:r>
              <a:rPr lang="en-US" sz="3330"/>
              <a:t>Florida KidCare</a:t>
            </a:r>
          </a:p>
          <a:p>
            <a:pPr marL="742950" marR="0" lvl="1" indent="-285750" algn="l" rtl="0">
              <a:lnSpc>
                <a:spcPct val="90000"/>
              </a:lnSpc>
              <a:spcBef>
                <a:spcPts val="666"/>
              </a:spcBef>
              <a:buClr>
                <a:schemeClr val="dk1"/>
              </a:buClr>
              <a:buSzPct val="100909"/>
              <a:buFont typeface="Arial"/>
              <a:buChar char="•"/>
            </a:pPr>
            <a:r>
              <a:rPr lang="en-US" sz="3330"/>
              <a:t>CoverKids(healthcare for kids in TN)</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p:nvPr/>
        </p:nvSpPr>
        <p:spPr>
          <a:xfrm>
            <a:off x="1586264" y="5391800"/>
            <a:ext cx="9465000" cy="1107900"/>
          </a:xfrm>
          <a:prstGeom prst="rect">
            <a:avLst/>
          </a:prstGeom>
          <a:solidFill>
            <a:schemeClr val="accent2"/>
          </a:solidFill>
          <a:ln w="25400" cap="flat" cmpd="sng">
            <a:solidFill>
              <a:srgbClr val="4D3B4F"/>
            </a:solidFill>
            <a:prstDash val="solid"/>
            <a:round/>
            <a:headEnd type="none" w="med" len="med"/>
            <a:tailEnd type="none" w="med" len="med"/>
          </a:ln>
        </p:spPr>
        <p:txBody>
          <a:bodyPr wrap="square" lIns="91425" tIns="45700" rIns="91425" bIns="45700" anchor="t" anchorCtr="0">
            <a:noAutofit/>
          </a:bodyPr>
          <a:lstStyle/>
          <a:p>
            <a:pPr marL="0" marR="0" lvl="0" indent="0" algn="ctr" rtl="0">
              <a:spcBef>
                <a:spcPts val="0"/>
              </a:spcBef>
              <a:buSzPct val="25000"/>
              <a:buNone/>
            </a:pPr>
            <a:r>
              <a:rPr lang="en-US" sz="2200" b="1">
                <a:solidFill>
                  <a:schemeClr val="lt1"/>
                </a:solidFill>
                <a:latin typeface="Questrial"/>
                <a:ea typeface="Questrial"/>
                <a:cs typeface="Questrial"/>
                <a:sym typeface="Questrial"/>
              </a:rPr>
              <a:t>As a basic volunteer, you are only allowed to complete the health insurance section in TaxSlayer if the taxpayer had full year coverage all year NOT from the marketplace.</a:t>
            </a:r>
          </a:p>
        </p:txBody>
      </p:sp>
      <p:sp>
        <p:nvSpPr>
          <p:cNvPr id="2314" name="Shape 231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What Qualifies as Minimum Essential Coverage?</a:t>
            </a:r>
          </a:p>
        </p:txBody>
      </p:sp>
      <p:pic>
        <p:nvPicPr>
          <p:cNvPr id="2315" name="Shape 2315"/>
          <p:cNvPicPr preferRelativeResize="0"/>
          <p:nvPr/>
        </p:nvPicPr>
        <p:blipFill>
          <a:blip r:embed="rId3">
            <a:alphaModFix/>
          </a:blip>
          <a:stretch>
            <a:fillRect/>
          </a:stretch>
        </p:blipFill>
        <p:spPr>
          <a:xfrm>
            <a:off x="152400" y="1570050"/>
            <a:ext cx="11676825" cy="3031650"/>
          </a:xfrm>
          <a:prstGeom prst="rect">
            <a:avLst/>
          </a:prstGeom>
          <a:noFill/>
          <a:ln>
            <a:noFill/>
          </a:ln>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2320"/>
        <p:cNvGrpSpPr/>
        <p:nvPr/>
      </p:nvGrpSpPr>
      <p:grpSpPr>
        <a:xfrm>
          <a:off x="0" y="0"/>
          <a:ext cx="0" cy="0"/>
          <a:chOff x="0" y="0"/>
          <a:chExt cx="0" cy="0"/>
        </a:xfrm>
      </p:grpSpPr>
      <p:sp>
        <p:nvSpPr>
          <p:cNvPr id="2321" name="Shape 2321"/>
          <p:cNvSpPr txBox="1"/>
          <p:nvPr/>
        </p:nvSpPr>
        <p:spPr>
          <a:xfrm>
            <a:off x="1421850" y="5149600"/>
            <a:ext cx="9348300" cy="1378500"/>
          </a:xfrm>
          <a:prstGeom prst="rect">
            <a:avLst/>
          </a:prstGeom>
          <a:solidFill>
            <a:schemeClr val="accent2"/>
          </a:solidFill>
          <a:ln w="25400" cap="flat" cmpd="sng">
            <a:solidFill>
              <a:srgbClr val="4D3B4F"/>
            </a:solidFill>
            <a:prstDash val="solid"/>
            <a:round/>
            <a:headEnd type="none" w="med" len="med"/>
            <a:tailEnd type="none" w="med" len="med"/>
          </a:ln>
        </p:spPr>
        <p:txBody>
          <a:bodyPr wrap="square" lIns="91425" tIns="45700" rIns="91425" bIns="45700" anchor="t" anchorCtr="0">
            <a:noAutofit/>
          </a:bodyPr>
          <a:lstStyle/>
          <a:p>
            <a:pPr marL="0" marR="0" lvl="0" indent="0" algn="ctr" rtl="0">
              <a:spcBef>
                <a:spcPts val="0"/>
              </a:spcBef>
              <a:buSzPct val="25000"/>
              <a:buNone/>
            </a:pPr>
            <a:r>
              <a:rPr lang="en-US" sz="2200" b="1">
                <a:solidFill>
                  <a:schemeClr val="lt1"/>
                </a:solidFill>
                <a:latin typeface="Questrial"/>
                <a:ea typeface="Questrial"/>
                <a:cs typeface="Questrial"/>
                <a:sym typeface="Questrial"/>
              </a:rPr>
              <a:t>In the interview process, you should determine if the taxpayer/spouse/dependents has </a:t>
            </a:r>
          </a:p>
          <a:p>
            <a:pPr marL="0" marR="0" lvl="0" indent="0" algn="ctr" rtl="0">
              <a:spcBef>
                <a:spcPts val="0"/>
              </a:spcBef>
              <a:buSzPct val="25000"/>
              <a:buNone/>
            </a:pPr>
            <a:r>
              <a:rPr lang="en-US" sz="2200" b="1">
                <a:solidFill>
                  <a:schemeClr val="lt1"/>
                </a:solidFill>
                <a:latin typeface="Questrial"/>
                <a:ea typeface="Questrial"/>
                <a:cs typeface="Questrial"/>
                <a:sym typeface="Questrial"/>
              </a:rPr>
              <a:t>MEC for any months of the tax year and mark which months they have coverage. </a:t>
            </a:r>
          </a:p>
        </p:txBody>
      </p:sp>
      <p:sp>
        <p:nvSpPr>
          <p:cNvPr id="2322" name="Shape 232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What Qualifies as Minimum Essential Coverage?</a:t>
            </a:r>
          </a:p>
        </p:txBody>
      </p:sp>
      <p:pic>
        <p:nvPicPr>
          <p:cNvPr id="2323" name="Shape 2323"/>
          <p:cNvPicPr preferRelativeResize="0"/>
          <p:nvPr/>
        </p:nvPicPr>
        <p:blipFill>
          <a:blip r:embed="rId3">
            <a:alphaModFix/>
          </a:blip>
          <a:stretch>
            <a:fillRect/>
          </a:stretch>
        </p:blipFill>
        <p:spPr>
          <a:xfrm>
            <a:off x="0" y="1795870"/>
            <a:ext cx="12192000" cy="3144911"/>
          </a:xfrm>
          <a:prstGeom prst="rect">
            <a:avLst/>
          </a:prstGeom>
          <a:noFill/>
          <a:ln>
            <a:noFill/>
          </a:ln>
          <a:effectLst>
            <a:outerShdw blurRad="190500" algn="tl" rotWithShape="0">
              <a:srgbClr val="000000">
                <a:alpha val="69800"/>
              </a:srgbClr>
            </a:outerShdw>
          </a:effectLst>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2327"/>
        <p:cNvGrpSpPr/>
        <p:nvPr/>
      </p:nvGrpSpPr>
      <p:grpSpPr>
        <a:xfrm>
          <a:off x="0" y="0"/>
          <a:ext cx="0" cy="0"/>
          <a:chOff x="0" y="0"/>
          <a:chExt cx="0" cy="0"/>
        </a:xfrm>
      </p:grpSpPr>
      <p:sp>
        <p:nvSpPr>
          <p:cNvPr id="2328" name="Shape 232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Premium Tax Credit</a:t>
            </a:r>
          </a:p>
        </p:txBody>
      </p:sp>
      <p:sp>
        <p:nvSpPr>
          <p:cNvPr id="2329" name="Shape 2329"/>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Note that some taxpayers may be eligible for a refundable tax credit to help pay for health insurance premiums called the </a:t>
            </a:r>
            <a:r>
              <a:rPr lang="en-US" sz="4000" b="1" i="1" u="none" strike="noStrike" cap="none">
                <a:solidFill>
                  <a:schemeClr val="dk1"/>
                </a:solidFill>
                <a:latin typeface="Questrial"/>
                <a:ea typeface="Questrial"/>
                <a:cs typeface="Questrial"/>
                <a:sym typeface="Questrial"/>
              </a:rPr>
              <a:t>Premium Tax Credit</a:t>
            </a:r>
          </a:p>
          <a:p>
            <a:pPr marL="342900" marR="0" lvl="0" indent="-342900" algn="l" rtl="0">
              <a:spcBef>
                <a:spcPts val="800"/>
              </a:spcBef>
              <a:buClr>
                <a:srgbClr val="C00000"/>
              </a:buClr>
              <a:buSzPct val="100000"/>
              <a:buFont typeface="Noto Sans Symbols"/>
              <a:buChar char="➢"/>
            </a:pPr>
            <a:r>
              <a:rPr lang="en-US" b="1">
                <a:solidFill>
                  <a:srgbClr val="C00000"/>
                </a:solidFill>
              </a:rPr>
              <a:t>Any time a taxpayer purchases insurance through the marketplace, they get a 1095-A. </a:t>
            </a:r>
            <a:r>
              <a:rPr lang="en-US" sz="4000" b="1" i="0" u="none" strike="noStrike" cap="none">
                <a:solidFill>
                  <a:srgbClr val="C00000"/>
                </a:solidFill>
                <a:latin typeface="Questrial"/>
                <a:ea typeface="Questrial"/>
                <a:cs typeface="Questrial"/>
                <a:sym typeface="Questrial"/>
              </a:rPr>
              <a:t>A more advanced volunteer must complete </a:t>
            </a:r>
            <a:r>
              <a:rPr lang="en-US" b="1">
                <a:solidFill>
                  <a:srgbClr val="C00000"/>
                </a:solidFill>
              </a:rPr>
              <a:t>the health insurance section.</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334" name="Shape 233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a:t>What if a taxpayer doesn’t have insurance?</a:t>
            </a:r>
          </a:p>
        </p:txBody>
      </p:sp>
      <p:sp>
        <p:nvSpPr>
          <p:cNvPr id="2335" name="Shape 2335"/>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a:t>A lot of taxpayers will qualify for an exemption and won’t have to pay the penalty. </a:t>
            </a:r>
          </a:p>
          <a:p>
            <a:pPr marL="342900" marR="0" lvl="0" indent="-342900" algn="l" rtl="0">
              <a:spcBef>
                <a:spcPts val="800"/>
              </a:spcBef>
              <a:buClr>
                <a:srgbClr val="C00000"/>
              </a:buClr>
              <a:buSzPct val="100000"/>
              <a:buFont typeface="Noto Sans Symbols"/>
              <a:buChar char="➢"/>
            </a:pPr>
            <a:r>
              <a:rPr lang="en-US" b="1">
                <a:solidFill>
                  <a:srgbClr val="C00000"/>
                </a:solidFill>
              </a:rPr>
              <a:t>Any time a taxpayer doesn’t have insurance for any month of the tax year, a more advanced volunteer will need to fill out the Health Insurance Section.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SaveFirst Basic Volunteer Overview</a:t>
            </a:r>
          </a:p>
        </p:txBody>
      </p:sp>
      <p:sp>
        <p:nvSpPr>
          <p:cNvPr id="60" name="Shape 60"/>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Please sign-in</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Follow your trainer’s instructions on how to complete paperwork on your volunteer profile</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There are a number of training materials provided for you to use throughout training. Please bring these materials back to the B session.</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Credit</a:t>
            </a:r>
          </a:p>
        </p:txBody>
      </p:sp>
      <p:sp>
        <p:nvSpPr>
          <p:cNvPr id="258" name="Shape 258"/>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Direct reduction of the taxpayer’s liability</a:t>
            </a:r>
          </a:p>
          <a:p>
            <a:pPr marL="376238" marR="0" lvl="0" indent="-363538"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Two Types of tax credits:</a:t>
            </a:r>
          </a:p>
          <a:p>
            <a:pPr marL="1028700" marR="0" lvl="1" indent="-52070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Nonrefundable credits</a:t>
            </a:r>
          </a:p>
          <a:p>
            <a:pPr marL="1028700" marR="0" lvl="1" indent="-52070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Refundable credits</a:t>
            </a:r>
          </a:p>
          <a:p>
            <a:pPr marL="114300" marR="0" lvl="0" indent="0" algn="l" rtl="0">
              <a:spcBef>
                <a:spcPts val="800"/>
              </a:spcBef>
              <a:spcAft>
                <a:spcPts val="0"/>
              </a:spcAft>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a:p>
            <a:pPr marL="114300" marR="0" lvl="0" indent="0" algn="ctr"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xEl>
                                              <p:pRg st="0" end="0"/>
                                            </p:txEl>
                                          </p:spTgt>
                                        </p:tgtEl>
                                        <p:attrNameLst>
                                          <p:attrName>style.visibility</p:attrName>
                                        </p:attrNameLst>
                                      </p:cBhvr>
                                      <p:to>
                                        <p:strVal val="visible"/>
                                      </p:to>
                                    </p:set>
                                    <p:animEffect transition="in" filter="fade">
                                      <p:cBhvr>
                                        <p:cTn id="7" dur="500"/>
                                        <p:tgtEl>
                                          <p:spTgt spid="2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8">
                                            <p:txEl>
                                              <p:pRg st="1" end="1"/>
                                            </p:txEl>
                                          </p:spTgt>
                                        </p:tgtEl>
                                        <p:attrNameLst>
                                          <p:attrName>style.visibility</p:attrName>
                                        </p:attrNameLst>
                                      </p:cBhvr>
                                      <p:to>
                                        <p:strVal val="visible"/>
                                      </p:to>
                                    </p:set>
                                    <p:animEffect transition="in" filter="fade">
                                      <p:cBhvr>
                                        <p:cTn id="12" dur="500"/>
                                        <p:tgtEl>
                                          <p:spTgt spid="2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8">
                                            <p:txEl>
                                              <p:pRg st="2" end="2"/>
                                            </p:txEl>
                                          </p:spTgt>
                                        </p:tgtEl>
                                        <p:attrNameLst>
                                          <p:attrName>style.visibility</p:attrName>
                                        </p:attrNameLst>
                                      </p:cBhvr>
                                      <p:to>
                                        <p:strVal val="visible"/>
                                      </p:to>
                                    </p:set>
                                    <p:animEffect transition="in" filter="fade">
                                      <p:cBhvr>
                                        <p:cTn id="17" dur="500"/>
                                        <p:tgtEl>
                                          <p:spTgt spid="25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8">
                                            <p:txEl>
                                              <p:pRg st="3" end="3"/>
                                            </p:txEl>
                                          </p:spTgt>
                                        </p:tgtEl>
                                        <p:attrNameLst>
                                          <p:attrName>style.visibility</p:attrName>
                                        </p:attrNameLst>
                                      </p:cBhvr>
                                      <p:to>
                                        <p:strVal val="visible"/>
                                      </p:to>
                                    </p:set>
                                    <p:animEffect transition="in" filter="fade">
                                      <p:cBhvr>
                                        <p:cTn id="22" dur="500"/>
                                        <p:tgtEl>
                                          <p:spTgt spid="25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8">
                                            <p:txEl>
                                              <p:pRg st="4" end="4"/>
                                            </p:txEl>
                                          </p:spTgt>
                                        </p:tgtEl>
                                        <p:attrNameLst>
                                          <p:attrName>style.visibility</p:attrName>
                                        </p:attrNameLst>
                                      </p:cBhvr>
                                      <p:to>
                                        <p:strVal val="visible"/>
                                      </p:to>
                                    </p:set>
                                    <p:animEffect transition="in" filter="fade">
                                      <p:cBhvr>
                                        <p:cTn id="27" dur="500"/>
                                        <p:tgtEl>
                                          <p:spTgt spid="25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8">
                                            <p:txEl>
                                              <p:pRg st="5" end="5"/>
                                            </p:txEl>
                                          </p:spTgt>
                                        </p:tgtEl>
                                        <p:attrNameLst>
                                          <p:attrName>style.visibility</p:attrName>
                                        </p:attrNameLst>
                                      </p:cBhvr>
                                      <p:to>
                                        <p:strVal val="visible"/>
                                      </p:to>
                                    </p:set>
                                    <p:animEffect transition="in" filter="fade">
                                      <p:cBhvr>
                                        <p:cTn id="32" dur="500"/>
                                        <p:tgtEl>
                                          <p:spTgt spid="2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2339"/>
        <p:cNvGrpSpPr/>
        <p:nvPr/>
      </p:nvGrpSpPr>
      <p:grpSpPr>
        <a:xfrm>
          <a:off x="0" y="0"/>
          <a:ext cx="0" cy="0"/>
          <a:chOff x="0" y="0"/>
          <a:chExt cx="0" cy="0"/>
        </a:xfrm>
      </p:grpSpPr>
      <p:sp>
        <p:nvSpPr>
          <p:cNvPr id="2340" name="Shape 234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TaxSlayer – Beth Branch</a:t>
            </a:r>
          </a:p>
        </p:txBody>
      </p:sp>
      <p:sp>
        <p:nvSpPr>
          <p:cNvPr id="2341" name="Shape 2341"/>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Login to TaxSlayer </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Vita.taxslayerpro.com/IRSTRAINING</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Password: TRAINPROWEB</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Username: NELSONSTRAIN (last name, first initial)</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Password: SAVEFIRST</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Complete the Health Insurance Section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pic>
        <p:nvPicPr>
          <p:cNvPr id="2346" name="Shape 2346" descr="Impact-logo_SaveFirst-green.eps"/>
          <p:cNvPicPr preferRelativeResize="0"/>
          <p:nvPr/>
        </p:nvPicPr>
        <p:blipFill rotWithShape="1">
          <a:blip r:embed="rId3">
            <a:alphaModFix/>
          </a:blip>
          <a:srcRect l="19563" t="31741" r="20645" b="34976"/>
          <a:stretch/>
        </p:blipFill>
        <p:spPr>
          <a:xfrm>
            <a:off x="1440089" y="625475"/>
            <a:ext cx="9236708" cy="4237472"/>
          </a:xfrm>
          <a:prstGeom prst="rect">
            <a:avLst/>
          </a:prstGeom>
          <a:noFill/>
          <a:ln>
            <a:noFill/>
          </a:ln>
        </p:spPr>
      </p:pic>
      <p:sp>
        <p:nvSpPr>
          <p:cNvPr id="2347" name="Shape 2347"/>
          <p:cNvSpPr/>
          <p:nvPr/>
        </p:nvSpPr>
        <p:spPr>
          <a:xfrm>
            <a:off x="1524003" y="-184666"/>
            <a:ext cx="184800" cy="369300"/>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348" name="Shape 2348"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349" name="Shape 2349"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350" name="Shape 2350"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351" name="Shape 2351"/>
          <p:cNvSpPr txBox="1"/>
          <p:nvPr/>
        </p:nvSpPr>
        <p:spPr>
          <a:xfrm>
            <a:off x="-1461427" y="1481721"/>
            <a:ext cx="184800" cy="3693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352" name="Shape 2352"/>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w="9525" cap="flat" cmpd="sng">
            <a:solidFill>
              <a:srgbClr val="749E3D"/>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South Carolina Return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2357"/>
        <p:cNvGrpSpPr/>
        <p:nvPr/>
      </p:nvGrpSpPr>
      <p:grpSpPr>
        <a:xfrm>
          <a:off x="0" y="0"/>
          <a:ext cx="0" cy="0"/>
          <a:chOff x="0" y="0"/>
          <a:chExt cx="0" cy="0"/>
        </a:xfrm>
      </p:grpSpPr>
      <p:sp>
        <p:nvSpPr>
          <p:cNvPr id="2358" name="Shape 235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Lesson Objectives</a:t>
            </a:r>
          </a:p>
        </p:txBody>
      </p:sp>
      <p:sp>
        <p:nvSpPr>
          <p:cNvPr id="2359" name="Shape 2359"/>
          <p:cNvSpPr txBox="1">
            <a:spLocks noGrp="1"/>
          </p:cNvSpPr>
          <p:nvPr>
            <p:ph type="body" idx="1"/>
          </p:nvPr>
        </p:nvSpPr>
        <p:spPr>
          <a:xfrm>
            <a:off x="609600" y="1600200"/>
            <a:ext cx="10972800" cy="4937400"/>
          </a:xfrm>
          <a:prstGeom prst="rect">
            <a:avLst/>
          </a:prstGeom>
          <a:gradFill>
            <a:gsLst>
              <a:gs pos="0">
                <a:srgbClr val="B0CED9"/>
              </a:gs>
              <a:gs pos="35000">
                <a:srgbClr val="C7DCE4"/>
              </a:gs>
              <a:gs pos="100000">
                <a:srgbClr val="EAF1F4"/>
              </a:gs>
            </a:gsLst>
            <a:lin ang="16200038" scaled="0"/>
          </a:gradFill>
          <a:ln w="9525" cap="flat" cmpd="sng">
            <a:solidFill>
              <a:srgbClr val="38707F"/>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t" anchorCtr="0">
            <a:noAutofit/>
          </a:bodyPr>
          <a:lstStyle/>
          <a:p>
            <a:pPr marL="342900" marR="0" lvl="0" indent="-342900" algn="l" rtl="0">
              <a:spcBef>
                <a:spcPts val="0"/>
              </a:spcBef>
              <a:spcAft>
                <a:spcPts val="0"/>
              </a:spcAft>
              <a:buClr>
                <a:schemeClr val="accent3"/>
              </a:buClr>
              <a:buSzPct val="100000"/>
              <a:buFont typeface="Noto Sans Symbols"/>
              <a:buChar char="➢"/>
            </a:pPr>
            <a:r>
              <a:rPr lang="en-US" sz="4000" b="1" i="0" u="none" strike="noStrike" cap="none">
                <a:solidFill>
                  <a:schemeClr val="accent3"/>
                </a:solidFill>
                <a:latin typeface="Questrial"/>
                <a:ea typeface="Questrial"/>
                <a:cs typeface="Questrial"/>
                <a:sym typeface="Questrial"/>
              </a:rPr>
              <a:t>After completing this lesson, the volunteer will be able to:</a:t>
            </a:r>
          </a:p>
          <a:p>
            <a:pPr marL="742950" marR="0" lvl="1" indent="-285750" algn="l" rtl="0">
              <a:spcBef>
                <a:spcPts val="720"/>
              </a:spcBef>
              <a:spcAft>
                <a:spcPts val="0"/>
              </a:spcAft>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Summarize the flow of the SC 1040</a:t>
            </a:r>
          </a:p>
          <a:p>
            <a:pPr marL="742950" marR="0" lvl="1" indent="-285750" algn="l" rtl="0">
              <a:spcBef>
                <a:spcPts val="720"/>
              </a:spcBef>
              <a:spcAft>
                <a:spcPts val="0"/>
              </a:spcAft>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Differentiate and explain key differences between the taxability of various types of income on the federal tax return and South Carolina tax return</a:t>
            </a:r>
          </a:p>
          <a:p>
            <a:pPr marL="742950" marR="0" lvl="1" indent="-285750" algn="l" rtl="0">
              <a:spcBef>
                <a:spcPts val="720"/>
              </a:spcBef>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Apply subtractions unique to the SC 1040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9">
                                            <p:txEl>
                                              <p:pRg st="0" end="0"/>
                                            </p:txEl>
                                          </p:spTgt>
                                        </p:tgtEl>
                                        <p:attrNameLst>
                                          <p:attrName>style.visibility</p:attrName>
                                        </p:attrNameLst>
                                      </p:cBhvr>
                                      <p:to>
                                        <p:strVal val="visible"/>
                                      </p:to>
                                    </p:set>
                                    <p:animEffect transition="in" filter="fade">
                                      <p:cBhvr>
                                        <p:cTn id="7" dur="1000"/>
                                        <p:tgtEl>
                                          <p:spTgt spid="23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9">
                                            <p:txEl>
                                              <p:pRg st="1" end="1"/>
                                            </p:txEl>
                                          </p:spTgt>
                                        </p:tgtEl>
                                        <p:attrNameLst>
                                          <p:attrName>style.visibility</p:attrName>
                                        </p:attrNameLst>
                                      </p:cBhvr>
                                      <p:to>
                                        <p:strVal val="visible"/>
                                      </p:to>
                                    </p:set>
                                    <p:animEffect transition="in" filter="fade">
                                      <p:cBhvr>
                                        <p:cTn id="12" dur="1000"/>
                                        <p:tgtEl>
                                          <p:spTgt spid="23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59">
                                            <p:txEl>
                                              <p:pRg st="2" end="2"/>
                                            </p:txEl>
                                          </p:spTgt>
                                        </p:tgtEl>
                                        <p:attrNameLst>
                                          <p:attrName>style.visibility</p:attrName>
                                        </p:attrNameLst>
                                      </p:cBhvr>
                                      <p:to>
                                        <p:strVal val="visible"/>
                                      </p:to>
                                    </p:set>
                                    <p:animEffect transition="in" filter="fade">
                                      <p:cBhvr>
                                        <p:cTn id="17" dur="1000"/>
                                        <p:tgtEl>
                                          <p:spTgt spid="23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59">
                                            <p:txEl>
                                              <p:pRg st="3" end="3"/>
                                            </p:txEl>
                                          </p:spTgt>
                                        </p:tgtEl>
                                        <p:attrNameLst>
                                          <p:attrName>style.visibility</p:attrName>
                                        </p:attrNameLst>
                                      </p:cBhvr>
                                      <p:to>
                                        <p:strVal val="visible"/>
                                      </p:to>
                                    </p:set>
                                    <p:animEffect transition="in" filter="fade">
                                      <p:cBhvr>
                                        <p:cTn id="22" dur="1000"/>
                                        <p:tgtEl>
                                          <p:spTgt spid="23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2364"/>
        <p:cNvGrpSpPr/>
        <p:nvPr/>
      </p:nvGrpSpPr>
      <p:grpSpPr>
        <a:xfrm>
          <a:off x="0" y="0"/>
          <a:ext cx="0" cy="0"/>
          <a:chOff x="0" y="0"/>
          <a:chExt cx="0" cy="0"/>
        </a:xfrm>
      </p:grpSpPr>
      <p:sp>
        <p:nvSpPr>
          <p:cNvPr id="2365" name="Shape 2365"/>
          <p:cNvSpPr txBox="1"/>
          <p:nvPr/>
        </p:nvSpPr>
        <p:spPr>
          <a:xfrm>
            <a:off x="1010653" y="1071940"/>
            <a:ext cx="8598600" cy="4414500"/>
          </a:xfrm>
          <a:prstGeom prst="rect">
            <a:avLst/>
          </a:prstGeom>
          <a:noFill/>
          <a:ln>
            <a:noFill/>
          </a:ln>
        </p:spPr>
        <p:txBody>
          <a:bodyPr wrap="square" lIns="90000" tIns="46800" rIns="90000" bIns="46800" anchor="t" anchorCtr="0">
            <a:noAutofit/>
          </a:bodyPr>
          <a:lstStyle/>
          <a:p>
            <a:pPr marL="0" marR="0" lvl="0" indent="0" algn="l" rtl="0">
              <a:spcBef>
                <a:spcPts val="0"/>
              </a:spcBef>
              <a:buClr>
                <a:schemeClr val="dk1"/>
              </a:buClr>
              <a:buFont typeface="Questrial"/>
              <a:buNone/>
            </a:pPr>
            <a:endParaRPr sz="3200" b="1">
              <a:solidFill>
                <a:schemeClr val="accent1"/>
              </a:solidFill>
              <a:latin typeface="Questrial"/>
              <a:ea typeface="Questrial"/>
              <a:cs typeface="Questrial"/>
              <a:sym typeface="Questrial"/>
            </a:endParaRPr>
          </a:p>
          <a:p>
            <a:pPr marL="0" marR="0" lvl="0" indent="0" algn="l" rtl="0">
              <a:spcBef>
                <a:spcPts val="0"/>
              </a:spcBef>
              <a:buSzPct val="25000"/>
              <a:buNone/>
            </a:pPr>
            <a:r>
              <a:rPr lang="en-US" sz="3200">
                <a:solidFill>
                  <a:schemeClr val="dk1"/>
                </a:solidFill>
                <a:latin typeface="Questrial"/>
                <a:ea typeface="Questrial"/>
                <a:cs typeface="Questrial"/>
                <a:sym typeface="Questrial"/>
              </a:rPr>
              <a:t>		</a:t>
            </a:r>
            <a:r>
              <a:rPr lang="en-US" sz="3200">
                <a:solidFill>
                  <a:schemeClr val="accent4"/>
                </a:solidFill>
                <a:latin typeface="Questrial"/>
                <a:ea typeface="Questrial"/>
                <a:cs typeface="Questrial"/>
                <a:sym typeface="Questrial"/>
              </a:rPr>
              <a:t>Federal Taxable Income</a:t>
            </a:r>
          </a:p>
          <a:p>
            <a:pPr marL="0" marR="0" lvl="0" indent="0" algn="l" rtl="0">
              <a:spcBef>
                <a:spcPts val="0"/>
              </a:spcBef>
              <a:buSzPct val="25000"/>
              <a:buNone/>
            </a:pPr>
            <a:r>
              <a:rPr lang="en-US" sz="3200">
                <a:solidFill>
                  <a:srgbClr val="C00000"/>
                </a:solidFill>
                <a:latin typeface="Questrial"/>
                <a:ea typeface="Questrial"/>
                <a:cs typeface="Questrial"/>
                <a:sym typeface="Questrial"/>
              </a:rPr>
              <a:t>        +	Additions</a:t>
            </a:r>
          </a:p>
          <a:p>
            <a:pPr marL="0" marR="0" lvl="0" indent="0" algn="l" rtl="0">
              <a:spcBef>
                <a:spcPts val="0"/>
              </a:spcBef>
              <a:buSzPct val="25000"/>
              <a:buNone/>
            </a:pPr>
            <a:r>
              <a:rPr lang="en-US" sz="3200">
                <a:solidFill>
                  <a:schemeClr val="dk1"/>
                </a:solidFill>
                <a:latin typeface="Questrial"/>
                <a:ea typeface="Questrial"/>
                <a:cs typeface="Questrial"/>
                <a:sym typeface="Questrial"/>
              </a:rPr>
              <a:t>        </a:t>
            </a:r>
            <a:r>
              <a:rPr lang="en-US" sz="4000">
                <a:solidFill>
                  <a:schemeClr val="dk1"/>
                </a:solidFill>
                <a:latin typeface="Questrial"/>
                <a:ea typeface="Questrial"/>
                <a:cs typeface="Questrial"/>
                <a:sym typeface="Questrial"/>
              </a:rPr>
              <a:t>-</a:t>
            </a:r>
            <a:r>
              <a:rPr lang="en-US" sz="3200">
                <a:solidFill>
                  <a:schemeClr val="dk1"/>
                </a:solidFill>
                <a:latin typeface="Questrial"/>
                <a:ea typeface="Questrial"/>
                <a:cs typeface="Questrial"/>
                <a:sym typeface="Questrial"/>
              </a:rPr>
              <a:t>	</a:t>
            </a:r>
            <a:r>
              <a:rPr lang="en-US" sz="3200" u="sng">
                <a:solidFill>
                  <a:schemeClr val="dk1"/>
                </a:solidFill>
                <a:latin typeface="Questrial"/>
                <a:ea typeface="Questrial"/>
                <a:cs typeface="Questrial"/>
                <a:sym typeface="Questrial"/>
              </a:rPr>
              <a:t>Subtractions           		</a:t>
            </a:r>
          </a:p>
          <a:p>
            <a:pPr marL="0" marR="0" lvl="0" indent="0" algn="l" rtl="0">
              <a:spcBef>
                <a:spcPts val="0"/>
              </a:spcBef>
              <a:buSzPct val="25000"/>
              <a:buNone/>
            </a:pPr>
            <a:r>
              <a:rPr lang="en-US" sz="3200">
                <a:solidFill>
                  <a:schemeClr val="dk1"/>
                </a:solidFill>
                <a:latin typeface="Questrial"/>
                <a:ea typeface="Questrial"/>
                <a:cs typeface="Questrial"/>
                <a:sym typeface="Questrial"/>
              </a:rPr>
              <a:t>		</a:t>
            </a:r>
            <a:r>
              <a:rPr lang="en-US" sz="3200">
                <a:solidFill>
                  <a:schemeClr val="accent1"/>
                </a:solidFill>
                <a:latin typeface="Questrial"/>
                <a:ea typeface="Questrial"/>
                <a:cs typeface="Questrial"/>
                <a:sym typeface="Questrial"/>
              </a:rPr>
              <a:t>SC Taxable Income</a:t>
            </a:r>
          </a:p>
          <a:p>
            <a:pPr marL="0" marR="0" lvl="0" indent="0" algn="l" rtl="0">
              <a:spcBef>
                <a:spcPts val="0"/>
              </a:spcBef>
              <a:buSzPct val="25000"/>
              <a:buNone/>
            </a:pPr>
            <a:r>
              <a:rPr lang="en-US" sz="3200">
                <a:solidFill>
                  <a:schemeClr val="dk1"/>
                </a:solidFill>
                <a:latin typeface="Questrial"/>
                <a:ea typeface="Questrial"/>
                <a:cs typeface="Questrial"/>
                <a:sym typeface="Questrial"/>
              </a:rPr>
              <a:t>        </a:t>
            </a:r>
            <a:r>
              <a:rPr lang="en-US" sz="3200">
                <a:solidFill>
                  <a:schemeClr val="accent3"/>
                </a:solidFill>
                <a:latin typeface="Questrial"/>
                <a:ea typeface="Questrial"/>
                <a:cs typeface="Questrial"/>
                <a:sym typeface="Questrial"/>
              </a:rPr>
              <a:t>x </a:t>
            </a:r>
            <a:r>
              <a:rPr lang="en-US" sz="3200">
                <a:solidFill>
                  <a:schemeClr val="dk1"/>
                </a:solidFill>
                <a:latin typeface="Questrial"/>
                <a:ea typeface="Questrial"/>
                <a:cs typeface="Questrial"/>
                <a:sym typeface="Questrial"/>
              </a:rPr>
              <a:t>	</a:t>
            </a:r>
            <a:r>
              <a:rPr lang="en-US" sz="3200" u="sng">
                <a:solidFill>
                  <a:schemeClr val="accent3"/>
                </a:solidFill>
                <a:latin typeface="Questrial"/>
                <a:ea typeface="Questrial"/>
                <a:cs typeface="Questrial"/>
                <a:sym typeface="Questrial"/>
              </a:rPr>
              <a:t>Tax table				</a:t>
            </a:r>
          </a:p>
          <a:p>
            <a:pPr marL="0" marR="0" lvl="0" indent="0" algn="l" rtl="0">
              <a:spcBef>
                <a:spcPts val="0"/>
              </a:spcBef>
              <a:buSzPct val="25000"/>
              <a:buNone/>
            </a:pPr>
            <a:r>
              <a:rPr lang="en-US" sz="3200">
                <a:solidFill>
                  <a:schemeClr val="dk1"/>
                </a:solidFill>
                <a:latin typeface="Questrial"/>
                <a:ea typeface="Questrial"/>
                <a:cs typeface="Questrial"/>
                <a:sym typeface="Questrial"/>
              </a:rPr>
              <a:t>		</a:t>
            </a:r>
            <a:r>
              <a:rPr lang="en-US" sz="3200">
                <a:solidFill>
                  <a:schemeClr val="accent2"/>
                </a:solidFill>
                <a:latin typeface="Questrial"/>
                <a:ea typeface="Questrial"/>
                <a:cs typeface="Questrial"/>
                <a:sym typeface="Questrial"/>
              </a:rPr>
              <a:t>SC Tax Liability</a:t>
            </a:r>
          </a:p>
          <a:p>
            <a:pPr marL="0" marR="0" lvl="0" indent="0" algn="l" rtl="0">
              <a:spcBef>
                <a:spcPts val="0"/>
              </a:spcBef>
              <a:buSzPct val="25000"/>
              <a:buNone/>
            </a:pPr>
            <a:r>
              <a:rPr lang="en-US" sz="3200">
                <a:solidFill>
                  <a:schemeClr val="accent2"/>
                </a:solidFill>
                <a:latin typeface="Questrial"/>
                <a:ea typeface="Questrial"/>
                <a:cs typeface="Questrial"/>
                <a:sym typeface="Questrial"/>
              </a:rPr>
              <a:t>	</a:t>
            </a:r>
            <a:r>
              <a:rPr lang="en-US" sz="4000">
                <a:solidFill>
                  <a:schemeClr val="accent2"/>
                </a:solidFill>
                <a:latin typeface="Questrial"/>
                <a:ea typeface="Questrial"/>
                <a:cs typeface="Questrial"/>
                <a:sym typeface="Questrial"/>
              </a:rPr>
              <a:t>-</a:t>
            </a:r>
            <a:r>
              <a:rPr lang="en-US" sz="3200">
                <a:solidFill>
                  <a:schemeClr val="accent2"/>
                </a:solidFill>
                <a:latin typeface="Questrial"/>
                <a:ea typeface="Questrial"/>
                <a:cs typeface="Questrial"/>
                <a:sym typeface="Questrial"/>
              </a:rPr>
              <a:t>	Nonrefundable credits</a:t>
            </a:r>
          </a:p>
          <a:p>
            <a:pPr marL="0" marR="0" lvl="0" indent="0" algn="l" rtl="0">
              <a:spcBef>
                <a:spcPts val="0"/>
              </a:spcBef>
              <a:buSzPct val="25000"/>
              <a:buNone/>
            </a:pPr>
            <a:r>
              <a:rPr lang="en-US" sz="3200">
                <a:solidFill>
                  <a:schemeClr val="accent2"/>
                </a:solidFill>
                <a:latin typeface="Questrial"/>
                <a:ea typeface="Questrial"/>
                <a:cs typeface="Questrial"/>
                <a:sym typeface="Questrial"/>
              </a:rPr>
              <a:t>       +	</a:t>
            </a:r>
            <a:r>
              <a:rPr lang="en-US" sz="3200" u="sng">
                <a:solidFill>
                  <a:schemeClr val="accent2"/>
                </a:solidFill>
                <a:latin typeface="Questrial"/>
                <a:ea typeface="Questrial"/>
                <a:cs typeface="Questrial"/>
                <a:sym typeface="Questrial"/>
              </a:rPr>
              <a:t>Payments/Refundable credits</a:t>
            </a:r>
          </a:p>
          <a:p>
            <a:pPr marL="0" marR="0" lvl="0" indent="0" algn="l" rtl="0">
              <a:spcBef>
                <a:spcPts val="0"/>
              </a:spcBef>
              <a:buSzPct val="25000"/>
              <a:buNone/>
            </a:pPr>
            <a:r>
              <a:rPr lang="en-US" sz="3200">
                <a:solidFill>
                  <a:schemeClr val="dk1"/>
                </a:solidFill>
                <a:latin typeface="Questrial"/>
                <a:ea typeface="Questrial"/>
                <a:cs typeface="Questrial"/>
                <a:sym typeface="Questrial"/>
              </a:rPr>
              <a:t>		</a:t>
            </a:r>
            <a:r>
              <a:rPr lang="en-US" sz="3200">
                <a:solidFill>
                  <a:schemeClr val="accent1"/>
                </a:solidFill>
                <a:latin typeface="Questrial"/>
                <a:ea typeface="Questrial"/>
                <a:cs typeface="Questrial"/>
                <a:sym typeface="Questrial"/>
              </a:rPr>
              <a:t>Amount refunded or owed</a:t>
            </a:r>
          </a:p>
        </p:txBody>
      </p:sp>
      <p:sp>
        <p:nvSpPr>
          <p:cNvPr id="2366" name="Shape 2366"/>
          <p:cNvSpPr/>
          <p:nvPr/>
        </p:nvSpPr>
        <p:spPr>
          <a:xfrm>
            <a:off x="0" y="139512"/>
            <a:ext cx="12192000" cy="7080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4000" b="1">
                <a:solidFill>
                  <a:schemeClr val="dk1"/>
                </a:solidFill>
                <a:latin typeface="Questrial"/>
                <a:ea typeface="Questrial"/>
                <a:cs typeface="Questrial"/>
                <a:sym typeface="Questrial"/>
              </a:rPr>
              <a:t>SC 1040 Overview</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371" name="Shape 237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Residency</a:t>
            </a:r>
          </a:p>
        </p:txBody>
      </p:sp>
      <p:sp>
        <p:nvSpPr>
          <p:cNvPr id="2372" name="Shape 2372"/>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Noto Sans Symbols"/>
              <a:buNone/>
            </a:pPr>
            <a:r>
              <a:rPr lang="en-US" sz="3700" b="0" i="0" u="none" strike="noStrike" cap="none">
                <a:solidFill>
                  <a:schemeClr val="dk1"/>
                </a:solidFill>
                <a:latin typeface="Questrial"/>
                <a:ea typeface="Questrial"/>
                <a:cs typeface="Questrial"/>
                <a:sym typeface="Questrial"/>
              </a:rPr>
              <a:t>Even if you live outside of South Carolina, you are considered a resident if:</a:t>
            </a:r>
          </a:p>
          <a:p>
            <a:pPr marL="342900" marR="0" lvl="0" indent="-342900" algn="l" rtl="0">
              <a:lnSpc>
                <a:spcPct val="9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Your intention is to maintain South Carolina as your permanent home, AND</a:t>
            </a:r>
          </a:p>
          <a:p>
            <a:pPr marL="342900" marR="0" lvl="0" indent="-342900" algn="l" rtl="0">
              <a:lnSpc>
                <a:spcPct val="9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South Carolina is the center of your financial, social and family life; AND</a:t>
            </a:r>
          </a:p>
          <a:p>
            <a:pPr marL="342900" marR="0" lvl="0" indent="-342900" algn="l" rtl="0">
              <a:lnSpc>
                <a:spcPct val="90000"/>
              </a:lnSpc>
              <a:spcBef>
                <a:spcPts val="740"/>
              </a:spcBef>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When you are away, South Carolina is the place to which you intend to return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2">
                                            <p:txEl>
                                              <p:pRg st="0" end="0"/>
                                            </p:txEl>
                                          </p:spTgt>
                                        </p:tgtEl>
                                        <p:attrNameLst>
                                          <p:attrName>style.visibility</p:attrName>
                                        </p:attrNameLst>
                                      </p:cBhvr>
                                      <p:to>
                                        <p:strVal val="visible"/>
                                      </p:to>
                                    </p:set>
                                    <p:animEffect transition="in" filter="fade">
                                      <p:cBhvr>
                                        <p:cTn id="7" dur="500"/>
                                        <p:tgtEl>
                                          <p:spTgt spid="23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2">
                                            <p:txEl>
                                              <p:pRg st="1" end="1"/>
                                            </p:txEl>
                                          </p:spTgt>
                                        </p:tgtEl>
                                        <p:attrNameLst>
                                          <p:attrName>style.visibility</p:attrName>
                                        </p:attrNameLst>
                                      </p:cBhvr>
                                      <p:to>
                                        <p:strVal val="visible"/>
                                      </p:to>
                                    </p:set>
                                    <p:animEffect transition="in" filter="fade">
                                      <p:cBhvr>
                                        <p:cTn id="12" dur="500"/>
                                        <p:tgtEl>
                                          <p:spTgt spid="23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72">
                                            <p:txEl>
                                              <p:pRg st="2" end="2"/>
                                            </p:txEl>
                                          </p:spTgt>
                                        </p:tgtEl>
                                        <p:attrNameLst>
                                          <p:attrName>style.visibility</p:attrName>
                                        </p:attrNameLst>
                                      </p:cBhvr>
                                      <p:to>
                                        <p:strVal val="visible"/>
                                      </p:to>
                                    </p:set>
                                    <p:animEffect transition="in" filter="fade">
                                      <p:cBhvr>
                                        <p:cTn id="17" dur="500"/>
                                        <p:tgtEl>
                                          <p:spTgt spid="23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72">
                                            <p:txEl>
                                              <p:pRg st="3" end="3"/>
                                            </p:txEl>
                                          </p:spTgt>
                                        </p:tgtEl>
                                        <p:attrNameLst>
                                          <p:attrName>style.visibility</p:attrName>
                                        </p:attrNameLst>
                                      </p:cBhvr>
                                      <p:to>
                                        <p:strVal val="visible"/>
                                      </p:to>
                                    </p:set>
                                    <p:animEffect transition="in" filter="fade">
                                      <p:cBhvr>
                                        <p:cTn id="22" dur="500"/>
                                        <p:tgtEl>
                                          <p:spTgt spid="23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2376"/>
        <p:cNvGrpSpPr/>
        <p:nvPr/>
      </p:nvGrpSpPr>
      <p:grpSpPr>
        <a:xfrm>
          <a:off x="0" y="0"/>
          <a:ext cx="0" cy="0"/>
          <a:chOff x="0" y="0"/>
          <a:chExt cx="0" cy="0"/>
        </a:xfrm>
      </p:grpSpPr>
      <p:sp>
        <p:nvSpPr>
          <p:cNvPr id="2377" name="Shape 237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Who Must File</a:t>
            </a:r>
          </a:p>
        </p:txBody>
      </p:sp>
      <p:sp>
        <p:nvSpPr>
          <p:cNvPr id="2378" name="Shape 2378"/>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Residents under 65</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Anyone who is required to file a federal income tax return that includes income taxable by South Carolina</a:t>
            </a:r>
          </a:p>
          <a:p>
            <a:pPr marL="1143000" marR="0" lvl="2" indent="-228600" algn="l" rtl="0">
              <a:lnSpc>
                <a:spcPct val="90000"/>
              </a:lnSpc>
              <a:spcBef>
                <a:spcPts val="640"/>
              </a:spcBef>
              <a:spcAft>
                <a:spcPts val="0"/>
              </a:spcAft>
              <a:buClr>
                <a:schemeClr val="dk1"/>
              </a:buClr>
              <a:buSzPct val="100000"/>
              <a:buFont typeface="Courier New"/>
              <a:buChar char="o"/>
            </a:pPr>
            <a:r>
              <a:rPr lang="en-US" sz="3200" b="0" i="0" u="none" strike="noStrike" cap="none">
                <a:solidFill>
                  <a:schemeClr val="dk1"/>
                </a:solidFill>
                <a:latin typeface="Questrial"/>
                <a:ea typeface="Questrial"/>
                <a:cs typeface="Questrial"/>
                <a:sym typeface="Questrial"/>
              </a:rPr>
              <a:t>Residents of South Carolina are taxed on their entire income, regardless of where earned, unless specifically exempted by law</a:t>
            </a:r>
          </a:p>
          <a:p>
            <a:pPr marL="742950" marR="0" lvl="1" indent="-285750" algn="l" rtl="0">
              <a:lnSpc>
                <a:spcPct val="90000"/>
              </a:lnSpc>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Any who has South Carolina income tax withheld from wages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8">
                                            <p:txEl>
                                              <p:pRg st="0" end="0"/>
                                            </p:txEl>
                                          </p:spTgt>
                                        </p:tgtEl>
                                        <p:attrNameLst>
                                          <p:attrName>style.visibility</p:attrName>
                                        </p:attrNameLst>
                                      </p:cBhvr>
                                      <p:to>
                                        <p:strVal val="visible"/>
                                      </p:to>
                                    </p:set>
                                    <p:animEffect transition="in" filter="fade">
                                      <p:cBhvr>
                                        <p:cTn id="7" dur="500"/>
                                        <p:tgtEl>
                                          <p:spTgt spid="23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8">
                                            <p:txEl>
                                              <p:pRg st="1" end="1"/>
                                            </p:txEl>
                                          </p:spTgt>
                                        </p:tgtEl>
                                        <p:attrNameLst>
                                          <p:attrName>style.visibility</p:attrName>
                                        </p:attrNameLst>
                                      </p:cBhvr>
                                      <p:to>
                                        <p:strVal val="visible"/>
                                      </p:to>
                                    </p:set>
                                    <p:animEffect transition="in" filter="fade">
                                      <p:cBhvr>
                                        <p:cTn id="12" dur="500"/>
                                        <p:tgtEl>
                                          <p:spTgt spid="23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78">
                                            <p:txEl>
                                              <p:pRg st="2" end="2"/>
                                            </p:txEl>
                                          </p:spTgt>
                                        </p:tgtEl>
                                        <p:attrNameLst>
                                          <p:attrName>style.visibility</p:attrName>
                                        </p:attrNameLst>
                                      </p:cBhvr>
                                      <p:to>
                                        <p:strVal val="visible"/>
                                      </p:to>
                                    </p:set>
                                    <p:animEffect transition="in" filter="fade">
                                      <p:cBhvr>
                                        <p:cTn id="17" dur="500"/>
                                        <p:tgtEl>
                                          <p:spTgt spid="23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78">
                                            <p:txEl>
                                              <p:pRg st="3" end="3"/>
                                            </p:txEl>
                                          </p:spTgt>
                                        </p:tgtEl>
                                        <p:attrNameLst>
                                          <p:attrName>style.visibility</p:attrName>
                                        </p:attrNameLst>
                                      </p:cBhvr>
                                      <p:to>
                                        <p:strVal val="visible"/>
                                      </p:to>
                                    </p:set>
                                    <p:animEffect transition="in" filter="fade">
                                      <p:cBhvr>
                                        <p:cTn id="22" dur="500"/>
                                        <p:tgtEl>
                                          <p:spTgt spid="23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2384" name="Shape 238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Who Must File</a:t>
            </a:r>
          </a:p>
        </p:txBody>
      </p:sp>
      <p:sp>
        <p:nvSpPr>
          <p:cNvPr id="2385" name="Shape 2385"/>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Residents over 65</a:t>
            </a:r>
          </a:p>
          <a:p>
            <a:pPr marL="742950" marR="0" lvl="1" indent="-285750" algn="l" rtl="0">
              <a:lnSpc>
                <a:spcPct val="8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Married Filing Jointly (both 65 or older)</a:t>
            </a:r>
          </a:p>
          <a:p>
            <a:pPr marL="1143000" marR="0" lvl="2" indent="-228600" algn="l" rtl="0">
              <a:lnSpc>
                <a:spcPct val="80000"/>
              </a:lnSpc>
              <a:spcBef>
                <a:spcPts val="592"/>
              </a:spcBef>
              <a:spcAft>
                <a:spcPts val="0"/>
              </a:spcAft>
              <a:buClr>
                <a:schemeClr val="dk1"/>
              </a:buClr>
              <a:buSzPct val="98666"/>
              <a:buFont typeface="Courier New"/>
              <a:buChar char="o"/>
            </a:pPr>
            <a:r>
              <a:rPr lang="en-US" sz="2960" b="0" i="0" u="none" strike="noStrike" cap="none">
                <a:solidFill>
                  <a:schemeClr val="dk1"/>
                </a:solidFill>
                <a:latin typeface="Questrial"/>
                <a:ea typeface="Questrial"/>
                <a:cs typeface="Questrial"/>
                <a:sym typeface="Questrial"/>
              </a:rPr>
              <a:t>Gross income must be greater than federal gross income filing requirement + $30,000</a:t>
            </a:r>
          </a:p>
          <a:p>
            <a:pPr marL="742950" marR="0" lvl="1" indent="-285750" algn="l" rtl="0">
              <a:lnSpc>
                <a:spcPct val="8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Any other filing status</a:t>
            </a:r>
          </a:p>
          <a:p>
            <a:pPr marL="1143000" marR="0" lvl="2" indent="-228600" algn="l" rtl="0">
              <a:lnSpc>
                <a:spcPct val="80000"/>
              </a:lnSpc>
              <a:spcBef>
                <a:spcPts val="592"/>
              </a:spcBef>
              <a:spcAft>
                <a:spcPts val="0"/>
              </a:spcAft>
              <a:buClr>
                <a:schemeClr val="dk1"/>
              </a:buClr>
              <a:buSzPct val="98666"/>
              <a:buFont typeface="Courier New"/>
              <a:buChar char="o"/>
            </a:pPr>
            <a:r>
              <a:rPr lang="en-US" sz="2960" b="0" i="0" u="none" strike="noStrike" cap="none">
                <a:solidFill>
                  <a:schemeClr val="dk1"/>
                </a:solidFill>
                <a:latin typeface="Questrial"/>
                <a:ea typeface="Questrial"/>
                <a:cs typeface="Questrial"/>
                <a:sym typeface="Questrial"/>
              </a:rPr>
              <a:t>Gross income must be greater than federal gross income filing requirement + $15,000</a:t>
            </a:r>
          </a:p>
          <a:p>
            <a:pPr marL="742950" marR="0" lvl="1" indent="-285750" algn="l" rtl="0">
              <a:lnSpc>
                <a:spcPct val="80000"/>
              </a:lnSpc>
              <a:spcBef>
                <a:spcPts val="666"/>
              </a:spcBef>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Any who have South Carolina income tax withheld from wages</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Shape 2391"/>
          <p:cNvSpPr txBox="1">
            <a:spLocks noGrp="1"/>
          </p:cNvSpPr>
          <p:nvPr>
            <p:ph type="title"/>
          </p:nvPr>
        </p:nvSpPr>
        <p:spPr>
          <a:xfrm>
            <a:off x="609600" y="-4"/>
            <a:ext cx="10972800" cy="7011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Arial"/>
              <a:buNone/>
            </a:pPr>
            <a:r>
              <a:rPr lang="en-US" sz="4000" b="1" i="0" u="none" strike="noStrike" cap="none">
                <a:solidFill>
                  <a:schemeClr val="dk2"/>
                </a:solidFill>
                <a:latin typeface="Arial"/>
                <a:ea typeface="Arial"/>
                <a:cs typeface="Arial"/>
                <a:sym typeface="Arial"/>
              </a:rPr>
              <a:t>Who Must File - Over 65</a:t>
            </a:r>
          </a:p>
        </p:txBody>
      </p:sp>
      <p:graphicFrame>
        <p:nvGraphicFramePr>
          <p:cNvPr id="2392" name="Shape 2392"/>
          <p:cNvGraphicFramePr/>
          <p:nvPr/>
        </p:nvGraphicFramePr>
        <p:xfrm>
          <a:off x="125511" y="583288"/>
          <a:ext cx="3000000" cy="3000000"/>
        </p:xfrm>
        <a:graphic>
          <a:graphicData uri="http://schemas.openxmlformats.org/drawingml/2006/table">
            <a:tbl>
              <a:tblPr>
                <a:noFill/>
                <a:tableStyleId>{528DD127-CA23-481B-BB3C-0306C4AA611B}</a:tableStyleId>
              </a:tblPr>
              <a:tblGrid>
                <a:gridCol w="1872375"/>
                <a:gridCol w="1545500"/>
                <a:gridCol w="1760325"/>
                <a:gridCol w="1817875"/>
                <a:gridCol w="1543250"/>
                <a:gridCol w="1555075"/>
                <a:gridCol w="1773675"/>
              </a:tblGrid>
              <a:tr h="2147775">
                <a:tc>
                  <a:txBody>
                    <a:bodyPr/>
                    <a:lstStyle/>
                    <a:p>
                      <a:pPr marL="0" marR="0" lvl="0" indent="0" algn="ctr" rtl="0">
                        <a:spcBef>
                          <a:spcPts val="0"/>
                        </a:spcBef>
                        <a:buClr>
                          <a:schemeClr val="lt1"/>
                        </a:buClr>
                        <a:buSzPct val="25000"/>
                        <a:buFont typeface="Questrial"/>
                        <a:buNone/>
                      </a:pPr>
                      <a:r>
                        <a:rPr lang="en-US" sz="2400" b="1" u="none" strike="noStrike" cap="none">
                          <a:solidFill>
                            <a:schemeClr val="lt1"/>
                          </a:solidFill>
                        </a:rPr>
                        <a:t>FULL/PART YEAR RESIDENT</a:t>
                      </a:r>
                    </a:p>
                  </a:txBody>
                  <a:tcPr marL="91450" marR="91450" marT="45725" marB="457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dk1"/>
                    </a:solidFill>
                  </a:tcPr>
                </a:tc>
                <a:tc>
                  <a:txBody>
                    <a:bodyPr/>
                    <a:lstStyle/>
                    <a:p>
                      <a:pPr marL="0" marR="0" lvl="0" indent="0" algn="ctr" rtl="0">
                        <a:spcBef>
                          <a:spcPts val="0"/>
                        </a:spcBef>
                        <a:buClr>
                          <a:schemeClr val="lt1"/>
                        </a:buClr>
                        <a:buSzPct val="25000"/>
                        <a:buFont typeface="Questrial"/>
                        <a:buNone/>
                      </a:pPr>
                      <a:r>
                        <a:rPr lang="en-US" sz="2400" b="1" u="none" strike="noStrike" cap="none">
                          <a:solidFill>
                            <a:schemeClr val="lt1"/>
                          </a:solidFill>
                        </a:rPr>
                        <a:t>Single</a:t>
                      </a:r>
                    </a:p>
                  </a:txBody>
                  <a:tcPr marL="91450" marR="91450" marT="45725" marB="457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accent5"/>
                    </a:solidFill>
                  </a:tcPr>
                </a:tc>
                <a:tc>
                  <a:txBody>
                    <a:bodyPr/>
                    <a:lstStyle/>
                    <a:p>
                      <a:pPr marL="0" marR="0" lvl="0" indent="0" algn="ctr" rtl="0">
                        <a:spcBef>
                          <a:spcPts val="0"/>
                        </a:spcBef>
                        <a:buClr>
                          <a:schemeClr val="lt1"/>
                        </a:buClr>
                        <a:buSzPct val="25000"/>
                        <a:buFont typeface="Questrial"/>
                        <a:buNone/>
                      </a:pPr>
                      <a:r>
                        <a:rPr lang="en-US" sz="2400" b="1" u="none" strike="noStrike" cap="none">
                          <a:solidFill>
                            <a:schemeClr val="lt1"/>
                          </a:solidFill>
                        </a:rPr>
                        <a:t>Married Filing Separately</a:t>
                      </a:r>
                    </a:p>
                  </a:txBody>
                  <a:tcPr marL="91450" marR="91450" marT="45725" marB="457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accent5"/>
                    </a:solidFill>
                  </a:tcPr>
                </a:tc>
                <a:tc>
                  <a:txBody>
                    <a:bodyPr/>
                    <a:lstStyle/>
                    <a:p>
                      <a:pPr marL="0" marR="0" lvl="0" indent="0" algn="ctr" rtl="0">
                        <a:spcBef>
                          <a:spcPts val="0"/>
                        </a:spcBef>
                        <a:buClr>
                          <a:schemeClr val="lt1"/>
                        </a:buClr>
                        <a:buSzPct val="25000"/>
                        <a:buFont typeface="Questrial"/>
                        <a:buNone/>
                      </a:pPr>
                      <a:r>
                        <a:rPr lang="en-US" sz="2400" b="1" u="none" strike="noStrike" cap="none">
                          <a:solidFill>
                            <a:schemeClr val="lt1"/>
                          </a:solidFill>
                        </a:rPr>
                        <a:t>Head of Household</a:t>
                      </a:r>
                    </a:p>
                  </a:txBody>
                  <a:tcPr marL="91450" marR="91450" marT="45725" marB="457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accent5"/>
                    </a:solidFill>
                  </a:tcPr>
                </a:tc>
                <a:tc>
                  <a:txBody>
                    <a:bodyPr/>
                    <a:lstStyle/>
                    <a:p>
                      <a:pPr marL="0" marR="0" lvl="0" indent="0" algn="ctr" rtl="0">
                        <a:spcBef>
                          <a:spcPts val="0"/>
                        </a:spcBef>
                        <a:buClr>
                          <a:schemeClr val="lt1"/>
                        </a:buClr>
                        <a:buSzPct val="25000"/>
                        <a:buFont typeface="Questrial"/>
                        <a:buNone/>
                      </a:pPr>
                      <a:r>
                        <a:rPr lang="en-US" sz="2400" b="1" u="none" strike="noStrike" cap="none">
                          <a:solidFill>
                            <a:schemeClr val="lt1"/>
                          </a:solidFill>
                        </a:rPr>
                        <a:t>Married Filing Jointly (both spouses over 65)</a:t>
                      </a:r>
                    </a:p>
                  </a:txBody>
                  <a:tcPr marL="91450" marR="91450" marT="45725" marB="457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accent5"/>
                    </a:solidFill>
                  </a:tcPr>
                </a:tc>
                <a:tc>
                  <a:txBody>
                    <a:bodyPr/>
                    <a:lstStyle/>
                    <a:p>
                      <a:pPr marL="0" marR="0" lvl="0" indent="0" algn="ctr" rtl="0">
                        <a:spcBef>
                          <a:spcPts val="0"/>
                        </a:spcBef>
                        <a:buClr>
                          <a:schemeClr val="lt1"/>
                        </a:buClr>
                        <a:buSzPct val="25000"/>
                        <a:buFont typeface="Questrial"/>
                        <a:buNone/>
                      </a:pPr>
                      <a:r>
                        <a:rPr lang="en-US" sz="2400" b="1" u="none" strike="noStrike" cap="none">
                          <a:solidFill>
                            <a:schemeClr val="lt1"/>
                          </a:solidFill>
                        </a:rPr>
                        <a:t>Married Filing Jointly (one spouse over 65)</a:t>
                      </a:r>
                    </a:p>
                  </a:txBody>
                  <a:tcPr marL="91450" marR="91450" marT="45725" marB="457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accent5"/>
                    </a:solidFill>
                  </a:tcPr>
                </a:tc>
                <a:tc>
                  <a:txBody>
                    <a:bodyPr/>
                    <a:lstStyle/>
                    <a:p>
                      <a:pPr marL="0" marR="0" lvl="0" indent="0" algn="ctr" rtl="0">
                        <a:spcBef>
                          <a:spcPts val="0"/>
                        </a:spcBef>
                        <a:buClr>
                          <a:schemeClr val="lt1"/>
                        </a:buClr>
                        <a:buSzPct val="25000"/>
                        <a:buFont typeface="Questrial"/>
                        <a:buNone/>
                      </a:pPr>
                      <a:r>
                        <a:rPr lang="en-US" sz="2400" b="1" u="none" strike="noStrike" cap="none">
                          <a:solidFill>
                            <a:schemeClr val="lt1"/>
                          </a:solidFill>
                        </a:rPr>
                        <a:t>Qualifying Widow</a:t>
                      </a:r>
                    </a:p>
                  </a:txBody>
                  <a:tcPr marL="91450" marR="91450" marT="45725" marB="457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accent5"/>
                    </a:solidFill>
                  </a:tcPr>
                </a:tc>
              </a:tr>
              <a:tr h="3428275">
                <a:tc>
                  <a:txBody>
                    <a:bodyPr/>
                    <a:lstStyle/>
                    <a:p>
                      <a:pPr marL="0" marR="0" lvl="0" indent="0" algn="ctr" rtl="0">
                        <a:spcBef>
                          <a:spcPts val="0"/>
                        </a:spcBef>
                        <a:buClr>
                          <a:schemeClr val="lt1"/>
                        </a:buClr>
                        <a:buSzPct val="25000"/>
                        <a:buFont typeface="Questrial"/>
                        <a:buNone/>
                      </a:pPr>
                      <a:r>
                        <a:rPr lang="en-US" sz="3200" b="1" u="none" strike="noStrike" cap="none">
                          <a:solidFill>
                            <a:schemeClr val="lt1"/>
                          </a:solidFill>
                        </a:rPr>
                        <a:t>Must file if gross Income is: </a:t>
                      </a:r>
                    </a:p>
                  </a:txBody>
                  <a:tcPr marL="91450" marR="91450" marT="45725" marB="457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dk1"/>
                    </a:solidFill>
                  </a:tcPr>
                </a:tc>
                <a:tc>
                  <a:txBody>
                    <a:bodyPr/>
                    <a:lstStyle/>
                    <a:p>
                      <a:pPr marL="0" marR="0" lvl="0" indent="0" algn="ctr" rtl="0">
                        <a:spcBef>
                          <a:spcPts val="0"/>
                        </a:spcBef>
                        <a:buClr>
                          <a:schemeClr val="dk1"/>
                        </a:buClr>
                        <a:buSzPct val="25000"/>
                        <a:buFont typeface="Questrial"/>
                        <a:buNone/>
                      </a:pPr>
                      <a:r>
                        <a:rPr lang="en-US" sz="2000" u="none" strike="noStrike" cap="none"/>
                        <a:t>greater than the federal gross income filing requirement amount ($11,900) + $15,000</a:t>
                      </a:r>
                    </a:p>
                  </a:txBody>
                  <a:tcPr marL="91450" marR="91450" marT="45725" marB="457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lt1"/>
                    </a:solidFill>
                  </a:tcPr>
                </a:tc>
                <a:tc>
                  <a:txBody>
                    <a:bodyPr/>
                    <a:lstStyle/>
                    <a:p>
                      <a:pPr marL="0" marR="0" lvl="0" indent="0" algn="ctr" rtl="0">
                        <a:spcBef>
                          <a:spcPts val="0"/>
                        </a:spcBef>
                        <a:buClr>
                          <a:schemeClr val="dk1"/>
                        </a:buClr>
                        <a:buSzPct val="25000"/>
                        <a:buFont typeface="Questrial"/>
                        <a:buNone/>
                      </a:pPr>
                      <a:r>
                        <a:rPr lang="en-US" sz="2000" u="none" strike="noStrike" cap="none"/>
                        <a:t>greater than the federal gross income filing requirement amount ($4,050) + $15,000</a:t>
                      </a:r>
                    </a:p>
                  </a:txBody>
                  <a:tcPr marL="91450" marR="91450" marT="45725" marB="457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lt1"/>
                    </a:solidFill>
                  </a:tcPr>
                </a:tc>
                <a:tc>
                  <a:txBody>
                    <a:bodyPr/>
                    <a:lstStyle/>
                    <a:p>
                      <a:pPr marL="0" marR="0" lvl="0" indent="0" algn="ctr" rtl="0">
                        <a:spcBef>
                          <a:spcPts val="0"/>
                        </a:spcBef>
                        <a:buClr>
                          <a:schemeClr val="dk1"/>
                        </a:buClr>
                        <a:buSzPct val="25000"/>
                        <a:buFont typeface="Questrial"/>
                        <a:buNone/>
                      </a:pPr>
                      <a:r>
                        <a:rPr lang="en-US" sz="2000" u="none" strike="noStrike" cap="none"/>
                        <a:t>greater than the federal gross income filing requirement amount ($14,900) + $15,000</a:t>
                      </a:r>
                    </a:p>
                  </a:txBody>
                  <a:tcPr marL="91450" marR="91450" marT="45725" marB="457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lt1"/>
                    </a:solidFill>
                  </a:tcPr>
                </a:tc>
                <a:tc>
                  <a:txBody>
                    <a:bodyPr/>
                    <a:lstStyle/>
                    <a:p>
                      <a:pPr marL="0" marR="0" lvl="0" indent="0" algn="ctr" rtl="0">
                        <a:spcBef>
                          <a:spcPts val="0"/>
                        </a:spcBef>
                        <a:buClr>
                          <a:schemeClr val="dk1"/>
                        </a:buClr>
                        <a:buSzPct val="25000"/>
                        <a:buFont typeface="Questrial"/>
                        <a:buNone/>
                      </a:pPr>
                      <a:r>
                        <a:rPr lang="en-US" sz="2000" u="none" strike="noStrike" cap="none"/>
                        <a:t>greater than the federal gross income filing requirement amount ($23,200) + </a:t>
                      </a:r>
                      <a:r>
                        <a:rPr lang="en-US" sz="2000" b="1" u="none" strike="noStrike" cap="none"/>
                        <a:t>$30,000</a:t>
                      </a:r>
                    </a:p>
                  </a:txBody>
                  <a:tcPr marL="91450" marR="91450" marT="45725" marB="457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lt1"/>
                    </a:solidFill>
                  </a:tcPr>
                </a:tc>
                <a:tc>
                  <a:txBody>
                    <a:bodyPr/>
                    <a:lstStyle/>
                    <a:p>
                      <a:pPr marL="0" marR="0" lvl="0" indent="0" algn="ctr" rtl="0">
                        <a:spcBef>
                          <a:spcPts val="0"/>
                        </a:spcBef>
                        <a:buClr>
                          <a:schemeClr val="dk1"/>
                        </a:buClr>
                        <a:buSzPct val="25000"/>
                        <a:buFont typeface="Questrial"/>
                        <a:buNone/>
                      </a:pPr>
                      <a:r>
                        <a:rPr lang="en-US" sz="2000" u="none" strike="noStrike" cap="none"/>
                        <a:t>greater than the federal gross income filing requirement amount ($21,950) + $15,000</a:t>
                      </a:r>
                    </a:p>
                  </a:txBody>
                  <a:tcPr marL="91450" marR="91450" marT="45725" marB="457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lt1"/>
                    </a:solidFill>
                  </a:tcPr>
                </a:tc>
                <a:tc>
                  <a:txBody>
                    <a:bodyPr/>
                    <a:lstStyle/>
                    <a:p>
                      <a:pPr marL="0" marR="0" lvl="0" indent="0" algn="ctr" rtl="0">
                        <a:spcBef>
                          <a:spcPts val="0"/>
                        </a:spcBef>
                        <a:buClr>
                          <a:schemeClr val="dk1"/>
                        </a:buClr>
                        <a:buSzPct val="25000"/>
                        <a:buFont typeface="Questrial"/>
                        <a:buNone/>
                      </a:pPr>
                      <a:r>
                        <a:rPr lang="en-US" sz="2000" u="none" strike="noStrike" cap="none"/>
                        <a:t>greater than the federal gross income filing requirement amount ($17,900) + $15,000</a:t>
                      </a:r>
                    </a:p>
                  </a:txBody>
                  <a:tcPr marL="91450" marR="91450" marT="45725" marB="457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lt1"/>
                    </a:solidFill>
                  </a:tcPr>
                </a:tc>
              </a:tr>
            </a:tbl>
          </a:graphicData>
        </a:graphic>
      </p:graphicFrame>
      <p:sp>
        <p:nvSpPr>
          <p:cNvPr id="2393" name="Shape 2393"/>
          <p:cNvSpPr txBox="1"/>
          <p:nvPr/>
        </p:nvSpPr>
        <p:spPr>
          <a:xfrm>
            <a:off x="5165558" y="6305309"/>
            <a:ext cx="4860900" cy="5847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3200" b="1">
                <a:solidFill>
                  <a:schemeClr val="accent3"/>
                </a:solidFill>
                <a:latin typeface="Questrial"/>
                <a:ea typeface="Questrial"/>
                <a:cs typeface="Questrial"/>
                <a:sym typeface="Questrial"/>
              </a:rPr>
              <a:t>See Pub 4012, A-1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2"/>
                                        </p:tgtEl>
                                        <p:attrNameLst>
                                          <p:attrName>style.visibility</p:attrName>
                                        </p:attrNameLst>
                                      </p:cBhvr>
                                      <p:to>
                                        <p:strVal val="visible"/>
                                      </p:to>
                                    </p:set>
                                    <p:animEffect transition="in" filter="fade">
                                      <p:cBhvr>
                                        <p:cTn id="7" dur="500"/>
                                        <p:tgtEl>
                                          <p:spTgt spid="239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sp>
        <p:nvSpPr>
          <p:cNvPr id="2398" name="Shape 239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Part-Year / Nonresidents</a:t>
            </a:r>
          </a:p>
        </p:txBody>
      </p:sp>
      <p:sp>
        <p:nvSpPr>
          <p:cNvPr id="2399" name="Shape 2399"/>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Anyone who had South Carolina income tax withheld from wages</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Part-year or nonresidents whose South Carolina gross income is greater than current federal personal exemption amount</a:t>
            </a:r>
          </a:p>
          <a:p>
            <a:pPr marL="342900" marR="0" lvl="0" indent="-342900" algn="l" rtl="0">
              <a:spcBef>
                <a:spcPts val="800"/>
              </a:spcBef>
              <a:buClr>
                <a:srgbClr val="77A042"/>
              </a:buClr>
              <a:buSzPct val="100000"/>
              <a:buFont typeface="Noto Sans Symbols"/>
              <a:buChar char="➢"/>
            </a:pPr>
            <a:r>
              <a:rPr lang="en-US" sz="4000" b="0" i="0" u="none" strike="noStrike" cap="none">
                <a:solidFill>
                  <a:srgbClr val="77A042"/>
                </a:solidFill>
                <a:latin typeface="Questrial"/>
                <a:ea typeface="Questrial"/>
                <a:cs typeface="Questrial"/>
                <a:sym typeface="Questrial"/>
              </a:rPr>
              <a:t>Nonresidents file SC1040 with Schedule NR</a:t>
            </a:r>
          </a:p>
        </p:txBody>
      </p:sp>
      <p:sp>
        <p:nvSpPr>
          <p:cNvPr id="2400" name="Shape 2400"/>
          <p:cNvSpPr/>
          <p:nvPr/>
        </p:nvSpPr>
        <p:spPr>
          <a:xfrm>
            <a:off x="394937" y="5649112"/>
            <a:ext cx="11187600" cy="954000"/>
          </a:xfrm>
          <a:prstGeom prst="rect">
            <a:avLst/>
          </a:prstGeom>
          <a:gradFill>
            <a:gsLst>
              <a:gs pos="0">
                <a:srgbClr val="B0CED9"/>
              </a:gs>
              <a:gs pos="35000">
                <a:srgbClr val="C7DCE4"/>
              </a:gs>
              <a:gs pos="100000">
                <a:srgbClr val="EAF1F4"/>
              </a:gs>
            </a:gsLst>
            <a:lin ang="16200038" scaled="0"/>
          </a:gradFill>
          <a:ln w="9525" cap="flat" cmpd="sng">
            <a:solidFill>
              <a:srgbClr val="38707F"/>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t" anchorCtr="0">
            <a:noAutofit/>
          </a:bodyPr>
          <a:lstStyle/>
          <a:p>
            <a:pPr marL="0" marR="0" lvl="0" indent="0" algn="ctr" rtl="0">
              <a:spcBef>
                <a:spcPts val="0"/>
              </a:spcBef>
              <a:buSzPct val="25000"/>
              <a:buNone/>
            </a:pPr>
            <a:r>
              <a:rPr lang="en-US" sz="2800" b="1">
                <a:solidFill>
                  <a:schemeClr val="accent3"/>
                </a:solidFill>
                <a:latin typeface="Questrial"/>
                <a:ea typeface="Questrial"/>
                <a:cs typeface="Questrial"/>
                <a:sym typeface="Questrial"/>
              </a:rPr>
              <a:t>This situation is complicated to determine. </a:t>
            </a:r>
            <a:r>
              <a:rPr lang="en-US" sz="2800" b="1" u="sng">
                <a:solidFill>
                  <a:schemeClr val="accent3"/>
                </a:solidFill>
                <a:latin typeface="Questrial"/>
                <a:ea typeface="Questrial"/>
                <a:cs typeface="Questrial"/>
                <a:sym typeface="Questrial"/>
              </a:rPr>
              <a:t>SEE YOUR SITE COORDINATOR</a:t>
            </a:r>
            <a:r>
              <a:rPr lang="en-US" sz="2800" b="1">
                <a:solidFill>
                  <a:schemeClr val="accent3"/>
                </a:solidFill>
                <a:latin typeface="Questrial"/>
                <a:ea typeface="Questrial"/>
                <a:cs typeface="Questrial"/>
                <a:sym typeface="Questrial"/>
              </a:rPr>
              <a:t> if you believe a taxpayer is not a full-year resident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400"/>
                                        </p:tgtEl>
                                        <p:attrNameLst>
                                          <p:attrName>style.visibility</p:attrName>
                                        </p:attrNameLst>
                                      </p:cBhvr>
                                      <p:to>
                                        <p:strVal val="visible"/>
                                      </p:to>
                                    </p:set>
                                    <p:anim calcmode="lin" valueType="num">
                                      <p:cBhvr additive="base">
                                        <p:cTn id="7" dur="500"/>
                                        <p:tgtEl>
                                          <p:spTgt spid="2400"/>
                                        </p:tgtEl>
                                        <p:attrNameLst>
                                          <p:attrName>ppt_w</p:attrName>
                                        </p:attrNameLst>
                                      </p:cBhvr>
                                      <p:tavLst>
                                        <p:tav tm="0">
                                          <p:val>
                                            <p:strVal val="0"/>
                                          </p:val>
                                        </p:tav>
                                        <p:tav tm="100000">
                                          <p:val>
                                            <p:strVal val="#ppt_w"/>
                                          </p:val>
                                        </p:tav>
                                      </p:tavLst>
                                    </p:anim>
                                    <p:anim calcmode="lin" valueType="num">
                                      <p:cBhvr additive="base">
                                        <p:cTn id="8" dur="500"/>
                                        <p:tgtEl>
                                          <p:spTgt spid="240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Shape 2404"/>
        <p:cNvGrpSpPr/>
        <p:nvPr/>
      </p:nvGrpSpPr>
      <p:grpSpPr>
        <a:xfrm>
          <a:off x="0" y="0"/>
          <a:ext cx="0" cy="0"/>
          <a:chOff x="0" y="0"/>
          <a:chExt cx="0" cy="0"/>
        </a:xfrm>
      </p:grpSpPr>
      <p:sp>
        <p:nvSpPr>
          <p:cNvPr id="2405" name="Shape 240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Filing Status</a:t>
            </a:r>
          </a:p>
        </p:txBody>
      </p:sp>
      <p:sp>
        <p:nvSpPr>
          <p:cNvPr id="2406" name="Shape 2406"/>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Filing status corresponds to filing status on the federal return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Nonrefundable Tax Credit</a:t>
            </a:r>
          </a:p>
        </p:txBody>
      </p:sp>
      <p:sp>
        <p:nvSpPr>
          <p:cNvPr id="265" name="Shape 265"/>
          <p:cNvSpPr txBox="1">
            <a:spLocks noGrp="1"/>
          </p:cNvSpPr>
          <p:nvPr>
            <p:ph type="body" idx="1"/>
          </p:nvPr>
        </p:nvSpPr>
        <p:spPr>
          <a:xfrm>
            <a:off x="609600" y="1600204"/>
            <a:ext cx="10972800" cy="257735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Reduces the tax liability – only to zero. </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Child and Dependent Care Expenses </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Retirement Savings Contribution Credit</a:t>
            </a:r>
          </a:p>
          <a:p>
            <a:pPr marL="742950" marR="0" lvl="1" indent="-285750" algn="l" rtl="0">
              <a:lnSpc>
                <a:spcPct val="90000"/>
              </a:lnSpc>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Child Tax Credit</a:t>
            </a:r>
          </a:p>
        </p:txBody>
      </p:sp>
      <p:sp>
        <p:nvSpPr>
          <p:cNvPr id="266" name="Shape 266"/>
          <p:cNvSpPr/>
          <p:nvPr/>
        </p:nvSpPr>
        <p:spPr>
          <a:xfrm>
            <a:off x="609600" y="4360120"/>
            <a:ext cx="10972800" cy="1200329"/>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114300" marR="0" lvl="0" indent="0" algn="ctr" rtl="0">
              <a:lnSpc>
                <a:spcPct val="90000"/>
              </a:lnSpc>
              <a:spcBef>
                <a:spcPts val="0"/>
              </a:spcBef>
              <a:buClr>
                <a:schemeClr val="lt1"/>
              </a:buClr>
              <a:buSzPct val="25000"/>
              <a:buFont typeface="Questrial"/>
              <a:buNone/>
            </a:pPr>
            <a:r>
              <a:rPr lang="en-US" sz="4000" b="1">
                <a:solidFill>
                  <a:schemeClr val="lt1"/>
                </a:solidFill>
                <a:latin typeface="Questrial"/>
                <a:ea typeface="Questrial"/>
                <a:cs typeface="Questrial"/>
                <a:sym typeface="Questrial"/>
              </a:rPr>
              <a:t>Nonrefundable Credits entered on Lines 48-54</a:t>
            </a:r>
          </a:p>
          <a:p>
            <a:pPr marL="114300" marR="0" lvl="0" indent="0" algn="ctr" rtl="0">
              <a:lnSpc>
                <a:spcPct val="90000"/>
              </a:lnSpc>
              <a:spcBef>
                <a:spcPts val="0"/>
              </a:spcBef>
              <a:buClr>
                <a:schemeClr val="lt1"/>
              </a:buClr>
              <a:buSzPct val="25000"/>
              <a:buFont typeface="Questrial"/>
              <a:buNone/>
            </a:pPr>
            <a:r>
              <a:rPr lang="en-US" sz="4000" b="1">
                <a:solidFill>
                  <a:schemeClr val="lt1"/>
                </a:solidFill>
                <a:latin typeface="Questrial"/>
                <a:ea typeface="Questrial"/>
                <a:cs typeface="Questrial"/>
                <a:sym typeface="Questrial"/>
              </a:rPr>
              <a:t>Total Nonrefundable Credits found on Line 55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
                                            <p:txEl>
                                              <p:pRg st="0" end="0"/>
                                            </p:txEl>
                                          </p:spTgt>
                                        </p:tgtEl>
                                        <p:attrNameLst>
                                          <p:attrName>style.visibility</p:attrName>
                                        </p:attrNameLst>
                                      </p:cBhvr>
                                      <p:to>
                                        <p:strVal val="visible"/>
                                      </p:to>
                                    </p:set>
                                    <p:animEffect transition="in" filter="fade">
                                      <p:cBhvr>
                                        <p:cTn id="7" dur="500"/>
                                        <p:tgtEl>
                                          <p:spTgt spid="2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5">
                                            <p:txEl>
                                              <p:pRg st="1" end="1"/>
                                            </p:txEl>
                                          </p:spTgt>
                                        </p:tgtEl>
                                        <p:attrNameLst>
                                          <p:attrName>style.visibility</p:attrName>
                                        </p:attrNameLst>
                                      </p:cBhvr>
                                      <p:to>
                                        <p:strVal val="visible"/>
                                      </p:to>
                                    </p:set>
                                    <p:animEffect transition="in" filter="fade">
                                      <p:cBhvr>
                                        <p:cTn id="12" dur="500"/>
                                        <p:tgtEl>
                                          <p:spTgt spid="2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5">
                                            <p:txEl>
                                              <p:pRg st="2" end="2"/>
                                            </p:txEl>
                                          </p:spTgt>
                                        </p:tgtEl>
                                        <p:attrNameLst>
                                          <p:attrName>style.visibility</p:attrName>
                                        </p:attrNameLst>
                                      </p:cBhvr>
                                      <p:to>
                                        <p:strVal val="visible"/>
                                      </p:to>
                                    </p:set>
                                    <p:animEffect transition="in" filter="fade">
                                      <p:cBhvr>
                                        <p:cTn id="17" dur="500"/>
                                        <p:tgtEl>
                                          <p:spTgt spid="2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5">
                                            <p:txEl>
                                              <p:pRg st="3" end="3"/>
                                            </p:txEl>
                                          </p:spTgt>
                                        </p:tgtEl>
                                        <p:attrNameLst>
                                          <p:attrName>style.visibility</p:attrName>
                                        </p:attrNameLst>
                                      </p:cBhvr>
                                      <p:to>
                                        <p:strVal val="visible"/>
                                      </p:to>
                                    </p:set>
                                    <p:animEffect transition="in" filter="fade">
                                      <p:cBhvr>
                                        <p:cTn id="22" dur="500"/>
                                        <p:tgtEl>
                                          <p:spTgt spid="2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6"/>
                                        </p:tgtEl>
                                        <p:attrNameLst>
                                          <p:attrName>style.visibility</p:attrName>
                                        </p:attrNameLst>
                                      </p:cBhvr>
                                      <p:to>
                                        <p:strVal val="visible"/>
                                      </p:to>
                                    </p:set>
                                    <p:animEffect transition="in" filter="fade">
                                      <p:cBhvr>
                                        <p:cTn id="27"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sp>
        <p:nvSpPr>
          <p:cNvPr id="2411" name="Shape 241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Personal &amp; Dependency Exemptions</a:t>
            </a:r>
          </a:p>
        </p:txBody>
      </p:sp>
      <p:sp>
        <p:nvSpPr>
          <p:cNvPr id="2412" name="Shape 2412"/>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474662" marR="0" lvl="0" indent="-474662"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Personal and dependency exemptions correspond to the federal return</a:t>
            </a:r>
          </a:p>
          <a:p>
            <a:pPr marL="474662" marR="0" lvl="0" indent="-474662"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Shape 2416"/>
        <p:cNvGrpSpPr/>
        <p:nvPr/>
      </p:nvGrpSpPr>
      <p:grpSpPr>
        <a:xfrm>
          <a:off x="0" y="0"/>
          <a:ext cx="0" cy="0"/>
          <a:chOff x="0" y="0"/>
          <a:chExt cx="0" cy="0"/>
        </a:xfrm>
      </p:grpSpPr>
      <p:sp>
        <p:nvSpPr>
          <p:cNvPr id="2417" name="Shape 241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Taxable Income</a:t>
            </a:r>
          </a:p>
        </p:txBody>
      </p:sp>
      <p:sp>
        <p:nvSpPr>
          <p:cNvPr id="2418" name="Shape 2418"/>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All income is subject to South Carolina income tax unless specifically exempted by state law</a:t>
            </a:r>
          </a:p>
          <a:p>
            <a:pPr marL="742950" marR="0" lvl="1" indent="-285750" algn="l" rtl="0">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This includes all income earned inside and outside of South Carolina</a:t>
            </a:r>
          </a:p>
          <a:p>
            <a:pPr marL="1143000" marR="0" lvl="2" indent="-228600" algn="l" rtl="0">
              <a:spcBef>
                <a:spcPts val="592"/>
              </a:spcBef>
              <a:spcAft>
                <a:spcPts val="0"/>
              </a:spcAft>
              <a:buClr>
                <a:schemeClr val="dk1"/>
              </a:buClr>
              <a:buSzPct val="98666"/>
              <a:buFont typeface="Courier New"/>
              <a:buChar char="o"/>
            </a:pPr>
            <a:r>
              <a:rPr lang="en-US" sz="2960" b="0" i="0" u="none" strike="noStrike" cap="none">
                <a:solidFill>
                  <a:schemeClr val="dk1"/>
                </a:solidFill>
                <a:latin typeface="Questrial"/>
                <a:ea typeface="Questrial"/>
                <a:cs typeface="Questrial"/>
                <a:sym typeface="Questrial"/>
              </a:rPr>
              <a:t>However, taxpayers may be eligible for a state tax credit if taxes were paid in another state on the income</a:t>
            </a:r>
          </a:p>
          <a:p>
            <a:pPr marL="742950" marR="0" lvl="1" indent="-285750" algn="l" rtl="0">
              <a:spcBef>
                <a:spcPts val="666"/>
              </a:spcBef>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The taxpayer may need to file a tax return for another state if they have income earned outside of South Carolina!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8">
                                            <p:txEl>
                                              <p:pRg st="0" end="0"/>
                                            </p:txEl>
                                          </p:spTgt>
                                        </p:tgtEl>
                                        <p:attrNameLst>
                                          <p:attrName>style.visibility</p:attrName>
                                        </p:attrNameLst>
                                      </p:cBhvr>
                                      <p:to>
                                        <p:strVal val="visible"/>
                                      </p:to>
                                    </p:set>
                                    <p:animEffect transition="in" filter="fade">
                                      <p:cBhvr>
                                        <p:cTn id="7" dur="500"/>
                                        <p:tgtEl>
                                          <p:spTgt spid="24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18">
                                            <p:txEl>
                                              <p:pRg st="1" end="1"/>
                                            </p:txEl>
                                          </p:spTgt>
                                        </p:tgtEl>
                                        <p:attrNameLst>
                                          <p:attrName>style.visibility</p:attrName>
                                        </p:attrNameLst>
                                      </p:cBhvr>
                                      <p:to>
                                        <p:strVal val="visible"/>
                                      </p:to>
                                    </p:set>
                                    <p:animEffect transition="in" filter="fade">
                                      <p:cBhvr>
                                        <p:cTn id="12" dur="500"/>
                                        <p:tgtEl>
                                          <p:spTgt spid="24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18">
                                            <p:txEl>
                                              <p:pRg st="2" end="2"/>
                                            </p:txEl>
                                          </p:spTgt>
                                        </p:tgtEl>
                                        <p:attrNameLst>
                                          <p:attrName>style.visibility</p:attrName>
                                        </p:attrNameLst>
                                      </p:cBhvr>
                                      <p:to>
                                        <p:strVal val="visible"/>
                                      </p:to>
                                    </p:set>
                                    <p:animEffect transition="in" filter="fade">
                                      <p:cBhvr>
                                        <p:cTn id="17" dur="500"/>
                                        <p:tgtEl>
                                          <p:spTgt spid="24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18">
                                            <p:txEl>
                                              <p:pRg st="3" end="3"/>
                                            </p:txEl>
                                          </p:spTgt>
                                        </p:tgtEl>
                                        <p:attrNameLst>
                                          <p:attrName>style.visibility</p:attrName>
                                        </p:attrNameLst>
                                      </p:cBhvr>
                                      <p:to>
                                        <p:strVal val="visible"/>
                                      </p:to>
                                    </p:set>
                                    <p:animEffect transition="in" filter="fade">
                                      <p:cBhvr>
                                        <p:cTn id="22" dur="500"/>
                                        <p:tgtEl>
                                          <p:spTgt spid="24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Shape 2422"/>
        <p:cNvGrpSpPr/>
        <p:nvPr/>
      </p:nvGrpSpPr>
      <p:grpSpPr>
        <a:xfrm>
          <a:off x="0" y="0"/>
          <a:ext cx="0" cy="0"/>
          <a:chOff x="0" y="0"/>
          <a:chExt cx="0" cy="0"/>
        </a:xfrm>
      </p:grpSpPr>
      <p:sp>
        <p:nvSpPr>
          <p:cNvPr id="2423" name="Shape 242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Nontaxable Income</a:t>
            </a:r>
          </a:p>
        </p:txBody>
      </p:sp>
      <p:sp>
        <p:nvSpPr>
          <p:cNvPr id="2424" name="Shape 2424"/>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Specific types of income that are nontaxable in South Carolina include:</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Disability Retirement Income</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Social Security Benefits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Railroad Retirement Income</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Retirement Income paid by the federal government for service in the Reserves or National Guard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4">
                                            <p:txEl>
                                              <p:pRg st="0" end="0"/>
                                            </p:txEl>
                                          </p:spTgt>
                                        </p:tgtEl>
                                        <p:attrNameLst>
                                          <p:attrName>style.visibility</p:attrName>
                                        </p:attrNameLst>
                                      </p:cBhvr>
                                      <p:to>
                                        <p:strVal val="visible"/>
                                      </p:to>
                                    </p:set>
                                    <p:animEffect transition="in" filter="fade">
                                      <p:cBhvr>
                                        <p:cTn id="7" dur="500"/>
                                        <p:tgtEl>
                                          <p:spTgt spid="24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24">
                                            <p:txEl>
                                              <p:pRg st="1" end="1"/>
                                            </p:txEl>
                                          </p:spTgt>
                                        </p:tgtEl>
                                        <p:attrNameLst>
                                          <p:attrName>style.visibility</p:attrName>
                                        </p:attrNameLst>
                                      </p:cBhvr>
                                      <p:to>
                                        <p:strVal val="visible"/>
                                      </p:to>
                                    </p:set>
                                    <p:animEffect transition="in" filter="fade">
                                      <p:cBhvr>
                                        <p:cTn id="12" dur="500"/>
                                        <p:tgtEl>
                                          <p:spTgt spid="24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24">
                                            <p:txEl>
                                              <p:pRg st="2" end="2"/>
                                            </p:txEl>
                                          </p:spTgt>
                                        </p:tgtEl>
                                        <p:attrNameLst>
                                          <p:attrName>style.visibility</p:attrName>
                                        </p:attrNameLst>
                                      </p:cBhvr>
                                      <p:to>
                                        <p:strVal val="visible"/>
                                      </p:to>
                                    </p:set>
                                    <p:animEffect transition="in" filter="fade">
                                      <p:cBhvr>
                                        <p:cTn id="17" dur="500"/>
                                        <p:tgtEl>
                                          <p:spTgt spid="24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24">
                                            <p:txEl>
                                              <p:pRg st="3" end="3"/>
                                            </p:txEl>
                                          </p:spTgt>
                                        </p:tgtEl>
                                        <p:attrNameLst>
                                          <p:attrName>style.visibility</p:attrName>
                                        </p:attrNameLst>
                                      </p:cBhvr>
                                      <p:to>
                                        <p:strVal val="visible"/>
                                      </p:to>
                                    </p:set>
                                    <p:animEffect transition="in" filter="fade">
                                      <p:cBhvr>
                                        <p:cTn id="22" dur="500"/>
                                        <p:tgtEl>
                                          <p:spTgt spid="24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24">
                                            <p:txEl>
                                              <p:pRg st="4" end="4"/>
                                            </p:txEl>
                                          </p:spTgt>
                                        </p:tgtEl>
                                        <p:attrNameLst>
                                          <p:attrName>style.visibility</p:attrName>
                                        </p:attrNameLst>
                                      </p:cBhvr>
                                      <p:to>
                                        <p:strVal val="visible"/>
                                      </p:to>
                                    </p:set>
                                    <p:animEffect transition="in" filter="fade">
                                      <p:cBhvr>
                                        <p:cTn id="27" dur="500"/>
                                        <p:tgtEl>
                                          <p:spTgt spid="24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Shape 2428"/>
        <p:cNvGrpSpPr/>
        <p:nvPr/>
      </p:nvGrpSpPr>
      <p:grpSpPr>
        <a:xfrm>
          <a:off x="0" y="0"/>
          <a:ext cx="0" cy="0"/>
          <a:chOff x="0" y="0"/>
          <a:chExt cx="0" cy="0"/>
        </a:xfrm>
      </p:grpSpPr>
      <p:sp>
        <p:nvSpPr>
          <p:cNvPr id="2429" name="Shape 242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Subtractions from Taxable Income</a:t>
            </a:r>
          </a:p>
        </p:txBody>
      </p:sp>
      <p:sp>
        <p:nvSpPr>
          <p:cNvPr id="2430" name="Shape 2430"/>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Taxable social security can be subtracted from taxable income on the state return</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SC 1040: Line o</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sp>
        <p:nvSpPr>
          <p:cNvPr id="2435" name="Shape 243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Subtractions from Taxable Income</a:t>
            </a:r>
          </a:p>
        </p:txBody>
      </p:sp>
      <p:sp>
        <p:nvSpPr>
          <p:cNvPr id="2436" name="Shape 2436"/>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Age 65 and older</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Beginning in the tax year when a taxpayer reaches 65, he/she is entitled to a $15,000 deduction of income </a:t>
            </a:r>
          </a:p>
          <a:p>
            <a:pPr marL="1143000" marR="0" lvl="2" indent="-228600" algn="l" rtl="0">
              <a:spcBef>
                <a:spcPts val="640"/>
              </a:spcBef>
              <a:spcAft>
                <a:spcPts val="0"/>
              </a:spcAft>
              <a:buClr>
                <a:schemeClr val="dk1"/>
              </a:buClr>
              <a:buSzPct val="100000"/>
              <a:buFont typeface="Courier New"/>
              <a:buChar char="o"/>
            </a:pPr>
            <a:r>
              <a:rPr lang="en-US" sz="3200" b="0" i="0" u="none" strike="noStrike" cap="none">
                <a:solidFill>
                  <a:schemeClr val="dk1"/>
                </a:solidFill>
                <a:latin typeface="Questrial"/>
                <a:ea typeface="Questrial"/>
                <a:cs typeface="Questrial"/>
                <a:sym typeface="Questrial"/>
              </a:rPr>
              <a:t>reduced by any eligible retirement deduction claimed</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SC 1040: Line q</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sp>
        <p:nvSpPr>
          <p:cNvPr id="2441" name="Shape 244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Subtractions from Taxable Income</a:t>
            </a:r>
          </a:p>
        </p:txBody>
      </p:sp>
      <p:sp>
        <p:nvSpPr>
          <p:cNvPr id="2442" name="Shape 2442"/>
          <p:cNvSpPr txBox="1">
            <a:spLocks noGrp="1"/>
          </p:cNvSpPr>
          <p:nvPr>
            <p:ph type="body" idx="1"/>
          </p:nvPr>
        </p:nvSpPr>
        <p:spPr>
          <a:xfrm>
            <a:off x="609600" y="1600203"/>
            <a:ext cx="10972800" cy="48486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Dependents under 6 years old</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Additional personal exemption amount can be subtracted from income</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SC 1040: Line t</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Shape 2446"/>
        <p:cNvGrpSpPr/>
        <p:nvPr/>
      </p:nvGrpSpPr>
      <p:grpSpPr>
        <a:xfrm>
          <a:off x="0" y="0"/>
          <a:ext cx="0" cy="0"/>
          <a:chOff x="0" y="0"/>
          <a:chExt cx="0" cy="0"/>
        </a:xfrm>
      </p:grpSpPr>
      <p:sp>
        <p:nvSpPr>
          <p:cNvPr id="2447" name="Shape 244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Standard &amp; Itemized Deductions</a:t>
            </a:r>
          </a:p>
        </p:txBody>
      </p:sp>
      <p:sp>
        <p:nvSpPr>
          <p:cNvPr id="2448" name="Shape 2448"/>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standard deduction is the same on the South Carolina as the federal return</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Taxpayers who choose to itemize on their federal returns can also itemize on their South Carolina returns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2452"/>
        <p:cNvGrpSpPr/>
        <p:nvPr/>
      </p:nvGrpSpPr>
      <p:grpSpPr>
        <a:xfrm>
          <a:off x="0" y="0"/>
          <a:ext cx="0" cy="0"/>
          <a:chOff x="0" y="0"/>
          <a:chExt cx="0" cy="0"/>
        </a:xfrm>
      </p:grpSpPr>
      <p:sp>
        <p:nvSpPr>
          <p:cNvPr id="2453" name="Shape 245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Nonrefundable Credits</a:t>
            </a:r>
          </a:p>
        </p:txBody>
      </p:sp>
      <p:sp>
        <p:nvSpPr>
          <p:cNvPr id="2454" name="Shape 2454"/>
          <p:cNvSpPr txBox="1">
            <a:spLocks noGrp="1"/>
          </p:cNvSpPr>
          <p:nvPr>
            <p:ph type="body" idx="1"/>
          </p:nvPr>
        </p:nvSpPr>
        <p:spPr>
          <a:xfrm>
            <a:off x="609599" y="1600203"/>
            <a:ext cx="11165400" cy="5009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South Carolina Child and Dependent Care Credit</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Amount is a percentage of the federal CDCC allowed</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$210 for one child</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$420 for two</a:t>
            </a:r>
            <a:r>
              <a:rPr lang="en-US" sz="2400" b="0" i="0" u="none" strike="noStrike" cap="none">
                <a:solidFill>
                  <a:schemeClr val="dk1"/>
                </a:solidFill>
                <a:latin typeface="Questrial"/>
                <a:ea typeface="Questrial"/>
                <a:cs typeface="Questrial"/>
                <a:sym typeface="Questrial"/>
              </a:rPr>
              <a:t>+</a:t>
            </a:r>
            <a:r>
              <a:rPr lang="en-US" sz="3600" b="0" i="0" u="none" strike="noStrike" cap="none">
                <a:solidFill>
                  <a:schemeClr val="dk1"/>
                </a:solidFill>
                <a:latin typeface="Questrial"/>
                <a:ea typeface="Questrial"/>
                <a:cs typeface="Questrial"/>
                <a:sym typeface="Questrial"/>
              </a:rPr>
              <a:t> children</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2458"/>
        <p:cNvGrpSpPr/>
        <p:nvPr/>
      </p:nvGrpSpPr>
      <p:grpSpPr>
        <a:xfrm>
          <a:off x="0" y="0"/>
          <a:ext cx="0" cy="0"/>
          <a:chOff x="0" y="0"/>
          <a:chExt cx="0" cy="0"/>
        </a:xfrm>
      </p:grpSpPr>
      <p:sp>
        <p:nvSpPr>
          <p:cNvPr id="2459" name="Shape 245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Starting the South Carolina Return</a:t>
            </a:r>
          </a:p>
        </p:txBody>
      </p:sp>
      <p:sp>
        <p:nvSpPr>
          <p:cNvPr id="2460" name="Shape 2460"/>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South Carolina Return will require choosing a county for the taxpayer’s county of residence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0">
                                            <p:txEl>
                                              <p:pRg st="0" end="0"/>
                                            </p:txEl>
                                          </p:spTgt>
                                        </p:tgtEl>
                                        <p:attrNameLst>
                                          <p:attrName>style.visibility</p:attrName>
                                        </p:attrNameLst>
                                      </p:cBhvr>
                                      <p:to>
                                        <p:strVal val="visible"/>
                                      </p:to>
                                    </p:set>
                                    <p:animEffect transition="in" filter="fade">
                                      <p:cBhvr>
                                        <p:cTn id="7" dur="500"/>
                                        <p:tgtEl>
                                          <p:spTgt spid="24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2464"/>
        <p:cNvGrpSpPr/>
        <p:nvPr/>
      </p:nvGrpSpPr>
      <p:grpSpPr>
        <a:xfrm>
          <a:off x="0" y="0"/>
          <a:ext cx="0" cy="0"/>
          <a:chOff x="0" y="0"/>
          <a:chExt cx="0" cy="0"/>
        </a:xfrm>
      </p:grpSpPr>
      <p:sp>
        <p:nvSpPr>
          <p:cNvPr id="2465" name="Shape 246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Paying a Balance/Receiving a Refund</a:t>
            </a:r>
          </a:p>
        </p:txBody>
      </p:sp>
      <p:sp>
        <p:nvSpPr>
          <p:cNvPr id="2466" name="Shape 2466"/>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Much like the federal return, taxpayers can have their refunds directly deposited or they can receive a check</a:t>
            </a:r>
          </a:p>
          <a:p>
            <a:pPr marL="342900" marR="0" lvl="0" indent="-342900" algn="l" rtl="0">
              <a:lnSpc>
                <a:spcPct val="80000"/>
              </a:lnSpc>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Taxpayers can also have their liabilities directly debited or they can send a check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6">
                                            <p:txEl>
                                              <p:pRg st="0" end="0"/>
                                            </p:txEl>
                                          </p:spTgt>
                                        </p:tgtEl>
                                        <p:attrNameLst>
                                          <p:attrName>style.visibility</p:attrName>
                                        </p:attrNameLst>
                                      </p:cBhvr>
                                      <p:to>
                                        <p:strVal val="visible"/>
                                      </p:to>
                                    </p:set>
                                    <p:animEffect transition="in" filter="fade">
                                      <p:cBhvr>
                                        <p:cTn id="7" dur="500"/>
                                        <p:tgtEl>
                                          <p:spTgt spid="24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66">
                                            <p:txEl>
                                              <p:pRg st="1" end="1"/>
                                            </p:txEl>
                                          </p:spTgt>
                                        </p:tgtEl>
                                        <p:attrNameLst>
                                          <p:attrName>style.visibility</p:attrName>
                                        </p:attrNameLst>
                                      </p:cBhvr>
                                      <p:to>
                                        <p:strVal val="visible"/>
                                      </p:to>
                                    </p:set>
                                    <p:animEffect transition="in" filter="fade">
                                      <p:cBhvr>
                                        <p:cTn id="12" dur="500"/>
                                        <p:tgtEl>
                                          <p:spTgt spid="24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Nonrefundable Tax Credit</a:t>
            </a:r>
          </a:p>
        </p:txBody>
      </p:sp>
      <p:sp>
        <p:nvSpPr>
          <p:cNvPr id="273" name="Shape 273"/>
          <p:cNvSpPr txBox="1">
            <a:spLocks noGrp="1"/>
          </p:cNvSpPr>
          <p:nvPr>
            <p:ph type="body" idx="1"/>
          </p:nvPr>
        </p:nvSpPr>
        <p:spPr>
          <a:xfrm>
            <a:off x="609600" y="954379"/>
            <a:ext cx="10972800" cy="25773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a:t>Let’s look at the I/I form:</a:t>
            </a:r>
          </a:p>
        </p:txBody>
      </p:sp>
      <p:sp>
        <p:nvSpPr>
          <p:cNvPr id="274" name="Shape 274"/>
          <p:cNvSpPr/>
          <p:nvPr/>
        </p:nvSpPr>
        <p:spPr>
          <a:xfrm>
            <a:off x="455850" y="4859051"/>
            <a:ext cx="10972800" cy="1937400"/>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114300" marR="0" lvl="0" indent="0" algn="ctr" rtl="0">
              <a:lnSpc>
                <a:spcPct val="90000"/>
              </a:lnSpc>
              <a:spcBef>
                <a:spcPts val="0"/>
              </a:spcBef>
              <a:buClr>
                <a:schemeClr val="lt1"/>
              </a:buClr>
              <a:buSzPct val="25000"/>
              <a:buFont typeface="Questrial"/>
              <a:buNone/>
            </a:pPr>
            <a:r>
              <a:rPr lang="en-US" sz="3000" b="1">
                <a:solidFill>
                  <a:schemeClr val="lt1"/>
                </a:solidFill>
                <a:latin typeface="Questrial"/>
                <a:ea typeface="Questrial"/>
                <a:cs typeface="Questrial"/>
                <a:sym typeface="Questrial"/>
              </a:rPr>
              <a:t>We’ll talk about these credits a little bit later, but  if the taxpayer has expenses related to childcare or contributions to a retirement account, it should be marked correctly on the I/I form.</a:t>
            </a:r>
          </a:p>
        </p:txBody>
      </p:sp>
      <p:pic>
        <p:nvPicPr>
          <p:cNvPr id="275" name="Shape 275"/>
          <p:cNvPicPr preferRelativeResize="0"/>
          <p:nvPr/>
        </p:nvPicPr>
        <p:blipFill>
          <a:blip r:embed="rId3">
            <a:alphaModFix/>
          </a:blip>
          <a:stretch>
            <a:fillRect/>
          </a:stretch>
        </p:blipFill>
        <p:spPr>
          <a:xfrm>
            <a:off x="278925" y="1746950"/>
            <a:ext cx="10808176" cy="2872675"/>
          </a:xfrm>
          <a:prstGeom prst="rect">
            <a:avLst/>
          </a:prstGeom>
          <a:noFill/>
          <a:ln>
            <a:noFill/>
          </a:ln>
          <a:effectLst>
            <a:outerShdw blurRad="190500" algn="tl" rotWithShape="0">
              <a:srgbClr val="000000">
                <a:alpha val="698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xEl>
                                              <p:pRg st="0" end="0"/>
                                            </p:txEl>
                                          </p:spTgt>
                                        </p:tgtEl>
                                        <p:attrNameLst>
                                          <p:attrName>style.visibility</p:attrName>
                                        </p:attrNameLst>
                                      </p:cBhvr>
                                      <p:to>
                                        <p:strVal val="visible"/>
                                      </p:to>
                                    </p:set>
                                    <p:animEffect transition="in" filter="fade">
                                      <p:cBhvr>
                                        <p:cTn id="7" dur="500"/>
                                        <p:tgtEl>
                                          <p:spTgt spid="2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2470"/>
        <p:cNvGrpSpPr/>
        <p:nvPr/>
      </p:nvGrpSpPr>
      <p:grpSpPr>
        <a:xfrm>
          <a:off x="0" y="0"/>
          <a:ext cx="0" cy="0"/>
          <a:chOff x="0" y="0"/>
          <a:chExt cx="0" cy="0"/>
        </a:xfrm>
      </p:grpSpPr>
      <p:sp>
        <p:nvSpPr>
          <p:cNvPr id="2471" name="Shape 247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TaxSlayer – Beth Branch</a:t>
            </a:r>
          </a:p>
        </p:txBody>
      </p:sp>
      <p:sp>
        <p:nvSpPr>
          <p:cNvPr id="2472" name="Shape 2472"/>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Login to TaxSlayer (via Google Chrome)</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Vita.taxslayerpro.com/IRSTRAINING</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Password: TRAINPROWEB</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Username: NELSONSTRAIN (last name, first initial, TRAIN)</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Password: SAVEFIRST</a:t>
            </a:r>
          </a:p>
          <a:p>
            <a:pPr marL="342900" marR="0" lvl="0" indent="-342900" algn="l" rtl="0">
              <a:lnSpc>
                <a:spcPct val="90000"/>
              </a:lnSpc>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Complete South Carolina Return</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Shape 2477"/>
        <p:cNvGrpSpPr/>
        <p:nvPr/>
      </p:nvGrpSpPr>
      <p:grpSpPr>
        <a:xfrm>
          <a:off x="0" y="0"/>
          <a:ext cx="0" cy="0"/>
          <a:chOff x="0" y="0"/>
          <a:chExt cx="0" cy="0"/>
        </a:xfrm>
      </p:grpSpPr>
      <p:pic>
        <p:nvPicPr>
          <p:cNvPr id="2478" name="Shape 2478" descr="Impact-logo_SaveFirst-green.eps"/>
          <p:cNvPicPr preferRelativeResize="0"/>
          <p:nvPr/>
        </p:nvPicPr>
        <p:blipFill rotWithShape="1">
          <a:blip r:embed="rId3">
            <a:alphaModFix/>
          </a:blip>
          <a:srcRect l="19563" t="31741" r="20645" b="34976"/>
          <a:stretch/>
        </p:blipFill>
        <p:spPr>
          <a:xfrm>
            <a:off x="943315" y="337066"/>
            <a:ext cx="10323000" cy="4728300"/>
          </a:xfrm>
          <a:prstGeom prst="rect">
            <a:avLst/>
          </a:prstGeom>
          <a:noFill/>
          <a:ln>
            <a:noFill/>
          </a:ln>
        </p:spPr>
      </p:pic>
      <p:sp>
        <p:nvSpPr>
          <p:cNvPr id="2479" name="Shape 2479"/>
          <p:cNvSpPr/>
          <p:nvPr/>
        </p:nvSpPr>
        <p:spPr>
          <a:xfrm>
            <a:off x="1524003" y="-184666"/>
            <a:ext cx="184800" cy="369300"/>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a:solidFill>
                <a:srgbClr val="77A042"/>
              </a:solidFill>
              <a:latin typeface="Questrial"/>
              <a:ea typeface="Questrial"/>
              <a:cs typeface="Questrial"/>
              <a:sym typeface="Questrial"/>
            </a:endParaRPr>
          </a:p>
        </p:txBody>
      </p:sp>
      <p:sp>
        <p:nvSpPr>
          <p:cNvPr id="2480" name="Shape 2480"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a:solidFill>
                <a:srgbClr val="77A042"/>
              </a:solidFill>
              <a:latin typeface="Questrial"/>
              <a:ea typeface="Questrial"/>
              <a:cs typeface="Questrial"/>
              <a:sym typeface="Questrial"/>
            </a:endParaRPr>
          </a:p>
        </p:txBody>
      </p:sp>
      <p:sp>
        <p:nvSpPr>
          <p:cNvPr id="2481" name="Shape 2481"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a:solidFill>
                <a:srgbClr val="77A042"/>
              </a:solidFill>
              <a:latin typeface="Questrial"/>
              <a:ea typeface="Questrial"/>
              <a:cs typeface="Questrial"/>
              <a:sym typeface="Questrial"/>
            </a:endParaRPr>
          </a:p>
        </p:txBody>
      </p:sp>
      <p:sp>
        <p:nvSpPr>
          <p:cNvPr id="2482" name="Shape 2482"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a:solidFill>
                <a:srgbClr val="77A042"/>
              </a:solidFill>
              <a:latin typeface="Questrial"/>
              <a:ea typeface="Questrial"/>
              <a:cs typeface="Questrial"/>
              <a:sym typeface="Questrial"/>
            </a:endParaRPr>
          </a:p>
        </p:txBody>
      </p:sp>
      <p:sp>
        <p:nvSpPr>
          <p:cNvPr id="2483" name="Shape 2483"/>
          <p:cNvSpPr txBox="1"/>
          <p:nvPr/>
        </p:nvSpPr>
        <p:spPr>
          <a:xfrm>
            <a:off x="-1461427" y="1481721"/>
            <a:ext cx="184800" cy="369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a:solidFill>
                <a:srgbClr val="77A042"/>
              </a:solidFill>
              <a:latin typeface="Questrial"/>
              <a:ea typeface="Questrial"/>
              <a:cs typeface="Questrial"/>
              <a:sym typeface="Questrial"/>
            </a:endParaRPr>
          </a:p>
        </p:txBody>
      </p:sp>
      <p:sp>
        <p:nvSpPr>
          <p:cNvPr id="2484" name="Shape 2484"/>
          <p:cNvSpPr txBox="1"/>
          <p:nvPr/>
        </p:nvSpPr>
        <p:spPr>
          <a:xfrm>
            <a:off x="546217" y="5234085"/>
            <a:ext cx="11117100" cy="961800"/>
          </a:xfrm>
          <a:prstGeom prst="rect">
            <a:avLst/>
          </a:prstGeom>
          <a:gradFill>
            <a:gsLst>
              <a:gs pos="0">
                <a:srgbClr val="C7EDA6"/>
              </a:gs>
              <a:gs pos="35000">
                <a:srgbClr val="D9F1C1"/>
              </a:gs>
              <a:gs pos="100000">
                <a:srgbClr val="EDFBE6"/>
              </a:gs>
            </a:gsLst>
            <a:lin ang="16200038" scaled="0"/>
          </a:gradFill>
          <a:ln w="9525" cap="flat" cmpd="sng">
            <a:solidFill>
              <a:srgbClr val="749E3D"/>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54534A"/>
              </a:buClr>
              <a:buSzPct val="25000"/>
              <a:buFont typeface="Questrial"/>
              <a:buNone/>
            </a:pPr>
            <a:r>
              <a:rPr lang="en-US" sz="5400" b="1" i="0" u="none" strike="noStrike" cap="none">
                <a:solidFill>
                  <a:srgbClr val="54534A"/>
                </a:solidFill>
                <a:latin typeface="Questrial"/>
                <a:ea typeface="Questrial"/>
                <a:cs typeface="Questrial"/>
                <a:sym typeface="Questrial"/>
              </a:rPr>
              <a:t>The Benefit Bank</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sp>
        <p:nvSpPr>
          <p:cNvPr id="2489" name="Shape 2489"/>
          <p:cNvSpPr txBox="1">
            <a:spLocks noGrp="1"/>
          </p:cNvSpPr>
          <p:nvPr>
            <p:ph type="title"/>
          </p:nvPr>
        </p:nvSpPr>
        <p:spPr>
          <a:xfrm>
            <a:off x="478971" y="21775"/>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a:t>
            </a:r>
          </a:p>
        </p:txBody>
      </p:sp>
      <p:sp>
        <p:nvSpPr>
          <p:cNvPr id="2490" name="Shape 2490"/>
          <p:cNvSpPr txBox="1">
            <a:spLocks noGrp="1"/>
          </p:cNvSpPr>
          <p:nvPr>
            <p:ph type="body" idx="1"/>
          </p:nvPr>
        </p:nvSpPr>
        <p:spPr>
          <a:xfrm>
            <a:off x="609600" y="1164775"/>
            <a:ext cx="10972800" cy="3639600"/>
          </a:xfrm>
          <a:prstGeom prst="rect">
            <a:avLst/>
          </a:prstGeom>
          <a:noFill/>
          <a:ln>
            <a:noFill/>
          </a:ln>
        </p:spPr>
        <p:txBody>
          <a:bodyPr wrap="square" lIns="91425" tIns="45700" rIns="91425" bIns="45700" anchor="t" anchorCtr="0">
            <a:noAutofit/>
          </a:bodyPr>
          <a:lstStyle/>
          <a:p>
            <a:pPr marL="0" marR="0" lvl="0" indent="0" algn="l" rtl="0">
              <a:lnSpc>
                <a:spcPct val="60000"/>
              </a:lnSpc>
              <a:spcBef>
                <a:spcPts val="0"/>
              </a:spcBef>
              <a:spcAft>
                <a:spcPts val="0"/>
              </a:spcAft>
              <a:buClr>
                <a:schemeClr val="dk1"/>
              </a:buClr>
              <a:buSzPct val="25000"/>
              <a:buFont typeface="Noto Sans Symbols"/>
              <a:buNone/>
            </a:pPr>
            <a:r>
              <a:rPr lang="en-US" sz="3100" b="1" i="0" u="none" strike="noStrike" cap="none">
                <a:solidFill>
                  <a:schemeClr val="dk1"/>
                </a:solidFill>
                <a:latin typeface="Questrial"/>
                <a:ea typeface="Questrial"/>
                <a:cs typeface="Questrial"/>
                <a:sym typeface="Questrial"/>
              </a:rPr>
              <a:t>What is the Benefit Bank? </a:t>
            </a:r>
          </a:p>
          <a:p>
            <a:pPr marL="0" marR="0" lvl="0" indent="0" algn="l" rtl="0">
              <a:lnSpc>
                <a:spcPct val="60000"/>
              </a:lnSpc>
              <a:spcBef>
                <a:spcPts val="620"/>
              </a:spcBef>
              <a:spcAft>
                <a:spcPts val="0"/>
              </a:spcAft>
              <a:buClr>
                <a:schemeClr val="dk1"/>
              </a:buClr>
              <a:buSzPct val="25000"/>
              <a:buFont typeface="Noto Sans Symbols"/>
              <a:buNone/>
            </a:pPr>
            <a:endParaRPr sz="3100" b="0" i="0" u="none" strike="noStrike" cap="none">
              <a:solidFill>
                <a:schemeClr val="dk1"/>
              </a:solidFill>
              <a:latin typeface="Questrial"/>
              <a:ea typeface="Questrial"/>
              <a:cs typeface="Questrial"/>
              <a:sym typeface="Questrial"/>
            </a:endParaRPr>
          </a:p>
          <a:p>
            <a:pPr marL="342900" marR="0" lvl="0" indent="-342900" algn="l" rtl="0">
              <a:lnSpc>
                <a:spcPct val="60000"/>
              </a:lnSpc>
              <a:spcBef>
                <a:spcPts val="620"/>
              </a:spcBef>
              <a:spcAft>
                <a:spcPts val="0"/>
              </a:spcAft>
              <a:buClr>
                <a:schemeClr val="dk1"/>
              </a:buClr>
              <a:buSzPct val="100000"/>
              <a:buFont typeface="Noto Sans Symbols"/>
              <a:buChar char="➢"/>
            </a:pPr>
            <a:r>
              <a:rPr lang="en-US" sz="3100" b="0" i="0" u="none" strike="noStrike" cap="none">
                <a:solidFill>
                  <a:schemeClr val="dk1"/>
                </a:solidFill>
                <a:latin typeface="Questrial"/>
                <a:ea typeface="Questrial"/>
                <a:cs typeface="Questrial"/>
                <a:sym typeface="Questrial"/>
              </a:rPr>
              <a:t>Online service that streamlines the process of determining if somebody is eligible for federal / state programs and other resources </a:t>
            </a:r>
          </a:p>
          <a:p>
            <a:pPr marL="0" marR="0" lvl="0" indent="0" algn="l" rtl="0">
              <a:lnSpc>
                <a:spcPct val="60000"/>
              </a:lnSpc>
              <a:spcBef>
                <a:spcPts val="620"/>
              </a:spcBef>
              <a:spcAft>
                <a:spcPts val="0"/>
              </a:spcAft>
              <a:buClr>
                <a:schemeClr val="dk1"/>
              </a:buClr>
              <a:buSzPct val="25000"/>
              <a:buFont typeface="Noto Sans Symbols"/>
              <a:buNone/>
            </a:pPr>
            <a:endParaRPr sz="3100" b="0" i="0" u="none" strike="noStrike" cap="none">
              <a:solidFill>
                <a:schemeClr val="dk1"/>
              </a:solidFill>
              <a:latin typeface="Questrial"/>
              <a:ea typeface="Questrial"/>
              <a:cs typeface="Questrial"/>
              <a:sym typeface="Questrial"/>
            </a:endParaRPr>
          </a:p>
          <a:p>
            <a:pPr marL="342900" marR="0" lvl="0" indent="-342900" algn="l" rtl="0">
              <a:lnSpc>
                <a:spcPct val="60000"/>
              </a:lnSpc>
              <a:spcBef>
                <a:spcPts val="620"/>
              </a:spcBef>
              <a:spcAft>
                <a:spcPts val="0"/>
              </a:spcAft>
              <a:buClr>
                <a:schemeClr val="dk1"/>
              </a:buClr>
              <a:buSzPct val="100000"/>
              <a:buFont typeface="Noto Sans Symbols"/>
              <a:buChar char="➢"/>
            </a:pPr>
            <a:r>
              <a:rPr lang="en-US" sz="3100" b="0" i="0" u="none" strike="noStrike" cap="none">
                <a:solidFill>
                  <a:schemeClr val="dk1"/>
                </a:solidFill>
                <a:latin typeface="Questrial"/>
                <a:ea typeface="Questrial"/>
                <a:cs typeface="Questrial"/>
                <a:sym typeface="Questrial"/>
              </a:rPr>
              <a:t>It is an eligibility screening tool, a benefits application filing software (in some cases), and also a tax-filing service</a:t>
            </a:r>
          </a:p>
          <a:p>
            <a:pPr marL="0" marR="0" lvl="0" indent="0" algn="l" rtl="0">
              <a:lnSpc>
                <a:spcPct val="60000"/>
              </a:lnSpc>
              <a:spcBef>
                <a:spcPts val="620"/>
              </a:spcBef>
              <a:spcAft>
                <a:spcPts val="0"/>
              </a:spcAft>
              <a:buClr>
                <a:schemeClr val="dk1"/>
              </a:buClr>
              <a:buSzPct val="25000"/>
              <a:buFont typeface="Noto Sans Symbols"/>
              <a:buNone/>
            </a:pPr>
            <a:r>
              <a:rPr lang="en-US" sz="3100" b="0" i="0" u="none" strike="noStrike" cap="none">
                <a:solidFill>
                  <a:schemeClr val="dk1"/>
                </a:solidFill>
                <a:latin typeface="Questrial"/>
                <a:ea typeface="Questrial"/>
                <a:cs typeface="Questrial"/>
                <a:sym typeface="Questrial"/>
              </a:rPr>
              <a:t> </a:t>
            </a:r>
          </a:p>
          <a:p>
            <a:pPr marL="342900" marR="0" lvl="0" indent="-342900" algn="l" rtl="0">
              <a:lnSpc>
                <a:spcPct val="60000"/>
              </a:lnSpc>
              <a:spcBef>
                <a:spcPts val="620"/>
              </a:spcBef>
              <a:buClr>
                <a:schemeClr val="dk1"/>
              </a:buClr>
              <a:buSzPct val="100000"/>
              <a:buFont typeface="Noto Sans Symbols"/>
              <a:buChar char="➢"/>
            </a:pPr>
            <a:r>
              <a:rPr lang="en-US" sz="3100" b="0" i="0" u="none" strike="noStrike" cap="none">
                <a:solidFill>
                  <a:schemeClr val="dk1"/>
                </a:solidFill>
                <a:latin typeface="Questrial"/>
                <a:ea typeface="Questrial"/>
                <a:cs typeface="Questrial"/>
                <a:sym typeface="Questrial"/>
              </a:rPr>
              <a:t>We will access it through a collaboration with SC Thrive </a:t>
            </a:r>
          </a:p>
        </p:txBody>
      </p:sp>
      <p:pic>
        <p:nvPicPr>
          <p:cNvPr id="2491" name="Shape 2491"/>
          <p:cNvPicPr preferRelativeResize="0"/>
          <p:nvPr/>
        </p:nvPicPr>
        <p:blipFill rotWithShape="1">
          <a:blip r:embed="rId3">
            <a:alphaModFix/>
          </a:blip>
          <a:srcRect/>
          <a:stretch/>
        </p:blipFill>
        <p:spPr>
          <a:xfrm>
            <a:off x="8358908" y="21781"/>
            <a:ext cx="3833100" cy="1389300"/>
          </a:xfrm>
          <a:prstGeom prst="rect">
            <a:avLst/>
          </a:prstGeom>
          <a:noFill/>
          <a:ln w="9525" cap="flat" cmpd="sng">
            <a:solidFill>
              <a:srgbClr val="597831"/>
            </a:solidFill>
            <a:prstDash val="solid"/>
            <a:round/>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0">
                                            <p:txEl>
                                              <p:pRg st="0" end="0"/>
                                            </p:txEl>
                                          </p:spTgt>
                                        </p:tgtEl>
                                        <p:attrNameLst>
                                          <p:attrName>style.visibility</p:attrName>
                                        </p:attrNameLst>
                                      </p:cBhvr>
                                      <p:to>
                                        <p:strVal val="visible"/>
                                      </p:to>
                                    </p:set>
                                    <p:animEffect transition="in" filter="fade">
                                      <p:cBhvr>
                                        <p:cTn id="7" dur="500"/>
                                        <p:tgtEl>
                                          <p:spTgt spid="24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90">
                                            <p:txEl>
                                              <p:pRg st="1" end="1"/>
                                            </p:txEl>
                                          </p:spTgt>
                                        </p:tgtEl>
                                        <p:attrNameLst>
                                          <p:attrName>style.visibility</p:attrName>
                                        </p:attrNameLst>
                                      </p:cBhvr>
                                      <p:to>
                                        <p:strVal val="visible"/>
                                      </p:to>
                                    </p:set>
                                    <p:animEffect transition="in" filter="fade">
                                      <p:cBhvr>
                                        <p:cTn id="12" dur="500"/>
                                        <p:tgtEl>
                                          <p:spTgt spid="24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90">
                                            <p:txEl>
                                              <p:pRg st="2" end="2"/>
                                            </p:txEl>
                                          </p:spTgt>
                                        </p:tgtEl>
                                        <p:attrNameLst>
                                          <p:attrName>style.visibility</p:attrName>
                                        </p:attrNameLst>
                                      </p:cBhvr>
                                      <p:to>
                                        <p:strVal val="visible"/>
                                      </p:to>
                                    </p:set>
                                    <p:animEffect transition="in" filter="fade">
                                      <p:cBhvr>
                                        <p:cTn id="17" dur="500"/>
                                        <p:tgtEl>
                                          <p:spTgt spid="24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90">
                                            <p:txEl>
                                              <p:pRg st="3" end="3"/>
                                            </p:txEl>
                                          </p:spTgt>
                                        </p:tgtEl>
                                        <p:attrNameLst>
                                          <p:attrName>style.visibility</p:attrName>
                                        </p:attrNameLst>
                                      </p:cBhvr>
                                      <p:to>
                                        <p:strVal val="visible"/>
                                      </p:to>
                                    </p:set>
                                    <p:animEffect transition="in" filter="fade">
                                      <p:cBhvr>
                                        <p:cTn id="22" dur="500"/>
                                        <p:tgtEl>
                                          <p:spTgt spid="24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90">
                                            <p:txEl>
                                              <p:pRg st="4" end="4"/>
                                            </p:txEl>
                                          </p:spTgt>
                                        </p:tgtEl>
                                        <p:attrNameLst>
                                          <p:attrName>style.visibility</p:attrName>
                                        </p:attrNameLst>
                                      </p:cBhvr>
                                      <p:to>
                                        <p:strVal val="visible"/>
                                      </p:to>
                                    </p:set>
                                    <p:animEffect transition="in" filter="fade">
                                      <p:cBhvr>
                                        <p:cTn id="27" dur="500"/>
                                        <p:tgtEl>
                                          <p:spTgt spid="249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90">
                                            <p:txEl>
                                              <p:pRg st="5" end="5"/>
                                            </p:txEl>
                                          </p:spTgt>
                                        </p:tgtEl>
                                        <p:attrNameLst>
                                          <p:attrName>style.visibility</p:attrName>
                                        </p:attrNameLst>
                                      </p:cBhvr>
                                      <p:to>
                                        <p:strVal val="visible"/>
                                      </p:to>
                                    </p:set>
                                    <p:animEffect transition="in" filter="fade">
                                      <p:cBhvr>
                                        <p:cTn id="32" dur="500"/>
                                        <p:tgtEl>
                                          <p:spTgt spid="249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90">
                                            <p:txEl>
                                              <p:pRg st="6" end="6"/>
                                            </p:txEl>
                                          </p:spTgt>
                                        </p:tgtEl>
                                        <p:attrNameLst>
                                          <p:attrName>style.visibility</p:attrName>
                                        </p:attrNameLst>
                                      </p:cBhvr>
                                      <p:to>
                                        <p:strVal val="visible"/>
                                      </p:to>
                                    </p:set>
                                    <p:animEffect transition="in" filter="fade">
                                      <p:cBhvr>
                                        <p:cTn id="37" dur="500"/>
                                        <p:tgtEl>
                                          <p:spTgt spid="249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Shape 2495"/>
        <p:cNvGrpSpPr/>
        <p:nvPr/>
      </p:nvGrpSpPr>
      <p:grpSpPr>
        <a:xfrm>
          <a:off x="0" y="0"/>
          <a:ext cx="0" cy="0"/>
          <a:chOff x="0" y="0"/>
          <a:chExt cx="0" cy="0"/>
        </a:xfrm>
      </p:grpSpPr>
      <p:sp>
        <p:nvSpPr>
          <p:cNvPr id="2496" name="Shape 2496"/>
          <p:cNvSpPr txBox="1">
            <a:spLocks noGrp="1"/>
          </p:cNvSpPr>
          <p:nvPr>
            <p:ph type="title"/>
          </p:nvPr>
        </p:nvSpPr>
        <p:spPr>
          <a:xfrm>
            <a:off x="478971" y="21775"/>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a:t>
            </a:r>
          </a:p>
        </p:txBody>
      </p:sp>
      <p:sp>
        <p:nvSpPr>
          <p:cNvPr id="2497" name="Shape 2497"/>
          <p:cNvSpPr txBox="1">
            <a:spLocks noGrp="1"/>
          </p:cNvSpPr>
          <p:nvPr>
            <p:ph type="body" idx="1"/>
          </p:nvPr>
        </p:nvSpPr>
        <p:spPr>
          <a:xfrm>
            <a:off x="609600" y="1164775"/>
            <a:ext cx="10972800" cy="3639600"/>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Noto Sans Symbols"/>
              <a:buNone/>
            </a:pPr>
            <a:r>
              <a:rPr lang="en-US" sz="4000" b="1" i="0" u="none" strike="noStrike" cap="none">
                <a:solidFill>
                  <a:schemeClr val="dk1"/>
                </a:solidFill>
                <a:latin typeface="Questrial"/>
                <a:ea typeface="Questrial"/>
                <a:cs typeface="Questrial"/>
                <a:sym typeface="Questrial"/>
              </a:rPr>
              <a:t>Special Note: </a:t>
            </a:r>
          </a:p>
          <a:p>
            <a:pPr marL="342900" marR="0" lvl="0" indent="-342900" algn="l" rtl="0">
              <a:lnSpc>
                <a:spcPct val="8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As a counselor, you will become a part of the Benefit Bank e-mail list</a:t>
            </a:r>
          </a:p>
          <a:p>
            <a:pPr marL="342900" marR="0" lvl="0" indent="-342900" algn="l" rtl="0">
              <a:lnSpc>
                <a:spcPct val="80000"/>
              </a:lnSpc>
              <a:spcBef>
                <a:spcPts val="760"/>
              </a:spcBef>
              <a:spcAft>
                <a:spcPts val="0"/>
              </a:spcAft>
              <a:buClr>
                <a:schemeClr val="accent4"/>
              </a:buClr>
              <a:buSzPct val="100000"/>
              <a:buFont typeface="Noto Sans Symbols"/>
              <a:buChar char="➢"/>
            </a:pPr>
            <a:r>
              <a:rPr lang="en-US" sz="3800" b="1" i="0" u="none" strike="noStrike" cap="none">
                <a:solidFill>
                  <a:schemeClr val="accent4"/>
                </a:solidFill>
                <a:latin typeface="Questrial"/>
                <a:ea typeface="Questrial"/>
                <a:cs typeface="Questrial"/>
                <a:sym typeface="Questrial"/>
              </a:rPr>
              <a:t>DO NOT UNSUBSCRIBE UNTIL AFTER TAX SEASON</a:t>
            </a:r>
          </a:p>
          <a:p>
            <a:pPr marL="342900" marR="0" lvl="0" indent="-342900" algn="l" rtl="0">
              <a:lnSpc>
                <a:spcPct val="8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Your counselor account may be disabled if you unsubscribe</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pic>
        <p:nvPicPr>
          <p:cNvPr id="2498" name="Shape 2498"/>
          <p:cNvPicPr preferRelativeResize="0"/>
          <p:nvPr/>
        </p:nvPicPr>
        <p:blipFill rotWithShape="1">
          <a:blip r:embed="rId3">
            <a:alphaModFix/>
          </a:blip>
          <a:srcRect/>
          <a:stretch/>
        </p:blipFill>
        <p:spPr>
          <a:xfrm>
            <a:off x="8358908" y="6"/>
            <a:ext cx="3833100" cy="1389300"/>
          </a:xfrm>
          <a:prstGeom prst="rect">
            <a:avLst/>
          </a:prstGeom>
          <a:noFill/>
          <a:ln w="9525" cap="flat" cmpd="sng">
            <a:solidFill>
              <a:srgbClr val="597831"/>
            </a:solidFill>
            <a:prstDash val="solid"/>
            <a:round/>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7">
                                            <p:txEl>
                                              <p:pRg st="0" end="0"/>
                                            </p:txEl>
                                          </p:spTgt>
                                        </p:tgtEl>
                                        <p:attrNameLst>
                                          <p:attrName>style.visibility</p:attrName>
                                        </p:attrNameLst>
                                      </p:cBhvr>
                                      <p:to>
                                        <p:strVal val="visible"/>
                                      </p:to>
                                    </p:set>
                                    <p:animEffect transition="in" filter="fade">
                                      <p:cBhvr>
                                        <p:cTn id="7" dur="500"/>
                                        <p:tgtEl>
                                          <p:spTgt spid="24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97">
                                            <p:txEl>
                                              <p:pRg st="1" end="1"/>
                                            </p:txEl>
                                          </p:spTgt>
                                        </p:tgtEl>
                                        <p:attrNameLst>
                                          <p:attrName>style.visibility</p:attrName>
                                        </p:attrNameLst>
                                      </p:cBhvr>
                                      <p:to>
                                        <p:strVal val="visible"/>
                                      </p:to>
                                    </p:set>
                                    <p:animEffect transition="in" filter="fade">
                                      <p:cBhvr>
                                        <p:cTn id="12" dur="500"/>
                                        <p:tgtEl>
                                          <p:spTgt spid="24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97">
                                            <p:txEl>
                                              <p:pRg st="2" end="2"/>
                                            </p:txEl>
                                          </p:spTgt>
                                        </p:tgtEl>
                                        <p:attrNameLst>
                                          <p:attrName>style.visibility</p:attrName>
                                        </p:attrNameLst>
                                      </p:cBhvr>
                                      <p:to>
                                        <p:strVal val="visible"/>
                                      </p:to>
                                    </p:set>
                                    <p:animEffect transition="in" filter="fade">
                                      <p:cBhvr>
                                        <p:cTn id="17" dur="500"/>
                                        <p:tgtEl>
                                          <p:spTgt spid="24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97">
                                            <p:txEl>
                                              <p:pRg st="3" end="3"/>
                                            </p:txEl>
                                          </p:spTgt>
                                        </p:tgtEl>
                                        <p:attrNameLst>
                                          <p:attrName>style.visibility</p:attrName>
                                        </p:attrNameLst>
                                      </p:cBhvr>
                                      <p:to>
                                        <p:strVal val="visible"/>
                                      </p:to>
                                    </p:set>
                                    <p:animEffect transition="in" filter="fade">
                                      <p:cBhvr>
                                        <p:cTn id="22" dur="500"/>
                                        <p:tgtEl>
                                          <p:spTgt spid="24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97">
                                            <p:txEl>
                                              <p:pRg st="4" end="4"/>
                                            </p:txEl>
                                          </p:spTgt>
                                        </p:tgtEl>
                                        <p:attrNameLst>
                                          <p:attrName>style.visibility</p:attrName>
                                        </p:attrNameLst>
                                      </p:cBhvr>
                                      <p:to>
                                        <p:strVal val="visible"/>
                                      </p:to>
                                    </p:set>
                                    <p:animEffect transition="in" filter="fade">
                                      <p:cBhvr>
                                        <p:cTn id="27" dur="500"/>
                                        <p:tgtEl>
                                          <p:spTgt spid="24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sp>
        <p:nvSpPr>
          <p:cNvPr id="2503" name="Shape 250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 QuickCheck</a:t>
            </a:r>
          </a:p>
        </p:txBody>
      </p:sp>
      <p:sp>
        <p:nvSpPr>
          <p:cNvPr id="2504" name="Shape 2504"/>
          <p:cNvSpPr txBox="1">
            <a:spLocks noGrp="1"/>
          </p:cNvSpPr>
          <p:nvPr>
            <p:ph type="body" idx="1"/>
          </p:nvPr>
        </p:nvSpPr>
        <p:spPr>
          <a:xfrm>
            <a:off x="609600" y="2711506"/>
            <a:ext cx="10972800" cy="4526100"/>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a:p>
            <a:pPr marL="342900" marR="0" lvl="0" indent="-342900" algn="l" rtl="0">
              <a:lnSpc>
                <a:spcPct val="80000"/>
              </a:lnSpc>
              <a:spcBef>
                <a:spcPts val="720"/>
              </a:spcBef>
              <a:spcAft>
                <a:spcPts val="0"/>
              </a:spcAft>
              <a:buClr>
                <a:schemeClr val="dk1"/>
              </a:buClr>
              <a:buSzPct val="100000"/>
              <a:buFont typeface="Noto Sans Symbols"/>
              <a:buChar char="➢"/>
            </a:pPr>
            <a:r>
              <a:rPr lang="en-US" sz="3600" b="0" i="0" u="none" strike="noStrike" cap="none">
                <a:solidFill>
                  <a:schemeClr val="dk1"/>
                </a:solidFill>
                <a:latin typeface="Questrial"/>
                <a:ea typeface="Questrial"/>
                <a:cs typeface="Questrial"/>
                <a:sym typeface="Questrial"/>
              </a:rPr>
              <a:t> What is the QuickCheck?</a:t>
            </a:r>
          </a:p>
          <a:p>
            <a:pPr marL="742950" marR="0" lvl="1" indent="-285750" algn="l" rtl="0">
              <a:lnSpc>
                <a:spcPct val="80000"/>
              </a:lnSpc>
              <a:spcBef>
                <a:spcPts val="640"/>
              </a:spcBef>
              <a:spcAft>
                <a:spcPts val="0"/>
              </a:spcAft>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A quick way to submit a Medicaid application.</a:t>
            </a:r>
          </a:p>
          <a:p>
            <a:pPr marL="742950" marR="0" lvl="1" indent="-285750" algn="l" rtl="0">
              <a:lnSpc>
                <a:spcPct val="80000"/>
              </a:lnSpc>
              <a:spcBef>
                <a:spcPts val="640"/>
              </a:spcBef>
              <a:spcAft>
                <a:spcPts val="0"/>
              </a:spcAft>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A background check tool.</a:t>
            </a:r>
          </a:p>
          <a:p>
            <a:pPr marL="742950" marR="0" lvl="1" indent="-285750" algn="l" rtl="0">
              <a:lnSpc>
                <a:spcPct val="80000"/>
              </a:lnSpc>
              <a:spcBef>
                <a:spcPts val="640"/>
              </a:spcBef>
              <a:spcAft>
                <a:spcPts val="0"/>
              </a:spcAft>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A calculator that screens Clients to see potential eligibility for all programs.</a:t>
            </a:r>
          </a:p>
          <a:p>
            <a:pPr marL="742950" marR="0" lvl="1" indent="-285750" algn="l" rtl="0">
              <a:lnSpc>
                <a:spcPct val="80000"/>
              </a:lnSpc>
              <a:spcBef>
                <a:spcPts val="640"/>
              </a:spcBef>
              <a:buClr>
                <a:schemeClr val="dk1"/>
              </a:buClr>
              <a:buSzPct val="100000"/>
              <a:buFont typeface="Arial"/>
              <a:buChar char="•"/>
            </a:pPr>
            <a:r>
              <a:rPr lang="en-US" sz="3200" b="0" i="0" u="none" strike="noStrike" cap="none">
                <a:solidFill>
                  <a:schemeClr val="dk1"/>
                </a:solidFill>
                <a:latin typeface="Questrial"/>
                <a:ea typeface="Questrial"/>
                <a:cs typeface="Questrial"/>
                <a:sym typeface="Questrial"/>
              </a:rPr>
              <a:t>A system that checks client information for accuracy.</a:t>
            </a:r>
          </a:p>
        </p:txBody>
      </p:sp>
      <p:sp>
        <p:nvSpPr>
          <p:cNvPr id="2505" name="Shape 2505"/>
          <p:cNvSpPr txBox="1"/>
          <p:nvPr/>
        </p:nvSpPr>
        <p:spPr>
          <a:xfrm>
            <a:off x="609600" y="1489953"/>
            <a:ext cx="11582400" cy="1754400"/>
          </a:xfrm>
          <a:prstGeom prst="rect">
            <a:avLst/>
          </a:prstGeom>
          <a:noFill/>
          <a:ln>
            <a:noFill/>
          </a:ln>
        </p:spPr>
        <p:txBody>
          <a:bodyPr wrap="square" lIns="91425" tIns="45700" rIns="91425" bIns="45700" anchor="t" anchorCtr="0">
            <a:noAutofit/>
          </a:bodyPr>
          <a:lstStyle/>
          <a:p>
            <a:pPr marL="571500" marR="0" lvl="0" indent="-571500" algn="l" rtl="0">
              <a:lnSpc>
                <a:spcPct val="100000"/>
              </a:lnSpc>
              <a:spcBef>
                <a:spcPts val="0"/>
              </a:spcBef>
              <a:spcAft>
                <a:spcPts val="0"/>
              </a:spcAft>
              <a:buClr>
                <a:srgbClr val="77A042"/>
              </a:buClr>
              <a:buSzPct val="100000"/>
              <a:buFont typeface="Noto Sans Symbols"/>
              <a:buChar char="➢"/>
            </a:pPr>
            <a:r>
              <a:rPr lang="en-US" sz="3600" b="0" i="0" u="none" strike="noStrike" cap="none">
                <a:solidFill>
                  <a:srgbClr val="77A042"/>
                </a:solidFill>
                <a:latin typeface="Questrial"/>
                <a:ea typeface="Questrial"/>
                <a:cs typeface="Questrial"/>
                <a:sym typeface="Questrial"/>
              </a:rPr>
              <a:t>We will utilize the eligibility screening function of the Benefit Bank, which is called the QuickCheck</a:t>
            </a:r>
          </a:p>
          <a:p>
            <a:pPr marL="571500" marR="0" lvl="0" indent="-571500" algn="l" rtl="0">
              <a:lnSpc>
                <a:spcPct val="100000"/>
              </a:lnSpc>
              <a:spcBef>
                <a:spcPts val="0"/>
              </a:spcBef>
              <a:spcAft>
                <a:spcPts val="0"/>
              </a:spcAft>
              <a:buClr>
                <a:srgbClr val="77A042"/>
              </a:buClr>
              <a:buSzPct val="100000"/>
              <a:buFont typeface="Noto Sans Symbols"/>
              <a:buChar char="➢"/>
            </a:pPr>
            <a:r>
              <a:rPr lang="en-US" sz="3600" b="1" i="0" u="none" strike="noStrike" cap="none">
                <a:solidFill>
                  <a:srgbClr val="77A042"/>
                </a:solidFill>
                <a:latin typeface="Questrial"/>
                <a:ea typeface="Questrial"/>
                <a:cs typeface="Questrial"/>
                <a:sym typeface="Questrial"/>
              </a:rPr>
              <a:t>Complete this step BEFORE starting a return in TaxSlayer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Shape 2509"/>
        <p:cNvGrpSpPr/>
        <p:nvPr/>
      </p:nvGrpSpPr>
      <p:grpSpPr>
        <a:xfrm>
          <a:off x="0" y="0"/>
          <a:ext cx="0" cy="0"/>
          <a:chOff x="0" y="0"/>
          <a:chExt cx="0" cy="0"/>
        </a:xfrm>
      </p:grpSpPr>
      <p:sp>
        <p:nvSpPr>
          <p:cNvPr id="2510" name="Shape 251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 QuickCheck</a:t>
            </a:r>
          </a:p>
        </p:txBody>
      </p:sp>
      <p:sp>
        <p:nvSpPr>
          <p:cNvPr id="2511" name="Shape 2511"/>
          <p:cNvSpPr txBox="1">
            <a:spLocks noGrp="1"/>
          </p:cNvSpPr>
          <p:nvPr>
            <p:ph type="body" idx="1"/>
          </p:nvPr>
        </p:nvSpPr>
        <p:spPr>
          <a:xfrm>
            <a:off x="609600" y="2255840"/>
            <a:ext cx="4916100" cy="4526100"/>
          </a:xfrm>
          <a:prstGeom prst="rect">
            <a:avLst/>
          </a:prstGeom>
          <a:noFill/>
          <a:ln>
            <a:noFill/>
          </a:ln>
        </p:spPr>
        <p:txBody>
          <a:bodyPr wrap="square" lIns="91425" tIns="45700" rIns="91425" bIns="45700" anchor="t" anchorCtr="0">
            <a:noAutofit/>
          </a:bodyPr>
          <a:lstStyle/>
          <a:p>
            <a:pPr marL="0" marR="0" lvl="0" indent="0" algn="l" rtl="0">
              <a:lnSpc>
                <a:spcPct val="70000"/>
              </a:lnSpc>
              <a:spcBef>
                <a:spcPts val="0"/>
              </a:spcBef>
              <a:spcAft>
                <a:spcPts val="0"/>
              </a:spcAft>
              <a:buClr>
                <a:schemeClr val="dk1"/>
              </a:buClr>
              <a:buSzPct val="25000"/>
              <a:buFont typeface="Noto Sans Symbols"/>
              <a:buNone/>
            </a:pPr>
            <a:endParaRPr sz="3700" b="0" i="0" u="none" strike="noStrike" cap="none">
              <a:solidFill>
                <a:schemeClr val="dk1"/>
              </a:solidFill>
              <a:latin typeface="Questrial"/>
              <a:ea typeface="Questrial"/>
              <a:cs typeface="Questrial"/>
              <a:sym typeface="Questrial"/>
            </a:endParaRPr>
          </a:p>
          <a:p>
            <a:pPr marL="342900" marR="0" lvl="0" indent="-298450" algn="l" rtl="0">
              <a:lnSpc>
                <a:spcPct val="70000"/>
              </a:lnSpc>
              <a:spcBef>
                <a:spcPts val="740"/>
              </a:spcBef>
              <a:spcAft>
                <a:spcPts val="0"/>
              </a:spcAft>
              <a:buClr>
                <a:schemeClr val="dk1"/>
              </a:buClr>
              <a:buSzPct val="100000"/>
              <a:buFont typeface="Noto Sans Symbols"/>
              <a:buChar char="➢"/>
            </a:pPr>
            <a:r>
              <a:rPr lang="en-US" sz="3000" b="0" i="0" u="none" strike="noStrike" cap="none">
                <a:solidFill>
                  <a:schemeClr val="dk1"/>
                </a:solidFill>
                <a:latin typeface="Questrial"/>
                <a:ea typeface="Questrial"/>
                <a:cs typeface="Questrial"/>
                <a:sym typeface="Questrial"/>
              </a:rPr>
              <a:t>Child Tax Credit</a:t>
            </a:r>
          </a:p>
          <a:p>
            <a:pPr marL="342900" marR="0" lvl="0" indent="-298450" algn="l" rtl="0">
              <a:lnSpc>
                <a:spcPct val="70000"/>
              </a:lnSpc>
              <a:spcBef>
                <a:spcPts val="740"/>
              </a:spcBef>
              <a:spcAft>
                <a:spcPts val="0"/>
              </a:spcAft>
              <a:buClr>
                <a:schemeClr val="dk1"/>
              </a:buClr>
              <a:buSzPct val="100000"/>
              <a:buFont typeface="Noto Sans Symbols"/>
              <a:buChar char="➢"/>
            </a:pPr>
            <a:r>
              <a:rPr lang="en-US" sz="3000" b="0" i="0" u="none" strike="noStrike" cap="none">
                <a:solidFill>
                  <a:schemeClr val="dk1"/>
                </a:solidFill>
                <a:latin typeface="Questrial"/>
                <a:ea typeface="Questrial"/>
                <a:cs typeface="Questrial"/>
                <a:sym typeface="Questrial"/>
              </a:rPr>
              <a:t>Earned Income Tax Credit</a:t>
            </a:r>
          </a:p>
          <a:p>
            <a:pPr marL="342900" marR="0" lvl="0" indent="-298450" algn="l" rtl="0">
              <a:lnSpc>
                <a:spcPct val="70000"/>
              </a:lnSpc>
              <a:spcBef>
                <a:spcPts val="740"/>
              </a:spcBef>
              <a:spcAft>
                <a:spcPts val="0"/>
              </a:spcAft>
              <a:buClr>
                <a:schemeClr val="dk1"/>
              </a:buClr>
              <a:buSzPct val="100000"/>
              <a:buFont typeface="Noto Sans Symbols"/>
              <a:buChar char="➢"/>
            </a:pPr>
            <a:r>
              <a:rPr lang="en-US" sz="3000" b="0" i="0" u="none" strike="noStrike" cap="none">
                <a:solidFill>
                  <a:schemeClr val="dk1"/>
                </a:solidFill>
                <a:latin typeface="Questrial"/>
                <a:ea typeface="Questrial"/>
                <a:cs typeface="Questrial"/>
                <a:sym typeface="Questrial"/>
              </a:rPr>
              <a:t>FAFSA </a:t>
            </a:r>
          </a:p>
          <a:p>
            <a:pPr marL="342900" marR="0" lvl="0" indent="-298450" algn="l" rtl="0">
              <a:lnSpc>
                <a:spcPct val="70000"/>
              </a:lnSpc>
              <a:spcBef>
                <a:spcPts val="740"/>
              </a:spcBef>
              <a:spcAft>
                <a:spcPts val="0"/>
              </a:spcAft>
              <a:buClr>
                <a:schemeClr val="dk1"/>
              </a:buClr>
              <a:buSzPct val="100000"/>
              <a:buFont typeface="Noto Sans Symbols"/>
              <a:buChar char="➢"/>
            </a:pPr>
            <a:r>
              <a:rPr lang="en-US" sz="3000" b="0" i="0" u="none" strike="noStrike" cap="none">
                <a:solidFill>
                  <a:schemeClr val="dk1"/>
                </a:solidFill>
                <a:latin typeface="Questrial"/>
                <a:ea typeface="Questrial"/>
                <a:cs typeface="Questrial"/>
                <a:sym typeface="Questrial"/>
              </a:rPr>
              <a:t>Health Coverage</a:t>
            </a:r>
          </a:p>
          <a:p>
            <a:pPr marL="342900" marR="0" lvl="0" indent="-298450" algn="l" rtl="0">
              <a:lnSpc>
                <a:spcPct val="70000"/>
              </a:lnSpc>
              <a:spcBef>
                <a:spcPts val="740"/>
              </a:spcBef>
              <a:spcAft>
                <a:spcPts val="0"/>
              </a:spcAft>
              <a:buClr>
                <a:schemeClr val="dk1"/>
              </a:buClr>
              <a:buSzPct val="100000"/>
              <a:buFont typeface="Noto Sans Symbols"/>
              <a:buChar char="➢"/>
            </a:pPr>
            <a:r>
              <a:rPr lang="en-US" sz="3000" b="0" i="0" u="none" strike="noStrike" cap="none">
                <a:solidFill>
                  <a:schemeClr val="dk1"/>
                </a:solidFill>
                <a:latin typeface="Questrial"/>
                <a:ea typeface="Questrial"/>
                <a:cs typeface="Questrial"/>
                <a:sym typeface="Questrial"/>
              </a:rPr>
              <a:t>Lifeline</a:t>
            </a:r>
          </a:p>
          <a:p>
            <a:pPr marL="342900" marR="0" lvl="0" indent="-298450" algn="l" rtl="0">
              <a:lnSpc>
                <a:spcPct val="70000"/>
              </a:lnSpc>
              <a:spcBef>
                <a:spcPts val="740"/>
              </a:spcBef>
              <a:buClr>
                <a:schemeClr val="dk1"/>
              </a:buClr>
              <a:buSzPct val="100000"/>
              <a:buFont typeface="Noto Sans Symbols"/>
              <a:buChar char="➢"/>
            </a:pPr>
            <a:r>
              <a:rPr lang="en-US" sz="3000" b="0" i="0" u="none" strike="noStrike" cap="none">
                <a:solidFill>
                  <a:schemeClr val="dk1"/>
                </a:solidFill>
                <a:latin typeface="Questrial"/>
                <a:ea typeface="Questrial"/>
                <a:cs typeface="Questrial"/>
                <a:sym typeface="Questrial"/>
              </a:rPr>
              <a:t>Property Tax Exemption </a:t>
            </a:r>
          </a:p>
        </p:txBody>
      </p:sp>
      <p:sp>
        <p:nvSpPr>
          <p:cNvPr id="2512" name="Shape 2512"/>
          <p:cNvSpPr txBox="1"/>
          <p:nvPr/>
        </p:nvSpPr>
        <p:spPr>
          <a:xfrm>
            <a:off x="5843450" y="1739950"/>
            <a:ext cx="5568600" cy="4526100"/>
          </a:xfrm>
          <a:prstGeom prst="rect">
            <a:avLst/>
          </a:prstGeom>
          <a:noFill/>
          <a:ln>
            <a:noFill/>
          </a:ln>
        </p:spPr>
        <p:txBody>
          <a:bodyPr wrap="square" lIns="91425" tIns="45700" rIns="91425" bIns="45700" anchor="t" anchorCtr="0">
            <a:noAutofit/>
          </a:bodyPr>
          <a:lstStyle/>
          <a:p>
            <a:pPr marL="0" marR="0" lvl="0" indent="0" algn="l" rtl="0">
              <a:lnSpc>
                <a:spcPct val="60000"/>
              </a:lnSpc>
              <a:spcBef>
                <a:spcPts val="0"/>
              </a:spcBef>
              <a:spcAft>
                <a:spcPts val="0"/>
              </a:spcAft>
              <a:buClr>
                <a:schemeClr val="dk1"/>
              </a:buClr>
              <a:buFont typeface="Noto Sans Symbols"/>
              <a:buNone/>
            </a:pPr>
            <a:endParaRPr sz="3700" b="0" i="0" u="none" strike="noStrike" cap="none">
              <a:solidFill>
                <a:srgbClr val="77A042"/>
              </a:solidFill>
              <a:latin typeface="Questrial"/>
              <a:ea typeface="Questrial"/>
              <a:cs typeface="Questrial"/>
              <a:sym typeface="Questrial"/>
            </a:endParaRPr>
          </a:p>
          <a:p>
            <a:pPr marL="342900" marR="0" lvl="0" indent="-298450" algn="l" rtl="0">
              <a:lnSpc>
                <a:spcPct val="60000"/>
              </a:lnSpc>
              <a:spcBef>
                <a:spcPts val="740"/>
              </a:spcBef>
              <a:spcAft>
                <a:spcPts val="0"/>
              </a:spcAft>
              <a:buClr>
                <a:srgbClr val="77A042"/>
              </a:buClr>
              <a:buSzPct val="100000"/>
              <a:buFont typeface="Noto Sans Symbols"/>
              <a:buChar char="➢"/>
            </a:pPr>
            <a:r>
              <a:rPr lang="en-US" sz="3000" b="0" i="0" u="none" strike="noStrike" cap="none">
                <a:solidFill>
                  <a:srgbClr val="77A042"/>
                </a:solidFill>
                <a:latin typeface="Questrial"/>
                <a:ea typeface="Questrial"/>
                <a:cs typeface="Questrial"/>
                <a:sym typeface="Questrial"/>
              </a:rPr>
              <a:t>SNAP</a:t>
            </a:r>
          </a:p>
          <a:p>
            <a:pPr marL="342900" marR="0" lvl="0" indent="-298450" algn="l" rtl="0">
              <a:lnSpc>
                <a:spcPct val="60000"/>
              </a:lnSpc>
              <a:spcBef>
                <a:spcPts val="740"/>
              </a:spcBef>
              <a:spcAft>
                <a:spcPts val="0"/>
              </a:spcAft>
              <a:buClr>
                <a:srgbClr val="77A042"/>
              </a:buClr>
              <a:buSzPct val="100000"/>
              <a:buFont typeface="Noto Sans Symbols"/>
              <a:buChar char="➢"/>
            </a:pPr>
            <a:r>
              <a:rPr lang="en-US" sz="3000" b="0" i="0" u="none" strike="noStrike" cap="none">
                <a:solidFill>
                  <a:srgbClr val="77A042"/>
                </a:solidFill>
                <a:latin typeface="Questrial"/>
                <a:ea typeface="Questrial"/>
                <a:cs typeface="Questrial"/>
                <a:sym typeface="Questrial"/>
              </a:rPr>
              <a:t>Family Independence</a:t>
            </a:r>
          </a:p>
          <a:p>
            <a:pPr marL="342900" marR="0" lvl="0" indent="-298450" algn="l" rtl="0">
              <a:lnSpc>
                <a:spcPct val="60000"/>
              </a:lnSpc>
              <a:spcBef>
                <a:spcPts val="740"/>
              </a:spcBef>
              <a:spcAft>
                <a:spcPts val="0"/>
              </a:spcAft>
              <a:buClr>
                <a:srgbClr val="77A042"/>
              </a:buClr>
              <a:buSzPct val="100000"/>
              <a:buFont typeface="Noto Sans Symbols"/>
              <a:buChar char="➢"/>
            </a:pPr>
            <a:r>
              <a:rPr lang="en-US" sz="3000" b="0" i="0" u="none" strike="noStrike" cap="none">
                <a:solidFill>
                  <a:srgbClr val="77A042"/>
                </a:solidFill>
                <a:latin typeface="Questrial"/>
                <a:ea typeface="Questrial"/>
                <a:cs typeface="Questrial"/>
                <a:sym typeface="Questrial"/>
              </a:rPr>
              <a:t>Voter Registration</a:t>
            </a:r>
          </a:p>
          <a:p>
            <a:pPr marL="342900" marR="0" lvl="0" indent="-298450" algn="l" rtl="0">
              <a:lnSpc>
                <a:spcPct val="60000"/>
              </a:lnSpc>
              <a:spcBef>
                <a:spcPts val="740"/>
              </a:spcBef>
              <a:spcAft>
                <a:spcPts val="0"/>
              </a:spcAft>
              <a:buClr>
                <a:srgbClr val="77A042"/>
              </a:buClr>
              <a:buSzPct val="100000"/>
              <a:buFont typeface="Noto Sans Symbols"/>
              <a:buChar char="➢"/>
            </a:pPr>
            <a:r>
              <a:rPr lang="en-US" sz="3000" b="0" i="0" u="none" strike="noStrike" cap="none">
                <a:solidFill>
                  <a:srgbClr val="77A042"/>
                </a:solidFill>
                <a:latin typeface="Questrial"/>
                <a:ea typeface="Questrial"/>
                <a:cs typeface="Questrial"/>
                <a:sym typeface="Questrial"/>
              </a:rPr>
              <a:t>Veterans Education Benefits </a:t>
            </a:r>
          </a:p>
          <a:p>
            <a:pPr marL="342900" marR="0" lvl="0" indent="-298450" algn="l" rtl="0">
              <a:lnSpc>
                <a:spcPct val="60000"/>
              </a:lnSpc>
              <a:spcBef>
                <a:spcPts val="740"/>
              </a:spcBef>
              <a:spcAft>
                <a:spcPts val="0"/>
              </a:spcAft>
              <a:buClr>
                <a:srgbClr val="77A042"/>
              </a:buClr>
              <a:buSzPct val="100000"/>
              <a:buFont typeface="Noto Sans Symbols"/>
              <a:buChar char="➢"/>
            </a:pPr>
            <a:r>
              <a:rPr lang="en-US" sz="3000" b="0" i="0" u="none" strike="noStrike" cap="none">
                <a:solidFill>
                  <a:srgbClr val="77A042"/>
                </a:solidFill>
                <a:latin typeface="Questrial"/>
                <a:ea typeface="Questrial"/>
                <a:cs typeface="Questrial"/>
                <a:sym typeface="Questrial"/>
              </a:rPr>
              <a:t>Veterans Housing Benefits </a:t>
            </a:r>
          </a:p>
          <a:p>
            <a:pPr marL="342900" marR="0" lvl="0" indent="-298450" algn="l" rtl="0">
              <a:lnSpc>
                <a:spcPct val="60000"/>
              </a:lnSpc>
              <a:spcBef>
                <a:spcPts val="740"/>
              </a:spcBef>
              <a:spcAft>
                <a:spcPts val="0"/>
              </a:spcAft>
              <a:buClr>
                <a:srgbClr val="77A042"/>
              </a:buClr>
              <a:buSzPct val="100000"/>
              <a:buFont typeface="Noto Sans Symbols"/>
              <a:buChar char="➢"/>
            </a:pPr>
            <a:r>
              <a:rPr lang="en-US" sz="3000" b="0" i="0" u="none" strike="noStrike" cap="none">
                <a:solidFill>
                  <a:srgbClr val="77A042"/>
                </a:solidFill>
                <a:latin typeface="Questrial"/>
                <a:ea typeface="Questrial"/>
                <a:cs typeface="Questrial"/>
                <a:sym typeface="Questrial"/>
              </a:rPr>
              <a:t>Veterans Transfer of Education Benefits </a:t>
            </a:r>
          </a:p>
        </p:txBody>
      </p:sp>
      <p:sp>
        <p:nvSpPr>
          <p:cNvPr id="2513" name="Shape 2513"/>
          <p:cNvSpPr txBox="1"/>
          <p:nvPr/>
        </p:nvSpPr>
        <p:spPr>
          <a:xfrm>
            <a:off x="457201" y="1521119"/>
            <a:ext cx="10772400" cy="661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7A042"/>
              </a:buClr>
              <a:buSzPct val="25000"/>
              <a:buFont typeface="Questrial"/>
              <a:buNone/>
            </a:pPr>
            <a:r>
              <a:rPr lang="en-US" sz="3700" b="0" i="0" u="none" strike="noStrike" cap="none">
                <a:solidFill>
                  <a:srgbClr val="77A042"/>
                </a:solidFill>
                <a:latin typeface="Questrial"/>
                <a:ea typeface="Questrial"/>
                <a:cs typeface="Questrial"/>
                <a:sym typeface="Questrial"/>
              </a:rPr>
              <a:t>Benefits that can be evaluated through the Quick Check:</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p:sp>
        <p:nvSpPr>
          <p:cNvPr id="2518" name="Shape 251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 QuickCheck</a:t>
            </a:r>
          </a:p>
        </p:txBody>
      </p:sp>
      <p:sp>
        <p:nvSpPr>
          <p:cNvPr id="2519" name="Shape 2519"/>
          <p:cNvSpPr txBox="1">
            <a:spLocks noGrp="1"/>
          </p:cNvSpPr>
          <p:nvPr>
            <p:ph type="body" idx="1"/>
          </p:nvPr>
        </p:nvSpPr>
        <p:spPr>
          <a:xfrm>
            <a:off x="609600" y="1091203"/>
            <a:ext cx="10972800" cy="4526100"/>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a:p>
            <a:pPr marL="342900" marR="0" lvl="0" indent="-342900" algn="l" rtl="0">
              <a:lnSpc>
                <a:spcPct val="8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QuickCheck cannot </a:t>
            </a:r>
            <a:r>
              <a:rPr lang="en-US" sz="4000" b="0" i="1" u="none" strike="noStrike" cap="none">
                <a:solidFill>
                  <a:schemeClr val="dk1"/>
                </a:solidFill>
                <a:latin typeface="Questrial"/>
                <a:ea typeface="Questrial"/>
                <a:cs typeface="Questrial"/>
                <a:sym typeface="Questrial"/>
              </a:rPr>
              <a:t>guarantee</a:t>
            </a:r>
            <a:r>
              <a:rPr lang="en-US" sz="4000" b="0" i="0" u="none" strike="noStrike" cap="none">
                <a:solidFill>
                  <a:schemeClr val="dk1"/>
                </a:solidFill>
                <a:latin typeface="Questrial"/>
                <a:ea typeface="Questrial"/>
                <a:cs typeface="Questrial"/>
                <a:sym typeface="Questrial"/>
              </a:rPr>
              <a:t> that a taxpayer qualifies for programs -- </a:t>
            </a:r>
            <a:r>
              <a:rPr lang="en-US" sz="4000" b="1" i="0" u="none" strike="noStrike" cap="none">
                <a:solidFill>
                  <a:schemeClr val="dk1"/>
                </a:solidFill>
                <a:latin typeface="Questrial"/>
                <a:ea typeface="Questrial"/>
                <a:cs typeface="Questrial"/>
                <a:sym typeface="Questrial"/>
              </a:rPr>
              <a:t>QuickCheck suggests likely eligibility for benefits</a:t>
            </a:r>
          </a:p>
          <a:p>
            <a:pPr marL="342900" marR="0" lvl="0" indent="-342900" algn="l" rtl="0">
              <a:lnSpc>
                <a:spcPct val="80000"/>
              </a:lnSpc>
              <a:spcBef>
                <a:spcPts val="800"/>
              </a:spcBef>
              <a:spcAft>
                <a:spcPts val="0"/>
              </a:spcAft>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a:p>
            <a:pPr marL="342900" marR="0" lvl="0" indent="-342900" algn="l" rtl="0">
              <a:lnSpc>
                <a:spcPct val="80000"/>
              </a:lnSpc>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QuickCheck determines eligibility based on basic questions about the taxpayer’s household</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sp>
        <p:nvSpPr>
          <p:cNvPr id="2525" name="Shape 2525"/>
          <p:cNvSpPr txBox="1">
            <a:spLocks noGrp="1"/>
          </p:cNvSpPr>
          <p:nvPr>
            <p:ph type="title"/>
          </p:nvPr>
        </p:nvSpPr>
        <p:spPr>
          <a:xfrm>
            <a:off x="609600" y="4769"/>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 QuickCheck</a:t>
            </a:r>
          </a:p>
        </p:txBody>
      </p:sp>
      <p:sp>
        <p:nvSpPr>
          <p:cNvPr id="2526" name="Shape 2526"/>
          <p:cNvSpPr txBox="1">
            <a:spLocks noGrp="1"/>
          </p:cNvSpPr>
          <p:nvPr>
            <p:ph type="body" idx="1"/>
          </p:nvPr>
        </p:nvSpPr>
        <p:spPr>
          <a:xfrm>
            <a:off x="0" y="1147775"/>
            <a:ext cx="4634400" cy="4526100"/>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Noto Sans Symbols"/>
              <a:buNone/>
            </a:pPr>
            <a:r>
              <a:rPr lang="en-US" sz="4000" b="1" i="0" u="none" strike="noStrike" cap="none">
                <a:solidFill>
                  <a:schemeClr val="dk1"/>
                </a:solidFill>
                <a:latin typeface="Questrial"/>
                <a:ea typeface="Questrial"/>
                <a:cs typeface="Questrial"/>
                <a:sym typeface="Questrial"/>
              </a:rPr>
              <a:t>Accessing the Benefit Bank</a:t>
            </a:r>
          </a:p>
          <a:p>
            <a:pPr marL="0" marR="0" lvl="0" indent="0" algn="l" rtl="0">
              <a:lnSpc>
                <a:spcPct val="80000"/>
              </a:lnSpc>
              <a:spcBef>
                <a:spcPts val="800"/>
              </a:spcBef>
              <a:spcAft>
                <a:spcPts val="0"/>
              </a:spcAft>
              <a:buClr>
                <a:schemeClr val="dk1"/>
              </a:buClr>
              <a:buSzPct val="25000"/>
              <a:buFont typeface="Noto Sans Symbols"/>
              <a:buNone/>
            </a:pPr>
            <a:r>
              <a:rPr lang="en-US" sz="4000" b="0" i="0" u="none" strike="noStrike" cap="none">
                <a:solidFill>
                  <a:schemeClr val="dk1"/>
                </a:solidFill>
                <a:latin typeface="Questrial"/>
                <a:ea typeface="Questrial"/>
                <a:cs typeface="Questrial"/>
                <a:sym typeface="Questrial"/>
              </a:rPr>
              <a:t>	Step One: Log in as a Counselor at </a:t>
            </a:r>
            <a:r>
              <a:rPr lang="en-US" sz="4000" b="0" i="0" u="sng" strike="noStrike" cap="none">
                <a:solidFill>
                  <a:schemeClr val="hlink"/>
                </a:solidFill>
                <a:latin typeface="Questrial"/>
                <a:ea typeface="Questrial"/>
                <a:cs typeface="Questrial"/>
                <a:sym typeface="Questrial"/>
                <a:hlinkClick r:id="rId3"/>
              </a:rPr>
              <a:t>www.scthrive.org</a:t>
            </a:r>
          </a:p>
          <a:p>
            <a:pPr marL="0" marR="0" lvl="0" indent="0" algn="l" rtl="0">
              <a:lnSpc>
                <a:spcPct val="80000"/>
              </a:lnSpc>
              <a:spcBef>
                <a:spcPts val="800"/>
              </a:spcBef>
              <a:spcAft>
                <a:spcPts val="0"/>
              </a:spcAft>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a:p>
            <a:pPr marL="0" marR="0" lvl="0" indent="0" algn="l" rtl="0">
              <a:lnSpc>
                <a:spcPct val="80000"/>
              </a:lnSpc>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pic>
        <p:nvPicPr>
          <p:cNvPr id="2527" name="Shape 2527"/>
          <p:cNvPicPr preferRelativeResize="0"/>
          <p:nvPr/>
        </p:nvPicPr>
        <p:blipFill rotWithShape="1">
          <a:blip r:embed="rId4">
            <a:alphaModFix/>
          </a:blip>
          <a:srcRect/>
          <a:stretch/>
        </p:blipFill>
        <p:spPr>
          <a:xfrm>
            <a:off x="4563643" y="2719751"/>
            <a:ext cx="7173300" cy="4032900"/>
          </a:xfrm>
          <a:prstGeom prst="rect">
            <a:avLst/>
          </a:prstGeom>
          <a:noFill/>
          <a:ln>
            <a:noFill/>
          </a:ln>
        </p:spPr>
      </p:pic>
      <p:sp>
        <p:nvSpPr>
          <p:cNvPr id="2528" name="Shape 2528"/>
          <p:cNvSpPr/>
          <p:nvPr/>
        </p:nvSpPr>
        <p:spPr>
          <a:xfrm>
            <a:off x="10328043" y="3542393"/>
            <a:ext cx="885300" cy="232200"/>
          </a:xfrm>
          <a:prstGeom prst="ellipse">
            <a:avLst/>
          </a:prstGeom>
          <a:noFill/>
          <a:ln w="9525" cap="flat" cmpd="sng">
            <a:solidFill>
              <a:srgbClr val="F0B125"/>
            </a:solidFill>
            <a:prstDash val="solid"/>
            <a:round/>
            <a:headEnd type="none" w="med" len="med"/>
            <a:tailEnd type="none" w="med" len="med"/>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Font typeface="Questrial"/>
              <a:buNone/>
            </a:pPr>
            <a:endParaRPr sz="1800" b="0" i="0" u="none" strike="noStrike" cap="none">
              <a:solidFill>
                <a:srgbClr val="FFFFFF"/>
              </a:solidFill>
              <a:latin typeface="Questrial"/>
              <a:ea typeface="Questrial"/>
              <a:cs typeface="Questrial"/>
              <a:sym typeface="Questrial"/>
            </a:endParaRPr>
          </a:p>
        </p:txBody>
      </p:sp>
      <p:cxnSp>
        <p:nvCxnSpPr>
          <p:cNvPr id="2529" name="Shape 2529"/>
          <p:cNvCxnSpPr/>
          <p:nvPr/>
        </p:nvCxnSpPr>
        <p:spPr>
          <a:xfrm flipH="1">
            <a:off x="11213357" y="2719751"/>
            <a:ext cx="1059600" cy="865200"/>
          </a:xfrm>
          <a:prstGeom prst="straightConnector1">
            <a:avLst/>
          </a:prstGeom>
          <a:noFill/>
          <a:ln w="25400" cap="flat" cmpd="sng">
            <a:solidFill>
              <a:schemeClr val="accent1"/>
            </a:solidFill>
            <a:prstDash val="solid"/>
            <a:round/>
            <a:headEnd type="none" w="med" len="med"/>
            <a:tailEnd type="triangle" w="lg" len="lg"/>
          </a:ln>
          <a:effectLst>
            <a:outerShdw blurRad="40000" dist="20000" dir="5400000" rotWithShape="0">
              <a:srgbClr val="000000">
                <a:alpha val="37650"/>
              </a:srgbClr>
            </a:outerShdw>
          </a:effectLst>
        </p:spPr>
      </p:cxnSp>
      <p:sp>
        <p:nvSpPr>
          <p:cNvPr id="2530" name="Shape 2530"/>
          <p:cNvSpPr txBox="1"/>
          <p:nvPr/>
        </p:nvSpPr>
        <p:spPr>
          <a:xfrm>
            <a:off x="937600" y="5127734"/>
            <a:ext cx="2478000" cy="923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7A042"/>
              </a:buClr>
              <a:buSzPct val="25000"/>
              <a:buFont typeface="Questrial"/>
              <a:buNone/>
            </a:pPr>
            <a:r>
              <a:rPr lang="en-US" sz="1800" b="0" i="0" u="none" strike="noStrike" cap="none">
                <a:solidFill>
                  <a:srgbClr val="77A042"/>
                </a:solidFill>
                <a:latin typeface="Questrial"/>
                <a:ea typeface="Questrial"/>
                <a:cs typeface="Questrial"/>
                <a:sym typeface="Questrial"/>
              </a:rPr>
              <a:t>Remember: </a:t>
            </a:r>
          </a:p>
          <a:p>
            <a:pPr marL="0" marR="0" lvl="0" indent="0" algn="l" rtl="0">
              <a:lnSpc>
                <a:spcPct val="100000"/>
              </a:lnSpc>
              <a:spcBef>
                <a:spcPts val="0"/>
              </a:spcBef>
              <a:spcAft>
                <a:spcPts val="0"/>
              </a:spcAft>
              <a:buClr>
                <a:srgbClr val="77A042"/>
              </a:buClr>
              <a:buSzPct val="25000"/>
              <a:buFont typeface="Questrial"/>
              <a:buNone/>
            </a:pPr>
            <a:r>
              <a:rPr lang="en-US" sz="1800" b="1" i="0" u="none" strike="noStrike" cap="none">
                <a:solidFill>
                  <a:srgbClr val="77A042"/>
                </a:solidFill>
                <a:latin typeface="Questrial"/>
                <a:ea typeface="Questrial"/>
                <a:cs typeface="Questrial"/>
                <a:sym typeface="Questrial"/>
              </a:rPr>
              <a:t>DO NOT UNSUBSCRIBE </a:t>
            </a:r>
          </a:p>
          <a:p>
            <a:pPr marL="0" marR="0" lvl="0" indent="0" algn="l" rtl="0">
              <a:lnSpc>
                <a:spcPct val="100000"/>
              </a:lnSpc>
              <a:spcBef>
                <a:spcPts val="0"/>
              </a:spcBef>
              <a:spcAft>
                <a:spcPts val="0"/>
              </a:spcAft>
              <a:buClr>
                <a:srgbClr val="77A042"/>
              </a:buClr>
              <a:buSzPct val="25000"/>
              <a:buFont typeface="Questrial"/>
              <a:buNone/>
            </a:pPr>
            <a:r>
              <a:rPr lang="en-US" sz="1800" b="0" i="0" u="none" strike="noStrike" cap="none">
                <a:solidFill>
                  <a:srgbClr val="77A042"/>
                </a:solidFill>
                <a:latin typeface="Questrial"/>
                <a:ea typeface="Questrial"/>
                <a:cs typeface="Questrial"/>
                <a:sym typeface="Questrial"/>
              </a:rPr>
              <a:t>From SC Thrive emails</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Shape 2535"/>
        <p:cNvGrpSpPr/>
        <p:nvPr/>
      </p:nvGrpSpPr>
      <p:grpSpPr>
        <a:xfrm>
          <a:off x="0" y="0"/>
          <a:ext cx="0" cy="0"/>
          <a:chOff x="0" y="0"/>
          <a:chExt cx="0" cy="0"/>
        </a:xfrm>
      </p:grpSpPr>
      <p:sp>
        <p:nvSpPr>
          <p:cNvPr id="2536" name="Shape 2536"/>
          <p:cNvSpPr txBox="1">
            <a:spLocks noGrp="1"/>
          </p:cNvSpPr>
          <p:nvPr>
            <p:ph type="title"/>
          </p:nvPr>
        </p:nvSpPr>
        <p:spPr>
          <a:xfrm>
            <a:off x="561474" y="-24757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 QuickCheck</a:t>
            </a:r>
          </a:p>
        </p:txBody>
      </p:sp>
      <p:sp>
        <p:nvSpPr>
          <p:cNvPr id="2537" name="Shape 2537"/>
          <p:cNvSpPr txBox="1">
            <a:spLocks noGrp="1"/>
          </p:cNvSpPr>
          <p:nvPr>
            <p:ph type="body" idx="1"/>
          </p:nvPr>
        </p:nvSpPr>
        <p:spPr>
          <a:xfrm>
            <a:off x="609600" y="698590"/>
            <a:ext cx="11364600" cy="4526100"/>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Noto Sans Symbols"/>
              <a:buNone/>
            </a:pPr>
            <a:r>
              <a:rPr lang="en-US" sz="4000" b="1" i="0" u="none" strike="noStrike" cap="none">
                <a:solidFill>
                  <a:schemeClr val="dk1"/>
                </a:solidFill>
                <a:latin typeface="Questrial"/>
                <a:ea typeface="Questrial"/>
                <a:cs typeface="Questrial"/>
                <a:sym typeface="Questrial"/>
              </a:rPr>
              <a:t>Accessing the Benefit Bank</a:t>
            </a:r>
          </a:p>
          <a:p>
            <a:pPr marL="0" marR="0" lvl="0" indent="0" algn="ctr" rtl="0">
              <a:lnSpc>
                <a:spcPct val="80000"/>
              </a:lnSpc>
              <a:spcBef>
                <a:spcPts val="800"/>
              </a:spcBef>
              <a:spcAft>
                <a:spcPts val="0"/>
              </a:spcAft>
              <a:buClr>
                <a:schemeClr val="dk1"/>
              </a:buClr>
              <a:buSzPct val="25000"/>
              <a:buFont typeface="Noto Sans Symbols"/>
              <a:buNone/>
            </a:pPr>
            <a:r>
              <a:rPr lang="en-US" sz="4000" b="0" i="0" u="none" strike="noStrike" cap="none">
                <a:solidFill>
                  <a:schemeClr val="dk1"/>
                </a:solidFill>
                <a:latin typeface="Questrial"/>
                <a:ea typeface="Questrial"/>
                <a:cs typeface="Questrial"/>
                <a:sym typeface="Questrial"/>
              </a:rPr>
              <a:t>	Step Five: </a:t>
            </a:r>
            <a:r>
              <a:rPr lang="en-US"/>
              <a:t>Scroll down to the bottom of the page and select QuickCheck</a:t>
            </a:r>
          </a:p>
          <a:p>
            <a:pPr marL="0" marR="0" lvl="0" indent="0" algn="l" rtl="0">
              <a:lnSpc>
                <a:spcPct val="80000"/>
              </a:lnSpc>
              <a:spcBef>
                <a:spcPts val="800"/>
              </a:spcBef>
              <a:spcAft>
                <a:spcPts val="0"/>
              </a:spcAft>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a:p>
            <a:pPr marL="0" marR="0" lvl="0" indent="0" algn="l" rtl="0">
              <a:lnSpc>
                <a:spcPct val="80000"/>
              </a:lnSpc>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pic>
        <p:nvPicPr>
          <p:cNvPr id="2538" name="Shape 2538"/>
          <p:cNvPicPr preferRelativeResize="0"/>
          <p:nvPr/>
        </p:nvPicPr>
        <p:blipFill rotWithShape="1">
          <a:blip r:embed="rId3">
            <a:alphaModFix/>
          </a:blip>
          <a:srcRect/>
          <a:stretch/>
        </p:blipFill>
        <p:spPr>
          <a:xfrm>
            <a:off x="-1" y="2778300"/>
            <a:ext cx="7256400" cy="4079700"/>
          </a:xfrm>
          <a:prstGeom prst="rect">
            <a:avLst/>
          </a:prstGeom>
          <a:noFill/>
          <a:ln>
            <a:noFill/>
          </a:ln>
        </p:spPr>
      </p:pic>
      <p:sp>
        <p:nvSpPr>
          <p:cNvPr id="2539" name="Shape 2539"/>
          <p:cNvSpPr/>
          <p:nvPr/>
        </p:nvSpPr>
        <p:spPr>
          <a:xfrm>
            <a:off x="5919537" y="5881957"/>
            <a:ext cx="978600" cy="417000"/>
          </a:xfrm>
          <a:prstGeom prst="ellipse">
            <a:avLst/>
          </a:prstGeom>
          <a:noFill/>
          <a:ln w="9525" cap="flat" cmpd="sng">
            <a:solidFill>
              <a:srgbClr val="F0B125"/>
            </a:solidFill>
            <a:prstDash val="solid"/>
            <a:round/>
            <a:headEnd type="none" w="med" len="med"/>
            <a:tailEnd type="none" w="med" len="med"/>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Font typeface="Questrial"/>
              <a:buNone/>
            </a:pPr>
            <a:endParaRPr sz="1800" b="0" i="0" u="none" strike="noStrike" cap="none">
              <a:solidFill>
                <a:srgbClr val="FFFFFF"/>
              </a:solidFill>
              <a:latin typeface="Questrial"/>
              <a:ea typeface="Questrial"/>
              <a:cs typeface="Questrial"/>
              <a:sym typeface="Questrial"/>
            </a:endParaRP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Shape 2543"/>
        <p:cNvGrpSpPr/>
        <p:nvPr/>
      </p:nvGrpSpPr>
      <p:grpSpPr>
        <a:xfrm>
          <a:off x="0" y="0"/>
          <a:ext cx="0" cy="0"/>
          <a:chOff x="0" y="0"/>
          <a:chExt cx="0" cy="0"/>
        </a:xfrm>
      </p:grpSpPr>
      <p:sp>
        <p:nvSpPr>
          <p:cNvPr id="2544" name="Shape 2544"/>
          <p:cNvSpPr txBox="1">
            <a:spLocks noGrp="1"/>
          </p:cNvSpPr>
          <p:nvPr>
            <p:ph type="title"/>
          </p:nvPr>
        </p:nvSpPr>
        <p:spPr>
          <a:xfrm>
            <a:off x="263236" y="-240385"/>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 Quick Check</a:t>
            </a:r>
          </a:p>
        </p:txBody>
      </p:sp>
      <p:sp>
        <p:nvSpPr>
          <p:cNvPr id="2545" name="Shape 2545"/>
          <p:cNvSpPr txBox="1">
            <a:spLocks noGrp="1"/>
          </p:cNvSpPr>
          <p:nvPr>
            <p:ph type="body" idx="1"/>
          </p:nvPr>
        </p:nvSpPr>
        <p:spPr>
          <a:xfrm>
            <a:off x="263236" y="660112"/>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buClr>
                <a:schemeClr val="dk1"/>
              </a:buClr>
              <a:buSzPct val="100000"/>
              <a:buFont typeface="Noto Sans Symbols"/>
              <a:buChar char="➢"/>
            </a:pPr>
            <a:r>
              <a:rPr lang="en-US" sz="2600" b="0" i="0" u="none" strike="noStrike" cap="none">
                <a:solidFill>
                  <a:schemeClr val="dk1"/>
                </a:solidFill>
                <a:latin typeface="Questrial"/>
                <a:ea typeface="Questrial"/>
                <a:cs typeface="Questrial"/>
                <a:sym typeface="Questrial"/>
              </a:rPr>
              <a:t>On this first page, you’ll select the taxpayer’s state of residence. If the taxpayer is from a state other than SC, you will not complete a QuickCheck for them</a:t>
            </a:r>
          </a:p>
        </p:txBody>
      </p:sp>
      <p:pic>
        <p:nvPicPr>
          <p:cNvPr id="2546" name="Shape 2546"/>
          <p:cNvPicPr preferRelativeResize="0"/>
          <p:nvPr/>
        </p:nvPicPr>
        <p:blipFill rotWithShape="1">
          <a:blip r:embed="rId3">
            <a:alphaModFix/>
          </a:blip>
          <a:srcRect/>
          <a:stretch/>
        </p:blipFill>
        <p:spPr>
          <a:xfrm>
            <a:off x="1866990" y="2188481"/>
            <a:ext cx="8108400" cy="4558800"/>
          </a:xfrm>
          <a:prstGeom prst="rect">
            <a:avLst/>
          </a:prstGeom>
          <a:noFill/>
          <a:ln>
            <a:noFill/>
          </a:ln>
        </p:spPr>
      </p:pic>
      <p:sp>
        <p:nvSpPr>
          <p:cNvPr id="2547" name="Shape 2547"/>
          <p:cNvSpPr/>
          <p:nvPr/>
        </p:nvSpPr>
        <p:spPr>
          <a:xfrm>
            <a:off x="2064327" y="5186075"/>
            <a:ext cx="2992500" cy="632700"/>
          </a:xfrm>
          <a:prstGeom prst="ellipse">
            <a:avLst/>
          </a:prstGeom>
          <a:noFill/>
          <a:ln w="9525" cap="flat" cmpd="sng">
            <a:solidFill>
              <a:srgbClr val="F0B125"/>
            </a:solidFill>
            <a:prstDash val="solid"/>
            <a:round/>
            <a:headEnd type="none" w="med" len="med"/>
            <a:tailEnd type="none" w="med" len="med"/>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Font typeface="Questrial"/>
              <a:buNone/>
            </a:pPr>
            <a:endParaRPr sz="1800" b="0" i="0" u="none" strike="noStrike" cap="none">
              <a:solidFill>
                <a:srgbClr val="FFFFFF"/>
              </a:solidFill>
              <a:latin typeface="Questrial"/>
              <a:ea typeface="Questrial"/>
              <a:cs typeface="Questrial"/>
              <a:sym typeface="Quest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609600" y="-9636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Nonrefundable Tax Credit</a:t>
            </a:r>
          </a:p>
        </p:txBody>
      </p:sp>
      <p:sp>
        <p:nvSpPr>
          <p:cNvPr id="282" name="Shape 282"/>
          <p:cNvSpPr txBox="1">
            <a:spLocks noGrp="1"/>
          </p:cNvSpPr>
          <p:nvPr>
            <p:ph type="body" idx="1"/>
          </p:nvPr>
        </p:nvSpPr>
        <p:spPr>
          <a:xfrm>
            <a:off x="184525" y="908275"/>
            <a:ext cx="4581000" cy="25773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a:t>Let’s look at the scope of service chart!</a:t>
            </a:r>
          </a:p>
          <a:p>
            <a:pPr lvl="0" rtl="0">
              <a:spcBef>
                <a:spcPts val="0"/>
              </a:spcBef>
              <a:buClr>
                <a:schemeClr val="dk1"/>
              </a:buClr>
              <a:buSzPct val="111111"/>
              <a:buFont typeface="Noto Sans Symbols"/>
              <a:buChar char="➢"/>
            </a:pPr>
            <a:r>
              <a:rPr lang="en-US" sz="3600"/>
              <a:t>If a credit is out of scope for you, just set it aside for your advanced volunteer and make a note on the back of the I/I form.</a:t>
            </a:r>
          </a:p>
          <a:p>
            <a:pPr marL="0" marR="0" lvl="0" indent="0" algn="l" rtl="0">
              <a:lnSpc>
                <a:spcPct val="90000"/>
              </a:lnSpc>
              <a:spcBef>
                <a:spcPts val="0"/>
              </a:spcBef>
              <a:spcAft>
                <a:spcPts val="0"/>
              </a:spcAft>
              <a:buNone/>
            </a:pPr>
            <a:endParaRPr/>
          </a:p>
        </p:txBody>
      </p:sp>
      <p:pic>
        <p:nvPicPr>
          <p:cNvPr id="283" name="Shape 283" descr="Screen Shot 2017-10-20 at 9.34.34 AM.png"/>
          <p:cNvPicPr preferRelativeResize="0"/>
          <p:nvPr/>
        </p:nvPicPr>
        <p:blipFill rotWithShape="1">
          <a:blip r:embed="rId3">
            <a:alphaModFix/>
          </a:blip>
          <a:srcRect t="2971" b="2981"/>
          <a:stretch/>
        </p:blipFill>
        <p:spPr>
          <a:xfrm>
            <a:off x="4735850" y="1321103"/>
            <a:ext cx="7456150" cy="630472"/>
          </a:xfrm>
          <a:prstGeom prst="rect">
            <a:avLst/>
          </a:prstGeom>
          <a:noFill/>
          <a:ln>
            <a:noFill/>
          </a:ln>
          <a:effectLst>
            <a:outerShdw blurRad="190500" algn="tl" rotWithShape="0">
              <a:srgbClr val="000000">
                <a:alpha val="69800"/>
              </a:srgbClr>
            </a:outerShdw>
          </a:effectLst>
        </p:spPr>
      </p:pic>
      <p:pic>
        <p:nvPicPr>
          <p:cNvPr id="284" name="Shape 284" descr="Screen Shot 2017-10-19 at 9.19.46 AM.png"/>
          <p:cNvPicPr preferRelativeResize="0"/>
          <p:nvPr/>
        </p:nvPicPr>
        <p:blipFill rotWithShape="1">
          <a:blip r:embed="rId4">
            <a:alphaModFix/>
          </a:blip>
          <a:srcRect/>
          <a:stretch/>
        </p:blipFill>
        <p:spPr>
          <a:xfrm>
            <a:off x="4823900" y="2009300"/>
            <a:ext cx="7280050" cy="4734025"/>
          </a:xfrm>
          <a:prstGeom prst="rect">
            <a:avLst/>
          </a:prstGeom>
          <a:noFill/>
          <a:ln>
            <a:noFill/>
          </a:ln>
          <a:effectLst>
            <a:outerShdw blurRad="190500" algn="tl" rotWithShape="0">
              <a:srgbClr val="000000">
                <a:alpha val="698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
                                            <p:txEl>
                                              <p:pRg st="0" end="0"/>
                                            </p:txEl>
                                          </p:spTgt>
                                        </p:tgtEl>
                                        <p:attrNameLst>
                                          <p:attrName>style.visibility</p:attrName>
                                        </p:attrNameLst>
                                      </p:cBhvr>
                                      <p:to>
                                        <p:strVal val="visible"/>
                                      </p:to>
                                    </p:set>
                                    <p:animEffect transition="in" filter="fade">
                                      <p:cBhvr>
                                        <p:cTn id="7" dur="500"/>
                                        <p:tgtEl>
                                          <p:spTgt spid="2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
                                            <p:txEl>
                                              <p:pRg st="1" end="1"/>
                                            </p:txEl>
                                          </p:spTgt>
                                        </p:tgtEl>
                                        <p:attrNameLst>
                                          <p:attrName>style.visibility</p:attrName>
                                        </p:attrNameLst>
                                      </p:cBhvr>
                                      <p:to>
                                        <p:strVal val="visible"/>
                                      </p:to>
                                    </p:set>
                                    <p:animEffect transition="in" filter="fade">
                                      <p:cBhvr>
                                        <p:cTn id="12" dur="500"/>
                                        <p:tgtEl>
                                          <p:spTgt spid="2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2">
                                            <p:txEl>
                                              <p:pRg st="2" end="2"/>
                                            </p:txEl>
                                          </p:spTgt>
                                        </p:tgtEl>
                                        <p:attrNameLst>
                                          <p:attrName>style.visibility</p:attrName>
                                        </p:attrNameLst>
                                      </p:cBhvr>
                                      <p:to>
                                        <p:strVal val="visible"/>
                                      </p:to>
                                    </p:set>
                                    <p:animEffect transition="in" filter="fade">
                                      <p:cBhvr>
                                        <p:cTn id="17" dur="500"/>
                                        <p:tgtEl>
                                          <p:spTgt spid="2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sp>
        <p:nvSpPr>
          <p:cNvPr id="2552" name="Shape 2552"/>
          <p:cNvSpPr txBox="1">
            <a:spLocks noGrp="1"/>
          </p:cNvSpPr>
          <p:nvPr>
            <p:ph type="title"/>
          </p:nvPr>
        </p:nvSpPr>
        <p:spPr>
          <a:xfrm>
            <a:off x="609600" y="98175"/>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 Quick Check</a:t>
            </a:r>
          </a:p>
        </p:txBody>
      </p:sp>
      <p:sp>
        <p:nvSpPr>
          <p:cNvPr id="2553" name="Shape 2553"/>
          <p:cNvSpPr txBox="1">
            <a:spLocks noGrp="1"/>
          </p:cNvSpPr>
          <p:nvPr>
            <p:ph type="body" idx="1"/>
          </p:nvPr>
        </p:nvSpPr>
        <p:spPr>
          <a:xfrm>
            <a:off x="802105" y="977577"/>
            <a:ext cx="10972800" cy="452610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dk1"/>
              </a:buClr>
              <a:buSzPct val="25000"/>
              <a:buFont typeface="Noto Sans Symbols"/>
              <a:buNone/>
            </a:pPr>
            <a:r>
              <a:rPr lang="en-US" sz="3000" b="0" i="0" u="none" strike="noStrike" cap="none">
                <a:solidFill>
                  <a:schemeClr val="dk1"/>
                </a:solidFill>
                <a:latin typeface="Questrial"/>
                <a:ea typeface="Questrial"/>
                <a:cs typeface="Questrial"/>
                <a:sym typeface="Questrial"/>
              </a:rPr>
              <a:t>Once at this screen, you’ll answer the questions on the screen based on the taxpayer’s answers</a:t>
            </a:r>
          </a:p>
        </p:txBody>
      </p:sp>
      <p:pic>
        <p:nvPicPr>
          <p:cNvPr id="2554" name="Shape 2554"/>
          <p:cNvPicPr preferRelativeResize="0"/>
          <p:nvPr/>
        </p:nvPicPr>
        <p:blipFill rotWithShape="1">
          <a:blip r:embed="rId3">
            <a:alphaModFix/>
          </a:blip>
          <a:srcRect/>
          <a:stretch/>
        </p:blipFill>
        <p:spPr>
          <a:xfrm>
            <a:off x="1910228" y="1976198"/>
            <a:ext cx="8371500" cy="4706700"/>
          </a:xfrm>
          <a:prstGeom prst="rect">
            <a:avLst/>
          </a:prstGeom>
          <a:noFill/>
          <a:ln>
            <a:noFill/>
          </a:ln>
        </p:spPr>
      </p:pic>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2559" name="Shape 2559"/>
          <p:cNvSpPr txBox="1">
            <a:spLocks noGrp="1"/>
          </p:cNvSpPr>
          <p:nvPr>
            <p:ph type="title"/>
          </p:nvPr>
        </p:nvSpPr>
        <p:spPr>
          <a:xfrm>
            <a:off x="609600" y="122024"/>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 Quick Check</a:t>
            </a:r>
          </a:p>
        </p:txBody>
      </p:sp>
      <p:sp>
        <p:nvSpPr>
          <p:cNvPr id="2560" name="Shape 2560"/>
          <p:cNvSpPr txBox="1">
            <a:spLocks noGrp="1"/>
          </p:cNvSpPr>
          <p:nvPr>
            <p:ph type="body" idx="1"/>
          </p:nvPr>
        </p:nvSpPr>
        <p:spPr>
          <a:xfrm>
            <a:off x="609600" y="1020561"/>
            <a:ext cx="10972800" cy="4526100"/>
          </a:xfrm>
          <a:prstGeom prst="rect">
            <a:avLst/>
          </a:prstGeom>
          <a:noFill/>
          <a:ln>
            <a:noFill/>
          </a:ln>
        </p:spPr>
        <p:txBody>
          <a:bodyPr wrap="square" lIns="91425" tIns="45700" rIns="91425" bIns="45700" anchor="t" anchorCtr="0">
            <a:noAutofit/>
          </a:bodyPr>
          <a:lstStyle/>
          <a:p>
            <a:pPr marL="0" marR="0" lvl="0" indent="0" algn="ctr" rtl="0">
              <a:spcBef>
                <a:spcPts val="0"/>
              </a:spcBef>
              <a:buClr>
                <a:schemeClr val="dk1"/>
              </a:buClr>
              <a:buSzPct val="25000"/>
              <a:buFont typeface="Noto Sans Symbols"/>
              <a:buNone/>
            </a:pPr>
            <a:r>
              <a:rPr lang="en-US" sz="2700" b="0" i="0" u="none" strike="noStrike" cap="none">
                <a:solidFill>
                  <a:schemeClr val="dk1"/>
                </a:solidFill>
                <a:latin typeface="Questrial"/>
                <a:ea typeface="Questrial"/>
                <a:cs typeface="Questrial"/>
                <a:sym typeface="Questrial"/>
              </a:rPr>
              <a:t>After going through the questions, you’ll finish at a screen that will summarize the taxpayer’s  program eligibility </a:t>
            </a:r>
          </a:p>
        </p:txBody>
      </p:sp>
      <p:pic>
        <p:nvPicPr>
          <p:cNvPr id="2561" name="Shape 2561"/>
          <p:cNvPicPr preferRelativeResize="0"/>
          <p:nvPr/>
        </p:nvPicPr>
        <p:blipFill rotWithShape="1">
          <a:blip r:embed="rId3">
            <a:alphaModFix/>
          </a:blip>
          <a:srcRect/>
          <a:stretch/>
        </p:blipFill>
        <p:spPr>
          <a:xfrm>
            <a:off x="1943767" y="2008908"/>
            <a:ext cx="8304600" cy="4668900"/>
          </a:xfrm>
          <a:prstGeom prst="rect">
            <a:avLst/>
          </a:prstGeom>
          <a:noFill/>
          <a:ln>
            <a:noFill/>
          </a:ln>
        </p:spPr>
      </p:pic>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Shape 2565"/>
        <p:cNvGrpSpPr/>
        <p:nvPr/>
      </p:nvGrpSpPr>
      <p:grpSpPr>
        <a:xfrm>
          <a:off x="0" y="0"/>
          <a:ext cx="0" cy="0"/>
          <a:chOff x="0" y="0"/>
          <a:chExt cx="0" cy="0"/>
        </a:xfrm>
      </p:grpSpPr>
      <p:sp>
        <p:nvSpPr>
          <p:cNvPr id="2566" name="Shape 2566"/>
          <p:cNvSpPr txBox="1">
            <a:spLocks noGrp="1"/>
          </p:cNvSpPr>
          <p:nvPr>
            <p:ph type="title"/>
          </p:nvPr>
        </p:nvSpPr>
        <p:spPr>
          <a:xfrm>
            <a:off x="609600" y="122024"/>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 Quick Check</a:t>
            </a:r>
          </a:p>
        </p:txBody>
      </p:sp>
      <p:sp>
        <p:nvSpPr>
          <p:cNvPr id="2567" name="Shape 2567"/>
          <p:cNvSpPr txBox="1">
            <a:spLocks noGrp="1"/>
          </p:cNvSpPr>
          <p:nvPr>
            <p:ph type="body" idx="1"/>
          </p:nvPr>
        </p:nvSpPr>
        <p:spPr>
          <a:xfrm>
            <a:off x="609600" y="1310848"/>
            <a:ext cx="10972800" cy="4526100"/>
          </a:xfrm>
          <a:prstGeom prst="rect">
            <a:avLst/>
          </a:prstGeom>
          <a:noFill/>
          <a:ln>
            <a:noFill/>
          </a:ln>
        </p:spPr>
        <p:txBody>
          <a:bodyPr wrap="square" lIns="91425" tIns="45700" rIns="91425" bIns="45700" anchor="t" anchorCtr="0">
            <a:noAutofit/>
          </a:bodyPr>
          <a:lstStyle/>
          <a:p>
            <a:pPr marL="0" marR="0" lvl="0" indent="0" algn="ctr" rtl="0">
              <a:spcBef>
                <a:spcPts val="0"/>
              </a:spcBef>
              <a:buClr>
                <a:schemeClr val="dk1"/>
              </a:buClr>
              <a:buSzPct val="25000"/>
              <a:buFont typeface="Noto Sans Symbols"/>
              <a:buNone/>
            </a:pPr>
            <a:r>
              <a:rPr lang="en-US" sz="3000" b="0" i="0" u="none" strike="noStrike" cap="none">
                <a:solidFill>
                  <a:schemeClr val="dk1"/>
                </a:solidFill>
                <a:latin typeface="Questrial"/>
                <a:ea typeface="Questrial"/>
                <a:cs typeface="Questrial"/>
                <a:sym typeface="Questrial"/>
              </a:rPr>
              <a:t>Your next steps will vary based on the results of the QuickCheck and the likelihood of the taxpayer’s eligibility for a program </a:t>
            </a:r>
          </a:p>
        </p:txBody>
      </p:sp>
      <p:pic>
        <p:nvPicPr>
          <p:cNvPr id="2568" name="Shape 2568"/>
          <p:cNvPicPr preferRelativeResize="0"/>
          <p:nvPr/>
        </p:nvPicPr>
        <p:blipFill rotWithShape="1">
          <a:blip r:embed="rId3">
            <a:alphaModFix/>
          </a:blip>
          <a:srcRect/>
          <a:stretch/>
        </p:blipFill>
        <p:spPr>
          <a:xfrm>
            <a:off x="2286000" y="2845833"/>
            <a:ext cx="7620000" cy="2743200"/>
          </a:xfrm>
          <a:prstGeom prst="rect">
            <a:avLst/>
          </a:prstGeom>
          <a:noFill/>
          <a:ln>
            <a:noFill/>
          </a:ln>
        </p:spPr>
      </p:pic>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Shape 2572"/>
        <p:cNvGrpSpPr/>
        <p:nvPr/>
      </p:nvGrpSpPr>
      <p:grpSpPr>
        <a:xfrm>
          <a:off x="0" y="0"/>
          <a:ext cx="0" cy="0"/>
          <a:chOff x="0" y="0"/>
          <a:chExt cx="0" cy="0"/>
        </a:xfrm>
      </p:grpSpPr>
      <p:sp>
        <p:nvSpPr>
          <p:cNvPr id="2573" name="Shape 2573"/>
          <p:cNvSpPr txBox="1">
            <a:spLocks noGrp="1"/>
          </p:cNvSpPr>
          <p:nvPr>
            <p:ph type="title"/>
          </p:nvPr>
        </p:nvSpPr>
        <p:spPr>
          <a:xfrm>
            <a:off x="609600" y="122024"/>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 Quick Check</a:t>
            </a:r>
          </a:p>
        </p:txBody>
      </p:sp>
      <p:sp>
        <p:nvSpPr>
          <p:cNvPr id="2574" name="Shape 2574"/>
          <p:cNvSpPr txBox="1">
            <a:spLocks noGrp="1"/>
          </p:cNvSpPr>
          <p:nvPr>
            <p:ph type="body" idx="1"/>
          </p:nvPr>
        </p:nvSpPr>
        <p:spPr>
          <a:xfrm>
            <a:off x="609600" y="1265024"/>
            <a:ext cx="10972800" cy="45261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342900" marR="0" lvl="0" indent="-342900" algn="l" rtl="0">
              <a:spcBef>
                <a:spcPts val="560"/>
              </a:spcBef>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For 0-2 stars: You will simply inform the taxpayer that they do not appear to be eligible for any benefits. Even so, if they choose, they can still apply for benefits on their own.</a:t>
            </a:r>
          </a:p>
        </p:txBody>
      </p:sp>
      <p:pic>
        <p:nvPicPr>
          <p:cNvPr id="2575" name="Shape 2575"/>
          <p:cNvPicPr preferRelativeResize="0"/>
          <p:nvPr/>
        </p:nvPicPr>
        <p:blipFill rotWithShape="1">
          <a:blip r:embed="rId3">
            <a:alphaModFix/>
          </a:blip>
          <a:srcRect/>
          <a:stretch/>
        </p:blipFill>
        <p:spPr>
          <a:xfrm>
            <a:off x="2175164" y="1265024"/>
            <a:ext cx="7620000" cy="2743200"/>
          </a:xfrm>
          <a:prstGeom prst="rect">
            <a:avLst/>
          </a:prstGeom>
          <a:noFill/>
          <a:ln>
            <a:noFill/>
          </a:ln>
        </p:spPr>
      </p:pic>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Shape 2579"/>
        <p:cNvGrpSpPr/>
        <p:nvPr/>
      </p:nvGrpSpPr>
      <p:grpSpPr>
        <a:xfrm>
          <a:off x="0" y="0"/>
          <a:ext cx="0" cy="0"/>
          <a:chOff x="0" y="0"/>
          <a:chExt cx="0" cy="0"/>
        </a:xfrm>
      </p:grpSpPr>
      <p:sp>
        <p:nvSpPr>
          <p:cNvPr id="2580" name="Shape 2580"/>
          <p:cNvSpPr txBox="1">
            <a:spLocks noGrp="1"/>
          </p:cNvSpPr>
          <p:nvPr>
            <p:ph type="title"/>
          </p:nvPr>
        </p:nvSpPr>
        <p:spPr>
          <a:xfrm>
            <a:off x="221672" y="-196630"/>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 Quick Check</a:t>
            </a:r>
          </a:p>
        </p:txBody>
      </p:sp>
      <p:sp>
        <p:nvSpPr>
          <p:cNvPr id="2581" name="Shape 2581"/>
          <p:cNvSpPr txBox="1">
            <a:spLocks noGrp="1"/>
          </p:cNvSpPr>
          <p:nvPr>
            <p:ph type="body" idx="1"/>
          </p:nvPr>
        </p:nvSpPr>
        <p:spPr>
          <a:xfrm>
            <a:off x="221675" y="691875"/>
            <a:ext cx="11360700" cy="5745300"/>
          </a:xfrm>
          <a:prstGeom prst="rect">
            <a:avLst/>
          </a:prstGeom>
          <a:noFill/>
          <a:ln>
            <a:noFill/>
          </a:ln>
        </p:spPr>
        <p:txBody>
          <a:bodyPr wrap="square"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Noto Sans Symbols"/>
              <a:buNone/>
            </a:pPr>
            <a:endParaRPr sz="2590" b="0" i="0" u="none" strike="noStrike" cap="none">
              <a:solidFill>
                <a:schemeClr val="dk1"/>
              </a:solidFill>
              <a:latin typeface="Questrial"/>
              <a:ea typeface="Questrial"/>
              <a:cs typeface="Questrial"/>
              <a:sym typeface="Questrial"/>
            </a:endParaRPr>
          </a:p>
          <a:p>
            <a:pPr marL="0" marR="0" lvl="0" indent="0" algn="ctr" rtl="0">
              <a:lnSpc>
                <a:spcPct val="90000"/>
              </a:lnSpc>
              <a:spcBef>
                <a:spcPts val="518"/>
              </a:spcBef>
              <a:spcAft>
                <a:spcPts val="0"/>
              </a:spcAft>
              <a:buClr>
                <a:schemeClr val="dk1"/>
              </a:buClr>
              <a:buSzPct val="25000"/>
              <a:buFont typeface="Noto Sans Symbols"/>
              <a:buNone/>
            </a:pPr>
            <a:endParaRPr sz="2590" b="0" i="0" u="none" strike="noStrike" cap="none">
              <a:solidFill>
                <a:schemeClr val="dk1"/>
              </a:solidFill>
              <a:latin typeface="Questrial"/>
              <a:ea typeface="Questrial"/>
              <a:cs typeface="Questrial"/>
              <a:sym typeface="Questrial"/>
            </a:endParaRPr>
          </a:p>
          <a:p>
            <a:pPr marL="0" marR="0" lvl="0" indent="0" algn="ctr" rtl="0">
              <a:lnSpc>
                <a:spcPct val="90000"/>
              </a:lnSpc>
              <a:spcBef>
                <a:spcPts val="518"/>
              </a:spcBef>
              <a:spcAft>
                <a:spcPts val="0"/>
              </a:spcAft>
              <a:buClr>
                <a:schemeClr val="dk1"/>
              </a:buClr>
              <a:buSzPct val="25000"/>
              <a:buFont typeface="Noto Sans Symbols"/>
              <a:buNone/>
            </a:pPr>
            <a:endParaRPr sz="2590" b="0" i="0" u="none" strike="noStrike" cap="none">
              <a:solidFill>
                <a:schemeClr val="dk1"/>
              </a:solidFill>
              <a:latin typeface="Questrial"/>
              <a:ea typeface="Questrial"/>
              <a:cs typeface="Questrial"/>
              <a:sym typeface="Questrial"/>
            </a:endParaRPr>
          </a:p>
          <a:p>
            <a:pPr marL="0" marR="0" lvl="0" indent="0" algn="ctr" rtl="0">
              <a:lnSpc>
                <a:spcPct val="90000"/>
              </a:lnSpc>
              <a:spcBef>
                <a:spcPts val="518"/>
              </a:spcBef>
              <a:spcAft>
                <a:spcPts val="0"/>
              </a:spcAft>
              <a:buClr>
                <a:schemeClr val="dk1"/>
              </a:buClr>
              <a:buSzPct val="25000"/>
              <a:buFont typeface="Noto Sans Symbols"/>
              <a:buNone/>
            </a:pPr>
            <a:endParaRPr sz="2590" b="0" i="0" u="none" strike="noStrike" cap="none">
              <a:solidFill>
                <a:schemeClr val="dk1"/>
              </a:solidFill>
              <a:latin typeface="Questrial"/>
              <a:ea typeface="Questrial"/>
              <a:cs typeface="Questrial"/>
              <a:sym typeface="Questrial"/>
            </a:endParaRPr>
          </a:p>
          <a:p>
            <a:pPr marL="0" marR="0" lvl="0" indent="0" algn="ctr" rtl="0">
              <a:lnSpc>
                <a:spcPct val="90000"/>
              </a:lnSpc>
              <a:spcBef>
                <a:spcPts val="518"/>
              </a:spcBef>
              <a:spcAft>
                <a:spcPts val="0"/>
              </a:spcAft>
              <a:buClr>
                <a:schemeClr val="dk1"/>
              </a:buClr>
              <a:buSzPct val="25000"/>
              <a:buFont typeface="Noto Sans Symbols"/>
              <a:buNone/>
            </a:pPr>
            <a:endParaRPr sz="2590" b="0" i="0" u="none" strike="noStrike" cap="none">
              <a:solidFill>
                <a:schemeClr val="dk1"/>
              </a:solidFill>
              <a:latin typeface="Questrial"/>
              <a:ea typeface="Questrial"/>
              <a:cs typeface="Questrial"/>
              <a:sym typeface="Questrial"/>
            </a:endParaRPr>
          </a:p>
          <a:p>
            <a:pPr marL="0" marR="0" lvl="0" indent="0" algn="ctr" rtl="0">
              <a:lnSpc>
                <a:spcPct val="90000"/>
              </a:lnSpc>
              <a:spcBef>
                <a:spcPts val="518"/>
              </a:spcBef>
              <a:spcAft>
                <a:spcPts val="0"/>
              </a:spcAft>
              <a:buClr>
                <a:schemeClr val="dk1"/>
              </a:buClr>
              <a:buSzPct val="25000"/>
              <a:buFont typeface="Noto Sans Symbols"/>
              <a:buNone/>
            </a:pPr>
            <a:endParaRPr sz="2590" b="0" i="0" u="none" strike="noStrike" cap="none">
              <a:solidFill>
                <a:schemeClr val="dk1"/>
              </a:solidFill>
              <a:latin typeface="Questrial"/>
              <a:ea typeface="Questrial"/>
              <a:cs typeface="Questrial"/>
              <a:sym typeface="Questrial"/>
            </a:endParaRPr>
          </a:p>
          <a:p>
            <a:pPr marL="342900" marR="0" lvl="0" indent="-342900" algn="l" rtl="0">
              <a:lnSpc>
                <a:spcPct val="90000"/>
              </a:lnSpc>
              <a:spcBef>
                <a:spcPts val="518"/>
              </a:spcBef>
              <a:spcAft>
                <a:spcPts val="0"/>
              </a:spcAft>
              <a:buClr>
                <a:schemeClr val="dk1"/>
              </a:buClr>
              <a:buSzPct val="99615"/>
              <a:buFont typeface="Noto Sans Symbols"/>
              <a:buChar char="➢"/>
            </a:pPr>
            <a:r>
              <a:rPr lang="en-US" sz="2590" b="0" i="0" u="none" strike="noStrike" cap="none">
                <a:solidFill>
                  <a:schemeClr val="dk1"/>
                </a:solidFill>
                <a:latin typeface="Questrial"/>
                <a:ea typeface="Questrial"/>
                <a:cs typeface="Questrial"/>
                <a:sym typeface="Questrial"/>
              </a:rPr>
              <a:t>For 3-4 stars: You will inform the taxpayer that they </a:t>
            </a:r>
            <a:r>
              <a:rPr lang="en-US" sz="2590" b="1" i="0" u="none" strike="noStrike" cap="none">
                <a:solidFill>
                  <a:schemeClr val="dk1"/>
                </a:solidFill>
                <a:latin typeface="Questrial"/>
                <a:ea typeface="Questrial"/>
                <a:cs typeface="Questrial"/>
                <a:sym typeface="Questrial"/>
              </a:rPr>
              <a:t>appear to be eligible</a:t>
            </a:r>
            <a:r>
              <a:rPr lang="en-US" sz="2590" b="0" i="0" u="none" strike="noStrike" cap="none">
                <a:solidFill>
                  <a:schemeClr val="dk1"/>
                </a:solidFill>
                <a:latin typeface="Questrial"/>
                <a:ea typeface="Questrial"/>
                <a:cs typeface="Questrial"/>
                <a:sym typeface="Questrial"/>
              </a:rPr>
              <a:t> for some benefits. </a:t>
            </a:r>
          </a:p>
          <a:p>
            <a:pPr marL="342900" marR="0" lvl="0" indent="-342900" algn="l" rtl="0">
              <a:lnSpc>
                <a:spcPct val="90000"/>
              </a:lnSpc>
              <a:spcBef>
                <a:spcPts val="518"/>
              </a:spcBef>
              <a:spcAft>
                <a:spcPts val="0"/>
              </a:spcAft>
              <a:buClr>
                <a:schemeClr val="dk1"/>
              </a:buClr>
              <a:buSzPct val="99615"/>
              <a:buFont typeface="Noto Sans Symbols"/>
              <a:buChar char="➢"/>
            </a:pPr>
            <a:r>
              <a:rPr lang="en-US" sz="2590" b="0" i="0" u="none" strike="noStrike" cap="none">
                <a:solidFill>
                  <a:schemeClr val="dk1"/>
                </a:solidFill>
                <a:latin typeface="Questrial"/>
                <a:ea typeface="Questrial"/>
                <a:cs typeface="Questrial"/>
                <a:sym typeface="Questrial"/>
              </a:rPr>
              <a:t>First, confirm that the taxpayer has not already enrolled for these benefits (in many cases, the taxpayer will already be signed up for these benefits)</a:t>
            </a:r>
          </a:p>
          <a:p>
            <a:pPr marL="342900" marR="0" lvl="0" indent="-342900" algn="l" rtl="0">
              <a:lnSpc>
                <a:spcPct val="90000"/>
              </a:lnSpc>
              <a:spcBef>
                <a:spcPts val="518"/>
              </a:spcBef>
              <a:buClr>
                <a:schemeClr val="dk1"/>
              </a:buClr>
              <a:buSzPct val="99615"/>
              <a:buFont typeface="Noto Sans Symbols"/>
              <a:buChar char="➢"/>
            </a:pPr>
            <a:r>
              <a:rPr lang="en-US" sz="2590" b="0" i="0" u="none" strike="noStrike" cap="none">
                <a:solidFill>
                  <a:schemeClr val="dk1"/>
                </a:solidFill>
                <a:latin typeface="Questrial"/>
                <a:ea typeface="Questrial"/>
                <a:cs typeface="Questrial"/>
                <a:sym typeface="Questrial"/>
              </a:rPr>
              <a:t>If the taxpayer is not enrolled in the benefits and are interested in applying, you will </a:t>
            </a:r>
            <a:r>
              <a:rPr lang="en-US" sz="2590" b="1" i="0" u="none" strike="noStrike" cap="none">
                <a:solidFill>
                  <a:schemeClr val="dk1"/>
                </a:solidFill>
                <a:latin typeface="Questrial"/>
                <a:ea typeface="Questrial"/>
                <a:cs typeface="Questrial"/>
                <a:sym typeface="Questrial"/>
              </a:rPr>
              <a:t>refer the taxpayer to the SC Thrive Counselor present at the site</a:t>
            </a:r>
            <a:r>
              <a:rPr lang="en-US" sz="2590" b="0" i="0" u="none" strike="noStrike" cap="none">
                <a:solidFill>
                  <a:schemeClr val="dk1"/>
                </a:solidFill>
                <a:latin typeface="Questrial"/>
                <a:ea typeface="Questrial"/>
                <a:cs typeface="Questrial"/>
                <a:sym typeface="Questrial"/>
              </a:rPr>
              <a:t>. They will assist the client in signing up for services, and will complete the client’s return on the Benefit Bank Software</a:t>
            </a:r>
          </a:p>
        </p:txBody>
      </p:sp>
      <p:pic>
        <p:nvPicPr>
          <p:cNvPr id="2582" name="Shape 2582"/>
          <p:cNvPicPr preferRelativeResize="0"/>
          <p:nvPr/>
        </p:nvPicPr>
        <p:blipFill rotWithShape="1">
          <a:blip r:embed="rId3">
            <a:alphaModFix/>
          </a:blip>
          <a:srcRect/>
          <a:stretch/>
        </p:blipFill>
        <p:spPr>
          <a:xfrm>
            <a:off x="2286000" y="780115"/>
            <a:ext cx="7620000" cy="2743200"/>
          </a:xfrm>
          <a:prstGeom prst="rect">
            <a:avLst/>
          </a:prstGeom>
          <a:noFill/>
          <a:ln>
            <a:noFill/>
          </a:ln>
        </p:spPr>
      </p:pic>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Shape 2586"/>
        <p:cNvGrpSpPr/>
        <p:nvPr/>
      </p:nvGrpSpPr>
      <p:grpSpPr>
        <a:xfrm>
          <a:off x="0" y="0"/>
          <a:ext cx="0" cy="0"/>
          <a:chOff x="0" y="0"/>
          <a:chExt cx="0" cy="0"/>
        </a:xfrm>
      </p:grpSpPr>
      <p:sp>
        <p:nvSpPr>
          <p:cNvPr id="2587" name="Shape 2587"/>
          <p:cNvSpPr txBox="1">
            <a:spLocks noGrp="1"/>
          </p:cNvSpPr>
          <p:nvPr>
            <p:ph type="title"/>
          </p:nvPr>
        </p:nvSpPr>
        <p:spPr>
          <a:xfrm>
            <a:off x="221672" y="-196630"/>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 Quick Check</a:t>
            </a:r>
          </a:p>
        </p:txBody>
      </p:sp>
      <p:sp>
        <p:nvSpPr>
          <p:cNvPr id="2588" name="Shape 2588"/>
          <p:cNvSpPr txBox="1">
            <a:spLocks noGrp="1"/>
          </p:cNvSpPr>
          <p:nvPr>
            <p:ph type="body" idx="1"/>
          </p:nvPr>
        </p:nvSpPr>
        <p:spPr>
          <a:xfrm>
            <a:off x="609600" y="946370"/>
            <a:ext cx="10972800" cy="5745300"/>
          </a:xfrm>
          <a:prstGeom prst="rect">
            <a:avLst/>
          </a:prstGeom>
          <a:noFill/>
          <a:ln>
            <a:noFill/>
          </a:ln>
        </p:spPr>
        <p:txBody>
          <a:bodyPr wrap="square"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lnSpc>
                <a:spcPct val="90000"/>
              </a:lnSpc>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lnSpc>
                <a:spcPct val="90000"/>
              </a:lnSpc>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lnSpc>
                <a:spcPct val="90000"/>
              </a:lnSpc>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lnSpc>
                <a:spcPct val="90000"/>
              </a:lnSpc>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lnSpc>
                <a:spcPct val="90000"/>
              </a:lnSpc>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342900" marR="0" lvl="0" indent="-342900" algn="l" rtl="0">
              <a:lnSpc>
                <a:spcPct val="90000"/>
              </a:lnSpc>
              <a:spcBef>
                <a:spcPts val="560"/>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If the taxpayer is shown to likely be eligible for the Earned Income Tax Credit, the Child Tax Credit, the Property Tax Exemption, or a Health Coverage Exemption – </a:t>
            </a:r>
            <a:r>
              <a:rPr lang="en-US" sz="2800" b="1" i="0" u="none" strike="noStrike" cap="none">
                <a:solidFill>
                  <a:schemeClr val="dk1"/>
                </a:solidFill>
                <a:latin typeface="Questrial"/>
                <a:ea typeface="Questrial"/>
                <a:cs typeface="Questrial"/>
                <a:sym typeface="Questrial"/>
              </a:rPr>
              <a:t>you will continue to prepare the return. We can claim these credits directly on the tax return </a:t>
            </a:r>
          </a:p>
          <a:p>
            <a:pPr marL="342900" marR="0" lvl="0" indent="-342900" algn="l" rtl="0">
              <a:lnSpc>
                <a:spcPct val="90000"/>
              </a:lnSpc>
              <a:spcBef>
                <a:spcPts val="560"/>
              </a:spcBef>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Other benefits separate from the tax return preparation that require an additional application will not be handled by SaveFirst</a:t>
            </a:r>
          </a:p>
        </p:txBody>
      </p:sp>
      <p:pic>
        <p:nvPicPr>
          <p:cNvPr id="2589" name="Shape 2589"/>
          <p:cNvPicPr preferRelativeResize="0"/>
          <p:nvPr/>
        </p:nvPicPr>
        <p:blipFill rotWithShape="1">
          <a:blip r:embed="rId3">
            <a:alphaModFix/>
          </a:blip>
          <a:srcRect/>
          <a:stretch/>
        </p:blipFill>
        <p:spPr>
          <a:xfrm>
            <a:off x="2286000" y="780115"/>
            <a:ext cx="7620000" cy="2743200"/>
          </a:xfrm>
          <a:prstGeom prst="rect">
            <a:avLst/>
          </a:prstGeom>
          <a:noFill/>
          <a:ln>
            <a:noFill/>
          </a:ln>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Shape 2593"/>
        <p:cNvGrpSpPr/>
        <p:nvPr/>
      </p:nvGrpSpPr>
      <p:grpSpPr>
        <a:xfrm>
          <a:off x="0" y="0"/>
          <a:ext cx="0" cy="0"/>
          <a:chOff x="0" y="0"/>
          <a:chExt cx="0" cy="0"/>
        </a:xfrm>
      </p:grpSpPr>
      <p:sp>
        <p:nvSpPr>
          <p:cNvPr id="2594" name="Shape 2594"/>
          <p:cNvSpPr txBox="1">
            <a:spLocks noGrp="1"/>
          </p:cNvSpPr>
          <p:nvPr>
            <p:ph type="title"/>
          </p:nvPr>
        </p:nvSpPr>
        <p:spPr>
          <a:xfrm>
            <a:off x="221672" y="-196630"/>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 Quick Check</a:t>
            </a:r>
          </a:p>
        </p:txBody>
      </p:sp>
      <p:sp>
        <p:nvSpPr>
          <p:cNvPr id="2595" name="Shape 2595"/>
          <p:cNvSpPr txBox="1">
            <a:spLocks noGrp="1"/>
          </p:cNvSpPr>
          <p:nvPr>
            <p:ph type="body" idx="1"/>
          </p:nvPr>
        </p:nvSpPr>
        <p:spPr>
          <a:xfrm>
            <a:off x="360218" y="769258"/>
            <a:ext cx="10972800" cy="59226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p:txBody>
      </p:sp>
      <p:sp>
        <p:nvSpPr>
          <p:cNvPr id="2596" name="Shape 2596"/>
          <p:cNvSpPr txBox="1"/>
          <p:nvPr/>
        </p:nvSpPr>
        <p:spPr>
          <a:xfrm>
            <a:off x="250041" y="1118273"/>
            <a:ext cx="11193300" cy="923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77A042"/>
              </a:buClr>
              <a:buSzPct val="25000"/>
              <a:buFont typeface="Questrial"/>
              <a:buNone/>
            </a:pPr>
            <a:r>
              <a:rPr lang="en-US" sz="2700" b="0" i="0" u="none" strike="noStrike" cap="none">
                <a:solidFill>
                  <a:srgbClr val="77A042"/>
                </a:solidFill>
                <a:latin typeface="Questrial"/>
                <a:ea typeface="Questrial"/>
                <a:cs typeface="Questrial"/>
                <a:sym typeface="Questrial"/>
              </a:rPr>
              <a:t>Let’s return back to the Benefit Bank Quick Check landing page and walk through an example! Work in pairs to go through the Quick Check process. </a:t>
            </a:r>
          </a:p>
        </p:txBody>
      </p:sp>
      <p:sp>
        <p:nvSpPr>
          <p:cNvPr id="2597" name="Shape 2597"/>
          <p:cNvSpPr txBox="1"/>
          <p:nvPr/>
        </p:nvSpPr>
        <p:spPr>
          <a:xfrm>
            <a:off x="1446599" y="2390625"/>
            <a:ext cx="8014200" cy="3970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77A042"/>
              </a:buClr>
              <a:buSzPct val="25000"/>
              <a:buFont typeface="Questrial"/>
              <a:buNone/>
            </a:pPr>
            <a:r>
              <a:rPr lang="en-US" sz="2800" b="1" i="0" u="none" strike="noStrike" cap="none">
                <a:solidFill>
                  <a:srgbClr val="77A042"/>
                </a:solidFill>
                <a:latin typeface="Questrial"/>
                <a:ea typeface="Questrial"/>
                <a:cs typeface="Questrial"/>
                <a:sym typeface="Questrial"/>
              </a:rPr>
              <a:t>Britton &amp; Kris</a:t>
            </a:r>
          </a:p>
          <a:p>
            <a:pPr marL="0" marR="0" lvl="0" indent="0" algn="ctr" rtl="0">
              <a:lnSpc>
                <a:spcPct val="100000"/>
              </a:lnSpc>
              <a:spcBef>
                <a:spcPts val="0"/>
              </a:spcBef>
              <a:spcAft>
                <a:spcPts val="0"/>
              </a:spcAft>
              <a:buClr>
                <a:schemeClr val="dk1"/>
              </a:buClr>
              <a:buFont typeface="Questrial"/>
              <a:buNone/>
            </a:pPr>
            <a:endParaRPr sz="2800" b="1" i="0" u="none" strike="noStrike" cap="none">
              <a:solidFill>
                <a:srgbClr val="77A042"/>
              </a:solidFill>
              <a:latin typeface="Questrial"/>
              <a:ea typeface="Questrial"/>
              <a:cs typeface="Questrial"/>
              <a:sym typeface="Questrial"/>
            </a:endParaRPr>
          </a:p>
          <a:p>
            <a:pPr marL="457200" marR="0" lvl="0" indent="-457200" algn="l" rtl="0">
              <a:lnSpc>
                <a:spcPct val="100000"/>
              </a:lnSpc>
              <a:spcBef>
                <a:spcPts val="0"/>
              </a:spcBef>
              <a:spcAft>
                <a:spcPts val="0"/>
              </a:spcAft>
              <a:buClr>
                <a:srgbClr val="77A042"/>
              </a:buClr>
              <a:buSzPct val="100000"/>
              <a:buFont typeface="Arial"/>
              <a:buChar char="•"/>
            </a:pPr>
            <a:r>
              <a:rPr lang="en-US" sz="2800" b="0" i="0" u="none" strike="noStrike" cap="none">
                <a:solidFill>
                  <a:srgbClr val="77A042"/>
                </a:solidFill>
                <a:latin typeface="Questrial"/>
                <a:ea typeface="Questrial"/>
                <a:cs typeface="Questrial"/>
                <a:sym typeface="Questrial"/>
              </a:rPr>
              <a:t>Britton makes $1,600 a month = $10 an hour</a:t>
            </a:r>
          </a:p>
          <a:p>
            <a:pPr marL="457200" marR="0" lvl="0" indent="-457200" algn="l" rtl="0">
              <a:lnSpc>
                <a:spcPct val="100000"/>
              </a:lnSpc>
              <a:spcBef>
                <a:spcPts val="0"/>
              </a:spcBef>
              <a:spcAft>
                <a:spcPts val="0"/>
              </a:spcAft>
              <a:buClr>
                <a:srgbClr val="77A042"/>
              </a:buClr>
              <a:buSzPct val="100000"/>
              <a:buFont typeface="Arial"/>
              <a:buChar char="•"/>
            </a:pPr>
            <a:r>
              <a:rPr lang="en-US" sz="2800" b="0" i="0" u="none" strike="noStrike" cap="none">
                <a:solidFill>
                  <a:srgbClr val="77A042"/>
                </a:solidFill>
                <a:latin typeface="Questrial"/>
                <a:ea typeface="Questrial"/>
                <a:cs typeface="Questrial"/>
                <a:sym typeface="Questrial"/>
              </a:rPr>
              <a:t>Kris makes $1,816 a month = $11.35 an hour</a:t>
            </a:r>
          </a:p>
          <a:p>
            <a:pPr marL="457200" marR="0" lvl="0" indent="-457200" algn="l" rtl="0">
              <a:lnSpc>
                <a:spcPct val="100000"/>
              </a:lnSpc>
              <a:spcBef>
                <a:spcPts val="0"/>
              </a:spcBef>
              <a:spcAft>
                <a:spcPts val="0"/>
              </a:spcAft>
              <a:buClr>
                <a:srgbClr val="77A042"/>
              </a:buClr>
              <a:buSzPct val="100000"/>
              <a:buFont typeface="Arial"/>
              <a:buChar char="•"/>
            </a:pPr>
            <a:r>
              <a:rPr lang="en-US" sz="2800" b="0" i="0" u="none" strike="noStrike" cap="none">
                <a:solidFill>
                  <a:srgbClr val="77A042"/>
                </a:solidFill>
                <a:latin typeface="Questrial"/>
                <a:ea typeface="Questrial"/>
                <a:cs typeface="Questrial"/>
                <a:sym typeface="Questrial"/>
              </a:rPr>
              <a:t>Mortgage = $750 a month</a:t>
            </a:r>
          </a:p>
          <a:p>
            <a:pPr marL="457200" marR="0" lvl="0" indent="-457200" algn="l" rtl="0">
              <a:lnSpc>
                <a:spcPct val="100000"/>
              </a:lnSpc>
              <a:spcBef>
                <a:spcPts val="0"/>
              </a:spcBef>
              <a:spcAft>
                <a:spcPts val="0"/>
              </a:spcAft>
              <a:buClr>
                <a:srgbClr val="77A042"/>
              </a:buClr>
              <a:buSzPct val="100000"/>
              <a:buFont typeface="Arial"/>
              <a:buChar char="•"/>
            </a:pPr>
            <a:r>
              <a:rPr lang="en-US" sz="2800" b="0" i="0" u="none" strike="noStrike" cap="none">
                <a:solidFill>
                  <a:srgbClr val="77A042"/>
                </a:solidFill>
                <a:latin typeface="Questrial"/>
                <a:ea typeface="Questrial"/>
                <a:cs typeface="Questrial"/>
                <a:sym typeface="Questrial"/>
              </a:rPr>
              <a:t>Utilities = $300</a:t>
            </a:r>
          </a:p>
          <a:p>
            <a:pPr marL="457200" marR="0" lvl="0" indent="-457200" algn="l" rtl="0">
              <a:lnSpc>
                <a:spcPct val="100000"/>
              </a:lnSpc>
              <a:spcBef>
                <a:spcPts val="0"/>
              </a:spcBef>
              <a:spcAft>
                <a:spcPts val="0"/>
              </a:spcAft>
              <a:buClr>
                <a:srgbClr val="77A042"/>
              </a:buClr>
              <a:buSzPct val="100000"/>
              <a:buFont typeface="Arial"/>
              <a:buChar char="•"/>
            </a:pPr>
            <a:r>
              <a:rPr lang="en-US" sz="2800" b="0" i="0" u="none" strike="noStrike" cap="none">
                <a:solidFill>
                  <a:srgbClr val="77A042"/>
                </a:solidFill>
                <a:latin typeface="Questrial"/>
                <a:ea typeface="Questrial"/>
                <a:cs typeface="Questrial"/>
                <a:sym typeface="Questrial"/>
              </a:rPr>
              <a:t>Britton (35) and Kris (38) are parents to Zach (13), Lilly (7) and Emma (7)</a:t>
            </a:r>
          </a:p>
          <a:p>
            <a:pPr marL="457200" marR="0" lvl="0" indent="-457200" algn="l" rtl="0">
              <a:lnSpc>
                <a:spcPct val="100000"/>
              </a:lnSpc>
              <a:spcBef>
                <a:spcPts val="0"/>
              </a:spcBef>
              <a:spcAft>
                <a:spcPts val="0"/>
              </a:spcAft>
              <a:buClr>
                <a:srgbClr val="77A042"/>
              </a:buClr>
              <a:buSzPct val="100000"/>
              <a:buFont typeface="Arial"/>
              <a:buChar char="•"/>
            </a:pPr>
            <a:r>
              <a:rPr lang="en-US" sz="2800" b="0" i="0" u="none" strike="noStrike" cap="none">
                <a:solidFill>
                  <a:srgbClr val="77A042"/>
                </a:solidFill>
                <a:latin typeface="Questrial"/>
                <a:ea typeface="Questrial"/>
                <a:cs typeface="Questrial"/>
                <a:sym typeface="Questrial"/>
              </a:rPr>
              <a:t>Britton is seeking education after high school</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Shape 2601"/>
        <p:cNvGrpSpPr/>
        <p:nvPr/>
      </p:nvGrpSpPr>
      <p:grpSpPr>
        <a:xfrm>
          <a:off x="0" y="0"/>
          <a:ext cx="0" cy="0"/>
          <a:chOff x="0" y="0"/>
          <a:chExt cx="0" cy="0"/>
        </a:xfrm>
      </p:grpSpPr>
      <p:sp>
        <p:nvSpPr>
          <p:cNvPr id="2602" name="Shape 2602"/>
          <p:cNvSpPr txBox="1">
            <a:spLocks noGrp="1"/>
          </p:cNvSpPr>
          <p:nvPr>
            <p:ph type="title"/>
          </p:nvPr>
        </p:nvSpPr>
        <p:spPr>
          <a:xfrm>
            <a:off x="221672" y="-196630"/>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 Quick Check</a:t>
            </a:r>
          </a:p>
        </p:txBody>
      </p:sp>
      <p:sp>
        <p:nvSpPr>
          <p:cNvPr id="2603" name="Shape 2603"/>
          <p:cNvSpPr txBox="1">
            <a:spLocks noGrp="1"/>
          </p:cNvSpPr>
          <p:nvPr>
            <p:ph type="body" idx="1"/>
          </p:nvPr>
        </p:nvSpPr>
        <p:spPr>
          <a:xfrm>
            <a:off x="360218" y="769258"/>
            <a:ext cx="10972800" cy="59226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p:txBody>
      </p:sp>
      <p:sp>
        <p:nvSpPr>
          <p:cNvPr id="2604" name="Shape 2604"/>
          <p:cNvSpPr txBox="1"/>
          <p:nvPr/>
        </p:nvSpPr>
        <p:spPr>
          <a:xfrm>
            <a:off x="250041" y="1118273"/>
            <a:ext cx="11193300" cy="923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77A042"/>
              </a:buClr>
              <a:buSzPct val="25000"/>
              <a:buFont typeface="Questrial"/>
              <a:buNone/>
            </a:pPr>
            <a:r>
              <a:rPr lang="en-US" sz="2700" b="0" i="0" u="none" strike="noStrike" cap="none">
                <a:solidFill>
                  <a:srgbClr val="77A042"/>
                </a:solidFill>
                <a:latin typeface="Questrial"/>
                <a:ea typeface="Questrial"/>
                <a:cs typeface="Questrial"/>
                <a:sym typeface="Questrial"/>
              </a:rPr>
              <a:t>Let’s return back to the Benefit Bank Quick Check landing page and walk through an example! </a:t>
            </a:r>
          </a:p>
        </p:txBody>
      </p:sp>
      <p:sp>
        <p:nvSpPr>
          <p:cNvPr id="2605" name="Shape 2605"/>
          <p:cNvSpPr txBox="1"/>
          <p:nvPr/>
        </p:nvSpPr>
        <p:spPr>
          <a:xfrm>
            <a:off x="250041" y="2390618"/>
            <a:ext cx="11621100" cy="26778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77A042"/>
              </a:buClr>
              <a:buSzPct val="25000"/>
              <a:buFont typeface="Questrial"/>
              <a:buNone/>
            </a:pPr>
            <a:r>
              <a:rPr lang="en-US" sz="2800" b="1" i="0" u="none" strike="noStrike" cap="none">
                <a:solidFill>
                  <a:srgbClr val="77A042"/>
                </a:solidFill>
                <a:latin typeface="Questrial"/>
                <a:ea typeface="Questrial"/>
                <a:cs typeface="Questrial"/>
                <a:sym typeface="Questrial"/>
              </a:rPr>
              <a:t>Britton &amp; Kris</a:t>
            </a:r>
          </a:p>
          <a:p>
            <a:pPr marL="457200" marR="0" lvl="0" indent="-457200" algn="l" rtl="0">
              <a:lnSpc>
                <a:spcPct val="100000"/>
              </a:lnSpc>
              <a:spcBef>
                <a:spcPts val="0"/>
              </a:spcBef>
              <a:spcAft>
                <a:spcPts val="0"/>
              </a:spcAft>
              <a:buClr>
                <a:srgbClr val="77A042"/>
              </a:buClr>
              <a:buSzPct val="100000"/>
              <a:buFont typeface="Arial"/>
              <a:buChar char="•"/>
            </a:pPr>
            <a:r>
              <a:rPr lang="en-US" sz="2800" b="0" i="0" u="none" strike="noStrike" cap="none">
                <a:solidFill>
                  <a:srgbClr val="77A042"/>
                </a:solidFill>
                <a:latin typeface="Questrial"/>
                <a:ea typeface="Questrial"/>
                <a:cs typeface="Questrial"/>
                <a:sym typeface="Questrial"/>
              </a:rPr>
              <a:t>What would you tell Britton and Kris about their eligibility for the Child Tax Credit? </a:t>
            </a:r>
          </a:p>
          <a:p>
            <a:pPr marL="457200" marR="0" lvl="0" indent="-457200" algn="l" rtl="0">
              <a:lnSpc>
                <a:spcPct val="100000"/>
              </a:lnSpc>
              <a:spcBef>
                <a:spcPts val="0"/>
              </a:spcBef>
              <a:spcAft>
                <a:spcPts val="0"/>
              </a:spcAft>
              <a:buClr>
                <a:srgbClr val="77A042"/>
              </a:buClr>
              <a:buSzPct val="100000"/>
              <a:buFont typeface="Arial"/>
              <a:buChar char="•"/>
            </a:pPr>
            <a:r>
              <a:rPr lang="en-US" sz="2800" b="0" i="0" u="none" strike="noStrike" cap="none">
                <a:solidFill>
                  <a:srgbClr val="77A042"/>
                </a:solidFill>
                <a:latin typeface="Questrial"/>
                <a:ea typeface="Questrial"/>
                <a:cs typeface="Questrial"/>
                <a:sym typeface="Questrial"/>
              </a:rPr>
              <a:t>What are the credits that Britton and Kris could claim on their tax return? </a:t>
            </a:r>
          </a:p>
          <a:p>
            <a:pPr marL="457200" marR="0" lvl="0" indent="-457200" algn="l" rtl="0">
              <a:lnSpc>
                <a:spcPct val="100000"/>
              </a:lnSpc>
              <a:spcBef>
                <a:spcPts val="0"/>
              </a:spcBef>
              <a:spcAft>
                <a:spcPts val="0"/>
              </a:spcAft>
              <a:buClr>
                <a:srgbClr val="77A042"/>
              </a:buClr>
              <a:buSzPct val="100000"/>
              <a:buFont typeface="Arial"/>
              <a:buChar char="•"/>
            </a:pPr>
            <a:r>
              <a:rPr lang="en-US" sz="2800" b="0" i="0" u="none" strike="noStrike" cap="none">
                <a:solidFill>
                  <a:srgbClr val="77A042"/>
                </a:solidFill>
                <a:latin typeface="Questrial"/>
                <a:ea typeface="Questrial"/>
                <a:cs typeface="Questrial"/>
                <a:sym typeface="Questrial"/>
              </a:rPr>
              <a:t>If found to possibly qualify, which benefits would you refer Britton and Kris to a SC Thrive representative to complete?</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Shape 2609"/>
        <p:cNvGrpSpPr/>
        <p:nvPr/>
      </p:nvGrpSpPr>
      <p:grpSpPr>
        <a:xfrm>
          <a:off x="0" y="0"/>
          <a:ext cx="0" cy="0"/>
          <a:chOff x="0" y="0"/>
          <a:chExt cx="0" cy="0"/>
        </a:xfrm>
      </p:grpSpPr>
      <p:sp>
        <p:nvSpPr>
          <p:cNvPr id="2610" name="Shape 2610"/>
          <p:cNvSpPr txBox="1">
            <a:spLocks noGrp="1"/>
          </p:cNvSpPr>
          <p:nvPr>
            <p:ph type="title"/>
          </p:nvPr>
        </p:nvSpPr>
        <p:spPr>
          <a:xfrm>
            <a:off x="221672" y="-196630"/>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Benefit Bank: Quick Check</a:t>
            </a:r>
          </a:p>
        </p:txBody>
      </p:sp>
      <p:sp>
        <p:nvSpPr>
          <p:cNvPr id="2611" name="Shape 2611"/>
          <p:cNvSpPr txBox="1">
            <a:spLocks noGrp="1"/>
          </p:cNvSpPr>
          <p:nvPr>
            <p:ph type="body" idx="1"/>
          </p:nvPr>
        </p:nvSpPr>
        <p:spPr>
          <a:xfrm>
            <a:off x="360218" y="769258"/>
            <a:ext cx="10972800" cy="59226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spcAft>
                <a:spcPts val="0"/>
              </a:spcAft>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a:p>
            <a:pPr marL="0" marR="0" lvl="0" indent="0" algn="ctr" rtl="0">
              <a:spcBef>
                <a:spcPts val="560"/>
              </a:spcBef>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p:txBody>
      </p:sp>
      <p:sp>
        <p:nvSpPr>
          <p:cNvPr id="2612" name="Shape 2612"/>
          <p:cNvSpPr txBox="1"/>
          <p:nvPr/>
        </p:nvSpPr>
        <p:spPr>
          <a:xfrm>
            <a:off x="250041" y="1118273"/>
            <a:ext cx="11193300" cy="923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77A042"/>
              </a:buClr>
              <a:buSzPct val="25000"/>
              <a:buFont typeface="Questrial"/>
              <a:buNone/>
            </a:pPr>
            <a:r>
              <a:rPr lang="en-US" sz="2700" b="0" i="0" u="none" strike="noStrike" cap="none">
                <a:solidFill>
                  <a:srgbClr val="77A042"/>
                </a:solidFill>
                <a:latin typeface="Questrial"/>
                <a:ea typeface="Questrial"/>
                <a:cs typeface="Questrial"/>
                <a:sym typeface="Questrial"/>
              </a:rPr>
              <a:t>Let’s return back to the Benefit Bank Quick Check landing page and walk through an example! </a:t>
            </a:r>
          </a:p>
        </p:txBody>
      </p:sp>
      <p:pic>
        <p:nvPicPr>
          <p:cNvPr id="2613" name="Shape 2613"/>
          <p:cNvPicPr preferRelativeResize="0"/>
          <p:nvPr/>
        </p:nvPicPr>
        <p:blipFill rotWithShape="1">
          <a:blip r:embed="rId3">
            <a:alphaModFix/>
          </a:blip>
          <a:srcRect/>
          <a:stretch/>
        </p:blipFill>
        <p:spPr>
          <a:xfrm>
            <a:off x="1396729" y="2856655"/>
            <a:ext cx="4887300" cy="1947600"/>
          </a:xfrm>
          <a:prstGeom prst="rect">
            <a:avLst/>
          </a:prstGeom>
          <a:noFill/>
          <a:ln w="9525" cap="flat" cmpd="sng">
            <a:solidFill>
              <a:srgbClr val="597831"/>
            </a:solidFill>
            <a:prstDash val="solid"/>
            <a:round/>
            <a:headEnd type="none" w="med" len="med"/>
            <a:tailEnd type="none" w="med" len="med"/>
          </a:ln>
        </p:spPr>
      </p:pic>
      <p:pic>
        <p:nvPicPr>
          <p:cNvPr id="2614" name="Shape 2614"/>
          <p:cNvPicPr preferRelativeResize="0"/>
          <p:nvPr/>
        </p:nvPicPr>
        <p:blipFill rotWithShape="1">
          <a:blip r:embed="rId4">
            <a:alphaModFix/>
          </a:blip>
          <a:srcRect/>
          <a:stretch/>
        </p:blipFill>
        <p:spPr>
          <a:xfrm>
            <a:off x="7320541" y="2213506"/>
            <a:ext cx="2254800" cy="3395400"/>
          </a:xfrm>
          <a:prstGeom prst="rect">
            <a:avLst/>
          </a:prstGeom>
          <a:noFill/>
          <a:ln w="9525" cap="flat" cmpd="sng">
            <a:solidFill>
              <a:srgbClr val="597831"/>
            </a:solidFill>
            <a:prstDash val="solid"/>
            <a:round/>
            <a:headEnd type="none" w="med" len="med"/>
            <a:tailEnd type="none" w="med" len="med"/>
          </a:ln>
        </p:spPr>
      </p:pic>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Shape 2619"/>
        <p:cNvGrpSpPr/>
        <p:nvPr/>
      </p:nvGrpSpPr>
      <p:grpSpPr>
        <a:xfrm>
          <a:off x="0" y="0"/>
          <a:ext cx="0" cy="0"/>
          <a:chOff x="0" y="0"/>
          <a:chExt cx="0" cy="0"/>
        </a:xfrm>
      </p:grpSpPr>
      <p:pic>
        <p:nvPicPr>
          <p:cNvPr id="2620" name="Shape 2620" descr="Impact-logo_SaveFirst-green.eps"/>
          <p:cNvPicPr preferRelativeResize="0"/>
          <p:nvPr/>
        </p:nvPicPr>
        <p:blipFill rotWithShape="1">
          <a:blip r:embed="rId3">
            <a:alphaModFix/>
          </a:blip>
          <a:srcRect l="19561" t="31742" r="20646" b="34976"/>
          <a:stretch/>
        </p:blipFill>
        <p:spPr>
          <a:xfrm>
            <a:off x="1440089" y="625475"/>
            <a:ext cx="9264733" cy="4243519"/>
          </a:xfrm>
          <a:prstGeom prst="rect">
            <a:avLst/>
          </a:prstGeom>
          <a:noFill/>
          <a:ln>
            <a:noFill/>
          </a:ln>
        </p:spPr>
      </p:pic>
      <p:sp>
        <p:nvSpPr>
          <p:cNvPr id="2621" name="Shape 2621"/>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622" name="Shape 2622"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623" name="Shape 2623"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624" name="Shape 2624"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625" name="Shape 2625"/>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626" name="Shape 2626"/>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Tax Preparation Process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Refundable Tax Credit</a:t>
            </a:r>
          </a:p>
        </p:txBody>
      </p:sp>
      <p:sp>
        <p:nvSpPr>
          <p:cNvPr id="291" name="Shape 291"/>
          <p:cNvSpPr txBox="1">
            <a:spLocks noGrp="1"/>
          </p:cNvSpPr>
          <p:nvPr>
            <p:ph type="body" idx="1"/>
          </p:nvPr>
        </p:nvSpPr>
        <p:spPr>
          <a:xfrm>
            <a:off x="609600" y="1600203"/>
            <a:ext cx="10972800" cy="4155138"/>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Reduces tax liability to zero</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Taxpayer will receive the remainder of the credit value as a refund. </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Earned Income Tax Credit</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Additional Child Tax Credit</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American Opportunity Education Credit</a:t>
            </a:r>
          </a:p>
        </p:txBody>
      </p:sp>
      <p:sp>
        <p:nvSpPr>
          <p:cNvPr id="292" name="Shape 292"/>
          <p:cNvSpPr/>
          <p:nvPr/>
        </p:nvSpPr>
        <p:spPr>
          <a:xfrm>
            <a:off x="609600" y="5755341"/>
            <a:ext cx="10972800" cy="707886"/>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0" marR="0" lvl="0" indent="0" algn="ctr" rtl="0">
              <a:spcBef>
                <a:spcPts val="0"/>
              </a:spcBef>
              <a:buSzPct val="25000"/>
              <a:buNone/>
            </a:pPr>
            <a:r>
              <a:rPr lang="en-US" sz="4000" b="1">
                <a:solidFill>
                  <a:schemeClr val="lt1"/>
                </a:solidFill>
                <a:latin typeface="Questrial"/>
                <a:ea typeface="Questrial"/>
                <a:cs typeface="Questrial"/>
                <a:sym typeface="Questrial"/>
              </a:rPr>
              <a:t>Refundable Tax Credits entered on Lines 66-69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animEffect transition="in" filter="fade">
                                      <p:cBhvr>
                                        <p:cTn id="7" dur="500"/>
                                        <p:tgtEl>
                                          <p:spTgt spid="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xEl>
                                              <p:pRg st="1" end="1"/>
                                            </p:txEl>
                                          </p:spTgt>
                                        </p:tgtEl>
                                        <p:attrNameLst>
                                          <p:attrName>style.visibility</p:attrName>
                                        </p:attrNameLst>
                                      </p:cBhvr>
                                      <p:to>
                                        <p:strVal val="visible"/>
                                      </p:to>
                                    </p:set>
                                    <p:animEffect transition="in" filter="fade">
                                      <p:cBhvr>
                                        <p:cTn id="12" dur="500"/>
                                        <p:tgtEl>
                                          <p:spTgt spid="2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1">
                                            <p:txEl>
                                              <p:pRg st="2" end="2"/>
                                            </p:txEl>
                                          </p:spTgt>
                                        </p:tgtEl>
                                        <p:attrNameLst>
                                          <p:attrName>style.visibility</p:attrName>
                                        </p:attrNameLst>
                                      </p:cBhvr>
                                      <p:to>
                                        <p:strVal val="visible"/>
                                      </p:to>
                                    </p:set>
                                    <p:animEffect transition="in" filter="fade">
                                      <p:cBhvr>
                                        <p:cTn id="17" dur="500"/>
                                        <p:tgtEl>
                                          <p:spTgt spid="2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1">
                                            <p:txEl>
                                              <p:pRg st="3" end="3"/>
                                            </p:txEl>
                                          </p:spTgt>
                                        </p:tgtEl>
                                        <p:attrNameLst>
                                          <p:attrName>style.visibility</p:attrName>
                                        </p:attrNameLst>
                                      </p:cBhvr>
                                      <p:to>
                                        <p:strVal val="visible"/>
                                      </p:to>
                                    </p:set>
                                    <p:animEffect transition="in" filter="fade">
                                      <p:cBhvr>
                                        <p:cTn id="22" dur="500"/>
                                        <p:tgtEl>
                                          <p:spTgt spid="2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1">
                                            <p:txEl>
                                              <p:pRg st="4" end="4"/>
                                            </p:txEl>
                                          </p:spTgt>
                                        </p:tgtEl>
                                        <p:attrNameLst>
                                          <p:attrName>style.visibility</p:attrName>
                                        </p:attrNameLst>
                                      </p:cBhvr>
                                      <p:to>
                                        <p:strVal val="visible"/>
                                      </p:to>
                                    </p:set>
                                    <p:animEffect transition="in" filter="fade">
                                      <p:cBhvr>
                                        <p:cTn id="27" dur="500"/>
                                        <p:tgtEl>
                                          <p:spTgt spid="2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2"/>
                                        </p:tgtEl>
                                        <p:attrNameLst>
                                          <p:attrName>style.visibility</p:attrName>
                                        </p:attrNameLst>
                                      </p:cBhvr>
                                      <p:to>
                                        <p:strVal val="visible"/>
                                      </p:to>
                                    </p:set>
                                    <p:animEffect transition="in" filter="fade">
                                      <p:cBhvr>
                                        <p:cTn id="32" dur="5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2631" name="Shape 263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Preparation Process</a:t>
            </a:r>
          </a:p>
        </p:txBody>
      </p:sp>
      <p:sp>
        <p:nvSpPr>
          <p:cNvPr id="2632" name="Shape 2632"/>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1: Preliminary Interview</a:t>
            </a:r>
          </a:p>
          <a:p>
            <a:pPr marL="342900" marR="0" lvl="0" indent="-342900" algn="l" rtl="0">
              <a:spcBef>
                <a:spcPts val="800"/>
              </a:spcBef>
              <a:spcAft>
                <a:spcPts val="0"/>
              </a:spcAft>
              <a:buClr>
                <a:schemeClr val="dk1"/>
              </a:buClr>
              <a:buSzPct val="100000"/>
              <a:buFont typeface="Noto Sans Symbols"/>
              <a:buChar char="➢"/>
            </a:pPr>
            <a:r>
              <a:rPr lang="en-US" sz="4000" b="1" i="0" u="none" strike="noStrike" cap="none">
                <a:solidFill>
                  <a:schemeClr val="dk1"/>
                </a:solidFill>
                <a:latin typeface="Questrial"/>
                <a:ea typeface="Questrial"/>
                <a:cs typeface="Questrial"/>
                <a:sym typeface="Questrial"/>
              </a:rPr>
              <a:t>Part 2: Preparing the Return in TaxSlayer</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3: Quality Review</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4: Finishing the Return</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5: Filing the Return</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Shape 2636"/>
        <p:cNvGrpSpPr/>
        <p:nvPr/>
      </p:nvGrpSpPr>
      <p:grpSpPr>
        <a:xfrm>
          <a:off x="0" y="0"/>
          <a:ext cx="0" cy="0"/>
          <a:chOff x="0" y="0"/>
          <a:chExt cx="0" cy="0"/>
        </a:xfrm>
      </p:grpSpPr>
      <p:sp>
        <p:nvSpPr>
          <p:cNvPr id="2637" name="Shape 263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 2: Preparing the Return in TaxSlayer</a:t>
            </a:r>
          </a:p>
        </p:txBody>
      </p:sp>
      <p:sp>
        <p:nvSpPr>
          <p:cNvPr id="2638" name="Shape 2638"/>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Complete the Filing Status, Personal Information, and Dependents.</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Click “Enter Myself” on the Income page</a:t>
            </a:r>
          </a:p>
          <a:p>
            <a:pPr marL="457200" marR="0" lvl="1" indent="0" algn="l" rtl="0">
              <a:spcBef>
                <a:spcPts val="720"/>
              </a:spcBef>
              <a:buClr>
                <a:schemeClr val="dk1"/>
              </a:buClr>
              <a:buSzPct val="25000"/>
              <a:buFont typeface="Arial"/>
              <a:buNone/>
            </a:pPr>
            <a:endParaRPr sz="36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Shape 2642"/>
        <p:cNvGrpSpPr/>
        <p:nvPr/>
      </p:nvGrpSpPr>
      <p:grpSpPr>
        <a:xfrm>
          <a:off x="0" y="0"/>
          <a:ext cx="0" cy="0"/>
          <a:chOff x="0" y="0"/>
          <a:chExt cx="0" cy="0"/>
        </a:xfrm>
      </p:grpSpPr>
      <p:sp>
        <p:nvSpPr>
          <p:cNvPr id="2643" name="Shape 264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 2: Preparing the Return in TaxSlayer</a:t>
            </a:r>
          </a:p>
        </p:txBody>
      </p:sp>
      <p:sp>
        <p:nvSpPr>
          <p:cNvPr id="2644" name="Shape 2644"/>
          <p:cNvSpPr txBox="1">
            <a:spLocks noGrp="1"/>
          </p:cNvSpPr>
          <p:nvPr>
            <p:ph type="body" idx="1"/>
          </p:nvPr>
        </p:nvSpPr>
        <p:spPr>
          <a:xfrm>
            <a:off x="247525" y="1417650"/>
            <a:ext cx="119445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Complete the income section, deductions section, the health insurance section, the State section.</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Complete the forms: Gen Use, Gen Disclosure and Prep Use</a:t>
            </a:r>
          </a:p>
          <a:p>
            <a:pPr marL="342900" marR="0" lvl="0" indent="-342900" algn="l" rtl="0">
              <a:spcBef>
                <a:spcPts val="800"/>
              </a:spcBef>
              <a:spcAft>
                <a:spcPts val="0"/>
              </a:spcAft>
              <a:buClr>
                <a:schemeClr val="dk1"/>
              </a:buClr>
              <a:buSzPct val="100000"/>
              <a:buFont typeface="Noto Sans Symbols"/>
              <a:buChar char="➢"/>
            </a:pPr>
            <a:r>
              <a:rPr lang="en-US"/>
              <a:t>Select the type of return and enter the bank account information.</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Review the entire return and take care of any diagnostic errors</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Shape 2648"/>
        <p:cNvGrpSpPr/>
        <p:nvPr/>
      </p:nvGrpSpPr>
      <p:grpSpPr>
        <a:xfrm>
          <a:off x="0" y="0"/>
          <a:ext cx="0" cy="0"/>
          <a:chOff x="0" y="0"/>
          <a:chExt cx="0" cy="0"/>
        </a:xfrm>
      </p:grpSpPr>
      <p:sp>
        <p:nvSpPr>
          <p:cNvPr id="2649" name="Shape 264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 2: Preparing the Return in TaxSlayer – Taxpayer and Spouse PIN</a:t>
            </a:r>
          </a:p>
        </p:txBody>
      </p:sp>
      <p:sp>
        <p:nvSpPr>
          <p:cNvPr id="2650" name="Shape 2650"/>
          <p:cNvSpPr txBox="1">
            <a:spLocks noGrp="1"/>
          </p:cNvSpPr>
          <p:nvPr>
            <p:ph type="body" idx="1"/>
          </p:nvPr>
        </p:nvSpPr>
        <p:spPr>
          <a:xfrm>
            <a:off x="609600" y="1943103"/>
            <a:ext cx="10972800" cy="1383629"/>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In the PIN section, have each taxpayer enter a 5-number pin.</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This authorizes us to e-file for the taxpayer!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Shape 2654"/>
        <p:cNvGrpSpPr/>
        <p:nvPr/>
      </p:nvGrpSpPr>
      <p:grpSpPr>
        <a:xfrm>
          <a:off x="0" y="0"/>
          <a:ext cx="0" cy="0"/>
          <a:chOff x="0" y="0"/>
          <a:chExt cx="0" cy="0"/>
        </a:xfrm>
      </p:grpSpPr>
      <p:sp>
        <p:nvSpPr>
          <p:cNvPr id="2655" name="Shape 265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 2: Preparing the Return in TaxSlayer – General Use Form</a:t>
            </a:r>
          </a:p>
        </p:txBody>
      </p:sp>
      <p:pic>
        <p:nvPicPr>
          <p:cNvPr id="2656" name="Shape 2656"/>
          <p:cNvPicPr preferRelativeResize="0"/>
          <p:nvPr/>
        </p:nvPicPr>
        <p:blipFill>
          <a:blip r:embed="rId3">
            <a:alphaModFix/>
          </a:blip>
          <a:stretch>
            <a:fillRect/>
          </a:stretch>
        </p:blipFill>
        <p:spPr>
          <a:xfrm>
            <a:off x="2349625" y="1570038"/>
            <a:ext cx="7379770" cy="5135563"/>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50"/>
              </a:srgbClr>
            </a:outerShdw>
          </a:effectLst>
        </p:spPr>
      </p:pic>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Shape 2660"/>
        <p:cNvGrpSpPr/>
        <p:nvPr/>
      </p:nvGrpSpPr>
      <p:grpSpPr>
        <a:xfrm>
          <a:off x="0" y="0"/>
          <a:ext cx="0" cy="0"/>
          <a:chOff x="0" y="0"/>
          <a:chExt cx="0" cy="0"/>
        </a:xfrm>
      </p:grpSpPr>
      <p:sp>
        <p:nvSpPr>
          <p:cNvPr id="2661" name="Shape 266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 2: Preparing the Return in TaxSlayer – General Disclosure Form</a:t>
            </a:r>
          </a:p>
        </p:txBody>
      </p:sp>
      <p:pic>
        <p:nvPicPr>
          <p:cNvPr id="2662" name="Shape 2662"/>
          <p:cNvPicPr preferRelativeResize="0"/>
          <p:nvPr/>
        </p:nvPicPr>
        <p:blipFill>
          <a:blip r:embed="rId3">
            <a:alphaModFix/>
          </a:blip>
          <a:stretch>
            <a:fillRect/>
          </a:stretch>
        </p:blipFill>
        <p:spPr>
          <a:xfrm>
            <a:off x="2189800" y="1556738"/>
            <a:ext cx="7423533" cy="5135562"/>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50"/>
              </a:srgbClr>
            </a:outerShdw>
          </a:effectLst>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Shape 2666"/>
        <p:cNvGrpSpPr/>
        <p:nvPr/>
      </p:nvGrpSpPr>
      <p:grpSpPr>
        <a:xfrm>
          <a:off x="0" y="0"/>
          <a:ext cx="0" cy="0"/>
          <a:chOff x="0" y="0"/>
          <a:chExt cx="0" cy="0"/>
        </a:xfrm>
      </p:grpSpPr>
      <p:sp>
        <p:nvSpPr>
          <p:cNvPr id="2667" name="Shape 266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 2: Preparing the Return in TaxSlayer – Prep Use Form</a:t>
            </a:r>
          </a:p>
        </p:txBody>
      </p:sp>
      <p:pic>
        <p:nvPicPr>
          <p:cNvPr id="2668" name="Shape 2668"/>
          <p:cNvPicPr preferRelativeResize="0"/>
          <p:nvPr/>
        </p:nvPicPr>
        <p:blipFill>
          <a:blip r:embed="rId3">
            <a:alphaModFix/>
          </a:blip>
          <a:stretch>
            <a:fillRect/>
          </a:stretch>
        </p:blipFill>
        <p:spPr>
          <a:xfrm>
            <a:off x="2056675" y="1543388"/>
            <a:ext cx="7757046" cy="5135562"/>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50"/>
              </a:srgbClr>
            </a:outerShdw>
          </a:effectLst>
        </p:spPr>
      </p:pic>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Shape 2673"/>
        <p:cNvGrpSpPr/>
        <p:nvPr/>
      </p:nvGrpSpPr>
      <p:grpSpPr>
        <a:xfrm>
          <a:off x="0" y="0"/>
          <a:ext cx="0" cy="0"/>
          <a:chOff x="0" y="0"/>
          <a:chExt cx="0" cy="0"/>
        </a:xfrm>
      </p:grpSpPr>
      <p:sp>
        <p:nvSpPr>
          <p:cNvPr id="2674" name="Shape 2674"/>
          <p:cNvSpPr txBox="1"/>
          <p:nvPr/>
        </p:nvSpPr>
        <p:spPr>
          <a:xfrm>
            <a:off x="7848875" y="1726775"/>
            <a:ext cx="4250400" cy="4184700"/>
          </a:xfrm>
          <a:prstGeom prst="rect">
            <a:avLst/>
          </a:prstGeom>
          <a:solidFill>
            <a:schemeClr val="dk1"/>
          </a:solidFill>
          <a:ln w="25400" cap="flat" cmpd="sng">
            <a:solidFill>
              <a:srgbClr val="567430"/>
            </a:solidFill>
            <a:prstDash val="solid"/>
            <a:round/>
            <a:headEnd type="none" w="med" len="med"/>
            <a:tailEnd type="none" w="med" len="med"/>
          </a:ln>
        </p:spPr>
        <p:txBody>
          <a:bodyPr wrap="square" lIns="91425" tIns="45700" rIns="91425" bIns="45700" anchor="t" anchorCtr="0">
            <a:noAutofit/>
          </a:bodyPr>
          <a:lstStyle/>
          <a:p>
            <a:pPr marL="0" marR="0" lvl="0" indent="0" rtl="0">
              <a:spcBef>
                <a:spcPts val="0"/>
              </a:spcBef>
              <a:buSzPct val="25000"/>
              <a:buNone/>
            </a:pPr>
            <a:r>
              <a:rPr lang="en-US" sz="2400" b="1">
                <a:solidFill>
                  <a:schemeClr val="lt1"/>
                </a:solidFill>
                <a:latin typeface="Questrial"/>
                <a:ea typeface="Questrial"/>
                <a:cs typeface="Questrial"/>
                <a:sym typeface="Questrial"/>
              </a:rPr>
              <a:t>You’ll enter this on the taxpayer’s return in the “Miscellaneous Forms” section. This won’t affect the taxpayer’s return in any way, but it must be entered or the return will be rejected when it is submitted. This pin ensures that no one fraudulently files their return this year.</a:t>
            </a:r>
          </a:p>
        </p:txBody>
      </p:sp>
      <p:sp>
        <p:nvSpPr>
          <p:cNvPr id="2675" name="Shape 267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accent4"/>
              </a:buClr>
              <a:buSzPct val="25000"/>
              <a:buFont typeface="Questrial"/>
              <a:buNone/>
            </a:pPr>
            <a:r>
              <a:rPr lang="en-US" sz="4800" b="1" i="0" u="none" strike="noStrike" cap="none">
                <a:solidFill>
                  <a:schemeClr val="accent4"/>
                </a:solidFill>
                <a:latin typeface="Questrial"/>
                <a:ea typeface="Questrial"/>
                <a:cs typeface="Questrial"/>
                <a:sym typeface="Questrial"/>
              </a:rPr>
              <a:t>Part 2: Preparing the Return in Tax</a:t>
            </a:r>
            <a:r>
              <a:rPr lang="en-US">
                <a:solidFill>
                  <a:schemeClr val="accent4"/>
                </a:solidFill>
              </a:rPr>
              <a:t>Slayer</a:t>
            </a:r>
            <a:r>
              <a:rPr lang="en-US" sz="4800" b="1" i="0" u="none" strike="noStrike" cap="none">
                <a:solidFill>
                  <a:schemeClr val="accent4"/>
                </a:solidFill>
                <a:latin typeface="Questrial"/>
                <a:ea typeface="Questrial"/>
                <a:cs typeface="Questrial"/>
                <a:sym typeface="Questrial"/>
              </a:rPr>
              <a:t> – Identity Protection Pin</a:t>
            </a:r>
          </a:p>
        </p:txBody>
      </p:sp>
      <p:pic>
        <p:nvPicPr>
          <p:cNvPr id="2676" name="Shape 2676"/>
          <p:cNvPicPr preferRelativeResize="0"/>
          <p:nvPr/>
        </p:nvPicPr>
        <p:blipFill>
          <a:blip r:embed="rId3">
            <a:alphaModFix/>
          </a:blip>
          <a:stretch>
            <a:fillRect/>
          </a:stretch>
        </p:blipFill>
        <p:spPr>
          <a:xfrm>
            <a:off x="395200" y="1726775"/>
            <a:ext cx="7319100" cy="4375025"/>
          </a:xfrm>
          <a:prstGeom prst="rect">
            <a:avLst/>
          </a:prstGeom>
          <a:noFill/>
          <a:ln w="38100" cap="sq" cmpd="sng">
            <a:solidFill>
              <a:srgbClr val="000000"/>
            </a:solidFill>
            <a:prstDash val="solid"/>
            <a:miter lim="8000"/>
            <a:headEnd type="none" w="med" len="med"/>
            <a:tailEnd type="none" w="med" len="med"/>
          </a:ln>
          <a:effectLst>
            <a:outerShdw blurRad="50800" dist="38100" dir="2700000" algn="tl" rotWithShape="0">
              <a:srgbClr val="000000">
                <a:alpha val="42750"/>
              </a:srgbClr>
            </a:outerShdw>
          </a:effectLst>
        </p:spPr>
      </p:pic>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Shape 2680"/>
        <p:cNvGrpSpPr/>
        <p:nvPr/>
      </p:nvGrpSpPr>
      <p:grpSpPr>
        <a:xfrm>
          <a:off x="0" y="0"/>
          <a:ext cx="0" cy="0"/>
          <a:chOff x="0" y="0"/>
          <a:chExt cx="0" cy="0"/>
        </a:xfrm>
      </p:grpSpPr>
      <p:sp>
        <p:nvSpPr>
          <p:cNvPr id="2681" name="Shape 268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Preparation Process</a:t>
            </a:r>
          </a:p>
        </p:txBody>
      </p:sp>
      <p:sp>
        <p:nvSpPr>
          <p:cNvPr id="2682" name="Shape 2682"/>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1: Preliminary Interview</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2: Preparing the Return in TaxSlayer</a:t>
            </a:r>
          </a:p>
          <a:p>
            <a:pPr marL="342900" marR="0" lvl="0" indent="-342900" algn="l" rtl="0">
              <a:spcBef>
                <a:spcPts val="800"/>
              </a:spcBef>
              <a:spcAft>
                <a:spcPts val="0"/>
              </a:spcAft>
              <a:buClr>
                <a:schemeClr val="dk1"/>
              </a:buClr>
              <a:buSzPct val="100000"/>
              <a:buFont typeface="Noto Sans Symbols"/>
              <a:buChar char="➢"/>
            </a:pPr>
            <a:r>
              <a:rPr lang="en-US" sz="4000" b="1" i="0" u="none" strike="noStrike" cap="none">
                <a:solidFill>
                  <a:schemeClr val="dk1"/>
                </a:solidFill>
                <a:latin typeface="Questrial"/>
                <a:ea typeface="Questrial"/>
                <a:cs typeface="Questrial"/>
                <a:sym typeface="Questrial"/>
              </a:rPr>
              <a:t>Part 3: Quality Review</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4: Finishing the Return</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5: Filing the Return</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Shape 2687"/>
        <p:cNvGrpSpPr/>
        <p:nvPr/>
      </p:nvGrpSpPr>
      <p:grpSpPr>
        <a:xfrm>
          <a:off x="0" y="0"/>
          <a:ext cx="0" cy="0"/>
          <a:chOff x="0" y="0"/>
          <a:chExt cx="0" cy="0"/>
        </a:xfrm>
      </p:grpSpPr>
      <p:sp>
        <p:nvSpPr>
          <p:cNvPr id="2688" name="Shape 268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 3: Quality Review</a:t>
            </a:r>
          </a:p>
        </p:txBody>
      </p:sp>
      <p:pic>
        <p:nvPicPr>
          <p:cNvPr id="2689" name="Shape 2689"/>
          <p:cNvPicPr preferRelativeResize="0"/>
          <p:nvPr/>
        </p:nvPicPr>
        <p:blipFill>
          <a:blip r:embed="rId3">
            <a:alphaModFix/>
          </a:blip>
          <a:stretch>
            <a:fillRect/>
          </a:stretch>
        </p:blipFill>
        <p:spPr>
          <a:xfrm>
            <a:off x="1066425" y="1417650"/>
            <a:ext cx="10664376" cy="51355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Refundable Tax Credit</a:t>
            </a:r>
          </a:p>
        </p:txBody>
      </p:sp>
      <p:sp>
        <p:nvSpPr>
          <p:cNvPr id="299" name="Shape 299"/>
          <p:cNvSpPr txBox="1">
            <a:spLocks noGrp="1"/>
          </p:cNvSpPr>
          <p:nvPr>
            <p:ph type="body" idx="1"/>
          </p:nvPr>
        </p:nvSpPr>
        <p:spPr>
          <a:xfrm>
            <a:off x="609600" y="1215778"/>
            <a:ext cx="10972800" cy="41550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42857"/>
              <a:buFont typeface="Noto Sans Symbols"/>
              <a:buChar char="➢"/>
            </a:pPr>
            <a:r>
              <a:rPr lang="en-US"/>
              <a:t>Let’s look at the I/I form:</a:t>
            </a:r>
          </a:p>
        </p:txBody>
      </p:sp>
      <p:sp>
        <p:nvSpPr>
          <p:cNvPr id="300" name="Shape 300"/>
          <p:cNvSpPr/>
          <p:nvPr/>
        </p:nvSpPr>
        <p:spPr>
          <a:xfrm>
            <a:off x="532700" y="4817392"/>
            <a:ext cx="10972800" cy="2040600"/>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0" marR="0" lvl="0" indent="0" algn="ctr" rtl="0">
              <a:spcBef>
                <a:spcPts val="0"/>
              </a:spcBef>
              <a:buSzPct val="25000"/>
              <a:buNone/>
            </a:pPr>
            <a:r>
              <a:rPr lang="en-US" sz="3000" b="1">
                <a:solidFill>
                  <a:schemeClr val="lt1"/>
                </a:solidFill>
                <a:latin typeface="Questrial"/>
                <a:ea typeface="Questrial"/>
                <a:cs typeface="Questrial"/>
                <a:sym typeface="Questrial"/>
              </a:rPr>
              <a:t>We’ll talk more about these credits later, but if the taxpayer has education expenses, it should be marked correctly on the I/I form. The Additional Child Tax Credit and Earned Income Credit are calculated automatically in the software.</a:t>
            </a:r>
          </a:p>
        </p:txBody>
      </p:sp>
      <p:pic>
        <p:nvPicPr>
          <p:cNvPr id="301" name="Shape 301"/>
          <p:cNvPicPr preferRelativeResize="0"/>
          <p:nvPr/>
        </p:nvPicPr>
        <p:blipFill>
          <a:blip r:embed="rId3">
            <a:alphaModFix/>
          </a:blip>
          <a:stretch>
            <a:fillRect/>
          </a:stretch>
        </p:blipFill>
        <p:spPr>
          <a:xfrm>
            <a:off x="532700" y="1960225"/>
            <a:ext cx="10554400" cy="2659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xEl>
                                              <p:pRg st="0" end="0"/>
                                            </p:txEl>
                                          </p:spTgt>
                                        </p:tgtEl>
                                        <p:attrNameLst>
                                          <p:attrName>style.visibility</p:attrName>
                                        </p:attrNameLst>
                                      </p:cBhvr>
                                      <p:to>
                                        <p:strVal val="visible"/>
                                      </p:to>
                                    </p:set>
                                    <p:animEffect transition="in" filter="fade">
                                      <p:cBhvr>
                                        <p:cTn id="7" dur="500"/>
                                        <p:tgtEl>
                                          <p:spTgt spid="2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sp>
        <p:nvSpPr>
          <p:cNvPr id="2695" name="Shape 269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 3: Quality Review</a:t>
            </a:r>
          </a:p>
        </p:txBody>
      </p:sp>
      <p:sp>
        <p:nvSpPr>
          <p:cNvPr id="2696" name="Shape 2696"/>
          <p:cNvSpPr txBox="1"/>
          <p:nvPr/>
        </p:nvSpPr>
        <p:spPr>
          <a:xfrm>
            <a:off x="1747950" y="1417650"/>
            <a:ext cx="8696100" cy="1945800"/>
          </a:xfrm>
          <a:prstGeom prst="rect">
            <a:avLst/>
          </a:prstGeom>
          <a:solidFill>
            <a:schemeClr val="dk1"/>
          </a:solidFill>
          <a:ln w="25400" cap="flat" cmpd="sng">
            <a:solidFill>
              <a:srgbClr val="567430"/>
            </a:solidFill>
            <a:prstDash val="solid"/>
            <a:round/>
            <a:headEnd type="none" w="med" len="med"/>
            <a:tailEnd type="none" w="med" len="med"/>
          </a:ln>
        </p:spPr>
        <p:txBody>
          <a:bodyPr wrap="square" lIns="91425" tIns="45700" rIns="91425" bIns="45700" anchor="t" anchorCtr="0">
            <a:noAutofit/>
          </a:bodyPr>
          <a:lstStyle/>
          <a:p>
            <a:pPr marL="0" marR="0" lvl="0" indent="0" algn="ctr" rtl="0">
              <a:spcBef>
                <a:spcPts val="0"/>
              </a:spcBef>
              <a:buSzPct val="25000"/>
              <a:buNone/>
            </a:pPr>
            <a:r>
              <a:rPr lang="en-US" sz="3000" b="1">
                <a:solidFill>
                  <a:schemeClr val="lt1"/>
                </a:solidFill>
                <a:latin typeface="Questrial"/>
                <a:ea typeface="Questrial"/>
                <a:cs typeface="Questrial"/>
                <a:sym typeface="Questrial"/>
              </a:rPr>
              <a:t>Before handing the return off to a quality reviewer, make sure to initial at the bottom of the last page! This is an IRS requirement that we have initials for every preparer and quality reviewer!</a:t>
            </a:r>
          </a:p>
        </p:txBody>
      </p:sp>
      <p:pic>
        <p:nvPicPr>
          <p:cNvPr id="2697" name="Shape 2697"/>
          <p:cNvPicPr preferRelativeResize="0"/>
          <p:nvPr/>
        </p:nvPicPr>
        <p:blipFill>
          <a:blip r:embed="rId3">
            <a:alphaModFix/>
          </a:blip>
          <a:stretch>
            <a:fillRect/>
          </a:stretch>
        </p:blipFill>
        <p:spPr>
          <a:xfrm>
            <a:off x="857900" y="3581475"/>
            <a:ext cx="9963150" cy="2710125"/>
          </a:xfrm>
          <a:prstGeom prst="rect">
            <a:avLst/>
          </a:prstGeom>
          <a:noFill/>
          <a:ln>
            <a:noFill/>
          </a:ln>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Shape 2701"/>
        <p:cNvGrpSpPr/>
        <p:nvPr/>
      </p:nvGrpSpPr>
      <p:grpSpPr>
        <a:xfrm>
          <a:off x="0" y="0"/>
          <a:ext cx="0" cy="0"/>
          <a:chOff x="0" y="0"/>
          <a:chExt cx="0" cy="0"/>
        </a:xfrm>
      </p:grpSpPr>
      <p:sp>
        <p:nvSpPr>
          <p:cNvPr id="2702" name="Shape 270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Preparation Process</a:t>
            </a:r>
          </a:p>
        </p:txBody>
      </p:sp>
      <p:sp>
        <p:nvSpPr>
          <p:cNvPr id="2703" name="Shape 2703"/>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1: Preliminary Interview</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2: Preparing the Return in TaxSlayer</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3: Quality Review</a:t>
            </a:r>
          </a:p>
          <a:p>
            <a:pPr marL="342900" marR="0" lvl="0" indent="-342900" algn="l" rtl="0">
              <a:spcBef>
                <a:spcPts val="800"/>
              </a:spcBef>
              <a:spcAft>
                <a:spcPts val="0"/>
              </a:spcAft>
              <a:buClr>
                <a:schemeClr val="dk1"/>
              </a:buClr>
              <a:buSzPct val="100000"/>
              <a:buFont typeface="Noto Sans Symbols"/>
              <a:buChar char="➢"/>
            </a:pPr>
            <a:r>
              <a:rPr lang="en-US" sz="4000" b="1" i="0" u="none" strike="noStrike" cap="none">
                <a:solidFill>
                  <a:schemeClr val="dk1"/>
                </a:solidFill>
                <a:latin typeface="Questrial"/>
                <a:ea typeface="Questrial"/>
                <a:cs typeface="Questrial"/>
                <a:sym typeface="Questrial"/>
              </a:rPr>
              <a:t>Part 4: Finishing the Return</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5: Filing the Return</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Shape 2708"/>
        <p:cNvGrpSpPr/>
        <p:nvPr/>
      </p:nvGrpSpPr>
      <p:grpSpPr>
        <a:xfrm>
          <a:off x="0" y="0"/>
          <a:ext cx="0" cy="0"/>
          <a:chOff x="0" y="0"/>
          <a:chExt cx="0" cy="0"/>
        </a:xfrm>
      </p:grpSpPr>
      <p:sp>
        <p:nvSpPr>
          <p:cNvPr id="2709" name="Shape 270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 4: Finishing the Return</a:t>
            </a:r>
          </a:p>
        </p:txBody>
      </p:sp>
      <p:sp>
        <p:nvSpPr>
          <p:cNvPr id="2710" name="Shape 2710"/>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Write your name on the Intake/Interview Form</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Assist quality reviewer with printing and taxpayer signatures</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Taxpayer and spouse must sign and date federal and state returns and keep for their records</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File Intake/Interview Form in filing box </a:t>
            </a:r>
          </a:p>
          <a:p>
            <a:pPr marL="742950" marR="0" lvl="1" indent="-285750" algn="l" rtl="0">
              <a:lnSpc>
                <a:spcPct val="90000"/>
              </a:lnSpc>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Do NOT keep any personal documents!</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Shape 2714"/>
        <p:cNvGrpSpPr/>
        <p:nvPr/>
      </p:nvGrpSpPr>
      <p:grpSpPr>
        <a:xfrm>
          <a:off x="0" y="0"/>
          <a:ext cx="0" cy="0"/>
          <a:chOff x="0" y="0"/>
          <a:chExt cx="0" cy="0"/>
        </a:xfrm>
      </p:grpSpPr>
      <p:sp>
        <p:nvSpPr>
          <p:cNvPr id="2715" name="Shape 271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Preparation Process</a:t>
            </a:r>
          </a:p>
        </p:txBody>
      </p:sp>
      <p:sp>
        <p:nvSpPr>
          <p:cNvPr id="2716" name="Shape 2716"/>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1: Preliminary Interview</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2: Preparing the Return in TaxSlayer</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3: Quality Review</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4: Finishing the Return</a:t>
            </a:r>
          </a:p>
          <a:p>
            <a:pPr marL="342900" marR="0" lvl="0" indent="-342900" algn="l" rtl="0">
              <a:spcBef>
                <a:spcPts val="800"/>
              </a:spcBef>
              <a:buClr>
                <a:schemeClr val="dk1"/>
              </a:buClr>
              <a:buSzPct val="100000"/>
              <a:buFont typeface="Noto Sans Symbols"/>
              <a:buChar char="➢"/>
            </a:pPr>
            <a:r>
              <a:rPr lang="en-US" sz="4000" b="1" i="0" u="none" strike="noStrike" cap="none">
                <a:solidFill>
                  <a:schemeClr val="dk1"/>
                </a:solidFill>
                <a:latin typeface="Questrial"/>
                <a:ea typeface="Questrial"/>
                <a:cs typeface="Questrial"/>
                <a:sym typeface="Questrial"/>
              </a:rPr>
              <a:t>Part 5: Filing the Return</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pic>
        <p:nvPicPr>
          <p:cNvPr id="2722" name="Shape 2722" descr="Impact-logo_SaveFirst-green.eps"/>
          <p:cNvPicPr preferRelativeResize="0"/>
          <p:nvPr/>
        </p:nvPicPr>
        <p:blipFill rotWithShape="1">
          <a:blip r:embed="rId3">
            <a:alphaModFix/>
          </a:blip>
          <a:srcRect l="19561" t="31742" r="20646" b="34976"/>
          <a:stretch/>
        </p:blipFill>
        <p:spPr>
          <a:xfrm>
            <a:off x="1440089" y="625475"/>
            <a:ext cx="9264733" cy="4243519"/>
          </a:xfrm>
          <a:prstGeom prst="rect">
            <a:avLst/>
          </a:prstGeom>
          <a:noFill/>
          <a:ln>
            <a:noFill/>
          </a:ln>
        </p:spPr>
      </p:pic>
      <p:sp>
        <p:nvSpPr>
          <p:cNvPr id="2723" name="Shape 2723"/>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724" name="Shape 2724"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725" name="Shape 2725"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726" name="Shape 2726"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727" name="Shape 2727"/>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728" name="Shape 2728"/>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buClr>
                <a:srgbClr val="C00000"/>
              </a:buClr>
              <a:buSzPct val="25000"/>
              <a:buFont typeface="Questrial"/>
              <a:buNone/>
            </a:pPr>
            <a:r>
              <a:rPr lang="en-US" sz="5400" b="1">
                <a:solidFill>
                  <a:srgbClr val="C00000"/>
                </a:solidFill>
                <a:latin typeface="Questrial"/>
                <a:ea typeface="Questrial"/>
                <a:cs typeface="Questrial"/>
                <a:sym typeface="Questrial"/>
              </a:rPr>
              <a:t>Out of Scope Topics</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Shape 2733"/>
        <p:cNvGrpSpPr/>
        <p:nvPr/>
      </p:nvGrpSpPr>
      <p:grpSpPr>
        <a:xfrm>
          <a:off x="0" y="0"/>
          <a:ext cx="0" cy="0"/>
          <a:chOff x="0" y="0"/>
          <a:chExt cx="0" cy="0"/>
        </a:xfrm>
      </p:grpSpPr>
      <p:sp>
        <p:nvSpPr>
          <p:cNvPr id="2734" name="Shape 2734"/>
          <p:cNvSpPr txBox="1">
            <a:spLocks noGrp="1"/>
          </p:cNvSpPr>
          <p:nvPr>
            <p:ph type="title"/>
          </p:nvPr>
        </p:nvSpPr>
        <p:spPr>
          <a:xfrm>
            <a:off x="0" y="274638"/>
            <a:ext cx="121920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Additional Topics –</a:t>
            </a:r>
            <a:r>
              <a:rPr lang="en-US" sz="4800" b="1" i="0" u="none" strike="noStrike" cap="none">
                <a:solidFill>
                  <a:srgbClr val="CC0000"/>
                </a:solidFill>
                <a:latin typeface="Questrial"/>
                <a:ea typeface="Questrial"/>
                <a:cs typeface="Questrial"/>
                <a:sym typeface="Questrial"/>
              </a:rPr>
              <a:t> Out of Scope at Tax Site</a:t>
            </a:r>
          </a:p>
        </p:txBody>
      </p:sp>
      <p:sp>
        <p:nvSpPr>
          <p:cNvPr id="2735" name="Shape 273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IRS changed VITA certification levels</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There are more advanced topics on your 201</a:t>
            </a:r>
            <a:r>
              <a:rPr lang="en-US"/>
              <a:t>7</a:t>
            </a:r>
            <a:r>
              <a:rPr lang="en-US" sz="4000" b="0" i="0" u="none" strike="noStrike" cap="none">
                <a:solidFill>
                  <a:schemeClr val="dk1"/>
                </a:solidFill>
                <a:latin typeface="Questrial"/>
                <a:ea typeface="Questrial"/>
                <a:cs typeface="Questrial"/>
                <a:sym typeface="Questrial"/>
              </a:rPr>
              <a:t> IRS Basic Certification test, but you will not prepare these at the tax sites</a:t>
            </a:r>
          </a:p>
          <a:p>
            <a:pPr marL="342900" marR="0" lvl="0" indent="-342900" algn="l" rtl="0">
              <a:spcBef>
                <a:spcPts val="800"/>
              </a:spcBef>
              <a:buClr>
                <a:schemeClr val="dk1"/>
              </a:buClr>
              <a:buSzPct val="100000"/>
              <a:buFont typeface="Noto Sans Symbols"/>
              <a:buChar char="➢"/>
            </a:pPr>
            <a:r>
              <a:rPr lang="en-US"/>
              <a:t>Let’s look at your Out of Scope Topics Handout!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5">
                                            <p:txEl>
                                              <p:pRg st="0" end="0"/>
                                            </p:txEl>
                                          </p:spTgt>
                                        </p:tgtEl>
                                        <p:attrNameLst>
                                          <p:attrName>style.visibility</p:attrName>
                                        </p:attrNameLst>
                                      </p:cBhvr>
                                      <p:to>
                                        <p:strVal val="visible"/>
                                      </p:to>
                                    </p:set>
                                    <p:animEffect transition="in" filter="fade">
                                      <p:cBhvr>
                                        <p:cTn id="7" dur="500"/>
                                        <p:tgtEl>
                                          <p:spTgt spid="27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35">
                                            <p:txEl>
                                              <p:pRg st="1" end="1"/>
                                            </p:txEl>
                                          </p:spTgt>
                                        </p:tgtEl>
                                        <p:attrNameLst>
                                          <p:attrName>style.visibility</p:attrName>
                                        </p:attrNameLst>
                                      </p:cBhvr>
                                      <p:to>
                                        <p:strVal val="visible"/>
                                      </p:to>
                                    </p:set>
                                    <p:animEffect transition="in" filter="fade">
                                      <p:cBhvr>
                                        <p:cTn id="12" dur="500"/>
                                        <p:tgtEl>
                                          <p:spTgt spid="27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35">
                                            <p:txEl>
                                              <p:pRg st="2" end="2"/>
                                            </p:txEl>
                                          </p:spTgt>
                                        </p:tgtEl>
                                        <p:attrNameLst>
                                          <p:attrName>style.visibility</p:attrName>
                                        </p:attrNameLst>
                                      </p:cBhvr>
                                      <p:to>
                                        <p:strVal val="visible"/>
                                      </p:to>
                                    </p:set>
                                    <p:animEffect transition="in" filter="fade">
                                      <p:cBhvr>
                                        <p:cTn id="17" dur="500"/>
                                        <p:tgtEl>
                                          <p:spTgt spid="27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Shape 2740"/>
        <p:cNvGrpSpPr/>
        <p:nvPr/>
      </p:nvGrpSpPr>
      <p:grpSpPr>
        <a:xfrm>
          <a:off x="0" y="0"/>
          <a:ext cx="0" cy="0"/>
          <a:chOff x="0" y="0"/>
          <a:chExt cx="0" cy="0"/>
        </a:xfrm>
      </p:grpSpPr>
      <p:sp>
        <p:nvSpPr>
          <p:cNvPr id="2741" name="Shape 2741"/>
          <p:cNvSpPr txBox="1">
            <a:spLocks noGrp="1"/>
          </p:cNvSpPr>
          <p:nvPr>
            <p:ph type="title"/>
          </p:nvPr>
        </p:nvSpPr>
        <p:spPr>
          <a:xfrm>
            <a:off x="0" y="274638"/>
            <a:ext cx="121920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Additional Topics –</a:t>
            </a:r>
            <a:r>
              <a:rPr lang="en-US" sz="4800" b="1" i="0" u="none" strike="noStrike" cap="none">
                <a:solidFill>
                  <a:srgbClr val="CC0000"/>
                </a:solidFill>
                <a:latin typeface="Questrial"/>
                <a:ea typeface="Questrial"/>
                <a:cs typeface="Questrial"/>
                <a:sym typeface="Questrial"/>
              </a:rPr>
              <a:t> Out of Scope at Tax Site</a:t>
            </a:r>
          </a:p>
        </p:txBody>
      </p:sp>
      <p:sp>
        <p:nvSpPr>
          <p:cNvPr id="2742" name="Shape 2742"/>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800"/>
              </a:spcBef>
              <a:buClr>
                <a:schemeClr val="dk1"/>
              </a:buClr>
              <a:buSzPct val="100000"/>
              <a:buFont typeface="Noto Sans Symbols"/>
              <a:buChar char="➢"/>
            </a:pPr>
            <a:r>
              <a:rPr lang="en-US"/>
              <a:t>We aren’t going to practice these topics since you won’t be actually doing them at the tax site.</a:t>
            </a:r>
          </a:p>
          <a:p>
            <a:pPr marL="342900" marR="0" lvl="0" indent="-342900" algn="l" rtl="0">
              <a:spcBef>
                <a:spcPts val="800"/>
              </a:spcBef>
              <a:buClr>
                <a:schemeClr val="dk1"/>
              </a:buClr>
              <a:buSzPct val="100000"/>
              <a:buFont typeface="Noto Sans Symbols"/>
              <a:buChar char="➢"/>
            </a:pPr>
            <a:r>
              <a:rPr lang="en-US"/>
              <a:t>This document will tell you EXACTLY how to complete the topics to get the right answer on the test.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2">
                                            <p:txEl>
                                              <p:pRg st="0" end="0"/>
                                            </p:txEl>
                                          </p:spTgt>
                                        </p:tgtEl>
                                        <p:attrNameLst>
                                          <p:attrName>style.visibility</p:attrName>
                                        </p:attrNameLst>
                                      </p:cBhvr>
                                      <p:to>
                                        <p:strVal val="visible"/>
                                      </p:to>
                                    </p:set>
                                    <p:animEffect transition="in" filter="fade">
                                      <p:cBhvr>
                                        <p:cTn id="7" dur="500"/>
                                        <p:tgtEl>
                                          <p:spTgt spid="27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42">
                                            <p:txEl>
                                              <p:pRg st="1" end="1"/>
                                            </p:txEl>
                                          </p:spTgt>
                                        </p:tgtEl>
                                        <p:attrNameLst>
                                          <p:attrName>style.visibility</p:attrName>
                                        </p:attrNameLst>
                                      </p:cBhvr>
                                      <p:to>
                                        <p:strVal val="visible"/>
                                      </p:to>
                                    </p:set>
                                    <p:animEffect transition="in" filter="fade">
                                      <p:cBhvr>
                                        <p:cTn id="12" dur="500"/>
                                        <p:tgtEl>
                                          <p:spTgt spid="27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Shape 2746"/>
        <p:cNvGrpSpPr/>
        <p:nvPr/>
      </p:nvGrpSpPr>
      <p:grpSpPr>
        <a:xfrm>
          <a:off x="0" y="0"/>
          <a:ext cx="0" cy="0"/>
          <a:chOff x="0" y="0"/>
          <a:chExt cx="0" cy="0"/>
        </a:xfrm>
      </p:grpSpPr>
      <p:pic>
        <p:nvPicPr>
          <p:cNvPr id="2747" name="Shape 2747" descr="Impact-logo_SaveFirst-green.eps"/>
          <p:cNvPicPr preferRelativeResize="0"/>
          <p:nvPr/>
        </p:nvPicPr>
        <p:blipFill rotWithShape="1">
          <a:blip r:embed="rId3">
            <a:alphaModFix/>
          </a:blip>
          <a:srcRect l="19563" t="31741" r="20645" b="34976"/>
          <a:stretch/>
        </p:blipFill>
        <p:spPr>
          <a:xfrm>
            <a:off x="1440089" y="625475"/>
            <a:ext cx="9264600" cy="4243500"/>
          </a:xfrm>
          <a:prstGeom prst="rect">
            <a:avLst/>
          </a:prstGeom>
          <a:noFill/>
          <a:ln>
            <a:noFill/>
          </a:ln>
        </p:spPr>
      </p:pic>
      <p:sp>
        <p:nvSpPr>
          <p:cNvPr id="2748" name="Shape 2748"/>
          <p:cNvSpPr/>
          <p:nvPr/>
        </p:nvSpPr>
        <p:spPr>
          <a:xfrm>
            <a:off x="1524003" y="-184666"/>
            <a:ext cx="184800" cy="369300"/>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749" name="Shape 2749"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750" name="Shape 2750"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751" name="Shape 2751"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752" name="Shape 2752"/>
          <p:cNvSpPr txBox="1"/>
          <p:nvPr/>
        </p:nvSpPr>
        <p:spPr>
          <a:xfrm>
            <a:off x="-1461427" y="1481721"/>
            <a:ext cx="184800" cy="3693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753" name="Shape 2753"/>
          <p:cNvSpPr txBox="1"/>
          <p:nvPr/>
        </p:nvSpPr>
        <p:spPr>
          <a:xfrm>
            <a:off x="1468900" y="5173775"/>
            <a:ext cx="9207000" cy="1530300"/>
          </a:xfrm>
          <a:prstGeom prst="rect">
            <a:avLst/>
          </a:prstGeom>
          <a:gradFill>
            <a:gsLst>
              <a:gs pos="0">
                <a:srgbClr val="C7EDA6"/>
              </a:gs>
              <a:gs pos="35000">
                <a:srgbClr val="D9F1C1"/>
              </a:gs>
              <a:gs pos="100000">
                <a:srgbClr val="EDFBE6"/>
              </a:gs>
            </a:gsLst>
            <a:lin ang="16200038" scaled="0"/>
          </a:gradFill>
          <a:ln w="9525" cap="flat" cmpd="sng">
            <a:solidFill>
              <a:srgbClr val="749E3D"/>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Review: Scope of Service Questions</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Shape 2758"/>
        <p:cNvGrpSpPr/>
        <p:nvPr/>
      </p:nvGrpSpPr>
      <p:grpSpPr>
        <a:xfrm>
          <a:off x="0" y="0"/>
          <a:ext cx="0" cy="0"/>
          <a:chOff x="0" y="0"/>
          <a:chExt cx="0" cy="0"/>
        </a:xfrm>
      </p:grpSpPr>
      <p:sp>
        <p:nvSpPr>
          <p:cNvPr id="2759" name="Shape 275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rtl="0">
              <a:spcBef>
                <a:spcPts val="0"/>
              </a:spcBef>
              <a:buClr>
                <a:schemeClr val="dk2"/>
              </a:buClr>
              <a:buSzPct val="25000"/>
              <a:buFont typeface="Questrial"/>
              <a:buNone/>
            </a:pPr>
            <a:r>
              <a:rPr lang="en-US"/>
              <a:t>Scope of Service Questions</a:t>
            </a:r>
          </a:p>
        </p:txBody>
      </p:sp>
      <p:sp>
        <p:nvSpPr>
          <p:cNvPr id="2760" name="Shape 2760"/>
          <p:cNvSpPr txBox="1">
            <a:spLocks noGrp="1"/>
          </p:cNvSpPr>
          <p:nvPr>
            <p:ph type="body" idx="1"/>
          </p:nvPr>
        </p:nvSpPr>
        <p:spPr>
          <a:xfrm>
            <a:off x="609600" y="1516924"/>
            <a:ext cx="10972800" cy="5341200"/>
          </a:xfrm>
          <a:prstGeom prst="rect">
            <a:avLst/>
          </a:prstGeom>
          <a:gradFill>
            <a:gsLst>
              <a:gs pos="0">
                <a:srgbClr val="C7EDA6"/>
              </a:gs>
              <a:gs pos="35000">
                <a:srgbClr val="D9F1C1"/>
              </a:gs>
              <a:gs pos="100000">
                <a:srgbClr val="EDFBE6"/>
              </a:gs>
            </a:gsLst>
            <a:lin ang="16200038" scaled="0"/>
          </a:gradFill>
          <a:ln w="9525" cap="flat" cmpd="sng">
            <a:solidFill>
              <a:srgbClr val="749E3D"/>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0" lvl="0" indent="-69850" algn="ctr" rtl="0">
              <a:lnSpc>
                <a:spcPct val="90000"/>
              </a:lnSpc>
              <a:spcBef>
                <a:spcPts val="0"/>
              </a:spcBef>
              <a:buClr>
                <a:srgbClr val="000000"/>
              </a:buClr>
              <a:buSzPct val="27500"/>
              <a:buFont typeface="Arial"/>
              <a:buNone/>
            </a:pPr>
            <a:r>
              <a:rPr lang="en-US" b="1">
                <a:solidFill>
                  <a:srgbClr val="434343"/>
                </a:solidFill>
              </a:rPr>
              <a:t>Luther Lockett has filled out their I/I form and after the interview you conduct, you conclude they have the following types of income:</a:t>
            </a:r>
          </a:p>
          <a:p>
            <a:pPr marL="0" lvl="0" indent="-69850" algn="ctr" rtl="0">
              <a:lnSpc>
                <a:spcPct val="90000"/>
              </a:lnSpc>
              <a:spcBef>
                <a:spcPts val="0"/>
              </a:spcBef>
              <a:buClr>
                <a:srgbClr val="000000"/>
              </a:buClr>
              <a:buSzPct val="27500"/>
              <a:buFont typeface="Arial"/>
              <a:buNone/>
            </a:pPr>
            <a:r>
              <a:rPr lang="en-US" b="1">
                <a:solidFill>
                  <a:srgbClr val="434343"/>
                </a:solidFill>
              </a:rPr>
              <a:t>1099-INT</a:t>
            </a:r>
          </a:p>
          <a:p>
            <a:pPr marL="0" lvl="0" indent="-69850" algn="ctr" rtl="0">
              <a:lnSpc>
                <a:spcPct val="90000"/>
              </a:lnSpc>
              <a:spcBef>
                <a:spcPts val="0"/>
              </a:spcBef>
              <a:buClr>
                <a:srgbClr val="000000"/>
              </a:buClr>
              <a:buSzPct val="27500"/>
              <a:buFont typeface="Arial"/>
              <a:buNone/>
            </a:pPr>
            <a:r>
              <a:rPr lang="en-US" b="1">
                <a:solidFill>
                  <a:srgbClr val="434343"/>
                </a:solidFill>
              </a:rPr>
              <a:t>W-2</a:t>
            </a:r>
          </a:p>
          <a:p>
            <a:pPr marL="0" lvl="0" indent="-69850" algn="ctr" rtl="0">
              <a:lnSpc>
                <a:spcPct val="90000"/>
              </a:lnSpc>
              <a:spcBef>
                <a:spcPts val="0"/>
              </a:spcBef>
              <a:buClr>
                <a:srgbClr val="000000"/>
              </a:buClr>
              <a:buSzPct val="27500"/>
              <a:buFont typeface="Arial"/>
              <a:buNone/>
            </a:pPr>
            <a:r>
              <a:rPr lang="en-US" b="1">
                <a:solidFill>
                  <a:srgbClr val="434343"/>
                </a:solidFill>
              </a:rPr>
              <a:t>1099-R</a:t>
            </a:r>
          </a:p>
          <a:p>
            <a:pPr marL="0" lvl="0" indent="-69850" algn="ctr" rtl="0">
              <a:lnSpc>
                <a:spcPct val="90000"/>
              </a:lnSpc>
              <a:spcBef>
                <a:spcPts val="0"/>
              </a:spcBef>
              <a:buClr>
                <a:srgbClr val="000000"/>
              </a:buClr>
              <a:buSzPct val="27500"/>
              <a:buFont typeface="Arial"/>
              <a:buNone/>
            </a:pPr>
            <a:r>
              <a:rPr lang="en-US" b="1">
                <a:solidFill>
                  <a:srgbClr val="434343"/>
                </a:solidFill>
              </a:rPr>
              <a:t>SSA-1099</a:t>
            </a:r>
          </a:p>
          <a:p>
            <a:pPr marL="0" lvl="0" indent="-69850" algn="ctr" rtl="0">
              <a:lnSpc>
                <a:spcPct val="90000"/>
              </a:lnSpc>
              <a:spcBef>
                <a:spcPts val="0"/>
              </a:spcBef>
              <a:buClr>
                <a:srgbClr val="000000"/>
              </a:buClr>
              <a:buSzPct val="27500"/>
              <a:buFont typeface="Arial"/>
              <a:buNone/>
            </a:pPr>
            <a:r>
              <a:rPr lang="en-US" b="1">
                <a:solidFill>
                  <a:srgbClr val="434343"/>
                </a:solidFill>
              </a:rPr>
              <a:t>1099-MISC box 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Shape 2765"/>
        <p:cNvGrpSpPr/>
        <p:nvPr/>
      </p:nvGrpSpPr>
      <p:grpSpPr>
        <a:xfrm>
          <a:off x="0" y="0"/>
          <a:ext cx="0" cy="0"/>
          <a:chOff x="0" y="0"/>
          <a:chExt cx="0" cy="0"/>
        </a:xfrm>
      </p:grpSpPr>
      <p:sp>
        <p:nvSpPr>
          <p:cNvPr id="2766" name="Shape 276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rtl="0">
              <a:spcBef>
                <a:spcPts val="0"/>
              </a:spcBef>
              <a:buClr>
                <a:schemeClr val="dk2"/>
              </a:buClr>
              <a:buSzPct val="25000"/>
              <a:buFont typeface="Questrial"/>
              <a:buNone/>
            </a:pPr>
            <a:r>
              <a:rPr lang="en-US"/>
              <a:t>Scope of Service Questions</a:t>
            </a:r>
          </a:p>
        </p:txBody>
      </p:sp>
      <p:sp>
        <p:nvSpPr>
          <p:cNvPr id="2767" name="Shape 2767"/>
          <p:cNvSpPr txBox="1">
            <a:spLocks noGrp="1"/>
          </p:cNvSpPr>
          <p:nvPr>
            <p:ph type="body" idx="1"/>
          </p:nvPr>
        </p:nvSpPr>
        <p:spPr>
          <a:xfrm>
            <a:off x="434700" y="1337775"/>
            <a:ext cx="11322600" cy="5320500"/>
          </a:xfrm>
          <a:prstGeom prst="rect">
            <a:avLst/>
          </a:prstGeom>
          <a:gradFill>
            <a:gsLst>
              <a:gs pos="0">
                <a:srgbClr val="FFE57F"/>
              </a:gs>
              <a:gs pos="35000">
                <a:srgbClr val="FFEBA5"/>
              </a:gs>
              <a:gs pos="100000">
                <a:srgbClr val="FFF8D9"/>
              </a:gs>
            </a:gsLst>
            <a:lin ang="16200038" scaled="0"/>
          </a:gradFill>
          <a:ln w="9525" cap="flat" cmpd="sng">
            <a:solidFill>
              <a:srgbClr val="F0B125"/>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0" lvl="0" indent="-69850" algn="ctr" rtl="0">
              <a:lnSpc>
                <a:spcPct val="90000"/>
              </a:lnSpc>
              <a:spcBef>
                <a:spcPts val="0"/>
              </a:spcBef>
              <a:buClr>
                <a:srgbClr val="000000"/>
              </a:buClr>
              <a:buSzPct val="27500"/>
              <a:buFont typeface="Arial"/>
              <a:buNone/>
            </a:pPr>
            <a:r>
              <a:rPr lang="en-US" b="1">
                <a:solidFill>
                  <a:srgbClr val="434343"/>
                </a:solidFill>
              </a:rPr>
              <a:t>Luther Lockett has filled out their I/I form and after the interview you conduct, you conclude they have the following types of income:</a:t>
            </a:r>
          </a:p>
          <a:p>
            <a:pPr marL="0" lvl="0" indent="-69850" algn="ctr" rtl="0">
              <a:lnSpc>
                <a:spcPct val="90000"/>
              </a:lnSpc>
              <a:spcBef>
                <a:spcPts val="0"/>
              </a:spcBef>
              <a:buClr>
                <a:srgbClr val="000000"/>
              </a:buClr>
              <a:buSzPct val="27500"/>
              <a:buFont typeface="Arial"/>
              <a:buNone/>
            </a:pPr>
            <a:r>
              <a:rPr lang="en-US" b="1"/>
              <a:t>1099-INT</a:t>
            </a:r>
          </a:p>
          <a:p>
            <a:pPr marL="0" lvl="0" indent="-69850" algn="ctr" rtl="0">
              <a:lnSpc>
                <a:spcPct val="90000"/>
              </a:lnSpc>
              <a:spcBef>
                <a:spcPts val="0"/>
              </a:spcBef>
              <a:buClr>
                <a:srgbClr val="000000"/>
              </a:buClr>
              <a:buSzPct val="27500"/>
              <a:buFont typeface="Arial"/>
              <a:buNone/>
            </a:pPr>
            <a:r>
              <a:rPr lang="en-US" b="1"/>
              <a:t>W-2</a:t>
            </a:r>
          </a:p>
          <a:p>
            <a:pPr marL="0" lvl="0" indent="-69850" algn="ctr" rtl="0">
              <a:lnSpc>
                <a:spcPct val="90000"/>
              </a:lnSpc>
              <a:spcBef>
                <a:spcPts val="0"/>
              </a:spcBef>
              <a:buClr>
                <a:srgbClr val="000000"/>
              </a:buClr>
              <a:buSzPct val="27500"/>
              <a:buFont typeface="Arial"/>
              <a:buNone/>
            </a:pPr>
            <a:r>
              <a:rPr lang="en-US" b="1" strike="sngStrike">
                <a:solidFill>
                  <a:srgbClr val="FF0000"/>
                </a:solidFill>
              </a:rPr>
              <a:t>1099-R</a:t>
            </a:r>
          </a:p>
          <a:p>
            <a:pPr marL="0" lvl="0" indent="-69850" algn="ctr" rtl="0">
              <a:lnSpc>
                <a:spcPct val="90000"/>
              </a:lnSpc>
              <a:spcBef>
                <a:spcPts val="0"/>
              </a:spcBef>
              <a:buClr>
                <a:srgbClr val="000000"/>
              </a:buClr>
              <a:buSzPct val="27500"/>
              <a:buFont typeface="Arial"/>
              <a:buNone/>
            </a:pPr>
            <a:r>
              <a:rPr lang="en-US" b="1"/>
              <a:t>SSA-1099</a:t>
            </a:r>
          </a:p>
          <a:p>
            <a:pPr marL="0" lvl="0" indent="-69850" algn="ctr" rtl="0">
              <a:lnSpc>
                <a:spcPct val="90000"/>
              </a:lnSpc>
              <a:spcBef>
                <a:spcPts val="0"/>
              </a:spcBef>
              <a:buClr>
                <a:srgbClr val="000000"/>
              </a:buClr>
              <a:buSzPct val="27500"/>
              <a:buFont typeface="Arial"/>
              <a:buNone/>
            </a:pPr>
            <a:r>
              <a:rPr lang="en-US" b="1" strike="sngStrike">
                <a:solidFill>
                  <a:srgbClr val="FF0000"/>
                </a:solidFill>
              </a:rPr>
              <a:t>1099-MISC box 7</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Refundable Tax Credit</a:t>
            </a:r>
          </a:p>
        </p:txBody>
      </p:sp>
      <p:sp>
        <p:nvSpPr>
          <p:cNvPr id="308" name="Shape 308"/>
          <p:cNvSpPr txBox="1">
            <a:spLocks noGrp="1"/>
          </p:cNvSpPr>
          <p:nvPr>
            <p:ph type="body" idx="1"/>
          </p:nvPr>
        </p:nvSpPr>
        <p:spPr>
          <a:xfrm>
            <a:off x="156825" y="782225"/>
            <a:ext cx="5029800" cy="4155000"/>
          </a:xfrm>
          <a:prstGeom prst="rect">
            <a:avLst/>
          </a:prstGeom>
          <a:noFill/>
          <a:ln>
            <a:noFill/>
          </a:ln>
        </p:spPr>
        <p:txBody>
          <a:bodyPr wrap="square" lIns="91425" tIns="45700" rIns="91425" bIns="45700" anchor="t" anchorCtr="0">
            <a:noAutofit/>
          </a:bodyPr>
          <a:lstStyle/>
          <a:p>
            <a:pPr lvl="0" rtl="0">
              <a:lnSpc>
                <a:spcPct val="90000"/>
              </a:lnSpc>
              <a:spcBef>
                <a:spcPts val="0"/>
              </a:spcBef>
              <a:buClr>
                <a:schemeClr val="dk1"/>
              </a:buClr>
              <a:buSzPct val="100000"/>
              <a:buFont typeface="Noto Sans Symbols"/>
              <a:buChar char="➢"/>
            </a:pPr>
            <a:r>
              <a:rPr lang="en-US"/>
              <a:t>Let’s look at the scope of service chart!</a:t>
            </a:r>
          </a:p>
          <a:p>
            <a:pPr lvl="0" rtl="0">
              <a:spcBef>
                <a:spcPts val="0"/>
              </a:spcBef>
              <a:buClr>
                <a:schemeClr val="dk1"/>
              </a:buClr>
              <a:buSzPct val="111111"/>
              <a:buFont typeface="Noto Sans Symbols"/>
              <a:buChar char="➢"/>
            </a:pPr>
            <a:r>
              <a:rPr lang="en-US" sz="3600"/>
              <a:t>If a credit is out of scope for you, just set it aside for your advanced volunteer and make a note on the back of the I/I form.</a:t>
            </a:r>
          </a:p>
        </p:txBody>
      </p:sp>
      <p:pic>
        <p:nvPicPr>
          <p:cNvPr id="309" name="Shape 309" descr="Screen Shot 2017-10-20 at 9.34.34 AM.png"/>
          <p:cNvPicPr preferRelativeResize="0"/>
          <p:nvPr/>
        </p:nvPicPr>
        <p:blipFill>
          <a:blip r:embed="rId3">
            <a:alphaModFix/>
          </a:blip>
          <a:stretch>
            <a:fillRect/>
          </a:stretch>
        </p:blipFill>
        <p:spPr>
          <a:xfrm>
            <a:off x="5146275" y="1124491"/>
            <a:ext cx="6918924" cy="622068"/>
          </a:xfrm>
          <a:prstGeom prst="rect">
            <a:avLst/>
          </a:prstGeom>
          <a:noFill/>
          <a:ln>
            <a:noFill/>
          </a:ln>
          <a:effectLst>
            <a:outerShdw blurRad="190500" algn="tl" rotWithShape="0">
              <a:srgbClr val="000000">
                <a:alpha val="69800"/>
              </a:srgbClr>
            </a:outerShdw>
          </a:effectLst>
        </p:spPr>
      </p:pic>
      <p:pic>
        <p:nvPicPr>
          <p:cNvPr id="310" name="Shape 310" descr="Screen Shot 2017-10-19 at 9.21.00 AM.png"/>
          <p:cNvPicPr preferRelativeResize="0"/>
          <p:nvPr/>
        </p:nvPicPr>
        <p:blipFill>
          <a:blip r:embed="rId4">
            <a:alphaModFix/>
          </a:blip>
          <a:stretch>
            <a:fillRect/>
          </a:stretch>
        </p:blipFill>
        <p:spPr>
          <a:xfrm>
            <a:off x="5105925" y="1752625"/>
            <a:ext cx="6999624" cy="3246800"/>
          </a:xfrm>
          <a:prstGeom prst="rect">
            <a:avLst/>
          </a:prstGeom>
          <a:noFill/>
          <a:ln>
            <a:noFill/>
          </a:ln>
          <a:effectLst>
            <a:outerShdw blurRad="190500" algn="tl" rotWithShape="0">
              <a:srgbClr val="000000">
                <a:alpha val="698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
                                            <p:txEl>
                                              <p:pRg st="0" end="0"/>
                                            </p:txEl>
                                          </p:spTgt>
                                        </p:tgtEl>
                                        <p:attrNameLst>
                                          <p:attrName>style.visibility</p:attrName>
                                        </p:attrNameLst>
                                      </p:cBhvr>
                                      <p:to>
                                        <p:strVal val="visible"/>
                                      </p:to>
                                    </p:set>
                                    <p:animEffect transition="in" filter="fade">
                                      <p:cBhvr>
                                        <p:cTn id="7" dur="500"/>
                                        <p:tgtEl>
                                          <p:spTgt spid="3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
                                            <p:txEl>
                                              <p:pRg st="1" end="1"/>
                                            </p:txEl>
                                          </p:spTgt>
                                        </p:tgtEl>
                                        <p:attrNameLst>
                                          <p:attrName>style.visibility</p:attrName>
                                        </p:attrNameLst>
                                      </p:cBhvr>
                                      <p:to>
                                        <p:strVal val="visible"/>
                                      </p:to>
                                    </p:set>
                                    <p:animEffect transition="in" filter="fade">
                                      <p:cBhvr>
                                        <p:cTn id="12" dur="500"/>
                                        <p:tgtEl>
                                          <p:spTgt spid="3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Shape 2772"/>
        <p:cNvGrpSpPr/>
        <p:nvPr/>
      </p:nvGrpSpPr>
      <p:grpSpPr>
        <a:xfrm>
          <a:off x="0" y="0"/>
          <a:ext cx="0" cy="0"/>
          <a:chOff x="0" y="0"/>
          <a:chExt cx="0" cy="0"/>
        </a:xfrm>
      </p:grpSpPr>
      <p:sp>
        <p:nvSpPr>
          <p:cNvPr id="2773" name="Shape 277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rtl="0">
              <a:spcBef>
                <a:spcPts val="0"/>
              </a:spcBef>
              <a:buClr>
                <a:schemeClr val="dk2"/>
              </a:buClr>
              <a:buSzPct val="25000"/>
              <a:buFont typeface="Questrial"/>
              <a:buNone/>
            </a:pPr>
            <a:r>
              <a:rPr lang="en-US"/>
              <a:t>Scope of Service Questions</a:t>
            </a:r>
          </a:p>
        </p:txBody>
      </p:sp>
      <p:sp>
        <p:nvSpPr>
          <p:cNvPr id="2774" name="Shape 2774"/>
          <p:cNvSpPr txBox="1">
            <a:spLocks noGrp="1"/>
          </p:cNvSpPr>
          <p:nvPr>
            <p:ph type="body" idx="1"/>
          </p:nvPr>
        </p:nvSpPr>
        <p:spPr>
          <a:xfrm>
            <a:off x="609600" y="1178624"/>
            <a:ext cx="10972800" cy="5341200"/>
          </a:xfrm>
          <a:prstGeom prst="rect">
            <a:avLst/>
          </a:prstGeom>
          <a:gradFill>
            <a:gsLst>
              <a:gs pos="0">
                <a:srgbClr val="C7EDA6"/>
              </a:gs>
              <a:gs pos="35000">
                <a:srgbClr val="D9F1C1"/>
              </a:gs>
              <a:gs pos="100000">
                <a:srgbClr val="EDFBE6"/>
              </a:gs>
            </a:gsLst>
            <a:lin ang="16200038" scaled="0"/>
          </a:gradFill>
          <a:ln w="9525" cap="flat" cmpd="sng">
            <a:solidFill>
              <a:srgbClr val="749E3D"/>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0" lvl="0" indent="-69850" algn="ctr" rtl="0">
              <a:lnSpc>
                <a:spcPct val="90000"/>
              </a:lnSpc>
              <a:spcBef>
                <a:spcPts val="0"/>
              </a:spcBef>
              <a:buClr>
                <a:srgbClr val="000000"/>
              </a:buClr>
              <a:buSzPct val="27500"/>
              <a:buFont typeface="Arial"/>
              <a:buNone/>
            </a:pPr>
            <a:r>
              <a:rPr lang="en-US" b="1">
                <a:solidFill>
                  <a:srgbClr val="434343"/>
                </a:solidFill>
              </a:rPr>
              <a:t>Luther Lockett has filled out their I/I form and after the interview you conduct, you conclude they have the following types of expenses:</a:t>
            </a:r>
          </a:p>
          <a:p>
            <a:pPr marL="0" lvl="0" indent="-69850" algn="ctr" rtl="0">
              <a:lnSpc>
                <a:spcPct val="90000"/>
              </a:lnSpc>
              <a:spcBef>
                <a:spcPts val="0"/>
              </a:spcBef>
              <a:buClr>
                <a:srgbClr val="000000"/>
              </a:buClr>
              <a:buSzPct val="27500"/>
              <a:buFont typeface="Arial"/>
              <a:buNone/>
            </a:pPr>
            <a:r>
              <a:rPr lang="en-US" b="1"/>
              <a:t> </a:t>
            </a:r>
            <a:r>
              <a:rPr lang="en-US" b="1">
                <a:solidFill>
                  <a:srgbClr val="434343"/>
                </a:solidFill>
              </a:rPr>
              <a:t>Prescription drugs</a:t>
            </a:r>
          </a:p>
          <a:p>
            <a:pPr marL="0" lvl="0" indent="-69850" algn="ctr" rtl="0">
              <a:lnSpc>
                <a:spcPct val="90000"/>
              </a:lnSpc>
              <a:spcBef>
                <a:spcPts val="0"/>
              </a:spcBef>
              <a:buClr>
                <a:srgbClr val="000000"/>
              </a:buClr>
              <a:buSzPct val="27500"/>
              <a:buFont typeface="Arial"/>
              <a:buNone/>
            </a:pPr>
            <a:r>
              <a:rPr lang="en-US" b="1">
                <a:solidFill>
                  <a:srgbClr val="434343"/>
                </a:solidFill>
              </a:rPr>
              <a:t>Doctor co-pays</a:t>
            </a:r>
          </a:p>
          <a:p>
            <a:pPr marL="0" lvl="0" indent="-69850" algn="ctr" rtl="0">
              <a:lnSpc>
                <a:spcPct val="90000"/>
              </a:lnSpc>
              <a:spcBef>
                <a:spcPts val="0"/>
              </a:spcBef>
              <a:buClr>
                <a:srgbClr val="000000"/>
              </a:buClr>
              <a:buSzPct val="27500"/>
              <a:buFont typeface="Arial"/>
              <a:buNone/>
            </a:pPr>
            <a:r>
              <a:rPr lang="en-US" b="1">
                <a:solidFill>
                  <a:srgbClr val="434343"/>
                </a:solidFill>
              </a:rPr>
              <a:t>After-school expenses for 7 year old daughter while at work</a:t>
            </a:r>
          </a:p>
          <a:p>
            <a:pPr marL="0" lvl="0" indent="-69850" algn="ctr" rtl="0">
              <a:lnSpc>
                <a:spcPct val="90000"/>
              </a:lnSpc>
              <a:spcBef>
                <a:spcPts val="0"/>
              </a:spcBef>
              <a:buClr>
                <a:srgbClr val="000000"/>
              </a:buClr>
              <a:buSzPct val="27500"/>
              <a:buFont typeface="Arial"/>
              <a:buNone/>
            </a:pPr>
            <a:r>
              <a:rPr lang="en-US" b="1">
                <a:solidFill>
                  <a:srgbClr val="434343"/>
                </a:solidFill>
              </a:rPr>
              <a:t>1098-T education expenses for son who is a freshman at University of Alabama</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Shape 2779"/>
        <p:cNvGrpSpPr/>
        <p:nvPr/>
      </p:nvGrpSpPr>
      <p:grpSpPr>
        <a:xfrm>
          <a:off x="0" y="0"/>
          <a:ext cx="0" cy="0"/>
          <a:chOff x="0" y="0"/>
          <a:chExt cx="0" cy="0"/>
        </a:xfrm>
      </p:grpSpPr>
      <p:sp>
        <p:nvSpPr>
          <p:cNvPr id="2780" name="Shape 2780"/>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rtl="0">
              <a:spcBef>
                <a:spcPts val="0"/>
              </a:spcBef>
              <a:buClr>
                <a:schemeClr val="dk2"/>
              </a:buClr>
              <a:buSzPct val="25000"/>
              <a:buFont typeface="Questrial"/>
              <a:buNone/>
            </a:pPr>
            <a:r>
              <a:rPr lang="en-US"/>
              <a:t>Scope of Service Questions</a:t>
            </a:r>
          </a:p>
        </p:txBody>
      </p:sp>
      <p:sp>
        <p:nvSpPr>
          <p:cNvPr id="2781" name="Shape 2781"/>
          <p:cNvSpPr txBox="1">
            <a:spLocks noGrp="1"/>
          </p:cNvSpPr>
          <p:nvPr>
            <p:ph type="body" idx="1"/>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w="9525" cap="flat" cmpd="sng">
            <a:solidFill>
              <a:srgbClr val="F0B125"/>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0" lvl="0" indent="0" algn="ctr" rtl="0">
              <a:lnSpc>
                <a:spcPct val="90000"/>
              </a:lnSpc>
              <a:spcBef>
                <a:spcPts val="0"/>
              </a:spcBef>
              <a:buNone/>
            </a:pPr>
            <a:r>
              <a:rPr lang="en-US" b="1">
                <a:solidFill>
                  <a:srgbClr val="434343"/>
                </a:solidFill>
              </a:rPr>
              <a:t>Luther Lockett has filled out their I/I form and after the interview you conduct, you conclude they have the following types of expenses:</a:t>
            </a:r>
          </a:p>
          <a:p>
            <a:pPr marL="0" lvl="0" indent="-69850" algn="ctr" rtl="0">
              <a:lnSpc>
                <a:spcPct val="90000"/>
              </a:lnSpc>
              <a:spcBef>
                <a:spcPts val="0"/>
              </a:spcBef>
              <a:buClr>
                <a:srgbClr val="000000"/>
              </a:buClr>
              <a:buSzPct val="27500"/>
              <a:buFont typeface="Arial"/>
              <a:buNone/>
            </a:pPr>
            <a:r>
              <a:rPr lang="en-US" b="1">
                <a:solidFill>
                  <a:srgbClr val="FF0000"/>
                </a:solidFill>
              </a:rPr>
              <a:t> </a:t>
            </a:r>
            <a:r>
              <a:rPr lang="en-US" b="1" strike="sngStrike">
                <a:solidFill>
                  <a:srgbClr val="FF0000"/>
                </a:solidFill>
              </a:rPr>
              <a:t>Prescription drugs</a:t>
            </a:r>
          </a:p>
          <a:p>
            <a:pPr marL="0" lvl="0" indent="-69850" algn="ctr" rtl="0">
              <a:lnSpc>
                <a:spcPct val="90000"/>
              </a:lnSpc>
              <a:spcBef>
                <a:spcPts val="0"/>
              </a:spcBef>
              <a:buClr>
                <a:srgbClr val="000000"/>
              </a:buClr>
              <a:buSzPct val="27500"/>
              <a:buFont typeface="Arial"/>
              <a:buNone/>
            </a:pPr>
            <a:r>
              <a:rPr lang="en-US" b="1" strike="sngStrike">
                <a:solidFill>
                  <a:srgbClr val="FF0000"/>
                </a:solidFill>
              </a:rPr>
              <a:t>Doctor co-pays</a:t>
            </a:r>
          </a:p>
          <a:p>
            <a:pPr marL="0" lvl="0" indent="-69850" algn="ctr" rtl="0">
              <a:lnSpc>
                <a:spcPct val="90000"/>
              </a:lnSpc>
              <a:spcBef>
                <a:spcPts val="0"/>
              </a:spcBef>
              <a:buClr>
                <a:srgbClr val="000000"/>
              </a:buClr>
              <a:buSzPct val="27500"/>
              <a:buFont typeface="Arial"/>
              <a:buNone/>
            </a:pPr>
            <a:r>
              <a:rPr lang="en-US" b="1">
                <a:solidFill>
                  <a:srgbClr val="6AA84F"/>
                </a:solidFill>
              </a:rPr>
              <a:t>After-school expenses for 7 year old daughter while at work</a:t>
            </a:r>
          </a:p>
          <a:p>
            <a:pPr marL="0" lvl="0" indent="-69850" algn="ctr" rtl="0">
              <a:lnSpc>
                <a:spcPct val="90000"/>
              </a:lnSpc>
              <a:spcBef>
                <a:spcPts val="0"/>
              </a:spcBef>
              <a:buClr>
                <a:srgbClr val="000000"/>
              </a:buClr>
              <a:buSzPct val="27500"/>
              <a:buFont typeface="Arial"/>
              <a:buNone/>
            </a:pPr>
            <a:r>
              <a:rPr lang="en-US" b="1" strike="sngStrike">
                <a:solidFill>
                  <a:srgbClr val="FF0000"/>
                </a:solidFill>
              </a:rPr>
              <a:t>1098-T education expenses for son who is a freshman at University of Alabama</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Shape 2786"/>
        <p:cNvGrpSpPr/>
        <p:nvPr/>
      </p:nvGrpSpPr>
      <p:grpSpPr>
        <a:xfrm>
          <a:off x="0" y="0"/>
          <a:ext cx="0" cy="0"/>
          <a:chOff x="0" y="0"/>
          <a:chExt cx="0" cy="0"/>
        </a:xfrm>
      </p:grpSpPr>
      <p:sp>
        <p:nvSpPr>
          <p:cNvPr id="2787" name="Shape 2787"/>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rtl="0">
              <a:spcBef>
                <a:spcPts val="0"/>
              </a:spcBef>
              <a:buClr>
                <a:schemeClr val="dk2"/>
              </a:buClr>
              <a:buSzPct val="25000"/>
              <a:buFont typeface="Questrial"/>
              <a:buNone/>
            </a:pPr>
            <a:r>
              <a:rPr lang="en-US"/>
              <a:t>Scope of Service Questions</a:t>
            </a:r>
          </a:p>
        </p:txBody>
      </p:sp>
      <p:sp>
        <p:nvSpPr>
          <p:cNvPr id="2788" name="Shape 2788"/>
          <p:cNvSpPr txBox="1">
            <a:spLocks noGrp="1"/>
          </p:cNvSpPr>
          <p:nvPr>
            <p:ph type="body" idx="1"/>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w="9525" cap="flat" cmpd="sng">
            <a:solidFill>
              <a:srgbClr val="F0B125"/>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0" lvl="0" indent="0" algn="ctr" rtl="0">
              <a:lnSpc>
                <a:spcPct val="90000"/>
              </a:lnSpc>
              <a:spcBef>
                <a:spcPts val="0"/>
              </a:spcBef>
              <a:buNone/>
            </a:pPr>
            <a:r>
              <a:rPr lang="en-US" b="1">
                <a:solidFill>
                  <a:srgbClr val="434343"/>
                </a:solidFill>
              </a:rPr>
              <a:t>Luther Lockett has filled out their I/I form and after the interview you conduct, you conclude the following about their health care coverage for the year:</a:t>
            </a:r>
          </a:p>
          <a:p>
            <a:pPr marL="0" lvl="0" indent="-69850" algn="ctr" rtl="0">
              <a:lnSpc>
                <a:spcPct val="90000"/>
              </a:lnSpc>
              <a:spcBef>
                <a:spcPts val="0"/>
              </a:spcBef>
              <a:buClr>
                <a:srgbClr val="000000"/>
              </a:buClr>
              <a:buSzPct val="27500"/>
              <a:buFont typeface="Arial"/>
              <a:buNone/>
            </a:pPr>
            <a:r>
              <a:rPr lang="en-US" b="1">
                <a:solidFill>
                  <a:srgbClr val="000000"/>
                </a:solidFill>
              </a:rPr>
              <a:t> </a:t>
            </a:r>
            <a:r>
              <a:rPr lang="en-US" b="1">
                <a:solidFill>
                  <a:srgbClr val="434343"/>
                </a:solidFill>
              </a:rPr>
              <a:t>They received a 1095-A in the mail from the marketplace for months July-December and did not have coverage in January-June</a:t>
            </a:r>
          </a:p>
          <a:p>
            <a:pPr marL="0" lvl="0" indent="-69850" algn="ctr" rtl="0">
              <a:lnSpc>
                <a:spcPct val="90000"/>
              </a:lnSpc>
              <a:spcBef>
                <a:spcPts val="0"/>
              </a:spcBef>
              <a:buClr>
                <a:srgbClr val="000000"/>
              </a:buClr>
              <a:buSzPct val="27500"/>
              <a:buFont typeface="Arial"/>
              <a:buNone/>
            </a:pPr>
            <a:r>
              <a:rPr lang="en-US" b="1">
                <a:solidFill>
                  <a:srgbClr val="434343"/>
                </a:solidFill>
              </a:rPr>
              <a:t>Can you complete the health insurance section?</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Shape 2793"/>
        <p:cNvGrpSpPr/>
        <p:nvPr/>
      </p:nvGrpSpPr>
      <p:grpSpPr>
        <a:xfrm>
          <a:off x="0" y="0"/>
          <a:ext cx="0" cy="0"/>
          <a:chOff x="0" y="0"/>
          <a:chExt cx="0" cy="0"/>
        </a:xfrm>
      </p:grpSpPr>
      <p:sp>
        <p:nvSpPr>
          <p:cNvPr id="2794" name="Shape 2794"/>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rtl="0">
              <a:spcBef>
                <a:spcPts val="0"/>
              </a:spcBef>
              <a:buClr>
                <a:schemeClr val="dk2"/>
              </a:buClr>
              <a:buSzPct val="25000"/>
              <a:buFont typeface="Questrial"/>
              <a:buNone/>
            </a:pPr>
            <a:r>
              <a:rPr lang="en-US"/>
              <a:t>Scope of Service Questions</a:t>
            </a:r>
          </a:p>
        </p:txBody>
      </p:sp>
      <p:sp>
        <p:nvSpPr>
          <p:cNvPr id="2795" name="Shape 2795"/>
          <p:cNvSpPr txBox="1">
            <a:spLocks noGrp="1"/>
          </p:cNvSpPr>
          <p:nvPr>
            <p:ph type="body" idx="1"/>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w="9525" cap="flat" cmpd="sng">
            <a:solidFill>
              <a:srgbClr val="F0B125"/>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0" lvl="0" indent="0" algn="ctr" rtl="0">
              <a:lnSpc>
                <a:spcPct val="90000"/>
              </a:lnSpc>
              <a:spcBef>
                <a:spcPts val="0"/>
              </a:spcBef>
              <a:buNone/>
            </a:pPr>
            <a:r>
              <a:rPr lang="en-US" b="1">
                <a:solidFill>
                  <a:srgbClr val="434343"/>
                </a:solidFill>
              </a:rPr>
              <a:t>Luther Lockett has filled out their I/I form and after the interview you conduct, you conclude they have the following types of expenses:</a:t>
            </a:r>
          </a:p>
          <a:p>
            <a:pPr marL="0" lvl="0" indent="-69850" algn="ctr" rtl="0">
              <a:lnSpc>
                <a:spcPct val="90000"/>
              </a:lnSpc>
              <a:spcBef>
                <a:spcPts val="0"/>
              </a:spcBef>
              <a:buClr>
                <a:srgbClr val="000000"/>
              </a:buClr>
              <a:buSzPct val="27500"/>
              <a:buFont typeface="Arial"/>
              <a:buNone/>
            </a:pPr>
            <a:r>
              <a:rPr lang="en-US" b="1">
                <a:solidFill>
                  <a:srgbClr val="FF0000"/>
                </a:solidFill>
              </a:rPr>
              <a:t> No, a more advanced volunteer will need to enter the 1095-A and screen them for exemptions for the months January-June</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Shape 2800"/>
        <p:cNvGrpSpPr/>
        <p:nvPr/>
      </p:nvGrpSpPr>
      <p:grpSpPr>
        <a:xfrm>
          <a:off x="0" y="0"/>
          <a:ext cx="0" cy="0"/>
          <a:chOff x="0" y="0"/>
          <a:chExt cx="0" cy="0"/>
        </a:xfrm>
      </p:grpSpPr>
      <p:sp>
        <p:nvSpPr>
          <p:cNvPr id="2801" name="Shape 2801"/>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rtl="0">
              <a:spcBef>
                <a:spcPts val="0"/>
              </a:spcBef>
              <a:buClr>
                <a:schemeClr val="dk2"/>
              </a:buClr>
              <a:buSzPct val="25000"/>
              <a:buFont typeface="Questrial"/>
              <a:buNone/>
            </a:pPr>
            <a:r>
              <a:rPr lang="en-US"/>
              <a:t>Scope of Service Questions</a:t>
            </a:r>
          </a:p>
        </p:txBody>
      </p:sp>
      <p:sp>
        <p:nvSpPr>
          <p:cNvPr id="2802" name="Shape 2802"/>
          <p:cNvSpPr txBox="1">
            <a:spLocks noGrp="1"/>
          </p:cNvSpPr>
          <p:nvPr>
            <p:ph type="body" idx="1"/>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w="9525" cap="flat" cmpd="sng">
            <a:solidFill>
              <a:srgbClr val="F0B125"/>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0" lvl="0" indent="0" algn="ctr" rtl="0">
              <a:lnSpc>
                <a:spcPct val="90000"/>
              </a:lnSpc>
              <a:spcBef>
                <a:spcPts val="0"/>
              </a:spcBef>
              <a:buNone/>
            </a:pPr>
            <a:r>
              <a:rPr lang="en-US" b="1">
                <a:solidFill>
                  <a:srgbClr val="434343"/>
                </a:solidFill>
              </a:rPr>
              <a:t>Lester Loving has filled out their I/I form and after the interview you conduct, you conclude the following about their health care coverage for the year:</a:t>
            </a:r>
          </a:p>
          <a:p>
            <a:pPr marL="0" lvl="0" indent="-69850" algn="ctr" rtl="0">
              <a:lnSpc>
                <a:spcPct val="90000"/>
              </a:lnSpc>
              <a:spcBef>
                <a:spcPts val="0"/>
              </a:spcBef>
              <a:buClr>
                <a:srgbClr val="000000"/>
              </a:buClr>
              <a:buSzPct val="27500"/>
              <a:buFont typeface="Arial"/>
              <a:buNone/>
            </a:pPr>
            <a:r>
              <a:rPr lang="en-US" b="1">
                <a:solidFill>
                  <a:srgbClr val="000000"/>
                </a:solidFill>
              </a:rPr>
              <a:t> </a:t>
            </a:r>
            <a:r>
              <a:rPr lang="en-US" b="1">
                <a:solidFill>
                  <a:srgbClr val="434343"/>
                </a:solidFill>
              </a:rPr>
              <a:t>They had health insurance through their employer all year.</a:t>
            </a:r>
          </a:p>
          <a:p>
            <a:pPr marL="0" lvl="0" indent="-69850" algn="ctr" rtl="0">
              <a:lnSpc>
                <a:spcPct val="90000"/>
              </a:lnSpc>
              <a:spcBef>
                <a:spcPts val="0"/>
              </a:spcBef>
              <a:buClr>
                <a:srgbClr val="000000"/>
              </a:buClr>
              <a:buSzPct val="27500"/>
              <a:buFont typeface="Arial"/>
              <a:buNone/>
            </a:pPr>
            <a:r>
              <a:rPr lang="en-US" b="1">
                <a:solidFill>
                  <a:srgbClr val="434343"/>
                </a:solidFill>
              </a:rPr>
              <a:t>Their daughter(a dependent) had health insurance through Medicaid all year.</a:t>
            </a:r>
          </a:p>
          <a:p>
            <a:pPr marL="0" lvl="0" indent="-69850" algn="ctr" rtl="0">
              <a:lnSpc>
                <a:spcPct val="90000"/>
              </a:lnSpc>
              <a:spcBef>
                <a:spcPts val="0"/>
              </a:spcBef>
              <a:buClr>
                <a:srgbClr val="000000"/>
              </a:buClr>
              <a:buSzPct val="27500"/>
              <a:buFont typeface="Arial"/>
              <a:buNone/>
            </a:pPr>
            <a:r>
              <a:rPr lang="en-US" b="1">
                <a:solidFill>
                  <a:srgbClr val="434343"/>
                </a:solidFill>
              </a:rPr>
              <a:t>Can you fill out the health insurance section?</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Shape 2807"/>
        <p:cNvGrpSpPr/>
        <p:nvPr/>
      </p:nvGrpSpPr>
      <p:grpSpPr>
        <a:xfrm>
          <a:off x="0" y="0"/>
          <a:ext cx="0" cy="0"/>
          <a:chOff x="0" y="0"/>
          <a:chExt cx="0" cy="0"/>
        </a:xfrm>
      </p:grpSpPr>
      <p:sp>
        <p:nvSpPr>
          <p:cNvPr id="2808" name="Shape 2808"/>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rtl="0">
              <a:spcBef>
                <a:spcPts val="0"/>
              </a:spcBef>
              <a:buClr>
                <a:schemeClr val="dk2"/>
              </a:buClr>
              <a:buSzPct val="25000"/>
              <a:buFont typeface="Questrial"/>
              <a:buNone/>
            </a:pPr>
            <a:r>
              <a:rPr lang="en-US"/>
              <a:t>Scope of Service Questions</a:t>
            </a:r>
          </a:p>
        </p:txBody>
      </p:sp>
      <p:sp>
        <p:nvSpPr>
          <p:cNvPr id="2809" name="Shape 2809"/>
          <p:cNvSpPr txBox="1">
            <a:spLocks noGrp="1"/>
          </p:cNvSpPr>
          <p:nvPr>
            <p:ph type="body" idx="1"/>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w="9525" cap="flat" cmpd="sng">
            <a:solidFill>
              <a:srgbClr val="F0B125"/>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0" lvl="0" indent="0" algn="ctr" rtl="0">
              <a:lnSpc>
                <a:spcPct val="90000"/>
              </a:lnSpc>
              <a:spcBef>
                <a:spcPts val="0"/>
              </a:spcBef>
              <a:buNone/>
            </a:pPr>
            <a:r>
              <a:rPr lang="en-US" b="1">
                <a:solidFill>
                  <a:srgbClr val="434343"/>
                </a:solidFill>
              </a:rPr>
              <a:t>Lester Loving has filled out their I/I form and after the interview you conduct, you conclude the following about their health care coverage for the year:</a:t>
            </a:r>
          </a:p>
          <a:p>
            <a:pPr marL="0" lvl="0" indent="-69850" algn="ctr" rtl="0">
              <a:lnSpc>
                <a:spcPct val="90000"/>
              </a:lnSpc>
              <a:spcBef>
                <a:spcPts val="0"/>
              </a:spcBef>
              <a:buClr>
                <a:srgbClr val="000000"/>
              </a:buClr>
              <a:buSzPct val="27500"/>
              <a:buFont typeface="Arial"/>
              <a:buNone/>
            </a:pPr>
            <a:r>
              <a:rPr lang="en-US" b="1">
                <a:solidFill>
                  <a:srgbClr val="38761D"/>
                </a:solidFill>
              </a:rPr>
              <a:t> </a:t>
            </a:r>
            <a:r>
              <a:rPr lang="en-US" b="1">
                <a:solidFill>
                  <a:srgbClr val="FF0000"/>
                </a:solidFill>
              </a:rPr>
              <a:t>YES! Since they did not purchase health insurance through the marketplace and had MEC all year, you can fill out the health insurance section.</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Shape 2813"/>
        <p:cNvGrpSpPr/>
        <p:nvPr/>
      </p:nvGrpSpPr>
      <p:grpSpPr>
        <a:xfrm>
          <a:off x="0" y="0"/>
          <a:ext cx="0" cy="0"/>
          <a:chOff x="0" y="0"/>
          <a:chExt cx="0" cy="0"/>
        </a:xfrm>
      </p:grpSpPr>
      <p:pic>
        <p:nvPicPr>
          <p:cNvPr id="2814" name="Shape 2814" descr="Impact-logo_SaveFirst-green.eps"/>
          <p:cNvPicPr preferRelativeResize="0"/>
          <p:nvPr/>
        </p:nvPicPr>
        <p:blipFill rotWithShape="1">
          <a:blip r:embed="rId3">
            <a:alphaModFix/>
          </a:blip>
          <a:srcRect l="19563" t="31741" r="20645" b="34976"/>
          <a:stretch/>
        </p:blipFill>
        <p:spPr>
          <a:xfrm>
            <a:off x="1440089" y="625475"/>
            <a:ext cx="9264600" cy="4243500"/>
          </a:xfrm>
          <a:prstGeom prst="rect">
            <a:avLst/>
          </a:prstGeom>
          <a:noFill/>
          <a:ln>
            <a:noFill/>
          </a:ln>
        </p:spPr>
      </p:pic>
      <p:sp>
        <p:nvSpPr>
          <p:cNvPr id="2815" name="Shape 2815"/>
          <p:cNvSpPr/>
          <p:nvPr/>
        </p:nvSpPr>
        <p:spPr>
          <a:xfrm>
            <a:off x="1524003" y="-184666"/>
            <a:ext cx="184800" cy="369300"/>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816" name="Shape 2816"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817" name="Shape 2817"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818" name="Shape 2818"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819" name="Shape 2819"/>
          <p:cNvSpPr txBox="1"/>
          <p:nvPr/>
        </p:nvSpPr>
        <p:spPr>
          <a:xfrm>
            <a:off x="-1461427" y="1481721"/>
            <a:ext cx="184800" cy="3693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820" name="Shape 2820"/>
          <p:cNvSpPr txBox="1"/>
          <p:nvPr/>
        </p:nvSpPr>
        <p:spPr>
          <a:xfrm>
            <a:off x="1440089" y="5173794"/>
            <a:ext cx="9207000" cy="1012200"/>
          </a:xfrm>
          <a:prstGeom prst="rect">
            <a:avLst/>
          </a:prstGeom>
          <a:gradFill>
            <a:gsLst>
              <a:gs pos="0">
                <a:srgbClr val="C7EDA6"/>
              </a:gs>
              <a:gs pos="35000">
                <a:srgbClr val="D9F1C1"/>
              </a:gs>
              <a:gs pos="100000">
                <a:srgbClr val="EDFBE6"/>
              </a:gs>
            </a:gsLst>
            <a:lin ang="16200038" scaled="0"/>
          </a:gradFill>
          <a:ln w="9525" cap="flat" cmpd="sng">
            <a:solidFill>
              <a:srgbClr val="749E3D"/>
            </a:solidFill>
            <a:prstDash val="solid"/>
            <a:round/>
            <a:headEnd type="none" w="med" len="med"/>
            <a:tailEnd type="none" w="med" len="med"/>
          </a:ln>
          <a:effectLst>
            <a:outerShdw blurRad="40000" dist="20000" dir="5400000" rotWithShape="0">
              <a:srgbClr val="000000">
                <a:alpha val="37650"/>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Mock Tax Site</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Shape 2825"/>
        <p:cNvGrpSpPr/>
        <p:nvPr/>
      </p:nvGrpSpPr>
      <p:grpSpPr>
        <a:xfrm>
          <a:off x="0" y="0"/>
          <a:ext cx="0" cy="0"/>
          <a:chOff x="0" y="0"/>
          <a:chExt cx="0" cy="0"/>
        </a:xfrm>
      </p:grpSpPr>
      <p:sp>
        <p:nvSpPr>
          <p:cNvPr id="2826" name="Shape 2826"/>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a:t>Mock Tax Site</a:t>
            </a:r>
          </a:p>
        </p:txBody>
      </p:sp>
      <p:sp>
        <p:nvSpPr>
          <p:cNvPr id="2827" name="Shape 2827"/>
          <p:cNvSpPr txBox="1">
            <a:spLocks noGrp="1"/>
          </p:cNvSpPr>
          <p:nvPr>
            <p:ph type="body" idx="1"/>
          </p:nvPr>
        </p:nvSpPr>
        <p:spPr>
          <a:xfrm>
            <a:off x="471200" y="800625"/>
            <a:ext cx="11614800" cy="4526100"/>
          </a:xfrm>
          <a:prstGeom prst="rect">
            <a:avLst/>
          </a:prstGeom>
          <a:noFill/>
          <a:ln>
            <a:noFill/>
          </a:ln>
        </p:spPr>
        <p:txBody>
          <a:bodyPr wrap="square" lIns="91425" tIns="45700" rIns="91425" bIns="45700" anchor="t" anchorCtr="0">
            <a:noAutofit/>
          </a:bodyPr>
          <a:lstStyle/>
          <a:p>
            <a:pPr marL="342900" marR="0" lvl="0" indent="-317500" algn="l" rtl="0">
              <a:spcBef>
                <a:spcPts val="800"/>
              </a:spcBef>
              <a:buClr>
                <a:schemeClr val="dk1"/>
              </a:buClr>
              <a:buSzPct val="100000"/>
              <a:buFont typeface="Noto Sans Symbols"/>
              <a:buChar char="➢"/>
            </a:pPr>
            <a:r>
              <a:rPr lang="en-US" sz="3600"/>
              <a:t>Partner up and take turns being taxpayer/volunteer!</a:t>
            </a:r>
          </a:p>
          <a:p>
            <a:pPr marL="342900" marR="0" lvl="0" indent="-317500" algn="l" rtl="0">
              <a:spcBef>
                <a:spcPts val="800"/>
              </a:spcBef>
              <a:buClr>
                <a:schemeClr val="dk1"/>
              </a:buClr>
              <a:buSzPct val="100000"/>
              <a:buFont typeface="Noto Sans Symbols"/>
              <a:buChar char="➢"/>
            </a:pPr>
            <a:r>
              <a:rPr lang="en-US" sz="3600"/>
              <a:t>Use your tax prep process handout!</a:t>
            </a:r>
          </a:p>
          <a:p>
            <a:pPr marL="342900" marR="0" lvl="0" indent="-317500" algn="l" rtl="0">
              <a:spcBef>
                <a:spcPts val="800"/>
              </a:spcBef>
              <a:buClr>
                <a:schemeClr val="dk1"/>
              </a:buClr>
              <a:buSzPct val="100000"/>
              <a:buFont typeface="Noto Sans Symbols"/>
              <a:buChar char="➢"/>
            </a:pPr>
            <a:r>
              <a:rPr lang="en-US" sz="3600"/>
              <a:t>There are two examples in your packet so:</a:t>
            </a:r>
          </a:p>
          <a:p>
            <a:pPr marR="0" lvl="1" algn="l" rtl="0">
              <a:spcBef>
                <a:spcPts val="800"/>
              </a:spcBef>
            </a:pPr>
            <a:r>
              <a:rPr lang="en-US"/>
              <a:t>Round 1→ Student 1 is taxpayer KK, student 2 is volunteer</a:t>
            </a:r>
          </a:p>
          <a:p>
            <a:pPr marR="0" lvl="1" algn="l" rtl="0">
              <a:spcBef>
                <a:spcPts val="800"/>
              </a:spcBef>
            </a:pPr>
            <a:r>
              <a:rPr lang="en-US"/>
              <a:t>Round 2→ Student 1 is now volunteer and student 2 is taxpayer MM</a:t>
            </a:r>
          </a:p>
          <a:p>
            <a:pPr marR="0" lvl="1" algn="l" rtl="0">
              <a:spcBef>
                <a:spcPts val="800"/>
              </a:spcBef>
            </a:pPr>
            <a:r>
              <a:rPr lang="en-US"/>
              <a:t>Use return you don’t prepare as practice at home! Student 1 can do KK at home, Student 2 can do MM at home. Answer key will be posted online.</a:t>
            </a:r>
          </a:p>
          <a:p>
            <a:pPr marL="457200" marR="0" lvl="0" indent="0" algn="l" rtl="0">
              <a:spcBef>
                <a:spcPts val="800"/>
              </a:spcBef>
              <a:buNone/>
            </a:pPr>
            <a:endParaRP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Shape 2832"/>
        <p:cNvGrpSpPr/>
        <p:nvPr/>
      </p:nvGrpSpPr>
      <p:grpSpPr>
        <a:xfrm>
          <a:off x="0" y="0"/>
          <a:ext cx="0" cy="0"/>
          <a:chOff x="0" y="0"/>
          <a:chExt cx="0" cy="0"/>
        </a:xfrm>
      </p:grpSpPr>
      <p:sp>
        <p:nvSpPr>
          <p:cNvPr id="2833" name="Shape 283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a:t>Mock Tax Site</a:t>
            </a:r>
          </a:p>
        </p:txBody>
      </p:sp>
      <p:sp>
        <p:nvSpPr>
          <p:cNvPr id="2834" name="Shape 2834"/>
          <p:cNvSpPr txBox="1">
            <a:spLocks noGrp="1"/>
          </p:cNvSpPr>
          <p:nvPr>
            <p:ph type="body" idx="1"/>
          </p:nvPr>
        </p:nvSpPr>
        <p:spPr>
          <a:xfrm>
            <a:off x="440450" y="1417650"/>
            <a:ext cx="11614800" cy="4526100"/>
          </a:xfrm>
          <a:prstGeom prst="rect">
            <a:avLst/>
          </a:prstGeom>
          <a:noFill/>
          <a:ln>
            <a:noFill/>
          </a:ln>
        </p:spPr>
        <p:txBody>
          <a:bodyPr wrap="square" lIns="91425" tIns="45700" rIns="91425" bIns="45700" anchor="t" anchorCtr="0">
            <a:noAutofit/>
          </a:bodyPr>
          <a:lstStyle/>
          <a:p>
            <a:pPr lvl="0" rtl="0">
              <a:lnSpc>
                <a:spcPct val="90000"/>
              </a:lnSpc>
              <a:spcBef>
                <a:spcPts val="0"/>
              </a:spcBef>
              <a:buClr>
                <a:schemeClr val="dk1"/>
              </a:buClr>
              <a:buSzPct val="100000"/>
              <a:buFont typeface="Noto Sans Symbols"/>
              <a:buChar char="➢"/>
            </a:pPr>
            <a:r>
              <a:rPr lang="en-US"/>
              <a:t>Login to TaxSlayer (via Google Chrome)</a:t>
            </a:r>
          </a:p>
          <a:p>
            <a:pPr lvl="1" rtl="0">
              <a:lnSpc>
                <a:spcPct val="90000"/>
              </a:lnSpc>
              <a:spcBef>
                <a:spcPts val="0"/>
              </a:spcBef>
            </a:pPr>
            <a:r>
              <a:rPr lang="en-US"/>
              <a:t>Vita.taxslayerpro.com/IRSTRAINING</a:t>
            </a:r>
          </a:p>
          <a:p>
            <a:pPr lvl="1" rtl="0">
              <a:lnSpc>
                <a:spcPct val="90000"/>
              </a:lnSpc>
              <a:spcBef>
                <a:spcPts val="0"/>
              </a:spcBef>
            </a:pPr>
            <a:r>
              <a:rPr lang="en-US"/>
              <a:t>Password: TRAINPROWEB</a:t>
            </a:r>
          </a:p>
          <a:p>
            <a:pPr lvl="1" rtl="0">
              <a:lnSpc>
                <a:spcPct val="90000"/>
              </a:lnSpc>
              <a:spcBef>
                <a:spcPts val="0"/>
              </a:spcBef>
            </a:pPr>
            <a:r>
              <a:rPr lang="en-US"/>
              <a:t>Username: NELSONSTRAIN (last name, first initial,TRAIN)</a:t>
            </a:r>
          </a:p>
          <a:p>
            <a:pPr lvl="1" rtl="0">
              <a:lnSpc>
                <a:spcPct val="90000"/>
              </a:lnSpc>
              <a:spcBef>
                <a:spcPts val="0"/>
              </a:spcBef>
            </a:pPr>
            <a:r>
              <a:rPr lang="en-US"/>
              <a:t>Password: SAVEFIRST</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Shape 2839"/>
        <p:cNvGrpSpPr/>
        <p:nvPr/>
      </p:nvGrpSpPr>
      <p:grpSpPr>
        <a:xfrm>
          <a:off x="0" y="0"/>
          <a:ext cx="0" cy="0"/>
          <a:chOff x="0" y="0"/>
          <a:chExt cx="0" cy="0"/>
        </a:xfrm>
      </p:grpSpPr>
      <p:pic>
        <p:nvPicPr>
          <p:cNvPr id="2840" name="Shape 2840" descr="Impact-logo_SaveFirst-green.eps"/>
          <p:cNvPicPr preferRelativeResize="0"/>
          <p:nvPr/>
        </p:nvPicPr>
        <p:blipFill rotWithShape="1">
          <a:blip r:embed="rId3">
            <a:alphaModFix/>
          </a:blip>
          <a:srcRect l="19561" t="31742" r="20646" b="34976"/>
          <a:stretch/>
        </p:blipFill>
        <p:spPr>
          <a:xfrm>
            <a:off x="1440089" y="625475"/>
            <a:ext cx="9264733" cy="4243519"/>
          </a:xfrm>
          <a:prstGeom prst="rect">
            <a:avLst/>
          </a:prstGeom>
          <a:noFill/>
          <a:ln>
            <a:noFill/>
          </a:ln>
        </p:spPr>
      </p:pic>
      <p:sp>
        <p:nvSpPr>
          <p:cNvPr id="2841" name="Shape 2841"/>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842" name="Shape 2842"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843" name="Shape 2843"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844" name="Shape 2844"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845" name="Shape 2845"/>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2846" name="Shape 2846"/>
          <p:cNvSpPr txBox="1"/>
          <p:nvPr/>
        </p:nvSpPr>
        <p:spPr>
          <a:xfrm>
            <a:off x="1708732" y="4868994"/>
            <a:ext cx="8727445" cy="1684206"/>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Intake/Interview &amp; Quality Review Process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Withholding</a:t>
            </a:r>
          </a:p>
        </p:txBody>
      </p:sp>
      <p:sp>
        <p:nvSpPr>
          <p:cNvPr id="316" name="Shape 316"/>
          <p:cNvSpPr txBox="1">
            <a:spLocks noGrp="1"/>
          </p:cNvSpPr>
          <p:nvPr>
            <p:ph type="body" idx="1"/>
          </p:nvPr>
        </p:nvSpPr>
        <p:spPr>
          <a:xfrm>
            <a:off x="609600" y="1600204"/>
            <a:ext cx="10972800" cy="2093256"/>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Amount of money that can be taken from each form of income and received by the government each pay period</a:t>
            </a:r>
          </a:p>
          <a:p>
            <a:pPr marL="342900" marR="0" lvl="0" indent="-342900" algn="l" rtl="0">
              <a:spcBef>
                <a:spcPts val="800"/>
              </a:spcBef>
              <a:spcAft>
                <a:spcPts val="0"/>
              </a:spcAft>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a:p>
            <a:pPr marL="114300" marR="0" lvl="0" indent="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
        <p:nvSpPr>
          <p:cNvPr id="317" name="Shape 317"/>
          <p:cNvSpPr/>
          <p:nvPr/>
        </p:nvSpPr>
        <p:spPr>
          <a:xfrm>
            <a:off x="609600" y="3876026"/>
            <a:ext cx="10972800" cy="707886"/>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114300" marR="0" lvl="0" indent="0" algn="ctr" rtl="0">
              <a:spcBef>
                <a:spcPts val="0"/>
              </a:spcBef>
              <a:buClr>
                <a:schemeClr val="lt1"/>
              </a:buClr>
              <a:buSzPct val="25000"/>
              <a:buFont typeface="Questrial"/>
              <a:buNone/>
            </a:pPr>
            <a:r>
              <a:rPr lang="en-US" sz="4000" b="1">
                <a:solidFill>
                  <a:schemeClr val="lt1"/>
                </a:solidFill>
                <a:latin typeface="Questrial"/>
                <a:ea typeface="Questrial"/>
                <a:cs typeface="Questrial"/>
                <a:sym typeface="Questrial"/>
              </a:rPr>
              <a:t>Total Withholding found on Line 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xEl>
                                              <p:pRg st="0" end="0"/>
                                            </p:txEl>
                                          </p:spTgt>
                                        </p:tgtEl>
                                        <p:attrNameLst>
                                          <p:attrName>style.visibility</p:attrName>
                                        </p:attrNameLst>
                                      </p:cBhvr>
                                      <p:to>
                                        <p:strVal val="visible"/>
                                      </p:to>
                                    </p:set>
                                    <p:animEffect transition="in" filter="fade">
                                      <p:cBhvr>
                                        <p:cTn id="7" dur="500"/>
                                        <p:tgtEl>
                                          <p:spTgt spid="3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6">
                                            <p:txEl>
                                              <p:pRg st="1" end="1"/>
                                            </p:txEl>
                                          </p:spTgt>
                                        </p:tgtEl>
                                        <p:attrNameLst>
                                          <p:attrName>style.visibility</p:attrName>
                                        </p:attrNameLst>
                                      </p:cBhvr>
                                      <p:to>
                                        <p:strVal val="visible"/>
                                      </p:to>
                                    </p:set>
                                    <p:animEffect transition="in" filter="fade">
                                      <p:cBhvr>
                                        <p:cTn id="12" dur="500"/>
                                        <p:tgtEl>
                                          <p:spTgt spid="3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6">
                                            <p:txEl>
                                              <p:pRg st="2" end="2"/>
                                            </p:txEl>
                                          </p:spTgt>
                                        </p:tgtEl>
                                        <p:attrNameLst>
                                          <p:attrName>style.visibility</p:attrName>
                                        </p:attrNameLst>
                                      </p:cBhvr>
                                      <p:to>
                                        <p:strVal val="visible"/>
                                      </p:to>
                                    </p:set>
                                    <p:animEffect transition="in" filter="fade">
                                      <p:cBhvr>
                                        <p:cTn id="17" dur="500"/>
                                        <p:tgtEl>
                                          <p:spTgt spid="3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7"/>
                                        </p:tgtEl>
                                        <p:attrNameLst>
                                          <p:attrName>style.visibility</p:attrName>
                                        </p:attrNameLst>
                                      </p:cBhvr>
                                      <p:to>
                                        <p:strVal val="visible"/>
                                      </p:to>
                                    </p:set>
                                    <p:animEffect transition="in" filter="fade">
                                      <p:cBhvr>
                                        <p:cTn id="22" dur="5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Shape 2851"/>
        <p:cNvGrpSpPr/>
        <p:nvPr/>
      </p:nvGrpSpPr>
      <p:grpSpPr>
        <a:xfrm>
          <a:off x="0" y="0"/>
          <a:ext cx="0" cy="0"/>
          <a:chOff x="0" y="0"/>
          <a:chExt cx="0" cy="0"/>
        </a:xfrm>
      </p:grpSpPr>
      <p:sp>
        <p:nvSpPr>
          <p:cNvPr id="2852" name="Shape 285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Intake/Interview &amp; Quality Review Sheet</a:t>
            </a:r>
          </a:p>
        </p:txBody>
      </p:sp>
      <p:sp>
        <p:nvSpPr>
          <p:cNvPr id="2853" name="Shape 2853"/>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Form 13614-C (</a:t>
            </a:r>
            <a:r>
              <a:rPr lang="en-US"/>
              <a:t>official IRS version</a:t>
            </a:r>
            <a:r>
              <a:rPr lang="en-US" sz="4000" b="0" i="0" u="none" strike="noStrike" cap="none">
                <a:solidFill>
                  <a:schemeClr val="dk1"/>
                </a:solidFill>
                <a:latin typeface="Questrial"/>
                <a:ea typeface="Questrial"/>
                <a:cs typeface="Questrial"/>
                <a:sym typeface="Questrial"/>
              </a:rPr>
              <a:t>)</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All VITA programs are required to use this sheet for every tax return filed at the tax site.</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Shape 2858"/>
        <p:cNvGrpSpPr/>
        <p:nvPr/>
      </p:nvGrpSpPr>
      <p:grpSpPr>
        <a:xfrm>
          <a:off x="0" y="0"/>
          <a:ext cx="0" cy="0"/>
          <a:chOff x="0" y="0"/>
          <a:chExt cx="0" cy="0"/>
        </a:xfrm>
      </p:grpSpPr>
      <p:sp>
        <p:nvSpPr>
          <p:cNvPr id="2859" name="Shape 2859"/>
          <p:cNvSpPr txBox="1">
            <a:spLocks noGrp="1"/>
          </p:cNvSpPr>
          <p:nvPr>
            <p:ph type="title"/>
          </p:nvPr>
        </p:nvSpPr>
        <p:spPr>
          <a:xfrm>
            <a:off x="-99450" y="0"/>
            <a:ext cx="123909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500" b="1" i="0" u="none" strike="noStrike" cap="none">
                <a:solidFill>
                  <a:schemeClr val="dk2"/>
                </a:solidFill>
                <a:latin typeface="Questrial"/>
                <a:ea typeface="Questrial"/>
                <a:cs typeface="Questrial"/>
                <a:sym typeface="Questrial"/>
              </a:rPr>
              <a:t>Assuring a Quality Service and Accurate Return</a:t>
            </a:r>
          </a:p>
        </p:txBody>
      </p:sp>
      <p:sp>
        <p:nvSpPr>
          <p:cNvPr id="2860" name="Shape 2860"/>
          <p:cNvSpPr txBox="1">
            <a:spLocks noGrp="1"/>
          </p:cNvSpPr>
          <p:nvPr>
            <p:ph type="body" idx="1"/>
          </p:nvPr>
        </p:nvSpPr>
        <p:spPr>
          <a:xfrm>
            <a:off x="161700" y="1165950"/>
            <a:ext cx="11705100" cy="4526100"/>
          </a:xfrm>
          <a:prstGeom prst="rect">
            <a:avLst/>
          </a:prstGeom>
          <a:noFill/>
          <a:ln>
            <a:noFill/>
          </a:ln>
        </p:spPr>
        <p:txBody>
          <a:bodyPr wrap="square" lIns="91425" tIns="45700" rIns="91425" bIns="45700" anchor="t" anchorCtr="0">
            <a:noAutofit/>
          </a:bodyPr>
          <a:lstStyle/>
          <a:p>
            <a:pPr marL="342900" marR="0" lvl="0" indent="-336550" algn="l" rtl="0">
              <a:lnSpc>
                <a:spcPct val="80000"/>
              </a:lnSpc>
              <a:spcBef>
                <a:spcPts val="0"/>
              </a:spcBef>
              <a:spcAft>
                <a:spcPts val="0"/>
              </a:spcAft>
              <a:buClr>
                <a:schemeClr val="dk1"/>
              </a:buClr>
              <a:buSzPct val="100000"/>
              <a:buFont typeface="Noto Sans Symbols"/>
              <a:buChar char="➢"/>
            </a:pPr>
            <a:r>
              <a:rPr lang="en-US" sz="3300" b="0" i="0" u="none" strike="noStrike" cap="none">
                <a:solidFill>
                  <a:schemeClr val="dk1"/>
                </a:solidFill>
                <a:latin typeface="Questrial"/>
                <a:ea typeface="Questrial"/>
                <a:cs typeface="Questrial"/>
                <a:sym typeface="Questrial"/>
              </a:rPr>
              <a:t>Taxpayers using services offered through the Volunteer Tax Assistance (VITA) and Tax Counseling for the Elderly (TCE) Programs </a:t>
            </a:r>
            <a:r>
              <a:rPr lang="en-US" sz="3300" b="1" i="0" u="none" strike="noStrike" cap="none">
                <a:solidFill>
                  <a:schemeClr val="dk1"/>
                </a:solidFill>
                <a:latin typeface="Questrial"/>
                <a:ea typeface="Questrial"/>
                <a:cs typeface="Questrial"/>
                <a:sym typeface="Questrial"/>
              </a:rPr>
              <a:t>should be confident they receive quality service</a:t>
            </a:r>
            <a:r>
              <a:rPr lang="en-US" sz="3300" b="0" i="0" u="none" strike="noStrike" cap="none">
                <a:solidFill>
                  <a:schemeClr val="dk1"/>
                </a:solidFill>
                <a:latin typeface="Questrial"/>
                <a:ea typeface="Questrial"/>
                <a:cs typeface="Questrial"/>
                <a:sym typeface="Questrial"/>
              </a:rPr>
              <a:t>. This includes having an accurate tax return prepared. </a:t>
            </a:r>
          </a:p>
          <a:p>
            <a:pPr marL="342900" marR="0" lvl="0" indent="-336550" algn="l" rtl="0">
              <a:lnSpc>
                <a:spcPct val="80000"/>
              </a:lnSpc>
              <a:spcBef>
                <a:spcPts val="680"/>
              </a:spcBef>
              <a:spcAft>
                <a:spcPts val="0"/>
              </a:spcAft>
              <a:buClr>
                <a:schemeClr val="dk1"/>
              </a:buClr>
              <a:buSzPct val="100000"/>
              <a:buFont typeface="Noto Sans Symbols"/>
              <a:buChar char="➢"/>
            </a:pPr>
            <a:r>
              <a:rPr lang="en-US" sz="3300" b="0" i="0" u="none" strike="noStrike" cap="none">
                <a:solidFill>
                  <a:schemeClr val="dk1"/>
                </a:solidFill>
                <a:latin typeface="Questrial"/>
                <a:ea typeface="Questrial"/>
                <a:cs typeface="Questrial"/>
                <a:sym typeface="Questrial"/>
              </a:rPr>
              <a:t>A basic component of preparing an accurate return begins with listening to the taxpayer and asking the right questions.</a:t>
            </a:r>
          </a:p>
          <a:p>
            <a:pPr marL="342900" marR="0" lvl="0" indent="-336550" algn="l" rtl="0">
              <a:lnSpc>
                <a:spcPct val="80000"/>
              </a:lnSpc>
              <a:spcBef>
                <a:spcPts val="680"/>
              </a:spcBef>
              <a:buClr>
                <a:schemeClr val="dk1"/>
              </a:buClr>
              <a:buSzPct val="100000"/>
              <a:buFont typeface="Noto Sans Symbols"/>
              <a:buChar char="➢"/>
            </a:pPr>
            <a:r>
              <a:rPr lang="en-US" sz="3300" b="0" i="0" u="none" strike="noStrike" cap="none">
                <a:solidFill>
                  <a:schemeClr val="dk1"/>
                </a:solidFill>
                <a:latin typeface="Questrial"/>
                <a:ea typeface="Questrial"/>
                <a:cs typeface="Questrial"/>
                <a:sym typeface="Questrial"/>
              </a:rPr>
              <a:t>Form 13614-C,  Intake/Interview &amp; Quality Review Sheet, is a tool designed to help the volunteer ask the right questions. When used properly, this form effectively contributes to accurate tax return preparation. </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Shape 2865"/>
        <p:cNvGrpSpPr/>
        <p:nvPr/>
      </p:nvGrpSpPr>
      <p:grpSpPr>
        <a:xfrm>
          <a:off x="0" y="0"/>
          <a:ext cx="0" cy="0"/>
          <a:chOff x="0" y="0"/>
          <a:chExt cx="0" cy="0"/>
        </a:xfrm>
      </p:grpSpPr>
      <p:sp>
        <p:nvSpPr>
          <p:cNvPr id="2866" name="Shape 286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320" b="1" i="0" u="none" strike="noStrike" cap="none">
                <a:solidFill>
                  <a:schemeClr val="dk2"/>
                </a:solidFill>
                <a:latin typeface="Questrial"/>
                <a:ea typeface="Questrial"/>
                <a:cs typeface="Questrial"/>
                <a:sym typeface="Questrial"/>
              </a:rPr>
              <a:t>Using this Form Completely and Appropriately</a:t>
            </a:r>
          </a:p>
        </p:txBody>
      </p:sp>
      <p:sp>
        <p:nvSpPr>
          <p:cNvPr id="2867" name="Shape 2867"/>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IRS conducts oversight to ensure that EVERY part of the form is being used appropriately and completely during the interview with the taxpayer and while preparing their return.</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IRS requires compliance with use of this form to ensure high quality tax returns for our VITA program.</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Shape 2872"/>
        <p:cNvGrpSpPr/>
        <p:nvPr/>
      </p:nvGrpSpPr>
      <p:grpSpPr>
        <a:xfrm>
          <a:off x="0" y="0"/>
          <a:ext cx="0" cy="0"/>
          <a:chOff x="0" y="0"/>
          <a:chExt cx="0" cy="0"/>
        </a:xfrm>
      </p:grpSpPr>
      <p:sp>
        <p:nvSpPr>
          <p:cNvPr id="2873" name="Shape 287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Required for Use by IRS VITA Sites</a:t>
            </a:r>
          </a:p>
        </p:txBody>
      </p:sp>
      <p:sp>
        <p:nvSpPr>
          <p:cNvPr id="2874" name="Shape 2874"/>
          <p:cNvSpPr txBox="1">
            <a:spLocks noGrp="1"/>
          </p:cNvSpPr>
          <p:nvPr>
            <p:ph type="body" idx="1"/>
          </p:nvPr>
        </p:nvSpPr>
        <p:spPr>
          <a:xfrm>
            <a:off x="332950" y="1338100"/>
            <a:ext cx="11388300" cy="4526100"/>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An important tool for accuracy and due diligence!</a:t>
            </a:r>
          </a:p>
          <a:p>
            <a:pPr marL="342900" marR="0" lvl="0" indent="-342900" algn="l" rtl="0">
              <a:lnSpc>
                <a:spcPct val="8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Must be completed by (or with) the taxpayer.</a:t>
            </a:r>
          </a:p>
          <a:p>
            <a:pPr marL="342900" marR="0" lvl="0" indent="-342900" algn="l" rtl="0">
              <a:lnSpc>
                <a:spcPct val="8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Will be used to conduct the Quality Review process.</a:t>
            </a:r>
          </a:p>
          <a:p>
            <a:pPr marL="342900" marR="0" lvl="0" indent="-342900" algn="l" rtl="0">
              <a:lnSpc>
                <a:spcPct val="8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Must be kept at tax site for site records (do not let the taxpayer take the form with them)</a:t>
            </a:r>
          </a:p>
          <a:p>
            <a:pPr marL="342900" marR="0" lvl="0" indent="-342900" algn="l" rtl="0">
              <a:lnSpc>
                <a:spcPct val="8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No records brought to the site should be kept on file</a:t>
            </a:r>
          </a:p>
          <a:p>
            <a:pPr marL="342900" marR="0" lvl="0" indent="-342900" algn="l" rtl="0">
              <a:lnSpc>
                <a:spcPct val="8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For privacy and identity protection purposes, SSNs should NOT be printed on the I/I form</a:t>
            </a:r>
          </a:p>
          <a:p>
            <a:pPr marL="0" marR="0" lvl="0" indent="0" algn="l" rtl="0">
              <a:lnSpc>
                <a:spcPct val="80000"/>
              </a:lnSpc>
              <a:spcBef>
                <a:spcPts val="740"/>
              </a:spcBef>
              <a:buClr>
                <a:schemeClr val="dk1"/>
              </a:buClr>
              <a:buSzPct val="25000"/>
              <a:buFont typeface="Noto Sans Symbols"/>
              <a:buNone/>
            </a:pPr>
            <a:endParaRPr sz="37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Shape 2879"/>
        <p:cNvGrpSpPr/>
        <p:nvPr/>
      </p:nvGrpSpPr>
      <p:grpSpPr>
        <a:xfrm>
          <a:off x="0" y="0"/>
          <a:ext cx="0" cy="0"/>
          <a:chOff x="0" y="0"/>
          <a:chExt cx="0" cy="0"/>
        </a:xfrm>
      </p:grpSpPr>
      <p:sp>
        <p:nvSpPr>
          <p:cNvPr id="2880" name="Shape 288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Intake/Interview Form is a Huge Asset to You</a:t>
            </a:r>
          </a:p>
        </p:txBody>
      </p:sp>
      <p:sp>
        <p:nvSpPr>
          <p:cNvPr id="2881" name="Shape 2881"/>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Provides an extra record for you to double-check information on the tax return in TaxSlayer and note things the taxpayer forgets to mention when speaking with you</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Shape 2886"/>
        <p:cNvGrpSpPr/>
        <p:nvPr/>
      </p:nvGrpSpPr>
      <p:grpSpPr>
        <a:xfrm>
          <a:off x="0" y="0"/>
          <a:ext cx="0" cy="0"/>
          <a:chOff x="0" y="0"/>
          <a:chExt cx="0" cy="0"/>
        </a:xfrm>
      </p:grpSpPr>
      <p:sp>
        <p:nvSpPr>
          <p:cNvPr id="2887" name="Shape 288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Intake Process: Completing Form 13614-C</a:t>
            </a:r>
          </a:p>
        </p:txBody>
      </p:sp>
      <p:sp>
        <p:nvSpPr>
          <p:cNvPr id="2888" name="Shape 2888"/>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In most cases, the taxpayer completes pages 1, 2, and 3 of the Intake Interview Form (Form 13614-C) and the Affordable Care Act Supplement Form in the waiting room before sitting down with you, the tax preparer.</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Provide assistance as needed (be sensitive and perceptive to the needs of the taxpayers)</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Shape 2893"/>
        <p:cNvGrpSpPr/>
        <p:nvPr/>
      </p:nvGrpSpPr>
      <p:grpSpPr>
        <a:xfrm>
          <a:off x="0" y="0"/>
          <a:ext cx="0" cy="0"/>
          <a:chOff x="0" y="0"/>
          <a:chExt cx="0" cy="0"/>
        </a:xfrm>
      </p:grpSpPr>
      <p:sp>
        <p:nvSpPr>
          <p:cNvPr id="2894" name="Shape 289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Complete an Intake/Interview Form </a:t>
            </a:r>
            <a:br>
              <a:rPr lang="en-US" sz="4800" b="1" i="0" u="none" strike="noStrike" cap="none">
                <a:solidFill>
                  <a:schemeClr val="dk2"/>
                </a:solidFill>
                <a:latin typeface="Questrial"/>
                <a:ea typeface="Questrial"/>
                <a:cs typeface="Questrial"/>
                <a:sym typeface="Questrial"/>
              </a:rPr>
            </a:br>
            <a:r>
              <a:rPr lang="en-US" sz="4800" b="1" i="0" u="none" strike="noStrike" cap="none">
                <a:solidFill>
                  <a:schemeClr val="dk2"/>
                </a:solidFill>
                <a:latin typeface="Questrial"/>
                <a:ea typeface="Questrial"/>
                <a:cs typeface="Questrial"/>
                <a:sym typeface="Questrial"/>
              </a:rPr>
              <a:t>for EVERY Return</a:t>
            </a:r>
          </a:p>
        </p:txBody>
      </p:sp>
      <p:sp>
        <p:nvSpPr>
          <p:cNvPr id="2895" name="Shape 289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We MUST have an intake/interview form and Affordable Care Act Supplement Form on file for EVERY return filed at our tax sites.</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Shape 2900"/>
        <p:cNvGrpSpPr/>
        <p:nvPr/>
      </p:nvGrpSpPr>
      <p:grpSpPr>
        <a:xfrm>
          <a:off x="0" y="0"/>
          <a:ext cx="0" cy="0"/>
          <a:chOff x="0" y="0"/>
          <a:chExt cx="0" cy="0"/>
        </a:xfrm>
      </p:grpSpPr>
      <p:sp>
        <p:nvSpPr>
          <p:cNvPr id="2901" name="Shape 290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Intake Process: Tax Return and Volunteer Certification Levels</a:t>
            </a:r>
          </a:p>
        </p:txBody>
      </p:sp>
      <p:sp>
        <p:nvSpPr>
          <p:cNvPr id="2902" name="Shape 2902"/>
          <p:cNvSpPr txBox="1">
            <a:spLocks noGrp="1"/>
          </p:cNvSpPr>
          <p:nvPr>
            <p:ph type="body" idx="1"/>
          </p:nvPr>
        </p:nvSpPr>
        <p:spPr>
          <a:xfrm>
            <a:off x="262100" y="1600200"/>
            <a:ext cx="11808600" cy="4526100"/>
          </a:xfrm>
          <a:prstGeom prst="rect">
            <a:avLst/>
          </a:prstGeom>
          <a:noFill/>
          <a:ln>
            <a:noFill/>
          </a:ln>
        </p:spPr>
        <p:txBody>
          <a:bodyPr wrap="square" lIns="91425" tIns="45700" rIns="91425" bIns="45700" anchor="t" anchorCtr="0">
            <a:noAutofit/>
          </a:bodyPr>
          <a:lstStyle/>
          <a:p>
            <a:pPr marL="457200" marR="0" lvl="0" indent="-423544" algn="l" rtl="0">
              <a:lnSpc>
                <a:spcPct val="80000"/>
              </a:lnSpc>
              <a:spcBef>
                <a:spcPts val="0"/>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It is a violation of our VITA Grant and IRS Compliance and your Volunteer Standards of Conduct Agreement to file a tax return that is out of scope of the VITA tax site</a:t>
            </a:r>
          </a:p>
          <a:p>
            <a:pPr marL="447675" marR="0" lvl="0" indent="-414019" algn="l" rtl="0">
              <a:lnSpc>
                <a:spcPct val="80000"/>
              </a:lnSpc>
              <a:spcBef>
                <a:spcPts val="666"/>
              </a:spcBef>
              <a:spcAft>
                <a:spcPts val="0"/>
              </a:spcAft>
              <a:buClr>
                <a:schemeClr val="dk1"/>
              </a:buClr>
              <a:buSzPct val="100000"/>
              <a:buFont typeface="Noto Sans Symbols"/>
              <a:buChar char="➢"/>
            </a:pPr>
            <a:r>
              <a:rPr lang="en-US" sz="2800" b="0" i="0" u="none" strike="noStrike" cap="none">
                <a:solidFill>
                  <a:schemeClr val="dk1"/>
                </a:solidFill>
                <a:latin typeface="Questrial"/>
                <a:ea typeface="Questrial"/>
                <a:cs typeface="Questrial"/>
                <a:sym typeface="Questrial"/>
              </a:rPr>
              <a:t>At SaveFirst sites, to ensure all returns are in-scope for VITA:</a:t>
            </a:r>
          </a:p>
          <a:p>
            <a:pPr marL="742950" marR="0" lvl="1" indent="-281495" algn="l" rtl="0">
              <a:lnSpc>
                <a:spcPct val="80000"/>
              </a:lnSpc>
              <a:spcBef>
                <a:spcPts val="573"/>
              </a:spcBef>
              <a:spcAft>
                <a:spcPts val="0"/>
              </a:spcAft>
              <a:buClr>
                <a:schemeClr val="dk1"/>
              </a:buClr>
              <a:buSzPct val="100000"/>
              <a:buFont typeface="Arial"/>
              <a:buChar char="•"/>
            </a:pPr>
            <a:r>
              <a:rPr lang="en-US" sz="2800" b="0" i="0" u="none" strike="noStrike" cap="none">
                <a:solidFill>
                  <a:schemeClr val="dk1"/>
                </a:solidFill>
                <a:latin typeface="Questrial"/>
                <a:ea typeface="Questrial"/>
                <a:cs typeface="Questrial"/>
                <a:sym typeface="Questrial"/>
              </a:rPr>
              <a:t>Consult the SaveFirst Scope of Service Chart – at every tax station and in the Site Coordinator Handbook/Campus Fellow Handbook</a:t>
            </a:r>
          </a:p>
          <a:p>
            <a:pPr marL="742950" marR="0" lvl="1" indent="-281495" algn="l" rtl="0">
              <a:lnSpc>
                <a:spcPct val="80000"/>
              </a:lnSpc>
              <a:spcBef>
                <a:spcPts val="573"/>
              </a:spcBef>
              <a:spcAft>
                <a:spcPts val="0"/>
              </a:spcAft>
              <a:buClr>
                <a:schemeClr val="dk1"/>
              </a:buClr>
              <a:buSzPct val="100000"/>
              <a:buFont typeface="Arial"/>
              <a:buChar char="•"/>
            </a:pPr>
            <a:r>
              <a:rPr lang="en-US" sz="2800" b="0" i="0" u="none" strike="noStrike" cap="none">
                <a:solidFill>
                  <a:schemeClr val="dk1"/>
                </a:solidFill>
                <a:latin typeface="Questrial"/>
                <a:ea typeface="Questrial"/>
                <a:cs typeface="Questrial"/>
                <a:sym typeface="Questrial"/>
              </a:rPr>
              <a:t>If a topic seems complicated or unfamiliar to you, double-check the SaveFirst Scope of Service Chart to be sure it is listed in scope</a:t>
            </a:r>
          </a:p>
          <a:p>
            <a:pPr marL="742950" marR="0" lvl="1" indent="-281495" algn="l" rtl="0">
              <a:lnSpc>
                <a:spcPct val="80000"/>
              </a:lnSpc>
              <a:spcBef>
                <a:spcPts val="573"/>
              </a:spcBef>
              <a:buClr>
                <a:schemeClr val="dk1"/>
              </a:buClr>
              <a:buSzPct val="100000"/>
              <a:buFont typeface="Arial"/>
              <a:buChar char="•"/>
            </a:pPr>
            <a:r>
              <a:rPr lang="en-US" sz="2800" b="0" i="0" u="none" strike="noStrike" cap="none">
                <a:solidFill>
                  <a:schemeClr val="dk1"/>
                </a:solidFill>
                <a:latin typeface="Questrial"/>
                <a:ea typeface="Questrial"/>
                <a:cs typeface="Questrial"/>
                <a:sym typeface="Questrial"/>
              </a:rPr>
              <a:t>Sometimes this determination may be unclear. If you are unsure, talk to your Site Coordinator</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908" name="Shape 290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Intake Process: Tax Return and Volunteer Certification Levels</a:t>
            </a:r>
          </a:p>
        </p:txBody>
      </p:sp>
      <p:sp>
        <p:nvSpPr>
          <p:cNvPr id="2909" name="Shape 2909"/>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SaveFirst Basic Volunteer Preparers</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Review the 201</a:t>
            </a:r>
            <a:r>
              <a:rPr lang="en-US"/>
              <a:t>7</a:t>
            </a:r>
            <a:r>
              <a:rPr lang="en-US" sz="3600" b="0" i="0" u="none" strike="noStrike" cap="none">
                <a:solidFill>
                  <a:schemeClr val="dk1"/>
                </a:solidFill>
                <a:latin typeface="Questrial"/>
                <a:ea typeface="Questrial"/>
                <a:cs typeface="Questrial"/>
                <a:sym typeface="Questrial"/>
              </a:rPr>
              <a:t> – 201</a:t>
            </a:r>
            <a:r>
              <a:rPr lang="en-US"/>
              <a:t>8</a:t>
            </a:r>
            <a:r>
              <a:rPr lang="en-US" sz="3600" b="0" i="0" u="none" strike="noStrike" cap="none">
                <a:solidFill>
                  <a:schemeClr val="dk1"/>
                </a:solidFill>
                <a:latin typeface="Questrial"/>
                <a:ea typeface="Questrial"/>
                <a:cs typeface="Questrial"/>
                <a:sym typeface="Questrial"/>
              </a:rPr>
              <a:t> SaveFirst Volunteer Scope of Service Chart for SaveFirst Basic Volunteers</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Shape 2913"/>
        <p:cNvGrpSpPr/>
        <p:nvPr/>
      </p:nvGrpSpPr>
      <p:grpSpPr>
        <a:xfrm>
          <a:off x="0" y="0"/>
          <a:ext cx="0" cy="0"/>
          <a:chOff x="0" y="0"/>
          <a:chExt cx="0" cy="0"/>
        </a:xfrm>
      </p:grpSpPr>
      <p:sp>
        <p:nvSpPr>
          <p:cNvPr id="2914" name="Shape 291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2915" name="Shape 2915" descr="Screen Clipping"/>
          <p:cNvPicPr preferRelativeResize="0">
            <a:picLocks noGrp="1"/>
          </p:cNvPicPr>
          <p:nvPr>
            <p:ph type="body" idx="1"/>
          </p:nvPr>
        </p:nvPicPr>
        <p:blipFill rotWithShape="1">
          <a:blip r:embed="rId3">
            <a:alphaModFix/>
          </a:blip>
          <a:srcRect/>
          <a:stretch/>
        </p:blipFill>
        <p:spPr>
          <a:xfrm>
            <a:off x="695325" y="0"/>
            <a:ext cx="10801350" cy="693489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ctrTitle"/>
          </p:nvPr>
        </p:nvSpPr>
        <p:spPr>
          <a:xfrm>
            <a:off x="914400" y="2693987"/>
            <a:ext cx="10363200" cy="1470025"/>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Federal Income Tax Process Overview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Shape 2919"/>
        <p:cNvGrpSpPr/>
        <p:nvPr/>
      </p:nvGrpSpPr>
      <p:grpSpPr>
        <a:xfrm>
          <a:off x="0" y="0"/>
          <a:ext cx="0" cy="0"/>
          <a:chOff x="0" y="0"/>
          <a:chExt cx="0" cy="0"/>
        </a:xfrm>
      </p:grpSpPr>
      <p:sp>
        <p:nvSpPr>
          <p:cNvPr id="2920" name="Shape 292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2921" name="Shape 2921" descr="Screen Clipping"/>
          <p:cNvPicPr preferRelativeResize="0">
            <a:picLocks noGrp="1"/>
          </p:cNvPicPr>
          <p:nvPr>
            <p:ph type="body" idx="1"/>
          </p:nvPr>
        </p:nvPicPr>
        <p:blipFill rotWithShape="1">
          <a:blip r:embed="rId3">
            <a:alphaModFix/>
          </a:blip>
          <a:srcRect/>
          <a:stretch/>
        </p:blipFill>
        <p:spPr>
          <a:xfrm>
            <a:off x="109537" y="0"/>
            <a:ext cx="11847002" cy="6343650"/>
          </a:xfrm>
          <a:prstGeom prst="rect">
            <a:avLst/>
          </a:prstGeom>
          <a:noFill/>
          <a:ln>
            <a:noFill/>
          </a:ln>
        </p:spPr>
      </p:pic>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Shape 2925"/>
        <p:cNvGrpSpPr/>
        <p:nvPr/>
      </p:nvGrpSpPr>
      <p:grpSpPr>
        <a:xfrm>
          <a:off x="0" y="0"/>
          <a:ext cx="0" cy="0"/>
          <a:chOff x="0" y="0"/>
          <a:chExt cx="0" cy="0"/>
        </a:xfrm>
      </p:grpSpPr>
      <p:sp>
        <p:nvSpPr>
          <p:cNvPr id="2926" name="Shape 292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2927" name="Shape 2927" descr="Screen Clipping"/>
          <p:cNvPicPr preferRelativeResize="0">
            <a:picLocks noGrp="1"/>
          </p:cNvPicPr>
          <p:nvPr>
            <p:ph type="body" idx="1"/>
          </p:nvPr>
        </p:nvPicPr>
        <p:blipFill rotWithShape="1">
          <a:blip r:embed="rId3">
            <a:alphaModFix/>
          </a:blip>
          <a:srcRect l="-13198" r="-13197"/>
          <a:stretch/>
        </p:blipFill>
        <p:spPr>
          <a:xfrm>
            <a:off x="0" y="0"/>
            <a:ext cx="12192000" cy="6858000"/>
          </a:xfrm>
          <a:prstGeom prst="rect">
            <a:avLst/>
          </a:prstGeom>
          <a:noFill/>
          <a:ln>
            <a:noFill/>
          </a:ln>
        </p:spPr>
      </p:pic>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Shape 2931"/>
        <p:cNvGrpSpPr/>
        <p:nvPr/>
      </p:nvGrpSpPr>
      <p:grpSpPr>
        <a:xfrm>
          <a:off x="0" y="0"/>
          <a:ext cx="0" cy="0"/>
          <a:chOff x="0" y="0"/>
          <a:chExt cx="0" cy="0"/>
        </a:xfrm>
      </p:grpSpPr>
      <p:sp>
        <p:nvSpPr>
          <p:cNvPr id="2932" name="Shape 293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2933" name="Shape 2933" descr="Screen Clipping"/>
          <p:cNvPicPr preferRelativeResize="0">
            <a:picLocks noGrp="1"/>
          </p:cNvPicPr>
          <p:nvPr>
            <p:ph type="body" idx="1"/>
          </p:nvPr>
        </p:nvPicPr>
        <p:blipFill rotWithShape="1">
          <a:blip r:embed="rId3">
            <a:alphaModFix/>
          </a:blip>
          <a:srcRect/>
          <a:stretch/>
        </p:blipFill>
        <p:spPr>
          <a:xfrm>
            <a:off x="1339949" y="0"/>
            <a:ext cx="9512102" cy="6905897"/>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7000"/>
          </a:blip>
          <a:stretch>
            <a:fillRect/>
          </a:stretch>
        </a:blipFill>
        <a:effectLst/>
      </p:bgPr>
    </p:bg>
    <p:spTree>
      <p:nvGrpSpPr>
        <p:cNvPr id="1" name="Shape 2937"/>
        <p:cNvGrpSpPr/>
        <p:nvPr/>
      </p:nvGrpSpPr>
      <p:grpSpPr>
        <a:xfrm>
          <a:off x="0" y="0"/>
          <a:ext cx="0" cy="0"/>
          <a:chOff x="0" y="0"/>
          <a:chExt cx="0" cy="0"/>
        </a:xfrm>
      </p:grpSpPr>
      <p:sp>
        <p:nvSpPr>
          <p:cNvPr id="2938" name="Shape 293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2939" name="Shape 2939" descr="Screen Clipping"/>
          <p:cNvPicPr preferRelativeResize="0">
            <a:picLocks noGrp="1"/>
          </p:cNvPicPr>
          <p:nvPr>
            <p:ph type="body" idx="1"/>
          </p:nvPr>
        </p:nvPicPr>
        <p:blipFill rotWithShape="1">
          <a:blip r:embed="rId4">
            <a:alphaModFix/>
          </a:blip>
          <a:srcRect/>
          <a:stretch/>
        </p:blipFill>
        <p:spPr>
          <a:xfrm>
            <a:off x="1019175" y="2771"/>
            <a:ext cx="9944100" cy="6855229"/>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Shape 2943"/>
        <p:cNvGrpSpPr/>
        <p:nvPr/>
      </p:nvGrpSpPr>
      <p:grpSpPr>
        <a:xfrm>
          <a:off x="0" y="0"/>
          <a:ext cx="0" cy="0"/>
          <a:chOff x="0" y="0"/>
          <a:chExt cx="0" cy="0"/>
        </a:xfrm>
      </p:grpSpPr>
      <p:sp>
        <p:nvSpPr>
          <p:cNvPr id="2944" name="Shape 294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2945" name="Shape 2945" descr="Screen Clipping"/>
          <p:cNvPicPr preferRelativeResize="0">
            <a:picLocks noGrp="1"/>
          </p:cNvPicPr>
          <p:nvPr>
            <p:ph type="body" idx="1"/>
          </p:nvPr>
        </p:nvPicPr>
        <p:blipFill rotWithShape="1">
          <a:blip r:embed="rId3">
            <a:alphaModFix/>
          </a:blip>
          <a:srcRect/>
          <a:stretch/>
        </p:blipFill>
        <p:spPr>
          <a:xfrm>
            <a:off x="1428750" y="0"/>
            <a:ext cx="9334500" cy="6952147"/>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Shape 2949"/>
        <p:cNvGrpSpPr/>
        <p:nvPr/>
      </p:nvGrpSpPr>
      <p:grpSpPr>
        <a:xfrm>
          <a:off x="0" y="0"/>
          <a:ext cx="0" cy="0"/>
          <a:chOff x="0" y="0"/>
          <a:chExt cx="0" cy="0"/>
        </a:xfrm>
      </p:grpSpPr>
      <p:sp>
        <p:nvSpPr>
          <p:cNvPr id="2950" name="Shape 295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2951" name="Shape 2951" descr="Screen Clipping"/>
          <p:cNvPicPr preferRelativeResize="0">
            <a:picLocks noGrp="1"/>
          </p:cNvPicPr>
          <p:nvPr>
            <p:ph type="body" idx="1"/>
          </p:nvPr>
        </p:nvPicPr>
        <p:blipFill rotWithShape="1">
          <a:blip r:embed="rId3">
            <a:alphaModFix/>
          </a:blip>
          <a:srcRect/>
          <a:stretch/>
        </p:blipFill>
        <p:spPr>
          <a:xfrm>
            <a:off x="1464144" y="0"/>
            <a:ext cx="9263712" cy="6899425"/>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Shape 2955"/>
        <p:cNvGrpSpPr/>
        <p:nvPr/>
      </p:nvGrpSpPr>
      <p:grpSpPr>
        <a:xfrm>
          <a:off x="0" y="0"/>
          <a:ext cx="0" cy="0"/>
          <a:chOff x="0" y="0"/>
          <a:chExt cx="0" cy="0"/>
        </a:xfrm>
      </p:grpSpPr>
      <p:sp>
        <p:nvSpPr>
          <p:cNvPr id="2956" name="Shape 295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2957" name="Shape 2957" descr="Screen Clipping"/>
          <p:cNvPicPr preferRelativeResize="0">
            <a:picLocks noGrp="1"/>
          </p:cNvPicPr>
          <p:nvPr>
            <p:ph type="body" idx="1"/>
          </p:nvPr>
        </p:nvPicPr>
        <p:blipFill rotWithShape="1">
          <a:blip r:embed="rId3">
            <a:alphaModFix/>
          </a:blip>
          <a:srcRect/>
          <a:stretch/>
        </p:blipFill>
        <p:spPr>
          <a:xfrm>
            <a:off x="1190782" y="0"/>
            <a:ext cx="9519476" cy="6858000"/>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Shape 2961"/>
        <p:cNvGrpSpPr/>
        <p:nvPr/>
      </p:nvGrpSpPr>
      <p:grpSpPr>
        <a:xfrm>
          <a:off x="0" y="0"/>
          <a:ext cx="0" cy="0"/>
          <a:chOff x="0" y="0"/>
          <a:chExt cx="0" cy="0"/>
        </a:xfrm>
      </p:grpSpPr>
      <p:sp>
        <p:nvSpPr>
          <p:cNvPr id="2962" name="Shape 296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2963" name="Shape 2963" descr="Screen Clipping"/>
          <p:cNvPicPr preferRelativeResize="0">
            <a:picLocks noGrp="1"/>
          </p:cNvPicPr>
          <p:nvPr>
            <p:ph type="body" idx="1"/>
          </p:nvPr>
        </p:nvPicPr>
        <p:blipFill rotWithShape="1">
          <a:blip r:embed="rId3">
            <a:alphaModFix/>
          </a:blip>
          <a:srcRect/>
          <a:stretch/>
        </p:blipFill>
        <p:spPr>
          <a:xfrm>
            <a:off x="1428750" y="0"/>
            <a:ext cx="9334500" cy="6665956"/>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Shape 2967"/>
        <p:cNvGrpSpPr/>
        <p:nvPr/>
      </p:nvGrpSpPr>
      <p:grpSpPr>
        <a:xfrm>
          <a:off x="0" y="0"/>
          <a:ext cx="0" cy="0"/>
          <a:chOff x="0" y="0"/>
          <a:chExt cx="0" cy="0"/>
        </a:xfrm>
      </p:grpSpPr>
      <p:sp>
        <p:nvSpPr>
          <p:cNvPr id="2968" name="Shape 296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2969" name="Shape 2969" descr="Screen Clipping"/>
          <p:cNvPicPr preferRelativeResize="0">
            <a:picLocks noGrp="1"/>
          </p:cNvPicPr>
          <p:nvPr>
            <p:ph type="body" idx="1"/>
          </p:nvPr>
        </p:nvPicPr>
        <p:blipFill rotWithShape="1">
          <a:blip r:embed="rId3">
            <a:alphaModFix/>
          </a:blip>
          <a:srcRect/>
          <a:stretch/>
        </p:blipFill>
        <p:spPr>
          <a:xfrm>
            <a:off x="1184858" y="0"/>
            <a:ext cx="9822284" cy="6877900"/>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Shape 2973"/>
        <p:cNvGrpSpPr/>
        <p:nvPr/>
      </p:nvGrpSpPr>
      <p:grpSpPr>
        <a:xfrm>
          <a:off x="0" y="0"/>
          <a:ext cx="0" cy="0"/>
          <a:chOff x="0" y="0"/>
          <a:chExt cx="0" cy="0"/>
        </a:xfrm>
      </p:grpSpPr>
      <p:sp>
        <p:nvSpPr>
          <p:cNvPr id="2974" name="Shape 297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2975" name="Shape 2975" descr="Screen Clipping"/>
          <p:cNvPicPr preferRelativeResize="0">
            <a:picLocks noGrp="1"/>
          </p:cNvPicPr>
          <p:nvPr>
            <p:ph type="body" idx="1"/>
          </p:nvPr>
        </p:nvPicPr>
        <p:blipFill rotWithShape="1">
          <a:blip r:embed="rId3">
            <a:alphaModFix/>
          </a:blip>
          <a:srcRect/>
          <a:stretch/>
        </p:blipFill>
        <p:spPr>
          <a:xfrm>
            <a:off x="1200150" y="0"/>
            <a:ext cx="9791699" cy="7458164"/>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grpSp>
        <p:nvGrpSpPr>
          <p:cNvPr id="328" name="Shape 328"/>
          <p:cNvGrpSpPr/>
          <p:nvPr/>
        </p:nvGrpSpPr>
        <p:grpSpPr>
          <a:xfrm>
            <a:off x="1524003" y="534988"/>
            <a:ext cx="2514601" cy="5638800"/>
            <a:chOff x="336" y="279"/>
            <a:chExt cx="1584" cy="3552"/>
          </a:xfrm>
        </p:grpSpPr>
        <p:sp>
          <p:nvSpPr>
            <p:cNvPr id="329" name="Shape 329"/>
            <p:cNvSpPr txBox="1"/>
            <p:nvPr/>
          </p:nvSpPr>
          <p:spPr>
            <a:xfrm>
              <a:off x="576" y="279"/>
              <a:ext cx="1296" cy="232"/>
            </a:xfrm>
            <a:prstGeom prst="rect">
              <a:avLst/>
            </a:prstGeom>
            <a:noFill/>
            <a:ln>
              <a:noFill/>
            </a:ln>
          </p:spPr>
          <p:txBody>
            <a:bodyPr wrap="square" lIns="90000" tIns="46800" rIns="90000" bIns="46800" anchor="t" anchorCtr="0">
              <a:noAutofit/>
            </a:bodyPr>
            <a:lstStyle/>
            <a:p>
              <a:pPr marL="0" marR="0" lvl="0" indent="0" algn="l" rtl="0">
                <a:spcBef>
                  <a:spcPts val="0"/>
                </a:spcBef>
                <a:buSzPct val="25000"/>
                <a:buNone/>
              </a:pPr>
              <a:r>
                <a:rPr lang="en-US" sz="1800" b="1">
                  <a:solidFill>
                    <a:srgbClr val="77A042"/>
                  </a:solidFill>
                  <a:latin typeface="Questrial"/>
                  <a:ea typeface="Questrial"/>
                  <a:cs typeface="Questrial"/>
                  <a:sym typeface="Questrial"/>
                </a:rPr>
                <a:t>TOTAL INCOME</a:t>
              </a:r>
            </a:p>
          </p:txBody>
        </p:sp>
        <p:grpSp>
          <p:nvGrpSpPr>
            <p:cNvPr id="330" name="Shape 330"/>
            <p:cNvGrpSpPr/>
            <p:nvPr/>
          </p:nvGrpSpPr>
          <p:grpSpPr>
            <a:xfrm>
              <a:off x="336" y="1330"/>
              <a:ext cx="1584" cy="2501"/>
              <a:chOff x="336" y="1330"/>
              <a:chExt cx="1584" cy="2501"/>
            </a:xfrm>
          </p:grpSpPr>
          <p:pic>
            <p:nvPicPr>
              <p:cNvPr id="331" name="Shape 331"/>
              <p:cNvPicPr preferRelativeResize="0"/>
              <p:nvPr/>
            </p:nvPicPr>
            <p:blipFill rotWithShape="1">
              <a:blip r:embed="rId3">
                <a:alphaModFix/>
              </a:blip>
              <a:srcRect/>
              <a:stretch/>
            </p:blipFill>
            <p:spPr>
              <a:xfrm>
                <a:off x="1200" y="3202"/>
                <a:ext cx="720" cy="629"/>
              </a:xfrm>
              <a:prstGeom prst="rect">
                <a:avLst/>
              </a:prstGeom>
              <a:noFill/>
              <a:ln>
                <a:noFill/>
              </a:ln>
            </p:spPr>
          </p:pic>
          <p:sp>
            <p:nvSpPr>
              <p:cNvPr id="332" name="Shape 332"/>
              <p:cNvSpPr txBox="1"/>
              <p:nvPr/>
            </p:nvSpPr>
            <p:spPr>
              <a:xfrm>
                <a:off x="336" y="2583"/>
                <a:ext cx="816" cy="405"/>
              </a:xfrm>
              <a:prstGeom prst="rect">
                <a:avLst/>
              </a:prstGeom>
              <a:noFill/>
              <a:ln>
                <a:noFill/>
              </a:ln>
            </p:spPr>
            <p:txBody>
              <a:bodyPr wrap="square" lIns="90000" tIns="46800" rIns="90000" bIns="46800" anchor="t" anchorCtr="0">
                <a:noAutofit/>
              </a:bodyPr>
              <a:lstStyle/>
              <a:p>
                <a:pPr marL="0" marR="0" lvl="0" indent="0" algn="ctr" rtl="0">
                  <a:spcBef>
                    <a:spcPts val="0"/>
                  </a:spcBef>
                  <a:buSzPct val="25000"/>
                  <a:buNone/>
                </a:pPr>
                <a:r>
                  <a:rPr lang="en-US" sz="1800" b="1">
                    <a:solidFill>
                      <a:srgbClr val="77A042"/>
                    </a:solidFill>
                    <a:latin typeface="Questrial"/>
                    <a:ea typeface="Questrial"/>
                    <a:cs typeface="Questrial"/>
                    <a:sym typeface="Questrial"/>
                  </a:rPr>
                  <a:t>Earned Income</a:t>
                </a:r>
              </a:p>
            </p:txBody>
          </p:sp>
          <p:cxnSp>
            <p:nvCxnSpPr>
              <p:cNvPr id="333" name="Shape 333"/>
              <p:cNvCxnSpPr/>
              <p:nvPr/>
            </p:nvCxnSpPr>
            <p:spPr>
              <a:xfrm rot="10800000" flipH="1">
                <a:off x="816" y="1571"/>
                <a:ext cx="1" cy="968"/>
              </a:xfrm>
              <a:prstGeom prst="straightConnector1">
                <a:avLst/>
              </a:prstGeom>
              <a:noFill/>
              <a:ln w="25550" cap="flat" cmpd="sng">
                <a:solidFill>
                  <a:schemeClr val="dk1"/>
                </a:solidFill>
                <a:prstDash val="solid"/>
                <a:miter lim="8000"/>
                <a:headEnd type="none" w="med" len="med"/>
                <a:tailEnd type="none" w="med" len="med"/>
              </a:ln>
            </p:spPr>
          </p:cxnSp>
          <p:cxnSp>
            <p:nvCxnSpPr>
              <p:cNvPr id="334" name="Shape 334"/>
              <p:cNvCxnSpPr/>
              <p:nvPr/>
            </p:nvCxnSpPr>
            <p:spPr>
              <a:xfrm>
                <a:off x="816" y="1575"/>
                <a:ext cx="192" cy="1"/>
              </a:xfrm>
              <a:prstGeom prst="straightConnector1">
                <a:avLst/>
              </a:prstGeom>
              <a:noFill/>
              <a:ln w="25550" cap="flat" cmpd="sng">
                <a:solidFill>
                  <a:schemeClr val="dk1"/>
                </a:solidFill>
                <a:prstDash val="solid"/>
                <a:miter lim="8000"/>
                <a:headEnd type="none" w="med" len="med"/>
                <a:tailEnd type="none" w="med" len="med"/>
              </a:ln>
            </p:spPr>
          </p:cxnSp>
          <p:cxnSp>
            <p:nvCxnSpPr>
              <p:cNvPr id="335" name="Shape 335"/>
              <p:cNvCxnSpPr/>
              <p:nvPr/>
            </p:nvCxnSpPr>
            <p:spPr>
              <a:xfrm rot="10800000" flipH="1">
                <a:off x="816" y="3059"/>
                <a:ext cx="1" cy="440"/>
              </a:xfrm>
              <a:prstGeom prst="straightConnector1">
                <a:avLst/>
              </a:prstGeom>
              <a:noFill/>
              <a:ln w="25550" cap="flat" cmpd="sng">
                <a:solidFill>
                  <a:schemeClr val="dk1"/>
                </a:solidFill>
                <a:prstDash val="solid"/>
                <a:miter lim="8000"/>
                <a:headEnd type="none" w="med" len="med"/>
                <a:tailEnd type="none" w="med" len="med"/>
              </a:ln>
            </p:spPr>
          </p:cxnSp>
          <p:cxnSp>
            <p:nvCxnSpPr>
              <p:cNvPr id="336" name="Shape 336"/>
              <p:cNvCxnSpPr/>
              <p:nvPr/>
            </p:nvCxnSpPr>
            <p:spPr>
              <a:xfrm>
                <a:off x="816" y="3495"/>
                <a:ext cx="192" cy="1"/>
              </a:xfrm>
              <a:prstGeom prst="straightConnector1">
                <a:avLst/>
              </a:prstGeom>
              <a:noFill/>
              <a:ln w="25550" cap="flat" cmpd="sng">
                <a:solidFill>
                  <a:schemeClr val="dk1"/>
                </a:solidFill>
                <a:prstDash val="solid"/>
                <a:miter lim="8000"/>
                <a:headEnd type="none" w="med" len="med"/>
                <a:tailEnd type="none" w="med" len="med"/>
              </a:ln>
            </p:spPr>
          </p:cxnSp>
          <p:pic>
            <p:nvPicPr>
              <p:cNvPr id="337" name="Shape 337"/>
              <p:cNvPicPr preferRelativeResize="0"/>
              <p:nvPr/>
            </p:nvPicPr>
            <p:blipFill rotWithShape="1">
              <a:blip r:embed="rId3">
                <a:alphaModFix/>
              </a:blip>
              <a:srcRect/>
              <a:stretch/>
            </p:blipFill>
            <p:spPr>
              <a:xfrm>
                <a:off x="1200" y="2578"/>
                <a:ext cx="720" cy="629"/>
              </a:xfrm>
              <a:prstGeom prst="rect">
                <a:avLst/>
              </a:prstGeom>
              <a:noFill/>
              <a:ln>
                <a:noFill/>
              </a:ln>
            </p:spPr>
          </p:pic>
          <p:pic>
            <p:nvPicPr>
              <p:cNvPr id="338" name="Shape 338"/>
              <p:cNvPicPr preferRelativeResize="0"/>
              <p:nvPr/>
            </p:nvPicPr>
            <p:blipFill rotWithShape="1">
              <a:blip r:embed="rId3">
                <a:alphaModFix/>
              </a:blip>
              <a:srcRect/>
              <a:stretch/>
            </p:blipFill>
            <p:spPr>
              <a:xfrm>
                <a:off x="1200" y="1959"/>
                <a:ext cx="720" cy="629"/>
              </a:xfrm>
              <a:prstGeom prst="rect">
                <a:avLst/>
              </a:prstGeom>
              <a:noFill/>
              <a:ln>
                <a:noFill/>
              </a:ln>
            </p:spPr>
          </p:pic>
          <p:pic>
            <p:nvPicPr>
              <p:cNvPr id="339" name="Shape 339"/>
              <p:cNvPicPr preferRelativeResize="0"/>
              <p:nvPr/>
            </p:nvPicPr>
            <p:blipFill rotWithShape="1">
              <a:blip r:embed="rId3">
                <a:alphaModFix/>
              </a:blip>
              <a:srcRect/>
              <a:stretch/>
            </p:blipFill>
            <p:spPr>
              <a:xfrm>
                <a:off x="1200" y="1330"/>
                <a:ext cx="720" cy="629"/>
              </a:xfrm>
              <a:prstGeom prst="rect">
                <a:avLst/>
              </a:prstGeom>
              <a:noFill/>
              <a:ln>
                <a:noFill/>
              </a:ln>
            </p:spPr>
          </p:pic>
        </p:grpSp>
      </p:gr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Shape 2979"/>
        <p:cNvGrpSpPr/>
        <p:nvPr/>
      </p:nvGrpSpPr>
      <p:grpSpPr>
        <a:xfrm>
          <a:off x="0" y="0"/>
          <a:ext cx="0" cy="0"/>
          <a:chOff x="0" y="0"/>
          <a:chExt cx="0" cy="0"/>
        </a:xfrm>
      </p:grpSpPr>
      <p:sp>
        <p:nvSpPr>
          <p:cNvPr id="2980" name="Shape 298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2981" name="Shape 2981" descr="Screen Clipping"/>
          <p:cNvPicPr preferRelativeResize="0">
            <a:picLocks noGrp="1"/>
          </p:cNvPicPr>
          <p:nvPr>
            <p:ph type="body" idx="1"/>
          </p:nvPr>
        </p:nvPicPr>
        <p:blipFill rotWithShape="1">
          <a:blip r:embed="rId3">
            <a:alphaModFix/>
          </a:blip>
          <a:srcRect/>
          <a:stretch/>
        </p:blipFill>
        <p:spPr>
          <a:xfrm>
            <a:off x="1285875" y="0"/>
            <a:ext cx="9819926" cy="6858000"/>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Shape 2985"/>
        <p:cNvGrpSpPr/>
        <p:nvPr/>
      </p:nvGrpSpPr>
      <p:grpSpPr>
        <a:xfrm>
          <a:off x="0" y="0"/>
          <a:ext cx="0" cy="0"/>
          <a:chOff x="0" y="0"/>
          <a:chExt cx="0" cy="0"/>
        </a:xfrm>
      </p:grpSpPr>
      <p:sp>
        <p:nvSpPr>
          <p:cNvPr id="2986" name="Shape 298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2987" name="Shape 2987" descr="Screen Clipping"/>
          <p:cNvPicPr preferRelativeResize="0">
            <a:picLocks noGrp="1"/>
          </p:cNvPicPr>
          <p:nvPr>
            <p:ph type="body" idx="1"/>
          </p:nvPr>
        </p:nvPicPr>
        <p:blipFill rotWithShape="1">
          <a:blip r:embed="rId3">
            <a:alphaModFix/>
          </a:blip>
          <a:srcRect/>
          <a:stretch/>
        </p:blipFill>
        <p:spPr>
          <a:xfrm>
            <a:off x="1208733" y="0"/>
            <a:ext cx="9774533" cy="6928353"/>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Shape 2991"/>
        <p:cNvGrpSpPr/>
        <p:nvPr/>
      </p:nvGrpSpPr>
      <p:grpSpPr>
        <a:xfrm>
          <a:off x="0" y="0"/>
          <a:ext cx="0" cy="0"/>
          <a:chOff x="0" y="0"/>
          <a:chExt cx="0" cy="0"/>
        </a:xfrm>
      </p:grpSpPr>
      <p:sp>
        <p:nvSpPr>
          <p:cNvPr id="2992" name="Shape 299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2993" name="Shape 2993" descr="Screen Clipping"/>
          <p:cNvPicPr preferRelativeResize="0">
            <a:picLocks noGrp="1"/>
          </p:cNvPicPr>
          <p:nvPr>
            <p:ph type="body" idx="1"/>
          </p:nvPr>
        </p:nvPicPr>
        <p:blipFill rotWithShape="1">
          <a:blip r:embed="rId3">
            <a:alphaModFix/>
          </a:blip>
          <a:srcRect/>
          <a:stretch/>
        </p:blipFill>
        <p:spPr>
          <a:xfrm>
            <a:off x="1232130" y="0"/>
            <a:ext cx="9727739" cy="6858000"/>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Shape 2997"/>
        <p:cNvGrpSpPr/>
        <p:nvPr/>
      </p:nvGrpSpPr>
      <p:grpSpPr>
        <a:xfrm>
          <a:off x="0" y="0"/>
          <a:ext cx="0" cy="0"/>
          <a:chOff x="0" y="0"/>
          <a:chExt cx="0" cy="0"/>
        </a:xfrm>
      </p:grpSpPr>
      <p:sp>
        <p:nvSpPr>
          <p:cNvPr id="2998" name="Shape 299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2999" name="Shape 2999" descr="Screen Clipping"/>
          <p:cNvPicPr preferRelativeResize="0">
            <a:picLocks noGrp="1"/>
          </p:cNvPicPr>
          <p:nvPr>
            <p:ph type="body" idx="1"/>
          </p:nvPr>
        </p:nvPicPr>
        <p:blipFill rotWithShape="1">
          <a:blip r:embed="rId3">
            <a:alphaModFix/>
          </a:blip>
          <a:srcRect/>
          <a:stretch/>
        </p:blipFill>
        <p:spPr>
          <a:xfrm>
            <a:off x="1244293" y="0"/>
            <a:ext cx="9703414" cy="6800297"/>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Shape 3003"/>
        <p:cNvGrpSpPr/>
        <p:nvPr/>
      </p:nvGrpSpPr>
      <p:grpSpPr>
        <a:xfrm>
          <a:off x="0" y="0"/>
          <a:ext cx="0" cy="0"/>
          <a:chOff x="0" y="0"/>
          <a:chExt cx="0" cy="0"/>
        </a:xfrm>
      </p:grpSpPr>
      <p:sp>
        <p:nvSpPr>
          <p:cNvPr id="3004" name="Shape 300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3005" name="Shape 3005" descr="Screen Clipping"/>
          <p:cNvPicPr preferRelativeResize="0">
            <a:picLocks noGrp="1"/>
          </p:cNvPicPr>
          <p:nvPr>
            <p:ph type="body" idx="1"/>
          </p:nvPr>
        </p:nvPicPr>
        <p:blipFill rotWithShape="1">
          <a:blip r:embed="rId3">
            <a:alphaModFix/>
          </a:blip>
          <a:srcRect/>
          <a:stretch/>
        </p:blipFill>
        <p:spPr>
          <a:xfrm>
            <a:off x="1552575" y="24264"/>
            <a:ext cx="9086849" cy="6833736"/>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Shape 3009"/>
        <p:cNvGrpSpPr/>
        <p:nvPr/>
      </p:nvGrpSpPr>
      <p:grpSpPr>
        <a:xfrm>
          <a:off x="0" y="0"/>
          <a:ext cx="0" cy="0"/>
          <a:chOff x="0" y="0"/>
          <a:chExt cx="0" cy="0"/>
        </a:xfrm>
      </p:grpSpPr>
      <p:sp>
        <p:nvSpPr>
          <p:cNvPr id="3010" name="Shape 301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3011" name="Shape 3011" descr="Screen Clipping"/>
          <p:cNvPicPr preferRelativeResize="0">
            <a:picLocks noGrp="1"/>
          </p:cNvPicPr>
          <p:nvPr>
            <p:ph type="body" idx="1"/>
          </p:nvPr>
        </p:nvPicPr>
        <p:blipFill rotWithShape="1">
          <a:blip r:embed="rId3">
            <a:alphaModFix/>
          </a:blip>
          <a:srcRect/>
          <a:stretch/>
        </p:blipFill>
        <p:spPr>
          <a:xfrm>
            <a:off x="1666875" y="0"/>
            <a:ext cx="8858250" cy="6607384"/>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Shape 3015"/>
        <p:cNvGrpSpPr/>
        <p:nvPr/>
      </p:nvGrpSpPr>
      <p:grpSpPr>
        <a:xfrm>
          <a:off x="0" y="0"/>
          <a:ext cx="0" cy="0"/>
          <a:chOff x="0" y="0"/>
          <a:chExt cx="0" cy="0"/>
        </a:xfrm>
      </p:grpSpPr>
      <p:sp>
        <p:nvSpPr>
          <p:cNvPr id="3016" name="Shape 301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3017" name="Shape 3017" descr="Screen Clipping"/>
          <p:cNvPicPr preferRelativeResize="0">
            <a:picLocks noGrp="1"/>
          </p:cNvPicPr>
          <p:nvPr>
            <p:ph type="body" idx="1"/>
          </p:nvPr>
        </p:nvPicPr>
        <p:blipFill rotWithShape="1">
          <a:blip r:embed="rId3">
            <a:alphaModFix/>
          </a:blip>
          <a:srcRect/>
          <a:stretch/>
        </p:blipFill>
        <p:spPr>
          <a:xfrm>
            <a:off x="1200150" y="0"/>
            <a:ext cx="9791700" cy="6956355"/>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Shape 3022"/>
        <p:cNvGrpSpPr/>
        <p:nvPr/>
      </p:nvGrpSpPr>
      <p:grpSpPr>
        <a:xfrm>
          <a:off x="0" y="0"/>
          <a:ext cx="0" cy="0"/>
          <a:chOff x="0" y="0"/>
          <a:chExt cx="0" cy="0"/>
        </a:xfrm>
      </p:grpSpPr>
      <p:sp>
        <p:nvSpPr>
          <p:cNvPr id="3023" name="Shape 302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3024" name="Shape 3024" descr="Screen Clipping"/>
          <p:cNvPicPr preferRelativeResize="0">
            <a:picLocks noGrp="1"/>
          </p:cNvPicPr>
          <p:nvPr>
            <p:ph type="body" idx="1"/>
          </p:nvPr>
        </p:nvPicPr>
        <p:blipFill rotWithShape="1">
          <a:blip r:embed="rId3">
            <a:alphaModFix/>
          </a:blip>
          <a:srcRect/>
          <a:stretch/>
        </p:blipFill>
        <p:spPr>
          <a:xfrm>
            <a:off x="1268861" y="0"/>
            <a:ext cx="9654277" cy="6826713"/>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Shape 3028"/>
        <p:cNvGrpSpPr/>
        <p:nvPr/>
      </p:nvGrpSpPr>
      <p:grpSpPr>
        <a:xfrm>
          <a:off x="0" y="0"/>
          <a:ext cx="0" cy="0"/>
          <a:chOff x="0" y="0"/>
          <a:chExt cx="0" cy="0"/>
        </a:xfrm>
      </p:grpSpPr>
      <p:sp>
        <p:nvSpPr>
          <p:cNvPr id="3029" name="Shape 302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endParaRPr sz="4800" b="1" i="0" u="none" strike="noStrike" cap="none">
              <a:solidFill>
                <a:schemeClr val="dk2"/>
              </a:solidFill>
              <a:latin typeface="Questrial"/>
              <a:ea typeface="Questrial"/>
              <a:cs typeface="Questrial"/>
              <a:sym typeface="Questrial"/>
            </a:endParaRPr>
          </a:p>
        </p:txBody>
      </p:sp>
      <p:pic>
        <p:nvPicPr>
          <p:cNvPr id="3030" name="Shape 3030" descr="Screen Clipping"/>
          <p:cNvPicPr preferRelativeResize="0">
            <a:picLocks noGrp="1"/>
          </p:cNvPicPr>
          <p:nvPr>
            <p:ph type="body" idx="1"/>
          </p:nvPr>
        </p:nvPicPr>
        <p:blipFill rotWithShape="1">
          <a:blip r:embed="rId3">
            <a:alphaModFix/>
          </a:blip>
          <a:srcRect/>
          <a:stretch/>
        </p:blipFill>
        <p:spPr>
          <a:xfrm>
            <a:off x="1028700" y="0"/>
            <a:ext cx="9696449" cy="6772841"/>
          </a:xfrm>
          <a:prstGeom prst="rect">
            <a:avLst/>
          </a:prstGeom>
          <a:noFill/>
          <a:ln w="38100" cap="flat" cmpd="sng">
            <a:solidFill>
              <a:schemeClr val="dk2"/>
            </a:solidFill>
            <a:prstDash val="solid"/>
            <a:round/>
            <a:headEnd type="none" w="med" len="med"/>
            <a:tailEnd type="none" w="med" len="med"/>
          </a:ln>
        </p:spPr>
      </p:pic>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Shape 3034"/>
        <p:cNvGrpSpPr/>
        <p:nvPr/>
      </p:nvGrpSpPr>
      <p:grpSpPr>
        <a:xfrm>
          <a:off x="0" y="0"/>
          <a:ext cx="0" cy="0"/>
          <a:chOff x="0" y="0"/>
          <a:chExt cx="0" cy="0"/>
        </a:xfrm>
      </p:grpSpPr>
      <p:sp>
        <p:nvSpPr>
          <p:cNvPr id="3035" name="Shape 303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Concepts of the Quality Review</a:t>
            </a:r>
          </a:p>
        </p:txBody>
      </p:sp>
      <p:sp>
        <p:nvSpPr>
          <p:cNvPr id="3036" name="Shape 3036"/>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After the quality review is completed, the taxpayer will be advised by the quality reviewer that they are responsible for the accuracy of the information given on the tax return</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last step, after being advised, will be for the taxpayer to sign a paper copy of the return (which they will keep for their records)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The Impact SaveFirst Volunteers will have this Season</a:t>
            </a:r>
          </a:p>
        </p:txBody>
      </p:sp>
      <p:sp>
        <p:nvSpPr>
          <p:cNvPr id="66" name="Shape 66"/>
          <p:cNvSpPr txBox="1">
            <a:spLocks noGrp="1"/>
          </p:cNvSpPr>
          <p:nvPr>
            <p:ph type="body" idx="1"/>
          </p:nvPr>
        </p:nvSpPr>
        <p:spPr>
          <a:xfrm>
            <a:off x="609600" y="1600203"/>
            <a:ext cx="10972800" cy="4928188"/>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Serve a record </a:t>
            </a:r>
            <a:r>
              <a:rPr lang="en-US"/>
              <a:t>9,2</a:t>
            </a:r>
            <a:r>
              <a:rPr lang="en-US" sz="4000" b="0" i="0" u="none" strike="noStrike" cap="none">
                <a:solidFill>
                  <a:schemeClr val="dk1"/>
                </a:solidFill>
                <a:latin typeface="Questrial"/>
                <a:ea typeface="Questrial"/>
                <a:cs typeface="Questrial"/>
                <a:sym typeface="Questrial"/>
              </a:rPr>
              <a:t>00 families this year</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Save families over $4.2 million in commercial fees</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Provide a quality reliable service and an alternative to a costly, predatory industry for hard-working families</a:t>
            </a:r>
          </a:p>
          <a:p>
            <a:pPr marL="342900" marR="0" lvl="0" indent="-342900" algn="l" rtl="0">
              <a:spcBef>
                <a:spcPts val="800"/>
              </a:spcBef>
              <a:buClr>
                <a:schemeClr val="dk1"/>
              </a:buClr>
              <a:buSzPct val="100000"/>
              <a:buFont typeface="Noto Sans Symbols"/>
              <a:buChar char="➢"/>
            </a:pPr>
            <a:r>
              <a:rPr lang="en-US" sz="4000" b="0" i="0" u="sng" strike="noStrike" cap="none">
                <a:solidFill>
                  <a:schemeClr val="hlink"/>
                </a:solidFill>
                <a:latin typeface="Questrial"/>
                <a:ea typeface="Questrial"/>
                <a:cs typeface="Questrial"/>
                <a:sym typeface="Questrial"/>
                <a:hlinkClick r:id="rId3"/>
              </a:rPr>
              <a:t>SaveFirst: An Initiative of Impact America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grpSp>
        <p:nvGrpSpPr>
          <p:cNvPr id="345" name="Shape 345"/>
          <p:cNvGrpSpPr/>
          <p:nvPr/>
        </p:nvGrpSpPr>
        <p:grpSpPr>
          <a:xfrm>
            <a:off x="1524003" y="534988"/>
            <a:ext cx="2514601" cy="5638800"/>
            <a:chOff x="336" y="279"/>
            <a:chExt cx="1584" cy="3552"/>
          </a:xfrm>
        </p:grpSpPr>
        <p:sp>
          <p:nvSpPr>
            <p:cNvPr id="346" name="Shape 346"/>
            <p:cNvSpPr txBox="1"/>
            <p:nvPr/>
          </p:nvSpPr>
          <p:spPr>
            <a:xfrm>
              <a:off x="576" y="279"/>
              <a:ext cx="1296" cy="232"/>
            </a:xfrm>
            <a:prstGeom prst="rect">
              <a:avLst/>
            </a:prstGeom>
            <a:noFill/>
            <a:ln>
              <a:noFill/>
            </a:ln>
          </p:spPr>
          <p:txBody>
            <a:bodyPr wrap="square" lIns="90000" tIns="46800" rIns="90000" bIns="46800" anchor="t" anchorCtr="0">
              <a:noAutofit/>
            </a:bodyPr>
            <a:lstStyle/>
            <a:p>
              <a:pPr marL="0" marR="0" lvl="0" indent="0" algn="l" rtl="0">
                <a:spcBef>
                  <a:spcPts val="0"/>
                </a:spcBef>
                <a:buSzPct val="25000"/>
                <a:buNone/>
              </a:pPr>
              <a:r>
                <a:rPr lang="en-US" sz="1800" b="1">
                  <a:solidFill>
                    <a:srgbClr val="77A042"/>
                  </a:solidFill>
                  <a:latin typeface="Questrial"/>
                  <a:ea typeface="Questrial"/>
                  <a:cs typeface="Questrial"/>
                  <a:sym typeface="Questrial"/>
                </a:rPr>
                <a:t>TOTAL INCOME</a:t>
              </a:r>
            </a:p>
          </p:txBody>
        </p:sp>
        <p:grpSp>
          <p:nvGrpSpPr>
            <p:cNvPr id="347" name="Shape 347"/>
            <p:cNvGrpSpPr/>
            <p:nvPr/>
          </p:nvGrpSpPr>
          <p:grpSpPr>
            <a:xfrm>
              <a:off x="336" y="1330"/>
              <a:ext cx="1584" cy="2501"/>
              <a:chOff x="336" y="1330"/>
              <a:chExt cx="1584" cy="2501"/>
            </a:xfrm>
          </p:grpSpPr>
          <p:pic>
            <p:nvPicPr>
              <p:cNvPr id="348" name="Shape 348"/>
              <p:cNvPicPr preferRelativeResize="0"/>
              <p:nvPr/>
            </p:nvPicPr>
            <p:blipFill rotWithShape="1">
              <a:blip r:embed="rId3">
                <a:alphaModFix/>
              </a:blip>
              <a:srcRect/>
              <a:stretch/>
            </p:blipFill>
            <p:spPr>
              <a:xfrm>
                <a:off x="1200" y="3202"/>
                <a:ext cx="720" cy="629"/>
              </a:xfrm>
              <a:prstGeom prst="rect">
                <a:avLst/>
              </a:prstGeom>
              <a:noFill/>
              <a:ln>
                <a:noFill/>
              </a:ln>
            </p:spPr>
          </p:pic>
          <p:sp>
            <p:nvSpPr>
              <p:cNvPr id="349" name="Shape 349"/>
              <p:cNvSpPr txBox="1"/>
              <p:nvPr/>
            </p:nvSpPr>
            <p:spPr>
              <a:xfrm>
                <a:off x="336" y="2583"/>
                <a:ext cx="816" cy="405"/>
              </a:xfrm>
              <a:prstGeom prst="rect">
                <a:avLst/>
              </a:prstGeom>
              <a:noFill/>
              <a:ln>
                <a:noFill/>
              </a:ln>
            </p:spPr>
            <p:txBody>
              <a:bodyPr wrap="square" lIns="90000" tIns="46800" rIns="90000" bIns="46800" anchor="t" anchorCtr="0">
                <a:noAutofit/>
              </a:bodyPr>
              <a:lstStyle/>
              <a:p>
                <a:pPr marL="0" marR="0" lvl="0" indent="0" algn="ctr" rtl="0">
                  <a:spcBef>
                    <a:spcPts val="0"/>
                  </a:spcBef>
                  <a:buSzPct val="25000"/>
                  <a:buNone/>
                </a:pPr>
                <a:r>
                  <a:rPr lang="en-US" sz="1800" b="1">
                    <a:solidFill>
                      <a:srgbClr val="77A042"/>
                    </a:solidFill>
                    <a:latin typeface="Questrial"/>
                    <a:ea typeface="Questrial"/>
                    <a:cs typeface="Questrial"/>
                    <a:sym typeface="Questrial"/>
                  </a:rPr>
                  <a:t>Earned Income</a:t>
                </a:r>
              </a:p>
            </p:txBody>
          </p:sp>
          <p:cxnSp>
            <p:nvCxnSpPr>
              <p:cNvPr id="350" name="Shape 350"/>
              <p:cNvCxnSpPr/>
              <p:nvPr/>
            </p:nvCxnSpPr>
            <p:spPr>
              <a:xfrm rot="10800000" flipH="1">
                <a:off x="816" y="1571"/>
                <a:ext cx="1" cy="968"/>
              </a:xfrm>
              <a:prstGeom prst="straightConnector1">
                <a:avLst/>
              </a:prstGeom>
              <a:noFill/>
              <a:ln w="25550" cap="flat" cmpd="sng">
                <a:solidFill>
                  <a:schemeClr val="dk1"/>
                </a:solidFill>
                <a:prstDash val="solid"/>
                <a:miter lim="8000"/>
                <a:headEnd type="none" w="med" len="med"/>
                <a:tailEnd type="none" w="med" len="med"/>
              </a:ln>
            </p:spPr>
          </p:cxnSp>
          <p:cxnSp>
            <p:nvCxnSpPr>
              <p:cNvPr id="351" name="Shape 351"/>
              <p:cNvCxnSpPr/>
              <p:nvPr/>
            </p:nvCxnSpPr>
            <p:spPr>
              <a:xfrm>
                <a:off x="816" y="1575"/>
                <a:ext cx="192" cy="1"/>
              </a:xfrm>
              <a:prstGeom prst="straightConnector1">
                <a:avLst/>
              </a:prstGeom>
              <a:noFill/>
              <a:ln w="25550" cap="flat" cmpd="sng">
                <a:solidFill>
                  <a:schemeClr val="dk1"/>
                </a:solidFill>
                <a:prstDash val="solid"/>
                <a:miter lim="8000"/>
                <a:headEnd type="none" w="med" len="med"/>
                <a:tailEnd type="none" w="med" len="med"/>
              </a:ln>
            </p:spPr>
          </p:cxnSp>
          <p:cxnSp>
            <p:nvCxnSpPr>
              <p:cNvPr id="352" name="Shape 352"/>
              <p:cNvCxnSpPr/>
              <p:nvPr/>
            </p:nvCxnSpPr>
            <p:spPr>
              <a:xfrm rot="10800000" flipH="1">
                <a:off x="816" y="3059"/>
                <a:ext cx="1" cy="440"/>
              </a:xfrm>
              <a:prstGeom prst="straightConnector1">
                <a:avLst/>
              </a:prstGeom>
              <a:noFill/>
              <a:ln w="25550" cap="flat" cmpd="sng">
                <a:solidFill>
                  <a:schemeClr val="dk1"/>
                </a:solidFill>
                <a:prstDash val="solid"/>
                <a:miter lim="8000"/>
                <a:headEnd type="none" w="med" len="med"/>
                <a:tailEnd type="none" w="med" len="med"/>
              </a:ln>
            </p:spPr>
          </p:cxnSp>
          <p:cxnSp>
            <p:nvCxnSpPr>
              <p:cNvPr id="353" name="Shape 353"/>
              <p:cNvCxnSpPr/>
              <p:nvPr/>
            </p:nvCxnSpPr>
            <p:spPr>
              <a:xfrm>
                <a:off x="816" y="3495"/>
                <a:ext cx="192" cy="1"/>
              </a:xfrm>
              <a:prstGeom prst="straightConnector1">
                <a:avLst/>
              </a:prstGeom>
              <a:noFill/>
              <a:ln w="25550" cap="flat" cmpd="sng">
                <a:solidFill>
                  <a:schemeClr val="dk1"/>
                </a:solidFill>
                <a:prstDash val="solid"/>
                <a:miter lim="8000"/>
                <a:headEnd type="none" w="med" len="med"/>
                <a:tailEnd type="none" w="med" len="med"/>
              </a:ln>
            </p:spPr>
          </p:cxnSp>
          <p:pic>
            <p:nvPicPr>
              <p:cNvPr id="354" name="Shape 354"/>
              <p:cNvPicPr preferRelativeResize="0"/>
              <p:nvPr/>
            </p:nvPicPr>
            <p:blipFill rotWithShape="1">
              <a:blip r:embed="rId3">
                <a:alphaModFix/>
              </a:blip>
              <a:srcRect/>
              <a:stretch/>
            </p:blipFill>
            <p:spPr>
              <a:xfrm>
                <a:off x="1200" y="2578"/>
                <a:ext cx="720" cy="629"/>
              </a:xfrm>
              <a:prstGeom prst="rect">
                <a:avLst/>
              </a:prstGeom>
              <a:noFill/>
              <a:ln>
                <a:noFill/>
              </a:ln>
            </p:spPr>
          </p:pic>
          <p:pic>
            <p:nvPicPr>
              <p:cNvPr id="355" name="Shape 355"/>
              <p:cNvPicPr preferRelativeResize="0"/>
              <p:nvPr/>
            </p:nvPicPr>
            <p:blipFill rotWithShape="1">
              <a:blip r:embed="rId3">
                <a:alphaModFix/>
              </a:blip>
              <a:srcRect/>
              <a:stretch/>
            </p:blipFill>
            <p:spPr>
              <a:xfrm>
                <a:off x="1200" y="1959"/>
                <a:ext cx="720" cy="629"/>
              </a:xfrm>
              <a:prstGeom prst="rect">
                <a:avLst/>
              </a:prstGeom>
              <a:noFill/>
              <a:ln>
                <a:noFill/>
              </a:ln>
            </p:spPr>
          </p:pic>
          <p:pic>
            <p:nvPicPr>
              <p:cNvPr id="356" name="Shape 356"/>
              <p:cNvPicPr preferRelativeResize="0"/>
              <p:nvPr/>
            </p:nvPicPr>
            <p:blipFill rotWithShape="1">
              <a:blip r:embed="rId3">
                <a:alphaModFix/>
              </a:blip>
              <a:srcRect/>
              <a:stretch/>
            </p:blipFill>
            <p:spPr>
              <a:xfrm>
                <a:off x="1200" y="1330"/>
                <a:ext cx="720" cy="629"/>
              </a:xfrm>
              <a:prstGeom prst="rect">
                <a:avLst/>
              </a:prstGeom>
              <a:noFill/>
              <a:ln>
                <a:noFill/>
              </a:ln>
            </p:spPr>
          </p:pic>
        </p:grpSp>
      </p:grpSp>
      <p:grpSp>
        <p:nvGrpSpPr>
          <p:cNvPr id="357" name="Shape 357"/>
          <p:cNvGrpSpPr/>
          <p:nvPr/>
        </p:nvGrpSpPr>
        <p:grpSpPr>
          <a:xfrm>
            <a:off x="1525588" y="1601788"/>
            <a:ext cx="2514599" cy="642937"/>
            <a:chOff x="336" y="951"/>
            <a:chExt cx="1584" cy="405"/>
          </a:xfrm>
        </p:grpSpPr>
        <p:sp>
          <p:nvSpPr>
            <p:cNvPr id="358" name="Shape 358"/>
            <p:cNvSpPr txBox="1"/>
            <p:nvPr/>
          </p:nvSpPr>
          <p:spPr>
            <a:xfrm>
              <a:off x="336" y="951"/>
              <a:ext cx="816" cy="405"/>
            </a:xfrm>
            <a:prstGeom prst="rect">
              <a:avLst/>
            </a:prstGeom>
            <a:noFill/>
            <a:ln>
              <a:noFill/>
            </a:ln>
          </p:spPr>
          <p:txBody>
            <a:bodyPr wrap="square" lIns="90000" tIns="46800" rIns="90000" bIns="46800" anchor="t" anchorCtr="0">
              <a:noAutofit/>
            </a:bodyPr>
            <a:lstStyle/>
            <a:p>
              <a:pPr marL="0" marR="0" lvl="0" indent="0" algn="ctr" rtl="0">
                <a:spcBef>
                  <a:spcPts val="0"/>
                </a:spcBef>
                <a:buSzPct val="25000"/>
                <a:buNone/>
              </a:pPr>
              <a:r>
                <a:rPr lang="en-US" sz="1800" b="1">
                  <a:solidFill>
                    <a:srgbClr val="77A042"/>
                  </a:solidFill>
                  <a:latin typeface="Questrial"/>
                  <a:ea typeface="Questrial"/>
                  <a:cs typeface="Questrial"/>
                  <a:sym typeface="Questrial"/>
                </a:rPr>
                <a:t>Unearned Income</a:t>
              </a:r>
            </a:p>
          </p:txBody>
        </p:sp>
        <p:pic>
          <p:nvPicPr>
            <p:cNvPr id="359" name="Shape 359"/>
            <p:cNvPicPr preferRelativeResize="0"/>
            <p:nvPr/>
          </p:nvPicPr>
          <p:blipFill rotWithShape="1">
            <a:blip r:embed="rId4">
              <a:alphaModFix/>
            </a:blip>
            <a:srcRect/>
            <a:stretch/>
          </p:blipFill>
          <p:spPr>
            <a:xfrm>
              <a:off x="1200" y="989"/>
              <a:ext cx="720" cy="346"/>
            </a:xfrm>
            <a:prstGeom prst="rect">
              <a:avLst/>
            </a:prstGeom>
            <a:noFill/>
            <a:ln>
              <a:noFill/>
            </a:ln>
          </p:spPr>
        </p:pic>
      </p:gr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Shape 3040"/>
        <p:cNvGrpSpPr/>
        <p:nvPr/>
      </p:nvGrpSpPr>
      <p:grpSpPr>
        <a:xfrm>
          <a:off x="0" y="0"/>
          <a:ext cx="0" cy="0"/>
          <a:chOff x="0" y="0"/>
          <a:chExt cx="0" cy="0"/>
        </a:xfrm>
      </p:grpSpPr>
      <p:pic>
        <p:nvPicPr>
          <p:cNvPr id="3041" name="Shape 3041" descr="Impact-logo_SaveFirst-green.eps"/>
          <p:cNvPicPr preferRelativeResize="0"/>
          <p:nvPr/>
        </p:nvPicPr>
        <p:blipFill rotWithShape="1">
          <a:blip r:embed="rId3">
            <a:alphaModFix/>
          </a:blip>
          <a:srcRect l="19561" t="31742" r="20646" b="34976"/>
          <a:stretch/>
        </p:blipFill>
        <p:spPr>
          <a:xfrm>
            <a:off x="1440089" y="625475"/>
            <a:ext cx="9264733" cy="4243519"/>
          </a:xfrm>
          <a:prstGeom prst="rect">
            <a:avLst/>
          </a:prstGeom>
          <a:noFill/>
          <a:ln>
            <a:noFill/>
          </a:ln>
        </p:spPr>
      </p:pic>
      <p:sp>
        <p:nvSpPr>
          <p:cNvPr id="3042" name="Shape 3042"/>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3043" name="Shape 3043"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3044" name="Shape 3044"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3045" name="Shape 3045"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3046" name="Shape 3046"/>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3047" name="Shape 3047"/>
          <p:cNvSpPr txBox="1"/>
          <p:nvPr/>
        </p:nvSpPr>
        <p:spPr>
          <a:xfrm>
            <a:off x="1260900" y="4869000"/>
            <a:ext cx="9386100" cy="1543200"/>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Volunteer Standards of Conduct</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Shape 3051"/>
        <p:cNvGrpSpPr/>
        <p:nvPr/>
      </p:nvGrpSpPr>
      <p:grpSpPr>
        <a:xfrm>
          <a:off x="0" y="0"/>
          <a:ext cx="0" cy="0"/>
          <a:chOff x="0" y="0"/>
          <a:chExt cx="0" cy="0"/>
        </a:xfrm>
      </p:grpSpPr>
      <p:sp>
        <p:nvSpPr>
          <p:cNvPr id="3052" name="Shape 305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Volunteer Standards of Conduct</a:t>
            </a:r>
          </a:p>
        </p:txBody>
      </p:sp>
      <p:sp>
        <p:nvSpPr>
          <p:cNvPr id="3053" name="Shape 3053"/>
          <p:cNvSpPr txBox="1">
            <a:spLocks noGrp="1"/>
          </p:cNvSpPr>
          <p:nvPr>
            <p:ph type="body" idx="1"/>
          </p:nvPr>
        </p:nvSpPr>
        <p:spPr>
          <a:xfrm>
            <a:off x="187325" y="1166016"/>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Follow the Quality Site Requirements</a:t>
            </a:r>
          </a:p>
          <a:p>
            <a:pPr marL="342900" marR="0" lvl="0" indent="-342900" algn="l" rtl="0">
              <a:lnSpc>
                <a:spcPct val="80000"/>
              </a:lnSpc>
              <a:spcBef>
                <a:spcPts val="68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Do not accept payment, solicit donations, or accept refund payments for federal or state returns</a:t>
            </a:r>
          </a:p>
          <a:p>
            <a:pPr marL="342900" marR="0" lvl="0" indent="-342900" algn="l" rtl="0">
              <a:lnSpc>
                <a:spcPct val="80000"/>
              </a:lnSpc>
              <a:spcBef>
                <a:spcPts val="68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Do not solicit business or use personal information from taxpayers</a:t>
            </a:r>
          </a:p>
          <a:p>
            <a:pPr marL="342900" marR="0" lvl="0" indent="-342900" algn="l" rtl="0">
              <a:lnSpc>
                <a:spcPct val="80000"/>
              </a:lnSpc>
              <a:spcBef>
                <a:spcPts val="68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Do not knowingly prepare a false return</a:t>
            </a:r>
          </a:p>
          <a:p>
            <a:pPr marL="342900" marR="0" lvl="0" indent="-342900" algn="l" rtl="0">
              <a:lnSpc>
                <a:spcPct val="80000"/>
              </a:lnSpc>
              <a:spcBef>
                <a:spcPts val="68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Do not engage in criminal, infamous, dishonest, notoriously disgraceful conduct</a:t>
            </a:r>
          </a:p>
          <a:p>
            <a:pPr marL="342900" marR="0" lvl="0" indent="-342900" algn="l" rtl="0">
              <a:lnSpc>
                <a:spcPct val="80000"/>
              </a:lnSpc>
              <a:spcBef>
                <a:spcPts val="680"/>
              </a:spcBef>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Treat all taxpayers in a professional, courteous manner</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Shape 3057"/>
        <p:cNvGrpSpPr/>
        <p:nvPr/>
      </p:nvGrpSpPr>
      <p:grpSpPr>
        <a:xfrm>
          <a:off x="0" y="0"/>
          <a:ext cx="0" cy="0"/>
          <a:chOff x="0" y="0"/>
          <a:chExt cx="0" cy="0"/>
        </a:xfrm>
      </p:grpSpPr>
      <p:sp>
        <p:nvSpPr>
          <p:cNvPr id="3058" name="Shape 305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Quality Site Requirements</a:t>
            </a:r>
          </a:p>
        </p:txBody>
      </p:sp>
      <p:sp>
        <p:nvSpPr>
          <p:cNvPr id="3059" name="Shape 3059"/>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Do only what you are trained to do</a:t>
            </a:r>
          </a:p>
          <a:p>
            <a:pPr marL="342900" marR="0" lvl="0" indent="-342900" algn="l" rtl="0">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Use the intake/interview form for every taxpayer</a:t>
            </a:r>
          </a:p>
          <a:p>
            <a:pPr marL="342900" marR="0" lvl="0" indent="-342900" algn="l" rtl="0">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Ensure a quality review is conducted for every return</a:t>
            </a:r>
          </a:p>
          <a:p>
            <a:pPr marL="342900" marR="0" lvl="0" indent="-342900" algn="l" rtl="0">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Use your reference materials to help prepare the return</a:t>
            </a:r>
          </a:p>
          <a:p>
            <a:pPr marL="342900" marR="0" lvl="0" indent="-342900" algn="l" rtl="0">
              <a:spcBef>
                <a:spcPts val="740"/>
              </a:spcBef>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Undergo training and pass test to adhere to volunteer standards of conduct</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Shape 3063"/>
        <p:cNvGrpSpPr/>
        <p:nvPr/>
      </p:nvGrpSpPr>
      <p:grpSpPr>
        <a:xfrm>
          <a:off x="0" y="0"/>
          <a:ext cx="0" cy="0"/>
          <a:chOff x="0" y="0"/>
          <a:chExt cx="0" cy="0"/>
        </a:xfrm>
      </p:grpSpPr>
      <p:sp>
        <p:nvSpPr>
          <p:cNvPr id="3064" name="Shape 306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Do Not Accept Payment</a:t>
            </a:r>
          </a:p>
        </p:txBody>
      </p:sp>
      <p:sp>
        <p:nvSpPr>
          <p:cNvPr id="3065" name="Shape 306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Do not accept cash for services</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We cannot solicit donations, or have a donation/tip jar in the entry, waiting, or tax preparation areas of the tax site</a:t>
            </a:r>
          </a:p>
          <a:p>
            <a:pPr marL="342900" marR="0" lvl="0" indent="-342900" algn="l" rtl="0">
              <a:lnSpc>
                <a:spcPct val="90000"/>
              </a:lnSpc>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Refunds CANNOT be deposited into a volunteer’s bank account on behalf of taxpayer’s who don’t have bank accounts</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Shape 3069"/>
        <p:cNvGrpSpPr/>
        <p:nvPr/>
      </p:nvGrpSpPr>
      <p:grpSpPr>
        <a:xfrm>
          <a:off x="0" y="0"/>
          <a:ext cx="0" cy="0"/>
          <a:chOff x="0" y="0"/>
          <a:chExt cx="0" cy="0"/>
        </a:xfrm>
      </p:grpSpPr>
      <p:sp>
        <p:nvSpPr>
          <p:cNvPr id="3070" name="Shape 307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Do Not Solicit Business or Use Personal Knowledge Gained About a Taxpayer</a:t>
            </a:r>
          </a:p>
        </p:txBody>
      </p:sp>
      <p:sp>
        <p:nvSpPr>
          <p:cNvPr id="3071" name="Shape 3071"/>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As a volunteer, you must keep taxpayer’s personal information confidential</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This means you cannot use your knowledge about a taxpayer to engage in financial transactions</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This also means you cannot ask a taxpayer on a date if you notice they are single</a:t>
            </a: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Shape 3075"/>
        <p:cNvGrpSpPr/>
        <p:nvPr/>
      </p:nvGrpSpPr>
      <p:grpSpPr>
        <a:xfrm>
          <a:off x="0" y="0"/>
          <a:ext cx="0" cy="0"/>
          <a:chOff x="0" y="0"/>
          <a:chExt cx="0" cy="0"/>
        </a:xfrm>
      </p:grpSpPr>
      <p:sp>
        <p:nvSpPr>
          <p:cNvPr id="3076" name="Shape 307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Do Not Knowingly Prepare False Return</a:t>
            </a:r>
          </a:p>
        </p:txBody>
      </p:sp>
      <p:sp>
        <p:nvSpPr>
          <p:cNvPr id="3077" name="Shape 3077"/>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An ethical violation is a </a:t>
            </a:r>
            <a:r>
              <a:rPr lang="en-US" sz="3700" b="1" i="1" u="none" strike="noStrike" cap="none">
                <a:solidFill>
                  <a:schemeClr val="dk1"/>
                </a:solidFill>
                <a:latin typeface="Questrial"/>
                <a:ea typeface="Questrial"/>
                <a:cs typeface="Questrial"/>
                <a:sym typeface="Questrial"/>
              </a:rPr>
              <a:t>knowing</a:t>
            </a:r>
            <a:r>
              <a:rPr lang="en-US" sz="3700" b="0" i="0" u="none" strike="noStrike" cap="none">
                <a:solidFill>
                  <a:schemeClr val="dk1"/>
                </a:solidFill>
                <a:latin typeface="Questrial"/>
                <a:ea typeface="Questrial"/>
                <a:cs typeface="Questrial"/>
                <a:sym typeface="Questrial"/>
              </a:rPr>
              <a:t> breach of any of the volunteer standards of conduct</a:t>
            </a:r>
          </a:p>
          <a:p>
            <a:pPr marL="342900" marR="0" lvl="0" indent="-342900" algn="l" rtl="0">
              <a:lnSpc>
                <a:spcPct val="8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Correctly apply tax law to the taxpayer’s situation—trust in the VITA program is broken when ethical standards aren’t followed</a:t>
            </a:r>
          </a:p>
          <a:p>
            <a:pPr marL="342900" marR="0" lvl="0" indent="-342900" algn="l" rtl="0">
              <a:lnSpc>
                <a:spcPct val="80000"/>
              </a:lnSpc>
              <a:spcBef>
                <a:spcPts val="740"/>
              </a:spcBef>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NOTE: If you make an accidental mistake, you are protected as a volunteer by the VITA program—and ultimately, taxpayers are responsible for the information entered on their return</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Shape 3081"/>
        <p:cNvGrpSpPr/>
        <p:nvPr/>
      </p:nvGrpSpPr>
      <p:grpSpPr>
        <a:xfrm>
          <a:off x="0" y="0"/>
          <a:ext cx="0" cy="0"/>
          <a:chOff x="0" y="0"/>
          <a:chExt cx="0" cy="0"/>
        </a:xfrm>
      </p:grpSpPr>
      <p:sp>
        <p:nvSpPr>
          <p:cNvPr id="3082" name="Shape 308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Do Not Engage in Negative Conduct</a:t>
            </a:r>
          </a:p>
        </p:txBody>
      </p:sp>
      <p:sp>
        <p:nvSpPr>
          <p:cNvPr id="3083" name="Shape 3083"/>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Volunteers performing egregious activities may be barred from the VITA program</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Consequences may also include:</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Criminal investigation</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Discontinuing IRS support for tax site</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Revoking sponsoring organization’s grant funds</a:t>
            </a:r>
          </a:p>
          <a:p>
            <a:pPr marL="742950" marR="0" lvl="1" indent="-285750" algn="l" rtl="0">
              <a:lnSpc>
                <a:spcPct val="90000"/>
              </a:lnSpc>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Deactivating IRS EFIN (site identification number)</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Shape 3087"/>
        <p:cNvGrpSpPr/>
        <p:nvPr/>
      </p:nvGrpSpPr>
      <p:grpSpPr>
        <a:xfrm>
          <a:off x="0" y="0"/>
          <a:ext cx="0" cy="0"/>
          <a:chOff x="0" y="0"/>
          <a:chExt cx="0" cy="0"/>
        </a:xfrm>
      </p:grpSpPr>
      <p:sp>
        <p:nvSpPr>
          <p:cNvPr id="3088" name="Shape 308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Treat All Taxpayers With Courtesy</a:t>
            </a:r>
          </a:p>
        </p:txBody>
      </p:sp>
      <p:sp>
        <p:nvSpPr>
          <p:cNvPr id="3089" name="Shape 3089"/>
          <p:cNvSpPr txBox="1">
            <a:spLocks noGrp="1"/>
          </p:cNvSpPr>
          <p:nvPr>
            <p:ph type="body" idx="1"/>
          </p:nvPr>
        </p:nvSpPr>
        <p:spPr>
          <a:xfrm>
            <a:off x="303825" y="1352678"/>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All volunteers are expected to conduct themselves professionally in a courteous, businesslike, and diplomatic manner</a:t>
            </a:r>
          </a:p>
          <a:p>
            <a:pPr marL="342900" marR="0" lvl="0" indent="-342900" algn="l" rtl="0">
              <a:lnSpc>
                <a:spcPct val="80000"/>
              </a:lnSpc>
              <a:spcBef>
                <a:spcPts val="68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Taxpayers are often under a lot of stress and may wait extended periods for assistance, and volunteers may also experience stress due to the volume of taxpayers needing service</a:t>
            </a:r>
          </a:p>
          <a:p>
            <a:pPr marL="342900" marR="0" lvl="0" indent="-342900" algn="l" rtl="0">
              <a:lnSpc>
                <a:spcPct val="80000"/>
              </a:lnSpc>
              <a:spcBef>
                <a:spcPts val="680"/>
              </a:spcBef>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This situation can make patience run short—It is important to remain calm and create a peaceful and friendly atmosphere!</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Shape 3093"/>
        <p:cNvGrpSpPr/>
        <p:nvPr/>
      </p:nvGrpSpPr>
      <p:grpSpPr>
        <a:xfrm>
          <a:off x="0" y="0"/>
          <a:ext cx="0" cy="0"/>
          <a:chOff x="0" y="0"/>
          <a:chExt cx="0" cy="0"/>
        </a:xfrm>
      </p:grpSpPr>
      <p:sp>
        <p:nvSpPr>
          <p:cNvPr id="3094" name="Shape 309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Taxpayer Civil Rights</a:t>
            </a:r>
          </a:p>
        </p:txBody>
      </p:sp>
      <p:sp>
        <p:nvSpPr>
          <p:cNvPr id="3095" name="Shape 309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Discrimination against taxpayers on the basis of </a:t>
            </a:r>
            <a:r>
              <a:rPr lang="en-US" sz="4000" b="1" i="1" u="none" strike="noStrike" cap="none">
                <a:solidFill>
                  <a:schemeClr val="dk1"/>
                </a:solidFill>
                <a:latin typeface="Questrial"/>
                <a:ea typeface="Questrial"/>
                <a:cs typeface="Questrial"/>
                <a:sym typeface="Questrial"/>
              </a:rPr>
              <a:t>race, color, national origin, disability, sex, age, or sexual orientation</a:t>
            </a:r>
            <a:r>
              <a:rPr lang="en-US" sz="4000" b="0" i="0" u="none" strike="noStrike" cap="none">
                <a:solidFill>
                  <a:schemeClr val="dk1"/>
                </a:solidFill>
                <a:latin typeface="Questrial"/>
                <a:ea typeface="Questrial"/>
                <a:cs typeface="Questrial"/>
                <a:sym typeface="Questrial"/>
              </a:rPr>
              <a:t> is strictly prohibited</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Shape 3099"/>
        <p:cNvGrpSpPr/>
        <p:nvPr/>
      </p:nvGrpSpPr>
      <p:grpSpPr>
        <a:xfrm>
          <a:off x="0" y="0"/>
          <a:ext cx="0" cy="0"/>
          <a:chOff x="0" y="0"/>
          <a:chExt cx="0" cy="0"/>
        </a:xfrm>
      </p:grpSpPr>
      <p:sp>
        <p:nvSpPr>
          <p:cNvPr id="3100" name="Shape 310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Reporting Questionable Activity</a:t>
            </a:r>
          </a:p>
        </p:txBody>
      </p:sp>
      <p:sp>
        <p:nvSpPr>
          <p:cNvPr id="3101" name="Shape 3101"/>
          <p:cNvSpPr txBox="1">
            <a:spLocks noGrp="1"/>
          </p:cNvSpPr>
          <p:nvPr>
            <p:ph type="body" idx="1"/>
          </p:nvPr>
        </p:nvSpPr>
        <p:spPr>
          <a:xfrm>
            <a:off x="172800" y="1250725"/>
            <a:ext cx="11409600" cy="45261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Violations that raise substantial questions about another volunteer’s honesty, trustworthiness, or fitness as a tax preparer should be reported</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Taxpayers and tax preparers who violate tax law are subject to civil and criminal penalties</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You can report a violation by speaking to your site coordinator or emailing </a:t>
            </a:r>
            <a:r>
              <a:rPr lang="en-US" sz="4000" b="0" i="0" u="sng" strike="noStrike" cap="none">
                <a:solidFill>
                  <a:schemeClr val="hlink"/>
                </a:solidFill>
                <a:latin typeface="Questrial"/>
                <a:ea typeface="Questrial"/>
                <a:cs typeface="Questrial"/>
                <a:sym typeface="Questrial"/>
                <a:hlinkClick r:id="rId3"/>
              </a:rPr>
              <a:t>WI.Voltax@irs.gov</a:t>
            </a:r>
            <a:r>
              <a:rPr lang="en-US" sz="4000" b="0" i="0" u="none" strike="noStrike" cap="none">
                <a:solidFill>
                  <a:schemeClr val="dk1"/>
                </a:solidFill>
                <a:latin typeface="Questrial"/>
                <a:ea typeface="Questrial"/>
                <a:cs typeface="Questrial"/>
                <a:sym typeface="Questrial"/>
              </a:rPr>
              <a:t> directly</a:t>
            </a:r>
          </a:p>
          <a:p>
            <a:pPr marL="342900" marR="0" lvl="0" indent="-342900" algn="l" rtl="0">
              <a:lnSpc>
                <a:spcPct val="90000"/>
              </a:lnSpc>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grpSp>
        <p:nvGrpSpPr>
          <p:cNvPr id="365" name="Shape 365"/>
          <p:cNvGrpSpPr/>
          <p:nvPr/>
        </p:nvGrpSpPr>
        <p:grpSpPr>
          <a:xfrm>
            <a:off x="1524003" y="534988"/>
            <a:ext cx="2514601" cy="5638800"/>
            <a:chOff x="336" y="279"/>
            <a:chExt cx="1584" cy="3552"/>
          </a:xfrm>
        </p:grpSpPr>
        <p:sp>
          <p:nvSpPr>
            <p:cNvPr id="366" name="Shape 366"/>
            <p:cNvSpPr txBox="1"/>
            <p:nvPr/>
          </p:nvSpPr>
          <p:spPr>
            <a:xfrm>
              <a:off x="576" y="279"/>
              <a:ext cx="1296" cy="232"/>
            </a:xfrm>
            <a:prstGeom prst="rect">
              <a:avLst/>
            </a:prstGeom>
            <a:noFill/>
            <a:ln>
              <a:noFill/>
            </a:ln>
          </p:spPr>
          <p:txBody>
            <a:bodyPr wrap="square" lIns="90000" tIns="46800" rIns="90000" bIns="46800" anchor="t" anchorCtr="0">
              <a:noAutofit/>
            </a:bodyPr>
            <a:lstStyle/>
            <a:p>
              <a:pPr marL="0" marR="0" lvl="0" indent="0" algn="l" rtl="0">
                <a:spcBef>
                  <a:spcPts val="0"/>
                </a:spcBef>
                <a:buSzPct val="25000"/>
                <a:buNone/>
              </a:pPr>
              <a:r>
                <a:rPr lang="en-US" sz="1800" b="1">
                  <a:solidFill>
                    <a:srgbClr val="77A042"/>
                  </a:solidFill>
                  <a:latin typeface="Questrial"/>
                  <a:ea typeface="Questrial"/>
                  <a:cs typeface="Questrial"/>
                  <a:sym typeface="Questrial"/>
                </a:rPr>
                <a:t>TOTAL INCOME</a:t>
              </a:r>
            </a:p>
          </p:txBody>
        </p:sp>
        <p:grpSp>
          <p:nvGrpSpPr>
            <p:cNvPr id="367" name="Shape 367"/>
            <p:cNvGrpSpPr/>
            <p:nvPr/>
          </p:nvGrpSpPr>
          <p:grpSpPr>
            <a:xfrm>
              <a:off x="336" y="1330"/>
              <a:ext cx="1584" cy="2501"/>
              <a:chOff x="336" y="1330"/>
              <a:chExt cx="1584" cy="2501"/>
            </a:xfrm>
          </p:grpSpPr>
          <p:pic>
            <p:nvPicPr>
              <p:cNvPr id="368" name="Shape 368"/>
              <p:cNvPicPr preferRelativeResize="0"/>
              <p:nvPr/>
            </p:nvPicPr>
            <p:blipFill rotWithShape="1">
              <a:blip r:embed="rId3">
                <a:alphaModFix/>
              </a:blip>
              <a:srcRect/>
              <a:stretch/>
            </p:blipFill>
            <p:spPr>
              <a:xfrm>
                <a:off x="1200" y="3202"/>
                <a:ext cx="720" cy="629"/>
              </a:xfrm>
              <a:prstGeom prst="rect">
                <a:avLst/>
              </a:prstGeom>
              <a:noFill/>
              <a:ln>
                <a:noFill/>
              </a:ln>
            </p:spPr>
          </p:pic>
          <p:sp>
            <p:nvSpPr>
              <p:cNvPr id="369" name="Shape 369"/>
              <p:cNvSpPr txBox="1"/>
              <p:nvPr/>
            </p:nvSpPr>
            <p:spPr>
              <a:xfrm>
                <a:off x="336" y="2583"/>
                <a:ext cx="816" cy="405"/>
              </a:xfrm>
              <a:prstGeom prst="rect">
                <a:avLst/>
              </a:prstGeom>
              <a:noFill/>
              <a:ln>
                <a:noFill/>
              </a:ln>
            </p:spPr>
            <p:txBody>
              <a:bodyPr wrap="square" lIns="90000" tIns="46800" rIns="90000" bIns="46800" anchor="t" anchorCtr="0">
                <a:noAutofit/>
              </a:bodyPr>
              <a:lstStyle/>
              <a:p>
                <a:pPr marL="0" marR="0" lvl="0" indent="0" algn="ctr" rtl="0">
                  <a:spcBef>
                    <a:spcPts val="0"/>
                  </a:spcBef>
                  <a:buSzPct val="25000"/>
                  <a:buNone/>
                </a:pPr>
                <a:r>
                  <a:rPr lang="en-US" sz="1800" b="1">
                    <a:solidFill>
                      <a:srgbClr val="77A042"/>
                    </a:solidFill>
                    <a:latin typeface="Questrial"/>
                    <a:ea typeface="Questrial"/>
                    <a:cs typeface="Questrial"/>
                    <a:sym typeface="Questrial"/>
                  </a:rPr>
                  <a:t>Earned Income</a:t>
                </a:r>
              </a:p>
            </p:txBody>
          </p:sp>
          <p:cxnSp>
            <p:nvCxnSpPr>
              <p:cNvPr id="370" name="Shape 370"/>
              <p:cNvCxnSpPr/>
              <p:nvPr/>
            </p:nvCxnSpPr>
            <p:spPr>
              <a:xfrm rot="10800000" flipH="1">
                <a:off x="816" y="1571"/>
                <a:ext cx="1" cy="968"/>
              </a:xfrm>
              <a:prstGeom prst="straightConnector1">
                <a:avLst/>
              </a:prstGeom>
              <a:noFill/>
              <a:ln w="25550" cap="flat" cmpd="sng">
                <a:solidFill>
                  <a:schemeClr val="dk1"/>
                </a:solidFill>
                <a:prstDash val="solid"/>
                <a:miter lim="8000"/>
                <a:headEnd type="none" w="med" len="med"/>
                <a:tailEnd type="none" w="med" len="med"/>
              </a:ln>
            </p:spPr>
          </p:cxnSp>
          <p:cxnSp>
            <p:nvCxnSpPr>
              <p:cNvPr id="371" name="Shape 371"/>
              <p:cNvCxnSpPr/>
              <p:nvPr/>
            </p:nvCxnSpPr>
            <p:spPr>
              <a:xfrm>
                <a:off x="816" y="1575"/>
                <a:ext cx="192" cy="1"/>
              </a:xfrm>
              <a:prstGeom prst="straightConnector1">
                <a:avLst/>
              </a:prstGeom>
              <a:noFill/>
              <a:ln w="25550" cap="flat" cmpd="sng">
                <a:solidFill>
                  <a:schemeClr val="dk1"/>
                </a:solidFill>
                <a:prstDash val="solid"/>
                <a:miter lim="8000"/>
                <a:headEnd type="none" w="med" len="med"/>
                <a:tailEnd type="none" w="med" len="med"/>
              </a:ln>
            </p:spPr>
          </p:cxnSp>
          <p:cxnSp>
            <p:nvCxnSpPr>
              <p:cNvPr id="372" name="Shape 372"/>
              <p:cNvCxnSpPr/>
              <p:nvPr/>
            </p:nvCxnSpPr>
            <p:spPr>
              <a:xfrm rot="10800000" flipH="1">
                <a:off x="816" y="3059"/>
                <a:ext cx="1" cy="440"/>
              </a:xfrm>
              <a:prstGeom prst="straightConnector1">
                <a:avLst/>
              </a:prstGeom>
              <a:noFill/>
              <a:ln w="25550" cap="flat" cmpd="sng">
                <a:solidFill>
                  <a:schemeClr val="dk1"/>
                </a:solidFill>
                <a:prstDash val="solid"/>
                <a:miter lim="8000"/>
                <a:headEnd type="none" w="med" len="med"/>
                <a:tailEnd type="none" w="med" len="med"/>
              </a:ln>
            </p:spPr>
          </p:cxnSp>
          <p:cxnSp>
            <p:nvCxnSpPr>
              <p:cNvPr id="373" name="Shape 373"/>
              <p:cNvCxnSpPr/>
              <p:nvPr/>
            </p:nvCxnSpPr>
            <p:spPr>
              <a:xfrm>
                <a:off x="816" y="3495"/>
                <a:ext cx="192" cy="1"/>
              </a:xfrm>
              <a:prstGeom prst="straightConnector1">
                <a:avLst/>
              </a:prstGeom>
              <a:noFill/>
              <a:ln w="25550" cap="flat" cmpd="sng">
                <a:solidFill>
                  <a:schemeClr val="dk1"/>
                </a:solidFill>
                <a:prstDash val="solid"/>
                <a:miter lim="8000"/>
                <a:headEnd type="none" w="med" len="med"/>
                <a:tailEnd type="none" w="med" len="med"/>
              </a:ln>
            </p:spPr>
          </p:cxnSp>
          <p:pic>
            <p:nvPicPr>
              <p:cNvPr id="374" name="Shape 374"/>
              <p:cNvPicPr preferRelativeResize="0"/>
              <p:nvPr/>
            </p:nvPicPr>
            <p:blipFill rotWithShape="1">
              <a:blip r:embed="rId3">
                <a:alphaModFix/>
              </a:blip>
              <a:srcRect/>
              <a:stretch/>
            </p:blipFill>
            <p:spPr>
              <a:xfrm>
                <a:off x="1200" y="2578"/>
                <a:ext cx="720" cy="629"/>
              </a:xfrm>
              <a:prstGeom prst="rect">
                <a:avLst/>
              </a:prstGeom>
              <a:noFill/>
              <a:ln>
                <a:noFill/>
              </a:ln>
            </p:spPr>
          </p:pic>
          <p:pic>
            <p:nvPicPr>
              <p:cNvPr id="375" name="Shape 375"/>
              <p:cNvPicPr preferRelativeResize="0"/>
              <p:nvPr/>
            </p:nvPicPr>
            <p:blipFill rotWithShape="1">
              <a:blip r:embed="rId3">
                <a:alphaModFix/>
              </a:blip>
              <a:srcRect/>
              <a:stretch/>
            </p:blipFill>
            <p:spPr>
              <a:xfrm>
                <a:off x="1200" y="1959"/>
                <a:ext cx="720" cy="629"/>
              </a:xfrm>
              <a:prstGeom prst="rect">
                <a:avLst/>
              </a:prstGeom>
              <a:noFill/>
              <a:ln>
                <a:noFill/>
              </a:ln>
            </p:spPr>
          </p:pic>
          <p:pic>
            <p:nvPicPr>
              <p:cNvPr id="376" name="Shape 376"/>
              <p:cNvPicPr preferRelativeResize="0"/>
              <p:nvPr/>
            </p:nvPicPr>
            <p:blipFill rotWithShape="1">
              <a:blip r:embed="rId3">
                <a:alphaModFix/>
              </a:blip>
              <a:srcRect/>
              <a:stretch/>
            </p:blipFill>
            <p:spPr>
              <a:xfrm>
                <a:off x="1200" y="1330"/>
                <a:ext cx="720" cy="629"/>
              </a:xfrm>
              <a:prstGeom prst="rect">
                <a:avLst/>
              </a:prstGeom>
              <a:noFill/>
              <a:ln>
                <a:noFill/>
              </a:ln>
            </p:spPr>
          </p:pic>
        </p:grpSp>
      </p:grpSp>
      <p:grpSp>
        <p:nvGrpSpPr>
          <p:cNvPr id="377" name="Shape 377"/>
          <p:cNvGrpSpPr/>
          <p:nvPr/>
        </p:nvGrpSpPr>
        <p:grpSpPr>
          <a:xfrm>
            <a:off x="1525588" y="1601788"/>
            <a:ext cx="2514599" cy="642937"/>
            <a:chOff x="336" y="951"/>
            <a:chExt cx="1584" cy="405"/>
          </a:xfrm>
        </p:grpSpPr>
        <p:sp>
          <p:nvSpPr>
            <p:cNvPr id="378" name="Shape 378"/>
            <p:cNvSpPr txBox="1"/>
            <p:nvPr/>
          </p:nvSpPr>
          <p:spPr>
            <a:xfrm>
              <a:off x="336" y="951"/>
              <a:ext cx="816" cy="405"/>
            </a:xfrm>
            <a:prstGeom prst="rect">
              <a:avLst/>
            </a:prstGeom>
            <a:noFill/>
            <a:ln>
              <a:noFill/>
            </a:ln>
          </p:spPr>
          <p:txBody>
            <a:bodyPr wrap="square" lIns="90000" tIns="46800" rIns="90000" bIns="46800" anchor="t" anchorCtr="0">
              <a:noAutofit/>
            </a:bodyPr>
            <a:lstStyle/>
            <a:p>
              <a:pPr marL="0" marR="0" lvl="0" indent="0" algn="ctr" rtl="0">
                <a:spcBef>
                  <a:spcPts val="0"/>
                </a:spcBef>
                <a:buSzPct val="25000"/>
                <a:buNone/>
              </a:pPr>
              <a:r>
                <a:rPr lang="en-US" sz="1800" b="1">
                  <a:solidFill>
                    <a:srgbClr val="77A042"/>
                  </a:solidFill>
                  <a:latin typeface="Questrial"/>
                  <a:ea typeface="Questrial"/>
                  <a:cs typeface="Questrial"/>
                  <a:sym typeface="Questrial"/>
                </a:rPr>
                <a:t>Unearned Income</a:t>
              </a:r>
            </a:p>
          </p:txBody>
        </p:sp>
        <p:pic>
          <p:nvPicPr>
            <p:cNvPr id="379" name="Shape 379"/>
            <p:cNvPicPr preferRelativeResize="0"/>
            <p:nvPr/>
          </p:nvPicPr>
          <p:blipFill rotWithShape="1">
            <a:blip r:embed="rId4">
              <a:alphaModFix/>
            </a:blip>
            <a:srcRect/>
            <a:stretch/>
          </p:blipFill>
          <p:spPr>
            <a:xfrm>
              <a:off x="1200" y="989"/>
              <a:ext cx="720" cy="346"/>
            </a:xfrm>
            <a:prstGeom prst="rect">
              <a:avLst/>
            </a:prstGeom>
            <a:noFill/>
            <a:ln>
              <a:noFill/>
            </a:ln>
          </p:spPr>
        </p:pic>
      </p:grpSp>
      <p:grpSp>
        <p:nvGrpSpPr>
          <p:cNvPr id="380" name="Shape 380"/>
          <p:cNvGrpSpPr/>
          <p:nvPr/>
        </p:nvGrpSpPr>
        <p:grpSpPr>
          <a:xfrm>
            <a:off x="4343405" y="547691"/>
            <a:ext cx="2438401" cy="5637213"/>
            <a:chOff x="2112" y="288"/>
            <a:chExt cx="1536" cy="3551"/>
          </a:xfrm>
        </p:grpSpPr>
        <p:sp>
          <p:nvSpPr>
            <p:cNvPr id="381" name="Shape 381"/>
            <p:cNvSpPr txBox="1"/>
            <p:nvPr/>
          </p:nvSpPr>
          <p:spPr>
            <a:xfrm>
              <a:off x="2112" y="288"/>
              <a:ext cx="1536" cy="846"/>
            </a:xfrm>
            <a:prstGeom prst="rect">
              <a:avLst/>
            </a:prstGeom>
            <a:noFill/>
            <a:ln>
              <a:noFill/>
            </a:ln>
          </p:spPr>
          <p:txBody>
            <a:bodyPr wrap="square" lIns="90000" tIns="46800" rIns="90000" bIns="46800" anchor="t" anchorCtr="0">
              <a:noAutofit/>
            </a:bodyPr>
            <a:lstStyle/>
            <a:p>
              <a:pPr marL="0" marR="0" lvl="0" indent="0" algn="ctr" rtl="0">
                <a:spcBef>
                  <a:spcPts val="0"/>
                </a:spcBef>
                <a:spcAft>
                  <a:spcPts val="0"/>
                </a:spcAft>
                <a:buSzPct val="25000"/>
                <a:buNone/>
              </a:pPr>
              <a:r>
                <a:rPr lang="en-US" sz="1800" b="1">
                  <a:solidFill>
                    <a:srgbClr val="77A042"/>
                  </a:solidFill>
                  <a:latin typeface="Questrial"/>
                  <a:ea typeface="Questrial"/>
                  <a:cs typeface="Questrial"/>
                  <a:sym typeface="Questrial"/>
                </a:rPr>
                <a:t>TAXABLE INCOME</a:t>
              </a:r>
            </a:p>
            <a:p>
              <a:pPr marL="0" marR="0" lvl="0" indent="0" algn="ctr" rtl="0">
                <a:spcBef>
                  <a:spcPts val="1125"/>
                </a:spcBef>
                <a:buSzPct val="25000"/>
                <a:buNone/>
              </a:pPr>
              <a:r>
                <a:rPr lang="en-US" sz="1800" b="1">
                  <a:solidFill>
                    <a:srgbClr val="77A042"/>
                  </a:solidFill>
                  <a:latin typeface="Questrial"/>
                  <a:ea typeface="Questrial"/>
                  <a:cs typeface="Questrial"/>
                  <a:sym typeface="Questrial"/>
                </a:rPr>
                <a:t>after adjustments, deductions, and exemptions</a:t>
              </a:r>
            </a:p>
          </p:txBody>
        </p:sp>
        <p:pic>
          <p:nvPicPr>
            <p:cNvPr id="382" name="Shape 382"/>
            <p:cNvPicPr preferRelativeResize="0"/>
            <p:nvPr/>
          </p:nvPicPr>
          <p:blipFill rotWithShape="1">
            <a:blip r:embed="rId3">
              <a:alphaModFix/>
            </a:blip>
            <a:srcRect/>
            <a:stretch/>
          </p:blipFill>
          <p:spPr>
            <a:xfrm>
              <a:off x="2544" y="3210"/>
              <a:ext cx="719" cy="629"/>
            </a:xfrm>
            <a:prstGeom prst="rect">
              <a:avLst/>
            </a:prstGeom>
            <a:noFill/>
            <a:ln>
              <a:noFill/>
            </a:ln>
          </p:spPr>
        </p:pic>
        <p:pic>
          <p:nvPicPr>
            <p:cNvPr id="383" name="Shape 383"/>
            <p:cNvPicPr preferRelativeResize="0"/>
            <p:nvPr/>
          </p:nvPicPr>
          <p:blipFill rotWithShape="1">
            <a:blip r:embed="rId3">
              <a:alphaModFix/>
            </a:blip>
            <a:srcRect/>
            <a:stretch/>
          </p:blipFill>
          <p:spPr>
            <a:xfrm>
              <a:off x="2544" y="2586"/>
              <a:ext cx="719" cy="629"/>
            </a:xfrm>
            <a:prstGeom prst="rect">
              <a:avLst/>
            </a:prstGeom>
            <a:noFill/>
            <a:ln>
              <a:noFill/>
            </a:ln>
          </p:spPr>
        </p:pic>
        <p:pic>
          <p:nvPicPr>
            <p:cNvPr id="384" name="Shape 384"/>
            <p:cNvPicPr preferRelativeResize="0"/>
            <p:nvPr/>
          </p:nvPicPr>
          <p:blipFill rotWithShape="1">
            <a:blip r:embed="rId3">
              <a:alphaModFix/>
            </a:blip>
            <a:srcRect/>
            <a:stretch/>
          </p:blipFill>
          <p:spPr>
            <a:xfrm>
              <a:off x="2544" y="1962"/>
              <a:ext cx="719" cy="629"/>
            </a:xfrm>
            <a:prstGeom prst="rect">
              <a:avLst/>
            </a:prstGeom>
            <a:noFill/>
            <a:ln>
              <a:noFill/>
            </a:ln>
          </p:spPr>
        </p:pic>
      </p:gr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Shape 3105"/>
        <p:cNvGrpSpPr/>
        <p:nvPr/>
      </p:nvGrpSpPr>
      <p:grpSpPr>
        <a:xfrm>
          <a:off x="0" y="0"/>
          <a:ext cx="0" cy="0"/>
          <a:chOff x="0" y="0"/>
          <a:chExt cx="0" cy="0"/>
        </a:xfrm>
      </p:grpSpPr>
      <p:sp>
        <p:nvSpPr>
          <p:cNvPr id="3106" name="Shape 310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Intake/Interview &amp; Quality Review Test &amp; Volunteer Standards of Conduct Test</a:t>
            </a:r>
          </a:p>
        </p:txBody>
      </p:sp>
      <p:sp>
        <p:nvSpPr>
          <p:cNvPr id="3107" name="Shape 3107"/>
          <p:cNvSpPr txBox="1">
            <a:spLocks noGrp="1"/>
          </p:cNvSpPr>
          <p:nvPr>
            <p:ph type="body" idx="1"/>
          </p:nvPr>
        </p:nvSpPr>
        <p:spPr>
          <a:xfrm>
            <a:off x="609600" y="1600203"/>
            <a:ext cx="10972800" cy="495558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ALL volunteers must complete and pass the 201</a:t>
            </a:r>
            <a:r>
              <a:rPr lang="en-US" sz="3700"/>
              <a:t>7</a:t>
            </a:r>
            <a:r>
              <a:rPr lang="en-US" sz="3700" b="0" i="0" u="none" strike="noStrike" cap="none">
                <a:solidFill>
                  <a:schemeClr val="dk1"/>
                </a:solidFill>
                <a:latin typeface="Questrial"/>
                <a:ea typeface="Questrial"/>
                <a:cs typeface="Questrial"/>
                <a:sym typeface="Questrial"/>
              </a:rPr>
              <a:t> Intake/Interview &amp; Quality Review Test &amp; the 201</a:t>
            </a:r>
            <a:r>
              <a:rPr lang="en-US" sz="3700"/>
              <a:t>7</a:t>
            </a:r>
            <a:r>
              <a:rPr lang="en-US" sz="3700" b="0" i="0" u="none" strike="noStrike" cap="none">
                <a:solidFill>
                  <a:schemeClr val="dk1"/>
                </a:solidFill>
                <a:latin typeface="Questrial"/>
                <a:ea typeface="Questrial"/>
                <a:cs typeface="Questrial"/>
                <a:sym typeface="Questrial"/>
              </a:rPr>
              <a:t> Volunteer Standards of Conduct Test with a score of 80% on each</a:t>
            </a:r>
          </a:p>
          <a:p>
            <a:pPr marL="342900" marR="0" lvl="0" indent="-342900" algn="l" rtl="0">
              <a:lnSpc>
                <a:spcPct val="9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Please login to your account on </a:t>
            </a:r>
            <a:r>
              <a:rPr lang="en-US" sz="3700" b="0" i="0" u="sng" strike="noStrike" cap="none">
                <a:solidFill>
                  <a:schemeClr val="hlink"/>
                </a:solidFill>
                <a:latin typeface="Questrial"/>
                <a:ea typeface="Questrial"/>
                <a:cs typeface="Questrial"/>
                <a:sym typeface="Questrial"/>
                <a:hlinkClick r:id="rId3"/>
              </a:rPr>
              <a:t>volunteers.generationforchange.org</a:t>
            </a:r>
            <a:r>
              <a:rPr lang="en-US" sz="3700" b="0" i="0" u="none" strike="noStrike" cap="none">
                <a:solidFill>
                  <a:schemeClr val="dk1"/>
                </a:solidFill>
                <a:latin typeface="Questrial"/>
                <a:ea typeface="Questrial"/>
                <a:cs typeface="Questrial"/>
                <a:sym typeface="Questrial"/>
              </a:rPr>
              <a:t> and follow the links in your profile to take these two tests</a:t>
            </a:r>
          </a:p>
          <a:p>
            <a:pPr marL="342900" marR="0" lvl="0" indent="-342900" algn="l" rtl="0">
              <a:lnSpc>
                <a:spcPct val="90000"/>
              </a:lnSpc>
              <a:spcBef>
                <a:spcPts val="740"/>
              </a:spcBef>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You may use all your training materials to complete the short tests!</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Shape 3112"/>
        <p:cNvGrpSpPr/>
        <p:nvPr/>
      </p:nvGrpSpPr>
      <p:grpSpPr>
        <a:xfrm>
          <a:off x="0" y="0"/>
          <a:ext cx="0" cy="0"/>
          <a:chOff x="0" y="0"/>
          <a:chExt cx="0" cy="0"/>
        </a:xfrm>
      </p:grpSpPr>
      <p:pic>
        <p:nvPicPr>
          <p:cNvPr id="3113" name="Shape 3113" descr="Impact-logo_SaveFirst-green.eps"/>
          <p:cNvPicPr preferRelativeResize="0"/>
          <p:nvPr/>
        </p:nvPicPr>
        <p:blipFill rotWithShape="1">
          <a:blip r:embed="rId3">
            <a:alphaModFix/>
          </a:blip>
          <a:srcRect l="19561" t="31742" r="20646" b="34976"/>
          <a:stretch/>
        </p:blipFill>
        <p:spPr>
          <a:xfrm>
            <a:off x="1375921" y="625475"/>
            <a:ext cx="9264733" cy="4243519"/>
          </a:xfrm>
          <a:prstGeom prst="rect">
            <a:avLst/>
          </a:prstGeom>
          <a:noFill/>
          <a:ln>
            <a:noFill/>
          </a:ln>
        </p:spPr>
      </p:pic>
      <p:sp>
        <p:nvSpPr>
          <p:cNvPr id="3114" name="Shape 3114"/>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3115" name="Shape 3115"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3116" name="Shape 3116"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3117" name="Shape 3117"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3118" name="Shape 3118"/>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3119" name="Shape 3119"/>
          <p:cNvSpPr txBox="1"/>
          <p:nvPr/>
        </p:nvSpPr>
        <p:spPr>
          <a:xfrm>
            <a:off x="1644575" y="4869000"/>
            <a:ext cx="9625200" cy="1319100"/>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Your First Day at the Tax Site</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Shape 3123"/>
        <p:cNvGrpSpPr/>
        <p:nvPr/>
      </p:nvGrpSpPr>
      <p:grpSpPr>
        <a:xfrm>
          <a:off x="0" y="0"/>
          <a:ext cx="0" cy="0"/>
          <a:chOff x="0" y="0"/>
          <a:chExt cx="0" cy="0"/>
        </a:xfrm>
      </p:grpSpPr>
      <p:sp>
        <p:nvSpPr>
          <p:cNvPr id="3124" name="Shape 312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Your First Day at the Tax Site</a:t>
            </a:r>
          </a:p>
        </p:txBody>
      </p:sp>
      <p:sp>
        <p:nvSpPr>
          <p:cNvPr id="3125" name="Shape 312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sng" strike="noStrike" cap="none">
                <a:solidFill>
                  <a:schemeClr val="hlink"/>
                </a:solidFill>
                <a:latin typeface="Questrial"/>
                <a:ea typeface="Questrial"/>
                <a:cs typeface="Questrial"/>
                <a:sym typeface="Questrial"/>
                <a:hlinkClick r:id="rId3"/>
              </a:rPr>
              <a:t>Your First Day - A SaveFirst Training Video</a:t>
            </a:r>
          </a:p>
          <a:p>
            <a:pPr marL="342900" marR="0" lvl="0" indent="-342900" algn="l" rtl="0">
              <a:spcBef>
                <a:spcPts val="800"/>
              </a:spcBef>
              <a:buClr>
                <a:schemeClr val="dk1"/>
              </a:buClr>
              <a:buSzPct val="100000"/>
              <a:buFont typeface="Noto Sans Symbols"/>
              <a:buChar char="➢"/>
            </a:pPr>
            <a:r>
              <a:rPr lang="en-US" sz="4000" b="0" i="0" u="sng" strike="noStrike" cap="none">
                <a:solidFill>
                  <a:schemeClr val="hlink"/>
                </a:solidFill>
                <a:latin typeface="Questrial"/>
                <a:ea typeface="Questrial"/>
                <a:cs typeface="Questrial"/>
                <a:sym typeface="Questrial"/>
                <a:hlinkClick r:id="rId4"/>
              </a:rPr>
              <a:t>The Process - A SaveFirst Training Video</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Shape 3129"/>
        <p:cNvGrpSpPr/>
        <p:nvPr/>
      </p:nvGrpSpPr>
      <p:grpSpPr>
        <a:xfrm>
          <a:off x="0" y="0"/>
          <a:ext cx="0" cy="0"/>
          <a:chOff x="0" y="0"/>
          <a:chExt cx="0" cy="0"/>
        </a:xfrm>
      </p:grpSpPr>
      <p:sp>
        <p:nvSpPr>
          <p:cNvPr id="3130" name="Shape 313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Congratulations!</a:t>
            </a:r>
          </a:p>
        </p:txBody>
      </p:sp>
      <p:sp>
        <p:nvSpPr>
          <p:cNvPr id="3131" name="Shape 3131"/>
          <p:cNvSpPr txBox="1">
            <a:spLocks noGrp="1"/>
          </p:cNvSpPr>
          <p:nvPr>
            <p:ph type="body" idx="1"/>
          </p:nvPr>
        </p:nvSpPr>
        <p:spPr>
          <a:xfrm>
            <a:off x="231025" y="1338103"/>
            <a:ext cx="10972800" cy="4526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This completes your SaveFirst Basic Tax Training</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Next steps: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Complete IRS Basic Certification Exam (with score of 80% or higher)</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Serve families at tax sites!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Reminder: You MUST bring your photo ID and show it to your site coordinator when you arrive at a tax site</a:t>
            </a:r>
          </a:p>
          <a:p>
            <a:pPr marL="742950" marR="0" lvl="1" indent="-285750" algn="l" rtl="0">
              <a:spcBef>
                <a:spcPts val="720"/>
              </a:spcBef>
              <a:spcAft>
                <a:spcPts val="0"/>
              </a:spcAft>
              <a:buClr>
                <a:schemeClr val="dk1"/>
              </a:buClr>
              <a:buSzPct val="100000"/>
              <a:buFont typeface="Arial"/>
              <a:buNone/>
            </a:pPr>
            <a:endParaRPr sz="3600" b="0" i="0" u="none" strike="noStrike" cap="none">
              <a:solidFill>
                <a:schemeClr val="dk1"/>
              </a:solidFill>
              <a:latin typeface="Questrial"/>
              <a:ea typeface="Questrial"/>
              <a:cs typeface="Questrial"/>
              <a:sym typeface="Questrial"/>
            </a:endParaRPr>
          </a:p>
          <a:p>
            <a:pPr marL="742950" marR="0" lvl="1" indent="-285750" algn="l" rtl="0">
              <a:spcBef>
                <a:spcPts val="720"/>
              </a:spcBef>
              <a:buClr>
                <a:schemeClr val="dk1"/>
              </a:buClr>
              <a:buSzPct val="100000"/>
              <a:buFont typeface="Arial"/>
              <a:buNone/>
            </a:pPr>
            <a:endParaRPr sz="36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Shape 3135"/>
        <p:cNvGrpSpPr/>
        <p:nvPr/>
      </p:nvGrpSpPr>
      <p:grpSpPr>
        <a:xfrm>
          <a:off x="0" y="0"/>
          <a:ext cx="0" cy="0"/>
          <a:chOff x="0" y="0"/>
          <a:chExt cx="0" cy="0"/>
        </a:xfrm>
      </p:grpSpPr>
      <p:sp>
        <p:nvSpPr>
          <p:cNvPr id="3136" name="Shape 313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IRS Basic Certification</a:t>
            </a:r>
          </a:p>
        </p:txBody>
      </p:sp>
      <p:sp>
        <p:nvSpPr>
          <p:cNvPr id="3137" name="Shape 3137"/>
          <p:cNvSpPr txBox="1">
            <a:spLocks noGrp="1"/>
          </p:cNvSpPr>
          <p:nvPr>
            <p:ph type="body" idx="1"/>
          </p:nvPr>
        </p:nvSpPr>
        <p:spPr>
          <a:xfrm>
            <a:off x="172775" y="1166016"/>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You must complete the IRS Basic Certification exam with a score of 80% or higher to complete your certification</a:t>
            </a:r>
          </a:p>
          <a:p>
            <a:pPr marL="342900" marR="0" lvl="0" indent="-342900" algn="l" rtl="0">
              <a:lnSpc>
                <a:spcPct val="9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Take the exam by logging in to your account on </a:t>
            </a:r>
            <a:r>
              <a:rPr lang="en-US" sz="3700" b="0" i="0" u="sng" strike="noStrike" cap="none">
                <a:solidFill>
                  <a:schemeClr val="hlink"/>
                </a:solidFill>
                <a:latin typeface="Questrial"/>
                <a:ea typeface="Questrial"/>
                <a:cs typeface="Questrial"/>
                <a:sym typeface="Questrial"/>
                <a:hlinkClick r:id="rId3"/>
              </a:rPr>
              <a:t>volunteers.generationforchange.org</a:t>
            </a:r>
            <a:r>
              <a:rPr lang="en-US" sz="3700" b="0" i="0" u="none" strike="noStrike" cap="none">
                <a:solidFill>
                  <a:schemeClr val="dk1"/>
                </a:solidFill>
                <a:latin typeface="Questrial"/>
                <a:ea typeface="Questrial"/>
                <a:cs typeface="Questrial"/>
                <a:sym typeface="Questrial"/>
              </a:rPr>
              <a:t> and following the link in your profile</a:t>
            </a:r>
          </a:p>
          <a:p>
            <a:pPr marL="342900" marR="0" lvl="0" indent="-342900" algn="l" rtl="0">
              <a:lnSpc>
                <a:spcPct val="9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Complete:</a:t>
            </a:r>
          </a:p>
          <a:p>
            <a:pPr marL="742950" marR="0" lvl="1" indent="-285750" algn="l" rtl="0">
              <a:lnSpc>
                <a:spcPct val="9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On your own </a:t>
            </a:r>
          </a:p>
          <a:p>
            <a:pPr marL="742950" marR="0" lvl="1" indent="-285750" algn="l" rtl="0">
              <a:lnSpc>
                <a:spcPct val="90000"/>
              </a:lnSpc>
              <a:spcBef>
                <a:spcPts val="666"/>
              </a:spcBef>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At a testing session hosted by Impact staff member</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Shape 3141"/>
        <p:cNvGrpSpPr/>
        <p:nvPr/>
      </p:nvGrpSpPr>
      <p:grpSpPr>
        <a:xfrm>
          <a:off x="0" y="0"/>
          <a:ext cx="0" cy="0"/>
          <a:chOff x="0" y="0"/>
          <a:chExt cx="0" cy="0"/>
        </a:xfrm>
      </p:grpSpPr>
      <p:sp>
        <p:nvSpPr>
          <p:cNvPr id="3142" name="Shape 314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Testing Session</a:t>
            </a:r>
          </a:p>
        </p:txBody>
      </p:sp>
      <p:sp>
        <p:nvSpPr>
          <p:cNvPr id="3143" name="Shape 3143"/>
          <p:cNvSpPr txBox="1">
            <a:spLocks noGrp="1"/>
          </p:cNvSpPr>
          <p:nvPr>
            <p:ph type="body" idx="1"/>
          </p:nvPr>
        </p:nvSpPr>
        <p:spPr>
          <a:xfrm>
            <a:off x="85425" y="1166016"/>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Please remember to sign up for a Testing Session! These are optional but can be very helpful if you have questions while taking the test.</a:t>
            </a:r>
          </a:p>
          <a:p>
            <a:pPr marL="342900" marR="0" lvl="0" indent="-342900" algn="l" rtl="0">
              <a:lnSpc>
                <a:spcPct val="80000"/>
              </a:lnSpc>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To see Testing Sessions available to you:</a:t>
            </a:r>
          </a:p>
          <a:p>
            <a:pPr marL="742950" marR="0" lvl="1" indent="-285750" algn="l" rtl="0">
              <a:lnSpc>
                <a:spcPct val="8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Log in to your account at volunteers.generationforchange.org</a:t>
            </a:r>
          </a:p>
          <a:p>
            <a:pPr marL="742950" marR="0" lvl="1" indent="-285750" algn="l" rtl="0">
              <a:lnSpc>
                <a:spcPct val="80000"/>
              </a:lnSpc>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Select “Register for a Testing Session (Recommended)”</a:t>
            </a:r>
          </a:p>
          <a:p>
            <a:pPr marL="742950" marR="0" lvl="1" indent="-285750" algn="l" rtl="0">
              <a:lnSpc>
                <a:spcPct val="80000"/>
              </a:lnSpc>
              <a:spcBef>
                <a:spcPts val="666"/>
              </a:spcBef>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Select “Register” for the training session you would like to attend</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Shape 3147"/>
        <p:cNvGrpSpPr/>
        <p:nvPr/>
      </p:nvGrpSpPr>
      <p:grpSpPr>
        <a:xfrm>
          <a:off x="0" y="0"/>
          <a:ext cx="0" cy="0"/>
          <a:chOff x="0" y="0"/>
          <a:chExt cx="0" cy="0"/>
        </a:xfrm>
      </p:grpSpPr>
      <p:sp>
        <p:nvSpPr>
          <p:cNvPr id="3148" name="Shape 314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Extra Practice</a:t>
            </a:r>
          </a:p>
        </p:txBody>
      </p:sp>
      <p:sp>
        <p:nvSpPr>
          <p:cNvPr id="3149" name="Shape 3149"/>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Complete the Charlie Center TaxSlayer Exercise on your own for additional practice</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Answer key and video walkthrough will be posted at </a:t>
            </a:r>
            <a:r>
              <a:rPr lang="en-US" sz="4000" b="0" i="0" u="sng" strike="noStrike" cap="none">
                <a:solidFill>
                  <a:schemeClr val="hlink"/>
                </a:solidFill>
                <a:latin typeface="Questrial"/>
                <a:ea typeface="Questrial"/>
                <a:cs typeface="Questrial"/>
                <a:sym typeface="Questrial"/>
                <a:hlinkClick r:id="rId3"/>
              </a:rPr>
              <a:t>www.impactamerica.com/taxprep</a:t>
            </a:r>
            <a:r>
              <a:rPr lang="en-US" sz="4000" b="0" i="0" u="none" strike="noStrike" cap="none">
                <a:solidFill>
                  <a:schemeClr val="dk1"/>
                </a:solidFill>
                <a:latin typeface="Questrial"/>
                <a:ea typeface="Questrial"/>
                <a:cs typeface="Questrial"/>
                <a:sym typeface="Questrial"/>
              </a:rPr>
              <a:t>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Shape 3154"/>
        <p:cNvGrpSpPr/>
        <p:nvPr/>
      </p:nvGrpSpPr>
      <p:grpSpPr>
        <a:xfrm>
          <a:off x="0" y="0"/>
          <a:ext cx="0" cy="0"/>
          <a:chOff x="0" y="0"/>
          <a:chExt cx="0" cy="0"/>
        </a:xfrm>
      </p:grpSpPr>
      <p:pic>
        <p:nvPicPr>
          <p:cNvPr id="3155" name="Shape 3155" descr="Impact-logo_SaveFirst-green.eps"/>
          <p:cNvPicPr preferRelativeResize="0"/>
          <p:nvPr/>
        </p:nvPicPr>
        <p:blipFill rotWithShape="1">
          <a:blip r:embed="rId3">
            <a:alphaModFix/>
          </a:blip>
          <a:srcRect l="19561" t="31742" r="20646" b="34976"/>
          <a:stretch/>
        </p:blipFill>
        <p:spPr>
          <a:xfrm>
            <a:off x="1440089" y="413266"/>
            <a:ext cx="9264733" cy="4243519"/>
          </a:xfrm>
          <a:prstGeom prst="rect">
            <a:avLst/>
          </a:prstGeom>
          <a:noFill/>
          <a:ln>
            <a:noFill/>
          </a:ln>
        </p:spPr>
      </p:pic>
      <p:sp>
        <p:nvSpPr>
          <p:cNvPr id="3156" name="Shape 3156"/>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3157" name="Shape 3157"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3158" name="Shape 3158"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3159" name="Shape 3159"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3160" name="Shape 3160"/>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3161" name="Shape 3161"/>
          <p:cNvSpPr txBox="1"/>
          <p:nvPr/>
        </p:nvSpPr>
        <p:spPr>
          <a:xfrm>
            <a:off x="1732275" y="4749375"/>
            <a:ext cx="8727300" cy="1686300"/>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Volunteer Basic Tax Training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grpSp>
        <p:nvGrpSpPr>
          <p:cNvPr id="390" name="Shape 390"/>
          <p:cNvGrpSpPr/>
          <p:nvPr/>
        </p:nvGrpSpPr>
        <p:grpSpPr>
          <a:xfrm>
            <a:off x="1524003" y="534988"/>
            <a:ext cx="2514601" cy="5638800"/>
            <a:chOff x="336" y="279"/>
            <a:chExt cx="1584" cy="3552"/>
          </a:xfrm>
        </p:grpSpPr>
        <p:sp>
          <p:nvSpPr>
            <p:cNvPr id="391" name="Shape 391"/>
            <p:cNvSpPr txBox="1"/>
            <p:nvPr/>
          </p:nvSpPr>
          <p:spPr>
            <a:xfrm>
              <a:off x="576" y="279"/>
              <a:ext cx="1296" cy="232"/>
            </a:xfrm>
            <a:prstGeom prst="rect">
              <a:avLst/>
            </a:prstGeom>
            <a:noFill/>
            <a:ln>
              <a:noFill/>
            </a:ln>
          </p:spPr>
          <p:txBody>
            <a:bodyPr wrap="square" lIns="90000" tIns="46800" rIns="90000" bIns="46800" anchor="t" anchorCtr="0">
              <a:noAutofit/>
            </a:bodyPr>
            <a:lstStyle/>
            <a:p>
              <a:pPr marL="0" marR="0" lvl="0" indent="0" algn="l" rtl="0">
                <a:spcBef>
                  <a:spcPts val="0"/>
                </a:spcBef>
                <a:buSzPct val="25000"/>
                <a:buNone/>
              </a:pPr>
              <a:r>
                <a:rPr lang="en-US" sz="1800" b="1">
                  <a:solidFill>
                    <a:srgbClr val="77A042"/>
                  </a:solidFill>
                  <a:latin typeface="Questrial"/>
                  <a:ea typeface="Questrial"/>
                  <a:cs typeface="Questrial"/>
                  <a:sym typeface="Questrial"/>
                </a:rPr>
                <a:t>TOTAL INCOME</a:t>
              </a:r>
            </a:p>
          </p:txBody>
        </p:sp>
        <p:grpSp>
          <p:nvGrpSpPr>
            <p:cNvPr id="392" name="Shape 392"/>
            <p:cNvGrpSpPr/>
            <p:nvPr/>
          </p:nvGrpSpPr>
          <p:grpSpPr>
            <a:xfrm>
              <a:off x="336" y="1330"/>
              <a:ext cx="1584" cy="2501"/>
              <a:chOff x="336" y="1330"/>
              <a:chExt cx="1584" cy="2501"/>
            </a:xfrm>
          </p:grpSpPr>
          <p:pic>
            <p:nvPicPr>
              <p:cNvPr id="393" name="Shape 393"/>
              <p:cNvPicPr preferRelativeResize="0"/>
              <p:nvPr/>
            </p:nvPicPr>
            <p:blipFill rotWithShape="1">
              <a:blip r:embed="rId3">
                <a:alphaModFix/>
              </a:blip>
              <a:srcRect/>
              <a:stretch/>
            </p:blipFill>
            <p:spPr>
              <a:xfrm>
                <a:off x="1200" y="3202"/>
                <a:ext cx="720" cy="629"/>
              </a:xfrm>
              <a:prstGeom prst="rect">
                <a:avLst/>
              </a:prstGeom>
              <a:noFill/>
              <a:ln>
                <a:noFill/>
              </a:ln>
            </p:spPr>
          </p:pic>
          <p:sp>
            <p:nvSpPr>
              <p:cNvPr id="394" name="Shape 394"/>
              <p:cNvSpPr txBox="1"/>
              <p:nvPr/>
            </p:nvSpPr>
            <p:spPr>
              <a:xfrm>
                <a:off x="336" y="2583"/>
                <a:ext cx="816" cy="405"/>
              </a:xfrm>
              <a:prstGeom prst="rect">
                <a:avLst/>
              </a:prstGeom>
              <a:noFill/>
              <a:ln>
                <a:noFill/>
              </a:ln>
            </p:spPr>
            <p:txBody>
              <a:bodyPr wrap="square" lIns="90000" tIns="46800" rIns="90000" bIns="46800" anchor="t" anchorCtr="0">
                <a:noAutofit/>
              </a:bodyPr>
              <a:lstStyle/>
              <a:p>
                <a:pPr marL="0" marR="0" lvl="0" indent="0" algn="ctr" rtl="0">
                  <a:spcBef>
                    <a:spcPts val="0"/>
                  </a:spcBef>
                  <a:buSzPct val="25000"/>
                  <a:buNone/>
                </a:pPr>
                <a:r>
                  <a:rPr lang="en-US" sz="1800" b="1">
                    <a:solidFill>
                      <a:srgbClr val="77A042"/>
                    </a:solidFill>
                    <a:latin typeface="Questrial"/>
                    <a:ea typeface="Questrial"/>
                    <a:cs typeface="Questrial"/>
                    <a:sym typeface="Questrial"/>
                  </a:rPr>
                  <a:t>Earned Income</a:t>
                </a:r>
              </a:p>
            </p:txBody>
          </p:sp>
          <p:cxnSp>
            <p:nvCxnSpPr>
              <p:cNvPr id="395" name="Shape 395"/>
              <p:cNvCxnSpPr/>
              <p:nvPr/>
            </p:nvCxnSpPr>
            <p:spPr>
              <a:xfrm rot="10800000" flipH="1">
                <a:off x="816" y="1571"/>
                <a:ext cx="1" cy="968"/>
              </a:xfrm>
              <a:prstGeom prst="straightConnector1">
                <a:avLst/>
              </a:prstGeom>
              <a:noFill/>
              <a:ln w="25550" cap="flat" cmpd="sng">
                <a:solidFill>
                  <a:schemeClr val="dk1"/>
                </a:solidFill>
                <a:prstDash val="solid"/>
                <a:miter lim="8000"/>
                <a:headEnd type="none" w="med" len="med"/>
                <a:tailEnd type="none" w="med" len="med"/>
              </a:ln>
            </p:spPr>
          </p:cxnSp>
          <p:cxnSp>
            <p:nvCxnSpPr>
              <p:cNvPr id="396" name="Shape 396"/>
              <p:cNvCxnSpPr/>
              <p:nvPr/>
            </p:nvCxnSpPr>
            <p:spPr>
              <a:xfrm>
                <a:off x="816" y="1575"/>
                <a:ext cx="192" cy="1"/>
              </a:xfrm>
              <a:prstGeom prst="straightConnector1">
                <a:avLst/>
              </a:prstGeom>
              <a:noFill/>
              <a:ln w="25550" cap="flat" cmpd="sng">
                <a:solidFill>
                  <a:schemeClr val="dk1"/>
                </a:solidFill>
                <a:prstDash val="solid"/>
                <a:miter lim="8000"/>
                <a:headEnd type="none" w="med" len="med"/>
                <a:tailEnd type="none" w="med" len="med"/>
              </a:ln>
            </p:spPr>
          </p:cxnSp>
          <p:cxnSp>
            <p:nvCxnSpPr>
              <p:cNvPr id="397" name="Shape 397"/>
              <p:cNvCxnSpPr/>
              <p:nvPr/>
            </p:nvCxnSpPr>
            <p:spPr>
              <a:xfrm rot="10800000" flipH="1">
                <a:off x="816" y="3059"/>
                <a:ext cx="1" cy="440"/>
              </a:xfrm>
              <a:prstGeom prst="straightConnector1">
                <a:avLst/>
              </a:prstGeom>
              <a:noFill/>
              <a:ln w="25550" cap="flat" cmpd="sng">
                <a:solidFill>
                  <a:schemeClr val="dk1"/>
                </a:solidFill>
                <a:prstDash val="solid"/>
                <a:miter lim="8000"/>
                <a:headEnd type="none" w="med" len="med"/>
                <a:tailEnd type="none" w="med" len="med"/>
              </a:ln>
            </p:spPr>
          </p:cxnSp>
          <p:cxnSp>
            <p:nvCxnSpPr>
              <p:cNvPr id="398" name="Shape 398"/>
              <p:cNvCxnSpPr/>
              <p:nvPr/>
            </p:nvCxnSpPr>
            <p:spPr>
              <a:xfrm>
                <a:off x="816" y="3495"/>
                <a:ext cx="192" cy="1"/>
              </a:xfrm>
              <a:prstGeom prst="straightConnector1">
                <a:avLst/>
              </a:prstGeom>
              <a:noFill/>
              <a:ln w="25550" cap="flat" cmpd="sng">
                <a:solidFill>
                  <a:schemeClr val="dk1"/>
                </a:solidFill>
                <a:prstDash val="solid"/>
                <a:miter lim="8000"/>
                <a:headEnd type="none" w="med" len="med"/>
                <a:tailEnd type="none" w="med" len="med"/>
              </a:ln>
            </p:spPr>
          </p:cxnSp>
          <p:pic>
            <p:nvPicPr>
              <p:cNvPr id="399" name="Shape 399"/>
              <p:cNvPicPr preferRelativeResize="0"/>
              <p:nvPr/>
            </p:nvPicPr>
            <p:blipFill rotWithShape="1">
              <a:blip r:embed="rId3">
                <a:alphaModFix/>
              </a:blip>
              <a:srcRect/>
              <a:stretch/>
            </p:blipFill>
            <p:spPr>
              <a:xfrm>
                <a:off x="1200" y="2578"/>
                <a:ext cx="720" cy="629"/>
              </a:xfrm>
              <a:prstGeom prst="rect">
                <a:avLst/>
              </a:prstGeom>
              <a:noFill/>
              <a:ln>
                <a:noFill/>
              </a:ln>
            </p:spPr>
          </p:pic>
          <p:pic>
            <p:nvPicPr>
              <p:cNvPr id="400" name="Shape 400"/>
              <p:cNvPicPr preferRelativeResize="0"/>
              <p:nvPr/>
            </p:nvPicPr>
            <p:blipFill rotWithShape="1">
              <a:blip r:embed="rId3">
                <a:alphaModFix/>
              </a:blip>
              <a:srcRect/>
              <a:stretch/>
            </p:blipFill>
            <p:spPr>
              <a:xfrm>
                <a:off x="1200" y="1959"/>
                <a:ext cx="720" cy="629"/>
              </a:xfrm>
              <a:prstGeom prst="rect">
                <a:avLst/>
              </a:prstGeom>
              <a:noFill/>
              <a:ln>
                <a:noFill/>
              </a:ln>
            </p:spPr>
          </p:pic>
          <p:pic>
            <p:nvPicPr>
              <p:cNvPr id="401" name="Shape 401"/>
              <p:cNvPicPr preferRelativeResize="0"/>
              <p:nvPr/>
            </p:nvPicPr>
            <p:blipFill rotWithShape="1">
              <a:blip r:embed="rId3">
                <a:alphaModFix/>
              </a:blip>
              <a:srcRect/>
              <a:stretch/>
            </p:blipFill>
            <p:spPr>
              <a:xfrm>
                <a:off x="1200" y="1330"/>
                <a:ext cx="720" cy="629"/>
              </a:xfrm>
              <a:prstGeom prst="rect">
                <a:avLst/>
              </a:prstGeom>
              <a:noFill/>
              <a:ln>
                <a:noFill/>
              </a:ln>
            </p:spPr>
          </p:pic>
        </p:grpSp>
      </p:grpSp>
      <p:grpSp>
        <p:nvGrpSpPr>
          <p:cNvPr id="402" name="Shape 402"/>
          <p:cNvGrpSpPr/>
          <p:nvPr/>
        </p:nvGrpSpPr>
        <p:grpSpPr>
          <a:xfrm>
            <a:off x="1525588" y="1601788"/>
            <a:ext cx="2514599" cy="642937"/>
            <a:chOff x="336" y="951"/>
            <a:chExt cx="1584" cy="405"/>
          </a:xfrm>
        </p:grpSpPr>
        <p:sp>
          <p:nvSpPr>
            <p:cNvPr id="403" name="Shape 403"/>
            <p:cNvSpPr txBox="1"/>
            <p:nvPr/>
          </p:nvSpPr>
          <p:spPr>
            <a:xfrm>
              <a:off x="336" y="951"/>
              <a:ext cx="816" cy="405"/>
            </a:xfrm>
            <a:prstGeom prst="rect">
              <a:avLst/>
            </a:prstGeom>
            <a:noFill/>
            <a:ln>
              <a:noFill/>
            </a:ln>
          </p:spPr>
          <p:txBody>
            <a:bodyPr wrap="square" lIns="90000" tIns="46800" rIns="90000" bIns="46800" anchor="t" anchorCtr="0">
              <a:noAutofit/>
            </a:bodyPr>
            <a:lstStyle/>
            <a:p>
              <a:pPr marL="0" marR="0" lvl="0" indent="0" algn="ctr" rtl="0">
                <a:spcBef>
                  <a:spcPts val="0"/>
                </a:spcBef>
                <a:buSzPct val="25000"/>
                <a:buNone/>
              </a:pPr>
              <a:r>
                <a:rPr lang="en-US" sz="1800" b="1">
                  <a:solidFill>
                    <a:srgbClr val="77A042"/>
                  </a:solidFill>
                  <a:latin typeface="Questrial"/>
                  <a:ea typeface="Questrial"/>
                  <a:cs typeface="Questrial"/>
                  <a:sym typeface="Questrial"/>
                </a:rPr>
                <a:t>Unearned Income</a:t>
              </a:r>
            </a:p>
          </p:txBody>
        </p:sp>
        <p:pic>
          <p:nvPicPr>
            <p:cNvPr id="404" name="Shape 404"/>
            <p:cNvPicPr preferRelativeResize="0"/>
            <p:nvPr/>
          </p:nvPicPr>
          <p:blipFill rotWithShape="1">
            <a:blip r:embed="rId4">
              <a:alphaModFix/>
            </a:blip>
            <a:srcRect/>
            <a:stretch/>
          </p:blipFill>
          <p:spPr>
            <a:xfrm>
              <a:off x="1200" y="989"/>
              <a:ext cx="720" cy="346"/>
            </a:xfrm>
            <a:prstGeom prst="rect">
              <a:avLst/>
            </a:prstGeom>
            <a:noFill/>
            <a:ln>
              <a:noFill/>
            </a:ln>
          </p:spPr>
        </p:pic>
      </p:grpSp>
      <p:grpSp>
        <p:nvGrpSpPr>
          <p:cNvPr id="405" name="Shape 405"/>
          <p:cNvGrpSpPr/>
          <p:nvPr/>
        </p:nvGrpSpPr>
        <p:grpSpPr>
          <a:xfrm>
            <a:off x="4343405" y="547691"/>
            <a:ext cx="2438401" cy="5637213"/>
            <a:chOff x="2112" y="288"/>
            <a:chExt cx="1536" cy="3551"/>
          </a:xfrm>
        </p:grpSpPr>
        <p:sp>
          <p:nvSpPr>
            <p:cNvPr id="406" name="Shape 406"/>
            <p:cNvSpPr txBox="1"/>
            <p:nvPr/>
          </p:nvSpPr>
          <p:spPr>
            <a:xfrm>
              <a:off x="2112" y="288"/>
              <a:ext cx="1536" cy="846"/>
            </a:xfrm>
            <a:prstGeom prst="rect">
              <a:avLst/>
            </a:prstGeom>
            <a:noFill/>
            <a:ln>
              <a:noFill/>
            </a:ln>
          </p:spPr>
          <p:txBody>
            <a:bodyPr wrap="square" lIns="90000" tIns="46800" rIns="90000" bIns="46800" anchor="t" anchorCtr="0">
              <a:noAutofit/>
            </a:bodyPr>
            <a:lstStyle/>
            <a:p>
              <a:pPr marL="0" marR="0" lvl="0" indent="0" algn="ctr" rtl="0">
                <a:spcBef>
                  <a:spcPts val="0"/>
                </a:spcBef>
                <a:spcAft>
                  <a:spcPts val="0"/>
                </a:spcAft>
                <a:buSzPct val="25000"/>
                <a:buNone/>
              </a:pPr>
              <a:r>
                <a:rPr lang="en-US" sz="1800" b="1">
                  <a:solidFill>
                    <a:srgbClr val="77A042"/>
                  </a:solidFill>
                  <a:latin typeface="Questrial"/>
                  <a:ea typeface="Questrial"/>
                  <a:cs typeface="Questrial"/>
                  <a:sym typeface="Questrial"/>
                </a:rPr>
                <a:t>TAXABLE INCOME</a:t>
              </a:r>
            </a:p>
            <a:p>
              <a:pPr marL="0" marR="0" lvl="0" indent="0" algn="ctr" rtl="0">
                <a:spcBef>
                  <a:spcPts val="1125"/>
                </a:spcBef>
                <a:buSzPct val="25000"/>
                <a:buNone/>
              </a:pPr>
              <a:r>
                <a:rPr lang="en-US" sz="1800" b="1">
                  <a:solidFill>
                    <a:srgbClr val="77A042"/>
                  </a:solidFill>
                  <a:latin typeface="Questrial"/>
                  <a:ea typeface="Questrial"/>
                  <a:cs typeface="Questrial"/>
                  <a:sym typeface="Questrial"/>
                </a:rPr>
                <a:t>after adjustments, deductions, and exemptions</a:t>
              </a:r>
            </a:p>
          </p:txBody>
        </p:sp>
        <p:pic>
          <p:nvPicPr>
            <p:cNvPr id="407" name="Shape 407"/>
            <p:cNvPicPr preferRelativeResize="0"/>
            <p:nvPr/>
          </p:nvPicPr>
          <p:blipFill rotWithShape="1">
            <a:blip r:embed="rId3">
              <a:alphaModFix/>
            </a:blip>
            <a:srcRect/>
            <a:stretch/>
          </p:blipFill>
          <p:spPr>
            <a:xfrm>
              <a:off x="2544" y="3210"/>
              <a:ext cx="719" cy="629"/>
            </a:xfrm>
            <a:prstGeom prst="rect">
              <a:avLst/>
            </a:prstGeom>
            <a:noFill/>
            <a:ln>
              <a:noFill/>
            </a:ln>
          </p:spPr>
        </p:pic>
        <p:pic>
          <p:nvPicPr>
            <p:cNvPr id="408" name="Shape 408"/>
            <p:cNvPicPr preferRelativeResize="0"/>
            <p:nvPr/>
          </p:nvPicPr>
          <p:blipFill rotWithShape="1">
            <a:blip r:embed="rId3">
              <a:alphaModFix/>
            </a:blip>
            <a:srcRect/>
            <a:stretch/>
          </p:blipFill>
          <p:spPr>
            <a:xfrm>
              <a:off x="2544" y="2586"/>
              <a:ext cx="719" cy="629"/>
            </a:xfrm>
            <a:prstGeom prst="rect">
              <a:avLst/>
            </a:prstGeom>
            <a:noFill/>
            <a:ln>
              <a:noFill/>
            </a:ln>
          </p:spPr>
        </p:pic>
        <p:pic>
          <p:nvPicPr>
            <p:cNvPr id="409" name="Shape 409"/>
            <p:cNvPicPr preferRelativeResize="0"/>
            <p:nvPr/>
          </p:nvPicPr>
          <p:blipFill rotWithShape="1">
            <a:blip r:embed="rId3">
              <a:alphaModFix/>
            </a:blip>
            <a:srcRect/>
            <a:stretch/>
          </p:blipFill>
          <p:spPr>
            <a:xfrm>
              <a:off x="2544" y="1962"/>
              <a:ext cx="719" cy="629"/>
            </a:xfrm>
            <a:prstGeom prst="rect">
              <a:avLst/>
            </a:prstGeom>
            <a:noFill/>
            <a:ln>
              <a:noFill/>
            </a:ln>
          </p:spPr>
        </p:pic>
      </p:grpSp>
      <p:sp>
        <p:nvSpPr>
          <p:cNvPr id="410" name="Shape 410"/>
          <p:cNvSpPr/>
          <p:nvPr/>
        </p:nvSpPr>
        <p:spPr>
          <a:xfrm rot="-2100000">
            <a:off x="5795963" y="2459038"/>
            <a:ext cx="2582862" cy="304800"/>
          </a:xfrm>
          <a:prstGeom prst="rightArrow">
            <a:avLst>
              <a:gd name="adj1" fmla="val 50000"/>
              <a:gd name="adj2" fmla="val 211849"/>
            </a:avLst>
          </a:prstGeom>
          <a:solidFill>
            <a:srgbClr val="FF0000"/>
          </a:solidFill>
          <a:ln>
            <a:noFill/>
          </a:ln>
        </p:spPr>
        <p:txBody>
          <a:bodyPr wrap="square" lIns="91425" tIns="45700" rIns="91425" bIns="45700" anchor="ctr" anchorCtr="0">
            <a:noAutofit/>
          </a:bodyPr>
          <a:lstStyle/>
          <a:p>
            <a:pPr marL="0" marR="0" lvl="0" indent="0" algn="l" rtl="0">
              <a:spcBef>
                <a:spcPts val="0"/>
              </a:spcBef>
              <a:buNone/>
            </a:pPr>
            <a:endParaRPr sz="1800">
              <a:solidFill>
                <a:srgbClr val="FFFFFF"/>
              </a:solidFill>
              <a:latin typeface="Questrial"/>
              <a:ea typeface="Questrial"/>
              <a:cs typeface="Questrial"/>
              <a:sym typeface="Questrial"/>
            </a:endParaRPr>
          </a:p>
        </p:txBody>
      </p:sp>
      <p:sp>
        <p:nvSpPr>
          <p:cNvPr id="411" name="Shape 411"/>
          <p:cNvSpPr/>
          <p:nvPr/>
        </p:nvSpPr>
        <p:spPr>
          <a:xfrm>
            <a:off x="4953000" y="3124200"/>
            <a:ext cx="1295400" cy="1143000"/>
          </a:xfrm>
          <a:prstGeom prst="ellipse">
            <a:avLst/>
          </a:prstGeom>
          <a:noFill/>
          <a:ln w="25550" cap="flat" cmpd="sng">
            <a:solidFill>
              <a:srgbClr val="FF0000"/>
            </a:solidFill>
            <a:prstDash val="solid"/>
            <a:miter lim="8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rgbClr val="FFFFFF"/>
              </a:solidFill>
              <a:latin typeface="Questrial"/>
              <a:ea typeface="Questrial"/>
              <a:cs typeface="Questrial"/>
              <a:sym typeface="Questrial"/>
            </a:endParaRPr>
          </a:p>
        </p:txBody>
      </p:sp>
      <p:pic>
        <p:nvPicPr>
          <p:cNvPr id="412" name="Shape 412"/>
          <p:cNvPicPr preferRelativeResize="0"/>
          <p:nvPr/>
        </p:nvPicPr>
        <p:blipFill rotWithShape="1">
          <a:blip r:embed="rId3">
            <a:alphaModFix/>
          </a:blip>
          <a:srcRect/>
          <a:stretch/>
        </p:blipFill>
        <p:spPr>
          <a:xfrm>
            <a:off x="8001000" y="1157291"/>
            <a:ext cx="1143000" cy="998537"/>
          </a:xfrm>
          <a:prstGeom prst="rect">
            <a:avLst/>
          </a:prstGeom>
          <a:noFill/>
          <a:ln>
            <a:noFill/>
          </a:ln>
        </p:spPr>
      </p:pic>
      <p:sp>
        <p:nvSpPr>
          <p:cNvPr id="413" name="Shape 413"/>
          <p:cNvSpPr/>
          <p:nvPr/>
        </p:nvSpPr>
        <p:spPr>
          <a:xfrm>
            <a:off x="7770359" y="533956"/>
            <a:ext cx="1544141" cy="369332"/>
          </a:xfrm>
          <a:prstGeom prst="rect">
            <a:avLst/>
          </a:prstGeom>
          <a:noFill/>
          <a:ln>
            <a:noFill/>
          </a:ln>
        </p:spPr>
        <p:txBody>
          <a:bodyPr wrap="square" lIns="91425" tIns="45700" rIns="91425" bIns="45700" anchor="t" anchorCtr="0">
            <a:noAutofit/>
          </a:bodyPr>
          <a:lstStyle/>
          <a:p>
            <a:pPr marL="0" marR="0" lvl="0" indent="0" algn="ctr" rtl="0">
              <a:spcBef>
                <a:spcPts val="0"/>
              </a:spcBef>
              <a:buClr>
                <a:srgbClr val="000000"/>
              </a:buClr>
              <a:buSzPct val="25000"/>
              <a:buFont typeface="Times New Roman"/>
              <a:buNone/>
            </a:pPr>
            <a:r>
              <a:rPr lang="en-US" sz="1800" b="1">
                <a:solidFill>
                  <a:srgbClr val="77A042"/>
                </a:solidFill>
                <a:latin typeface="Questrial"/>
                <a:ea typeface="Questrial"/>
                <a:cs typeface="Questrial"/>
                <a:sym typeface="Questrial"/>
              </a:rPr>
              <a:t>TAX LIABILITY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grpSp>
        <p:nvGrpSpPr>
          <p:cNvPr id="419" name="Shape 419"/>
          <p:cNvGrpSpPr/>
          <p:nvPr/>
        </p:nvGrpSpPr>
        <p:grpSpPr>
          <a:xfrm>
            <a:off x="1524003" y="534988"/>
            <a:ext cx="2514601" cy="5638800"/>
            <a:chOff x="336" y="279"/>
            <a:chExt cx="1584" cy="3552"/>
          </a:xfrm>
        </p:grpSpPr>
        <p:sp>
          <p:nvSpPr>
            <p:cNvPr id="420" name="Shape 420"/>
            <p:cNvSpPr txBox="1"/>
            <p:nvPr/>
          </p:nvSpPr>
          <p:spPr>
            <a:xfrm>
              <a:off x="576" y="279"/>
              <a:ext cx="1296" cy="232"/>
            </a:xfrm>
            <a:prstGeom prst="rect">
              <a:avLst/>
            </a:prstGeom>
            <a:noFill/>
            <a:ln>
              <a:noFill/>
            </a:ln>
          </p:spPr>
          <p:txBody>
            <a:bodyPr wrap="square" lIns="90000" tIns="46800" rIns="90000" bIns="46800" anchor="t" anchorCtr="0">
              <a:noAutofit/>
            </a:bodyPr>
            <a:lstStyle/>
            <a:p>
              <a:pPr marL="0" marR="0" lvl="0" indent="0" algn="l" rtl="0">
                <a:spcBef>
                  <a:spcPts val="0"/>
                </a:spcBef>
                <a:buSzPct val="25000"/>
                <a:buNone/>
              </a:pPr>
              <a:r>
                <a:rPr lang="en-US" sz="1800" b="1">
                  <a:solidFill>
                    <a:srgbClr val="77A042"/>
                  </a:solidFill>
                  <a:latin typeface="Questrial"/>
                  <a:ea typeface="Questrial"/>
                  <a:cs typeface="Questrial"/>
                  <a:sym typeface="Questrial"/>
                </a:rPr>
                <a:t>TOTAL INCOME</a:t>
              </a:r>
            </a:p>
          </p:txBody>
        </p:sp>
        <p:grpSp>
          <p:nvGrpSpPr>
            <p:cNvPr id="421" name="Shape 421"/>
            <p:cNvGrpSpPr/>
            <p:nvPr/>
          </p:nvGrpSpPr>
          <p:grpSpPr>
            <a:xfrm>
              <a:off x="336" y="1330"/>
              <a:ext cx="1584" cy="2501"/>
              <a:chOff x="336" y="1330"/>
              <a:chExt cx="1584" cy="2501"/>
            </a:xfrm>
          </p:grpSpPr>
          <p:pic>
            <p:nvPicPr>
              <p:cNvPr id="422" name="Shape 422"/>
              <p:cNvPicPr preferRelativeResize="0"/>
              <p:nvPr/>
            </p:nvPicPr>
            <p:blipFill rotWithShape="1">
              <a:blip r:embed="rId3">
                <a:alphaModFix/>
              </a:blip>
              <a:srcRect/>
              <a:stretch/>
            </p:blipFill>
            <p:spPr>
              <a:xfrm>
                <a:off x="1200" y="3202"/>
                <a:ext cx="720" cy="629"/>
              </a:xfrm>
              <a:prstGeom prst="rect">
                <a:avLst/>
              </a:prstGeom>
              <a:noFill/>
              <a:ln>
                <a:noFill/>
              </a:ln>
            </p:spPr>
          </p:pic>
          <p:sp>
            <p:nvSpPr>
              <p:cNvPr id="423" name="Shape 423"/>
              <p:cNvSpPr txBox="1"/>
              <p:nvPr/>
            </p:nvSpPr>
            <p:spPr>
              <a:xfrm>
                <a:off x="336" y="2583"/>
                <a:ext cx="816" cy="405"/>
              </a:xfrm>
              <a:prstGeom prst="rect">
                <a:avLst/>
              </a:prstGeom>
              <a:noFill/>
              <a:ln>
                <a:noFill/>
              </a:ln>
            </p:spPr>
            <p:txBody>
              <a:bodyPr wrap="square" lIns="90000" tIns="46800" rIns="90000" bIns="46800" anchor="t" anchorCtr="0">
                <a:noAutofit/>
              </a:bodyPr>
              <a:lstStyle/>
              <a:p>
                <a:pPr marL="0" marR="0" lvl="0" indent="0" algn="ctr" rtl="0">
                  <a:spcBef>
                    <a:spcPts val="0"/>
                  </a:spcBef>
                  <a:buSzPct val="25000"/>
                  <a:buNone/>
                </a:pPr>
                <a:r>
                  <a:rPr lang="en-US" sz="1800" b="1">
                    <a:solidFill>
                      <a:srgbClr val="77A042"/>
                    </a:solidFill>
                    <a:latin typeface="Questrial"/>
                    <a:ea typeface="Questrial"/>
                    <a:cs typeface="Questrial"/>
                    <a:sym typeface="Questrial"/>
                  </a:rPr>
                  <a:t>Earned Income</a:t>
                </a:r>
              </a:p>
            </p:txBody>
          </p:sp>
          <p:cxnSp>
            <p:nvCxnSpPr>
              <p:cNvPr id="424" name="Shape 424"/>
              <p:cNvCxnSpPr/>
              <p:nvPr/>
            </p:nvCxnSpPr>
            <p:spPr>
              <a:xfrm rot="10800000" flipH="1">
                <a:off x="816" y="1571"/>
                <a:ext cx="1" cy="968"/>
              </a:xfrm>
              <a:prstGeom prst="straightConnector1">
                <a:avLst/>
              </a:prstGeom>
              <a:noFill/>
              <a:ln w="25550" cap="flat" cmpd="sng">
                <a:solidFill>
                  <a:schemeClr val="dk1"/>
                </a:solidFill>
                <a:prstDash val="solid"/>
                <a:miter lim="8000"/>
                <a:headEnd type="none" w="med" len="med"/>
                <a:tailEnd type="none" w="med" len="med"/>
              </a:ln>
            </p:spPr>
          </p:cxnSp>
          <p:cxnSp>
            <p:nvCxnSpPr>
              <p:cNvPr id="425" name="Shape 425"/>
              <p:cNvCxnSpPr/>
              <p:nvPr/>
            </p:nvCxnSpPr>
            <p:spPr>
              <a:xfrm>
                <a:off x="816" y="1575"/>
                <a:ext cx="192" cy="1"/>
              </a:xfrm>
              <a:prstGeom prst="straightConnector1">
                <a:avLst/>
              </a:prstGeom>
              <a:noFill/>
              <a:ln w="25550" cap="flat" cmpd="sng">
                <a:solidFill>
                  <a:schemeClr val="dk1"/>
                </a:solidFill>
                <a:prstDash val="solid"/>
                <a:miter lim="8000"/>
                <a:headEnd type="none" w="med" len="med"/>
                <a:tailEnd type="none" w="med" len="med"/>
              </a:ln>
            </p:spPr>
          </p:cxnSp>
          <p:cxnSp>
            <p:nvCxnSpPr>
              <p:cNvPr id="426" name="Shape 426"/>
              <p:cNvCxnSpPr/>
              <p:nvPr/>
            </p:nvCxnSpPr>
            <p:spPr>
              <a:xfrm rot="10800000" flipH="1">
                <a:off x="816" y="3059"/>
                <a:ext cx="1" cy="440"/>
              </a:xfrm>
              <a:prstGeom prst="straightConnector1">
                <a:avLst/>
              </a:prstGeom>
              <a:noFill/>
              <a:ln w="25550" cap="flat" cmpd="sng">
                <a:solidFill>
                  <a:schemeClr val="dk1"/>
                </a:solidFill>
                <a:prstDash val="solid"/>
                <a:miter lim="8000"/>
                <a:headEnd type="none" w="med" len="med"/>
                <a:tailEnd type="none" w="med" len="med"/>
              </a:ln>
            </p:spPr>
          </p:cxnSp>
          <p:cxnSp>
            <p:nvCxnSpPr>
              <p:cNvPr id="427" name="Shape 427"/>
              <p:cNvCxnSpPr/>
              <p:nvPr/>
            </p:nvCxnSpPr>
            <p:spPr>
              <a:xfrm>
                <a:off x="816" y="3495"/>
                <a:ext cx="192" cy="1"/>
              </a:xfrm>
              <a:prstGeom prst="straightConnector1">
                <a:avLst/>
              </a:prstGeom>
              <a:noFill/>
              <a:ln w="25550" cap="flat" cmpd="sng">
                <a:solidFill>
                  <a:schemeClr val="dk1"/>
                </a:solidFill>
                <a:prstDash val="solid"/>
                <a:miter lim="8000"/>
                <a:headEnd type="none" w="med" len="med"/>
                <a:tailEnd type="none" w="med" len="med"/>
              </a:ln>
            </p:spPr>
          </p:cxnSp>
          <p:pic>
            <p:nvPicPr>
              <p:cNvPr id="428" name="Shape 428"/>
              <p:cNvPicPr preferRelativeResize="0"/>
              <p:nvPr/>
            </p:nvPicPr>
            <p:blipFill rotWithShape="1">
              <a:blip r:embed="rId3">
                <a:alphaModFix/>
              </a:blip>
              <a:srcRect/>
              <a:stretch/>
            </p:blipFill>
            <p:spPr>
              <a:xfrm>
                <a:off x="1200" y="2578"/>
                <a:ext cx="720" cy="629"/>
              </a:xfrm>
              <a:prstGeom prst="rect">
                <a:avLst/>
              </a:prstGeom>
              <a:noFill/>
              <a:ln>
                <a:noFill/>
              </a:ln>
            </p:spPr>
          </p:pic>
          <p:pic>
            <p:nvPicPr>
              <p:cNvPr id="429" name="Shape 429"/>
              <p:cNvPicPr preferRelativeResize="0"/>
              <p:nvPr/>
            </p:nvPicPr>
            <p:blipFill rotWithShape="1">
              <a:blip r:embed="rId3">
                <a:alphaModFix/>
              </a:blip>
              <a:srcRect/>
              <a:stretch/>
            </p:blipFill>
            <p:spPr>
              <a:xfrm>
                <a:off x="1200" y="1959"/>
                <a:ext cx="720" cy="629"/>
              </a:xfrm>
              <a:prstGeom prst="rect">
                <a:avLst/>
              </a:prstGeom>
              <a:noFill/>
              <a:ln>
                <a:noFill/>
              </a:ln>
            </p:spPr>
          </p:pic>
          <p:pic>
            <p:nvPicPr>
              <p:cNvPr id="430" name="Shape 430"/>
              <p:cNvPicPr preferRelativeResize="0"/>
              <p:nvPr/>
            </p:nvPicPr>
            <p:blipFill rotWithShape="1">
              <a:blip r:embed="rId3">
                <a:alphaModFix/>
              </a:blip>
              <a:srcRect/>
              <a:stretch/>
            </p:blipFill>
            <p:spPr>
              <a:xfrm>
                <a:off x="1200" y="1330"/>
                <a:ext cx="720" cy="629"/>
              </a:xfrm>
              <a:prstGeom prst="rect">
                <a:avLst/>
              </a:prstGeom>
              <a:noFill/>
              <a:ln>
                <a:noFill/>
              </a:ln>
            </p:spPr>
          </p:pic>
        </p:grpSp>
      </p:grpSp>
      <p:grpSp>
        <p:nvGrpSpPr>
          <p:cNvPr id="431" name="Shape 431"/>
          <p:cNvGrpSpPr/>
          <p:nvPr/>
        </p:nvGrpSpPr>
        <p:grpSpPr>
          <a:xfrm>
            <a:off x="1525588" y="1601788"/>
            <a:ext cx="2514599" cy="642937"/>
            <a:chOff x="336" y="951"/>
            <a:chExt cx="1584" cy="405"/>
          </a:xfrm>
        </p:grpSpPr>
        <p:sp>
          <p:nvSpPr>
            <p:cNvPr id="432" name="Shape 432"/>
            <p:cNvSpPr txBox="1"/>
            <p:nvPr/>
          </p:nvSpPr>
          <p:spPr>
            <a:xfrm>
              <a:off x="336" y="951"/>
              <a:ext cx="816" cy="405"/>
            </a:xfrm>
            <a:prstGeom prst="rect">
              <a:avLst/>
            </a:prstGeom>
            <a:noFill/>
            <a:ln>
              <a:noFill/>
            </a:ln>
          </p:spPr>
          <p:txBody>
            <a:bodyPr wrap="square" lIns="90000" tIns="46800" rIns="90000" bIns="46800" anchor="t" anchorCtr="0">
              <a:noAutofit/>
            </a:bodyPr>
            <a:lstStyle/>
            <a:p>
              <a:pPr marL="0" marR="0" lvl="0" indent="0" algn="ctr" rtl="0">
                <a:spcBef>
                  <a:spcPts val="0"/>
                </a:spcBef>
                <a:buSzPct val="25000"/>
                <a:buNone/>
              </a:pPr>
              <a:r>
                <a:rPr lang="en-US" sz="1800" b="1">
                  <a:solidFill>
                    <a:srgbClr val="77A042"/>
                  </a:solidFill>
                  <a:latin typeface="Questrial"/>
                  <a:ea typeface="Questrial"/>
                  <a:cs typeface="Questrial"/>
                  <a:sym typeface="Questrial"/>
                </a:rPr>
                <a:t>Unearned Income</a:t>
              </a:r>
            </a:p>
          </p:txBody>
        </p:sp>
        <p:pic>
          <p:nvPicPr>
            <p:cNvPr id="433" name="Shape 433"/>
            <p:cNvPicPr preferRelativeResize="0"/>
            <p:nvPr/>
          </p:nvPicPr>
          <p:blipFill rotWithShape="1">
            <a:blip r:embed="rId4">
              <a:alphaModFix/>
            </a:blip>
            <a:srcRect/>
            <a:stretch/>
          </p:blipFill>
          <p:spPr>
            <a:xfrm>
              <a:off x="1200" y="989"/>
              <a:ext cx="720" cy="346"/>
            </a:xfrm>
            <a:prstGeom prst="rect">
              <a:avLst/>
            </a:prstGeom>
            <a:noFill/>
            <a:ln>
              <a:noFill/>
            </a:ln>
          </p:spPr>
        </p:pic>
      </p:grpSp>
      <p:grpSp>
        <p:nvGrpSpPr>
          <p:cNvPr id="434" name="Shape 434"/>
          <p:cNvGrpSpPr/>
          <p:nvPr/>
        </p:nvGrpSpPr>
        <p:grpSpPr>
          <a:xfrm>
            <a:off x="4343405" y="547691"/>
            <a:ext cx="2438401" cy="5637213"/>
            <a:chOff x="2112" y="288"/>
            <a:chExt cx="1536" cy="3551"/>
          </a:xfrm>
        </p:grpSpPr>
        <p:sp>
          <p:nvSpPr>
            <p:cNvPr id="435" name="Shape 435"/>
            <p:cNvSpPr txBox="1"/>
            <p:nvPr/>
          </p:nvSpPr>
          <p:spPr>
            <a:xfrm>
              <a:off x="2112" y="288"/>
              <a:ext cx="1536" cy="846"/>
            </a:xfrm>
            <a:prstGeom prst="rect">
              <a:avLst/>
            </a:prstGeom>
            <a:noFill/>
            <a:ln>
              <a:noFill/>
            </a:ln>
          </p:spPr>
          <p:txBody>
            <a:bodyPr wrap="square" lIns="90000" tIns="46800" rIns="90000" bIns="46800" anchor="t" anchorCtr="0">
              <a:noAutofit/>
            </a:bodyPr>
            <a:lstStyle/>
            <a:p>
              <a:pPr marL="0" marR="0" lvl="0" indent="0" algn="ctr" rtl="0">
                <a:spcBef>
                  <a:spcPts val="0"/>
                </a:spcBef>
                <a:spcAft>
                  <a:spcPts val="0"/>
                </a:spcAft>
                <a:buSzPct val="25000"/>
                <a:buNone/>
              </a:pPr>
              <a:r>
                <a:rPr lang="en-US" sz="1800" b="1">
                  <a:solidFill>
                    <a:srgbClr val="77A042"/>
                  </a:solidFill>
                  <a:latin typeface="Questrial"/>
                  <a:ea typeface="Questrial"/>
                  <a:cs typeface="Questrial"/>
                  <a:sym typeface="Questrial"/>
                </a:rPr>
                <a:t>TAXABLE INCOME</a:t>
              </a:r>
            </a:p>
            <a:p>
              <a:pPr marL="0" marR="0" lvl="0" indent="0" algn="ctr" rtl="0">
                <a:spcBef>
                  <a:spcPts val="1125"/>
                </a:spcBef>
                <a:buSzPct val="25000"/>
                <a:buNone/>
              </a:pPr>
              <a:r>
                <a:rPr lang="en-US" sz="1800" b="1">
                  <a:solidFill>
                    <a:srgbClr val="77A042"/>
                  </a:solidFill>
                  <a:latin typeface="Questrial"/>
                  <a:ea typeface="Questrial"/>
                  <a:cs typeface="Questrial"/>
                  <a:sym typeface="Questrial"/>
                </a:rPr>
                <a:t>after adjustments, deductions, and exemptions</a:t>
              </a:r>
            </a:p>
          </p:txBody>
        </p:sp>
        <p:pic>
          <p:nvPicPr>
            <p:cNvPr id="436" name="Shape 436"/>
            <p:cNvPicPr preferRelativeResize="0"/>
            <p:nvPr/>
          </p:nvPicPr>
          <p:blipFill rotWithShape="1">
            <a:blip r:embed="rId3">
              <a:alphaModFix/>
            </a:blip>
            <a:srcRect/>
            <a:stretch/>
          </p:blipFill>
          <p:spPr>
            <a:xfrm>
              <a:off x="2544" y="3210"/>
              <a:ext cx="719" cy="629"/>
            </a:xfrm>
            <a:prstGeom prst="rect">
              <a:avLst/>
            </a:prstGeom>
            <a:noFill/>
            <a:ln>
              <a:noFill/>
            </a:ln>
          </p:spPr>
        </p:pic>
        <p:pic>
          <p:nvPicPr>
            <p:cNvPr id="437" name="Shape 437"/>
            <p:cNvPicPr preferRelativeResize="0"/>
            <p:nvPr/>
          </p:nvPicPr>
          <p:blipFill rotWithShape="1">
            <a:blip r:embed="rId3">
              <a:alphaModFix/>
            </a:blip>
            <a:srcRect/>
            <a:stretch/>
          </p:blipFill>
          <p:spPr>
            <a:xfrm>
              <a:off x="2544" y="2586"/>
              <a:ext cx="719" cy="629"/>
            </a:xfrm>
            <a:prstGeom prst="rect">
              <a:avLst/>
            </a:prstGeom>
            <a:noFill/>
            <a:ln>
              <a:noFill/>
            </a:ln>
          </p:spPr>
        </p:pic>
        <p:pic>
          <p:nvPicPr>
            <p:cNvPr id="438" name="Shape 438"/>
            <p:cNvPicPr preferRelativeResize="0"/>
            <p:nvPr/>
          </p:nvPicPr>
          <p:blipFill rotWithShape="1">
            <a:blip r:embed="rId3">
              <a:alphaModFix/>
            </a:blip>
            <a:srcRect/>
            <a:stretch/>
          </p:blipFill>
          <p:spPr>
            <a:xfrm>
              <a:off x="2544" y="1962"/>
              <a:ext cx="719" cy="629"/>
            </a:xfrm>
            <a:prstGeom prst="rect">
              <a:avLst/>
            </a:prstGeom>
            <a:noFill/>
            <a:ln>
              <a:noFill/>
            </a:ln>
          </p:spPr>
        </p:pic>
      </p:grpSp>
      <p:sp>
        <p:nvSpPr>
          <p:cNvPr id="439" name="Shape 439"/>
          <p:cNvSpPr/>
          <p:nvPr/>
        </p:nvSpPr>
        <p:spPr>
          <a:xfrm rot="-2100000">
            <a:off x="5795963" y="2459038"/>
            <a:ext cx="2582862" cy="304800"/>
          </a:xfrm>
          <a:prstGeom prst="rightArrow">
            <a:avLst>
              <a:gd name="adj1" fmla="val 50000"/>
              <a:gd name="adj2" fmla="val 211849"/>
            </a:avLst>
          </a:prstGeom>
          <a:solidFill>
            <a:srgbClr val="FF0000"/>
          </a:solidFill>
          <a:ln>
            <a:noFill/>
          </a:ln>
        </p:spPr>
        <p:txBody>
          <a:bodyPr wrap="square" lIns="91425" tIns="45700" rIns="91425" bIns="45700" anchor="ctr" anchorCtr="0">
            <a:noAutofit/>
          </a:bodyPr>
          <a:lstStyle/>
          <a:p>
            <a:pPr marL="0" marR="0" lvl="0" indent="0" algn="l" rtl="0">
              <a:spcBef>
                <a:spcPts val="0"/>
              </a:spcBef>
              <a:buNone/>
            </a:pPr>
            <a:endParaRPr sz="1800">
              <a:solidFill>
                <a:srgbClr val="FFFFFF"/>
              </a:solidFill>
              <a:latin typeface="Questrial"/>
              <a:ea typeface="Questrial"/>
              <a:cs typeface="Questrial"/>
              <a:sym typeface="Questrial"/>
            </a:endParaRPr>
          </a:p>
        </p:txBody>
      </p:sp>
      <p:sp>
        <p:nvSpPr>
          <p:cNvPr id="440" name="Shape 440"/>
          <p:cNvSpPr/>
          <p:nvPr/>
        </p:nvSpPr>
        <p:spPr>
          <a:xfrm>
            <a:off x="4953000" y="3124200"/>
            <a:ext cx="1295400" cy="1143000"/>
          </a:xfrm>
          <a:prstGeom prst="ellipse">
            <a:avLst/>
          </a:prstGeom>
          <a:noFill/>
          <a:ln w="25550" cap="flat" cmpd="sng">
            <a:solidFill>
              <a:srgbClr val="FF0000"/>
            </a:solidFill>
            <a:prstDash val="solid"/>
            <a:miter lim="8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rgbClr val="FFFFFF"/>
              </a:solidFill>
              <a:latin typeface="Questrial"/>
              <a:ea typeface="Questrial"/>
              <a:cs typeface="Questrial"/>
              <a:sym typeface="Questrial"/>
            </a:endParaRPr>
          </a:p>
        </p:txBody>
      </p:sp>
      <p:pic>
        <p:nvPicPr>
          <p:cNvPr id="441" name="Shape 441"/>
          <p:cNvPicPr preferRelativeResize="0"/>
          <p:nvPr/>
        </p:nvPicPr>
        <p:blipFill rotWithShape="1">
          <a:blip r:embed="rId3">
            <a:alphaModFix/>
          </a:blip>
          <a:srcRect/>
          <a:stretch/>
        </p:blipFill>
        <p:spPr>
          <a:xfrm>
            <a:off x="8001000" y="1157291"/>
            <a:ext cx="1143000" cy="998537"/>
          </a:xfrm>
          <a:prstGeom prst="rect">
            <a:avLst/>
          </a:prstGeom>
          <a:noFill/>
          <a:ln>
            <a:noFill/>
          </a:ln>
        </p:spPr>
      </p:pic>
      <p:sp>
        <p:nvSpPr>
          <p:cNvPr id="442" name="Shape 442"/>
          <p:cNvSpPr/>
          <p:nvPr/>
        </p:nvSpPr>
        <p:spPr>
          <a:xfrm>
            <a:off x="7901384" y="533956"/>
            <a:ext cx="1544141" cy="369332"/>
          </a:xfrm>
          <a:prstGeom prst="rect">
            <a:avLst/>
          </a:prstGeom>
          <a:noFill/>
          <a:ln>
            <a:noFill/>
          </a:ln>
        </p:spPr>
        <p:txBody>
          <a:bodyPr wrap="square" lIns="91425" tIns="45700" rIns="91425" bIns="45700" anchor="t" anchorCtr="0">
            <a:noAutofit/>
          </a:bodyPr>
          <a:lstStyle/>
          <a:p>
            <a:pPr marL="0" marR="0" lvl="0" indent="0" algn="ctr" rtl="0">
              <a:spcBef>
                <a:spcPts val="0"/>
              </a:spcBef>
              <a:buClr>
                <a:srgbClr val="000000"/>
              </a:buClr>
              <a:buSzPct val="25000"/>
              <a:buFont typeface="Times New Roman"/>
              <a:buNone/>
            </a:pPr>
            <a:r>
              <a:rPr lang="en-US" sz="1800" b="1">
                <a:solidFill>
                  <a:srgbClr val="77A042"/>
                </a:solidFill>
                <a:latin typeface="Questrial"/>
                <a:ea typeface="Questrial"/>
                <a:cs typeface="Questrial"/>
                <a:sym typeface="Questrial"/>
              </a:rPr>
              <a:t>TAX LIABILITY</a:t>
            </a:r>
          </a:p>
        </p:txBody>
      </p:sp>
      <p:grpSp>
        <p:nvGrpSpPr>
          <p:cNvPr id="443" name="Shape 443"/>
          <p:cNvGrpSpPr/>
          <p:nvPr/>
        </p:nvGrpSpPr>
        <p:grpSpPr>
          <a:xfrm>
            <a:off x="7772403" y="2376488"/>
            <a:ext cx="1905000" cy="1087438"/>
            <a:chOff x="4224" y="1440"/>
            <a:chExt cx="1200" cy="685"/>
          </a:xfrm>
        </p:grpSpPr>
        <p:cxnSp>
          <p:nvCxnSpPr>
            <p:cNvPr id="444" name="Shape 444"/>
            <p:cNvCxnSpPr/>
            <p:nvPr/>
          </p:nvCxnSpPr>
          <p:spPr>
            <a:xfrm>
              <a:off x="4768" y="1440"/>
              <a:ext cx="1" cy="272"/>
            </a:xfrm>
            <a:prstGeom prst="straightConnector1">
              <a:avLst/>
            </a:prstGeom>
            <a:noFill/>
            <a:ln w="38150" cap="flat" cmpd="sng">
              <a:solidFill>
                <a:srgbClr val="FF0000"/>
              </a:solidFill>
              <a:prstDash val="solid"/>
              <a:miter lim="8000"/>
              <a:headEnd type="none" w="med" len="med"/>
              <a:tailEnd type="triangle" w="lg" len="lg"/>
            </a:ln>
          </p:spPr>
        </p:cxnSp>
        <p:sp>
          <p:nvSpPr>
            <p:cNvPr id="445" name="Shape 445"/>
            <p:cNvSpPr txBox="1"/>
            <p:nvPr/>
          </p:nvSpPr>
          <p:spPr>
            <a:xfrm>
              <a:off x="4224" y="1893"/>
              <a:ext cx="1200" cy="232"/>
            </a:xfrm>
            <a:prstGeom prst="rect">
              <a:avLst/>
            </a:prstGeom>
            <a:noFill/>
            <a:ln>
              <a:noFill/>
            </a:ln>
          </p:spPr>
          <p:txBody>
            <a:bodyPr wrap="square" lIns="90000" tIns="46800" rIns="90000" bIns="46800" anchor="t" anchorCtr="0">
              <a:noAutofit/>
            </a:bodyPr>
            <a:lstStyle/>
            <a:p>
              <a:pPr marL="0" marR="0" lvl="0" indent="0" algn="ctr" rtl="0">
                <a:spcBef>
                  <a:spcPts val="0"/>
                </a:spcBef>
                <a:buClr>
                  <a:srgbClr val="000000"/>
                </a:buClr>
                <a:buSzPct val="25000"/>
                <a:buFont typeface="Times New Roman"/>
                <a:buNone/>
              </a:pPr>
              <a:r>
                <a:rPr lang="en-US" sz="1800" b="1">
                  <a:solidFill>
                    <a:srgbClr val="77A042"/>
                  </a:solidFill>
                  <a:latin typeface="Questrial"/>
                  <a:ea typeface="Questrial"/>
                  <a:cs typeface="Questrial"/>
                  <a:sym typeface="Questrial"/>
                </a:rPr>
                <a:t>TAX CREDITS</a:t>
              </a:r>
            </a:p>
          </p:txBody>
        </p:sp>
      </p:grpSp>
      <p:grpSp>
        <p:nvGrpSpPr>
          <p:cNvPr id="446" name="Shape 446"/>
          <p:cNvGrpSpPr/>
          <p:nvPr/>
        </p:nvGrpSpPr>
        <p:grpSpPr>
          <a:xfrm>
            <a:off x="7467604" y="3671887"/>
            <a:ext cx="2362201" cy="1368424"/>
            <a:chOff x="4032" y="2256"/>
            <a:chExt cx="1488" cy="862"/>
          </a:xfrm>
        </p:grpSpPr>
        <p:cxnSp>
          <p:nvCxnSpPr>
            <p:cNvPr id="447" name="Shape 447"/>
            <p:cNvCxnSpPr/>
            <p:nvPr/>
          </p:nvCxnSpPr>
          <p:spPr>
            <a:xfrm>
              <a:off x="4768" y="2256"/>
              <a:ext cx="1" cy="272"/>
            </a:xfrm>
            <a:prstGeom prst="straightConnector1">
              <a:avLst/>
            </a:prstGeom>
            <a:noFill/>
            <a:ln w="38150" cap="flat" cmpd="sng">
              <a:solidFill>
                <a:srgbClr val="FF0000"/>
              </a:solidFill>
              <a:prstDash val="solid"/>
              <a:miter lim="8000"/>
              <a:headEnd type="none" w="med" len="med"/>
              <a:tailEnd type="triangle" w="lg" len="lg"/>
            </a:ln>
          </p:spPr>
        </p:cxnSp>
        <p:sp>
          <p:nvSpPr>
            <p:cNvPr id="448" name="Shape 448"/>
            <p:cNvSpPr txBox="1"/>
            <p:nvPr/>
          </p:nvSpPr>
          <p:spPr>
            <a:xfrm>
              <a:off x="4032" y="2709"/>
              <a:ext cx="1488" cy="409"/>
            </a:xfrm>
            <a:prstGeom prst="rect">
              <a:avLst/>
            </a:prstGeom>
            <a:noFill/>
            <a:ln>
              <a:noFill/>
            </a:ln>
          </p:spPr>
          <p:txBody>
            <a:bodyPr wrap="square" lIns="90000" tIns="46800" rIns="90000" bIns="46800" anchor="t" anchorCtr="0">
              <a:noAutofit/>
            </a:bodyPr>
            <a:lstStyle/>
            <a:p>
              <a:pPr marL="0" marR="0" lvl="0" indent="0" algn="ctr" rtl="0">
                <a:spcBef>
                  <a:spcPts val="0"/>
                </a:spcBef>
                <a:buClr>
                  <a:srgbClr val="000000"/>
                </a:buClr>
                <a:buSzPct val="25000"/>
                <a:buFont typeface="Times New Roman"/>
                <a:buNone/>
              </a:pPr>
              <a:r>
                <a:rPr lang="en-US" sz="1800" b="1">
                  <a:solidFill>
                    <a:srgbClr val="77A042"/>
                  </a:solidFill>
                  <a:latin typeface="Questrial"/>
                  <a:ea typeface="Questrial"/>
                  <a:cs typeface="Questrial"/>
                  <a:sym typeface="Questrial"/>
                </a:rPr>
                <a:t>AMOUNT OWED OR REFUNDED</a:t>
              </a:r>
            </a:p>
          </p:txBody>
        </p:sp>
      </p:grpSp>
      <p:grpSp>
        <p:nvGrpSpPr>
          <p:cNvPr id="449" name="Shape 449"/>
          <p:cNvGrpSpPr/>
          <p:nvPr/>
        </p:nvGrpSpPr>
        <p:grpSpPr>
          <a:xfrm>
            <a:off x="6781803" y="5195891"/>
            <a:ext cx="2513013" cy="608013"/>
            <a:chOff x="3600" y="3216"/>
            <a:chExt cx="1583" cy="383"/>
          </a:xfrm>
        </p:grpSpPr>
        <p:sp>
          <p:nvSpPr>
            <p:cNvPr id="450" name="Shape 450"/>
            <p:cNvSpPr txBox="1"/>
            <p:nvPr/>
          </p:nvSpPr>
          <p:spPr>
            <a:xfrm>
              <a:off x="3600" y="3216"/>
              <a:ext cx="815" cy="230"/>
            </a:xfrm>
            <a:prstGeom prst="rect">
              <a:avLst/>
            </a:prstGeom>
            <a:noFill/>
            <a:ln>
              <a:noFill/>
            </a:ln>
          </p:spPr>
          <p:txBody>
            <a:bodyPr wrap="square" lIns="91425" tIns="45700" rIns="91425" bIns="45700" anchor="ctr" anchorCtr="0">
              <a:noAutofit/>
            </a:bodyPr>
            <a:lstStyle/>
            <a:p>
              <a:pPr marL="0" marR="0" lvl="0" indent="0" algn="l" rtl="0">
                <a:spcBef>
                  <a:spcPts val="0"/>
                </a:spcBef>
                <a:buClr>
                  <a:srgbClr val="000000"/>
                </a:buClr>
                <a:buFont typeface="Times New Roman"/>
                <a:buNone/>
              </a:pPr>
              <a:endParaRPr sz="1800">
                <a:solidFill>
                  <a:srgbClr val="FFFFFF"/>
                </a:solidFill>
                <a:latin typeface="Arial"/>
                <a:ea typeface="Arial"/>
                <a:cs typeface="Arial"/>
                <a:sym typeface="Arial"/>
              </a:endParaRPr>
            </a:p>
          </p:txBody>
        </p:sp>
        <p:pic>
          <p:nvPicPr>
            <p:cNvPr id="451" name="Shape 451"/>
            <p:cNvPicPr preferRelativeResize="0"/>
            <p:nvPr/>
          </p:nvPicPr>
          <p:blipFill rotWithShape="1">
            <a:blip r:embed="rId4">
              <a:alphaModFix/>
            </a:blip>
            <a:srcRect/>
            <a:stretch/>
          </p:blipFill>
          <p:spPr>
            <a:xfrm>
              <a:off x="4463" y="3254"/>
              <a:ext cx="720" cy="345"/>
            </a:xfrm>
            <a:prstGeom prst="rect">
              <a:avLst/>
            </a:prstGeom>
            <a:noFill/>
            <a:ln>
              <a:noFill/>
            </a:ln>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Shape 457" descr="Impact-logo_SaveFirst-green.eps"/>
          <p:cNvPicPr preferRelativeResize="0"/>
          <p:nvPr/>
        </p:nvPicPr>
        <p:blipFill rotWithShape="1">
          <a:blip r:embed="rId3">
            <a:alphaModFix/>
          </a:blip>
          <a:srcRect l="19561" t="31742" r="20646" b="34976"/>
          <a:stretch/>
        </p:blipFill>
        <p:spPr>
          <a:xfrm>
            <a:off x="1440089" y="625475"/>
            <a:ext cx="9264733" cy="4243519"/>
          </a:xfrm>
          <a:prstGeom prst="rect">
            <a:avLst/>
          </a:prstGeom>
          <a:noFill/>
          <a:ln>
            <a:noFill/>
          </a:ln>
        </p:spPr>
      </p:pic>
      <p:sp>
        <p:nvSpPr>
          <p:cNvPr id="458" name="Shape 458"/>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459" name="Shape 459"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460" name="Shape 460"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461" name="Shape 461"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462" name="Shape 462"/>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463" name="Shape 463"/>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Tax Preparation Process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Preparation Process</a:t>
            </a:r>
          </a:p>
        </p:txBody>
      </p:sp>
      <p:sp>
        <p:nvSpPr>
          <p:cNvPr id="469" name="Shape 469"/>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1" i="0" u="none" strike="noStrike" cap="none">
                <a:solidFill>
                  <a:schemeClr val="dk1"/>
                </a:solidFill>
                <a:latin typeface="Questrial"/>
                <a:ea typeface="Questrial"/>
                <a:cs typeface="Questrial"/>
                <a:sym typeface="Questrial"/>
              </a:rPr>
              <a:t>Part 1: Preliminary Interview</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2: Preparing the Return in TaxSlayer</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3: Quality Review</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4: Finishing the Return</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5: Filing the Return</a:t>
            </a:r>
          </a:p>
          <a:p>
            <a:pPr marL="114300" marR="0" lvl="0" indent="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609600" y="-12"/>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 1: Preliminary Interview</a:t>
            </a:r>
          </a:p>
        </p:txBody>
      </p:sp>
      <p:sp>
        <p:nvSpPr>
          <p:cNvPr id="476" name="Shape 476"/>
          <p:cNvSpPr txBox="1">
            <a:spLocks noGrp="1"/>
          </p:cNvSpPr>
          <p:nvPr>
            <p:ph type="body" idx="1"/>
          </p:nvPr>
        </p:nvSpPr>
        <p:spPr>
          <a:xfrm>
            <a:off x="235200" y="854475"/>
            <a:ext cx="11721600" cy="4800600"/>
          </a:xfrm>
          <a:prstGeom prst="rect">
            <a:avLst/>
          </a:prstGeom>
          <a:noFill/>
          <a:ln>
            <a:noFill/>
          </a:ln>
        </p:spPr>
        <p:txBody>
          <a:bodyPr wrap="square" lIns="91425" tIns="45700" rIns="91425" bIns="45700" anchor="t" anchorCtr="0">
            <a:noAutofit/>
          </a:bodyPr>
          <a:lstStyle/>
          <a:p>
            <a:pPr marL="342900" marR="0" lvl="0" indent="-317500" algn="l" rtl="0">
              <a:spcBef>
                <a:spcPts val="0"/>
              </a:spcBef>
              <a:spcAft>
                <a:spcPts val="0"/>
              </a:spcAft>
              <a:buClr>
                <a:schemeClr val="dk1"/>
              </a:buClr>
              <a:buSzPct val="100000"/>
              <a:buFont typeface="Noto Sans Symbols"/>
              <a:buChar char="➢"/>
            </a:pPr>
            <a:r>
              <a:rPr lang="en-US" sz="3600" b="0" i="0" u="none" strike="noStrike" cap="none">
                <a:solidFill>
                  <a:schemeClr val="dk1"/>
                </a:solidFill>
                <a:latin typeface="Questrial"/>
                <a:ea typeface="Questrial"/>
                <a:cs typeface="Questrial"/>
                <a:sym typeface="Questrial"/>
              </a:rPr>
              <a:t>Taxpayer completes pages 1, 2, and 3 of Intake/Interview Form</a:t>
            </a:r>
            <a:r>
              <a:rPr lang="en-US" sz="3600"/>
              <a:t>.</a:t>
            </a:r>
          </a:p>
          <a:p>
            <a:pPr marL="342900" marR="0" lvl="0" indent="-317500" algn="l" rtl="0">
              <a:spcBef>
                <a:spcPts val="0"/>
              </a:spcBef>
              <a:spcAft>
                <a:spcPts val="0"/>
              </a:spcAft>
              <a:buClr>
                <a:schemeClr val="dk1"/>
              </a:buClr>
              <a:buSzPct val="100000"/>
              <a:buFont typeface="Noto Sans Symbols"/>
              <a:buChar char="➢"/>
            </a:pPr>
            <a:r>
              <a:rPr lang="en-US" sz="3600"/>
              <a:t>Go through the entire I/I form with them, asking clarifying questions and determining what is in scope for you.</a:t>
            </a:r>
          </a:p>
          <a:p>
            <a:pPr marL="342900" marR="0" lvl="0" indent="-317500" algn="l" rtl="0">
              <a:spcBef>
                <a:spcPts val="800"/>
              </a:spcBef>
              <a:spcAft>
                <a:spcPts val="0"/>
              </a:spcAft>
              <a:buClr>
                <a:schemeClr val="dk1"/>
              </a:buClr>
              <a:buSzPct val="100000"/>
              <a:buFont typeface="Noto Sans Symbols"/>
              <a:buChar char="➢"/>
            </a:pPr>
            <a:r>
              <a:rPr lang="en-US" sz="3600" b="0" i="0" u="none" strike="noStrike" cap="none">
                <a:solidFill>
                  <a:schemeClr val="dk1"/>
                </a:solidFill>
                <a:latin typeface="Questrial"/>
                <a:ea typeface="Questrial"/>
                <a:cs typeface="Questrial"/>
                <a:sym typeface="Questrial"/>
              </a:rPr>
              <a:t>Verify photo ID(s) &amp; Social Security card(s)</a:t>
            </a:r>
          </a:p>
          <a:p>
            <a:pPr marL="342900" marR="0" lvl="0" indent="-317500" algn="l" rtl="0">
              <a:spcBef>
                <a:spcPts val="800"/>
              </a:spcBef>
              <a:spcAft>
                <a:spcPts val="0"/>
              </a:spcAft>
              <a:buClr>
                <a:schemeClr val="dk1"/>
              </a:buClr>
              <a:buSzPct val="100000"/>
              <a:buFont typeface="Noto Sans Symbols"/>
              <a:buChar char="➢"/>
            </a:pPr>
            <a:r>
              <a:rPr lang="en-US" sz="3600" b="0" i="0" u="none" strike="noStrike" cap="none">
                <a:solidFill>
                  <a:schemeClr val="dk1"/>
                </a:solidFill>
                <a:latin typeface="Questrial"/>
                <a:ea typeface="Questrial"/>
                <a:cs typeface="Questrial"/>
                <a:sym typeface="Questrial"/>
              </a:rPr>
              <a:t>Ensure taxpayer cannot be a dependent of anyone else (Pub 4012: C-1, C-5 to C-6)</a:t>
            </a:r>
          </a:p>
          <a:p>
            <a:pPr marL="342900" marR="0" lvl="0" indent="-317500" algn="l" rtl="0">
              <a:spcBef>
                <a:spcPts val="800"/>
              </a:spcBef>
              <a:buClr>
                <a:schemeClr val="dk1"/>
              </a:buClr>
              <a:buSzPct val="100000"/>
              <a:buFont typeface="Noto Sans Symbols"/>
              <a:buChar char="➢"/>
            </a:pPr>
            <a:r>
              <a:rPr lang="en-US" sz="3600" b="0" i="0" u="none" strike="noStrike" cap="none">
                <a:solidFill>
                  <a:schemeClr val="dk1"/>
                </a:solidFill>
                <a:latin typeface="Questrial"/>
                <a:ea typeface="Questrial"/>
                <a:cs typeface="Questrial"/>
                <a:sym typeface="Questrial"/>
              </a:rPr>
              <a:t>Determine dependents (Pub 4012: C-3 to C-8)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609600" y="-66637"/>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 1: Preliminary Interview</a:t>
            </a:r>
          </a:p>
        </p:txBody>
      </p:sp>
      <p:sp>
        <p:nvSpPr>
          <p:cNvPr id="483" name="Shape 483"/>
          <p:cNvSpPr txBox="1">
            <a:spLocks noGrp="1"/>
          </p:cNvSpPr>
          <p:nvPr>
            <p:ph type="body" idx="1"/>
          </p:nvPr>
        </p:nvSpPr>
        <p:spPr>
          <a:xfrm>
            <a:off x="146250" y="759750"/>
            <a:ext cx="11928300" cy="4526100"/>
          </a:xfrm>
          <a:prstGeom prst="rect">
            <a:avLst/>
          </a:prstGeom>
          <a:noFill/>
          <a:ln>
            <a:noFill/>
          </a:ln>
        </p:spPr>
        <p:txBody>
          <a:bodyPr wrap="square" lIns="91425" tIns="45700" rIns="91425" bIns="45700" anchor="t" anchorCtr="0">
            <a:noAutofit/>
          </a:bodyPr>
          <a:lstStyle/>
          <a:p>
            <a:pPr marL="342900" marR="0" lvl="0" indent="-317500" algn="l" rtl="0">
              <a:lnSpc>
                <a:spcPct val="90000"/>
              </a:lnSpc>
              <a:spcBef>
                <a:spcPts val="0"/>
              </a:spcBef>
              <a:spcAft>
                <a:spcPts val="0"/>
              </a:spcAft>
              <a:buClr>
                <a:schemeClr val="dk1"/>
              </a:buClr>
              <a:buSzPct val="100000"/>
              <a:buFont typeface="Noto Sans Symbols"/>
              <a:buChar char="➢"/>
            </a:pPr>
            <a:r>
              <a:rPr lang="en-US" sz="3600" b="0" i="0" u="none" strike="noStrike" cap="none">
                <a:solidFill>
                  <a:schemeClr val="dk1"/>
                </a:solidFill>
                <a:latin typeface="Questrial"/>
                <a:ea typeface="Questrial"/>
                <a:cs typeface="Questrial"/>
                <a:sym typeface="Questrial"/>
              </a:rPr>
              <a:t>Complete part of Section II “To be completed by a Certified Volunteer Preparer”</a:t>
            </a:r>
          </a:p>
          <a:p>
            <a:pPr marL="342900" marR="0" lvl="0" indent="-317500" algn="l" rtl="0">
              <a:lnSpc>
                <a:spcPct val="90000"/>
              </a:lnSpc>
              <a:spcBef>
                <a:spcPts val="800"/>
              </a:spcBef>
              <a:spcAft>
                <a:spcPts val="0"/>
              </a:spcAft>
              <a:buClr>
                <a:schemeClr val="dk1"/>
              </a:buClr>
              <a:buSzPct val="100000"/>
              <a:buFont typeface="Noto Sans Symbols"/>
              <a:buChar char="➢"/>
            </a:pPr>
            <a:r>
              <a:rPr lang="en-US" sz="3600" b="0" i="0" u="none" strike="noStrike" cap="none">
                <a:solidFill>
                  <a:schemeClr val="dk1"/>
                </a:solidFill>
                <a:latin typeface="Questrial"/>
                <a:ea typeface="Questrial"/>
                <a:cs typeface="Questrial"/>
                <a:sym typeface="Questrial"/>
              </a:rPr>
              <a:t>Determine filing status (Pub 4012: B-1 to B-3)</a:t>
            </a:r>
          </a:p>
          <a:p>
            <a:pPr marL="342900" marR="0" lvl="0" indent="-317500" algn="l" rtl="0">
              <a:lnSpc>
                <a:spcPct val="90000"/>
              </a:lnSpc>
              <a:spcBef>
                <a:spcPts val="800"/>
              </a:spcBef>
              <a:spcAft>
                <a:spcPts val="0"/>
              </a:spcAft>
              <a:buClr>
                <a:schemeClr val="dk1"/>
              </a:buClr>
              <a:buSzPct val="100000"/>
              <a:buFont typeface="Noto Sans Symbols"/>
              <a:buChar char="➢"/>
            </a:pPr>
            <a:r>
              <a:rPr lang="en-US" sz="3600" b="0" i="0" u="none" strike="noStrike" cap="none">
                <a:solidFill>
                  <a:schemeClr val="dk1"/>
                </a:solidFill>
                <a:latin typeface="Questrial"/>
                <a:ea typeface="Questrial"/>
                <a:cs typeface="Questrial"/>
                <a:sym typeface="Questrial"/>
              </a:rPr>
              <a:t>REVIEW pages 1-3 of I/I Form and ask clarifying questions:</a:t>
            </a:r>
          </a:p>
          <a:p>
            <a:pPr marR="0" lvl="1" algn="l" rtl="0">
              <a:lnSpc>
                <a:spcPct val="90000"/>
              </a:lnSpc>
              <a:spcBef>
                <a:spcPts val="800"/>
              </a:spcBef>
              <a:spcAft>
                <a:spcPts val="0"/>
              </a:spcAft>
              <a:buClr>
                <a:schemeClr val="dk1"/>
              </a:buClr>
              <a:buSzPct val="100000"/>
              <a:buFont typeface="Arial"/>
              <a:buChar char="•"/>
            </a:pPr>
            <a:r>
              <a:rPr lang="en-US"/>
              <a:t>I see you marked that you are unmarried and have no one else living in your home?</a:t>
            </a:r>
          </a:p>
          <a:p>
            <a:pPr marL="742950" marR="0" lvl="1" indent="-285750" algn="l" rtl="0">
              <a:lnSpc>
                <a:spcPct val="90000"/>
              </a:lnSpc>
              <a:spcBef>
                <a:spcPts val="720"/>
              </a:spcBef>
              <a:spcAft>
                <a:spcPts val="0"/>
              </a:spcAft>
              <a:buClr>
                <a:schemeClr val="dk1"/>
              </a:buClr>
              <a:buSzPct val="100000"/>
              <a:buFont typeface="Arial"/>
              <a:buChar char="•"/>
            </a:pPr>
            <a:r>
              <a:rPr lang="en-US" b="0" i="0" u="none" strike="noStrike" cap="none">
                <a:solidFill>
                  <a:schemeClr val="dk1"/>
                </a:solidFill>
                <a:latin typeface="Questrial"/>
                <a:ea typeface="Questrial"/>
                <a:cs typeface="Questrial"/>
                <a:sym typeface="Questrial"/>
              </a:rPr>
              <a:t>Collect necessary forms</a:t>
            </a:r>
          </a:p>
          <a:p>
            <a:pPr marL="742950" marR="0" lvl="1" indent="-285750" algn="l" rtl="0">
              <a:lnSpc>
                <a:spcPct val="90000"/>
              </a:lnSpc>
              <a:spcBef>
                <a:spcPts val="720"/>
              </a:spcBef>
              <a:spcAft>
                <a:spcPts val="0"/>
              </a:spcAft>
              <a:buClr>
                <a:schemeClr val="dk1"/>
              </a:buClr>
              <a:buSzPct val="100000"/>
              <a:buFont typeface="Arial"/>
              <a:buChar char="•"/>
            </a:pPr>
            <a:r>
              <a:rPr lang="en-US" b="0" i="0" u="none" strike="noStrike" cap="none">
                <a:solidFill>
                  <a:schemeClr val="dk1"/>
                </a:solidFill>
                <a:latin typeface="Questrial"/>
                <a:ea typeface="Questrial"/>
                <a:cs typeface="Questrial"/>
                <a:sym typeface="Questrial"/>
              </a:rPr>
              <a:t>“Yes” or “No” answer for all questions on page 2</a:t>
            </a:r>
          </a:p>
          <a:p>
            <a:pPr marL="342900" marR="0" lvl="0" indent="-317500" algn="l" rtl="0">
              <a:lnSpc>
                <a:spcPct val="90000"/>
              </a:lnSpc>
              <a:spcBef>
                <a:spcPts val="800"/>
              </a:spcBef>
              <a:buClr>
                <a:schemeClr val="dk1"/>
              </a:buClr>
              <a:buSzPct val="100000"/>
              <a:buFont typeface="Noto Sans Symbols"/>
              <a:buChar char="➢"/>
            </a:pPr>
            <a:r>
              <a:rPr lang="en-US" sz="3600" b="0" i="0" u="none" strike="noStrike" cap="none">
                <a:solidFill>
                  <a:schemeClr val="dk1"/>
                </a:solidFill>
                <a:latin typeface="Questrial"/>
                <a:ea typeface="Questrial"/>
                <a:cs typeface="Questrial"/>
                <a:sym typeface="Questrial"/>
              </a:rPr>
              <a:t>Write your full name at the bottom of page 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 1: Preliminary Interview</a:t>
            </a:r>
          </a:p>
        </p:txBody>
      </p:sp>
      <p:sp>
        <p:nvSpPr>
          <p:cNvPr id="490" name="Shape 490"/>
          <p:cNvSpPr txBox="1">
            <a:spLocks noGrp="1"/>
          </p:cNvSpPr>
          <p:nvPr>
            <p:ph type="body" idx="1"/>
          </p:nvPr>
        </p:nvSpPr>
        <p:spPr>
          <a:xfrm>
            <a:off x="609600" y="1600203"/>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800"/>
              </a:spcBef>
              <a:buClr>
                <a:schemeClr val="dk1"/>
              </a:buClr>
              <a:buSzPct val="100000"/>
              <a:buFont typeface="Noto Sans Symbols"/>
              <a:buChar char="➢"/>
            </a:pPr>
            <a:r>
              <a:rPr lang="en-US"/>
              <a:t>Always consult the Scope of Service Chart to see if the income or expense is in scope for your level of certification.</a:t>
            </a:r>
          </a:p>
          <a:p>
            <a:pPr marL="342900" marR="0" lvl="0" indent="-342900" algn="l" rtl="0">
              <a:lnSpc>
                <a:spcPct val="90000"/>
              </a:lnSpc>
              <a:spcBef>
                <a:spcPts val="800"/>
              </a:spcBef>
              <a:buClr>
                <a:schemeClr val="dk1"/>
              </a:buClr>
              <a:buSzPct val="100000"/>
              <a:buFont typeface="Noto Sans Symbols"/>
              <a:buChar char="➢"/>
            </a:pPr>
            <a:r>
              <a:rPr lang="en-US"/>
              <a:t>If something is out of scope for you, put the form to the side and make a note on the back page of the I/I form for the advanced volunteer.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 1: Preliminary Interview – Identification</a:t>
            </a:r>
          </a:p>
        </p:txBody>
      </p:sp>
      <p:sp>
        <p:nvSpPr>
          <p:cNvPr id="496" name="Shape 496"/>
          <p:cNvSpPr txBox="1">
            <a:spLocks noGrp="1"/>
          </p:cNvSpPr>
          <p:nvPr>
            <p:ph type="body" idx="1"/>
          </p:nvPr>
        </p:nvSpPr>
        <p:spPr>
          <a:xfrm>
            <a:off x="609600" y="1417653"/>
            <a:ext cx="10972800" cy="45261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Photo IDs</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Verify photo IDs for  taxpayer (and spouse)</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Social Security cards</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Obtain and verify a SS card (original or copy)</a:t>
            </a:r>
          </a:p>
          <a:p>
            <a:pPr marL="1143000" marR="0" lvl="2" indent="-228600" algn="l" rtl="0">
              <a:lnSpc>
                <a:spcPct val="90000"/>
              </a:lnSpc>
              <a:spcBef>
                <a:spcPts val="640"/>
              </a:spcBef>
              <a:spcAft>
                <a:spcPts val="0"/>
              </a:spcAft>
              <a:buClr>
                <a:schemeClr val="dk1"/>
              </a:buClr>
              <a:buSzPct val="100000"/>
              <a:buFont typeface="Courier New"/>
              <a:buChar char="o"/>
            </a:pPr>
            <a:r>
              <a:rPr lang="en-US" sz="3200" b="0" i="0" u="none" strike="noStrike" cap="none">
                <a:solidFill>
                  <a:schemeClr val="dk1"/>
                </a:solidFill>
                <a:latin typeface="Questrial"/>
                <a:ea typeface="Questrial"/>
                <a:cs typeface="Questrial"/>
                <a:sym typeface="Questrial"/>
              </a:rPr>
              <a:t>Verify SS numbers for taxpayer (and spouse)</a:t>
            </a:r>
          </a:p>
          <a:p>
            <a:pPr marL="1143000" marR="0" lvl="2" indent="-228600" algn="l" rtl="0">
              <a:lnSpc>
                <a:spcPct val="90000"/>
              </a:lnSpc>
              <a:spcBef>
                <a:spcPts val="640"/>
              </a:spcBef>
              <a:spcAft>
                <a:spcPts val="0"/>
              </a:spcAft>
              <a:buClr>
                <a:schemeClr val="dk1"/>
              </a:buClr>
              <a:buSzPct val="100000"/>
              <a:buFont typeface="Courier New"/>
              <a:buChar char="o"/>
            </a:pPr>
            <a:r>
              <a:rPr lang="en-US" sz="3200" b="0" i="0" u="none" strike="noStrike" cap="none">
                <a:solidFill>
                  <a:schemeClr val="dk1"/>
                </a:solidFill>
                <a:latin typeface="Questrial"/>
                <a:ea typeface="Questrial"/>
                <a:cs typeface="Questrial"/>
                <a:sym typeface="Questrial"/>
              </a:rPr>
              <a:t>Verify SS numbers for dependent(s)</a:t>
            </a:r>
          </a:p>
          <a:p>
            <a:pPr marL="742950" marR="0" lvl="1" indent="-285750" algn="l" rtl="0">
              <a:lnSpc>
                <a:spcPct val="90000"/>
              </a:lnSpc>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Enter name EXACTLY as it appears on SS card!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Resources</a:t>
            </a:r>
          </a:p>
        </p:txBody>
      </p:sp>
      <p:sp>
        <p:nvSpPr>
          <p:cNvPr id="72" name="Shape 72"/>
          <p:cNvSpPr txBox="1">
            <a:spLocks noGrp="1"/>
          </p:cNvSpPr>
          <p:nvPr>
            <p:ph type="body" idx="1"/>
          </p:nvPr>
        </p:nvSpPr>
        <p:spPr>
          <a:xfrm>
            <a:off x="609600" y="1340177"/>
            <a:ext cx="10972800" cy="4673100"/>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3100" b="0" i="0" u="none" strike="noStrike" cap="none" dirty="0">
                <a:solidFill>
                  <a:schemeClr val="dk1"/>
                </a:solidFill>
                <a:latin typeface="Questrial"/>
                <a:ea typeface="Questrial"/>
                <a:cs typeface="Questrial"/>
                <a:sym typeface="Questrial"/>
              </a:rPr>
              <a:t>SaveFirst Basic Volunteer Training Agenda</a:t>
            </a:r>
          </a:p>
          <a:p>
            <a:pPr marL="342900" marR="0" lvl="0" indent="-342900" algn="l" rtl="0">
              <a:spcBef>
                <a:spcPts val="620"/>
              </a:spcBef>
              <a:spcAft>
                <a:spcPts val="0"/>
              </a:spcAft>
              <a:buClr>
                <a:schemeClr val="dk1"/>
              </a:buClr>
              <a:buSzPct val="100000"/>
              <a:buFont typeface="Noto Sans Symbols"/>
              <a:buChar char="➢"/>
            </a:pPr>
            <a:r>
              <a:rPr lang="en-US" sz="3100" b="0" i="0" u="none" strike="noStrike" cap="none" dirty="0">
                <a:solidFill>
                  <a:schemeClr val="dk1"/>
                </a:solidFill>
                <a:latin typeface="Questrial"/>
                <a:ea typeface="Questrial"/>
                <a:cs typeface="Questrial"/>
                <a:sym typeface="Questrial"/>
              </a:rPr>
              <a:t>SaveFirst Basic Volunteer Training Notes</a:t>
            </a:r>
          </a:p>
          <a:p>
            <a:pPr marL="342900" marR="0" lvl="0" indent="-342900" algn="l" rtl="0">
              <a:spcBef>
                <a:spcPts val="620"/>
              </a:spcBef>
              <a:spcAft>
                <a:spcPts val="0"/>
              </a:spcAft>
              <a:buClr>
                <a:schemeClr val="dk1"/>
              </a:buClr>
              <a:buSzPct val="100000"/>
              <a:buFont typeface="Noto Sans Symbols"/>
              <a:buChar char="➢"/>
            </a:pPr>
            <a:r>
              <a:rPr lang="en-US" sz="3100" b="0" i="0" u="none" strike="noStrike" cap="none" dirty="0">
                <a:solidFill>
                  <a:schemeClr val="dk1"/>
                </a:solidFill>
                <a:latin typeface="Questrial"/>
                <a:ea typeface="Questrial"/>
                <a:cs typeface="Questrial"/>
                <a:sym typeface="Questrial"/>
              </a:rPr>
              <a:t>SaveFirst Basic Training Summary Chart</a:t>
            </a:r>
          </a:p>
          <a:p>
            <a:pPr marL="342900" marR="0" lvl="0" indent="-342900" algn="l" rtl="0">
              <a:spcBef>
                <a:spcPts val="620"/>
              </a:spcBef>
              <a:spcAft>
                <a:spcPts val="0"/>
              </a:spcAft>
              <a:buClr>
                <a:schemeClr val="dk1"/>
              </a:buClr>
              <a:buSzPct val="100000"/>
              <a:buFont typeface="Noto Sans Symbols"/>
              <a:buChar char="➢"/>
            </a:pPr>
            <a:r>
              <a:rPr lang="en-US" sz="3100" b="0" i="0" u="none" strike="noStrike" cap="none" dirty="0">
                <a:solidFill>
                  <a:schemeClr val="dk1"/>
                </a:solidFill>
                <a:latin typeface="Questrial"/>
                <a:ea typeface="Questrial"/>
                <a:cs typeface="Questrial"/>
                <a:sym typeface="Questrial"/>
              </a:rPr>
              <a:t>SaveFirst </a:t>
            </a:r>
            <a:r>
              <a:rPr lang="en-US" sz="3100" b="0" i="0" u="none" strike="noStrike" cap="none" dirty="0" err="1">
                <a:solidFill>
                  <a:schemeClr val="dk1"/>
                </a:solidFill>
                <a:latin typeface="Questrial"/>
                <a:ea typeface="Questrial"/>
                <a:cs typeface="Questrial"/>
                <a:sym typeface="Questrial"/>
              </a:rPr>
              <a:t>Baisc</a:t>
            </a:r>
            <a:r>
              <a:rPr lang="en-US" sz="3100" b="0" i="0" u="none" strike="noStrike" cap="none" dirty="0">
                <a:solidFill>
                  <a:schemeClr val="dk1"/>
                </a:solidFill>
                <a:latin typeface="Questrial"/>
                <a:ea typeface="Questrial"/>
                <a:cs typeface="Questrial"/>
                <a:sym typeface="Questrial"/>
              </a:rPr>
              <a:t> Training TaxSlayer Exercises</a:t>
            </a:r>
          </a:p>
          <a:p>
            <a:pPr marL="342900" marR="0" lvl="0" indent="-342900" algn="l" rtl="0">
              <a:spcBef>
                <a:spcPts val="620"/>
              </a:spcBef>
              <a:spcAft>
                <a:spcPts val="0"/>
              </a:spcAft>
              <a:buClr>
                <a:schemeClr val="dk1"/>
              </a:buClr>
              <a:buSzPct val="100000"/>
              <a:buFont typeface="Noto Sans Symbols"/>
              <a:buChar char="➢"/>
            </a:pPr>
            <a:r>
              <a:rPr lang="en-US" sz="3100" b="0" i="0" u="none" strike="noStrike" cap="none" dirty="0">
                <a:solidFill>
                  <a:schemeClr val="dk1"/>
                </a:solidFill>
                <a:latin typeface="Questrial"/>
                <a:ea typeface="Questrial"/>
                <a:cs typeface="Questrial"/>
                <a:sym typeface="Questrial"/>
              </a:rPr>
              <a:t>Helpful Tips for Out of Scope Topics on the 20</a:t>
            </a:r>
            <a:r>
              <a:rPr lang="en-US" sz="3100" dirty="0"/>
              <a:t>XX</a:t>
            </a:r>
            <a:r>
              <a:rPr lang="en-US" sz="3100" b="0" i="0" u="none" strike="noStrike" cap="none" dirty="0">
                <a:solidFill>
                  <a:schemeClr val="dk1"/>
                </a:solidFill>
                <a:latin typeface="Questrial"/>
                <a:ea typeface="Questrial"/>
                <a:cs typeface="Questrial"/>
                <a:sym typeface="Questrial"/>
              </a:rPr>
              <a:t> IRS Basic Certification Exam (</a:t>
            </a:r>
            <a:r>
              <a:rPr lang="en-US" sz="3100" b="1" i="1" u="none" strike="noStrike" cap="none" dirty="0">
                <a:solidFill>
                  <a:schemeClr val="dk1"/>
                </a:solidFill>
                <a:latin typeface="Questrial"/>
                <a:ea typeface="Questrial"/>
                <a:cs typeface="Questrial"/>
                <a:sym typeface="Questrial"/>
              </a:rPr>
              <a:t>use on the test</a:t>
            </a:r>
            <a:r>
              <a:rPr lang="en-US" sz="3100" b="0" i="0" u="none" strike="noStrike" cap="none" dirty="0">
                <a:solidFill>
                  <a:schemeClr val="dk1"/>
                </a:solidFill>
                <a:latin typeface="Questrial"/>
                <a:ea typeface="Questrial"/>
                <a:cs typeface="Questrial"/>
                <a:sym typeface="Questrial"/>
              </a:rPr>
              <a:t>)</a:t>
            </a:r>
          </a:p>
          <a:p>
            <a:pPr marL="342900" marR="0" lvl="0" indent="-342900" algn="l" rtl="0">
              <a:spcBef>
                <a:spcPts val="620"/>
              </a:spcBef>
              <a:spcAft>
                <a:spcPts val="0"/>
              </a:spcAft>
              <a:buClr>
                <a:schemeClr val="dk1"/>
              </a:buClr>
              <a:buSzPct val="100000"/>
              <a:buFont typeface="Noto Sans Symbols"/>
              <a:buChar char="➢"/>
            </a:pPr>
            <a:r>
              <a:rPr lang="en-US" sz="3100" b="0" i="0" u="none" strike="noStrike" cap="none" dirty="0">
                <a:solidFill>
                  <a:schemeClr val="dk1"/>
                </a:solidFill>
                <a:latin typeface="Questrial"/>
                <a:ea typeface="Questrial"/>
                <a:cs typeface="Questrial"/>
                <a:sym typeface="Questrial"/>
              </a:rPr>
              <a:t>Selection from IRS Publication 4012 Volunteer Resource Guide</a:t>
            </a:r>
          </a:p>
          <a:p>
            <a:pPr marL="342900" marR="0" lvl="0" indent="-342900" algn="l" rtl="0">
              <a:spcBef>
                <a:spcPts val="620"/>
              </a:spcBef>
              <a:spcAft>
                <a:spcPts val="0"/>
              </a:spcAft>
              <a:buClr>
                <a:schemeClr val="dk1"/>
              </a:buClr>
              <a:buSzPct val="100000"/>
              <a:buFont typeface="Noto Sans Symbols"/>
              <a:buChar char="➢"/>
            </a:pPr>
            <a:r>
              <a:rPr lang="en-US" sz="3100" b="0" i="0" u="none" strike="noStrike" cap="none" dirty="0">
                <a:solidFill>
                  <a:schemeClr val="dk1"/>
                </a:solidFill>
                <a:latin typeface="Questrial"/>
                <a:ea typeface="Questrial"/>
                <a:cs typeface="Questrial"/>
                <a:sym typeface="Questrial"/>
              </a:rPr>
              <a:t>SaveFirst Volunteer FAQs and Volunteer Etiquette</a:t>
            </a:r>
          </a:p>
          <a:p>
            <a:pPr marL="342900" marR="0" lvl="0" indent="-342900" algn="l" rtl="0">
              <a:spcBef>
                <a:spcPts val="620"/>
              </a:spcBef>
              <a:buClr>
                <a:schemeClr val="dk1"/>
              </a:buClr>
              <a:buSzPct val="100000"/>
              <a:buFont typeface="Noto Sans Symbols"/>
              <a:buChar char="➢"/>
            </a:pPr>
            <a:r>
              <a:rPr lang="en-US" sz="3100" b="0" i="0" u="none" strike="noStrike" cap="none" dirty="0">
                <a:solidFill>
                  <a:schemeClr val="dk1"/>
                </a:solidFill>
                <a:latin typeface="Questrial"/>
                <a:ea typeface="Questrial"/>
                <a:cs typeface="Questrial"/>
                <a:sym typeface="Questrial"/>
              </a:rPr>
              <a:t>Impact America Staff</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Shape 501"/>
          <p:cNvSpPr txBox="1">
            <a:spLocks noGrp="1"/>
          </p:cNvSpPr>
          <p:nvPr>
            <p:ph type="title"/>
          </p:nvPr>
        </p:nvSpPr>
        <p:spPr>
          <a:xfrm>
            <a:off x="146250" y="225900"/>
            <a:ext cx="116010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 1: Preliminary Interview – Acceptable Documents other than SS Card</a:t>
            </a:r>
          </a:p>
        </p:txBody>
      </p:sp>
      <p:sp>
        <p:nvSpPr>
          <p:cNvPr id="502" name="Shape 502"/>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Form SSA-1099 statement</a:t>
            </a:r>
          </a:p>
          <a:p>
            <a:pPr marL="342900" marR="0" lvl="0" indent="-342900" algn="l" rtl="0">
              <a:lnSpc>
                <a:spcPct val="80000"/>
              </a:lnSpc>
              <a:spcBef>
                <a:spcPts val="68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Medicare Card (with an “A” after the SSN)</a:t>
            </a:r>
          </a:p>
          <a:p>
            <a:pPr marL="342900" marR="0" lvl="0" indent="-342900" algn="l" rtl="0">
              <a:lnSpc>
                <a:spcPct val="80000"/>
              </a:lnSpc>
              <a:spcBef>
                <a:spcPts val="68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ITIN card	</a:t>
            </a:r>
          </a:p>
          <a:p>
            <a:pPr marL="742950" marR="0" lvl="1" indent="-285750" algn="l" rtl="0">
              <a:lnSpc>
                <a:spcPct val="80000"/>
              </a:lnSpc>
              <a:spcBef>
                <a:spcPts val="612"/>
              </a:spcBef>
              <a:spcAft>
                <a:spcPts val="0"/>
              </a:spcAft>
              <a:buClr>
                <a:schemeClr val="dk1"/>
              </a:buClr>
              <a:buSzPct val="98709"/>
              <a:buFont typeface="Arial"/>
              <a:buChar char="•"/>
            </a:pPr>
            <a:r>
              <a:rPr lang="en-US" sz="3060" b="0" i="0" u="none" strike="noStrike" cap="none">
                <a:solidFill>
                  <a:schemeClr val="dk1"/>
                </a:solidFill>
                <a:latin typeface="Questrial"/>
                <a:ea typeface="Questrial"/>
                <a:cs typeface="Questrial"/>
                <a:sym typeface="Questrial"/>
              </a:rPr>
              <a:t>Issued for nonresidents who need to file tax returns but cannot receive SS cards</a:t>
            </a:r>
          </a:p>
          <a:p>
            <a:pPr marL="742950" marR="0" lvl="1" indent="-285750" algn="l" rtl="0">
              <a:lnSpc>
                <a:spcPct val="80000"/>
              </a:lnSpc>
              <a:spcBef>
                <a:spcPts val="612"/>
              </a:spcBef>
              <a:spcAft>
                <a:spcPts val="0"/>
              </a:spcAft>
              <a:buClr>
                <a:schemeClr val="dk1"/>
              </a:buClr>
              <a:buSzPct val="98709"/>
              <a:buFont typeface="Arial"/>
              <a:buChar char="•"/>
            </a:pPr>
            <a:r>
              <a:rPr lang="en-US" sz="3060" b="0" i="0" u="none" strike="noStrike" cap="none">
                <a:solidFill>
                  <a:schemeClr val="dk1"/>
                </a:solidFill>
                <a:latin typeface="Questrial"/>
                <a:ea typeface="Questrial"/>
                <a:cs typeface="Questrial"/>
                <a:sym typeface="Questrial"/>
              </a:rPr>
              <a:t>9XX-XX-XXXX (enter just like SS number)</a:t>
            </a:r>
          </a:p>
          <a:p>
            <a:pPr marL="342900" marR="0" lvl="0" indent="-342900" algn="l" rtl="0">
              <a:lnSpc>
                <a:spcPct val="80000"/>
              </a:lnSpc>
              <a:spcBef>
                <a:spcPts val="680"/>
              </a:spcBef>
              <a:spcAft>
                <a:spcPts val="0"/>
              </a:spcAft>
              <a:buClr>
                <a:schemeClr val="dk1"/>
              </a:buClr>
              <a:buSzPct val="100000"/>
              <a:buFont typeface="Noto Sans Symbols"/>
              <a:buChar char="➢"/>
            </a:pPr>
            <a:r>
              <a:rPr lang="en-US" sz="3400" b="0" i="0" u="none" strike="noStrike" cap="none">
                <a:solidFill>
                  <a:schemeClr val="dk1"/>
                </a:solidFill>
                <a:latin typeface="Questrial"/>
                <a:ea typeface="Questrial"/>
                <a:cs typeface="Questrial"/>
                <a:sym typeface="Questrial"/>
              </a:rPr>
              <a:t>ATIN for dependent</a:t>
            </a:r>
          </a:p>
          <a:p>
            <a:pPr marL="742950" marR="0" lvl="1" indent="-285750" algn="l" rtl="0">
              <a:lnSpc>
                <a:spcPct val="80000"/>
              </a:lnSpc>
              <a:spcBef>
                <a:spcPts val="612"/>
              </a:spcBef>
              <a:spcAft>
                <a:spcPts val="0"/>
              </a:spcAft>
              <a:buClr>
                <a:schemeClr val="dk1"/>
              </a:buClr>
              <a:buSzPct val="98709"/>
              <a:buFont typeface="Arial"/>
              <a:buChar char="•"/>
            </a:pPr>
            <a:r>
              <a:rPr lang="en-US" sz="3060" b="0" i="0" u="none" strike="noStrike" cap="none">
                <a:solidFill>
                  <a:schemeClr val="dk1"/>
                </a:solidFill>
                <a:latin typeface="Questrial"/>
                <a:ea typeface="Questrial"/>
                <a:cs typeface="Questrial"/>
                <a:sym typeface="Questrial"/>
              </a:rPr>
              <a:t>Issued for child while adoption is pending</a:t>
            </a:r>
          </a:p>
          <a:p>
            <a:pPr marL="742950" marR="0" lvl="1" indent="-285750" algn="l" rtl="0">
              <a:lnSpc>
                <a:spcPct val="80000"/>
              </a:lnSpc>
              <a:spcBef>
                <a:spcPts val="612"/>
              </a:spcBef>
              <a:buClr>
                <a:schemeClr val="dk1"/>
              </a:buClr>
              <a:buSzPct val="98709"/>
              <a:buFont typeface="Arial"/>
              <a:buChar char="•"/>
            </a:pPr>
            <a:r>
              <a:rPr lang="en-US" sz="3060" b="0" i="0" u="none" strike="noStrike" cap="none">
                <a:solidFill>
                  <a:schemeClr val="dk1"/>
                </a:solidFill>
                <a:latin typeface="Questrial"/>
                <a:ea typeface="Questrial"/>
                <a:cs typeface="Questrial"/>
                <a:sym typeface="Questrial"/>
              </a:rPr>
              <a:t>9XX-XX-XXXX (enter just like SS number)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341275" y="274650"/>
            <a:ext cx="112410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 1: Preliminary Interview – Why conduct an interview?</a:t>
            </a:r>
          </a:p>
        </p:txBody>
      </p:sp>
      <p:sp>
        <p:nvSpPr>
          <p:cNvPr id="508" name="Shape 508"/>
          <p:cNvSpPr txBox="1">
            <a:spLocks noGrp="1"/>
          </p:cNvSpPr>
          <p:nvPr>
            <p:ph type="body" idx="1"/>
          </p:nvPr>
        </p:nvSpPr>
        <p:spPr>
          <a:xfrm>
            <a:off x="609600" y="1535177"/>
            <a:ext cx="10972800" cy="52578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You get to know the taxpayer and build a relationship</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You might miss credits and deductions that could increase the taxpayer’s refund</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You might miss important income documents that must be recorded</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You may find that the return is out of scope </a:t>
            </a:r>
          </a:p>
          <a:p>
            <a:pPr marL="342900" marR="0" lvl="0" indent="-342900" algn="l" rtl="0">
              <a:lnSpc>
                <a:spcPct val="90000"/>
              </a:lnSpc>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Required by the IRS for due diligence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Part 1: Preliminary Interview – Why conduct an interview?</a:t>
            </a:r>
          </a:p>
        </p:txBody>
      </p:sp>
      <p:sp>
        <p:nvSpPr>
          <p:cNvPr id="514" name="Shape 514"/>
          <p:cNvSpPr txBox="1">
            <a:spLocks noGrp="1"/>
          </p:cNvSpPr>
          <p:nvPr>
            <p:ph type="body" idx="1"/>
          </p:nvPr>
        </p:nvSpPr>
        <p:spPr>
          <a:xfrm>
            <a:off x="609600" y="1600202"/>
            <a:ext cx="10972800" cy="52578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You </a:t>
            </a:r>
            <a:r>
              <a:rPr lang="en-US"/>
              <a:t>find out if any income documents or expenses need to be entered by a more advanced volunteer.</a:t>
            </a:r>
          </a:p>
          <a:p>
            <a:pPr marL="342900" marR="0" lvl="0" indent="-342900" algn="l" rtl="0">
              <a:lnSpc>
                <a:spcPct val="90000"/>
              </a:lnSpc>
              <a:spcBef>
                <a:spcPts val="0"/>
              </a:spcBef>
              <a:spcAft>
                <a:spcPts val="0"/>
              </a:spcAft>
              <a:buClr>
                <a:schemeClr val="dk1"/>
              </a:buClr>
              <a:buSzPct val="100000"/>
              <a:buFont typeface="Noto Sans Symbols"/>
              <a:buChar char="➢"/>
            </a:pPr>
            <a:r>
              <a:rPr lang="en-US"/>
              <a:t>A diligent and thorough interview saves a huge amount of time in the long run!</a:t>
            </a:r>
          </a:p>
          <a:p>
            <a:pPr marL="0" marR="0" lvl="0" indent="0" algn="l" rtl="0">
              <a:lnSpc>
                <a:spcPct val="90000"/>
              </a:lnSpc>
              <a:spcBef>
                <a:spcPts val="0"/>
              </a:spcBef>
              <a:spcAft>
                <a:spcPts val="0"/>
              </a:spcAft>
              <a:buNone/>
            </a:pPr>
            <a:r>
              <a:rPr lang="en-US"/>
              <a:t/>
            </a:r>
            <a:br>
              <a:rPr lang="en-US"/>
            </a:b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Tax Preparation Process</a:t>
            </a:r>
          </a:p>
        </p:txBody>
      </p:sp>
      <p:sp>
        <p:nvSpPr>
          <p:cNvPr id="520" name="Shape 520"/>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1: Preliminary Interview</a:t>
            </a:r>
          </a:p>
          <a:p>
            <a:pPr marL="342900" marR="0" lvl="0" indent="-342900" algn="l" rtl="0">
              <a:spcBef>
                <a:spcPts val="800"/>
              </a:spcBef>
              <a:spcAft>
                <a:spcPts val="0"/>
              </a:spcAft>
              <a:buClr>
                <a:schemeClr val="dk1"/>
              </a:buClr>
              <a:buSzPct val="100000"/>
              <a:buFont typeface="Noto Sans Symbols"/>
              <a:buChar char="➢"/>
            </a:pPr>
            <a:r>
              <a:rPr lang="en-US" sz="4000" b="1" i="0" u="none" strike="noStrike" cap="none">
                <a:solidFill>
                  <a:schemeClr val="dk1"/>
                </a:solidFill>
                <a:latin typeface="Questrial"/>
                <a:ea typeface="Questrial"/>
                <a:cs typeface="Questrial"/>
                <a:sym typeface="Questrial"/>
              </a:rPr>
              <a:t>Part 2: Preparing the Return in TaxSlayer</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3: Quality Review</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4: Finishing the Return</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Part 5: Filing the Return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Shape 526" descr="Impact-logo_SaveFirst-green.eps"/>
          <p:cNvPicPr preferRelativeResize="0"/>
          <p:nvPr/>
        </p:nvPicPr>
        <p:blipFill rotWithShape="1">
          <a:blip r:embed="rId3">
            <a:alphaModFix/>
          </a:blip>
          <a:srcRect l="19561" t="31742" r="20646" b="34976"/>
          <a:stretch/>
        </p:blipFill>
        <p:spPr>
          <a:xfrm>
            <a:off x="1440089" y="625475"/>
            <a:ext cx="9264733" cy="4243519"/>
          </a:xfrm>
          <a:prstGeom prst="rect">
            <a:avLst/>
          </a:prstGeom>
          <a:noFill/>
          <a:ln>
            <a:noFill/>
          </a:ln>
        </p:spPr>
      </p:pic>
      <p:sp>
        <p:nvSpPr>
          <p:cNvPr id="527" name="Shape 527"/>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528" name="Shape 528"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529" name="Shape 529"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530" name="Shape 530"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531" name="Shape 531"/>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532" name="Shape 532"/>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Exemptions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Exemptions Objectives</a:t>
            </a:r>
          </a:p>
        </p:txBody>
      </p:sp>
      <p:sp>
        <p:nvSpPr>
          <p:cNvPr id="539" name="Shape 539"/>
          <p:cNvSpPr txBox="1">
            <a:spLocks noGrp="1"/>
          </p:cNvSpPr>
          <p:nvPr>
            <p:ph type="body" idx="1"/>
          </p:nvPr>
        </p:nvSpPr>
        <p:spPr>
          <a:xfrm>
            <a:off x="609600" y="1600204"/>
            <a:ext cx="10972800" cy="3902526"/>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342900" marR="0" lvl="0" indent="-342900" algn="l" rtl="0">
              <a:spcBef>
                <a:spcPts val="0"/>
              </a:spcBef>
              <a:spcAft>
                <a:spcPts val="0"/>
              </a:spcAft>
              <a:buClr>
                <a:schemeClr val="accent3"/>
              </a:buClr>
              <a:buSzPct val="100000"/>
              <a:buFont typeface="Noto Sans Symbols"/>
              <a:buChar char="➢"/>
            </a:pPr>
            <a:r>
              <a:rPr lang="en-US" sz="4000" b="1" i="0" u="none" strike="noStrike" cap="none">
                <a:solidFill>
                  <a:schemeClr val="accent3"/>
                </a:solidFill>
                <a:latin typeface="Questrial"/>
                <a:ea typeface="Questrial"/>
                <a:cs typeface="Questrial"/>
                <a:sym typeface="Questrial"/>
              </a:rPr>
              <a:t>After completing this section, the volunteer will be able to:</a:t>
            </a:r>
          </a:p>
          <a:p>
            <a:pPr marL="742950" marR="0" lvl="1" indent="-285750" algn="l" rtl="0">
              <a:spcBef>
                <a:spcPts val="720"/>
              </a:spcBef>
              <a:spcAft>
                <a:spcPts val="0"/>
              </a:spcAft>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Determine a taxpayer’s eligibility for a personal exemption</a:t>
            </a:r>
          </a:p>
          <a:p>
            <a:pPr marL="742950" marR="0" lvl="1" indent="-285750" algn="l" rtl="0">
              <a:spcBef>
                <a:spcPts val="720"/>
              </a:spcBef>
              <a:buClr>
                <a:schemeClr val="accent3"/>
              </a:buClr>
              <a:buSzPct val="100000"/>
              <a:buFont typeface="Arial"/>
              <a:buChar char="•"/>
            </a:pPr>
            <a:r>
              <a:rPr lang="en-US" sz="3600" b="1" i="0" u="none" strike="noStrike" cap="none">
                <a:solidFill>
                  <a:schemeClr val="accent3"/>
                </a:solidFill>
                <a:latin typeface="Questrial"/>
                <a:ea typeface="Questrial"/>
                <a:cs typeface="Questrial"/>
                <a:sym typeface="Questrial"/>
              </a:rPr>
              <a:t>Assess whether a person qualifies as a dependent of a taxpayer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9">
                                            <p:txEl>
                                              <p:pRg st="0" end="0"/>
                                            </p:txEl>
                                          </p:spTgt>
                                        </p:tgtEl>
                                        <p:attrNameLst>
                                          <p:attrName>style.visibility</p:attrName>
                                        </p:attrNameLst>
                                      </p:cBhvr>
                                      <p:to>
                                        <p:strVal val="visible"/>
                                      </p:to>
                                    </p:set>
                                    <p:animEffect transition="in" filter="fade">
                                      <p:cBhvr>
                                        <p:cTn id="7" dur="1000"/>
                                        <p:tgtEl>
                                          <p:spTgt spid="5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9">
                                            <p:txEl>
                                              <p:pRg st="1" end="1"/>
                                            </p:txEl>
                                          </p:spTgt>
                                        </p:tgtEl>
                                        <p:attrNameLst>
                                          <p:attrName>style.visibility</p:attrName>
                                        </p:attrNameLst>
                                      </p:cBhvr>
                                      <p:to>
                                        <p:strVal val="visible"/>
                                      </p:to>
                                    </p:set>
                                    <p:animEffect transition="in" filter="fade">
                                      <p:cBhvr>
                                        <p:cTn id="12" dur="1000"/>
                                        <p:tgtEl>
                                          <p:spTgt spid="5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9">
                                            <p:txEl>
                                              <p:pRg st="2" end="2"/>
                                            </p:txEl>
                                          </p:spTgt>
                                        </p:tgtEl>
                                        <p:attrNameLst>
                                          <p:attrName>style.visibility</p:attrName>
                                        </p:attrNameLst>
                                      </p:cBhvr>
                                      <p:to>
                                        <p:strVal val="visible"/>
                                      </p:to>
                                    </p:set>
                                    <p:animEffect transition="in" filter="fade">
                                      <p:cBhvr>
                                        <p:cTn id="17" dur="1000"/>
                                        <p:tgtEl>
                                          <p:spTgt spid="5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Personal</a:t>
            </a:r>
            <a:r>
              <a:rPr lang="en-US" sz="4000" b="1" i="0" u="none" strike="noStrike" cap="none">
                <a:solidFill>
                  <a:schemeClr val="dk2"/>
                </a:solidFill>
                <a:latin typeface="Questrial"/>
                <a:ea typeface="Questrial"/>
                <a:cs typeface="Questrial"/>
                <a:sym typeface="Questrial"/>
              </a:rPr>
              <a:t> </a:t>
            </a:r>
            <a:r>
              <a:rPr lang="en-US" sz="4800" b="1" i="0" u="none" strike="noStrike" cap="none">
                <a:solidFill>
                  <a:schemeClr val="dk2"/>
                </a:solidFill>
                <a:latin typeface="Questrial"/>
                <a:ea typeface="Questrial"/>
                <a:cs typeface="Questrial"/>
                <a:sym typeface="Questrial"/>
              </a:rPr>
              <a:t>Exemptions</a:t>
            </a:r>
          </a:p>
        </p:txBody>
      </p:sp>
      <p:sp>
        <p:nvSpPr>
          <p:cNvPr id="546" name="Shape 546"/>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Each personal exemption decreases the taxable income by $4,</a:t>
            </a:r>
            <a:r>
              <a:rPr lang="en-US"/>
              <a:t>05</a:t>
            </a:r>
            <a:r>
              <a:rPr lang="en-US" sz="4000" b="0" i="0" u="none" strike="noStrike" cap="none">
                <a:solidFill>
                  <a:schemeClr val="dk1"/>
                </a:solidFill>
                <a:latin typeface="Questrial"/>
                <a:ea typeface="Questrial"/>
                <a:cs typeface="Questrial"/>
                <a:sym typeface="Questrial"/>
              </a:rPr>
              <a:t>0</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Taxpayers can claim exemptions for:</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Taxpayer UNLESS the taxpayer can be claimed as a dependent by someone else.</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Spouse UNLESS the spouse can be claimed as a dependent by someone else.</a:t>
            </a:r>
          </a:p>
          <a:p>
            <a:pPr marL="342900" marR="0" lvl="0" indent="-34290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Personal Exemptions</a:t>
            </a:r>
          </a:p>
        </p:txBody>
      </p:sp>
      <p:sp>
        <p:nvSpPr>
          <p:cNvPr id="553" name="Shape 553"/>
          <p:cNvSpPr txBox="1">
            <a:spLocks noGrp="1"/>
          </p:cNvSpPr>
          <p:nvPr>
            <p:ph type="body" idx="1"/>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spcAft>
                <a:spcPts val="0"/>
              </a:spcAft>
              <a:buClr>
                <a:schemeClr val="dk1"/>
              </a:buClr>
              <a:buSzPct val="25000"/>
              <a:buFont typeface="Noto Sans Symbols"/>
              <a:buNone/>
            </a:pPr>
            <a:r>
              <a:rPr lang="en-US" sz="4800" b="1" i="1" u="none" strike="noStrike" cap="none">
                <a:solidFill>
                  <a:schemeClr val="dk1"/>
                </a:solidFill>
                <a:latin typeface="Questrial"/>
                <a:ea typeface="Questrial"/>
                <a:cs typeface="Questrial"/>
                <a:sym typeface="Questrial"/>
              </a:rPr>
              <a:t>Remember: </a:t>
            </a:r>
          </a:p>
          <a:p>
            <a:pPr marL="0" marR="0" lvl="0" indent="0" algn="ctr" rtl="0">
              <a:spcBef>
                <a:spcPts val="800"/>
              </a:spcBef>
              <a:buClr>
                <a:schemeClr val="dk1"/>
              </a:buClr>
              <a:buSzPct val="25000"/>
              <a:buFont typeface="Noto Sans Symbols"/>
              <a:buNone/>
            </a:pPr>
            <a:r>
              <a:rPr lang="en-US" sz="4000" b="0" i="0" u="none" strike="noStrike" cap="none">
                <a:solidFill>
                  <a:schemeClr val="dk1"/>
                </a:solidFill>
                <a:latin typeface="Questrial"/>
                <a:ea typeface="Questrial"/>
                <a:cs typeface="Questrial"/>
                <a:sym typeface="Questrial"/>
              </a:rPr>
              <a:t>It’s not whether the taxpayer IS claimed as a dependent, but whether the taxpayer CAN BE claimed as a dependent that determines whether the taxpayer can claim an exemption.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3">
                                            <p:txEl>
                                              <p:pRg st="0" end="0"/>
                                            </p:txEl>
                                          </p:spTgt>
                                        </p:tgtEl>
                                        <p:attrNameLst>
                                          <p:attrName>style.visibility</p:attrName>
                                        </p:attrNameLst>
                                      </p:cBhvr>
                                      <p:to>
                                        <p:strVal val="visible"/>
                                      </p:to>
                                    </p:set>
                                    <p:animEffect transition="in" filter="fade">
                                      <p:cBhvr>
                                        <p:cTn id="7" dur="1000"/>
                                        <p:tgtEl>
                                          <p:spTgt spid="5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3">
                                            <p:txEl>
                                              <p:pRg st="1" end="1"/>
                                            </p:txEl>
                                          </p:spTgt>
                                        </p:tgtEl>
                                        <p:attrNameLst>
                                          <p:attrName>style.visibility</p:attrName>
                                        </p:attrNameLst>
                                      </p:cBhvr>
                                      <p:to>
                                        <p:strVal val="visible"/>
                                      </p:to>
                                    </p:set>
                                    <p:animEffect transition="in" filter="fade">
                                      <p:cBhvr>
                                        <p:cTn id="12" dur="1000"/>
                                        <p:tgtEl>
                                          <p:spTgt spid="5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Shape 55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Personal Exemptions</a:t>
            </a:r>
          </a:p>
        </p:txBody>
      </p:sp>
      <p:pic>
        <p:nvPicPr>
          <p:cNvPr id="560" name="Shape 560"/>
          <p:cNvPicPr preferRelativeResize="0"/>
          <p:nvPr/>
        </p:nvPicPr>
        <p:blipFill>
          <a:blip r:embed="rId3">
            <a:alphaModFix/>
          </a:blip>
          <a:stretch>
            <a:fillRect/>
          </a:stretch>
        </p:blipFill>
        <p:spPr>
          <a:xfrm>
            <a:off x="609600" y="3928750"/>
            <a:ext cx="11224975" cy="550425"/>
          </a:xfrm>
          <a:prstGeom prst="rect">
            <a:avLst/>
          </a:prstGeom>
          <a:noFill/>
          <a:ln w="28575" cap="flat" cmpd="sng">
            <a:solidFill>
              <a:srgbClr val="000000"/>
            </a:solidFill>
            <a:prstDash val="solid"/>
            <a:round/>
            <a:headEnd type="none" w="med" len="med"/>
            <a:tailEnd type="none" w="med" len="med"/>
          </a:ln>
        </p:spPr>
      </p:pic>
      <p:sp>
        <p:nvSpPr>
          <p:cNvPr id="561" name="Shape 561"/>
          <p:cNvSpPr txBox="1"/>
          <p:nvPr/>
        </p:nvSpPr>
        <p:spPr>
          <a:xfrm>
            <a:off x="357704" y="1110125"/>
            <a:ext cx="9560400" cy="3000000"/>
          </a:xfrm>
          <a:prstGeom prst="rect">
            <a:avLst/>
          </a:prstGeom>
          <a:noFill/>
          <a:ln>
            <a:noFill/>
          </a:ln>
        </p:spPr>
        <p:txBody>
          <a:bodyPr wrap="square" lIns="91425" tIns="91425" rIns="91425" bIns="91425" anchor="ctr" anchorCtr="0">
            <a:noAutofit/>
          </a:bodyPr>
          <a:lstStyle/>
          <a:p>
            <a:pPr marL="342900" lvl="0" indent="-342900" rtl="0">
              <a:spcBef>
                <a:spcPts val="0"/>
              </a:spcBef>
              <a:buClr>
                <a:schemeClr val="dk1"/>
              </a:buClr>
              <a:buSzPct val="100000"/>
              <a:buFont typeface="Noto Sans Symbols"/>
              <a:buChar char="➢"/>
            </a:pPr>
            <a:r>
              <a:rPr lang="en-US" sz="4000">
                <a:solidFill>
                  <a:schemeClr val="dk1"/>
                </a:solidFill>
                <a:latin typeface="Questrial"/>
                <a:ea typeface="Questrial"/>
                <a:cs typeface="Questrial"/>
                <a:sym typeface="Questrial"/>
              </a:rPr>
              <a:t>Let’s look at the I/I form</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Shape 56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Dependency Exemptions</a:t>
            </a:r>
          </a:p>
        </p:txBody>
      </p:sp>
      <p:sp>
        <p:nvSpPr>
          <p:cNvPr id="568" name="Shape 568"/>
          <p:cNvSpPr txBox="1">
            <a:spLocks noGrp="1"/>
          </p:cNvSpPr>
          <p:nvPr>
            <p:ph type="body" idx="1"/>
          </p:nvPr>
        </p:nvSpPr>
        <p:spPr>
          <a:xfrm>
            <a:off x="316625" y="1214028"/>
            <a:ext cx="10972800" cy="49224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Each dependency exemption decreases taxable income by $4,</a:t>
            </a:r>
            <a:r>
              <a:rPr lang="en-US"/>
              <a:t>05</a:t>
            </a:r>
            <a:r>
              <a:rPr lang="en-US" sz="4000" b="0" i="0" u="none" strike="noStrike" cap="none">
                <a:solidFill>
                  <a:schemeClr val="dk1"/>
                </a:solidFill>
                <a:latin typeface="Questrial"/>
                <a:ea typeface="Questrial"/>
                <a:cs typeface="Questrial"/>
                <a:sym typeface="Questrial"/>
              </a:rPr>
              <a:t>0</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 taxpayer can claim exemptions for:</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qualifying children</a:t>
            </a:r>
          </a:p>
          <a:p>
            <a:pPr marL="742950" marR="0" lvl="1" indent="-285750" algn="l" rtl="0">
              <a:lnSpc>
                <a:spcPct val="90000"/>
              </a:lnSpc>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qualifying relatives</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These qualifying individuals </a:t>
            </a:r>
            <a:r>
              <a:rPr lang="en-US" sz="4000" b="1" i="1" u="none" strike="noStrike" cap="none">
                <a:solidFill>
                  <a:schemeClr val="dk1"/>
                </a:solidFill>
                <a:latin typeface="Questrial"/>
                <a:ea typeface="Questrial"/>
                <a:cs typeface="Questrial"/>
                <a:sym typeface="Questrial"/>
              </a:rPr>
              <a:t>usually</a:t>
            </a:r>
            <a:r>
              <a:rPr lang="en-US" sz="4000" b="0" i="0" u="none" strike="noStrike" cap="none">
                <a:solidFill>
                  <a:schemeClr val="dk1"/>
                </a:solidFill>
                <a:latin typeface="Questrial"/>
                <a:ea typeface="Questrial"/>
                <a:cs typeface="Questrial"/>
                <a:sym typeface="Questrial"/>
              </a:rPr>
              <a:t> live in the taxpayer’s home and generally receive significant support from the taxpayer</a:t>
            </a:r>
          </a:p>
          <a:p>
            <a:pPr marL="342900" marR="0" lvl="0" indent="-342900" algn="l" rtl="0">
              <a:lnSpc>
                <a:spcPct val="90000"/>
              </a:lnSpc>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68">
                                            <p:txEl>
                                              <p:pRg st="0" end="0"/>
                                            </p:txEl>
                                          </p:spTgt>
                                        </p:tgtEl>
                                        <p:attrNameLst>
                                          <p:attrName>style.visibility</p:attrName>
                                        </p:attrNameLst>
                                      </p:cBhvr>
                                      <p:to>
                                        <p:strVal val="visible"/>
                                      </p:to>
                                    </p:set>
                                    <p:anim calcmode="lin" valueType="num">
                                      <p:cBhvr additive="base">
                                        <p:cTn id="7" dur="500"/>
                                        <p:tgtEl>
                                          <p:spTgt spid="568">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568">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68">
                                            <p:txEl>
                                              <p:pRg st="1" end="1"/>
                                            </p:txEl>
                                          </p:spTgt>
                                        </p:tgtEl>
                                        <p:attrNameLst>
                                          <p:attrName>style.visibility</p:attrName>
                                        </p:attrNameLst>
                                      </p:cBhvr>
                                      <p:to>
                                        <p:strVal val="visible"/>
                                      </p:to>
                                    </p:set>
                                    <p:anim calcmode="lin" valueType="num">
                                      <p:cBhvr additive="base">
                                        <p:cTn id="13" dur="500"/>
                                        <p:tgtEl>
                                          <p:spTgt spid="568">
                                            <p:txEl>
                                              <p:pRg st="1" end="1"/>
                                            </p:txEl>
                                          </p:spTgt>
                                        </p:tgtEl>
                                        <p:attrNameLst>
                                          <p:attrName>ppt_w</p:attrName>
                                        </p:attrNameLst>
                                      </p:cBhvr>
                                      <p:tavLst>
                                        <p:tav tm="0">
                                          <p:val>
                                            <p:strVal val="0"/>
                                          </p:val>
                                        </p:tav>
                                        <p:tav tm="100000">
                                          <p:val>
                                            <p:strVal val="#ppt_w"/>
                                          </p:val>
                                        </p:tav>
                                      </p:tavLst>
                                    </p:anim>
                                    <p:anim calcmode="lin" valueType="num">
                                      <p:cBhvr additive="base">
                                        <p:cTn id="14" dur="500"/>
                                        <p:tgtEl>
                                          <p:spTgt spid="568">
                                            <p:txEl>
                                              <p:pRg st="1" end="1"/>
                                            </p:txEl>
                                          </p:spTgt>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68">
                                            <p:txEl>
                                              <p:pRg st="2" end="2"/>
                                            </p:txEl>
                                          </p:spTgt>
                                        </p:tgtEl>
                                        <p:attrNameLst>
                                          <p:attrName>style.visibility</p:attrName>
                                        </p:attrNameLst>
                                      </p:cBhvr>
                                      <p:to>
                                        <p:strVal val="visible"/>
                                      </p:to>
                                    </p:set>
                                    <p:anim calcmode="lin" valueType="num">
                                      <p:cBhvr additive="base">
                                        <p:cTn id="19" dur="500"/>
                                        <p:tgtEl>
                                          <p:spTgt spid="568">
                                            <p:txEl>
                                              <p:pRg st="2" end="2"/>
                                            </p:txEl>
                                          </p:spTgt>
                                        </p:tgtEl>
                                        <p:attrNameLst>
                                          <p:attrName>ppt_w</p:attrName>
                                        </p:attrNameLst>
                                      </p:cBhvr>
                                      <p:tavLst>
                                        <p:tav tm="0">
                                          <p:val>
                                            <p:strVal val="0"/>
                                          </p:val>
                                        </p:tav>
                                        <p:tav tm="100000">
                                          <p:val>
                                            <p:strVal val="#ppt_w"/>
                                          </p:val>
                                        </p:tav>
                                      </p:tavLst>
                                    </p:anim>
                                    <p:anim calcmode="lin" valueType="num">
                                      <p:cBhvr additive="base">
                                        <p:cTn id="20" dur="500"/>
                                        <p:tgtEl>
                                          <p:spTgt spid="568">
                                            <p:txEl>
                                              <p:pRg st="2" end="2"/>
                                            </p:txEl>
                                          </p:spTgt>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568">
                                            <p:txEl>
                                              <p:pRg st="3" end="3"/>
                                            </p:txEl>
                                          </p:spTgt>
                                        </p:tgtEl>
                                        <p:attrNameLst>
                                          <p:attrName>style.visibility</p:attrName>
                                        </p:attrNameLst>
                                      </p:cBhvr>
                                      <p:to>
                                        <p:strVal val="visible"/>
                                      </p:to>
                                    </p:set>
                                    <p:anim calcmode="lin" valueType="num">
                                      <p:cBhvr additive="base">
                                        <p:cTn id="25" dur="500"/>
                                        <p:tgtEl>
                                          <p:spTgt spid="568">
                                            <p:txEl>
                                              <p:pRg st="3" end="3"/>
                                            </p:txEl>
                                          </p:spTgt>
                                        </p:tgtEl>
                                        <p:attrNameLst>
                                          <p:attrName>ppt_w</p:attrName>
                                        </p:attrNameLst>
                                      </p:cBhvr>
                                      <p:tavLst>
                                        <p:tav tm="0">
                                          <p:val>
                                            <p:strVal val="0"/>
                                          </p:val>
                                        </p:tav>
                                        <p:tav tm="100000">
                                          <p:val>
                                            <p:strVal val="#ppt_w"/>
                                          </p:val>
                                        </p:tav>
                                      </p:tavLst>
                                    </p:anim>
                                    <p:anim calcmode="lin" valueType="num">
                                      <p:cBhvr additive="base">
                                        <p:cTn id="26" dur="500"/>
                                        <p:tgtEl>
                                          <p:spTgt spid="568">
                                            <p:txEl>
                                              <p:pRg st="3" end="3"/>
                                            </p:txEl>
                                          </p:spTgt>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568">
                                            <p:txEl>
                                              <p:pRg st="4" end="4"/>
                                            </p:txEl>
                                          </p:spTgt>
                                        </p:tgtEl>
                                        <p:attrNameLst>
                                          <p:attrName>style.visibility</p:attrName>
                                        </p:attrNameLst>
                                      </p:cBhvr>
                                      <p:to>
                                        <p:strVal val="visible"/>
                                      </p:to>
                                    </p:set>
                                    <p:anim calcmode="lin" valueType="num">
                                      <p:cBhvr additive="base">
                                        <p:cTn id="31" dur="500"/>
                                        <p:tgtEl>
                                          <p:spTgt spid="568">
                                            <p:txEl>
                                              <p:pRg st="4" end="4"/>
                                            </p:txEl>
                                          </p:spTgt>
                                        </p:tgtEl>
                                        <p:attrNameLst>
                                          <p:attrName>ppt_w</p:attrName>
                                        </p:attrNameLst>
                                      </p:cBhvr>
                                      <p:tavLst>
                                        <p:tav tm="0">
                                          <p:val>
                                            <p:strVal val="0"/>
                                          </p:val>
                                        </p:tav>
                                        <p:tav tm="100000">
                                          <p:val>
                                            <p:strVal val="#ppt_w"/>
                                          </p:val>
                                        </p:tav>
                                      </p:tavLst>
                                    </p:anim>
                                    <p:anim calcmode="lin" valueType="num">
                                      <p:cBhvr additive="base">
                                        <p:cTn id="32" dur="500"/>
                                        <p:tgtEl>
                                          <p:spTgt spid="568">
                                            <p:txEl>
                                              <p:pRg st="4" end="4"/>
                                            </p:txEl>
                                          </p:spTgt>
                                        </p:tgtEl>
                                        <p:attrNameLst>
                                          <p:attrName>ppt_h</p:attrName>
                                        </p:attrNameLst>
                                      </p:cBhvr>
                                      <p:tavLst>
                                        <p:tav tm="0">
                                          <p:val>
                                            <p:str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568">
                                            <p:txEl>
                                              <p:pRg st="5" end="5"/>
                                            </p:txEl>
                                          </p:spTgt>
                                        </p:tgtEl>
                                        <p:attrNameLst>
                                          <p:attrName>style.visibility</p:attrName>
                                        </p:attrNameLst>
                                      </p:cBhvr>
                                      <p:to>
                                        <p:strVal val="visible"/>
                                      </p:to>
                                    </p:set>
                                    <p:anim calcmode="lin" valueType="num">
                                      <p:cBhvr additive="base">
                                        <p:cTn id="37" dur="500"/>
                                        <p:tgtEl>
                                          <p:spTgt spid="568">
                                            <p:txEl>
                                              <p:pRg st="5" end="5"/>
                                            </p:txEl>
                                          </p:spTgt>
                                        </p:tgtEl>
                                        <p:attrNameLst>
                                          <p:attrName>ppt_w</p:attrName>
                                        </p:attrNameLst>
                                      </p:cBhvr>
                                      <p:tavLst>
                                        <p:tav tm="0">
                                          <p:val>
                                            <p:strVal val="0"/>
                                          </p:val>
                                        </p:tav>
                                        <p:tav tm="100000">
                                          <p:val>
                                            <p:strVal val="#ppt_w"/>
                                          </p:val>
                                        </p:tav>
                                      </p:tavLst>
                                    </p:anim>
                                    <p:anim calcmode="lin" valueType="num">
                                      <p:cBhvr additive="base">
                                        <p:cTn id="38" dur="500"/>
                                        <p:tgtEl>
                                          <p:spTgt spid="568">
                                            <p:txEl>
                                              <p:pRg st="5" end="5"/>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Please “Like” our Facebook Page</a:t>
            </a:r>
          </a:p>
        </p:txBody>
      </p:sp>
      <p:sp>
        <p:nvSpPr>
          <p:cNvPr id="78" name="Shape 78"/>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Please take some time to “like” our Facebook page: </a:t>
            </a:r>
            <a:r>
              <a:rPr lang="en-US" sz="4000" b="0" i="0" u="sng" strike="noStrike" cap="none">
                <a:solidFill>
                  <a:schemeClr val="hlink"/>
                </a:solidFill>
                <a:latin typeface="Questrial"/>
                <a:ea typeface="Questrial"/>
                <a:cs typeface="Questrial"/>
                <a:sym typeface="Questrial"/>
                <a:hlinkClick r:id="rId3"/>
              </a:rPr>
              <a:t>Impact America</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We will provide important tax season updates on this page</a:t>
            </a:r>
          </a:p>
        </p:txBody>
      </p:sp>
      <p:pic>
        <p:nvPicPr>
          <p:cNvPr id="79" name="Shape 79" descr="logo-facebook3.png"/>
          <p:cNvPicPr preferRelativeResize="0"/>
          <p:nvPr/>
        </p:nvPicPr>
        <p:blipFill rotWithShape="1">
          <a:blip r:embed="rId4">
            <a:alphaModFix/>
          </a:blip>
          <a:srcRect/>
          <a:stretch/>
        </p:blipFill>
        <p:spPr>
          <a:xfrm>
            <a:off x="9348579" y="4204313"/>
            <a:ext cx="2233821" cy="223382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Determining Dependency Exemptions</a:t>
            </a:r>
          </a:p>
        </p:txBody>
      </p:sp>
      <p:sp>
        <p:nvSpPr>
          <p:cNvPr id="575" name="Shape 575"/>
          <p:cNvSpPr txBox="1">
            <a:spLocks noGrp="1"/>
          </p:cNvSpPr>
          <p:nvPr>
            <p:ph type="body" idx="1"/>
          </p:nvPr>
        </p:nvSpPr>
        <p:spPr>
          <a:xfrm>
            <a:off x="609600" y="1600200"/>
            <a:ext cx="10972800" cy="4845000"/>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742950" marR="0" lvl="1" indent="-285750" algn="l" rtl="0">
              <a:lnSpc>
                <a:spcPct val="90000"/>
              </a:lnSpc>
              <a:spcBef>
                <a:spcPts val="0"/>
              </a:spcBef>
              <a:spcAft>
                <a:spcPts val="0"/>
              </a:spcAft>
              <a:buClr>
                <a:schemeClr val="dk1"/>
              </a:buClr>
              <a:buSzPct val="25000"/>
              <a:buFont typeface="Noto Sans Symbols"/>
              <a:buNone/>
            </a:pPr>
            <a:endParaRPr sz="3600" b="0" i="0" u="none" strike="noStrike" cap="none">
              <a:solidFill>
                <a:schemeClr val="dk1"/>
              </a:solidFill>
              <a:latin typeface="Questrial"/>
              <a:ea typeface="Questrial"/>
              <a:cs typeface="Questrial"/>
              <a:sym typeface="Questrial"/>
            </a:endParaRPr>
          </a:p>
          <a:p>
            <a:pPr marL="11113" marR="0" lvl="0" indent="-11113" algn="ctr" rtl="0">
              <a:lnSpc>
                <a:spcPct val="90000"/>
              </a:lnSpc>
              <a:spcBef>
                <a:spcPts val="720"/>
              </a:spcBef>
              <a:spcAft>
                <a:spcPts val="0"/>
              </a:spcAft>
              <a:buClr>
                <a:schemeClr val="accent3"/>
              </a:buClr>
              <a:buSzPct val="25000"/>
              <a:buFont typeface="Noto Sans Symbols"/>
              <a:buNone/>
            </a:pPr>
            <a:r>
              <a:rPr lang="en-US" sz="3600" b="1" i="0" u="none" strike="noStrike" cap="none">
                <a:solidFill>
                  <a:schemeClr val="accent3"/>
                </a:solidFill>
                <a:latin typeface="Questrial"/>
                <a:ea typeface="Questrial"/>
                <a:cs typeface="Questrial"/>
                <a:sym typeface="Questrial"/>
              </a:rPr>
              <a:t>Open the Publication 4012 to the Exemptions Tab to </a:t>
            </a:r>
            <a:r>
              <a:rPr lang="en-US" sz="3600" b="1" i="0" u="sng" strike="noStrike" cap="none">
                <a:solidFill>
                  <a:schemeClr val="accent3"/>
                </a:solidFill>
                <a:latin typeface="Questrial"/>
                <a:ea typeface="Questrial"/>
                <a:cs typeface="Questrial"/>
                <a:sym typeface="Questrial"/>
              </a:rPr>
              <a:t>Table 1: Dependency Exemption</a:t>
            </a:r>
          </a:p>
          <a:p>
            <a:pPr marL="742950" marR="0" lvl="1" indent="-285750" algn="l" rtl="0">
              <a:lnSpc>
                <a:spcPct val="90000"/>
              </a:lnSpc>
              <a:spcBef>
                <a:spcPts val="640"/>
              </a:spcBef>
              <a:spcAft>
                <a:spcPts val="0"/>
              </a:spcAft>
              <a:buClr>
                <a:schemeClr val="dk1"/>
              </a:buClr>
              <a:buSzPct val="25000"/>
              <a:buFont typeface="Noto Sans Symbols"/>
              <a:buNone/>
            </a:pPr>
            <a:endParaRPr sz="3200" b="0" i="0" u="none" strike="noStrike" cap="none">
              <a:solidFill>
                <a:schemeClr val="accent3"/>
              </a:solidFill>
              <a:latin typeface="Questrial"/>
              <a:ea typeface="Questrial"/>
              <a:cs typeface="Questrial"/>
              <a:sym typeface="Questrial"/>
            </a:endParaRPr>
          </a:p>
          <a:p>
            <a:pPr marL="3165" marR="0" lvl="0" indent="-3165" algn="ctr" rtl="0">
              <a:lnSpc>
                <a:spcPct val="90000"/>
              </a:lnSpc>
              <a:spcBef>
                <a:spcPts val="960"/>
              </a:spcBef>
              <a:spcAft>
                <a:spcPts val="0"/>
              </a:spcAft>
              <a:buClr>
                <a:schemeClr val="accent3"/>
              </a:buClr>
              <a:buSzPct val="25000"/>
              <a:buFont typeface="Noto Sans Symbols"/>
              <a:buNone/>
            </a:pPr>
            <a:r>
              <a:rPr lang="en-US" sz="4800" b="1" i="1" u="none" strike="noStrike" cap="none">
                <a:solidFill>
                  <a:schemeClr val="accent3"/>
                </a:solidFill>
                <a:latin typeface="Questrial"/>
                <a:ea typeface="Questrial"/>
                <a:cs typeface="Questrial"/>
                <a:sym typeface="Questrial"/>
              </a:rPr>
              <a:t>ALWAYS BEGIN WITH THIS CHART TO DETERMINE IF A PERSON QUALIFIES AS A DEPENDENT</a:t>
            </a:r>
          </a:p>
          <a:p>
            <a:pPr marL="342900" marR="0" lvl="0" indent="-342900" algn="l" rtl="0">
              <a:lnSpc>
                <a:spcPct val="90000"/>
              </a:lnSpc>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Shape 58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Dependency Exemptions</a:t>
            </a:r>
          </a:p>
        </p:txBody>
      </p:sp>
      <p:sp>
        <p:nvSpPr>
          <p:cNvPr id="582" name="Shape 582"/>
          <p:cNvSpPr txBox="1">
            <a:spLocks noGrp="1"/>
          </p:cNvSpPr>
          <p:nvPr>
            <p:ph type="body" idx="1"/>
          </p:nvPr>
        </p:nvSpPr>
        <p:spPr>
          <a:xfrm>
            <a:off x="609600" y="1261928"/>
            <a:ext cx="10972800" cy="4922400"/>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800"/>
              </a:spcBef>
              <a:spcAft>
                <a:spcPts val="0"/>
              </a:spcAft>
              <a:buClr>
                <a:schemeClr val="dk1"/>
              </a:buClr>
              <a:buSzPct val="100000"/>
              <a:buFont typeface="Noto Sans Symbols"/>
              <a:buChar char="➢"/>
            </a:pPr>
            <a:r>
              <a:rPr lang="en-US"/>
              <a:t>Let’s look at the I/I form:</a:t>
            </a:r>
          </a:p>
          <a:p>
            <a:pPr marL="342900" marR="0" lvl="0" indent="-342900" algn="l" rtl="0">
              <a:lnSpc>
                <a:spcPct val="90000"/>
              </a:lnSpc>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pic>
        <p:nvPicPr>
          <p:cNvPr id="583" name="Shape 583"/>
          <p:cNvPicPr preferRelativeResize="0"/>
          <p:nvPr/>
        </p:nvPicPr>
        <p:blipFill>
          <a:blip r:embed="rId3">
            <a:alphaModFix/>
          </a:blip>
          <a:stretch>
            <a:fillRect/>
          </a:stretch>
        </p:blipFill>
        <p:spPr>
          <a:xfrm>
            <a:off x="448675" y="2060963"/>
            <a:ext cx="10805775" cy="2736075"/>
          </a:xfrm>
          <a:prstGeom prst="rect">
            <a:avLst/>
          </a:prstGeom>
          <a:noFill/>
          <a:ln>
            <a:noFill/>
          </a:ln>
          <a:effectLst>
            <a:outerShdw blurRad="292100" dist="139700" dir="2700000" algn="tl" rotWithShape="0">
              <a:srgbClr val="333333">
                <a:alpha val="64709"/>
              </a:srgbClr>
            </a:outerShdw>
          </a:effectLst>
        </p:spPr>
      </p:pic>
      <p:sp>
        <p:nvSpPr>
          <p:cNvPr id="584" name="Shape 584"/>
          <p:cNvSpPr/>
          <p:nvPr/>
        </p:nvSpPr>
        <p:spPr>
          <a:xfrm>
            <a:off x="490950" y="4940350"/>
            <a:ext cx="11210100" cy="1836300"/>
          </a:xfrm>
          <a:prstGeom prst="rect">
            <a:avLst/>
          </a:prstGeom>
          <a:solidFill>
            <a:schemeClr val="accent1"/>
          </a:solidFill>
          <a:ln w="25400" cap="flat" cmpd="sng">
            <a:solidFill>
              <a:srgbClr val="B08420"/>
            </a:solidFill>
            <a:prstDash val="solid"/>
            <a:round/>
            <a:headEnd type="none" w="med" len="med"/>
            <a:tailEnd type="none" w="med" len="med"/>
          </a:ln>
        </p:spPr>
        <p:txBody>
          <a:bodyPr wrap="square" lIns="91425" tIns="45700" rIns="91425" bIns="45700" anchor="t" anchorCtr="0">
            <a:noAutofit/>
          </a:bodyPr>
          <a:lstStyle/>
          <a:p>
            <a:pPr marL="114300" marR="0" lvl="0" indent="0" algn="ctr" rtl="0">
              <a:spcBef>
                <a:spcPts val="0"/>
              </a:spcBef>
              <a:buClr>
                <a:schemeClr val="lt1"/>
              </a:buClr>
              <a:buSzPct val="25000"/>
              <a:buFont typeface="Questrial"/>
              <a:buNone/>
            </a:pPr>
            <a:r>
              <a:rPr lang="en-US" sz="4000" b="1">
                <a:solidFill>
                  <a:schemeClr val="lt1"/>
                </a:solidFill>
                <a:latin typeface="Questrial"/>
                <a:ea typeface="Questrial"/>
                <a:cs typeface="Questrial"/>
                <a:sym typeface="Questrial"/>
              </a:rPr>
              <a:t>As you go through the Pub 4012 and ask questions to determine exemptions, answer “Yes/No” in the shaded area.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82">
                                            <p:txEl>
                                              <p:pRg st="0" end="0"/>
                                            </p:txEl>
                                          </p:spTgt>
                                        </p:tgtEl>
                                        <p:attrNameLst>
                                          <p:attrName>style.visibility</p:attrName>
                                        </p:attrNameLst>
                                      </p:cBhvr>
                                      <p:to>
                                        <p:strVal val="visible"/>
                                      </p:to>
                                    </p:set>
                                    <p:anim calcmode="lin" valueType="num">
                                      <p:cBhvr additive="base">
                                        <p:cTn id="7" dur="500"/>
                                        <p:tgtEl>
                                          <p:spTgt spid="582">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582">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82">
                                            <p:txEl>
                                              <p:pRg st="1" end="1"/>
                                            </p:txEl>
                                          </p:spTgt>
                                        </p:tgtEl>
                                        <p:attrNameLst>
                                          <p:attrName>style.visibility</p:attrName>
                                        </p:attrNameLst>
                                      </p:cBhvr>
                                      <p:to>
                                        <p:strVal val="visible"/>
                                      </p:to>
                                    </p:set>
                                    <p:anim calcmode="lin" valueType="num">
                                      <p:cBhvr additive="base">
                                        <p:cTn id="13" dur="500"/>
                                        <p:tgtEl>
                                          <p:spTgt spid="582">
                                            <p:txEl>
                                              <p:pRg st="1" end="1"/>
                                            </p:txEl>
                                          </p:spTgt>
                                        </p:tgtEl>
                                        <p:attrNameLst>
                                          <p:attrName>ppt_w</p:attrName>
                                        </p:attrNameLst>
                                      </p:cBhvr>
                                      <p:tavLst>
                                        <p:tav tm="0">
                                          <p:val>
                                            <p:strVal val="0"/>
                                          </p:val>
                                        </p:tav>
                                        <p:tav tm="100000">
                                          <p:val>
                                            <p:strVal val="#ppt_w"/>
                                          </p:val>
                                        </p:tav>
                                      </p:tavLst>
                                    </p:anim>
                                    <p:anim calcmode="lin" valueType="num">
                                      <p:cBhvr additive="base">
                                        <p:cTn id="14" dur="500"/>
                                        <p:tgtEl>
                                          <p:spTgt spid="582">
                                            <p:txEl>
                                              <p:pRg st="1" end="1"/>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Child or Qualifying Relative?</a:t>
            </a:r>
          </a:p>
        </p:txBody>
      </p:sp>
      <p:sp>
        <p:nvSpPr>
          <p:cNvPr id="591" name="Shape 591"/>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If no one else can claim the taxpayer or spouse as a dependent, you need to determine if the other people living in the house can be </a:t>
            </a:r>
            <a:r>
              <a:rPr lang="en-US" sz="4000" b="1" i="0" u="none" strike="noStrike" cap="none">
                <a:solidFill>
                  <a:schemeClr val="accent1"/>
                </a:solidFill>
                <a:latin typeface="Questrial"/>
                <a:ea typeface="Questrial"/>
                <a:cs typeface="Questrial"/>
                <a:sym typeface="Questrial"/>
              </a:rPr>
              <a:t>Qualifying Children, </a:t>
            </a:r>
            <a:r>
              <a:rPr lang="en-US" sz="4000" b="0" i="0" u="none" strike="noStrike" cap="none">
                <a:solidFill>
                  <a:schemeClr val="dk1"/>
                </a:solidFill>
                <a:latin typeface="Questrial"/>
                <a:ea typeface="Questrial"/>
                <a:cs typeface="Questrial"/>
                <a:sym typeface="Questrial"/>
              </a:rPr>
              <a:t>and if not see if they can be </a:t>
            </a:r>
            <a:r>
              <a:rPr lang="en-US" sz="4000" b="1" i="0" u="none" strike="noStrike" cap="none">
                <a:solidFill>
                  <a:schemeClr val="accent1"/>
                </a:solidFill>
                <a:latin typeface="Questrial"/>
                <a:ea typeface="Questrial"/>
                <a:cs typeface="Questrial"/>
                <a:sym typeface="Questrial"/>
              </a:rPr>
              <a:t>Qualifying Relatives</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Remember: Each dependent decreases the taxable income by $4</a:t>
            </a:r>
            <a:r>
              <a:rPr lang="en-US"/>
              <a:t>,05</a:t>
            </a:r>
            <a:r>
              <a:rPr lang="en-US" sz="4000" b="0" i="0" u="none" strike="noStrike" cap="none">
                <a:solidFill>
                  <a:schemeClr val="dk1"/>
                </a:solidFill>
                <a:latin typeface="Questrial"/>
                <a:ea typeface="Questrial"/>
                <a:cs typeface="Questrial"/>
                <a:sym typeface="Questrial"/>
              </a:rPr>
              <a:t>0!</a:t>
            </a:r>
          </a:p>
          <a:p>
            <a:pPr marL="342900" marR="0" lvl="0" indent="-342900" algn="l" rtl="0">
              <a:spcBef>
                <a:spcPts val="800"/>
              </a:spcBef>
              <a:spcAft>
                <a:spcPts val="0"/>
              </a:spcAft>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a:p>
            <a:pPr marL="342900" marR="0" lvl="0" indent="-342900" algn="l" rtl="0">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609600" y="128363"/>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Determining Dependency Exemptions</a:t>
            </a:r>
          </a:p>
        </p:txBody>
      </p:sp>
      <p:sp>
        <p:nvSpPr>
          <p:cNvPr id="598" name="Shape 598"/>
          <p:cNvSpPr txBox="1">
            <a:spLocks noGrp="1"/>
          </p:cNvSpPr>
          <p:nvPr>
            <p:ph type="body" idx="1"/>
          </p:nvPr>
        </p:nvSpPr>
        <p:spPr>
          <a:xfrm>
            <a:off x="146250" y="1202600"/>
            <a:ext cx="11895900" cy="5493000"/>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l" rtl="0">
              <a:lnSpc>
                <a:spcPct val="80000"/>
              </a:lnSpc>
              <a:spcBef>
                <a:spcPts val="0"/>
              </a:spcBef>
              <a:spcAft>
                <a:spcPts val="0"/>
              </a:spcAft>
              <a:buClr>
                <a:schemeClr val="dk1"/>
              </a:buClr>
              <a:buSzPct val="99166"/>
              <a:buFont typeface="Noto Sans Symbols"/>
              <a:buChar char="➢"/>
            </a:pPr>
            <a:r>
              <a:rPr lang="en-US" sz="3570" b="0" i="0" u="none" strike="noStrike" cap="none">
                <a:solidFill>
                  <a:schemeClr val="dk1"/>
                </a:solidFill>
                <a:latin typeface="Questrial"/>
                <a:ea typeface="Questrial"/>
                <a:cs typeface="Questrial"/>
                <a:sym typeface="Questrial"/>
              </a:rPr>
              <a:t>Always begin with </a:t>
            </a:r>
            <a:r>
              <a:rPr lang="en-US" sz="3570" b="1" i="1" u="none" strike="noStrike" cap="none">
                <a:solidFill>
                  <a:schemeClr val="dk1"/>
                </a:solidFill>
                <a:latin typeface="Questrial"/>
                <a:ea typeface="Questrial"/>
                <a:cs typeface="Questrial"/>
                <a:sym typeface="Questrial"/>
              </a:rPr>
              <a:t>Table 1: Dependency Exemption </a:t>
            </a:r>
            <a:r>
              <a:rPr lang="en-US" sz="3570" b="0" i="0" u="none" strike="noStrike" cap="none">
                <a:solidFill>
                  <a:schemeClr val="dk1"/>
                </a:solidFill>
                <a:latin typeface="Questrial"/>
                <a:ea typeface="Questrial"/>
                <a:cs typeface="Questrial"/>
                <a:sym typeface="Questrial"/>
              </a:rPr>
              <a:t>to determine if a person can be claimed as a dependent:</a:t>
            </a:r>
          </a:p>
          <a:p>
            <a:pPr marL="1200141" marR="0" lvl="1" indent="-755641" algn="l" rtl="0">
              <a:lnSpc>
                <a:spcPct val="80000"/>
              </a:lnSpc>
              <a:spcBef>
                <a:spcPts val="588"/>
              </a:spcBef>
              <a:spcAft>
                <a:spcPts val="0"/>
              </a:spcAft>
              <a:buClr>
                <a:schemeClr val="dk1"/>
              </a:buClr>
              <a:buSzPct val="101379"/>
              <a:buFont typeface="Questrial"/>
              <a:buAutoNum type="arabicPeriod"/>
            </a:pPr>
            <a:r>
              <a:rPr lang="en-US" sz="2940" b="1" i="0" u="none" strike="noStrike" cap="none">
                <a:solidFill>
                  <a:schemeClr val="dk1"/>
                </a:solidFill>
                <a:latin typeface="Questrial"/>
                <a:ea typeface="Questrial"/>
                <a:cs typeface="Questrial"/>
                <a:sym typeface="Questrial"/>
              </a:rPr>
              <a:t>If answer is NO in Step 9, then the person is a Qualifying Child</a:t>
            </a:r>
          </a:p>
          <a:p>
            <a:pPr marL="1200141" marR="0" lvl="1" indent="-755641" algn="l" rtl="0">
              <a:lnSpc>
                <a:spcPct val="80000"/>
              </a:lnSpc>
              <a:spcBef>
                <a:spcPts val="588"/>
              </a:spcBef>
              <a:spcAft>
                <a:spcPts val="0"/>
              </a:spcAft>
              <a:buClr>
                <a:schemeClr val="dk1"/>
              </a:buClr>
              <a:buSzPct val="101379"/>
              <a:buFont typeface="Questrial"/>
              <a:buAutoNum type="arabicPeriod"/>
            </a:pPr>
            <a:r>
              <a:rPr lang="en-US" sz="2940" b="0" i="0" u="none" strike="noStrike" cap="none">
                <a:solidFill>
                  <a:schemeClr val="dk1"/>
                </a:solidFill>
                <a:latin typeface="Questrial"/>
                <a:ea typeface="Questrial"/>
                <a:cs typeface="Questrial"/>
                <a:sym typeface="Questrial"/>
              </a:rPr>
              <a:t>If answer is YES in Step 9, use </a:t>
            </a:r>
            <a:r>
              <a:rPr lang="en-US" sz="2940" b="0" i="1" u="none" strike="noStrike" cap="none">
                <a:solidFill>
                  <a:schemeClr val="dk1"/>
                </a:solidFill>
                <a:latin typeface="Questrial"/>
                <a:ea typeface="Questrial"/>
                <a:cs typeface="Questrial"/>
                <a:sym typeface="Questrial"/>
              </a:rPr>
              <a:t>Qualifying Child of More Than One Person Table</a:t>
            </a:r>
          </a:p>
          <a:p>
            <a:pPr marL="1200141" marR="0" lvl="1" indent="-755641" algn="l" rtl="0">
              <a:lnSpc>
                <a:spcPct val="80000"/>
              </a:lnSpc>
              <a:spcBef>
                <a:spcPts val="588"/>
              </a:spcBef>
              <a:spcAft>
                <a:spcPts val="0"/>
              </a:spcAft>
              <a:buClr>
                <a:schemeClr val="dk1"/>
              </a:buClr>
              <a:buSzPct val="101379"/>
              <a:buFont typeface="Questrial"/>
              <a:buAutoNum type="arabicPeriod"/>
            </a:pPr>
            <a:r>
              <a:rPr lang="en-US" sz="2940" b="0" i="0" u="none" strike="noStrike" cap="none">
                <a:solidFill>
                  <a:schemeClr val="dk1"/>
                </a:solidFill>
                <a:latin typeface="Questrial"/>
                <a:ea typeface="Questrial"/>
                <a:cs typeface="Questrial"/>
                <a:sym typeface="Questrial"/>
              </a:rPr>
              <a:t>If answer is YES in Step 7 AND parents live apart, use </a:t>
            </a:r>
            <a:r>
              <a:rPr lang="en-US" sz="2940" b="0" i="1" u="none" strike="noStrike" cap="none">
                <a:solidFill>
                  <a:schemeClr val="dk1"/>
                </a:solidFill>
                <a:latin typeface="Questrial"/>
                <a:ea typeface="Questrial"/>
                <a:cs typeface="Questrial"/>
                <a:sym typeface="Questrial"/>
              </a:rPr>
              <a:t>Qualifying Child of More Than One Person Table </a:t>
            </a:r>
            <a:r>
              <a:rPr lang="en-US" sz="2940" b="0" i="0" u="none" strike="noStrike" cap="none">
                <a:solidFill>
                  <a:schemeClr val="dk1"/>
                </a:solidFill>
                <a:latin typeface="Questrial"/>
                <a:ea typeface="Questrial"/>
                <a:cs typeface="Questrial"/>
                <a:sym typeface="Questrial"/>
              </a:rPr>
              <a:t>AND </a:t>
            </a:r>
            <a:r>
              <a:rPr lang="en-US" sz="2940" b="0" i="1" u="none" strike="noStrike" cap="none">
                <a:solidFill>
                  <a:schemeClr val="dk1"/>
                </a:solidFill>
                <a:latin typeface="Questrial"/>
                <a:ea typeface="Questrial"/>
                <a:cs typeface="Questrial"/>
                <a:sym typeface="Questrial"/>
              </a:rPr>
              <a:t>Table 3: Children of Divorced or Separated Parents or Parents Who Live Apart</a:t>
            </a:r>
          </a:p>
          <a:p>
            <a:pPr marL="1200141" marR="0" lvl="1" indent="-755641" algn="l" rtl="0">
              <a:lnSpc>
                <a:spcPct val="80000"/>
              </a:lnSpc>
              <a:spcBef>
                <a:spcPts val="588"/>
              </a:spcBef>
              <a:buClr>
                <a:schemeClr val="dk1"/>
              </a:buClr>
              <a:buSzPct val="101379"/>
              <a:buFont typeface="Questrial"/>
              <a:buAutoNum type="arabicPeriod"/>
            </a:pPr>
            <a:r>
              <a:rPr lang="en-US" sz="2940" b="0" i="0" u="none" strike="noStrike" cap="none">
                <a:solidFill>
                  <a:schemeClr val="dk1"/>
                </a:solidFill>
                <a:latin typeface="Questrial"/>
                <a:ea typeface="Questrial"/>
                <a:cs typeface="Questrial"/>
                <a:sym typeface="Questrial"/>
              </a:rPr>
              <a:t>If answer is NO in Steps 5-7, then use </a:t>
            </a:r>
            <a:r>
              <a:rPr lang="en-US" sz="2940" b="0" i="1" u="none" strike="noStrike" cap="none">
                <a:solidFill>
                  <a:schemeClr val="dk1"/>
                </a:solidFill>
                <a:latin typeface="Questrial"/>
                <a:ea typeface="Questrial"/>
                <a:cs typeface="Questrial"/>
                <a:sym typeface="Questrial"/>
              </a:rPr>
              <a:t>Table 2: Dependency Exemption for Qualifying Relative</a:t>
            </a:r>
            <a:r>
              <a:rPr lang="en-US" sz="2940" b="0" i="0" u="none" strike="noStrike" cap="none">
                <a:solidFill>
                  <a:schemeClr val="dk1"/>
                </a:solidFill>
                <a:latin typeface="Questrial"/>
                <a:ea typeface="Questrial"/>
                <a:cs typeface="Questrial"/>
                <a:sym typeface="Questrial"/>
              </a:rPr>
              <a:t> to see if person is a Qualifying Relative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Child: </a:t>
            </a:r>
            <a:br>
              <a:rPr lang="en-US" sz="4800" b="1" i="0" u="none" strike="noStrike" cap="none">
                <a:solidFill>
                  <a:schemeClr val="dk2"/>
                </a:solidFill>
                <a:latin typeface="Questrial"/>
                <a:ea typeface="Questrial"/>
                <a:cs typeface="Questrial"/>
                <a:sym typeface="Questrial"/>
              </a:rPr>
            </a:br>
            <a:r>
              <a:rPr lang="en-US" sz="4800" b="1" i="1" u="none" strike="noStrike" cap="none">
                <a:solidFill>
                  <a:schemeClr val="dk2"/>
                </a:solidFill>
                <a:latin typeface="Questrial"/>
                <a:ea typeface="Questrial"/>
                <a:cs typeface="Questrial"/>
                <a:sym typeface="Questrial"/>
              </a:rPr>
              <a:t>The Taxpayer Eligibility Test</a:t>
            </a:r>
          </a:p>
        </p:txBody>
      </p:sp>
      <p:graphicFrame>
        <p:nvGraphicFramePr>
          <p:cNvPr id="605" name="Shape 605"/>
          <p:cNvGraphicFramePr/>
          <p:nvPr/>
        </p:nvGraphicFramePr>
        <p:xfrm>
          <a:off x="609600" y="2118518"/>
          <a:ext cx="10972800" cy="2620975"/>
        </p:xfrm>
        <a:graphic>
          <a:graphicData uri="http://schemas.openxmlformats.org/drawingml/2006/table">
            <a:tbl>
              <a:tblPr>
                <a:noFill/>
                <a:tableStyleId>{528DD127-CA23-481B-BB3C-0306C4AA611B}</a:tableStyleId>
              </a:tblPr>
              <a:tblGrid>
                <a:gridCol w="1747875"/>
                <a:gridCol w="6700200"/>
                <a:gridCol w="2524725"/>
              </a:tblGrid>
              <a:tr h="2620975">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Step 1</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200" b="1" i="0" u="none" strike="noStrike" cap="none">
                          <a:solidFill>
                            <a:schemeClr val="dk1"/>
                          </a:solidFill>
                          <a:latin typeface="Questrial"/>
                          <a:ea typeface="Questrial"/>
                          <a:cs typeface="Questrial"/>
                          <a:sym typeface="Questrial"/>
                        </a:rPr>
                        <a:t>Can you or your spouse (if filing jointly) be claimed as a dependent on someone else’s tax return this year?</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YES: Stop</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NO: Go to Step 2</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5"/>
                                        </p:tgtEl>
                                        <p:attrNameLst>
                                          <p:attrName>style.visibility</p:attrName>
                                        </p:attrNameLst>
                                      </p:cBhvr>
                                      <p:to>
                                        <p:strVal val="visible"/>
                                      </p:to>
                                    </p:set>
                                    <p:animEffect transition="in" filter="fade">
                                      <p:cBhvr>
                                        <p:cTn id="7" dur="500"/>
                                        <p:tgtEl>
                                          <p:spTgt spid="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Shape 61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Child: </a:t>
            </a:r>
            <a:br>
              <a:rPr lang="en-US" sz="4800" b="1" i="0" u="none" strike="noStrike" cap="none">
                <a:solidFill>
                  <a:schemeClr val="dk2"/>
                </a:solidFill>
                <a:latin typeface="Questrial"/>
                <a:ea typeface="Questrial"/>
                <a:cs typeface="Questrial"/>
                <a:sym typeface="Questrial"/>
              </a:rPr>
            </a:br>
            <a:r>
              <a:rPr lang="en-US" sz="4800" b="1" i="1" u="none" strike="noStrike" cap="none">
                <a:solidFill>
                  <a:schemeClr val="dk2"/>
                </a:solidFill>
                <a:latin typeface="Questrial"/>
                <a:ea typeface="Questrial"/>
                <a:cs typeface="Questrial"/>
                <a:sym typeface="Questrial"/>
              </a:rPr>
              <a:t>The Marital Status Test</a:t>
            </a:r>
          </a:p>
        </p:txBody>
      </p:sp>
      <p:graphicFrame>
        <p:nvGraphicFramePr>
          <p:cNvPr id="612" name="Shape 612"/>
          <p:cNvGraphicFramePr/>
          <p:nvPr/>
        </p:nvGraphicFramePr>
        <p:xfrm>
          <a:off x="609600" y="2221523"/>
          <a:ext cx="10972775" cy="2620975"/>
        </p:xfrm>
        <a:graphic>
          <a:graphicData uri="http://schemas.openxmlformats.org/drawingml/2006/table">
            <a:tbl>
              <a:tblPr>
                <a:noFill/>
                <a:tableStyleId>{528DD127-CA23-481B-BB3C-0306C4AA611B}</a:tableStyleId>
              </a:tblPr>
              <a:tblGrid>
                <a:gridCol w="1747875"/>
                <a:gridCol w="6071400"/>
                <a:gridCol w="3153500"/>
              </a:tblGrid>
              <a:tr h="2620975">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Step 2</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Was the person married as of December 31</a:t>
                      </a:r>
                      <a:r>
                        <a:rPr lang="en-US" sz="3600" b="1" i="0" u="none" strike="noStrike" cap="none" baseline="30000">
                          <a:solidFill>
                            <a:schemeClr val="dk1"/>
                          </a:solidFill>
                          <a:latin typeface="Questrial"/>
                          <a:ea typeface="Questrial"/>
                          <a:cs typeface="Questrial"/>
                          <a:sym typeface="Questrial"/>
                        </a:rPr>
                        <a:t>st</a:t>
                      </a:r>
                      <a:r>
                        <a:rPr lang="en-US" sz="3600" b="1" i="0" u="none" strike="noStrike" cap="none">
                          <a:solidFill>
                            <a:schemeClr val="dk1"/>
                          </a:solidFill>
                          <a:latin typeface="Questrial"/>
                          <a:ea typeface="Questrial"/>
                          <a:cs typeface="Questrial"/>
                          <a:sym typeface="Questrial"/>
                        </a:rPr>
                        <a:t>?</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YES: </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Go to Step 3</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NO: Go to Step 4</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5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Shape 61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Child: </a:t>
            </a:r>
            <a:br>
              <a:rPr lang="en-US" sz="4800" b="1" i="0" u="none" strike="noStrike" cap="none">
                <a:solidFill>
                  <a:schemeClr val="dk2"/>
                </a:solidFill>
                <a:latin typeface="Questrial"/>
                <a:ea typeface="Questrial"/>
                <a:cs typeface="Questrial"/>
                <a:sym typeface="Questrial"/>
              </a:rPr>
            </a:br>
            <a:r>
              <a:rPr lang="en-US" sz="4800" b="1" i="1" u="none" strike="noStrike" cap="none">
                <a:solidFill>
                  <a:schemeClr val="dk2"/>
                </a:solidFill>
                <a:latin typeface="Questrial"/>
                <a:ea typeface="Questrial"/>
                <a:cs typeface="Questrial"/>
                <a:sym typeface="Questrial"/>
              </a:rPr>
              <a:t>The Joint Return Test</a:t>
            </a:r>
          </a:p>
        </p:txBody>
      </p:sp>
      <p:graphicFrame>
        <p:nvGraphicFramePr>
          <p:cNvPr id="619" name="Shape 619"/>
          <p:cNvGraphicFramePr/>
          <p:nvPr/>
        </p:nvGraphicFramePr>
        <p:xfrm>
          <a:off x="609600" y="1940169"/>
          <a:ext cx="10972800" cy="3459353"/>
        </p:xfrm>
        <a:graphic>
          <a:graphicData uri="http://schemas.openxmlformats.org/drawingml/2006/table">
            <a:tbl>
              <a:tblPr>
                <a:noFill/>
                <a:tableStyleId>{528DD127-CA23-481B-BB3C-0306C4AA611B}</a:tableStyleId>
              </a:tblPr>
              <a:tblGrid>
                <a:gridCol w="1828800"/>
                <a:gridCol w="7010400"/>
                <a:gridCol w="2133600"/>
              </a:tblGrid>
              <a:tr h="2746750">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Step 3</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Is the person filing a joint return </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for this tax year?</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(Answer “NO” if the person is filing a joint return only to claim a refund of income tax withheld or estimated tax paid)</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YES: Stop</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NO: Go to Step 4</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500"/>
                                        <p:tgtEl>
                                          <p:spTgt spid="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Shape 625"/>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Child: </a:t>
            </a:r>
            <a:br>
              <a:rPr lang="en-US" sz="4800" b="1" i="0" u="none" strike="noStrike" cap="none">
                <a:solidFill>
                  <a:schemeClr val="dk2"/>
                </a:solidFill>
                <a:latin typeface="Questrial"/>
                <a:ea typeface="Questrial"/>
                <a:cs typeface="Questrial"/>
                <a:sym typeface="Questrial"/>
              </a:rPr>
            </a:br>
            <a:r>
              <a:rPr lang="en-US" sz="4800" b="1" i="1" u="none" strike="noStrike" cap="none">
                <a:solidFill>
                  <a:schemeClr val="dk2"/>
                </a:solidFill>
                <a:latin typeface="Questrial"/>
                <a:ea typeface="Questrial"/>
                <a:cs typeface="Questrial"/>
                <a:sym typeface="Questrial"/>
              </a:rPr>
              <a:t>The Citizenship Test</a:t>
            </a:r>
          </a:p>
        </p:txBody>
      </p:sp>
      <p:graphicFrame>
        <p:nvGraphicFramePr>
          <p:cNvPr id="626" name="Shape 626"/>
          <p:cNvGraphicFramePr/>
          <p:nvPr/>
        </p:nvGraphicFramePr>
        <p:xfrm>
          <a:off x="609599" y="1953736"/>
          <a:ext cx="10972825" cy="2950528"/>
        </p:xfrm>
        <a:graphic>
          <a:graphicData uri="http://schemas.openxmlformats.org/drawingml/2006/table">
            <a:tbl>
              <a:tblPr>
                <a:noFill/>
                <a:tableStyleId>{528DD127-CA23-481B-BB3C-0306C4AA611B}</a:tableStyleId>
              </a:tblPr>
              <a:tblGrid>
                <a:gridCol w="1845900"/>
                <a:gridCol w="7075925"/>
                <a:gridCol w="2051000"/>
              </a:tblGrid>
              <a:tr h="2620975">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Step 4</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Was the person a U.S. citizen, U.S. resident alien, U.S. national, or a resident of Canada, or Mexico?</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YES: </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go to </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Step 5</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NO: Stop</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5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Note: Taxpayers with ITIN Cards</a:t>
            </a:r>
          </a:p>
        </p:txBody>
      </p:sp>
      <p:sp>
        <p:nvSpPr>
          <p:cNvPr id="633" name="Shape 633"/>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ans Symbols"/>
              <a:buChar char="➢"/>
            </a:pPr>
            <a:r>
              <a:rPr lang="en-US" sz="4000" b="1" i="0" u="none" strike="noStrike" cap="none">
                <a:solidFill>
                  <a:schemeClr val="dk1"/>
                </a:solidFill>
                <a:latin typeface="Questrial"/>
                <a:ea typeface="Questrial"/>
                <a:cs typeface="Questrial"/>
                <a:sym typeface="Questrial"/>
              </a:rPr>
              <a:t>Remember: </a:t>
            </a:r>
            <a:r>
              <a:rPr lang="en-US" sz="4000" b="0" i="0" u="none" strike="noStrike" cap="none">
                <a:solidFill>
                  <a:schemeClr val="dk1"/>
                </a:solidFill>
                <a:latin typeface="Questrial"/>
                <a:ea typeface="Questrial"/>
                <a:cs typeface="Questrial"/>
                <a:sym typeface="Questrial"/>
              </a:rPr>
              <a:t>Taxpayers receive ITIN numbers if they are nonresidents but need to file a tax return and cannot obtain a SSN</a:t>
            </a:r>
          </a:p>
          <a:p>
            <a:pPr marL="342900" marR="0" lvl="0" indent="-342900" algn="l" rtl="0">
              <a:lnSpc>
                <a:spcPct val="90000"/>
              </a:lnSpc>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If a taxpayer lived in the United States all year and has an ITIN card, they will be considered a </a:t>
            </a:r>
            <a:r>
              <a:rPr lang="en-US" sz="4000" b="1" i="0" u="none" strike="noStrike" cap="none">
                <a:solidFill>
                  <a:srgbClr val="F2B52C"/>
                </a:solidFill>
                <a:latin typeface="Questrial"/>
                <a:ea typeface="Questrial"/>
                <a:cs typeface="Questrial"/>
                <a:sym typeface="Questrial"/>
              </a:rPr>
              <a:t>resident alien </a:t>
            </a:r>
            <a:r>
              <a:rPr lang="en-US" sz="4000" b="0" i="0" u="none" strike="noStrike" cap="none">
                <a:solidFill>
                  <a:schemeClr val="dk1"/>
                </a:solidFill>
                <a:latin typeface="Questrial"/>
                <a:ea typeface="Questrial"/>
                <a:cs typeface="Questrial"/>
                <a:sym typeface="Questrial"/>
              </a:rPr>
              <a:t>for tax purposes</a:t>
            </a:r>
          </a:p>
          <a:p>
            <a:pPr marL="342900" marR="0" lvl="0" indent="-342900" algn="l" rtl="0">
              <a:lnSpc>
                <a:spcPct val="90000"/>
              </a:lnSpc>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 “child” passes the citizenship test in this situation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Shape 63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Child: </a:t>
            </a:r>
            <a:br>
              <a:rPr lang="en-US" sz="4800" b="1" i="0" u="none" strike="noStrike" cap="none">
                <a:solidFill>
                  <a:schemeClr val="dk2"/>
                </a:solidFill>
                <a:latin typeface="Questrial"/>
                <a:ea typeface="Questrial"/>
                <a:cs typeface="Questrial"/>
                <a:sym typeface="Questrial"/>
              </a:rPr>
            </a:br>
            <a:r>
              <a:rPr lang="en-US" sz="4800" b="1" i="1" u="none" strike="noStrike" cap="none">
                <a:solidFill>
                  <a:schemeClr val="dk2"/>
                </a:solidFill>
                <a:latin typeface="Questrial"/>
                <a:ea typeface="Questrial"/>
                <a:cs typeface="Questrial"/>
                <a:sym typeface="Questrial"/>
              </a:rPr>
              <a:t>The Relationship Test</a:t>
            </a:r>
          </a:p>
        </p:txBody>
      </p:sp>
      <p:graphicFrame>
        <p:nvGraphicFramePr>
          <p:cNvPr id="640" name="Shape 640"/>
          <p:cNvGraphicFramePr/>
          <p:nvPr/>
        </p:nvGraphicFramePr>
        <p:xfrm>
          <a:off x="609599" y="1699323"/>
          <a:ext cx="10972775" cy="3459353"/>
        </p:xfrm>
        <a:graphic>
          <a:graphicData uri="http://schemas.openxmlformats.org/drawingml/2006/table">
            <a:tbl>
              <a:tblPr>
                <a:noFill/>
                <a:tableStyleId>{528DD127-CA23-481B-BB3C-0306C4AA611B}</a:tableStyleId>
              </a:tblPr>
              <a:tblGrid>
                <a:gridCol w="1699675"/>
                <a:gridCol w="7421025"/>
                <a:gridCol w="1852075"/>
              </a:tblGrid>
              <a:tr h="2814500">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Step 5</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Was the person your son, daughter, stepchild, eligible foster child, brother, sister, half brother, half sister, stepbrother, stepsister, or a   descendant of any of them (i.e. your grandchild, niece, or nephew)?</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YES: </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go to Step 6</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No: Go to Table 2</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animEffect transition="in" filter="fade">
                                      <p:cBhvr>
                                        <p:cTn id="7" dur="5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Training Outline: A Session</a:t>
            </a:r>
          </a:p>
        </p:txBody>
      </p:sp>
      <p:sp>
        <p:nvSpPr>
          <p:cNvPr id="85" name="Shape 8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1) Tax Terminology &amp; Form 1040 Overview</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2) Tax Preparation Process</a:t>
            </a:r>
          </a:p>
          <a:p>
            <a:pPr marL="742950" marR="0" lvl="1" indent="-285750" algn="l" rtl="0">
              <a:spcBef>
                <a:spcPts val="720"/>
              </a:spcBef>
              <a:spcAft>
                <a:spcPts val="0"/>
              </a:spcAft>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Preliminary Interview</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3) Exemptions</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4) Filing Status</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5) Filing Basics</a:t>
            </a:r>
          </a:p>
          <a:p>
            <a:pPr marL="0" marR="0" lvl="0" indent="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Shape 64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Child: </a:t>
            </a:r>
            <a:br>
              <a:rPr lang="en-US" sz="4800" b="1" i="0" u="none" strike="noStrike" cap="none">
                <a:solidFill>
                  <a:schemeClr val="dk2"/>
                </a:solidFill>
                <a:latin typeface="Questrial"/>
                <a:ea typeface="Questrial"/>
                <a:cs typeface="Questrial"/>
                <a:sym typeface="Questrial"/>
              </a:rPr>
            </a:br>
            <a:r>
              <a:rPr lang="en-US" sz="4800" b="1" i="1" u="none" strike="noStrike" cap="none">
                <a:solidFill>
                  <a:schemeClr val="dk2"/>
                </a:solidFill>
                <a:latin typeface="Questrial"/>
                <a:ea typeface="Questrial"/>
                <a:cs typeface="Questrial"/>
                <a:sym typeface="Questrial"/>
              </a:rPr>
              <a:t>The Age Test</a:t>
            </a:r>
          </a:p>
        </p:txBody>
      </p:sp>
      <p:graphicFrame>
        <p:nvGraphicFramePr>
          <p:cNvPr id="647" name="Shape 647"/>
          <p:cNvGraphicFramePr/>
          <p:nvPr/>
        </p:nvGraphicFramePr>
        <p:xfrm>
          <a:off x="403224" y="1696107"/>
          <a:ext cx="11232475" cy="4629531"/>
        </p:xfrm>
        <a:graphic>
          <a:graphicData uri="http://schemas.openxmlformats.org/drawingml/2006/table">
            <a:tbl>
              <a:tblPr>
                <a:noFill/>
                <a:tableStyleId>{528DD127-CA23-481B-BB3C-0306C4AA611B}</a:tableStyleId>
              </a:tblPr>
              <a:tblGrid>
                <a:gridCol w="1208300"/>
                <a:gridCol w="7780075"/>
                <a:gridCol w="2244100"/>
              </a:tblGrid>
              <a:tr h="4114250">
                <a:tc>
                  <a:txBody>
                    <a:bodyPr/>
                    <a:lstStyle/>
                    <a:p>
                      <a:pPr marL="0" marR="0" lvl="0" indent="0" algn="ctr" rtl="0">
                        <a:lnSpc>
                          <a:spcPct val="102000"/>
                        </a:lnSpc>
                        <a:spcBef>
                          <a:spcPts val="0"/>
                        </a:spcBef>
                        <a:spcAft>
                          <a:spcPts val="0"/>
                        </a:spcAft>
                        <a:buClr>
                          <a:schemeClr val="dk1"/>
                        </a:buClr>
                        <a:buSzPct val="25000"/>
                        <a:buFont typeface="Questrial"/>
                        <a:buNone/>
                      </a:pPr>
                      <a:r>
                        <a:rPr lang="en-US" sz="3200" b="1" i="0" u="none" strike="noStrike" cap="none">
                          <a:solidFill>
                            <a:schemeClr val="dk1"/>
                          </a:solidFill>
                          <a:latin typeface="Questrial"/>
                          <a:ea typeface="Questrial"/>
                          <a:cs typeface="Questrial"/>
                          <a:sym typeface="Questrial"/>
                        </a:rPr>
                        <a:t>Step 6</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l" rtl="0">
                        <a:lnSpc>
                          <a:spcPct val="102000"/>
                        </a:lnSpc>
                        <a:spcBef>
                          <a:spcPts val="0"/>
                        </a:spcBef>
                        <a:spcAft>
                          <a:spcPts val="0"/>
                        </a:spcAft>
                        <a:buClr>
                          <a:schemeClr val="dk1"/>
                        </a:buClr>
                        <a:buSzPct val="25000"/>
                        <a:buFont typeface="Questrial"/>
                        <a:buNone/>
                      </a:pPr>
                      <a:r>
                        <a:rPr lang="en-US" sz="3200" b="1" i="0" u="none" strike="noStrike" cap="none">
                          <a:solidFill>
                            <a:schemeClr val="dk1"/>
                          </a:solidFill>
                          <a:latin typeface="Questrial"/>
                          <a:ea typeface="Questrial"/>
                          <a:cs typeface="Questrial"/>
                          <a:sym typeface="Questrial"/>
                        </a:rPr>
                        <a:t>Was the person: </a:t>
                      </a:r>
                    </a:p>
                    <a:p>
                      <a:pPr marL="914400" marR="0" lvl="0" indent="-457200" algn="l" rtl="0">
                        <a:lnSpc>
                          <a:spcPct val="102000"/>
                        </a:lnSpc>
                        <a:spcBef>
                          <a:spcPts val="350"/>
                        </a:spcBef>
                        <a:spcAft>
                          <a:spcPts val="0"/>
                        </a:spcAft>
                        <a:buClr>
                          <a:schemeClr val="dk1"/>
                        </a:buClr>
                        <a:buSzPct val="100000"/>
                        <a:buFont typeface="Noto Sans Symbols"/>
                        <a:buChar char="➢"/>
                      </a:pPr>
                      <a:r>
                        <a:rPr lang="en-US" sz="3200" b="1" i="0" u="none" strike="noStrike" cap="none">
                          <a:solidFill>
                            <a:schemeClr val="dk1"/>
                          </a:solidFill>
                          <a:latin typeface="Questrial"/>
                          <a:ea typeface="Questrial"/>
                          <a:cs typeface="Questrial"/>
                          <a:sym typeface="Questrial"/>
                        </a:rPr>
                        <a:t>under age 19 at the end of the year and younger than you (</a:t>
                      </a:r>
                      <a:r>
                        <a:rPr lang="en-US" sz="3200" b="1" i="1" u="none" strike="noStrike" cap="none">
                          <a:solidFill>
                            <a:schemeClr val="dk1"/>
                          </a:solidFill>
                          <a:latin typeface="Questrial"/>
                          <a:ea typeface="Questrial"/>
                          <a:cs typeface="Questrial"/>
                          <a:sym typeface="Questrial"/>
                        </a:rPr>
                        <a:t>or spouse if filing jointly)</a:t>
                      </a:r>
                      <a:r>
                        <a:rPr lang="en-US" sz="3200" b="1" i="0" u="none" strike="noStrike" cap="none">
                          <a:solidFill>
                            <a:schemeClr val="dk1"/>
                          </a:solidFill>
                          <a:latin typeface="Questrial"/>
                          <a:ea typeface="Questrial"/>
                          <a:cs typeface="Questrial"/>
                          <a:sym typeface="Questrial"/>
                        </a:rPr>
                        <a:t>? </a:t>
                      </a:r>
                      <a:r>
                        <a:rPr lang="en-US" sz="3200" b="1" i="0" u="none" strike="noStrike" cap="none">
                          <a:solidFill>
                            <a:schemeClr val="accent1"/>
                          </a:solidFill>
                          <a:latin typeface="Questrial"/>
                          <a:ea typeface="Questrial"/>
                          <a:cs typeface="Questrial"/>
                          <a:sym typeface="Questrial"/>
                        </a:rPr>
                        <a:t>OR</a:t>
                      </a:r>
                    </a:p>
                    <a:p>
                      <a:pPr marL="914400" marR="0" lvl="0" indent="-457200" algn="l" rtl="0">
                        <a:lnSpc>
                          <a:spcPct val="102000"/>
                        </a:lnSpc>
                        <a:spcBef>
                          <a:spcPts val="350"/>
                        </a:spcBef>
                        <a:spcAft>
                          <a:spcPts val="0"/>
                        </a:spcAft>
                        <a:buClr>
                          <a:schemeClr val="dk1"/>
                        </a:buClr>
                        <a:buSzPct val="100000"/>
                        <a:buFont typeface="Noto Sans Symbols"/>
                        <a:buChar char="➢"/>
                      </a:pPr>
                      <a:r>
                        <a:rPr lang="en-US" sz="3200" b="1" i="0" u="none" strike="noStrike" cap="none">
                          <a:solidFill>
                            <a:schemeClr val="dk1"/>
                          </a:solidFill>
                          <a:latin typeface="Questrial"/>
                          <a:ea typeface="Questrial"/>
                          <a:cs typeface="Questrial"/>
                          <a:sym typeface="Questrial"/>
                        </a:rPr>
                        <a:t>a full-time student, under age 24 at the end of the year and younger than you (or spouse, if filing jointly)? </a:t>
                      </a:r>
                      <a:r>
                        <a:rPr lang="en-US" sz="3200" b="1" i="0" u="none" strike="noStrike" cap="none">
                          <a:solidFill>
                            <a:schemeClr val="accent1"/>
                          </a:solidFill>
                          <a:latin typeface="Questrial"/>
                          <a:ea typeface="Questrial"/>
                          <a:cs typeface="Questrial"/>
                          <a:sym typeface="Questrial"/>
                        </a:rPr>
                        <a:t>OR</a:t>
                      </a:r>
                    </a:p>
                    <a:p>
                      <a:pPr marL="914400" marR="0" lvl="0" indent="-457200" algn="l" rtl="0">
                        <a:lnSpc>
                          <a:spcPct val="102000"/>
                        </a:lnSpc>
                        <a:spcBef>
                          <a:spcPts val="350"/>
                        </a:spcBef>
                        <a:spcAft>
                          <a:spcPts val="0"/>
                        </a:spcAft>
                        <a:buClr>
                          <a:schemeClr val="dk1"/>
                        </a:buClr>
                        <a:buSzPct val="100000"/>
                        <a:buFont typeface="Noto Sans Symbols"/>
                        <a:buChar char="➢"/>
                      </a:pPr>
                      <a:r>
                        <a:rPr lang="en-US" sz="3200" b="1" i="0" u="none" strike="noStrike" cap="none">
                          <a:solidFill>
                            <a:schemeClr val="dk1"/>
                          </a:solidFill>
                          <a:latin typeface="Questrial"/>
                          <a:ea typeface="Questrial"/>
                          <a:cs typeface="Questrial"/>
                          <a:sym typeface="Questrial"/>
                        </a:rPr>
                        <a:t>permanently and totally disabled* at any time during the year?</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200" b="1" i="0" u="none" strike="noStrike" cap="none">
                          <a:solidFill>
                            <a:schemeClr val="dk1"/>
                          </a:solidFill>
                          <a:latin typeface="Questrial"/>
                          <a:ea typeface="Questrial"/>
                          <a:cs typeface="Questrial"/>
                          <a:sym typeface="Questrial"/>
                        </a:rPr>
                        <a:t>If YES:</a:t>
                      </a:r>
                    </a:p>
                    <a:p>
                      <a:pPr marL="0" marR="0" lvl="0" indent="0" algn="ctr" rtl="0">
                        <a:lnSpc>
                          <a:spcPct val="102000"/>
                        </a:lnSpc>
                        <a:spcBef>
                          <a:spcPts val="350"/>
                        </a:spcBef>
                        <a:spcAft>
                          <a:spcPts val="0"/>
                        </a:spcAft>
                        <a:buClr>
                          <a:schemeClr val="dk1"/>
                        </a:buClr>
                        <a:buSzPct val="25000"/>
                        <a:buFont typeface="Questrial"/>
                        <a:buNone/>
                      </a:pPr>
                      <a:r>
                        <a:rPr lang="en-US" sz="3200" b="1" i="0" u="none" strike="noStrike" cap="none">
                          <a:solidFill>
                            <a:schemeClr val="dk1"/>
                          </a:solidFill>
                          <a:latin typeface="Questrial"/>
                          <a:ea typeface="Questrial"/>
                          <a:cs typeface="Questrial"/>
                          <a:sym typeface="Questrial"/>
                        </a:rPr>
                        <a:t>Go to Step 7</a:t>
                      </a:r>
                    </a:p>
                    <a:p>
                      <a:pPr marL="0" marR="0" lvl="0" indent="0" algn="ctr" rtl="0">
                        <a:lnSpc>
                          <a:spcPct val="102000"/>
                        </a:lnSpc>
                        <a:spcBef>
                          <a:spcPts val="350"/>
                        </a:spcBef>
                        <a:spcAft>
                          <a:spcPts val="0"/>
                        </a:spcAft>
                        <a:buClr>
                          <a:schemeClr val="dk1"/>
                        </a:buClr>
                        <a:buSzPct val="25000"/>
                        <a:buFont typeface="Questrial"/>
                        <a:buNone/>
                      </a:pPr>
                      <a:endParaRPr sz="3200" b="1" i="0" u="none" strike="noStrike" cap="none">
                        <a:solidFill>
                          <a:schemeClr val="dk1"/>
                        </a:solidFill>
                        <a:latin typeface="Questrial"/>
                        <a:ea typeface="Questrial"/>
                        <a:cs typeface="Questrial"/>
                        <a:sym typeface="Questrial"/>
                      </a:endParaRPr>
                    </a:p>
                    <a:p>
                      <a:pPr marL="0" marR="0" lvl="0" indent="0" algn="ctr" rtl="0">
                        <a:lnSpc>
                          <a:spcPct val="102000"/>
                        </a:lnSpc>
                        <a:spcBef>
                          <a:spcPts val="350"/>
                        </a:spcBef>
                        <a:spcAft>
                          <a:spcPts val="0"/>
                        </a:spcAft>
                        <a:buClr>
                          <a:schemeClr val="dk1"/>
                        </a:buClr>
                        <a:buSzPct val="25000"/>
                        <a:buFont typeface="Questrial"/>
                        <a:buNone/>
                      </a:pPr>
                      <a:r>
                        <a:rPr lang="en-US" sz="3200" b="1" i="0" u="none" strike="noStrike" cap="none">
                          <a:solidFill>
                            <a:schemeClr val="dk1"/>
                          </a:solidFill>
                          <a:latin typeface="Questrial"/>
                          <a:ea typeface="Questrial"/>
                          <a:cs typeface="Questrial"/>
                          <a:sym typeface="Questrial"/>
                        </a:rPr>
                        <a:t>If NO: go to Table 2</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7"/>
                                        </p:tgtEl>
                                        <p:attrNameLst>
                                          <p:attrName>style.visibility</p:attrName>
                                        </p:attrNameLst>
                                      </p:cBhvr>
                                      <p:to>
                                        <p:strVal val="visible"/>
                                      </p:to>
                                    </p:set>
                                    <p:animEffect transition="in" filter="fade">
                                      <p:cBhvr>
                                        <p:cTn id="7" dur="500"/>
                                        <p:tgtEl>
                                          <p:spTgt spid="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Shape 65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“Permanently and Totally Disabled”</a:t>
            </a:r>
          </a:p>
        </p:txBody>
      </p:sp>
      <p:sp>
        <p:nvSpPr>
          <p:cNvPr id="653" name="Shape 653"/>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 person is considered permanently and totally disabled if he or she cannot engage in any substantial gainful activity because of a physical or mental condition, AND</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 doctor determines the condition has lasted or can be expected to last continuously for at least a year or can lead to death</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Child: </a:t>
            </a:r>
            <a:br>
              <a:rPr lang="en-US" sz="4800" b="1" i="0" u="none" strike="noStrike" cap="none">
                <a:solidFill>
                  <a:schemeClr val="dk2"/>
                </a:solidFill>
                <a:latin typeface="Questrial"/>
                <a:ea typeface="Questrial"/>
                <a:cs typeface="Questrial"/>
                <a:sym typeface="Questrial"/>
              </a:rPr>
            </a:br>
            <a:r>
              <a:rPr lang="en-US" sz="4800" b="1" i="1" u="none" strike="noStrike" cap="none">
                <a:solidFill>
                  <a:schemeClr val="dk2"/>
                </a:solidFill>
                <a:latin typeface="Questrial"/>
                <a:ea typeface="Questrial"/>
                <a:cs typeface="Questrial"/>
                <a:sym typeface="Questrial"/>
              </a:rPr>
              <a:t>The Residency Test</a:t>
            </a:r>
          </a:p>
        </p:txBody>
      </p:sp>
      <p:graphicFrame>
        <p:nvGraphicFramePr>
          <p:cNvPr id="660" name="Shape 660"/>
          <p:cNvGraphicFramePr/>
          <p:nvPr/>
        </p:nvGraphicFramePr>
        <p:xfrm>
          <a:off x="609600" y="1864987"/>
          <a:ext cx="10972825" cy="4018979"/>
        </p:xfrm>
        <a:graphic>
          <a:graphicData uri="http://schemas.openxmlformats.org/drawingml/2006/table">
            <a:tbl>
              <a:tblPr>
                <a:noFill/>
                <a:tableStyleId>{528DD127-CA23-481B-BB3C-0306C4AA611B}</a:tableStyleId>
              </a:tblPr>
              <a:tblGrid>
                <a:gridCol w="2051000"/>
                <a:gridCol w="6358075"/>
                <a:gridCol w="2563750"/>
              </a:tblGrid>
              <a:tr h="3187525">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Step 7</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Did the person live with you as  a member of your household, except for temporary absences,* for more than half the year?</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(Answer “YES” if the child was born or died during the year.)</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YES: </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Go to Step 8 (Use Table 3 if parents live apart)</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NO: go to Table 2</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0"/>
                                        </p:tgtEl>
                                        <p:attrNameLst>
                                          <p:attrName>style.visibility</p:attrName>
                                        </p:attrNameLst>
                                      </p:cBhvr>
                                      <p:to>
                                        <p:strVal val="visible"/>
                                      </p:to>
                                    </p:set>
                                    <p:animEffect transition="in" filter="fade">
                                      <p:cBhvr>
                                        <p:cTn id="7" dur="500"/>
                                        <p:tgtEl>
                                          <p:spTgt spid="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Shape 66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“Temporary Absences”</a:t>
            </a:r>
          </a:p>
        </p:txBody>
      </p:sp>
      <p:sp>
        <p:nvSpPr>
          <p:cNvPr id="667" name="Shape 667"/>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 child is considered to have lived with you during periods of time when one of you, or both are temporarily absent due to illness, education, business, vacation, military service, or detention in a juvenile facility</a:t>
            </a:r>
          </a:p>
          <a:p>
            <a:pPr marL="342900" marR="0" lvl="0" indent="-342900" algn="l" rtl="0">
              <a:spcBef>
                <a:spcPts val="800"/>
              </a:spcBef>
              <a:buClr>
                <a:schemeClr val="dk1"/>
              </a:buClr>
              <a:buSzPct val="25000"/>
              <a:buFont typeface="Noto Sans Symbols"/>
              <a:buNone/>
            </a:pPr>
            <a:endParaRPr sz="40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Shape 67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Child: </a:t>
            </a:r>
            <a:br>
              <a:rPr lang="en-US" sz="4800" b="1" i="0" u="none" strike="noStrike" cap="none">
                <a:solidFill>
                  <a:schemeClr val="dk2"/>
                </a:solidFill>
                <a:latin typeface="Questrial"/>
                <a:ea typeface="Questrial"/>
                <a:cs typeface="Questrial"/>
                <a:sym typeface="Questrial"/>
              </a:rPr>
            </a:br>
            <a:r>
              <a:rPr lang="en-US" sz="4800" b="1" i="1" u="none" strike="noStrike" cap="none">
                <a:solidFill>
                  <a:schemeClr val="dk2"/>
                </a:solidFill>
                <a:latin typeface="Questrial"/>
                <a:ea typeface="Questrial"/>
                <a:cs typeface="Questrial"/>
                <a:sym typeface="Questrial"/>
              </a:rPr>
              <a:t>The Support Test</a:t>
            </a:r>
          </a:p>
        </p:txBody>
      </p:sp>
      <p:graphicFrame>
        <p:nvGraphicFramePr>
          <p:cNvPr id="674" name="Shape 674"/>
          <p:cNvGraphicFramePr/>
          <p:nvPr/>
        </p:nvGraphicFramePr>
        <p:xfrm>
          <a:off x="609600" y="2080418"/>
          <a:ext cx="10972775" cy="2697175"/>
        </p:xfrm>
        <a:graphic>
          <a:graphicData uri="http://schemas.openxmlformats.org/drawingml/2006/table">
            <a:tbl>
              <a:tblPr>
                <a:noFill/>
                <a:tableStyleId>{528DD127-CA23-481B-BB3C-0306C4AA611B}</a:tableStyleId>
              </a:tblPr>
              <a:tblGrid>
                <a:gridCol w="1524000"/>
                <a:gridCol w="6679950"/>
                <a:gridCol w="2768825"/>
              </a:tblGrid>
              <a:tr h="2697175">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Step 8</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Did the person provide more than </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half of his or her own support* </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for the year?</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YES: Stop</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NO: </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go to Step 9</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4"/>
                                        </p:tgtEl>
                                        <p:attrNameLst>
                                          <p:attrName>style.visibility</p:attrName>
                                        </p:attrNameLst>
                                      </p:cBhvr>
                                      <p:to>
                                        <p:strVal val="visible"/>
                                      </p:to>
                                    </p:set>
                                    <p:animEffect transition="in" filter="fade">
                                      <p:cBhvr>
                                        <p:cTn id="7" dur="500"/>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Shape 68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Child: </a:t>
            </a:r>
            <a:br>
              <a:rPr lang="en-US" sz="4800" b="1" i="0" u="none" strike="noStrike" cap="none">
                <a:solidFill>
                  <a:schemeClr val="dk2"/>
                </a:solidFill>
                <a:latin typeface="Questrial"/>
                <a:ea typeface="Questrial"/>
                <a:cs typeface="Questrial"/>
                <a:sym typeface="Questrial"/>
              </a:rPr>
            </a:br>
            <a:r>
              <a:rPr lang="en-US" sz="4800" b="1" i="1" u="none" strike="noStrike" cap="none">
                <a:solidFill>
                  <a:schemeClr val="dk2"/>
                </a:solidFill>
                <a:latin typeface="Questrial"/>
                <a:ea typeface="Questrial"/>
                <a:cs typeface="Questrial"/>
                <a:sym typeface="Questrial"/>
              </a:rPr>
              <a:t>The Other Adults Test</a:t>
            </a:r>
          </a:p>
        </p:txBody>
      </p:sp>
      <p:graphicFrame>
        <p:nvGraphicFramePr>
          <p:cNvPr id="681" name="Shape 681"/>
          <p:cNvGraphicFramePr/>
          <p:nvPr/>
        </p:nvGraphicFramePr>
        <p:xfrm>
          <a:off x="609600" y="1703360"/>
          <a:ext cx="10972800" cy="3451275"/>
        </p:xfrm>
        <a:graphic>
          <a:graphicData uri="http://schemas.openxmlformats.org/drawingml/2006/table">
            <a:tbl>
              <a:tblPr>
                <a:noFill/>
                <a:tableStyleId>{528DD127-CA23-481B-BB3C-0306C4AA611B}</a:tableStyleId>
              </a:tblPr>
              <a:tblGrid>
                <a:gridCol w="1828800"/>
                <a:gridCol w="3048000"/>
                <a:gridCol w="6096000"/>
              </a:tblGrid>
              <a:tr h="3451275">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Step 9</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Is the person a qualifying child of any other person?</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YES: Go to the chart: QC of More Than One Person </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NO: You can claim this child as a dependent.</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1"/>
                                        </p:tgtEl>
                                        <p:attrNameLst>
                                          <p:attrName>style.visibility</p:attrName>
                                        </p:attrNameLst>
                                      </p:cBhvr>
                                      <p:to>
                                        <p:strVal val="visible"/>
                                      </p:to>
                                    </p:set>
                                    <p:animEffect transition="in" filter="fade">
                                      <p:cBhvr>
                                        <p:cTn id="7" dur="500"/>
                                        <p:tgtEl>
                                          <p:spTgt spid="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Shape 687"/>
          <p:cNvSpPr txBox="1">
            <a:spLocks noGrp="1"/>
          </p:cNvSpPr>
          <p:nvPr>
            <p:ph type="title"/>
          </p:nvPr>
        </p:nvSpPr>
        <p:spPr>
          <a:xfrm>
            <a:off x="609600" y="-111737"/>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Dependency Exemptions</a:t>
            </a:r>
          </a:p>
        </p:txBody>
      </p:sp>
      <p:sp>
        <p:nvSpPr>
          <p:cNvPr id="688" name="Shape 688"/>
          <p:cNvSpPr txBox="1">
            <a:spLocks noGrp="1"/>
          </p:cNvSpPr>
          <p:nvPr>
            <p:ph type="body" idx="1"/>
          </p:nvPr>
        </p:nvSpPr>
        <p:spPr>
          <a:xfrm>
            <a:off x="609600" y="721778"/>
            <a:ext cx="10972800" cy="4922400"/>
          </a:xfrm>
          <a:prstGeom prst="rect">
            <a:avLst/>
          </a:prstGeom>
          <a:noFill/>
          <a:ln>
            <a:noFill/>
          </a:ln>
        </p:spPr>
        <p:txBody>
          <a:bodyPr wrap="square" lIns="91425" tIns="45700" rIns="91425" bIns="45700" anchor="t" anchorCtr="0">
            <a:noAutofit/>
          </a:bodyPr>
          <a:lstStyle/>
          <a:p>
            <a:pPr marL="342900" marR="0" lvl="0" indent="-317500" rtl="0">
              <a:lnSpc>
                <a:spcPct val="90000"/>
              </a:lnSpc>
              <a:spcBef>
                <a:spcPts val="800"/>
              </a:spcBef>
              <a:spcAft>
                <a:spcPts val="0"/>
              </a:spcAft>
              <a:buClr>
                <a:schemeClr val="dk1"/>
              </a:buClr>
              <a:buSzPct val="100000"/>
              <a:buFont typeface="Noto Sans Symbols"/>
              <a:buChar char="➢"/>
            </a:pPr>
            <a:r>
              <a:rPr lang="en-US" sz="3600"/>
              <a:t>When you have asked all of the Pub 4012 questions, the entire section should now be filled out correctly. Don’t forget to change any part the taxpayer may have originally entered incorrectly.</a:t>
            </a:r>
          </a:p>
          <a:p>
            <a:pPr marL="342900" marR="0" lvl="0" indent="-342900" algn="l" rtl="0">
              <a:lnSpc>
                <a:spcPct val="90000"/>
              </a:lnSpc>
              <a:spcBef>
                <a:spcPts val="800"/>
              </a:spcBef>
              <a:buClr>
                <a:schemeClr val="dk1"/>
              </a:buClr>
              <a:buSzPct val="100000"/>
              <a:buFont typeface="Noto Sans Symbols"/>
              <a:buNone/>
            </a:pPr>
            <a:endParaRPr sz="4000" b="0" i="0" u="none" strike="noStrike" cap="none">
              <a:solidFill>
                <a:schemeClr val="dk1"/>
              </a:solidFill>
              <a:latin typeface="Questrial"/>
              <a:ea typeface="Questrial"/>
              <a:cs typeface="Questrial"/>
              <a:sym typeface="Questrial"/>
            </a:endParaRPr>
          </a:p>
        </p:txBody>
      </p:sp>
      <p:pic>
        <p:nvPicPr>
          <p:cNvPr id="689" name="Shape 689"/>
          <p:cNvPicPr preferRelativeResize="0"/>
          <p:nvPr/>
        </p:nvPicPr>
        <p:blipFill>
          <a:blip r:embed="rId3">
            <a:alphaModFix/>
          </a:blip>
          <a:stretch>
            <a:fillRect/>
          </a:stretch>
        </p:blipFill>
        <p:spPr>
          <a:xfrm>
            <a:off x="693100" y="3598288"/>
            <a:ext cx="10805775" cy="2736075"/>
          </a:xfrm>
          <a:prstGeom prst="rect">
            <a:avLst/>
          </a:prstGeom>
          <a:noFill/>
          <a:ln w="9525" cap="flat" cmpd="sng">
            <a:solidFill>
              <a:srgbClr val="749E3D"/>
            </a:solidFill>
            <a:prstDash val="solid"/>
            <a:round/>
            <a:headEnd type="none" w="med" len="med"/>
            <a:tailEnd type="none" w="med" len="med"/>
          </a:ln>
          <a:effectLst>
            <a:outerShdw blurRad="40000" dist="20000" dir="5400000" rotWithShape="0">
              <a:srgbClr val="000000">
                <a:alpha val="3765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88">
                                            <p:txEl>
                                              <p:pRg st="0" end="0"/>
                                            </p:txEl>
                                          </p:spTgt>
                                        </p:tgtEl>
                                        <p:attrNameLst>
                                          <p:attrName>style.visibility</p:attrName>
                                        </p:attrNameLst>
                                      </p:cBhvr>
                                      <p:to>
                                        <p:strVal val="visible"/>
                                      </p:to>
                                    </p:set>
                                    <p:anim calcmode="lin" valueType="num">
                                      <p:cBhvr additive="base">
                                        <p:cTn id="7" dur="500"/>
                                        <p:tgtEl>
                                          <p:spTgt spid="688">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688">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88">
                                            <p:txEl>
                                              <p:pRg st="1" end="1"/>
                                            </p:txEl>
                                          </p:spTgt>
                                        </p:tgtEl>
                                        <p:attrNameLst>
                                          <p:attrName>style.visibility</p:attrName>
                                        </p:attrNameLst>
                                      </p:cBhvr>
                                      <p:to>
                                        <p:strVal val="visible"/>
                                      </p:to>
                                    </p:set>
                                    <p:anim calcmode="lin" valueType="num">
                                      <p:cBhvr additive="base">
                                        <p:cTn id="13" dur="500"/>
                                        <p:tgtEl>
                                          <p:spTgt spid="688">
                                            <p:txEl>
                                              <p:pRg st="1" end="1"/>
                                            </p:txEl>
                                          </p:spTgt>
                                        </p:tgtEl>
                                        <p:attrNameLst>
                                          <p:attrName>ppt_w</p:attrName>
                                        </p:attrNameLst>
                                      </p:cBhvr>
                                      <p:tavLst>
                                        <p:tav tm="0">
                                          <p:val>
                                            <p:strVal val="0"/>
                                          </p:val>
                                        </p:tav>
                                        <p:tav tm="100000">
                                          <p:val>
                                            <p:strVal val="#ppt_w"/>
                                          </p:val>
                                        </p:tav>
                                      </p:tavLst>
                                    </p:anim>
                                    <p:anim calcmode="lin" valueType="num">
                                      <p:cBhvr additive="base">
                                        <p:cTn id="14" dur="500"/>
                                        <p:tgtEl>
                                          <p:spTgt spid="688">
                                            <p:txEl>
                                              <p:pRg st="1" end="1"/>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Shape 69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a:t>
            </a:r>
          </a:p>
        </p:txBody>
      </p:sp>
      <p:sp>
        <p:nvSpPr>
          <p:cNvPr id="695" name="Shape 695"/>
          <p:cNvSpPr txBox="1">
            <a:spLocks noGrp="1"/>
          </p:cNvSpPr>
          <p:nvPr>
            <p:ph type="body" idx="1"/>
          </p:nvPr>
        </p:nvSpPr>
        <p:spPr>
          <a:xfrm>
            <a:off x="609600" y="1600203"/>
            <a:ext cx="10972800" cy="2225839"/>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spcBef>
                <a:spcPts val="0"/>
              </a:spcBef>
              <a:spcAft>
                <a:spcPts val="0"/>
              </a:spcAft>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TRUE or FALSE: </a:t>
            </a:r>
          </a:p>
          <a:p>
            <a:pPr marL="342900" marR="0" lvl="0" indent="-342900" algn="ctr" rtl="0">
              <a:spcBef>
                <a:spcPts val="800"/>
              </a:spcBef>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Every taxpayer can claim a personal exemption for himself.</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Shape 700"/>
          <p:cNvSpPr txBox="1">
            <a:spLocks noGrp="1"/>
          </p:cNvSpPr>
          <p:nvPr>
            <p:ph type="title" idx="4294967295"/>
          </p:nvPr>
        </p:nvSpPr>
        <p:spPr>
          <a:xfrm>
            <a:off x="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 – Answer</a:t>
            </a:r>
          </a:p>
        </p:txBody>
      </p:sp>
      <p:sp>
        <p:nvSpPr>
          <p:cNvPr id="701" name="Shape 701"/>
          <p:cNvSpPr txBox="1">
            <a:spLocks noGrp="1"/>
          </p:cNvSpPr>
          <p:nvPr>
            <p:ph type="body" idx="4294967295"/>
          </p:nvPr>
        </p:nvSpPr>
        <p:spPr>
          <a:xfrm>
            <a:off x="596348" y="1639956"/>
            <a:ext cx="10972800" cy="2730500"/>
          </a:xfrm>
          <a:prstGeom prst="rect">
            <a:avLst/>
          </a:prstGeom>
          <a:gradFill>
            <a:gsLst>
              <a:gs pos="0">
                <a:srgbClr val="FFE57F"/>
              </a:gs>
              <a:gs pos="35000">
                <a:srgbClr val="FFEBA5"/>
              </a:gs>
              <a:gs pos="100000">
                <a:srgbClr val="FFF8D9"/>
              </a:gs>
            </a:gsLst>
            <a:lin ang="16200000" scaled="0"/>
          </a:gradFill>
          <a:ln w="9525" cap="flat" cmpd="sng">
            <a:solidFill>
              <a:srgbClr val="CA8F0C"/>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lnSpc>
                <a:spcPct val="90000"/>
              </a:lnSpc>
              <a:spcBef>
                <a:spcPts val="0"/>
              </a:spcBef>
              <a:spcAft>
                <a:spcPts val="0"/>
              </a:spcAft>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FALSE  </a:t>
            </a:r>
          </a:p>
          <a:p>
            <a:pPr marL="342900" marR="0" lvl="0" indent="-342900" algn="ctr" rtl="0">
              <a:lnSpc>
                <a:spcPct val="90000"/>
              </a:lnSpc>
              <a:spcBef>
                <a:spcPts val="800"/>
              </a:spcBef>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A taxpayer who can be claimed as a dependent by someone else CANNOT claim an exemption for him/herself.</a:t>
            </a:r>
          </a:p>
        </p:txBody>
      </p:sp>
    </p:spTree>
  </p:cSld>
  <p:clrMapOvr>
    <a:masterClrMapping/>
  </p:clrMapOvr>
  <p:transition spd="med">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Shape 70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a:t>
            </a:r>
          </a:p>
        </p:txBody>
      </p:sp>
      <p:sp>
        <p:nvSpPr>
          <p:cNvPr id="708" name="Shape 708"/>
          <p:cNvSpPr txBox="1">
            <a:spLocks noGrp="1"/>
          </p:cNvSpPr>
          <p:nvPr>
            <p:ph type="body" idx="1"/>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spcBef>
                <a:spcPts val="0"/>
              </a:spcBef>
              <a:spcAft>
                <a:spcPts val="0"/>
              </a:spcAft>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Rebecca is unmarried with one child, Colin.  Colin is 8 years old and lives full time with his mother, who provides all of his support.  He is a U.S. citizen, and no other adults live in their household.  Can Rebecca claim Colin as a dependent?</a:t>
            </a:r>
          </a:p>
          <a:p>
            <a:pPr marL="342900" marR="0" lvl="0" indent="-342900" algn="ctr" rtl="0">
              <a:spcBef>
                <a:spcPts val="800"/>
              </a:spcBef>
              <a:buClr>
                <a:srgbClr val="000000"/>
              </a:buClr>
              <a:buSzPct val="25000"/>
              <a:buFont typeface="Noto Sans Symbols"/>
              <a:buNone/>
            </a:pPr>
            <a:r>
              <a:rPr lang="en-US" sz="4000" b="1" i="1" u="none" strike="noStrike" cap="none">
                <a:solidFill>
                  <a:schemeClr val="dk1"/>
                </a:solidFill>
                <a:latin typeface="Questrial"/>
                <a:ea typeface="Questrial"/>
                <a:cs typeface="Questrial"/>
                <a:sym typeface="Questrial"/>
              </a:rPr>
              <a:t>Use the Publication 4012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609600" y="-82887"/>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Training Outline: A Session</a:t>
            </a:r>
          </a:p>
        </p:txBody>
      </p:sp>
      <p:sp>
        <p:nvSpPr>
          <p:cNvPr id="91" name="Shape 91"/>
          <p:cNvSpPr txBox="1">
            <a:spLocks noGrp="1"/>
          </p:cNvSpPr>
          <p:nvPr>
            <p:ph type="body" idx="1"/>
          </p:nvPr>
        </p:nvSpPr>
        <p:spPr>
          <a:xfrm>
            <a:off x="131700" y="1231025"/>
            <a:ext cx="11928600" cy="4526100"/>
          </a:xfrm>
          <a:prstGeom prst="rect">
            <a:avLst/>
          </a:prstGeom>
          <a:noFill/>
          <a:ln>
            <a:noFill/>
          </a:ln>
        </p:spPr>
        <p:txBody>
          <a:bodyPr wrap="square" lIns="91425" tIns="45700" rIns="91425" bIns="45700" anchor="t" anchorCtr="0">
            <a:noAutofit/>
          </a:bodyPr>
          <a:lstStyle/>
          <a:p>
            <a:pPr marL="342900" marR="0" lvl="0" indent="-317500" algn="l" rtl="0">
              <a:spcBef>
                <a:spcPts val="0"/>
              </a:spcBef>
              <a:spcAft>
                <a:spcPts val="0"/>
              </a:spcAft>
              <a:buClr>
                <a:schemeClr val="dk1"/>
              </a:buClr>
              <a:buSzPct val="100000"/>
              <a:buFont typeface="Noto Sans Symbols"/>
              <a:buChar char="➢"/>
            </a:pPr>
            <a:r>
              <a:rPr lang="en-US" sz="3600" b="0" i="0" u="none" strike="noStrike" cap="none">
                <a:solidFill>
                  <a:schemeClr val="dk1"/>
                </a:solidFill>
                <a:latin typeface="Questrial"/>
                <a:ea typeface="Questrial"/>
                <a:cs typeface="Questrial"/>
                <a:sym typeface="Questrial"/>
              </a:rPr>
              <a:t>6) Income</a:t>
            </a:r>
          </a:p>
          <a:p>
            <a:pPr marL="342900" marR="0" lvl="0" indent="-317500" algn="l" rtl="0">
              <a:spcBef>
                <a:spcPts val="800"/>
              </a:spcBef>
              <a:spcAft>
                <a:spcPts val="0"/>
              </a:spcAft>
              <a:buClr>
                <a:schemeClr val="dk1"/>
              </a:buClr>
              <a:buSzPct val="100000"/>
              <a:buFont typeface="Noto Sans Symbols"/>
              <a:buChar char="➢"/>
            </a:pPr>
            <a:r>
              <a:rPr lang="en-US" sz="3600" b="0" i="0" u="none" strike="noStrike" cap="none">
                <a:solidFill>
                  <a:schemeClr val="dk1"/>
                </a:solidFill>
                <a:latin typeface="Questrial"/>
                <a:ea typeface="Questrial"/>
                <a:cs typeface="Questrial"/>
                <a:sym typeface="Questrial"/>
              </a:rPr>
              <a:t>7) Standard Deduction</a:t>
            </a:r>
          </a:p>
          <a:p>
            <a:pPr marL="342900" marR="0" lvl="0" indent="-317500" algn="l" rtl="0">
              <a:spcBef>
                <a:spcPts val="800"/>
              </a:spcBef>
              <a:spcAft>
                <a:spcPts val="0"/>
              </a:spcAft>
              <a:buClr>
                <a:schemeClr val="dk1"/>
              </a:buClr>
              <a:buSzPct val="100000"/>
              <a:buFont typeface="Noto Sans Symbols"/>
              <a:buChar char="➢"/>
            </a:pPr>
            <a:r>
              <a:rPr lang="en-US" sz="3600"/>
              <a:t>8)Income &amp; Deductions Scope of Service Questions</a:t>
            </a:r>
          </a:p>
          <a:p>
            <a:pPr marL="342900" marR="0" lvl="0" indent="-317500" algn="l" rtl="0">
              <a:spcBef>
                <a:spcPts val="800"/>
              </a:spcBef>
              <a:spcAft>
                <a:spcPts val="0"/>
              </a:spcAft>
              <a:buClr>
                <a:schemeClr val="dk1"/>
              </a:buClr>
              <a:buSzPct val="100000"/>
              <a:buFont typeface="Noto Sans Symbols"/>
              <a:buChar char="➢"/>
            </a:pPr>
            <a:r>
              <a:rPr lang="en-US" sz="3600"/>
              <a:t>9</a:t>
            </a:r>
            <a:r>
              <a:rPr lang="en-US" sz="3600" b="0" i="0" u="none" strike="noStrike" cap="none">
                <a:solidFill>
                  <a:schemeClr val="dk1"/>
                </a:solidFill>
                <a:latin typeface="Questrial"/>
                <a:ea typeface="Questrial"/>
                <a:cs typeface="Questrial"/>
                <a:sym typeface="Questrial"/>
              </a:rPr>
              <a:t>) Nonrefundable Credits</a:t>
            </a:r>
          </a:p>
          <a:p>
            <a:pPr marL="742950" marR="0" lvl="1" indent="-285750" algn="l" rtl="0">
              <a:spcBef>
                <a:spcPts val="720"/>
              </a:spcBef>
              <a:spcAft>
                <a:spcPts val="0"/>
              </a:spcAft>
              <a:buClr>
                <a:schemeClr val="dk1"/>
              </a:buClr>
              <a:buSzPct val="100000"/>
              <a:buFont typeface="Arial"/>
              <a:buChar char="•"/>
            </a:pPr>
            <a:r>
              <a:rPr lang="en-US" b="0" i="0" u="none" strike="noStrike" cap="none">
                <a:solidFill>
                  <a:schemeClr val="dk1"/>
                </a:solidFill>
                <a:latin typeface="Questrial"/>
                <a:ea typeface="Questrial"/>
                <a:cs typeface="Questrial"/>
                <a:sym typeface="Questrial"/>
              </a:rPr>
              <a:t>Child &amp; Dependent Care Credit</a:t>
            </a:r>
          </a:p>
          <a:p>
            <a:pPr marL="742950" marR="0" lvl="1" indent="-285750" algn="l" rtl="0">
              <a:spcBef>
                <a:spcPts val="720"/>
              </a:spcBef>
              <a:spcAft>
                <a:spcPts val="0"/>
              </a:spcAft>
              <a:buClr>
                <a:schemeClr val="dk1"/>
              </a:buClr>
              <a:buSzPct val="100000"/>
              <a:buFont typeface="Arial"/>
              <a:buChar char="•"/>
            </a:pPr>
            <a:r>
              <a:rPr lang="en-US" b="0" i="0" u="none" strike="noStrike" cap="none">
                <a:solidFill>
                  <a:schemeClr val="dk1"/>
                </a:solidFill>
                <a:latin typeface="Questrial"/>
                <a:ea typeface="Questrial"/>
                <a:cs typeface="Questrial"/>
                <a:sym typeface="Questrial"/>
              </a:rPr>
              <a:t>Child Tax Credit</a:t>
            </a:r>
          </a:p>
          <a:p>
            <a:pPr marL="742950" marR="0" lvl="1" indent="-285750" algn="l" rtl="0">
              <a:spcBef>
                <a:spcPts val="720"/>
              </a:spcBef>
              <a:buClr>
                <a:schemeClr val="dk1"/>
              </a:buClr>
              <a:buSzPct val="100000"/>
              <a:buFont typeface="Arial"/>
              <a:buChar char="•"/>
            </a:pPr>
            <a:r>
              <a:rPr lang="en-US" b="0" i="0" u="none" strike="noStrike" cap="none">
                <a:solidFill>
                  <a:schemeClr val="dk1"/>
                </a:solidFill>
                <a:latin typeface="Questrial"/>
                <a:ea typeface="Questrial"/>
                <a:cs typeface="Questrial"/>
                <a:sym typeface="Questrial"/>
              </a:rPr>
              <a:t>Retirement Savings Contribution Credit</a:t>
            </a:r>
          </a:p>
          <a:p>
            <a:pPr marR="0" lvl="0" algn="l" rtl="0">
              <a:spcBef>
                <a:spcPts val="720"/>
              </a:spcBef>
              <a:buClr>
                <a:schemeClr val="dk1"/>
              </a:buClr>
              <a:buSzPct val="100000"/>
              <a:buFont typeface="Noto Sans Symbols"/>
              <a:buChar char="➢"/>
            </a:pPr>
            <a:r>
              <a:rPr lang="en-US" sz="3600"/>
              <a:t>10)Nonrefundable Credits Scope of Service Questions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Shape 71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 – Answer</a:t>
            </a:r>
          </a:p>
        </p:txBody>
      </p:sp>
      <p:sp>
        <p:nvSpPr>
          <p:cNvPr id="714" name="Shape 714"/>
          <p:cNvSpPr txBox="1">
            <a:spLocks noGrp="1"/>
          </p:cNvSpPr>
          <p:nvPr>
            <p:ph type="body" idx="1"/>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spcBef>
                <a:spcPts val="0"/>
              </a:spcBef>
              <a:spcAft>
                <a:spcPts val="0"/>
              </a:spcAft>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YES</a:t>
            </a:r>
          </a:p>
          <a:p>
            <a:pPr marL="342900" marR="0" lvl="0" indent="-342900" algn="ctr" rtl="0">
              <a:spcBef>
                <a:spcPts val="800"/>
              </a:spcBef>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Colin meets all the requirements to be claimed as a qualifying child.</a:t>
            </a:r>
          </a:p>
        </p:txBody>
      </p:sp>
    </p:spTree>
  </p:cSld>
  <p:clrMapOvr>
    <a:masterClrMapping/>
  </p:clrMapOvr>
  <p:transition spd="med">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Shape 720"/>
          <p:cNvSpPr txBox="1">
            <a:spLocks noGrp="1"/>
          </p:cNvSpPr>
          <p:nvPr>
            <p:ph type="title" idx="4294967295"/>
          </p:nvPr>
        </p:nvSpPr>
        <p:spPr>
          <a:xfrm>
            <a:off x="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a:t>
            </a:r>
          </a:p>
        </p:txBody>
      </p:sp>
      <p:sp>
        <p:nvSpPr>
          <p:cNvPr id="721" name="Shape 721"/>
          <p:cNvSpPr txBox="1">
            <a:spLocks noGrp="1"/>
          </p:cNvSpPr>
          <p:nvPr>
            <p:ph type="body" idx="4294967295"/>
          </p:nvPr>
        </p:nvSpPr>
        <p:spPr>
          <a:xfrm>
            <a:off x="556591" y="1600200"/>
            <a:ext cx="10972800" cy="4525963"/>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lnSpc>
                <a:spcPct val="90000"/>
              </a:lnSpc>
              <a:spcBef>
                <a:spcPts val="0"/>
              </a:spcBef>
              <a:spcAft>
                <a:spcPts val="0"/>
              </a:spcAft>
              <a:buClr>
                <a:schemeClr val="dk1"/>
              </a:buClr>
              <a:buSzPct val="25000"/>
              <a:buFont typeface="Noto Sans Symbols"/>
              <a:buNone/>
            </a:pPr>
            <a:r>
              <a:rPr lang="en-US" sz="4000" b="1" i="0" u="none" strike="noStrike" cap="none">
                <a:solidFill>
                  <a:schemeClr val="dk1"/>
                </a:solidFill>
                <a:latin typeface="Questrial"/>
                <a:ea typeface="Questrial"/>
                <a:cs typeface="Questrial"/>
                <a:sym typeface="Questrial"/>
              </a:rPr>
              <a:t>Paul is a U.S. citizen who is 26 years old, permanently disabled, unmarried, did not pay for more than half of his support and lived with his parents for the entire year.</a:t>
            </a:r>
          </a:p>
          <a:p>
            <a:pPr marL="342900" marR="0" lvl="0" indent="-342900" algn="ctr" rtl="0">
              <a:lnSpc>
                <a:spcPct val="90000"/>
              </a:lnSpc>
              <a:spcBef>
                <a:spcPts val="800"/>
              </a:spcBef>
              <a:spcAft>
                <a:spcPts val="0"/>
              </a:spcAft>
              <a:buClr>
                <a:schemeClr val="dk1"/>
              </a:buClr>
              <a:buSzPct val="25000"/>
              <a:buFont typeface="Noto Sans Symbols"/>
              <a:buNone/>
            </a:pPr>
            <a:endParaRPr sz="4000" b="1" i="0" u="none" strike="noStrike" cap="none">
              <a:solidFill>
                <a:schemeClr val="dk1"/>
              </a:solidFill>
              <a:latin typeface="Questrial"/>
              <a:ea typeface="Questrial"/>
              <a:cs typeface="Questrial"/>
              <a:sym typeface="Questrial"/>
            </a:endParaRPr>
          </a:p>
          <a:p>
            <a:pPr marL="342900" marR="0" lvl="0" indent="-342900" algn="ctr" rtl="0">
              <a:lnSpc>
                <a:spcPct val="90000"/>
              </a:lnSpc>
              <a:spcBef>
                <a:spcPts val="800"/>
              </a:spcBef>
              <a:buClr>
                <a:schemeClr val="dk1"/>
              </a:buClr>
              <a:buSzPct val="25000"/>
              <a:buFont typeface="Noto Sans Symbols"/>
              <a:buNone/>
            </a:pPr>
            <a:r>
              <a:rPr lang="en-US" sz="4000" b="1" i="0" u="none" strike="noStrike" cap="none">
                <a:solidFill>
                  <a:schemeClr val="dk1"/>
                </a:solidFill>
                <a:latin typeface="Questrial"/>
                <a:ea typeface="Questrial"/>
                <a:cs typeface="Questrial"/>
                <a:sym typeface="Questrial"/>
              </a:rPr>
              <a:t>Can Paul be claimed as a dependent by his parents?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Shape 72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 – Answer</a:t>
            </a:r>
          </a:p>
        </p:txBody>
      </p:sp>
      <p:sp>
        <p:nvSpPr>
          <p:cNvPr id="727" name="Shape 727"/>
          <p:cNvSpPr txBox="1">
            <a:spLocks noGrp="1"/>
          </p:cNvSpPr>
          <p:nvPr>
            <p:ph type="body" idx="1"/>
          </p:nvPr>
        </p:nvSpPr>
        <p:spPr>
          <a:xfrm>
            <a:off x="609600" y="1600203"/>
            <a:ext cx="10972800" cy="2105523"/>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spcBef>
                <a:spcPts val="0"/>
              </a:spcBef>
              <a:spcAft>
                <a:spcPts val="0"/>
              </a:spcAft>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YES.</a:t>
            </a:r>
          </a:p>
          <a:p>
            <a:pPr marL="342900" marR="0" lvl="0" indent="-342900" algn="ctr" rtl="0">
              <a:spcBef>
                <a:spcPts val="800"/>
              </a:spcBef>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Paul meets all the requirements to be claimed      as a qualifying child.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Shape 73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Determining Dependency Exemptions</a:t>
            </a:r>
          </a:p>
        </p:txBody>
      </p:sp>
      <p:sp>
        <p:nvSpPr>
          <p:cNvPr id="734" name="Shape 734"/>
          <p:cNvSpPr txBox="1">
            <a:spLocks noGrp="1"/>
          </p:cNvSpPr>
          <p:nvPr>
            <p:ph type="body" idx="1"/>
          </p:nvPr>
        </p:nvSpPr>
        <p:spPr>
          <a:xfrm>
            <a:off x="146250" y="1417650"/>
            <a:ext cx="11944500" cy="5294100"/>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l" rtl="0">
              <a:lnSpc>
                <a:spcPct val="80000"/>
              </a:lnSpc>
              <a:spcBef>
                <a:spcPts val="0"/>
              </a:spcBef>
              <a:spcAft>
                <a:spcPts val="0"/>
              </a:spcAft>
              <a:buClr>
                <a:schemeClr val="dk1"/>
              </a:buClr>
              <a:buSzPct val="99166"/>
              <a:buFont typeface="Noto Sans Symbols"/>
              <a:buChar char="➢"/>
            </a:pPr>
            <a:r>
              <a:rPr lang="en-US" sz="3570" b="0" i="0" u="none" strike="noStrike" cap="none">
                <a:solidFill>
                  <a:schemeClr val="dk1"/>
                </a:solidFill>
                <a:latin typeface="Questrial"/>
                <a:ea typeface="Questrial"/>
                <a:cs typeface="Questrial"/>
                <a:sym typeface="Questrial"/>
              </a:rPr>
              <a:t>Always begin with </a:t>
            </a:r>
            <a:r>
              <a:rPr lang="en-US" sz="3570" b="1" i="1" u="none" strike="noStrike" cap="none">
                <a:solidFill>
                  <a:schemeClr val="dk1"/>
                </a:solidFill>
                <a:latin typeface="Questrial"/>
                <a:ea typeface="Questrial"/>
                <a:cs typeface="Questrial"/>
                <a:sym typeface="Questrial"/>
              </a:rPr>
              <a:t>Table 1: Dependency Exemption </a:t>
            </a:r>
            <a:r>
              <a:rPr lang="en-US" sz="3570" b="0" i="0" u="none" strike="noStrike" cap="none">
                <a:solidFill>
                  <a:schemeClr val="dk1"/>
                </a:solidFill>
                <a:latin typeface="Questrial"/>
                <a:ea typeface="Questrial"/>
                <a:cs typeface="Questrial"/>
                <a:sym typeface="Questrial"/>
              </a:rPr>
              <a:t>to determine if a person can be claimed as a dependent:</a:t>
            </a:r>
          </a:p>
          <a:p>
            <a:pPr marL="1200141" marR="0" lvl="1" indent="-755641" algn="l" rtl="0">
              <a:lnSpc>
                <a:spcPct val="80000"/>
              </a:lnSpc>
              <a:spcBef>
                <a:spcPts val="588"/>
              </a:spcBef>
              <a:spcAft>
                <a:spcPts val="0"/>
              </a:spcAft>
              <a:buClr>
                <a:schemeClr val="dk1"/>
              </a:buClr>
              <a:buSzPct val="101379"/>
              <a:buFont typeface="Questrial"/>
              <a:buAutoNum type="arabicPeriod"/>
            </a:pPr>
            <a:r>
              <a:rPr lang="en-US" sz="2940" b="0" i="0" u="none" strike="noStrike" cap="none">
                <a:solidFill>
                  <a:schemeClr val="dk1"/>
                </a:solidFill>
                <a:latin typeface="Questrial"/>
                <a:ea typeface="Questrial"/>
                <a:cs typeface="Questrial"/>
                <a:sym typeface="Questrial"/>
              </a:rPr>
              <a:t>If answer is NO in Step 9, then the person is a Qualifying Child</a:t>
            </a:r>
          </a:p>
          <a:p>
            <a:pPr marL="1200141" marR="0" lvl="1" indent="-755641" algn="l" rtl="0">
              <a:lnSpc>
                <a:spcPct val="80000"/>
              </a:lnSpc>
              <a:spcBef>
                <a:spcPts val="588"/>
              </a:spcBef>
              <a:spcAft>
                <a:spcPts val="0"/>
              </a:spcAft>
              <a:buClr>
                <a:schemeClr val="dk1"/>
              </a:buClr>
              <a:buSzPct val="101379"/>
              <a:buFont typeface="Questrial"/>
              <a:buAutoNum type="arabicPeriod"/>
            </a:pPr>
            <a:r>
              <a:rPr lang="en-US" sz="2940" b="1" i="0" u="none" strike="noStrike" cap="none">
                <a:solidFill>
                  <a:schemeClr val="dk1"/>
                </a:solidFill>
                <a:latin typeface="Questrial"/>
                <a:ea typeface="Questrial"/>
                <a:cs typeface="Questrial"/>
                <a:sym typeface="Questrial"/>
              </a:rPr>
              <a:t>If answer is YES in Step 9, use </a:t>
            </a:r>
            <a:r>
              <a:rPr lang="en-US" sz="2940" b="1" i="1" u="none" strike="noStrike" cap="none">
                <a:solidFill>
                  <a:schemeClr val="dk1"/>
                </a:solidFill>
                <a:latin typeface="Questrial"/>
                <a:ea typeface="Questrial"/>
                <a:cs typeface="Questrial"/>
                <a:sym typeface="Questrial"/>
              </a:rPr>
              <a:t>Qualifying Child of More Than One Person Table</a:t>
            </a:r>
          </a:p>
          <a:p>
            <a:pPr marL="1200141" marR="0" lvl="1" indent="-755641" algn="l" rtl="0">
              <a:lnSpc>
                <a:spcPct val="80000"/>
              </a:lnSpc>
              <a:spcBef>
                <a:spcPts val="588"/>
              </a:spcBef>
              <a:spcAft>
                <a:spcPts val="0"/>
              </a:spcAft>
              <a:buClr>
                <a:schemeClr val="dk1"/>
              </a:buClr>
              <a:buSzPct val="101379"/>
              <a:buFont typeface="Questrial"/>
              <a:buAutoNum type="arabicPeriod"/>
            </a:pPr>
            <a:r>
              <a:rPr lang="en-US" sz="2940" b="0" i="0" u="none" strike="noStrike" cap="none">
                <a:solidFill>
                  <a:schemeClr val="dk1"/>
                </a:solidFill>
                <a:latin typeface="Questrial"/>
                <a:ea typeface="Questrial"/>
                <a:cs typeface="Questrial"/>
                <a:sym typeface="Questrial"/>
              </a:rPr>
              <a:t>If answer is YES in Step 7 AND parents live apart, use </a:t>
            </a:r>
            <a:r>
              <a:rPr lang="en-US" sz="2940" b="0" i="1" u="none" strike="noStrike" cap="none">
                <a:solidFill>
                  <a:schemeClr val="dk1"/>
                </a:solidFill>
                <a:latin typeface="Questrial"/>
                <a:ea typeface="Questrial"/>
                <a:cs typeface="Questrial"/>
                <a:sym typeface="Questrial"/>
              </a:rPr>
              <a:t>Qualifying Child of More Than One Person Table </a:t>
            </a:r>
            <a:r>
              <a:rPr lang="en-US" sz="2940" b="0" i="0" u="none" strike="noStrike" cap="none">
                <a:solidFill>
                  <a:schemeClr val="dk1"/>
                </a:solidFill>
                <a:latin typeface="Questrial"/>
                <a:ea typeface="Questrial"/>
                <a:cs typeface="Questrial"/>
                <a:sym typeface="Questrial"/>
              </a:rPr>
              <a:t>AND </a:t>
            </a:r>
            <a:r>
              <a:rPr lang="en-US" sz="2940" b="0" i="1" u="none" strike="noStrike" cap="none">
                <a:solidFill>
                  <a:schemeClr val="dk1"/>
                </a:solidFill>
                <a:latin typeface="Questrial"/>
                <a:ea typeface="Questrial"/>
                <a:cs typeface="Questrial"/>
                <a:sym typeface="Questrial"/>
              </a:rPr>
              <a:t>Table 3: Children of Divorced or Separated Parents or Parents Who Live Apart</a:t>
            </a:r>
          </a:p>
          <a:p>
            <a:pPr marL="1200141" marR="0" lvl="1" indent="-755641" algn="l" rtl="0">
              <a:lnSpc>
                <a:spcPct val="80000"/>
              </a:lnSpc>
              <a:spcBef>
                <a:spcPts val="588"/>
              </a:spcBef>
              <a:buClr>
                <a:schemeClr val="dk1"/>
              </a:buClr>
              <a:buSzPct val="101379"/>
              <a:buFont typeface="Questrial"/>
              <a:buAutoNum type="arabicPeriod"/>
            </a:pPr>
            <a:r>
              <a:rPr lang="en-US" sz="2940" b="0" i="0" u="none" strike="noStrike" cap="none">
                <a:solidFill>
                  <a:schemeClr val="dk1"/>
                </a:solidFill>
                <a:latin typeface="Questrial"/>
                <a:ea typeface="Questrial"/>
                <a:cs typeface="Questrial"/>
                <a:sym typeface="Questrial"/>
              </a:rPr>
              <a:t>If answer is NO in Steps 5-7, then use </a:t>
            </a:r>
            <a:r>
              <a:rPr lang="en-US" sz="2940" b="0" i="1" u="none" strike="noStrike" cap="none">
                <a:solidFill>
                  <a:schemeClr val="dk1"/>
                </a:solidFill>
                <a:latin typeface="Questrial"/>
                <a:ea typeface="Questrial"/>
                <a:cs typeface="Questrial"/>
                <a:sym typeface="Questrial"/>
              </a:rPr>
              <a:t>Table 2: Dependency Exemption for Qualifying Relative</a:t>
            </a:r>
            <a:r>
              <a:rPr lang="en-US" sz="2940" b="0" i="0" u="none" strike="noStrike" cap="none">
                <a:solidFill>
                  <a:schemeClr val="dk1"/>
                </a:solidFill>
                <a:latin typeface="Questrial"/>
                <a:ea typeface="Questrial"/>
                <a:cs typeface="Questrial"/>
                <a:sym typeface="Questrial"/>
              </a:rPr>
              <a:t> to see if person is a Qualifying Relative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Shape 740"/>
          <p:cNvSpPr/>
          <p:nvPr/>
        </p:nvSpPr>
        <p:spPr>
          <a:xfrm>
            <a:off x="6934200" y="3429000"/>
            <a:ext cx="3581400" cy="3200400"/>
          </a:xfrm>
          <a:prstGeom prst="irregularSeal1">
            <a:avLst/>
          </a:prstGeom>
          <a:solidFill>
            <a:srgbClr val="C00000"/>
          </a:solidFill>
          <a:ln w="38100" cap="flat" cmpd="sng">
            <a:solidFill>
              <a:schemeClr val="hlink"/>
            </a:solidFill>
            <a:prstDash val="solid"/>
            <a:miter lim="8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741" name="Shape 74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Child of More Than One Person</a:t>
            </a:r>
          </a:p>
        </p:txBody>
      </p:sp>
      <p:sp>
        <p:nvSpPr>
          <p:cNvPr id="742" name="Shape 742"/>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3900" b="0" i="0" u="none" strike="noStrike" cap="none">
                <a:solidFill>
                  <a:schemeClr val="dk1"/>
                </a:solidFill>
                <a:latin typeface="Questrial"/>
                <a:ea typeface="Questrial"/>
                <a:cs typeface="Questrial"/>
                <a:sym typeface="Questrial"/>
              </a:rPr>
              <a:t>Did any other adult live in your home?</a:t>
            </a:r>
          </a:p>
          <a:p>
            <a:pPr marL="342900" marR="0" lvl="0" indent="-342900" algn="l" rtl="0">
              <a:spcBef>
                <a:spcPts val="780"/>
              </a:spcBef>
              <a:spcAft>
                <a:spcPts val="0"/>
              </a:spcAft>
              <a:buClr>
                <a:schemeClr val="dk1"/>
              </a:buClr>
              <a:buSzPct val="100000"/>
              <a:buFont typeface="Noto Sans Symbols"/>
              <a:buChar char="➢"/>
            </a:pPr>
            <a:r>
              <a:rPr lang="en-US" sz="3900" b="0" i="0" u="none" strike="noStrike" cap="none">
                <a:solidFill>
                  <a:schemeClr val="dk1"/>
                </a:solidFill>
                <a:latin typeface="Questrial"/>
                <a:ea typeface="Questrial"/>
                <a:cs typeface="Questrial"/>
                <a:sym typeface="Questrial"/>
              </a:rPr>
              <a:t>What was that other adult’s relationship to the   child?</a:t>
            </a:r>
          </a:p>
          <a:p>
            <a:pPr marL="342900" marR="0" lvl="0" indent="-342900" algn="l" rtl="0">
              <a:spcBef>
                <a:spcPts val="0"/>
              </a:spcBef>
              <a:spcAft>
                <a:spcPts val="0"/>
              </a:spcAft>
              <a:buClr>
                <a:schemeClr val="dk1"/>
              </a:buClr>
              <a:buSzPct val="100000"/>
              <a:buFont typeface="Noto Sans Symbols"/>
              <a:buChar char="➢"/>
            </a:pPr>
            <a:r>
              <a:rPr lang="en-US" sz="3900" b="0" i="0" u="none" strike="noStrike" cap="none">
                <a:solidFill>
                  <a:schemeClr val="dk1"/>
                </a:solidFill>
                <a:latin typeface="Questrial"/>
                <a:ea typeface="Questrial"/>
                <a:cs typeface="Questrial"/>
                <a:sym typeface="Questrial"/>
              </a:rPr>
              <a:t>Could the other adult be </a:t>
            </a:r>
          </a:p>
          <a:p>
            <a:pPr marL="342900" marR="0" lvl="0" indent="-342900" algn="l" rtl="0">
              <a:spcBef>
                <a:spcPts val="0"/>
              </a:spcBef>
              <a:spcAft>
                <a:spcPts val="0"/>
              </a:spcAft>
              <a:buClr>
                <a:schemeClr val="dk1"/>
              </a:buClr>
              <a:buSzPct val="25000"/>
              <a:buFont typeface="Noto Sans Symbols"/>
              <a:buNone/>
            </a:pPr>
            <a:r>
              <a:rPr lang="en-US" sz="3900" b="0" i="0" u="none" strike="noStrike" cap="none">
                <a:solidFill>
                  <a:schemeClr val="dk1"/>
                </a:solidFill>
                <a:latin typeface="Questrial"/>
                <a:ea typeface="Questrial"/>
                <a:cs typeface="Questrial"/>
                <a:sym typeface="Questrial"/>
              </a:rPr>
              <a:t>	claimed as a dependent </a:t>
            </a:r>
          </a:p>
          <a:p>
            <a:pPr marL="342900" marR="0" lvl="0" indent="-342900" algn="l" rtl="0">
              <a:spcBef>
                <a:spcPts val="0"/>
              </a:spcBef>
              <a:spcAft>
                <a:spcPts val="0"/>
              </a:spcAft>
              <a:buClr>
                <a:schemeClr val="dk1"/>
              </a:buClr>
              <a:buSzPct val="25000"/>
              <a:buFont typeface="Noto Sans Symbols"/>
              <a:buNone/>
            </a:pPr>
            <a:r>
              <a:rPr lang="en-US" sz="3900" b="0" i="0" u="none" strike="noStrike" cap="none">
                <a:solidFill>
                  <a:schemeClr val="dk1"/>
                </a:solidFill>
                <a:latin typeface="Questrial"/>
                <a:ea typeface="Questrial"/>
                <a:cs typeface="Questrial"/>
                <a:sym typeface="Questrial"/>
              </a:rPr>
              <a:t>	by someone else?</a:t>
            </a:r>
          </a:p>
          <a:p>
            <a:pPr marL="342900" marR="0" lvl="0" indent="-342900" algn="l" rtl="0">
              <a:spcBef>
                <a:spcPts val="560"/>
              </a:spcBef>
              <a:buClr>
                <a:schemeClr val="dk1"/>
              </a:buClr>
              <a:buSzPct val="25000"/>
              <a:buFont typeface="Noto Sans Symbols"/>
              <a:buNone/>
            </a:pPr>
            <a:endParaRPr sz="2800" b="0" i="0" u="none" strike="noStrike" cap="none">
              <a:solidFill>
                <a:schemeClr val="dk1"/>
              </a:solidFill>
              <a:latin typeface="Questrial"/>
              <a:ea typeface="Questrial"/>
              <a:cs typeface="Questrial"/>
              <a:sym typeface="Questrial"/>
            </a:endParaRPr>
          </a:p>
        </p:txBody>
      </p:sp>
      <p:sp>
        <p:nvSpPr>
          <p:cNvPr id="743" name="Shape 743"/>
          <p:cNvSpPr txBox="1"/>
          <p:nvPr/>
        </p:nvSpPr>
        <p:spPr>
          <a:xfrm>
            <a:off x="7467600" y="4355125"/>
            <a:ext cx="2368062" cy="1325620"/>
          </a:xfrm>
          <a:prstGeom prst="rect">
            <a:avLst/>
          </a:prstGeom>
          <a:noFill/>
          <a:ln>
            <a:noFill/>
          </a:ln>
        </p:spPr>
        <p:txBody>
          <a:bodyPr wrap="square" lIns="90000" tIns="46800" rIns="90000" bIns="46800" anchor="t" anchorCtr="0">
            <a:noAutofit/>
          </a:bodyPr>
          <a:lstStyle/>
          <a:p>
            <a:pPr marL="0" marR="0" lvl="0" indent="0" algn="ctr" rtl="0">
              <a:spcBef>
                <a:spcPts val="0"/>
              </a:spcBef>
              <a:buSzPct val="25000"/>
              <a:buNone/>
            </a:pPr>
            <a:r>
              <a:rPr lang="en-US" sz="2000" b="1">
                <a:solidFill>
                  <a:schemeClr val="lt1"/>
                </a:solidFill>
                <a:latin typeface="Questrial"/>
                <a:ea typeface="Questrial"/>
                <a:cs typeface="Questrial"/>
                <a:sym typeface="Questrial"/>
              </a:rPr>
              <a:t>Write these questions under STEP 9 in the Pub 4012!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2">
                                            <p:txEl>
                                              <p:pRg st="0" end="0"/>
                                            </p:txEl>
                                          </p:spTgt>
                                        </p:tgtEl>
                                        <p:attrNameLst>
                                          <p:attrName>style.visibility</p:attrName>
                                        </p:attrNameLst>
                                      </p:cBhvr>
                                      <p:to>
                                        <p:strVal val="visible"/>
                                      </p:to>
                                    </p:set>
                                    <p:animEffect transition="in" filter="fade">
                                      <p:cBhvr>
                                        <p:cTn id="7" dur="500"/>
                                        <p:tgtEl>
                                          <p:spTgt spid="7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2">
                                            <p:txEl>
                                              <p:pRg st="1" end="1"/>
                                            </p:txEl>
                                          </p:spTgt>
                                        </p:tgtEl>
                                        <p:attrNameLst>
                                          <p:attrName>style.visibility</p:attrName>
                                        </p:attrNameLst>
                                      </p:cBhvr>
                                      <p:to>
                                        <p:strVal val="visible"/>
                                      </p:to>
                                    </p:set>
                                    <p:animEffect transition="in" filter="fade">
                                      <p:cBhvr>
                                        <p:cTn id="12" dur="500"/>
                                        <p:tgtEl>
                                          <p:spTgt spid="7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2">
                                            <p:txEl>
                                              <p:pRg st="2" end="2"/>
                                            </p:txEl>
                                          </p:spTgt>
                                        </p:tgtEl>
                                        <p:attrNameLst>
                                          <p:attrName>style.visibility</p:attrName>
                                        </p:attrNameLst>
                                      </p:cBhvr>
                                      <p:to>
                                        <p:strVal val="visible"/>
                                      </p:to>
                                    </p:set>
                                    <p:animEffect transition="in" filter="fade">
                                      <p:cBhvr>
                                        <p:cTn id="17" dur="500"/>
                                        <p:tgtEl>
                                          <p:spTgt spid="7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2">
                                            <p:txEl>
                                              <p:pRg st="3" end="3"/>
                                            </p:txEl>
                                          </p:spTgt>
                                        </p:tgtEl>
                                        <p:attrNameLst>
                                          <p:attrName>style.visibility</p:attrName>
                                        </p:attrNameLst>
                                      </p:cBhvr>
                                      <p:to>
                                        <p:strVal val="visible"/>
                                      </p:to>
                                    </p:set>
                                    <p:animEffect transition="in" filter="fade">
                                      <p:cBhvr>
                                        <p:cTn id="22" dur="500"/>
                                        <p:tgtEl>
                                          <p:spTgt spid="7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42">
                                            <p:txEl>
                                              <p:pRg st="4" end="4"/>
                                            </p:txEl>
                                          </p:spTgt>
                                        </p:tgtEl>
                                        <p:attrNameLst>
                                          <p:attrName>style.visibility</p:attrName>
                                        </p:attrNameLst>
                                      </p:cBhvr>
                                      <p:to>
                                        <p:strVal val="visible"/>
                                      </p:to>
                                    </p:set>
                                    <p:animEffect transition="in" filter="fade">
                                      <p:cBhvr>
                                        <p:cTn id="27" dur="500"/>
                                        <p:tgtEl>
                                          <p:spTgt spid="7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2">
                                            <p:txEl>
                                              <p:pRg st="5" end="5"/>
                                            </p:txEl>
                                          </p:spTgt>
                                        </p:tgtEl>
                                        <p:attrNameLst>
                                          <p:attrName>style.visibility</p:attrName>
                                        </p:attrNameLst>
                                      </p:cBhvr>
                                      <p:to>
                                        <p:strVal val="visible"/>
                                      </p:to>
                                    </p:set>
                                    <p:animEffect transition="in" filter="fade">
                                      <p:cBhvr>
                                        <p:cTn id="32" dur="500"/>
                                        <p:tgtEl>
                                          <p:spTgt spid="7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43"/>
                                        </p:tgtEl>
                                        <p:attrNameLst>
                                          <p:attrName>style.visibility</p:attrName>
                                        </p:attrNameLst>
                                      </p:cBhvr>
                                      <p:to>
                                        <p:strVal val="visible"/>
                                      </p:to>
                                    </p:set>
                                    <p:animEffect transition="in" filter="fade">
                                      <p:cBhvr>
                                        <p:cTn id="37" dur="500"/>
                                        <p:tgtEl>
                                          <p:spTgt spid="743"/>
                                        </p:tgtEl>
                                      </p:cBhvr>
                                    </p:animEffect>
                                  </p:childTnLst>
                                </p:cTn>
                              </p:par>
                              <p:par>
                                <p:cTn id="38" presetID="10" presetClass="entr" presetSubtype="0" fill="hold" nodeType="withEffect">
                                  <p:stCondLst>
                                    <p:cond delay="0"/>
                                  </p:stCondLst>
                                  <p:childTnLst>
                                    <p:set>
                                      <p:cBhvr>
                                        <p:cTn id="39" dur="1" fill="hold">
                                          <p:stCondLst>
                                            <p:cond delay="0"/>
                                          </p:stCondLst>
                                        </p:cTn>
                                        <p:tgtEl>
                                          <p:spTgt spid="740"/>
                                        </p:tgtEl>
                                        <p:attrNameLst>
                                          <p:attrName>style.visibility</p:attrName>
                                        </p:attrNameLst>
                                      </p:cBhvr>
                                      <p:to>
                                        <p:strVal val="visible"/>
                                      </p:to>
                                    </p:set>
                                    <p:animEffect transition="in" filter="fade">
                                      <p:cBhvr>
                                        <p:cTn id="40" dur="500"/>
                                        <p:tgtEl>
                                          <p:spTgt spid="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Shape 74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Child of More Than One Person</a:t>
            </a:r>
          </a:p>
        </p:txBody>
      </p:sp>
      <p:sp>
        <p:nvSpPr>
          <p:cNvPr id="750" name="Shape 750"/>
          <p:cNvSpPr txBox="1">
            <a:spLocks noGrp="1"/>
          </p:cNvSpPr>
          <p:nvPr>
            <p:ph type="body" idx="1"/>
          </p:nvPr>
        </p:nvSpPr>
        <p:spPr>
          <a:xfrm>
            <a:off x="609600" y="1600203"/>
            <a:ext cx="10972800" cy="3095365"/>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3600" b="0" i="0" u="none" strike="noStrike" cap="none">
                <a:solidFill>
                  <a:schemeClr val="dk1"/>
                </a:solidFill>
                <a:latin typeface="Questrial"/>
                <a:ea typeface="Questrial"/>
                <a:cs typeface="Questrial"/>
                <a:sym typeface="Questrial"/>
              </a:rPr>
              <a:t>Sometimes, a child meets all of the tests to be claimed by more than one taxpayer.</a:t>
            </a:r>
          </a:p>
          <a:p>
            <a:pPr marL="742950" marR="0" lvl="1" indent="-285750" algn="l" rtl="0">
              <a:spcBef>
                <a:spcPts val="640"/>
              </a:spcBef>
              <a:spcAft>
                <a:spcPts val="0"/>
              </a:spcAft>
              <a:buClr>
                <a:schemeClr val="dk1"/>
              </a:buClr>
              <a:buSzPct val="100000"/>
              <a:buFont typeface="Arial"/>
              <a:buChar char="•"/>
            </a:pPr>
            <a:r>
              <a:rPr lang="en-US" sz="3200" b="0" i="1" u="none" strike="noStrike" cap="none">
                <a:solidFill>
                  <a:schemeClr val="dk1"/>
                </a:solidFill>
                <a:latin typeface="Questrial"/>
                <a:ea typeface="Questrial"/>
                <a:cs typeface="Questrial"/>
                <a:sym typeface="Questrial"/>
              </a:rPr>
              <a:t>Example: </a:t>
            </a:r>
            <a:r>
              <a:rPr lang="en-US" sz="3200" b="1" i="1" u="none" strike="noStrike" cap="none">
                <a:solidFill>
                  <a:schemeClr val="dk1"/>
                </a:solidFill>
                <a:latin typeface="Questrial"/>
                <a:ea typeface="Questrial"/>
                <a:cs typeface="Questrial"/>
                <a:sym typeface="Questrial"/>
              </a:rPr>
              <a:t>a mother and a grandmother</a:t>
            </a:r>
          </a:p>
          <a:p>
            <a:pPr marL="342900" marR="0" lvl="0" indent="-342900" algn="l" rtl="0">
              <a:spcBef>
                <a:spcPts val="720"/>
              </a:spcBef>
              <a:spcAft>
                <a:spcPts val="0"/>
              </a:spcAft>
              <a:buClr>
                <a:schemeClr val="dk1"/>
              </a:buClr>
              <a:buSzPct val="100000"/>
              <a:buFont typeface="Noto Sans Symbols"/>
              <a:buChar char="➢"/>
            </a:pPr>
            <a:r>
              <a:rPr lang="en-US" sz="3600" b="0" i="0" u="none" strike="noStrike" cap="none">
                <a:solidFill>
                  <a:schemeClr val="dk1"/>
                </a:solidFill>
                <a:latin typeface="Questrial"/>
                <a:ea typeface="Questrial"/>
                <a:cs typeface="Questrial"/>
                <a:sym typeface="Questrial"/>
              </a:rPr>
              <a:t>Parenthood and AGI are taken into consideration in determining who is eligible to claim the child. 	</a:t>
            </a:r>
          </a:p>
          <a:p>
            <a:pPr marL="342900" marR="0" lvl="0" indent="-342900" algn="l" rtl="0">
              <a:spcBef>
                <a:spcPts val="560"/>
              </a:spcBef>
              <a:buClr>
                <a:schemeClr val="dk1"/>
              </a:buClr>
              <a:buSzPct val="100000"/>
              <a:buFont typeface="Noto Sans Symbols"/>
              <a:buNone/>
            </a:pPr>
            <a:endParaRPr sz="2800" b="0" i="0" u="none" strike="noStrike" cap="none">
              <a:solidFill>
                <a:schemeClr val="dk1"/>
              </a:solidFill>
              <a:latin typeface="Questrial"/>
              <a:ea typeface="Questrial"/>
              <a:cs typeface="Questrial"/>
              <a:sym typeface="Questrial"/>
            </a:endParaRPr>
          </a:p>
        </p:txBody>
      </p:sp>
      <p:sp>
        <p:nvSpPr>
          <p:cNvPr id="751" name="Shape 751"/>
          <p:cNvSpPr/>
          <p:nvPr/>
        </p:nvSpPr>
        <p:spPr>
          <a:xfrm>
            <a:off x="502268" y="4878133"/>
            <a:ext cx="11187463" cy="1384995"/>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0" algn="ctr" rtl="0">
              <a:spcBef>
                <a:spcPts val="0"/>
              </a:spcBef>
              <a:buSzPct val="25000"/>
              <a:buNone/>
            </a:pPr>
            <a:r>
              <a:rPr lang="en-US" sz="2800" b="1">
                <a:solidFill>
                  <a:schemeClr val="accent3"/>
                </a:solidFill>
                <a:latin typeface="Questrial"/>
                <a:ea typeface="Questrial"/>
                <a:cs typeface="Questrial"/>
                <a:sym typeface="Questrial"/>
              </a:rPr>
              <a:t>This situation is complicated to determine. </a:t>
            </a:r>
            <a:r>
              <a:rPr lang="en-US" sz="2800" b="1" u="sng">
                <a:solidFill>
                  <a:schemeClr val="accent3"/>
                </a:solidFill>
                <a:latin typeface="Questrial"/>
                <a:ea typeface="Questrial"/>
                <a:cs typeface="Questrial"/>
                <a:sym typeface="Questrial"/>
              </a:rPr>
              <a:t>SEE YOUR SITE COORDINATOR</a:t>
            </a:r>
            <a:r>
              <a:rPr lang="en-US" sz="2800" b="1">
                <a:solidFill>
                  <a:schemeClr val="accent3"/>
                </a:solidFill>
                <a:latin typeface="Questrial"/>
                <a:ea typeface="Questrial"/>
                <a:cs typeface="Questrial"/>
                <a:sym typeface="Questrial"/>
              </a:rPr>
              <a:t> if you believe a child meets all the tests to be claimed by more than one taxpayer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0">
                                            <p:txEl>
                                              <p:pRg st="0" end="0"/>
                                            </p:txEl>
                                          </p:spTgt>
                                        </p:tgtEl>
                                        <p:attrNameLst>
                                          <p:attrName>style.visibility</p:attrName>
                                        </p:attrNameLst>
                                      </p:cBhvr>
                                      <p:to>
                                        <p:strVal val="visible"/>
                                      </p:to>
                                    </p:set>
                                    <p:animEffect transition="in" filter="fade">
                                      <p:cBhvr>
                                        <p:cTn id="7" dur="500"/>
                                        <p:tgtEl>
                                          <p:spTgt spid="7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0">
                                            <p:txEl>
                                              <p:pRg st="1" end="1"/>
                                            </p:txEl>
                                          </p:spTgt>
                                        </p:tgtEl>
                                        <p:attrNameLst>
                                          <p:attrName>style.visibility</p:attrName>
                                        </p:attrNameLst>
                                      </p:cBhvr>
                                      <p:to>
                                        <p:strVal val="visible"/>
                                      </p:to>
                                    </p:set>
                                    <p:animEffect transition="in" filter="fade">
                                      <p:cBhvr>
                                        <p:cTn id="12" dur="500"/>
                                        <p:tgtEl>
                                          <p:spTgt spid="7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0">
                                            <p:txEl>
                                              <p:pRg st="2" end="2"/>
                                            </p:txEl>
                                          </p:spTgt>
                                        </p:tgtEl>
                                        <p:attrNameLst>
                                          <p:attrName>style.visibility</p:attrName>
                                        </p:attrNameLst>
                                      </p:cBhvr>
                                      <p:to>
                                        <p:strVal val="visible"/>
                                      </p:to>
                                    </p:set>
                                    <p:animEffect transition="in" filter="fade">
                                      <p:cBhvr>
                                        <p:cTn id="17" dur="500"/>
                                        <p:tgtEl>
                                          <p:spTgt spid="7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0">
                                            <p:txEl>
                                              <p:pRg st="3" end="3"/>
                                            </p:txEl>
                                          </p:spTgt>
                                        </p:tgtEl>
                                        <p:attrNameLst>
                                          <p:attrName>style.visibility</p:attrName>
                                        </p:attrNameLst>
                                      </p:cBhvr>
                                      <p:to>
                                        <p:strVal val="visible"/>
                                      </p:to>
                                    </p:set>
                                    <p:animEffect transition="in" filter="fade">
                                      <p:cBhvr>
                                        <p:cTn id="22" dur="500"/>
                                        <p:tgtEl>
                                          <p:spTgt spid="7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751"/>
                                        </p:tgtEl>
                                        <p:attrNameLst>
                                          <p:attrName>style.visibility</p:attrName>
                                        </p:attrNameLst>
                                      </p:cBhvr>
                                      <p:to>
                                        <p:strVal val="visible"/>
                                      </p:to>
                                    </p:set>
                                    <p:anim calcmode="lin" valueType="num">
                                      <p:cBhvr additive="base">
                                        <p:cTn id="27" dur="500"/>
                                        <p:tgtEl>
                                          <p:spTgt spid="751"/>
                                        </p:tgtEl>
                                        <p:attrNameLst>
                                          <p:attrName>ppt_w</p:attrName>
                                        </p:attrNameLst>
                                      </p:cBhvr>
                                      <p:tavLst>
                                        <p:tav tm="0">
                                          <p:val>
                                            <p:strVal val="0"/>
                                          </p:val>
                                        </p:tav>
                                        <p:tav tm="100000">
                                          <p:val>
                                            <p:strVal val="#ppt_w"/>
                                          </p:val>
                                        </p:tav>
                                      </p:tavLst>
                                    </p:anim>
                                    <p:anim calcmode="lin" valueType="num">
                                      <p:cBhvr additive="base">
                                        <p:cTn id="28" dur="500"/>
                                        <p:tgtEl>
                                          <p:spTgt spid="75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Shape 75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Determining Dependency Exemptions</a:t>
            </a:r>
          </a:p>
        </p:txBody>
      </p:sp>
      <p:sp>
        <p:nvSpPr>
          <p:cNvPr id="758" name="Shape 758"/>
          <p:cNvSpPr txBox="1">
            <a:spLocks noGrp="1"/>
          </p:cNvSpPr>
          <p:nvPr>
            <p:ph type="body" idx="1"/>
          </p:nvPr>
        </p:nvSpPr>
        <p:spPr>
          <a:xfrm>
            <a:off x="130000" y="1417650"/>
            <a:ext cx="11977200" cy="5343000"/>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l" rtl="0">
              <a:lnSpc>
                <a:spcPct val="80000"/>
              </a:lnSpc>
              <a:spcBef>
                <a:spcPts val="0"/>
              </a:spcBef>
              <a:spcAft>
                <a:spcPts val="0"/>
              </a:spcAft>
              <a:buClr>
                <a:schemeClr val="dk1"/>
              </a:buClr>
              <a:buSzPct val="99166"/>
              <a:buFont typeface="Noto Sans Symbols"/>
              <a:buChar char="➢"/>
            </a:pPr>
            <a:r>
              <a:rPr lang="en-US" sz="3570" b="0" i="0" u="none" strike="noStrike" cap="none">
                <a:solidFill>
                  <a:schemeClr val="dk1"/>
                </a:solidFill>
                <a:latin typeface="Questrial"/>
                <a:ea typeface="Questrial"/>
                <a:cs typeface="Questrial"/>
                <a:sym typeface="Questrial"/>
              </a:rPr>
              <a:t>Always begin with </a:t>
            </a:r>
            <a:r>
              <a:rPr lang="en-US" sz="3570" b="1" i="1" u="none" strike="noStrike" cap="none">
                <a:solidFill>
                  <a:schemeClr val="dk1"/>
                </a:solidFill>
                <a:latin typeface="Questrial"/>
                <a:ea typeface="Questrial"/>
                <a:cs typeface="Questrial"/>
                <a:sym typeface="Questrial"/>
              </a:rPr>
              <a:t>Table 1: Dependency Exemption </a:t>
            </a:r>
            <a:r>
              <a:rPr lang="en-US" sz="3570" b="0" i="0" u="none" strike="noStrike" cap="none">
                <a:solidFill>
                  <a:schemeClr val="dk1"/>
                </a:solidFill>
                <a:latin typeface="Questrial"/>
                <a:ea typeface="Questrial"/>
                <a:cs typeface="Questrial"/>
                <a:sym typeface="Questrial"/>
              </a:rPr>
              <a:t>to determine if a person can be claimed as a dependent:</a:t>
            </a:r>
          </a:p>
          <a:p>
            <a:pPr marL="1200141" marR="0" lvl="1" indent="-755641" algn="l" rtl="0">
              <a:lnSpc>
                <a:spcPct val="80000"/>
              </a:lnSpc>
              <a:spcBef>
                <a:spcPts val="588"/>
              </a:spcBef>
              <a:spcAft>
                <a:spcPts val="0"/>
              </a:spcAft>
              <a:buClr>
                <a:schemeClr val="dk1"/>
              </a:buClr>
              <a:buSzPct val="101379"/>
              <a:buFont typeface="Questrial"/>
              <a:buAutoNum type="arabicPeriod"/>
            </a:pPr>
            <a:r>
              <a:rPr lang="en-US" sz="2940" b="0" i="0" u="none" strike="noStrike" cap="none">
                <a:solidFill>
                  <a:schemeClr val="dk1"/>
                </a:solidFill>
                <a:latin typeface="Questrial"/>
                <a:ea typeface="Questrial"/>
                <a:cs typeface="Questrial"/>
                <a:sym typeface="Questrial"/>
              </a:rPr>
              <a:t>If answer is NO in Step 9, then the person is a Qualifying Child</a:t>
            </a:r>
          </a:p>
          <a:p>
            <a:pPr marL="1200141" marR="0" lvl="1" indent="-755641" algn="l" rtl="0">
              <a:lnSpc>
                <a:spcPct val="80000"/>
              </a:lnSpc>
              <a:spcBef>
                <a:spcPts val="588"/>
              </a:spcBef>
              <a:spcAft>
                <a:spcPts val="0"/>
              </a:spcAft>
              <a:buClr>
                <a:schemeClr val="dk1"/>
              </a:buClr>
              <a:buSzPct val="101379"/>
              <a:buFont typeface="Questrial"/>
              <a:buAutoNum type="arabicPeriod"/>
            </a:pPr>
            <a:r>
              <a:rPr lang="en-US" sz="2940" b="0" i="0" u="none" strike="noStrike" cap="none">
                <a:solidFill>
                  <a:schemeClr val="dk1"/>
                </a:solidFill>
                <a:latin typeface="Questrial"/>
                <a:ea typeface="Questrial"/>
                <a:cs typeface="Questrial"/>
                <a:sym typeface="Questrial"/>
              </a:rPr>
              <a:t>If answer is YES in Step 9, use </a:t>
            </a:r>
            <a:r>
              <a:rPr lang="en-US" sz="2940" b="0" i="1" u="none" strike="noStrike" cap="none">
                <a:solidFill>
                  <a:schemeClr val="dk1"/>
                </a:solidFill>
                <a:latin typeface="Questrial"/>
                <a:ea typeface="Questrial"/>
                <a:cs typeface="Questrial"/>
                <a:sym typeface="Questrial"/>
              </a:rPr>
              <a:t>Qualifying Child of More Than One Person Table</a:t>
            </a:r>
          </a:p>
          <a:p>
            <a:pPr marL="1200141" marR="0" lvl="1" indent="-755641" algn="l" rtl="0">
              <a:lnSpc>
                <a:spcPct val="80000"/>
              </a:lnSpc>
              <a:spcBef>
                <a:spcPts val="588"/>
              </a:spcBef>
              <a:spcAft>
                <a:spcPts val="0"/>
              </a:spcAft>
              <a:buClr>
                <a:schemeClr val="dk1"/>
              </a:buClr>
              <a:buSzPct val="101379"/>
              <a:buFont typeface="Questrial"/>
              <a:buAutoNum type="arabicPeriod"/>
            </a:pPr>
            <a:r>
              <a:rPr lang="en-US" sz="2940" b="1" i="0" u="none" strike="noStrike" cap="none">
                <a:solidFill>
                  <a:schemeClr val="dk1"/>
                </a:solidFill>
                <a:latin typeface="Questrial"/>
                <a:ea typeface="Questrial"/>
                <a:cs typeface="Questrial"/>
                <a:sym typeface="Questrial"/>
              </a:rPr>
              <a:t>If answer is YES in Step 7 AND parents live apart, use </a:t>
            </a:r>
            <a:r>
              <a:rPr lang="en-US" sz="2940" b="1" i="1" u="none" strike="noStrike" cap="none">
                <a:solidFill>
                  <a:schemeClr val="dk1"/>
                </a:solidFill>
                <a:latin typeface="Questrial"/>
                <a:ea typeface="Questrial"/>
                <a:cs typeface="Questrial"/>
                <a:sym typeface="Questrial"/>
              </a:rPr>
              <a:t>Qualifying Child of More Than One Person Table </a:t>
            </a:r>
            <a:r>
              <a:rPr lang="en-US" sz="2940" b="1" i="0" u="none" strike="noStrike" cap="none">
                <a:solidFill>
                  <a:schemeClr val="dk1"/>
                </a:solidFill>
                <a:latin typeface="Questrial"/>
                <a:ea typeface="Questrial"/>
                <a:cs typeface="Questrial"/>
                <a:sym typeface="Questrial"/>
              </a:rPr>
              <a:t>AND </a:t>
            </a:r>
            <a:r>
              <a:rPr lang="en-US" sz="2940" b="1" i="1" u="none" strike="noStrike" cap="none">
                <a:solidFill>
                  <a:schemeClr val="dk1"/>
                </a:solidFill>
                <a:latin typeface="Questrial"/>
                <a:ea typeface="Questrial"/>
                <a:cs typeface="Questrial"/>
                <a:sym typeface="Questrial"/>
              </a:rPr>
              <a:t>Table 3: Children of Divorced or Separated Parents or Parents Who Live Apart</a:t>
            </a:r>
          </a:p>
          <a:p>
            <a:pPr marL="1200141" marR="0" lvl="1" indent="-755641" algn="l" rtl="0">
              <a:lnSpc>
                <a:spcPct val="80000"/>
              </a:lnSpc>
              <a:spcBef>
                <a:spcPts val="588"/>
              </a:spcBef>
              <a:buClr>
                <a:schemeClr val="dk1"/>
              </a:buClr>
              <a:buSzPct val="101379"/>
              <a:buFont typeface="Questrial"/>
              <a:buAutoNum type="arabicPeriod"/>
            </a:pPr>
            <a:r>
              <a:rPr lang="en-US" sz="2940" b="0" i="0" u="none" strike="noStrike" cap="none">
                <a:solidFill>
                  <a:schemeClr val="dk1"/>
                </a:solidFill>
                <a:latin typeface="Questrial"/>
                <a:ea typeface="Questrial"/>
                <a:cs typeface="Questrial"/>
                <a:sym typeface="Questrial"/>
              </a:rPr>
              <a:t>If answer is NO in Steps 5-7, then use </a:t>
            </a:r>
            <a:r>
              <a:rPr lang="en-US" sz="2940" b="0" i="1" u="none" strike="noStrike" cap="none">
                <a:solidFill>
                  <a:schemeClr val="dk1"/>
                </a:solidFill>
                <a:latin typeface="Questrial"/>
                <a:ea typeface="Questrial"/>
                <a:cs typeface="Questrial"/>
                <a:sym typeface="Questrial"/>
              </a:rPr>
              <a:t>Table 2: Dependency Exemption for Qualifying Relative</a:t>
            </a:r>
            <a:r>
              <a:rPr lang="en-US" sz="2940" b="0" i="0" u="none" strike="noStrike" cap="none">
                <a:solidFill>
                  <a:schemeClr val="dk1"/>
                </a:solidFill>
                <a:latin typeface="Questrial"/>
                <a:ea typeface="Questrial"/>
                <a:cs typeface="Questrial"/>
                <a:sym typeface="Questrial"/>
              </a:rPr>
              <a:t> to see if person is a Qualifying Relative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Shape 76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What if the parents live apart?</a:t>
            </a:r>
          </a:p>
        </p:txBody>
      </p:sp>
      <p:sp>
        <p:nvSpPr>
          <p:cNvPr id="765" name="Shape 765"/>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a:t>
            </a:r>
            <a:r>
              <a:rPr lang="en-US" sz="4000" b="1" i="1" u="sng" strike="noStrike" cap="none">
                <a:solidFill>
                  <a:schemeClr val="dk1"/>
                </a:solidFill>
                <a:latin typeface="Questrial"/>
                <a:ea typeface="Questrial"/>
                <a:cs typeface="Questrial"/>
                <a:sym typeface="Questrial"/>
              </a:rPr>
              <a:t>custodial</a:t>
            </a:r>
            <a:r>
              <a:rPr lang="en-US" sz="4000" b="0" i="0" u="none" strike="noStrike" cap="none">
                <a:solidFill>
                  <a:schemeClr val="dk1"/>
                </a:solidFill>
                <a:latin typeface="Questrial"/>
                <a:ea typeface="Questrial"/>
                <a:cs typeface="Questrial"/>
                <a:sym typeface="Questrial"/>
              </a:rPr>
              <a:t> parent generally claims the dependency exemption for his/her child</a:t>
            </a:r>
          </a:p>
          <a:p>
            <a:pPr marL="342900" marR="0" lvl="0" indent="-342900" algn="l" rtl="0">
              <a:spcBef>
                <a:spcPts val="80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a:t>
            </a:r>
            <a:r>
              <a:rPr lang="en-US" sz="4000" b="1" i="1" u="sng" strike="noStrike" cap="none">
                <a:solidFill>
                  <a:schemeClr val="dk1"/>
                </a:solidFill>
                <a:latin typeface="Questrial"/>
                <a:ea typeface="Questrial"/>
                <a:cs typeface="Questrial"/>
                <a:sym typeface="Questrial"/>
              </a:rPr>
              <a:t>noncustodial</a:t>
            </a:r>
            <a:r>
              <a:rPr lang="en-US" sz="4000" b="1" i="0" u="none" strike="noStrike" cap="none">
                <a:solidFill>
                  <a:schemeClr val="dk1"/>
                </a:solidFill>
                <a:latin typeface="Questrial"/>
                <a:ea typeface="Questrial"/>
                <a:cs typeface="Questrial"/>
                <a:sym typeface="Questrial"/>
              </a:rPr>
              <a:t> </a:t>
            </a:r>
            <a:r>
              <a:rPr lang="en-US" sz="4000" b="0" i="0" u="none" strike="noStrike" cap="none">
                <a:solidFill>
                  <a:schemeClr val="dk1"/>
                </a:solidFill>
                <a:latin typeface="Questrial"/>
                <a:ea typeface="Questrial"/>
                <a:cs typeface="Questrial"/>
                <a:sym typeface="Questrial"/>
              </a:rPr>
              <a:t>parent can claim the exemption if the parents have signed an agreement</a:t>
            </a:r>
          </a:p>
          <a:p>
            <a:pPr marL="742950" marR="0" lvl="1" indent="-285750" algn="l" rtl="0">
              <a:spcBef>
                <a:spcPts val="720"/>
              </a:spcBef>
              <a:buClr>
                <a:schemeClr val="dk1"/>
              </a:buClr>
              <a:buSzPct val="100000"/>
              <a:buFont typeface="Arial"/>
              <a:buChar char="•"/>
            </a:pPr>
            <a:r>
              <a:rPr lang="en-US" sz="3600" b="0" i="0" u="none" strike="noStrike" cap="none">
                <a:solidFill>
                  <a:schemeClr val="dk1"/>
                </a:solidFill>
                <a:latin typeface="Questrial"/>
                <a:ea typeface="Questrial"/>
                <a:cs typeface="Questrial"/>
                <a:sym typeface="Questrial"/>
              </a:rPr>
              <a:t>Form 8332 (REQUIRED for post-2008 divorce)</a:t>
            </a:r>
          </a:p>
        </p:txBody>
      </p:sp>
      <p:sp>
        <p:nvSpPr>
          <p:cNvPr id="766" name="Shape 766"/>
          <p:cNvSpPr/>
          <p:nvPr/>
        </p:nvSpPr>
        <p:spPr>
          <a:xfrm>
            <a:off x="502275" y="5785489"/>
            <a:ext cx="11187300" cy="1072500"/>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0" algn="ctr" rtl="0">
              <a:spcBef>
                <a:spcPts val="0"/>
              </a:spcBef>
              <a:buSzPct val="25000"/>
              <a:buNone/>
            </a:pPr>
            <a:r>
              <a:rPr lang="en-US" sz="2800" b="1">
                <a:solidFill>
                  <a:schemeClr val="accent3"/>
                </a:solidFill>
                <a:latin typeface="Questrial"/>
                <a:ea typeface="Questrial"/>
                <a:cs typeface="Questrial"/>
                <a:sym typeface="Questrial"/>
              </a:rPr>
              <a:t>This situation is complicated to determine. </a:t>
            </a:r>
            <a:r>
              <a:rPr lang="en-US" sz="2800" b="1" u="sng">
                <a:solidFill>
                  <a:schemeClr val="accent3"/>
                </a:solidFill>
                <a:latin typeface="Questrial"/>
                <a:ea typeface="Questrial"/>
                <a:cs typeface="Questrial"/>
                <a:sym typeface="Questrial"/>
              </a:rPr>
              <a:t>SEE YOUR SITE COORDINATOR</a:t>
            </a:r>
            <a:r>
              <a:rPr lang="en-US" sz="2800" b="1">
                <a:solidFill>
                  <a:schemeClr val="accent3"/>
                </a:solidFill>
                <a:latin typeface="Questrial"/>
                <a:ea typeface="Questrial"/>
                <a:cs typeface="Questrial"/>
                <a:sym typeface="Questria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xEl>
                                              <p:pRg st="0" end="0"/>
                                            </p:txEl>
                                          </p:spTgt>
                                        </p:tgtEl>
                                        <p:attrNameLst>
                                          <p:attrName>style.visibility</p:attrName>
                                        </p:attrNameLst>
                                      </p:cBhvr>
                                      <p:to>
                                        <p:strVal val="visible"/>
                                      </p:to>
                                    </p:set>
                                    <p:animEffect transition="in" filter="fade">
                                      <p:cBhvr>
                                        <p:cTn id="7" dur="500"/>
                                        <p:tgtEl>
                                          <p:spTgt spid="7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5">
                                            <p:txEl>
                                              <p:pRg st="1" end="1"/>
                                            </p:txEl>
                                          </p:spTgt>
                                        </p:tgtEl>
                                        <p:attrNameLst>
                                          <p:attrName>style.visibility</p:attrName>
                                        </p:attrNameLst>
                                      </p:cBhvr>
                                      <p:to>
                                        <p:strVal val="visible"/>
                                      </p:to>
                                    </p:set>
                                    <p:animEffect transition="in" filter="fade">
                                      <p:cBhvr>
                                        <p:cTn id="12" dur="500"/>
                                        <p:tgtEl>
                                          <p:spTgt spid="7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5">
                                            <p:txEl>
                                              <p:pRg st="2" end="2"/>
                                            </p:txEl>
                                          </p:spTgt>
                                        </p:tgtEl>
                                        <p:attrNameLst>
                                          <p:attrName>style.visibility</p:attrName>
                                        </p:attrNameLst>
                                      </p:cBhvr>
                                      <p:to>
                                        <p:strVal val="visible"/>
                                      </p:to>
                                    </p:set>
                                    <p:animEffect transition="in" filter="fade">
                                      <p:cBhvr>
                                        <p:cTn id="17" dur="500"/>
                                        <p:tgtEl>
                                          <p:spTgt spid="7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766"/>
                                        </p:tgtEl>
                                        <p:attrNameLst>
                                          <p:attrName>style.visibility</p:attrName>
                                        </p:attrNameLst>
                                      </p:cBhvr>
                                      <p:to>
                                        <p:strVal val="visible"/>
                                      </p:to>
                                    </p:set>
                                    <p:anim calcmode="lin" valueType="num">
                                      <p:cBhvr additive="base">
                                        <p:cTn id="22" dur="500"/>
                                        <p:tgtEl>
                                          <p:spTgt spid="766"/>
                                        </p:tgtEl>
                                        <p:attrNameLst>
                                          <p:attrName>ppt_w</p:attrName>
                                        </p:attrNameLst>
                                      </p:cBhvr>
                                      <p:tavLst>
                                        <p:tav tm="0">
                                          <p:val>
                                            <p:strVal val="0"/>
                                          </p:val>
                                        </p:tav>
                                        <p:tav tm="100000">
                                          <p:val>
                                            <p:strVal val="#ppt_w"/>
                                          </p:val>
                                        </p:tav>
                                      </p:tavLst>
                                    </p:anim>
                                    <p:anim calcmode="lin" valueType="num">
                                      <p:cBhvr additive="base">
                                        <p:cTn id="23" dur="500"/>
                                        <p:tgtEl>
                                          <p:spTgt spid="76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Shape 772"/>
          <p:cNvSpPr txBox="1">
            <a:spLocks noGrp="1"/>
          </p:cNvSpPr>
          <p:nvPr>
            <p:ph type="title"/>
          </p:nvPr>
        </p:nvSpPr>
        <p:spPr>
          <a:xfrm>
            <a:off x="609600" y="-119187"/>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Determining Dependency Exemptions</a:t>
            </a:r>
          </a:p>
        </p:txBody>
      </p:sp>
      <p:sp>
        <p:nvSpPr>
          <p:cNvPr id="773" name="Shape 773"/>
          <p:cNvSpPr txBox="1">
            <a:spLocks noGrp="1"/>
          </p:cNvSpPr>
          <p:nvPr>
            <p:ph type="body" idx="1"/>
          </p:nvPr>
        </p:nvSpPr>
        <p:spPr>
          <a:xfrm>
            <a:off x="209550" y="1023825"/>
            <a:ext cx="11772900" cy="5834100"/>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l" rtl="0">
              <a:lnSpc>
                <a:spcPct val="80000"/>
              </a:lnSpc>
              <a:spcBef>
                <a:spcPts val="0"/>
              </a:spcBef>
              <a:spcAft>
                <a:spcPts val="0"/>
              </a:spcAft>
              <a:buClr>
                <a:schemeClr val="dk1"/>
              </a:buClr>
              <a:buSzPct val="99166"/>
              <a:buFont typeface="Noto Sans Symbols"/>
              <a:buChar char="➢"/>
            </a:pPr>
            <a:r>
              <a:rPr lang="en-US" sz="3570" b="0" i="0" u="none" strike="noStrike" cap="none">
                <a:solidFill>
                  <a:schemeClr val="dk1"/>
                </a:solidFill>
                <a:latin typeface="Questrial"/>
                <a:ea typeface="Questrial"/>
                <a:cs typeface="Questrial"/>
                <a:sym typeface="Questrial"/>
              </a:rPr>
              <a:t>Always begin with </a:t>
            </a:r>
            <a:r>
              <a:rPr lang="en-US" sz="3570" b="1" i="1" u="none" strike="noStrike" cap="none">
                <a:solidFill>
                  <a:schemeClr val="dk1"/>
                </a:solidFill>
                <a:latin typeface="Questrial"/>
                <a:ea typeface="Questrial"/>
                <a:cs typeface="Questrial"/>
                <a:sym typeface="Questrial"/>
              </a:rPr>
              <a:t>Table 1: Dependency Exemption </a:t>
            </a:r>
            <a:r>
              <a:rPr lang="en-US" sz="3570" b="0" i="0" u="none" strike="noStrike" cap="none">
                <a:solidFill>
                  <a:schemeClr val="dk1"/>
                </a:solidFill>
                <a:latin typeface="Questrial"/>
                <a:ea typeface="Questrial"/>
                <a:cs typeface="Questrial"/>
                <a:sym typeface="Questrial"/>
              </a:rPr>
              <a:t>to determine if a person can be claimed as a dependent:</a:t>
            </a:r>
          </a:p>
          <a:p>
            <a:pPr marL="1200141" marR="0" lvl="1" indent="-755641" algn="l" rtl="0">
              <a:lnSpc>
                <a:spcPct val="80000"/>
              </a:lnSpc>
              <a:spcBef>
                <a:spcPts val="588"/>
              </a:spcBef>
              <a:spcAft>
                <a:spcPts val="0"/>
              </a:spcAft>
              <a:buClr>
                <a:schemeClr val="dk1"/>
              </a:buClr>
              <a:buSzPct val="101379"/>
              <a:buFont typeface="Questrial"/>
              <a:buAutoNum type="arabicPeriod"/>
            </a:pPr>
            <a:r>
              <a:rPr lang="en-US" sz="2940" b="0" i="0" u="none" strike="noStrike" cap="none">
                <a:solidFill>
                  <a:schemeClr val="dk1"/>
                </a:solidFill>
                <a:latin typeface="Questrial"/>
                <a:ea typeface="Questrial"/>
                <a:cs typeface="Questrial"/>
                <a:sym typeface="Questrial"/>
              </a:rPr>
              <a:t>If answer is NO in Step 9, then the person is a Qualifying Child</a:t>
            </a:r>
          </a:p>
          <a:p>
            <a:pPr marL="1200141" marR="0" lvl="1" indent="-755641" algn="l" rtl="0">
              <a:lnSpc>
                <a:spcPct val="80000"/>
              </a:lnSpc>
              <a:spcBef>
                <a:spcPts val="588"/>
              </a:spcBef>
              <a:spcAft>
                <a:spcPts val="0"/>
              </a:spcAft>
              <a:buClr>
                <a:schemeClr val="dk1"/>
              </a:buClr>
              <a:buSzPct val="101379"/>
              <a:buFont typeface="Questrial"/>
              <a:buAutoNum type="arabicPeriod"/>
            </a:pPr>
            <a:r>
              <a:rPr lang="en-US" sz="2940" b="0" i="0" u="none" strike="noStrike" cap="none">
                <a:solidFill>
                  <a:schemeClr val="dk1"/>
                </a:solidFill>
                <a:latin typeface="Questrial"/>
                <a:ea typeface="Questrial"/>
                <a:cs typeface="Questrial"/>
                <a:sym typeface="Questrial"/>
              </a:rPr>
              <a:t>If answer is YES in Step 9, use </a:t>
            </a:r>
            <a:r>
              <a:rPr lang="en-US" sz="2940" b="0" i="1" u="none" strike="noStrike" cap="none">
                <a:solidFill>
                  <a:schemeClr val="dk1"/>
                </a:solidFill>
                <a:latin typeface="Questrial"/>
                <a:ea typeface="Questrial"/>
                <a:cs typeface="Questrial"/>
                <a:sym typeface="Questrial"/>
              </a:rPr>
              <a:t>Qualifying Child of More Than One Person Table</a:t>
            </a:r>
          </a:p>
          <a:p>
            <a:pPr marL="1200141" marR="0" lvl="1" indent="-755641" algn="l" rtl="0">
              <a:lnSpc>
                <a:spcPct val="80000"/>
              </a:lnSpc>
              <a:spcBef>
                <a:spcPts val="588"/>
              </a:spcBef>
              <a:spcAft>
                <a:spcPts val="0"/>
              </a:spcAft>
              <a:buClr>
                <a:schemeClr val="dk1"/>
              </a:buClr>
              <a:buSzPct val="101379"/>
              <a:buFont typeface="Questrial"/>
              <a:buAutoNum type="arabicPeriod"/>
            </a:pPr>
            <a:r>
              <a:rPr lang="en-US" sz="2940" b="0" i="0" u="none" strike="noStrike" cap="none">
                <a:solidFill>
                  <a:schemeClr val="dk1"/>
                </a:solidFill>
                <a:latin typeface="Questrial"/>
                <a:ea typeface="Questrial"/>
                <a:cs typeface="Questrial"/>
                <a:sym typeface="Questrial"/>
              </a:rPr>
              <a:t>If answer is YES in Step 7 AND parents live apart, use </a:t>
            </a:r>
            <a:r>
              <a:rPr lang="en-US" sz="2940" b="0" i="1" u="none" strike="noStrike" cap="none">
                <a:solidFill>
                  <a:schemeClr val="dk1"/>
                </a:solidFill>
                <a:latin typeface="Questrial"/>
                <a:ea typeface="Questrial"/>
                <a:cs typeface="Questrial"/>
                <a:sym typeface="Questrial"/>
              </a:rPr>
              <a:t>Qualifying Child of More Than One Person Table </a:t>
            </a:r>
            <a:r>
              <a:rPr lang="en-US" sz="2940" b="0" i="0" u="none" strike="noStrike" cap="none">
                <a:solidFill>
                  <a:schemeClr val="dk1"/>
                </a:solidFill>
                <a:latin typeface="Questrial"/>
                <a:ea typeface="Questrial"/>
                <a:cs typeface="Questrial"/>
                <a:sym typeface="Questrial"/>
              </a:rPr>
              <a:t>AND </a:t>
            </a:r>
            <a:r>
              <a:rPr lang="en-US" sz="2940" b="0" i="1" u="none" strike="noStrike" cap="none">
                <a:solidFill>
                  <a:schemeClr val="dk1"/>
                </a:solidFill>
                <a:latin typeface="Questrial"/>
                <a:ea typeface="Questrial"/>
                <a:cs typeface="Questrial"/>
                <a:sym typeface="Questrial"/>
              </a:rPr>
              <a:t>Table 3: Children of Divorced or Separated Parents or Parents Who Live Apart</a:t>
            </a:r>
          </a:p>
          <a:p>
            <a:pPr marL="1200141" marR="0" lvl="1" indent="-755641" algn="l" rtl="0">
              <a:lnSpc>
                <a:spcPct val="80000"/>
              </a:lnSpc>
              <a:spcBef>
                <a:spcPts val="588"/>
              </a:spcBef>
              <a:buClr>
                <a:schemeClr val="dk1"/>
              </a:buClr>
              <a:buSzPct val="101379"/>
              <a:buFont typeface="Questrial"/>
              <a:buAutoNum type="arabicPeriod"/>
            </a:pPr>
            <a:r>
              <a:rPr lang="en-US" sz="2940" b="1" i="0" u="none" strike="noStrike" cap="none">
                <a:solidFill>
                  <a:schemeClr val="dk1"/>
                </a:solidFill>
                <a:latin typeface="Questrial"/>
                <a:ea typeface="Questrial"/>
                <a:cs typeface="Questrial"/>
                <a:sym typeface="Questrial"/>
              </a:rPr>
              <a:t>If answer is NO in Steps 5-7, then use </a:t>
            </a:r>
            <a:r>
              <a:rPr lang="en-US" sz="2940" b="1" i="1" u="none" strike="noStrike" cap="none">
                <a:solidFill>
                  <a:schemeClr val="dk1"/>
                </a:solidFill>
                <a:latin typeface="Questrial"/>
                <a:ea typeface="Questrial"/>
                <a:cs typeface="Questrial"/>
                <a:sym typeface="Questrial"/>
              </a:rPr>
              <a:t>Table 2: Dependency Exemption for Qualifying Relative</a:t>
            </a:r>
            <a:r>
              <a:rPr lang="en-US" sz="2940" b="1" i="0" u="none" strike="noStrike" cap="none">
                <a:solidFill>
                  <a:schemeClr val="dk1"/>
                </a:solidFill>
                <a:latin typeface="Questrial"/>
                <a:ea typeface="Questrial"/>
                <a:cs typeface="Questrial"/>
                <a:sym typeface="Questrial"/>
              </a:rPr>
              <a:t> to see if person is a Qualifying Relative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Shape 77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Relative: </a:t>
            </a:r>
            <a:br>
              <a:rPr lang="en-US" sz="4800" b="1" i="0" u="none" strike="noStrike" cap="none">
                <a:solidFill>
                  <a:schemeClr val="dk2"/>
                </a:solidFill>
                <a:latin typeface="Questrial"/>
                <a:ea typeface="Questrial"/>
                <a:cs typeface="Questrial"/>
                <a:sym typeface="Questrial"/>
              </a:rPr>
            </a:br>
            <a:r>
              <a:rPr lang="en-US" sz="4800" b="1" i="1" u="none" strike="noStrike" cap="none">
                <a:solidFill>
                  <a:schemeClr val="dk2"/>
                </a:solidFill>
                <a:latin typeface="Questrial"/>
                <a:ea typeface="Questrial"/>
                <a:cs typeface="Questrial"/>
                <a:sym typeface="Questrial"/>
              </a:rPr>
              <a:t>The Qualifying Child Test</a:t>
            </a:r>
          </a:p>
        </p:txBody>
      </p:sp>
      <p:graphicFrame>
        <p:nvGraphicFramePr>
          <p:cNvPr id="780" name="Shape 780"/>
          <p:cNvGraphicFramePr/>
          <p:nvPr/>
        </p:nvGraphicFramePr>
        <p:xfrm>
          <a:off x="609600" y="2194718"/>
          <a:ext cx="10972800" cy="2899728"/>
        </p:xfrm>
        <a:graphic>
          <a:graphicData uri="http://schemas.openxmlformats.org/drawingml/2006/table">
            <a:tbl>
              <a:tblPr>
                <a:noFill/>
                <a:tableStyleId>{528DD127-CA23-481B-BB3C-0306C4AA611B}</a:tableStyleId>
              </a:tblPr>
              <a:tblGrid>
                <a:gridCol w="1828800"/>
                <a:gridCol w="5862425"/>
                <a:gridCol w="3281575"/>
              </a:tblGrid>
              <a:tr h="2468575">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Step 1</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0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Is the person your qualifying child or the qualifying child  of anyone else? </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YES: Not a qualifying relative</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NO: </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Go to Step 2</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0"/>
                                        </p:tgtEl>
                                        <p:attrNameLst>
                                          <p:attrName>style.visibility</p:attrName>
                                        </p:attrNameLst>
                                      </p:cBhvr>
                                      <p:to>
                                        <p:strVal val="visible"/>
                                      </p:to>
                                    </p:set>
                                    <p:animEffect transition="in" filter="fade">
                                      <p:cBhvr>
                                        <p:cTn id="7" dur="500"/>
                                        <p:tgtEl>
                                          <p:spTgt spid="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descr="Impact-logo_SaveFirst-green.eps"/>
          <p:cNvPicPr preferRelativeResize="0"/>
          <p:nvPr/>
        </p:nvPicPr>
        <p:blipFill rotWithShape="1">
          <a:blip r:embed="rId3">
            <a:alphaModFix/>
          </a:blip>
          <a:srcRect l="19561" t="31742" r="20646" b="34976"/>
          <a:stretch/>
        </p:blipFill>
        <p:spPr>
          <a:xfrm>
            <a:off x="1440089" y="413266"/>
            <a:ext cx="9264733" cy="4243519"/>
          </a:xfrm>
          <a:prstGeom prst="rect">
            <a:avLst/>
          </a:prstGeom>
          <a:noFill/>
          <a:ln>
            <a:noFill/>
          </a:ln>
        </p:spPr>
      </p:pic>
      <p:sp>
        <p:nvSpPr>
          <p:cNvPr id="98" name="Shape 98"/>
          <p:cNvSpPr/>
          <p:nvPr/>
        </p:nvSpPr>
        <p:spPr>
          <a:xfrm>
            <a:off x="1524003" y="-184666"/>
            <a:ext cx="184731" cy="369332"/>
          </a:xfrm>
          <a:prstGeom prst="rect">
            <a:avLst/>
          </a:prstGeom>
          <a:noFill/>
          <a:ln>
            <a:noFill/>
          </a:ln>
        </p:spPr>
        <p:txBody>
          <a:bodyPr wrap="square" lIns="91425" tIns="45700" rIns="91425" bIns="45700" anchor="ctr"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99" name="Shape 99" descr="https://mail-attachment.googleusercontent.com/attachment/u/0/?saduie=AG9B_P_ETyjKrfLcp5Rh4sA2oQ7c&amp;attid=0.1&amp;disp=emb&amp;view=att&amp;th=1402723d0dd52af0"/>
          <p:cNvSpPr/>
          <p:nvPr/>
        </p:nvSpPr>
        <p:spPr>
          <a:xfrm>
            <a:off x="1587500" y="-13652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00" name="Shape 100" descr="https://mail-attachment.googleusercontent.com/attachment/u/0/?saduie=AG9B_P_ETyjKrfLcp5Rh4sA2oQ7c&amp;attid=0.1&amp;disp=emb&amp;view=att&amp;th=1402723d0dd52af0"/>
          <p:cNvSpPr/>
          <p:nvPr/>
        </p:nvSpPr>
        <p:spPr>
          <a:xfrm>
            <a:off x="1739900" y="158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01" name="Shape 101" descr="https://mail-attachment.googleusercontent.com/attachment/u/0/?saduie=AG9B_P_ETyjKrfLcp5Rh4sA2oQ7c&amp;attid=0.1&amp;disp=emb&amp;view=att&amp;th=1402723d0dd52af0"/>
          <p:cNvSpPr/>
          <p:nvPr/>
        </p:nvSpPr>
        <p:spPr>
          <a:xfrm>
            <a:off x="1892300" y="168275"/>
            <a:ext cx="304800" cy="30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02" name="Shape 102"/>
          <p:cNvSpPr txBox="1"/>
          <p:nvPr/>
        </p:nvSpPr>
        <p:spPr>
          <a:xfrm>
            <a:off x="-1461427" y="1481721"/>
            <a:ext cx="184666" cy="369332"/>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rgbClr val="77A042"/>
              </a:solidFill>
              <a:latin typeface="Questrial"/>
              <a:ea typeface="Questrial"/>
              <a:cs typeface="Questrial"/>
              <a:sym typeface="Questrial"/>
            </a:endParaRPr>
          </a:p>
        </p:txBody>
      </p:sp>
      <p:sp>
        <p:nvSpPr>
          <p:cNvPr id="103" name="Shape 103"/>
          <p:cNvSpPr txBox="1"/>
          <p:nvPr/>
        </p:nvSpPr>
        <p:spPr>
          <a:xfrm>
            <a:off x="1732277" y="4749376"/>
            <a:ext cx="8727445" cy="1506406"/>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spcAft>
                <a:spcPts val="0"/>
              </a:spcAft>
              <a:buClr>
                <a:schemeClr val="dk2"/>
              </a:buClr>
              <a:buSzPct val="25000"/>
              <a:buFont typeface="Questrial"/>
              <a:buNone/>
            </a:pPr>
            <a:r>
              <a:rPr lang="en-US" sz="5400" b="1">
                <a:solidFill>
                  <a:schemeClr val="dk2"/>
                </a:solidFill>
                <a:latin typeface="Questrial"/>
                <a:ea typeface="Questrial"/>
                <a:cs typeface="Questrial"/>
                <a:sym typeface="Questrial"/>
              </a:rPr>
              <a:t>Tax Terminology</a:t>
            </a:r>
          </a:p>
          <a:p>
            <a:pPr marL="0" marR="0" lvl="0" indent="0" algn="ctr" rtl="0">
              <a:spcBef>
                <a:spcPts val="0"/>
              </a:spcBef>
              <a:buClr>
                <a:schemeClr val="dk2"/>
              </a:buClr>
              <a:buSzPct val="25000"/>
              <a:buFont typeface="Questrial"/>
              <a:buNone/>
            </a:pPr>
            <a:r>
              <a:rPr lang="en-US" sz="5400" b="1">
                <a:solidFill>
                  <a:schemeClr val="dk2"/>
                </a:solidFill>
                <a:latin typeface="Questrial"/>
                <a:ea typeface="Questrial"/>
                <a:cs typeface="Questrial"/>
                <a:sym typeface="Questrial"/>
              </a:rPr>
              <a:t>Form 1040 Overview</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Shape 78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Relative: </a:t>
            </a:r>
            <a:br>
              <a:rPr lang="en-US" sz="4800" b="1" i="0" u="none" strike="noStrike" cap="none">
                <a:solidFill>
                  <a:schemeClr val="dk2"/>
                </a:solidFill>
                <a:latin typeface="Questrial"/>
                <a:ea typeface="Questrial"/>
                <a:cs typeface="Questrial"/>
                <a:sym typeface="Questrial"/>
              </a:rPr>
            </a:br>
            <a:r>
              <a:rPr lang="en-US" sz="4800" b="1" i="1" u="none" strike="noStrike" cap="none">
                <a:solidFill>
                  <a:schemeClr val="dk2"/>
                </a:solidFill>
                <a:latin typeface="Questrial"/>
                <a:ea typeface="Questrial"/>
                <a:cs typeface="Questrial"/>
                <a:sym typeface="Questrial"/>
              </a:rPr>
              <a:t>The Relationship Test</a:t>
            </a:r>
          </a:p>
        </p:txBody>
      </p:sp>
      <p:graphicFrame>
        <p:nvGraphicFramePr>
          <p:cNvPr id="787" name="Shape 787"/>
          <p:cNvGraphicFramePr/>
          <p:nvPr/>
        </p:nvGraphicFramePr>
        <p:xfrm>
          <a:off x="609600" y="1664677"/>
          <a:ext cx="10972800" cy="4801870"/>
        </p:xfrm>
        <a:graphic>
          <a:graphicData uri="http://schemas.openxmlformats.org/drawingml/2006/table">
            <a:tbl>
              <a:tblPr>
                <a:noFill/>
                <a:tableStyleId>{528DD127-CA23-481B-BB3C-0306C4AA611B}</a:tableStyleId>
              </a:tblPr>
              <a:tblGrid>
                <a:gridCol w="1418900"/>
                <a:gridCol w="7756625"/>
                <a:gridCol w="1797275"/>
              </a:tblGrid>
              <a:tr h="4667050">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Step 2</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2800" b="1" i="0" u="none" strike="noStrike" cap="none">
                          <a:solidFill>
                            <a:schemeClr val="dk1"/>
                          </a:solidFill>
                          <a:latin typeface="Questrial"/>
                          <a:ea typeface="Questrial"/>
                          <a:cs typeface="Questrial"/>
                          <a:sym typeface="Questrial"/>
                        </a:rPr>
                        <a:t>Was the person your son, daughter, stepchild, foster child, or a descendant of any of them? </a:t>
                      </a:r>
                      <a:r>
                        <a:rPr lang="en-US" sz="2800" b="1" i="0" u="none" strike="noStrike" cap="none">
                          <a:solidFill>
                            <a:schemeClr val="accent1"/>
                          </a:solidFill>
                          <a:latin typeface="Questrial"/>
                          <a:ea typeface="Questrial"/>
                          <a:cs typeface="Questrial"/>
                          <a:sym typeface="Questrial"/>
                        </a:rPr>
                        <a:t>OR</a:t>
                      </a:r>
                    </a:p>
                    <a:p>
                      <a:pPr marL="0" marR="0" lvl="0" indent="0" algn="ctr" rtl="0">
                        <a:lnSpc>
                          <a:spcPct val="104000"/>
                        </a:lnSpc>
                        <a:spcBef>
                          <a:spcPts val="1000"/>
                        </a:spcBef>
                        <a:spcAft>
                          <a:spcPts val="0"/>
                        </a:spcAft>
                        <a:buClr>
                          <a:schemeClr val="dk1"/>
                        </a:buClr>
                        <a:buSzPct val="25000"/>
                        <a:buFont typeface="Questrial"/>
                        <a:buNone/>
                      </a:pPr>
                      <a:r>
                        <a:rPr lang="en-US" sz="2800" b="1" i="0" u="none" strike="noStrike" cap="none">
                          <a:solidFill>
                            <a:schemeClr val="dk1"/>
                          </a:solidFill>
                          <a:latin typeface="Questrial"/>
                          <a:ea typeface="Questrial"/>
                          <a:cs typeface="Questrial"/>
                          <a:sym typeface="Questrial"/>
                        </a:rPr>
                        <a:t>Was the person your brother, sister, or a son or daughter of either of them? </a:t>
                      </a:r>
                      <a:r>
                        <a:rPr lang="en-US" sz="2800" b="1" i="0" u="none" strike="noStrike" cap="none">
                          <a:solidFill>
                            <a:schemeClr val="accent1"/>
                          </a:solidFill>
                          <a:latin typeface="Questrial"/>
                          <a:ea typeface="Questrial"/>
                          <a:cs typeface="Questrial"/>
                          <a:sym typeface="Questrial"/>
                        </a:rPr>
                        <a:t>OR</a:t>
                      </a:r>
                    </a:p>
                    <a:p>
                      <a:pPr marL="0" marR="0" lvl="0" indent="0" algn="ctr" rtl="0">
                        <a:lnSpc>
                          <a:spcPct val="104000"/>
                        </a:lnSpc>
                        <a:spcBef>
                          <a:spcPts val="1000"/>
                        </a:spcBef>
                        <a:spcAft>
                          <a:spcPts val="0"/>
                        </a:spcAft>
                        <a:buClr>
                          <a:schemeClr val="dk1"/>
                        </a:buClr>
                        <a:buSzPct val="25000"/>
                        <a:buFont typeface="Questrial"/>
                        <a:buNone/>
                      </a:pPr>
                      <a:r>
                        <a:rPr lang="en-US" sz="2800" b="1" i="0" u="none" strike="noStrike" cap="none">
                          <a:solidFill>
                            <a:schemeClr val="dk1"/>
                          </a:solidFill>
                          <a:latin typeface="Questrial"/>
                          <a:ea typeface="Questrial"/>
                          <a:cs typeface="Questrial"/>
                          <a:sym typeface="Questrial"/>
                        </a:rPr>
                        <a:t>Was the person your father, mother, or an ancestor or sibling of either of them?  </a:t>
                      </a:r>
                      <a:r>
                        <a:rPr lang="en-US" sz="2800" b="1" i="0" u="none" strike="noStrike" cap="none">
                          <a:solidFill>
                            <a:schemeClr val="accent1"/>
                          </a:solidFill>
                          <a:latin typeface="Questrial"/>
                          <a:ea typeface="Questrial"/>
                          <a:cs typeface="Questrial"/>
                          <a:sym typeface="Questrial"/>
                        </a:rPr>
                        <a:t>OR</a:t>
                      </a:r>
                    </a:p>
                    <a:p>
                      <a:pPr marL="0" marR="0" lvl="0" indent="0" algn="ctr" rtl="0">
                        <a:lnSpc>
                          <a:spcPct val="104000"/>
                        </a:lnSpc>
                        <a:spcBef>
                          <a:spcPts val="1000"/>
                        </a:spcBef>
                        <a:spcAft>
                          <a:spcPts val="0"/>
                        </a:spcAft>
                        <a:buClr>
                          <a:schemeClr val="dk1"/>
                        </a:buClr>
                        <a:buSzPct val="25000"/>
                        <a:buFont typeface="Questrial"/>
                        <a:buNone/>
                      </a:pPr>
                      <a:r>
                        <a:rPr lang="en-US" sz="2800" b="1" i="0" u="none" strike="noStrike" cap="none">
                          <a:solidFill>
                            <a:schemeClr val="dk1"/>
                          </a:solidFill>
                          <a:latin typeface="Questrial"/>
                          <a:ea typeface="Questrial"/>
                          <a:cs typeface="Questrial"/>
                          <a:sym typeface="Questrial"/>
                        </a:rPr>
                        <a:t>Was the person your half brother, half sister, stepbrother, stepsister, stepfather, stepmother, son-in-law, daughter-in-law,  father-in-law, mother-in-law, brother-in-law, or sister-in-law?*</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NO, </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go to Step 3.</a:t>
                      </a:r>
                    </a:p>
                    <a:p>
                      <a:pPr marL="0" marR="0" lvl="0" indent="0" algn="ctr" rtl="0">
                        <a:lnSpc>
                          <a:spcPct val="102000"/>
                        </a:lnSpc>
                        <a:spcBef>
                          <a:spcPts val="350"/>
                        </a:spcBef>
                        <a:spcAft>
                          <a:spcPts val="0"/>
                        </a:spcAft>
                        <a:buClr>
                          <a:schemeClr val="dk1"/>
                        </a:buClr>
                        <a:buSzPct val="25000"/>
                        <a:buFont typeface="Questrial"/>
                        <a:buNone/>
                      </a:pPr>
                      <a:endParaRPr sz="3600" b="1" i="0" u="none" strike="noStrike" cap="none">
                        <a:solidFill>
                          <a:schemeClr val="dk1"/>
                        </a:solidFill>
                        <a:latin typeface="Questrial"/>
                        <a:ea typeface="Questrial"/>
                        <a:cs typeface="Questrial"/>
                        <a:sym typeface="Questrial"/>
                      </a:endParaRP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YES, </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go to Step 4</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7"/>
                                        </p:tgtEl>
                                        <p:attrNameLst>
                                          <p:attrName>style.visibility</p:attrName>
                                        </p:attrNameLst>
                                      </p:cBhvr>
                                      <p:to>
                                        <p:strVal val="visible"/>
                                      </p:to>
                                    </p:set>
                                    <p:animEffect transition="in" filter="fade">
                                      <p:cBhvr>
                                        <p:cTn id="7" dur="500"/>
                                        <p:tgtEl>
                                          <p:spTgt spid="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Shape 793"/>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Relationship Test Notes</a:t>
            </a:r>
          </a:p>
        </p:txBody>
      </p:sp>
      <p:sp>
        <p:nvSpPr>
          <p:cNvPr id="794" name="Shape 794"/>
          <p:cNvSpPr txBox="1">
            <a:spLocks noGrp="1"/>
          </p:cNvSpPr>
          <p:nvPr>
            <p:ph type="body" idx="1"/>
          </p:nvPr>
        </p:nvSpPr>
        <p:spPr>
          <a:xfrm>
            <a:off x="609600" y="1600203"/>
            <a:ext cx="109728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The relatives in the Step 2 are considered “relatives who do not have to live with you”</a:t>
            </a:r>
          </a:p>
          <a:p>
            <a:pPr marL="342900" marR="0" lvl="0" indent="-342900" algn="l" rtl="0">
              <a:spcBef>
                <a:spcPts val="800"/>
              </a:spcBef>
              <a:buClr>
                <a:schemeClr val="dk1"/>
              </a:buClr>
              <a:buSzPct val="100000"/>
              <a:buFont typeface="Noto Sans Symbols"/>
              <a:buChar char="➢"/>
            </a:pPr>
            <a:r>
              <a:rPr lang="en-US" sz="4000" b="0" i="0" u="none" strike="noStrike" cap="none">
                <a:solidFill>
                  <a:schemeClr val="dk1"/>
                </a:solidFill>
                <a:latin typeface="Questrial"/>
                <a:ea typeface="Questrial"/>
                <a:cs typeface="Questrial"/>
                <a:sym typeface="Questrial"/>
              </a:rPr>
              <a:t>Any of the relationships that were established by marriage are not ended by death or divorce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4">
                                            <p:txEl>
                                              <p:pRg st="0" end="0"/>
                                            </p:txEl>
                                          </p:spTgt>
                                        </p:tgtEl>
                                        <p:attrNameLst>
                                          <p:attrName>style.visibility</p:attrName>
                                        </p:attrNameLst>
                                      </p:cBhvr>
                                      <p:to>
                                        <p:strVal val="visible"/>
                                      </p:to>
                                    </p:set>
                                    <p:animEffect transition="in" filter="fade">
                                      <p:cBhvr>
                                        <p:cTn id="7" dur="500"/>
                                        <p:tgtEl>
                                          <p:spTgt spid="7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4">
                                            <p:txEl>
                                              <p:pRg st="1" end="1"/>
                                            </p:txEl>
                                          </p:spTgt>
                                        </p:tgtEl>
                                        <p:attrNameLst>
                                          <p:attrName>style.visibility</p:attrName>
                                        </p:attrNameLst>
                                      </p:cBhvr>
                                      <p:to>
                                        <p:strVal val="visible"/>
                                      </p:to>
                                    </p:set>
                                    <p:animEffect transition="in" filter="fade">
                                      <p:cBhvr>
                                        <p:cTn id="12" dur="500"/>
                                        <p:tgtEl>
                                          <p:spTgt spid="7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Shape 800"/>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Relative: </a:t>
            </a:r>
            <a:br>
              <a:rPr lang="en-US" sz="4800" b="1" i="0" u="none" strike="noStrike" cap="none">
                <a:solidFill>
                  <a:schemeClr val="dk2"/>
                </a:solidFill>
                <a:latin typeface="Questrial"/>
                <a:ea typeface="Questrial"/>
                <a:cs typeface="Questrial"/>
                <a:sym typeface="Questrial"/>
              </a:rPr>
            </a:br>
            <a:r>
              <a:rPr lang="en-US" sz="4800" b="1" i="1" u="none" strike="noStrike" cap="none">
                <a:solidFill>
                  <a:schemeClr val="dk2"/>
                </a:solidFill>
                <a:latin typeface="Questrial"/>
                <a:ea typeface="Questrial"/>
                <a:cs typeface="Questrial"/>
                <a:sym typeface="Questrial"/>
              </a:rPr>
              <a:t>The Residency Test</a:t>
            </a:r>
          </a:p>
        </p:txBody>
      </p:sp>
      <p:graphicFrame>
        <p:nvGraphicFramePr>
          <p:cNvPr id="801" name="Shape 801"/>
          <p:cNvGraphicFramePr/>
          <p:nvPr/>
        </p:nvGraphicFramePr>
        <p:xfrm>
          <a:off x="609600" y="1673923"/>
          <a:ext cx="10972800" cy="2899728"/>
        </p:xfrm>
        <a:graphic>
          <a:graphicData uri="http://schemas.openxmlformats.org/drawingml/2006/table">
            <a:tbl>
              <a:tblPr>
                <a:noFill/>
                <a:tableStyleId>{528DD127-CA23-481B-BB3C-0306C4AA611B}</a:tableStyleId>
              </a:tblPr>
              <a:tblGrid>
                <a:gridCol w="1747875"/>
                <a:gridCol w="6558625"/>
                <a:gridCol w="2666300"/>
              </a:tblGrid>
              <a:tr h="2697175">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Step 3</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Was the person any other person (other than your spouse) who lived with you ALL YEAR as a member of your household?</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NO: You can’t claim this person.</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YES: </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Go to Step 4</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1"/>
                                        </p:tgtEl>
                                        <p:attrNameLst>
                                          <p:attrName>style.visibility</p:attrName>
                                        </p:attrNameLst>
                                      </p:cBhvr>
                                      <p:to>
                                        <p:strVal val="visible"/>
                                      </p:to>
                                    </p:set>
                                    <p:animEffect transition="in" filter="fade">
                                      <p:cBhvr>
                                        <p:cTn id="7" dur="500"/>
                                        <p:tgtEl>
                                          <p:spTgt spid="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Shape 807"/>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Residency Test Notes</a:t>
            </a:r>
          </a:p>
        </p:txBody>
      </p:sp>
      <p:sp>
        <p:nvSpPr>
          <p:cNvPr id="808" name="Shape 808"/>
          <p:cNvSpPr txBox="1">
            <a:spLocks noGrp="1"/>
          </p:cNvSpPr>
          <p:nvPr>
            <p:ph type="body" idx="1"/>
          </p:nvPr>
        </p:nvSpPr>
        <p:spPr>
          <a:xfrm>
            <a:off x="609600" y="1600203"/>
            <a:ext cx="10972800" cy="482404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Note that any person who is not one of the relationships in Step 2 MUST live with the taxpayer for all 12 months of year, except for the exceptions below</a:t>
            </a:r>
          </a:p>
          <a:p>
            <a:pPr marL="342900" marR="0" lvl="0" indent="-342900" algn="l" rtl="0">
              <a:spcBef>
                <a:spcPts val="740"/>
              </a:spcBef>
              <a:spcAft>
                <a:spcPts val="0"/>
              </a:spcAft>
              <a:buClr>
                <a:schemeClr val="dk1"/>
              </a:buClr>
              <a:buSzPct val="100000"/>
              <a:buFont typeface="Noto Sans Symbols"/>
              <a:buChar char="➢"/>
            </a:pPr>
            <a:r>
              <a:rPr lang="en-US" sz="3700" b="0" i="0" u="none" strike="noStrike" cap="none">
                <a:solidFill>
                  <a:schemeClr val="dk1"/>
                </a:solidFill>
                <a:latin typeface="Questrial"/>
                <a:ea typeface="Questrial"/>
                <a:cs typeface="Questrial"/>
                <a:sym typeface="Questrial"/>
              </a:rPr>
              <a:t>There are exceptions for: </a:t>
            </a:r>
          </a:p>
          <a:p>
            <a:pPr marL="742950" marR="0" lvl="1" indent="-285750" algn="l" rtl="0">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kidnapped children</a:t>
            </a:r>
          </a:p>
          <a:p>
            <a:pPr marL="742950" marR="0" lvl="1" indent="-285750" algn="l" rtl="0">
              <a:spcBef>
                <a:spcPts val="666"/>
              </a:spcBef>
              <a:spcAft>
                <a:spcPts val="0"/>
              </a:spcAft>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a child who was born or died during the year</a:t>
            </a:r>
          </a:p>
          <a:p>
            <a:pPr marL="742950" marR="0" lvl="1" indent="-285750" algn="l" rtl="0">
              <a:spcBef>
                <a:spcPts val="666"/>
              </a:spcBef>
              <a:buClr>
                <a:schemeClr val="dk1"/>
              </a:buClr>
              <a:buSzPct val="100909"/>
              <a:buFont typeface="Arial"/>
              <a:buChar char="•"/>
            </a:pPr>
            <a:r>
              <a:rPr lang="en-US" sz="3330" b="0" i="0" u="none" strike="noStrike" cap="none">
                <a:solidFill>
                  <a:schemeClr val="dk1"/>
                </a:solidFill>
                <a:latin typeface="Questrial"/>
                <a:ea typeface="Questrial"/>
                <a:cs typeface="Questrial"/>
                <a:sym typeface="Questrial"/>
              </a:rPr>
              <a:t>certain temporary absences – school, vacation, medical care,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8">
                                            <p:txEl>
                                              <p:pRg st="0" end="0"/>
                                            </p:txEl>
                                          </p:spTgt>
                                        </p:tgtEl>
                                        <p:attrNameLst>
                                          <p:attrName>style.visibility</p:attrName>
                                        </p:attrNameLst>
                                      </p:cBhvr>
                                      <p:to>
                                        <p:strVal val="visible"/>
                                      </p:to>
                                    </p:set>
                                    <p:animEffect transition="in" filter="fade">
                                      <p:cBhvr>
                                        <p:cTn id="7" dur="500"/>
                                        <p:tgtEl>
                                          <p:spTgt spid="8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8">
                                            <p:txEl>
                                              <p:pRg st="1" end="1"/>
                                            </p:txEl>
                                          </p:spTgt>
                                        </p:tgtEl>
                                        <p:attrNameLst>
                                          <p:attrName>style.visibility</p:attrName>
                                        </p:attrNameLst>
                                      </p:cBhvr>
                                      <p:to>
                                        <p:strVal val="visible"/>
                                      </p:to>
                                    </p:set>
                                    <p:animEffect transition="in" filter="fade">
                                      <p:cBhvr>
                                        <p:cTn id="12" dur="500"/>
                                        <p:tgtEl>
                                          <p:spTgt spid="8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8">
                                            <p:txEl>
                                              <p:pRg st="2" end="2"/>
                                            </p:txEl>
                                          </p:spTgt>
                                        </p:tgtEl>
                                        <p:attrNameLst>
                                          <p:attrName>style.visibility</p:attrName>
                                        </p:attrNameLst>
                                      </p:cBhvr>
                                      <p:to>
                                        <p:strVal val="visible"/>
                                      </p:to>
                                    </p:set>
                                    <p:animEffect transition="in" filter="fade">
                                      <p:cBhvr>
                                        <p:cTn id="17" dur="500"/>
                                        <p:tgtEl>
                                          <p:spTgt spid="8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8">
                                            <p:txEl>
                                              <p:pRg st="3" end="3"/>
                                            </p:txEl>
                                          </p:spTgt>
                                        </p:tgtEl>
                                        <p:attrNameLst>
                                          <p:attrName>style.visibility</p:attrName>
                                        </p:attrNameLst>
                                      </p:cBhvr>
                                      <p:to>
                                        <p:strVal val="visible"/>
                                      </p:to>
                                    </p:set>
                                    <p:animEffect transition="in" filter="fade">
                                      <p:cBhvr>
                                        <p:cTn id="22" dur="500"/>
                                        <p:tgtEl>
                                          <p:spTgt spid="80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8">
                                            <p:txEl>
                                              <p:pRg st="4" end="4"/>
                                            </p:txEl>
                                          </p:spTgt>
                                        </p:tgtEl>
                                        <p:attrNameLst>
                                          <p:attrName>style.visibility</p:attrName>
                                        </p:attrNameLst>
                                      </p:cBhvr>
                                      <p:to>
                                        <p:strVal val="visible"/>
                                      </p:to>
                                    </p:set>
                                    <p:animEffect transition="in" filter="fade">
                                      <p:cBhvr>
                                        <p:cTn id="27" dur="500"/>
                                        <p:tgtEl>
                                          <p:spTgt spid="8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Shape 814"/>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Relative: </a:t>
            </a:r>
            <a:br>
              <a:rPr lang="en-US" sz="4800" b="1" i="0" u="none" strike="noStrike" cap="none">
                <a:solidFill>
                  <a:schemeClr val="dk2"/>
                </a:solidFill>
                <a:latin typeface="Questrial"/>
                <a:ea typeface="Questrial"/>
                <a:cs typeface="Questrial"/>
                <a:sym typeface="Questrial"/>
              </a:rPr>
            </a:br>
            <a:r>
              <a:rPr lang="en-US" sz="4800" b="1" i="1" u="none" strike="noStrike" cap="none">
                <a:solidFill>
                  <a:schemeClr val="dk2"/>
                </a:solidFill>
                <a:latin typeface="Questrial"/>
                <a:ea typeface="Questrial"/>
                <a:cs typeface="Questrial"/>
                <a:sym typeface="Questrial"/>
              </a:rPr>
              <a:t>The Gross Income Test</a:t>
            </a:r>
          </a:p>
        </p:txBody>
      </p:sp>
      <p:graphicFrame>
        <p:nvGraphicFramePr>
          <p:cNvPr id="815" name="Shape 815"/>
          <p:cNvGraphicFramePr/>
          <p:nvPr/>
        </p:nvGraphicFramePr>
        <p:xfrm>
          <a:off x="609600" y="1979136"/>
          <a:ext cx="10972800" cy="3459353"/>
        </p:xfrm>
        <a:graphic>
          <a:graphicData uri="http://schemas.openxmlformats.org/drawingml/2006/table">
            <a:tbl>
              <a:tblPr>
                <a:noFill/>
                <a:tableStyleId>{528DD127-CA23-481B-BB3C-0306C4AA611B}</a:tableStyleId>
              </a:tblPr>
              <a:tblGrid>
                <a:gridCol w="1747875"/>
                <a:gridCol w="6700200"/>
                <a:gridCol w="2524725"/>
              </a:tblGrid>
              <a:tr h="2697175">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Step 4</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Did the person have a gross taxable income of less than the $4,</a:t>
                      </a:r>
                      <a:r>
                        <a:rPr lang="en-US" sz="3600" b="1">
                          <a:solidFill>
                            <a:schemeClr val="dk1"/>
                          </a:solidFill>
                          <a:latin typeface="Questrial"/>
                          <a:ea typeface="Questrial"/>
                          <a:cs typeface="Questrial"/>
                          <a:sym typeface="Questrial"/>
                        </a:rPr>
                        <a:t>05</a:t>
                      </a:r>
                      <a:r>
                        <a:rPr lang="en-US" sz="3600" b="1" i="0" u="none" strike="noStrike" cap="none">
                          <a:solidFill>
                            <a:schemeClr val="dk1"/>
                          </a:solidFill>
                          <a:latin typeface="Questrial"/>
                          <a:ea typeface="Questrial"/>
                          <a:cs typeface="Questrial"/>
                          <a:sym typeface="Questrial"/>
                        </a:rPr>
                        <a:t>0?</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NO: You cannot claim this person.</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YES: </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Go to Step 5</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5"/>
                                        </p:tgtEl>
                                        <p:attrNameLst>
                                          <p:attrName>style.visibility</p:attrName>
                                        </p:attrNameLst>
                                      </p:cBhvr>
                                      <p:to>
                                        <p:strVal val="visible"/>
                                      </p:to>
                                    </p:set>
                                    <p:animEffect transition="in" filter="fade">
                                      <p:cBhvr>
                                        <p:cTn id="7" dur="500"/>
                                        <p:tgtEl>
                                          <p:spTgt spid="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Shape 821"/>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Relative: </a:t>
            </a:r>
            <a:br>
              <a:rPr lang="en-US" sz="4800" b="1" i="0" u="none" strike="noStrike" cap="none">
                <a:solidFill>
                  <a:schemeClr val="dk2"/>
                </a:solidFill>
                <a:latin typeface="Questrial"/>
                <a:ea typeface="Questrial"/>
                <a:cs typeface="Questrial"/>
                <a:sym typeface="Questrial"/>
              </a:rPr>
            </a:br>
            <a:r>
              <a:rPr lang="en-US" sz="4800" b="1" i="1" u="none" strike="noStrike" cap="none">
                <a:solidFill>
                  <a:schemeClr val="dk2"/>
                </a:solidFill>
                <a:latin typeface="Questrial"/>
                <a:ea typeface="Questrial"/>
                <a:cs typeface="Questrial"/>
                <a:sym typeface="Questrial"/>
              </a:rPr>
              <a:t>The Support Test</a:t>
            </a:r>
          </a:p>
        </p:txBody>
      </p:sp>
      <p:graphicFrame>
        <p:nvGraphicFramePr>
          <p:cNvPr id="822" name="Shape 822"/>
          <p:cNvGraphicFramePr/>
          <p:nvPr/>
        </p:nvGraphicFramePr>
        <p:xfrm>
          <a:off x="609600" y="1705707"/>
          <a:ext cx="10972800" cy="4018979"/>
        </p:xfrm>
        <a:graphic>
          <a:graphicData uri="http://schemas.openxmlformats.org/drawingml/2006/table">
            <a:tbl>
              <a:tblPr>
                <a:noFill/>
                <a:tableStyleId>{528DD127-CA23-481B-BB3C-0306C4AA611B}</a:tableStyleId>
              </a:tblPr>
              <a:tblGrid>
                <a:gridCol w="1749050"/>
                <a:gridCol w="6704675"/>
                <a:gridCol w="2519075"/>
              </a:tblGrid>
              <a:tr h="3187525">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Step 5</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0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Did YOU provide more than </a:t>
                      </a:r>
                    </a:p>
                    <a:p>
                      <a:pPr marL="0" marR="0" lvl="0" indent="0" algn="ctr" rtl="0">
                        <a:lnSpc>
                          <a:spcPct val="100000"/>
                        </a:lnSpc>
                        <a:spcBef>
                          <a:spcPts val="72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half of the person’s </a:t>
                      </a:r>
                    </a:p>
                    <a:p>
                      <a:pPr marL="0" marR="0" lvl="0" indent="0" algn="ctr" rtl="0">
                        <a:lnSpc>
                          <a:spcPct val="100000"/>
                        </a:lnSpc>
                        <a:spcBef>
                          <a:spcPts val="72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total support for the year?</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YES: You can claim this person as your dependent</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If NO: </a:t>
                      </a:r>
                    </a:p>
                    <a:p>
                      <a:pPr marL="0" marR="0" lvl="0" indent="0" algn="ctr" rtl="0">
                        <a:lnSpc>
                          <a:spcPct val="102000"/>
                        </a:lnSpc>
                        <a:spcBef>
                          <a:spcPts val="350"/>
                        </a:spcBef>
                        <a:spcAft>
                          <a:spcPts val="0"/>
                        </a:spcAft>
                        <a:buClr>
                          <a:schemeClr val="dk1"/>
                        </a:buClr>
                        <a:buSzPct val="25000"/>
                        <a:buFont typeface="Questrial"/>
                        <a:buNone/>
                      </a:pPr>
                      <a:r>
                        <a:rPr lang="en-US" sz="3600" b="1" i="0" u="none" strike="noStrike" cap="none">
                          <a:solidFill>
                            <a:schemeClr val="dk1"/>
                          </a:solidFill>
                          <a:latin typeface="Questrial"/>
                          <a:ea typeface="Questrial"/>
                          <a:cs typeface="Questrial"/>
                          <a:sym typeface="Questrial"/>
                        </a:rPr>
                        <a:t>Go to Step 6</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500"/>
                                        <p:tgtEl>
                                          <p:spTgt spid="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Shape 828"/>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Qualifying Relative: </a:t>
            </a:r>
            <a:br>
              <a:rPr lang="en-US" sz="4800" b="1" i="0" u="none" strike="noStrike" cap="none">
                <a:solidFill>
                  <a:schemeClr val="dk2"/>
                </a:solidFill>
                <a:latin typeface="Questrial"/>
                <a:ea typeface="Questrial"/>
                <a:cs typeface="Questrial"/>
                <a:sym typeface="Questrial"/>
              </a:rPr>
            </a:br>
            <a:r>
              <a:rPr lang="en-US" sz="4800" b="1" i="1" u="none" strike="noStrike" cap="none">
                <a:solidFill>
                  <a:schemeClr val="dk2"/>
                </a:solidFill>
                <a:latin typeface="Questrial"/>
                <a:ea typeface="Questrial"/>
                <a:cs typeface="Questrial"/>
                <a:sym typeface="Questrial"/>
              </a:rPr>
              <a:t>Multiple Support Tests</a:t>
            </a:r>
          </a:p>
        </p:txBody>
      </p:sp>
      <p:graphicFrame>
        <p:nvGraphicFramePr>
          <p:cNvPr id="829" name="Shape 829"/>
          <p:cNvGraphicFramePr/>
          <p:nvPr/>
        </p:nvGraphicFramePr>
        <p:xfrm>
          <a:off x="609600" y="1600200"/>
          <a:ext cx="10972800" cy="4890625"/>
        </p:xfrm>
        <a:graphic>
          <a:graphicData uri="http://schemas.openxmlformats.org/drawingml/2006/table">
            <a:tbl>
              <a:tblPr>
                <a:noFill/>
                <a:tableStyleId>{528DD127-CA23-481B-BB3C-0306C4AA611B}</a:tableStyleId>
              </a:tblPr>
              <a:tblGrid>
                <a:gridCol w="1636300"/>
                <a:gridCol w="7122700"/>
                <a:gridCol w="2213800"/>
              </a:tblGrid>
              <a:tr h="1165600">
                <a:tc>
                  <a:txBody>
                    <a:bodyPr/>
                    <a:lstStyle/>
                    <a:p>
                      <a:pPr marL="0" marR="0" lvl="0" indent="0" algn="ctr" rtl="0">
                        <a:lnSpc>
                          <a:spcPct val="102000"/>
                        </a:lnSpc>
                        <a:spcBef>
                          <a:spcPts val="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Step 6</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Did another person provide more than half of the person’s total support?</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381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If NO:</a:t>
                      </a:r>
                    </a:p>
                    <a:p>
                      <a:pPr marL="0" marR="0" lvl="0" indent="0" algn="ctr" rtl="0">
                        <a:lnSpc>
                          <a:spcPct val="102000"/>
                        </a:lnSpc>
                        <a:spcBef>
                          <a:spcPts val="40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Go to Step 7</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381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3EED6"/>
                    </a:solidFill>
                  </a:tcPr>
                </a:tc>
              </a:tr>
              <a:tr h="1063500">
                <a:tc>
                  <a:txBody>
                    <a:bodyPr/>
                    <a:lstStyle/>
                    <a:p>
                      <a:pPr marL="0" marR="0" lvl="0" indent="0" algn="ctr" rtl="0">
                        <a:lnSpc>
                          <a:spcPct val="102000"/>
                        </a:lnSpc>
                        <a:spcBef>
                          <a:spcPts val="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Step 7</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Did two or more people together provide more </a:t>
                      </a:r>
                    </a:p>
                    <a:p>
                      <a:pPr marL="0" marR="0" lvl="0" indent="0" algn="ctr" rtl="0">
                        <a:lnSpc>
                          <a:spcPct val="102000"/>
                        </a:lnSpc>
                        <a:spcBef>
                          <a:spcPts val="40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than half the person’s total support?</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If YES: </a:t>
                      </a:r>
                    </a:p>
                    <a:p>
                      <a:pPr marL="0" marR="0" lvl="0" indent="0" algn="ctr" rtl="0">
                        <a:lnSpc>
                          <a:spcPct val="102000"/>
                        </a:lnSpc>
                        <a:spcBef>
                          <a:spcPts val="40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Go to Step 8</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3EED6"/>
                    </a:solidFill>
                  </a:tcPr>
                </a:tc>
              </a:tr>
              <a:tr h="1118475">
                <a:tc>
                  <a:txBody>
                    <a:bodyPr/>
                    <a:lstStyle/>
                    <a:p>
                      <a:pPr marL="0" marR="0" lvl="0" indent="0" algn="ctr" rtl="0">
                        <a:lnSpc>
                          <a:spcPct val="102000"/>
                        </a:lnSpc>
                        <a:spcBef>
                          <a:spcPts val="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Step 8</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Did you provide more than 10% of the person’s total support for the year?</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If YES: </a:t>
                      </a:r>
                    </a:p>
                    <a:p>
                      <a:pPr marL="0" marR="0" lvl="0" indent="0" algn="ctr" rtl="0">
                        <a:lnSpc>
                          <a:spcPct val="102000"/>
                        </a:lnSpc>
                        <a:spcBef>
                          <a:spcPts val="40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Go to Step 9</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3EED6"/>
                    </a:solidFill>
                  </a:tcPr>
                </a:tc>
              </a:tr>
              <a:tr h="1243575">
                <a:tc>
                  <a:txBody>
                    <a:bodyPr/>
                    <a:lstStyle/>
                    <a:p>
                      <a:pPr marL="0" marR="0" lvl="0" indent="0" algn="ctr" rtl="0">
                        <a:lnSpc>
                          <a:spcPct val="102000"/>
                        </a:lnSpc>
                        <a:spcBef>
                          <a:spcPts val="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Step 9</a:t>
                      </a:r>
                    </a:p>
                  </a:txBody>
                  <a:tcPr marL="0" marR="0" marT="0" marB="0" anchor="ctr" anchorCtr="1">
                    <a:lnL w="38100" cap="flat" cmpd="sng">
                      <a:solidFill>
                        <a:schemeClr val="dk1"/>
                      </a:solidFill>
                      <a:prstDash val="solid"/>
                      <a:round/>
                      <a:headEnd type="none" w="med" len="med"/>
                      <a:tailEnd type="none" w="med" len="med"/>
                    </a:lnL>
                    <a:lnR w="38100" cap="flat" cmpd="sng">
                      <a:solidFill>
                        <a:schemeClr val="dk1"/>
                      </a:solidFill>
                      <a:prstDash val="dot"/>
                      <a:round/>
                      <a:headEnd type="none" w="med" len="med"/>
                      <a:tailEnd type="none" w="med" len="med"/>
                    </a:lnR>
                    <a:lnT w="127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Did the other person(s) providing more than 10% of the person’s total support for the year provide you with a signed statement (Form 2120) agreeing not to claim the exemption?</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dot"/>
                      <a:round/>
                      <a:headEnd type="none" w="med" len="med"/>
                      <a:tailEnd type="none" w="med" len="med"/>
                    </a:lnR>
                    <a:lnT w="127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c>
                  <a:txBody>
                    <a:bodyPr/>
                    <a:lstStyle/>
                    <a:p>
                      <a:pPr marL="0" marR="0" lvl="0" indent="0" algn="ctr" rtl="0">
                        <a:lnSpc>
                          <a:spcPct val="102000"/>
                        </a:lnSpc>
                        <a:spcBef>
                          <a:spcPts val="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If YES: </a:t>
                      </a:r>
                    </a:p>
                    <a:p>
                      <a:pPr marL="0" marR="0" lvl="0" indent="0" algn="ctr" rtl="0">
                        <a:lnSpc>
                          <a:spcPct val="102000"/>
                        </a:lnSpc>
                        <a:spcBef>
                          <a:spcPts val="400"/>
                        </a:spcBef>
                        <a:spcAft>
                          <a:spcPts val="0"/>
                        </a:spcAft>
                        <a:buClr>
                          <a:schemeClr val="dk1"/>
                        </a:buClr>
                        <a:buSzPct val="25000"/>
                        <a:buFont typeface="Questrial"/>
                        <a:buNone/>
                      </a:pPr>
                      <a:r>
                        <a:rPr lang="en-US" sz="2400" b="1" i="0" u="none" strike="noStrike" cap="none">
                          <a:solidFill>
                            <a:schemeClr val="dk1"/>
                          </a:solidFill>
                          <a:latin typeface="Questrial"/>
                          <a:ea typeface="Questrial"/>
                          <a:cs typeface="Questrial"/>
                          <a:sym typeface="Questrial"/>
                        </a:rPr>
                        <a:t>You can claim an exemption for this person</a:t>
                      </a:r>
                    </a:p>
                  </a:txBody>
                  <a:tcPr marL="0" marR="0" marT="0" marB="0" anchor="ctr" anchorCtr="1">
                    <a:lnL w="38100" cap="flat" cmpd="sng">
                      <a:solidFill>
                        <a:schemeClr val="dk1"/>
                      </a:solidFill>
                      <a:prstDash val="dot"/>
                      <a:round/>
                      <a:headEnd type="none" w="med" len="med"/>
                      <a:tailEnd type="none" w="med" len="med"/>
                    </a:lnL>
                    <a:lnR w="381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38100" cap="flat" cmpd="sng">
                      <a:solidFill>
                        <a:schemeClr val="dk1"/>
                      </a:solidFill>
                      <a:prstDash val="solid"/>
                      <a:round/>
                      <a:headEnd type="none" w="med" len="med"/>
                      <a:tailEnd type="none" w="med" len="med"/>
                    </a:lnB>
                    <a:solidFill>
                      <a:srgbClr val="E3EED6"/>
                    </a:solidFill>
                  </a:tcPr>
                </a:tc>
              </a:tr>
            </a:tbl>
          </a:graphicData>
        </a:graphic>
      </p:graphicFrame>
      <p:sp>
        <p:nvSpPr>
          <p:cNvPr id="830" name="Shape 830"/>
          <p:cNvSpPr/>
          <p:nvPr/>
        </p:nvSpPr>
        <p:spPr>
          <a:xfrm>
            <a:off x="502275" y="3673799"/>
            <a:ext cx="11187300" cy="1006500"/>
          </a:xfrm>
          <a:prstGeom prst="rect">
            <a:avLst/>
          </a:prstGeom>
          <a:gradFill>
            <a:gsLst>
              <a:gs pos="0">
                <a:srgbClr val="B0CED9"/>
              </a:gs>
              <a:gs pos="35000">
                <a:srgbClr val="C7DCE4"/>
              </a:gs>
              <a:gs pos="100000">
                <a:srgbClr val="EAF1F4"/>
              </a:gs>
            </a:gsLst>
            <a:lin ang="16200000" scaled="0"/>
          </a:gradFill>
          <a:ln w="9525" cap="flat" cmpd="sng">
            <a:solidFill>
              <a:srgbClr val="38707F"/>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t" anchorCtr="0">
            <a:noAutofit/>
          </a:bodyPr>
          <a:lstStyle/>
          <a:p>
            <a:pPr marL="0" marR="0" lvl="0" indent="0" algn="ctr" rtl="0">
              <a:spcBef>
                <a:spcPts val="0"/>
              </a:spcBef>
              <a:buSzPct val="25000"/>
              <a:buNone/>
            </a:pPr>
            <a:r>
              <a:rPr lang="en-US" sz="2800" b="1">
                <a:solidFill>
                  <a:schemeClr val="accent3"/>
                </a:solidFill>
                <a:latin typeface="Questrial"/>
                <a:ea typeface="Questrial"/>
                <a:cs typeface="Questrial"/>
                <a:sym typeface="Questrial"/>
              </a:rPr>
              <a:t>This situation is complicated to determine. </a:t>
            </a:r>
            <a:r>
              <a:rPr lang="en-US" sz="2800" b="1" u="sng">
                <a:solidFill>
                  <a:schemeClr val="accent3"/>
                </a:solidFill>
                <a:latin typeface="Questrial"/>
                <a:ea typeface="Questrial"/>
                <a:cs typeface="Questrial"/>
                <a:sym typeface="Questrial"/>
              </a:rPr>
              <a:t>SEE YOUR SITE COORDINATOR</a:t>
            </a:r>
            <a:r>
              <a:rPr lang="en-US" sz="2800" b="1">
                <a:solidFill>
                  <a:schemeClr val="accent3"/>
                </a:solidFill>
                <a:latin typeface="Questrial"/>
                <a:ea typeface="Questrial"/>
                <a:cs typeface="Questrial"/>
                <a:sym typeface="Questria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9"/>
                                        </p:tgtEl>
                                        <p:attrNameLst>
                                          <p:attrName>style.visibility</p:attrName>
                                        </p:attrNameLst>
                                      </p:cBhvr>
                                      <p:to>
                                        <p:strVal val="visible"/>
                                      </p:to>
                                    </p:set>
                                    <p:animEffect transition="in" filter="fade">
                                      <p:cBhvr>
                                        <p:cTn id="7" dur="500"/>
                                        <p:tgtEl>
                                          <p:spTgt spid="82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30"/>
                                        </p:tgtEl>
                                        <p:attrNameLst>
                                          <p:attrName>style.visibility</p:attrName>
                                        </p:attrNameLst>
                                      </p:cBhvr>
                                      <p:to>
                                        <p:strVal val="visible"/>
                                      </p:to>
                                    </p:set>
                                    <p:anim calcmode="lin" valueType="num">
                                      <p:cBhvr additive="base">
                                        <p:cTn id="12" dur="500"/>
                                        <p:tgtEl>
                                          <p:spTgt spid="830"/>
                                        </p:tgtEl>
                                        <p:attrNameLst>
                                          <p:attrName>ppt_w</p:attrName>
                                        </p:attrNameLst>
                                      </p:cBhvr>
                                      <p:tavLst>
                                        <p:tav tm="0">
                                          <p:val>
                                            <p:strVal val="0"/>
                                          </p:val>
                                        </p:tav>
                                        <p:tav tm="100000">
                                          <p:val>
                                            <p:strVal val="#ppt_w"/>
                                          </p:val>
                                        </p:tav>
                                      </p:tavLst>
                                    </p:anim>
                                    <p:anim calcmode="lin" valueType="num">
                                      <p:cBhvr additive="base">
                                        <p:cTn id="13" dur="500"/>
                                        <p:tgtEl>
                                          <p:spTgt spid="83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Shape 836"/>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a:t>
            </a:r>
          </a:p>
        </p:txBody>
      </p:sp>
      <p:sp>
        <p:nvSpPr>
          <p:cNvPr id="837" name="Shape 837"/>
          <p:cNvSpPr txBox="1">
            <a:spLocks noGrp="1"/>
          </p:cNvSpPr>
          <p:nvPr>
            <p:ph type="body" idx="1"/>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lnSpc>
                <a:spcPct val="90000"/>
              </a:lnSpc>
              <a:spcBef>
                <a:spcPts val="0"/>
              </a:spcBef>
              <a:spcAft>
                <a:spcPts val="0"/>
              </a:spcAft>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Roderick, age 29, lives with his uncle.  Last year, he worked part-time and earned $2,100.  His uncle provided for the rest of his support, including rent and household costs.</a:t>
            </a:r>
          </a:p>
          <a:p>
            <a:pPr marL="342900" marR="0" lvl="0" indent="-342900" algn="ctr" rtl="0">
              <a:lnSpc>
                <a:spcPct val="90000"/>
              </a:lnSpc>
              <a:spcBef>
                <a:spcPts val="800"/>
              </a:spcBef>
              <a:spcAft>
                <a:spcPts val="0"/>
              </a:spcAft>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  </a:t>
            </a:r>
          </a:p>
          <a:p>
            <a:pPr marL="342900" marR="0" lvl="0" indent="-342900" algn="ctr" rtl="0">
              <a:lnSpc>
                <a:spcPct val="90000"/>
              </a:lnSpc>
              <a:spcBef>
                <a:spcPts val="800"/>
              </a:spcBef>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Can his uncle claim Roderick as a dependent?   Can Roderick claim a personal exemption?</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Shape 842"/>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 – Answer</a:t>
            </a:r>
          </a:p>
        </p:txBody>
      </p:sp>
      <p:sp>
        <p:nvSpPr>
          <p:cNvPr id="843" name="Shape 843"/>
          <p:cNvSpPr txBox="1">
            <a:spLocks noGrp="1"/>
          </p:cNvSpPr>
          <p:nvPr>
            <p:ph type="body" idx="1"/>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w="9525" cap="flat" cmpd="sng">
            <a:solidFill>
              <a:srgbClr val="F0B125"/>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342900" marR="0" lvl="0" indent="-342900" algn="ctr" rtl="0">
              <a:lnSpc>
                <a:spcPct val="80000"/>
              </a:lnSpc>
              <a:spcBef>
                <a:spcPts val="0"/>
              </a:spcBef>
              <a:spcAft>
                <a:spcPts val="0"/>
              </a:spcAft>
              <a:buClr>
                <a:srgbClr val="000000"/>
              </a:buClr>
              <a:buSzPct val="25000"/>
              <a:buFont typeface="Noto Sans Symbols"/>
              <a:buNone/>
            </a:pPr>
            <a:r>
              <a:rPr lang="en-US" sz="4000" b="1" i="0" u="none" strike="noStrike" cap="none">
                <a:solidFill>
                  <a:srgbClr val="CA8F0C"/>
                </a:solidFill>
                <a:latin typeface="Questrial"/>
                <a:ea typeface="Questrial"/>
                <a:cs typeface="Questrial"/>
                <a:sym typeface="Questrial"/>
              </a:rPr>
              <a:t>YES.</a:t>
            </a:r>
          </a:p>
          <a:p>
            <a:pPr marL="342900" marR="0" lvl="0" indent="-342900" algn="ctr" rtl="0">
              <a:lnSpc>
                <a:spcPct val="80000"/>
              </a:lnSpc>
              <a:spcBef>
                <a:spcPts val="800"/>
              </a:spcBef>
              <a:spcAft>
                <a:spcPts val="0"/>
              </a:spcAft>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His uncle can claim Roderick as a qualifying relative. </a:t>
            </a:r>
          </a:p>
          <a:p>
            <a:pPr marL="342900" marR="0" lvl="0" indent="-342900" algn="ctr" rtl="0">
              <a:lnSpc>
                <a:spcPct val="80000"/>
              </a:lnSpc>
              <a:spcBef>
                <a:spcPts val="800"/>
              </a:spcBef>
              <a:spcAft>
                <a:spcPts val="0"/>
              </a:spcAft>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 </a:t>
            </a:r>
          </a:p>
          <a:p>
            <a:pPr marL="342900" marR="0" lvl="0" indent="-342900" algn="ctr" rtl="0">
              <a:lnSpc>
                <a:spcPct val="80000"/>
              </a:lnSpc>
              <a:spcBef>
                <a:spcPts val="800"/>
              </a:spcBef>
              <a:spcAft>
                <a:spcPts val="0"/>
              </a:spcAft>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NO.</a:t>
            </a:r>
          </a:p>
          <a:p>
            <a:pPr marL="342900" marR="0" lvl="0" indent="-342900" algn="ctr" rtl="0">
              <a:lnSpc>
                <a:spcPct val="80000"/>
              </a:lnSpc>
              <a:spcBef>
                <a:spcPts val="800"/>
              </a:spcBef>
              <a:buClr>
                <a:srgbClr val="CA8F0C"/>
              </a:buClr>
              <a:buSzPct val="25000"/>
              <a:buFont typeface="Noto Sans Symbols"/>
              <a:buNone/>
            </a:pPr>
            <a:r>
              <a:rPr lang="en-US" sz="4000" b="1" i="0" u="none" strike="noStrike" cap="none">
                <a:solidFill>
                  <a:srgbClr val="CA8F0C"/>
                </a:solidFill>
                <a:latin typeface="Questrial"/>
                <a:ea typeface="Questrial"/>
                <a:cs typeface="Questrial"/>
                <a:sym typeface="Questrial"/>
              </a:rPr>
              <a:t>Roderick cannot claim a personal exemption because he can be claimed as a dependent.</a:t>
            </a:r>
          </a:p>
        </p:txBody>
      </p:sp>
    </p:spTree>
  </p:cSld>
  <p:clrMapOvr>
    <a:masterClrMapping/>
  </p:clrMapOvr>
  <p:transition spd="med">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Shape 849"/>
          <p:cNvSpPr txBox="1">
            <a:spLocks noGrp="1"/>
          </p:cNvSpPr>
          <p:nvPr>
            <p:ph type="title"/>
          </p:nvPr>
        </p:nvSpPr>
        <p:spPr>
          <a:xfrm>
            <a:off x="609600" y="274638"/>
            <a:ext cx="10972800" cy="1143000"/>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2"/>
              </a:buClr>
              <a:buSzPct val="25000"/>
              <a:buFont typeface="Questrial"/>
              <a:buNone/>
            </a:pPr>
            <a:r>
              <a:rPr lang="en-US" sz="4800" b="1" i="0" u="none" strike="noStrike" cap="none">
                <a:solidFill>
                  <a:schemeClr val="dk2"/>
                </a:solidFill>
                <a:latin typeface="Questrial"/>
                <a:ea typeface="Questrial"/>
                <a:cs typeface="Questrial"/>
                <a:sym typeface="Questrial"/>
              </a:rPr>
              <a:t>Exercise</a:t>
            </a:r>
          </a:p>
        </p:txBody>
      </p:sp>
      <p:sp>
        <p:nvSpPr>
          <p:cNvPr id="850" name="Shape 850"/>
          <p:cNvSpPr txBox="1">
            <a:spLocks noGrp="1"/>
          </p:cNvSpPr>
          <p:nvPr>
            <p:ph type="body" idx="1"/>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w="9525" cap="flat" cmpd="sng">
            <a:solidFill>
              <a:srgbClr val="749E3D"/>
            </a:solidFill>
            <a:prstDash val="solid"/>
            <a:round/>
            <a:headEnd type="none" w="med" len="med"/>
            <a:tailEnd type="none" w="med" len="med"/>
          </a:ln>
          <a:effectLst>
            <a:outerShdw blurRad="40000" dist="20000" dir="5400000" rotWithShape="0">
              <a:srgbClr val="000000">
                <a:alpha val="37647"/>
              </a:srgbClr>
            </a:outerShdw>
          </a:effectLst>
        </p:spPr>
        <p:txBody>
          <a:bodyPr wrap="square" lIns="0" tIns="0" rIns="0" bIns="0" anchor="ctr" anchorCtr="0">
            <a:noAutofit/>
          </a:bodyPr>
          <a:lstStyle/>
          <a:p>
            <a:pPr marL="342900" marR="0" lvl="0" indent="-342900" algn="ctr" rtl="0">
              <a:spcBef>
                <a:spcPts val="0"/>
              </a:spcBef>
              <a:buClr>
                <a:srgbClr val="000000"/>
              </a:buClr>
              <a:buSzPct val="25000"/>
              <a:buFont typeface="Noto Sans Symbols"/>
              <a:buNone/>
            </a:pPr>
            <a:r>
              <a:rPr lang="en-US" sz="4000" b="1" i="0" u="none" strike="noStrike" cap="none">
                <a:solidFill>
                  <a:schemeClr val="dk1"/>
                </a:solidFill>
                <a:latin typeface="Questrial"/>
                <a:ea typeface="Questrial"/>
                <a:cs typeface="Questrial"/>
                <a:sym typeface="Questrial"/>
              </a:rPr>
              <a:t>Gina Brown provides all support for her uncle.  Uncle Jim is unmarried, 72 years old, and lives in another city.  He has no gross income for the calendar year. Can Gina claim Uncle Jim as a dependent?</a:t>
            </a:r>
          </a:p>
        </p:txBody>
      </p:sp>
    </p:spTree>
  </p:cSld>
  <p:clrMapOvr>
    <a:masterClrMapping/>
  </p:clrMapOvr>
</p:sld>
</file>

<file path=ppt/theme/theme1.xml><?xml version="1.0" encoding="utf-8"?>
<a:theme xmlns:a="http://schemas.openxmlformats.org/drawingml/2006/main" name="SaveFirst">
  <a:themeElements>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veFirst">
  <a:themeElements>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16892</Words>
  <Application>Microsoft Macintosh PowerPoint</Application>
  <PresentationFormat>Widescreen</PresentationFormat>
  <Paragraphs>2122</Paragraphs>
  <Slides>417</Slides>
  <Notes>417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417</vt:i4>
      </vt:variant>
    </vt:vector>
  </HeadingPairs>
  <TitlesOfParts>
    <vt:vector size="427" baseType="lpstr">
      <vt:lpstr>Arial</vt:lpstr>
      <vt:lpstr>Calibri</vt:lpstr>
      <vt:lpstr>Questrial</vt:lpstr>
      <vt:lpstr>Courier New</vt:lpstr>
      <vt:lpstr>Noto Sans Symbols</vt:lpstr>
      <vt:lpstr>Helvetica Neue</vt:lpstr>
      <vt:lpstr>Times New Roman</vt:lpstr>
      <vt:lpstr>Cambria</vt:lpstr>
      <vt:lpstr>SaveFirst</vt:lpstr>
      <vt:lpstr>SaveFirst</vt:lpstr>
      <vt:lpstr>PowerPoint Presentation</vt:lpstr>
      <vt:lpstr>SaveFirst Basic Volunteer Overview</vt:lpstr>
      <vt:lpstr>SaveFirst Basic Volunteer Overview</vt:lpstr>
      <vt:lpstr>The Impact SaveFirst Volunteers will have this Season</vt:lpstr>
      <vt:lpstr>Resources</vt:lpstr>
      <vt:lpstr>Please “Like” our Facebook Page</vt:lpstr>
      <vt:lpstr>Training Outline: A Session</vt:lpstr>
      <vt:lpstr>Training Outline: A Session</vt:lpstr>
      <vt:lpstr>PowerPoint Presentation</vt:lpstr>
      <vt:lpstr>Tax Terminology Objectives</vt:lpstr>
      <vt:lpstr>PowerPoint Presentation</vt:lpstr>
      <vt:lpstr>Filing Status</vt:lpstr>
      <vt:lpstr>Filing Status </vt:lpstr>
      <vt:lpstr>Exemption</vt:lpstr>
      <vt:lpstr>Exemption </vt:lpstr>
      <vt:lpstr>Dependent </vt:lpstr>
      <vt:lpstr>Exemptions  </vt:lpstr>
      <vt:lpstr>Earned vs. Unearned Income</vt:lpstr>
      <vt:lpstr>Earned vs. Unearned Income</vt:lpstr>
      <vt:lpstr>Earned vs. Unearned Income</vt:lpstr>
      <vt:lpstr>Earned vs. Unearned Income</vt:lpstr>
      <vt:lpstr>Adjustment</vt:lpstr>
      <vt:lpstr>Adjustment</vt:lpstr>
      <vt:lpstr>Adjustment</vt:lpstr>
      <vt:lpstr>Adjusted Gross Income (AGI)</vt:lpstr>
      <vt:lpstr>Deduction</vt:lpstr>
      <vt:lpstr>Deduction</vt:lpstr>
      <vt:lpstr>Taxable Income</vt:lpstr>
      <vt:lpstr>Tax Liability</vt:lpstr>
      <vt:lpstr>Tax Credit</vt:lpstr>
      <vt:lpstr>Nonrefundable Tax Credit</vt:lpstr>
      <vt:lpstr>Nonrefundable Tax Credit</vt:lpstr>
      <vt:lpstr>Nonrefundable Tax Credit</vt:lpstr>
      <vt:lpstr>Refundable Tax Credit</vt:lpstr>
      <vt:lpstr>Refundable Tax Credit</vt:lpstr>
      <vt:lpstr>Refundable Tax Credit</vt:lpstr>
      <vt:lpstr>Withholding</vt:lpstr>
      <vt:lpstr>Federal Income Tax Process Overview</vt:lpstr>
      <vt:lpstr>PowerPoint Presentation</vt:lpstr>
      <vt:lpstr>PowerPoint Presentation</vt:lpstr>
      <vt:lpstr>PowerPoint Presentation</vt:lpstr>
      <vt:lpstr>PowerPoint Presentation</vt:lpstr>
      <vt:lpstr>PowerPoint Presentation</vt:lpstr>
      <vt:lpstr>PowerPoint Presentation</vt:lpstr>
      <vt:lpstr>Tax Preparation Process</vt:lpstr>
      <vt:lpstr>Part 1: Preliminary Interview</vt:lpstr>
      <vt:lpstr>Part 1: Preliminary Interview</vt:lpstr>
      <vt:lpstr>Part 1: Preliminary Interview</vt:lpstr>
      <vt:lpstr>Part 1: Preliminary Interview – Identification</vt:lpstr>
      <vt:lpstr>Part 1: Preliminary Interview – Acceptable Documents other than SS Card</vt:lpstr>
      <vt:lpstr>Part 1: Preliminary Interview – Why conduct an interview?</vt:lpstr>
      <vt:lpstr>Part 1: Preliminary Interview – Why conduct an interview?</vt:lpstr>
      <vt:lpstr>Tax Preparation Process</vt:lpstr>
      <vt:lpstr>PowerPoint Presentation</vt:lpstr>
      <vt:lpstr>Exemptions Objectives</vt:lpstr>
      <vt:lpstr>Personal Exemptions</vt:lpstr>
      <vt:lpstr>Personal Exemptions</vt:lpstr>
      <vt:lpstr>Personal Exemptions</vt:lpstr>
      <vt:lpstr>Dependency Exemptions</vt:lpstr>
      <vt:lpstr>Determining Dependency Exemptions</vt:lpstr>
      <vt:lpstr>Dependency Exemptions</vt:lpstr>
      <vt:lpstr>Qualifying Child or Qualifying Relative?</vt:lpstr>
      <vt:lpstr>Determining Dependency Exemptions</vt:lpstr>
      <vt:lpstr>Qualifying Child:  The Taxpayer Eligibility Test</vt:lpstr>
      <vt:lpstr>Qualifying Child:  The Marital Status Test</vt:lpstr>
      <vt:lpstr>Qualifying Child:  The Joint Return Test</vt:lpstr>
      <vt:lpstr>Qualifying Child:  The Citizenship Test</vt:lpstr>
      <vt:lpstr>Note: Taxpayers with ITIN Cards</vt:lpstr>
      <vt:lpstr>Qualifying Child:  The Relationship Test</vt:lpstr>
      <vt:lpstr>Qualifying Child:  The Age Test</vt:lpstr>
      <vt:lpstr>“Permanently and Totally Disabled”</vt:lpstr>
      <vt:lpstr>Qualifying Child:  The Residency Test</vt:lpstr>
      <vt:lpstr>“Temporary Absences”</vt:lpstr>
      <vt:lpstr>Qualifying Child:  The Support Test</vt:lpstr>
      <vt:lpstr>Qualifying Child:  The Other Adults Test</vt:lpstr>
      <vt:lpstr>Dependency Exemptions</vt:lpstr>
      <vt:lpstr>Exercise</vt:lpstr>
      <vt:lpstr>Exercise – Answer</vt:lpstr>
      <vt:lpstr>Exercise</vt:lpstr>
      <vt:lpstr>Exercise – Answer</vt:lpstr>
      <vt:lpstr>Exercise</vt:lpstr>
      <vt:lpstr>Exercise – Answer</vt:lpstr>
      <vt:lpstr>Determining Dependency Exemptions</vt:lpstr>
      <vt:lpstr>Qualifying Child of More Than One Person</vt:lpstr>
      <vt:lpstr>Qualifying Child of More Than One Person</vt:lpstr>
      <vt:lpstr>Determining Dependency Exemptions</vt:lpstr>
      <vt:lpstr>What if the parents live apart?</vt:lpstr>
      <vt:lpstr>Determining Dependency Exemptions</vt:lpstr>
      <vt:lpstr>Qualifying Relative:  The Qualifying Child Test</vt:lpstr>
      <vt:lpstr>Qualifying Relative:  The Relationship Test</vt:lpstr>
      <vt:lpstr>Relationship Test Notes</vt:lpstr>
      <vt:lpstr>Qualifying Relative:  The Residency Test</vt:lpstr>
      <vt:lpstr>Residency Test Notes</vt:lpstr>
      <vt:lpstr>Qualifying Relative:  The Gross Income Test</vt:lpstr>
      <vt:lpstr>Qualifying Relative:  The Support Test</vt:lpstr>
      <vt:lpstr>Qualifying Relative:  Multiple Support Tests</vt:lpstr>
      <vt:lpstr>Exercise</vt:lpstr>
      <vt:lpstr>Exercise – Answer</vt:lpstr>
      <vt:lpstr>Exercise</vt:lpstr>
      <vt:lpstr>Exercise - Answer</vt:lpstr>
      <vt:lpstr>PowerPoint Presentation</vt:lpstr>
      <vt:lpstr>Filing Status Objectives</vt:lpstr>
      <vt:lpstr>Five Filing Statuses</vt:lpstr>
      <vt:lpstr>Determining Filing Status</vt:lpstr>
      <vt:lpstr>Determining Filing Status</vt:lpstr>
      <vt:lpstr>Single</vt:lpstr>
      <vt:lpstr>Married Filing Jointly</vt:lpstr>
      <vt:lpstr>Married Filing Separately</vt:lpstr>
      <vt:lpstr>Why Do Some Choose MFS? </vt:lpstr>
      <vt:lpstr>Why Do Some Choose MFS? </vt:lpstr>
      <vt:lpstr>Note </vt:lpstr>
      <vt:lpstr>Head of Household</vt:lpstr>
      <vt:lpstr>Head of Household</vt:lpstr>
      <vt:lpstr>“Considered Unmarried”</vt:lpstr>
      <vt:lpstr>Head of Household</vt:lpstr>
      <vt:lpstr>Head of Household: Qualifying Person</vt:lpstr>
      <vt:lpstr>Head of Household: Qualifying Person</vt:lpstr>
      <vt:lpstr>Head of Household: Separated Parents</vt:lpstr>
      <vt:lpstr>Qualifying Widow(er)  with Dependent Child</vt:lpstr>
      <vt:lpstr>Unmarried, Widowed Taxpayer?</vt:lpstr>
      <vt:lpstr>From Lowest to Highest Tax Burden</vt:lpstr>
      <vt:lpstr>Exercise</vt:lpstr>
      <vt:lpstr>Exercise – Answer</vt:lpstr>
      <vt:lpstr>Exercise</vt:lpstr>
      <vt:lpstr>Exercise – Answer</vt:lpstr>
      <vt:lpstr>Exercise</vt:lpstr>
      <vt:lpstr>Exercise – Answer</vt:lpstr>
      <vt:lpstr>Exercise</vt:lpstr>
      <vt:lpstr>Exercise – Answer </vt:lpstr>
      <vt:lpstr>PowerPoint Presentation</vt:lpstr>
      <vt:lpstr>Filing Status Objectives</vt:lpstr>
      <vt:lpstr>Who Must File? </vt:lpstr>
      <vt:lpstr>Who is Legally Required to File a Return?</vt:lpstr>
      <vt:lpstr>Children &amp; Other Dependents</vt:lpstr>
      <vt:lpstr>Other Situations When You Must File</vt:lpstr>
      <vt:lpstr>Who Should File</vt:lpstr>
      <vt:lpstr>TaxSlayer – Beth Branch</vt:lpstr>
      <vt:lpstr>Break</vt:lpstr>
      <vt:lpstr>PowerPoint Presentation</vt:lpstr>
      <vt:lpstr>Income Objectives</vt:lpstr>
      <vt:lpstr>Taxable Income</vt:lpstr>
      <vt:lpstr>Nontaxable Income</vt:lpstr>
      <vt:lpstr>Taxable &amp; Nontaxable Income</vt:lpstr>
      <vt:lpstr>Earned vs. Unearned Income</vt:lpstr>
      <vt:lpstr>Income</vt:lpstr>
      <vt:lpstr>Income</vt:lpstr>
      <vt:lpstr>Form W-2: Wage and Tax Statement</vt:lpstr>
      <vt:lpstr>Form W-2: Wages, Tips, Other Compensation</vt:lpstr>
      <vt:lpstr>Form W-2: Federal Income Tax Withheld</vt:lpstr>
      <vt:lpstr>Form W-2: Federal Income Tax Withheld</vt:lpstr>
      <vt:lpstr>Form W-2: FICA Taxes</vt:lpstr>
      <vt:lpstr>Form W-2: FICA Taxes</vt:lpstr>
      <vt:lpstr>Form W-2: Allocated Tips</vt:lpstr>
      <vt:lpstr>Form W-2: Dependent Care Benefits</vt:lpstr>
      <vt:lpstr>Form W-2: Box 12 Codes</vt:lpstr>
      <vt:lpstr>Form W-2: Box 13</vt:lpstr>
      <vt:lpstr>Form W-2: Other</vt:lpstr>
      <vt:lpstr>Form W-2: Other</vt:lpstr>
      <vt:lpstr>Form W-2: State and Local Wages, Tax</vt:lpstr>
      <vt:lpstr>Form W-2: State and Local Wages, Tax</vt:lpstr>
      <vt:lpstr>Form SSA-1099:  Social Security Benefit Statement</vt:lpstr>
      <vt:lpstr>Form SSA-1099: Social Security Benefits</vt:lpstr>
      <vt:lpstr>Form SSA-1099: Social Security Benefits</vt:lpstr>
      <vt:lpstr>Form SSA-1099: Medicare Premiums</vt:lpstr>
      <vt:lpstr>Form SSA-1099: Voluntary Federal Income Tax Withholding</vt:lpstr>
      <vt:lpstr>Form SSA-1099: Lump Sum Benefit Payments</vt:lpstr>
      <vt:lpstr>Form 1099-G: Certain Government Payments</vt:lpstr>
      <vt:lpstr>Form 1099-G: Unemployment Compensation</vt:lpstr>
      <vt:lpstr>Form 1099-G: Federal Income Tax Withheld</vt:lpstr>
      <vt:lpstr>Prior Year State Tax Refund</vt:lpstr>
      <vt:lpstr>Household Employee Income</vt:lpstr>
      <vt:lpstr>Form 1099-INT: Interest Income</vt:lpstr>
      <vt:lpstr>Form 1099-INT: Interest &amp; Interest on U.S. Savings Bonds &amp; Treas. Obligations</vt:lpstr>
      <vt:lpstr>Form 1099-INT: Early Withdrawal Penalty</vt:lpstr>
      <vt:lpstr>Form 1099-INT: Federal Income Tax Withheld</vt:lpstr>
      <vt:lpstr>Form 1099-DIV: Dividends and Distributions</vt:lpstr>
      <vt:lpstr>Form 1099-DIV: Ordinary and Qualified Dividends</vt:lpstr>
      <vt:lpstr>Form 1099-DIV: Capital Gains Distributions</vt:lpstr>
      <vt:lpstr>Form 1099-DIV: Federal Income Tax Withheld</vt:lpstr>
      <vt:lpstr>Form W2-G: Certain Gambling Winnings</vt:lpstr>
      <vt:lpstr>Form W2-G: Certain Gambling Winnings</vt:lpstr>
      <vt:lpstr>Jury Duty Pay</vt:lpstr>
      <vt:lpstr>Form 1099-MISC: Miscellaneous Income</vt:lpstr>
      <vt:lpstr>Form 1099-MISC: Other Income </vt:lpstr>
      <vt:lpstr>Form 1099-MISC: Federal Income Tax Withheld</vt:lpstr>
      <vt:lpstr>Form 1099-MISC: Nonemployee Compensation</vt:lpstr>
      <vt:lpstr>Out of Scope for Basic Volunteers</vt:lpstr>
      <vt:lpstr>TaxSlayer – Beth Branch</vt:lpstr>
      <vt:lpstr>PowerPoint Presentation</vt:lpstr>
      <vt:lpstr>Standard Deduction Objectives</vt:lpstr>
      <vt:lpstr>Standard Deduction</vt:lpstr>
      <vt:lpstr>Standard Deduction for Most Filers</vt:lpstr>
      <vt:lpstr>Itemized Deductions</vt:lpstr>
      <vt:lpstr>Itemized Deductions</vt:lpstr>
      <vt:lpstr>Itemized Deductions</vt:lpstr>
      <vt:lpstr>Itemized Deductions</vt:lpstr>
      <vt:lpstr>PowerPoint Presentation</vt:lpstr>
      <vt:lpstr>Exercise</vt:lpstr>
      <vt:lpstr>Exercise – Answer</vt:lpstr>
      <vt:lpstr>Exercise</vt:lpstr>
      <vt:lpstr>Exercise – Answer</vt:lpstr>
      <vt:lpstr>PowerPoint Presentation</vt:lpstr>
      <vt:lpstr>Nonrefundable Credits Objectives</vt:lpstr>
      <vt:lpstr>Nonrefundable Tax Credit</vt:lpstr>
      <vt:lpstr>Determining Nonrefundable Credits</vt:lpstr>
      <vt:lpstr>Nonrefundable Tax Credit</vt:lpstr>
      <vt:lpstr>Nonrefundable Tax Credit</vt:lpstr>
      <vt:lpstr>Child &amp; Dependent Care Expenses Credit </vt:lpstr>
      <vt:lpstr>Child &amp; Dependent Care Expenses Credit: Eligibility</vt:lpstr>
      <vt:lpstr>Child &amp; Dependent Care Expenses Credit: Eligibility</vt:lpstr>
      <vt:lpstr>Child &amp; Dependent Care Expenses Credit: Qualified Work-Related Expenses </vt:lpstr>
      <vt:lpstr>Child &amp; Dependent Care Expenses Credit: Qualified Work-Related Expenses </vt:lpstr>
      <vt:lpstr>Child &amp; Dependent Care Expenses Credit: Notes</vt:lpstr>
      <vt:lpstr>Child &amp; Dependent Care Expenses Credit: Employer Provided Benefits</vt:lpstr>
      <vt:lpstr>Child &amp; Dependent Care Expenses Credit:  Employer Provided Benefits</vt:lpstr>
      <vt:lpstr>Child &amp; Dependent Care Expenses Credit: Divorced/Separated Parents </vt:lpstr>
      <vt:lpstr>Exercise</vt:lpstr>
      <vt:lpstr>Exercise – Answer</vt:lpstr>
      <vt:lpstr>Exercise– Answer</vt:lpstr>
      <vt:lpstr>Exercise – Answer</vt:lpstr>
      <vt:lpstr>Exercise– Answer</vt:lpstr>
      <vt:lpstr>Child Tax Credit</vt:lpstr>
      <vt:lpstr>Child Tax Credit</vt:lpstr>
      <vt:lpstr>Retirement Savings Contributions Credit: General Eligibility Requirements</vt:lpstr>
      <vt:lpstr>Retirement Savings Contribution Credit: Form W-2</vt:lpstr>
      <vt:lpstr>Retirement Savings Contribution Credit: Contributions Record</vt:lpstr>
      <vt:lpstr>Retirement Savings Contributions Credit: Eligible Contributions</vt:lpstr>
      <vt:lpstr>Exercise</vt:lpstr>
      <vt:lpstr>Exercise – Answer</vt:lpstr>
      <vt:lpstr>PowerPoint Presentation</vt:lpstr>
      <vt:lpstr>Exercise</vt:lpstr>
      <vt:lpstr>Exercise – Answer</vt:lpstr>
      <vt:lpstr>TaxSlayer – Beth Branch</vt:lpstr>
      <vt:lpstr>Reminders</vt:lpstr>
      <vt:lpstr>Sign Up For a Testing Session</vt:lpstr>
      <vt:lpstr>PowerPoint Presentation</vt:lpstr>
      <vt:lpstr>Training Outline: B Session</vt:lpstr>
      <vt:lpstr>Training Outline: B Session</vt:lpstr>
      <vt:lpstr>Training Outline: B Session</vt:lpstr>
      <vt:lpstr>PowerPoint Presentation</vt:lpstr>
      <vt:lpstr>Refundable Credits Objectives</vt:lpstr>
      <vt:lpstr>Refundable Tax Credit</vt:lpstr>
      <vt:lpstr>Additional Child Tax Credit</vt:lpstr>
      <vt:lpstr>Additional Child Tax Credit</vt:lpstr>
      <vt:lpstr>Additional Child Tax Credit:  General Eligibility</vt:lpstr>
      <vt:lpstr>Earned Income Credit</vt:lpstr>
      <vt:lpstr>Earned Income Credit</vt:lpstr>
      <vt:lpstr>Earned Income Credit</vt:lpstr>
      <vt:lpstr>Encouraging Work and Reducing Poverty</vt:lpstr>
      <vt:lpstr>EIC and Alabama Families</vt:lpstr>
      <vt:lpstr>Earned Income Credit</vt:lpstr>
      <vt:lpstr>Earned Income Credit: Maximum Credit Amounts</vt:lpstr>
      <vt:lpstr>Determining the Earned Income Credit</vt:lpstr>
      <vt:lpstr>Earned Income Credit: Eligibility Requirements</vt:lpstr>
      <vt:lpstr>Earned Income Credit: Eligibility Requirements</vt:lpstr>
      <vt:lpstr>Earned Income Credit: Eligibility Requirements</vt:lpstr>
      <vt:lpstr>Earned Income Credit: Eligibility Requirements</vt:lpstr>
      <vt:lpstr>Earned Income Credit: Eligibility Requirements</vt:lpstr>
      <vt:lpstr>Earned Income Credit: Eligibility Requirements</vt:lpstr>
      <vt:lpstr>Earned Income Credit: Qualifying Child of More than One Person</vt:lpstr>
      <vt:lpstr>Earned Income Credit: Disallowance</vt:lpstr>
      <vt:lpstr>Exercise</vt:lpstr>
      <vt:lpstr>Exercise – Answer</vt:lpstr>
      <vt:lpstr>Exercise</vt:lpstr>
      <vt:lpstr>Exercise – Answer</vt:lpstr>
      <vt:lpstr>Example</vt:lpstr>
      <vt:lpstr>Example – Answer</vt:lpstr>
      <vt:lpstr>Example</vt:lpstr>
      <vt:lpstr>Example – Answer</vt:lpstr>
      <vt:lpstr>Earned Income Credit</vt:lpstr>
      <vt:lpstr>TaxSlayer – Beth Branch</vt:lpstr>
      <vt:lpstr>PowerPoint Presentation</vt:lpstr>
      <vt:lpstr>Refund &amp; Amount of Tax Owed Objectives</vt:lpstr>
      <vt:lpstr>Refunds</vt:lpstr>
      <vt:lpstr>Refunds: Direct Deposit</vt:lpstr>
      <vt:lpstr>Refunds: Direct Deposit</vt:lpstr>
      <vt:lpstr>Refunds: Electronic Deposit</vt:lpstr>
      <vt:lpstr>Refunds: Savings Bonds</vt:lpstr>
      <vt:lpstr>Refunds: Savings Bonds</vt:lpstr>
      <vt:lpstr>Refunds: Rate of Return Comparison</vt:lpstr>
      <vt:lpstr>Tax Due</vt:lpstr>
      <vt:lpstr>Tax Due</vt:lpstr>
      <vt:lpstr>Tax Due</vt:lpstr>
      <vt:lpstr>Tax Due</vt:lpstr>
      <vt:lpstr>Tax Due: What if the Taxpayer Cannot Pay?</vt:lpstr>
      <vt:lpstr>Tax Due: Undue Hardship</vt:lpstr>
      <vt:lpstr>Tax Due: Estimated Tax Penalty</vt:lpstr>
      <vt:lpstr>Tax Due</vt:lpstr>
      <vt:lpstr>PowerPoint Presentation</vt:lpstr>
      <vt:lpstr>What is the Affordable Care Act (ACA)?</vt:lpstr>
      <vt:lpstr>Shared Responsibility Provision</vt:lpstr>
      <vt:lpstr>What is Minimum Essential Coverage?</vt:lpstr>
      <vt:lpstr>How Many Months Do Taxpayers Need to Have MEC?</vt:lpstr>
      <vt:lpstr>What Qualifies as Minimum Essential Coverage?</vt:lpstr>
      <vt:lpstr>What Qualifies as Minimum Essential Coverage?</vt:lpstr>
      <vt:lpstr>What Qualifies as Minimum Essential Coverage?</vt:lpstr>
      <vt:lpstr>What Qualifies as Minimum Essential Coverage?</vt:lpstr>
      <vt:lpstr>Premium Tax Credit</vt:lpstr>
      <vt:lpstr>What if a taxpayer doesn’t have insurance?</vt:lpstr>
      <vt:lpstr>TaxSlayer – Beth Branch</vt:lpstr>
      <vt:lpstr>PowerPoint Presentation</vt:lpstr>
      <vt:lpstr>Lesson Objectives</vt:lpstr>
      <vt:lpstr>PowerPoint Presentation</vt:lpstr>
      <vt:lpstr>Residency</vt:lpstr>
      <vt:lpstr>Who Must File</vt:lpstr>
      <vt:lpstr>Who Must File</vt:lpstr>
      <vt:lpstr>Who Must File - Over 65</vt:lpstr>
      <vt:lpstr>Part-Year / Nonresidents</vt:lpstr>
      <vt:lpstr>Filing Status</vt:lpstr>
      <vt:lpstr>Personal &amp; Dependency Exemptions</vt:lpstr>
      <vt:lpstr>Taxable Income</vt:lpstr>
      <vt:lpstr>Nontaxable Income</vt:lpstr>
      <vt:lpstr>Subtractions from Taxable Income</vt:lpstr>
      <vt:lpstr>Subtractions from Taxable Income</vt:lpstr>
      <vt:lpstr>Subtractions from Taxable Income</vt:lpstr>
      <vt:lpstr>Standard &amp; Itemized Deductions</vt:lpstr>
      <vt:lpstr>Nonrefundable Credits</vt:lpstr>
      <vt:lpstr>Starting the South Carolina Return</vt:lpstr>
      <vt:lpstr>Paying a Balance/Receiving a Refund</vt:lpstr>
      <vt:lpstr>TaxSlayer – Beth Branch</vt:lpstr>
      <vt:lpstr>PowerPoint Presentation</vt:lpstr>
      <vt:lpstr>The Benefit Bank</vt:lpstr>
      <vt:lpstr>The Benefit Bank</vt:lpstr>
      <vt:lpstr>The Benefit Bank: QuickCheck</vt:lpstr>
      <vt:lpstr>The Benefit Bank: QuickCheck</vt:lpstr>
      <vt:lpstr>The Benefit Bank: QuickCheck</vt:lpstr>
      <vt:lpstr>The Benefit Bank: QuickCheck</vt:lpstr>
      <vt:lpstr>The Benefit Bank: QuickCheck</vt:lpstr>
      <vt:lpstr>The Benefit Bank: Quick Check</vt:lpstr>
      <vt:lpstr>The Benefit Bank: Quick Check</vt:lpstr>
      <vt:lpstr>The Benefit Bank: Quick Check</vt:lpstr>
      <vt:lpstr>The Benefit Bank: Quick Check</vt:lpstr>
      <vt:lpstr>The Benefit Bank: Quick Check</vt:lpstr>
      <vt:lpstr>The Benefit Bank: Quick Check</vt:lpstr>
      <vt:lpstr>The Benefit Bank: Quick Check</vt:lpstr>
      <vt:lpstr>The Benefit Bank: Quick Check</vt:lpstr>
      <vt:lpstr>The Benefit Bank: Quick Check</vt:lpstr>
      <vt:lpstr>The Benefit Bank: Quick Check</vt:lpstr>
      <vt:lpstr>PowerPoint Presentation</vt:lpstr>
      <vt:lpstr>Tax Preparation Process</vt:lpstr>
      <vt:lpstr>Part 2: Preparing the Return in TaxSlayer</vt:lpstr>
      <vt:lpstr>Part 2: Preparing the Return in TaxSlayer</vt:lpstr>
      <vt:lpstr>Part 2: Preparing the Return in TaxSlayer – Taxpayer and Spouse PIN</vt:lpstr>
      <vt:lpstr>Part 2: Preparing the Return in TaxSlayer – General Use Form</vt:lpstr>
      <vt:lpstr>Part 2: Preparing the Return in TaxSlayer – General Disclosure Form</vt:lpstr>
      <vt:lpstr>Part 2: Preparing the Return in TaxSlayer – Prep Use Form</vt:lpstr>
      <vt:lpstr>Part 2: Preparing the Return in TaxSlayer – Identity Protection Pin</vt:lpstr>
      <vt:lpstr>Tax Preparation Process</vt:lpstr>
      <vt:lpstr>Part 3: Quality Review</vt:lpstr>
      <vt:lpstr>Part 3: Quality Review</vt:lpstr>
      <vt:lpstr>Tax Preparation Process</vt:lpstr>
      <vt:lpstr>Part 4: Finishing the Return</vt:lpstr>
      <vt:lpstr>Tax Preparation Process</vt:lpstr>
      <vt:lpstr>PowerPoint Presentation</vt:lpstr>
      <vt:lpstr>Additional Topics – Out of Scope at Tax Site</vt:lpstr>
      <vt:lpstr>Additional Topics – Out of Scope at Tax Site</vt:lpstr>
      <vt:lpstr>PowerPoint Presentation</vt:lpstr>
      <vt:lpstr>Scope of Service Questions</vt:lpstr>
      <vt:lpstr>Scope of Service Questions</vt:lpstr>
      <vt:lpstr>Scope of Service Questions</vt:lpstr>
      <vt:lpstr>Scope of Service Questions</vt:lpstr>
      <vt:lpstr>Scope of Service Questions</vt:lpstr>
      <vt:lpstr>Scope of Service Questions</vt:lpstr>
      <vt:lpstr>Scope of Service Questions</vt:lpstr>
      <vt:lpstr>Scope of Service Questions</vt:lpstr>
      <vt:lpstr>PowerPoint Presentation</vt:lpstr>
      <vt:lpstr>Mock Tax Site</vt:lpstr>
      <vt:lpstr>Mock Tax Site</vt:lpstr>
      <vt:lpstr>PowerPoint Presentation</vt:lpstr>
      <vt:lpstr>Intake/Interview &amp; Quality Review Sheet</vt:lpstr>
      <vt:lpstr>Assuring a Quality Service and Accurate Return</vt:lpstr>
      <vt:lpstr>Using this Form Completely and Appropriately</vt:lpstr>
      <vt:lpstr>Required for Use by IRS VITA Sites</vt:lpstr>
      <vt:lpstr>Intake/Interview Form is a Huge Asset to You</vt:lpstr>
      <vt:lpstr>The Intake Process: Completing Form 13614-C</vt:lpstr>
      <vt:lpstr>Complete an Intake/Interview Form  for EVERY Return</vt:lpstr>
      <vt:lpstr>The Intake Process: Tax Return and Volunteer Certification Levels</vt:lpstr>
      <vt:lpstr>The Intake Process: Tax Return and Volunteer Certification Levels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Concepts of the Quality Review</vt:lpstr>
      <vt:lpstr>PowerPoint Presentation</vt:lpstr>
      <vt:lpstr>Volunteer Standards of Conduct</vt:lpstr>
      <vt:lpstr>Quality Site Requirements</vt:lpstr>
      <vt:lpstr>Do Not Accept Payment</vt:lpstr>
      <vt:lpstr>Do Not Solicit Business or Use Personal Knowledge Gained About a Taxpayer</vt:lpstr>
      <vt:lpstr>Do Not Knowingly Prepare False Return</vt:lpstr>
      <vt:lpstr>Do Not Engage in Negative Conduct</vt:lpstr>
      <vt:lpstr>Treat All Taxpayers With Courtesy</vt:lpstr>
      <vt:lpstr>Taxpayer Civil Rights</vt:lpstr>
      <vt:lpstr>Reporting Questionable Activity</vt:lpstr>
      <vt:lpstr>Intake/Interview &amp; Quality Review Test &amp; Volunteer Standards of Conduct Test</vt:lpstr>
      <vt:lpstr>PowerPoint Presentation</vt:lpstr>
      <vt:lpstr>Your First Day at the Tax Site</vt:lpstr>
      <vt:lpstr>Congratulations!</vt:lpstr>
      <vt:lpstr>IRS Basic Certification</vt:lpstr>
      <vt:lpstr>Testing Session</vt:lpstr>
      <vt:lpstr>Extra Practice</vt:lpstr>
      <vt:lpstr>PowerPoint Presentation</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Lucile Smart</cp:lastModifiedBy>
  <cp:revision>1</cp:revision>
  <dcterms:modified xsi:type="dcterms:W3CDTF">2017-10-25T19:44:23Z</dcterms:modified>
</cp:coreProperties>
</file>