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  <p:sldMasterId id="2147483667" r:id="rId3"/>
  </p:sldMasterIdLst>
  <p:notesMasterIdLst>
    <p:notesMasterId r:id="rId2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AEB0FB-FB53-4307-8650-845A991AFE8B}">
  <a:tblStyle styleId="{38AEB0FB-FB53-4307-8650-845A991AFE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25</a:t>
            </a:fld>
            <a:endParaRPr lang="e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85800" y="1597821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ctr" rtl="0">
              <a:spcBef>
                <a:spcPts val="600"/>
              </a:spcBef>
              <a:buClr>
                <a:srgbClr val="A6BD91"/>
              </a:buClr>
              <a:buFont typeface="Noto Sans Symbols"/>
              <a:buNone/>
              <a:defRPr sz="30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ctr" rtl="0">
              <a:spcBef>
                <a:spcPts val="500"/>
              </a:spcBef>
              <a:buClr>
                <a:srgbClr val="A6BD91"/>
              </a:buClr>
              <a:buFont typeface="Arial"/>
              <a:buNone/>
              <a:defRPr sz="27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ctr" rtl="0">
              <a:spcBef>
                <a:spcPts val="500"/>
              </a:spcBef>
              <a:buClr>
                <a:srgbClr val="A6BD91"/>
              </a:buClr>
              <a:buFont typeface="Courier New"/>
              <a:buNone/>
              <a:defRPr sz="24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ctr" rtl="0">
              <a:spcBef>
                <a:spcPts val="400"/>
              </a:spcBef>
              <a:buClr>
                <a:srgbClr val="A6BD91"/>
              </a:buClr>
              <a:buFont typeface="Arial"/>
              <a:buNone/>
              <a:defRPr sz="21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ctr" rtl="0">
              <a:spcBef>
                <a:spcPts val="400"/>
              </a:spcBef>
              <a:buClr>
                <a:srgbClr val="A6BD91"/>
              </a:buClr>
              <a:buFont typeface="Arial"/>
              <a:buNone/>
              <a:defRPr sz="21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54000" marR="0" lvl="0" indent="-63500" algn="l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58800" marR="0" lvl="1" indent="-38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25400" algn="l" rtl="0">
              <a:spcBef>
                <a:spcPts val="50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 rot="-5400000">
            <a:off x="7856271" y="1188600"/>
            <a:ext cx="1828800" cy="366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SzPct val="78571"/>
              <a:buNone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 rot="-5400000">
            <a:off x="7882971" y="2990760"/>
            <a:ext cx="1775400" cy="366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SzPct val="78571"/>
              <a:buNone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400" cy="297300"/>
          </a:xfrm>
          <a:prstGeom prst="bracketPair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 rot="-5400000">
            <a:off x="7856271" y="1188600"/>
            <a:ext cx="1828800" cy="366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SzPct val="78571"/>
              <a:buNone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 rot="-5400000">
            <a:off x="7882971" y="2990760"/>
            <a:ext cx="1775400" cy="366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SzPct val="78571"/>
              <a:buNone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400" cy="297300"/>
          </a:xfrm>
          <a:prstGeom prst="bracketPair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685800" y="1597821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ctr" rtl="0">
              <a:spcBef>
                <a:spcPts val="600"/>
              </a:spcBef>
              <a:buClr>
                <a:srgbClr val="A6BD91"/>
              </a:buClr>
              <a:buFont typeface="Noto Sans Symbols"/>
              <a:buNone/>
              <a:defRPr sz="30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ctr" rtl="0">
              <a:spcBef>
                <a:spcPts val="500"/>
              </a:spcBef>
              <a:buClr>
                <a:srgbClr val="A6BD91"/>
              </a:buClr>
              <a:buFont typeface="Arial"/>
              <a:buNone/>
              <a:defRPr sz="27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ctr" rtl="0">
              <a:spcBef>
                <a:spcPts val="500"/>
              </a:spcBef>
              <a:buClr>
                <a:srgbClr val="A6BD91"/>
              </a:buClr>
              <a:buFont typeface="Noto Sans Symbols"/>
              <a:buNone/>
              <a:defRPr sz="24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ctr" rtl="0">
              <a:spcBef>
                <a:spcPts val="400"/>
              </a:spcBef>
              <a:buClr>
                <a:srgbClr val="A6BD91"/>
              </a:buClr>
              <a:buFont typeface="Arial"/>
              <a:buNone/>
              <a:defRPr sz="21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ctr" rtl="0">
              <a:spcBef>
                <a:spcPts val="400"/>
              </a:spcBef>
              <a:buClr>
                <a:srgbClr val="A6BD91"/>
              </a:buClr>
              <a:buFont typeface="Arial"/>
              <a:buNone/>
              <a:defRPr sz="21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A6BD91"/>
              </a:buClr>
              <a:buFont typeface="Arial"/>
              <a:buNone/>
              <a:defRPr sz="1500" b="0" i="0" u="none" strike="noStrike" cap="none">
                <a:solidFill>
                  <a:srgbClr val="A6BD9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54000" marR="0" lvl="0" indent="-63500" algn="l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58800" marR="0" lvl="1" indent="-38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25400" algn="l" rtl="0"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 amt="7000"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SzPct val="30555"/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SzPct val="78571"/>
              <a:buNone/>
              <a:defRPr sz="1400"/>
            </a:lvl2pPr>
            <a:lvl3pPr lvl="2" indent="0" rtl="0">
              <a:spcBef>
                <a:spcPts val="0"/>
              </a:spcBef>
              <a:buSzPct val="78571"/>
              <a:buNone/>
              <a:defRPr sz="1400"/>
            </a:lvl3pPr>
            <a:lvl4pPr lvl="3" indent="0" rtl="0">
              <a:spcBef>
                <a:spcPts val="0"/>
              </a:spcBef>
              <a:buSzPct val="78571"/>
              <a:buNone/>
              <a:defRPr sz="1400"/>
            </a:lvl4pPr>
            <a:lvl5pPr lvl="4" indent="0" rtl="0">
              <a:spcBef>
                <a:spcPts val="0"/>
              </a:spcBef>
              <a:buSzPct val="78571"/>
              <a:buNone/>
              <a:defRPr sz="1400"/>
            </a:lvl5pPr>
            <a:lvl6pPr lvl="5" indent="0" rtl="0">
              <a:spcBef>
                <a:spcPts val="0"/>
              </a:spcBef>
              <a:buSzPct val="78571"/>
              <a:buNone/>
              <a:defRPr sz="1400"/>
            </a:lvl6pPr>
            <a:lvl7pPr lvl="6" indent="0" rtl="0">
              <a:spcBef>
                <a:spcPts val="0"/>
              </a:spcBef>
              <a:buSzPct val="78571"/>
              <a:buNone/>
              <a:defRPr sz="1400"/>
            </a:lvl7pPr>
            <a:lvl8pPr lvl="7" indent="0" rtl="0">
              <a:spcBef>
                <a:spcPts val="0"/>
              </a:spcBef>
              <a:buSzPct val="78571"/>
              <a:buNone/>
              <a:defRPr sz="1400"/>
            </a:lvl8pPr>
            <a:lvl9pPr lvl="8" indent="0" rtl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54000" marR="0" lvl="0" indent="-63500" algn="l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58800" marR="0" lvl="1" indent="-38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25400" algn="l" rtl="0">
              <a:spcBef>
                <a:spcPts val="50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7000"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SzPct val="30555"/>
              <a:buFont typeface="Questrial"/>
              <a:buNone/>
              <a:defRPr sz="3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 rtl="0">
              <a:spcBef>
                <a:spcPts val="0"/>
              </a:spcBef>
              <a:buSzPct val="78571"/>
              <a:buNone/>
              <a:defRPr sz="1400"/>
            </a:lvl2pPr>
            <a:lvl3pPr lvl="2" indent="0" rtl="0">
              <a:spcBef>
                <a:spcPts val="0"/>
              </a:spcBef>
              <a:buSzPct val="78571"/>
              <a:buNone/>
              <a:defRPr sz="1400"/>
            </a:lvl3pPr>
            <a:lvl4pPr lvl="3" indent="0" rtl="0">
              <a:spcBef>
                <a:spcPts val="0"/>
              </a:spcBef>
              <a:buSzPct val="78571"/>
              <a:buNone/>
              <a:defRPr sz="1400"/>
            </a:lvl4pPr>
            <a:lvl5pPr lvl="4" indent="0" rtl="0">
              <a:spcBef>
                <a:spcPts val="0"/>
              </a:spcBef>
              <a:buSzPct val="78571"/>
              <a:buNone/>
              <a:defRPr sz="1400"/>
            </a:lvl5pPr>
            <a:lvl6pPr lvl="5" indent="0" rtl="0">
              <a:spcBef>
                <a:spcPts val="0"/>
              </a:spcBef>
              <a:buSzPct val="78571"/>
              <a:buNone/>
              <a:defRPr sz="1400"/>
            </a:lvl6pPr>
            <a:lvl7pPr lvl="6" indent="0" rtl="0">
              <a:spcBef>
                <a:spcPts val="0"/>
              </a:spcBef>
              <a:buSzPct val="78571"/>
              <a:buNone/>
              <a:defRPr sz="1400"/>
            </a:lvl7pPr>
            <a:lvl8pPr lvl="7" indent="0" rtl="0">
              <a:spcBef>
                <a:spcPts val="0"/>
              </a:spcBef>
              <a:buSzPct val="78571"/>
              <a:buNone/>
              <a:defRPr sz="1400"/>
            </a:lvl8pPr>
            <a:lvl9pPr lvl="8" indent="0" rtl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254000" marR="0" lvl="0" indent="-63500" algn="l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58800" marR="0" lvl="1" indent="-38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25400" algn="l" rtl="0"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381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vita.taxslayerpro.com/IRSTrain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 descr="Impact-logo_SaveFirst-green.eps"/>
          <p:cNvPicPr preferRelativeResize="0"/>
          <p:nvPr/>
        </p:nvPicPr>
        <p:blipFill rotWithShape="1">
          <a:blip r:embed="rId3">
            <a:alphaModFix/>
          </a:blip>
          <a:srcRect l="19563" t="31741" r="20645" b="34976"/>
          <a:stretch/>
        </p:blipFill>
        <p:spPr>
          <a:xfrm>
            <a:off x="1080067" y="469106"/>
            <a:ext cx="6948300" cy="3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1143002" y="-138500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rgbClr val="77A0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3" name="Shape 83" descr="https://mail-attachment.googleusercontent.com/attachment/u/0/?saduie=AG9B_P_ETyjKrfLcp5Rh4sA2oQ7c&amp;attid=0.1&amp;disp=emb&amp;view=att&amp;th=1402723d0dd52af0"/>
          <p:cNvSpPr/>
          <p:nvPr/>
        </p:nvSpPr>
        <p:spPr>
          <a:xfrm>
            <a:off x="1190625" y="-102394"/>
            <a:ext cx="228600" cy="22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rgbClr val="77A0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4" name="Shape 84" descr="https://mail-attachment.googleusercontent.com/attachment/u/0/?saduie=AG9B_P_ETyjKrfLcp5Rh4sA2oQ7c&amp;attid=0.1&amp;disp=emb&amp;view=att&amp;th=1402723d0dd52af0"/>
          <p:cNvSpPr/>
          <p:nvPr/>
        </p:nvSpPr>
        <p:spPr>
          <a:xfrm>
            <a:off x="1304925" y="11906"/>
            <a:ext cx="228600" cy="22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rgbClr val="77A0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 descr="https://mail-attachment.googleusercontent.com/attachment/u/0/?saduie=AG9B_P_ETyjKrfLcp5Rh4sA2oQ7c&amp;attid=0.1&amp;disp=emb&amp;view=att&amp;th=1402723d0dd52af0"/>
          <p:cNvSpPr/>
          <p:nvPr/>
        </p:nvSpPr>
        <p:spPr>
          <a:xfrm>
            <a:off x="1419225" y="126206"/>
            <a:ext cx="228600" cy="22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rgbClr val="77A0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-1096070" y="1111291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rgbClr val="77A0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1281549" y="3880346"/>
            <a:ext cx="6545400" cy="759000"/>
          </a:xfrm>
          <a:prstGeom prst="rect">
            <a:avLst/>
          </a:prstGeom>
          <a:gradFill>
            <a:gsLst>
              <a:gs pos="0">
                <a:srgbClr val="C7EDA6"/>
              </a:gs>
              <a:gs pos="35000">
                <a:srgbClr val="D9F1C1"/>
              </a:gs>
              <a:gs pos="100000">
                <a:srgbClr val="EDFBE6"/>
              </a:gs>
            </a:gsLst>
            <a:lin ang="16200038" scaled="0"/>
          </a:gradFill>
          <a:ln w="9525" cap="flat" cmpd="sng">
            <a:solidFill>
              <a:srgbClr val="749E3D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100" b="1" dirty="0">
                <a:solidFill>
                  <a:schemeClr val="dk2"/>
                </a:solidFill>
                <a:latin typeface="Tw Cen MT" charset="0"/>
                <a:ea typeface="Tw Cen MT" charset="0"/>
                <a:cs typeface="Tw Cen MT" charset="0"/>
                <a:sym typeface="Questrial"/>
              </a:rPr>
              <a:t>Alabama Return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Exemption: </a:t>
            </a:r>
            <a:b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1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The Support Test</a:t>
            </a:r>
          </a:p>
        </p:txBody>
      </p:sp>
      <p:graphicFrame>
        <p:nvGraphicFramePr>
          <p:cNvPr id="146" name="Shape 146"/>
          <p:cNvGraphicFramePr/>
          <p:nvPr>
            <p:extLst>
              <p:ext uri="{D42A27DB-BD31-4B8C-83A1-F6EECF244321}">
                <p14:modId xmlns:p14="http://schemas.microsoft.com/office/powerpoint/2010/main" val="727742710"/>
              </p:ext>
            </p:extLst>
          </p:nvPr>
        </p:nvGraphicFramePr>
        <p:xfrm>
          <a:off x="457199" y="1465302"/>
          <a:ext cx="8229600" cy="2615819"/>
        </p:xfrm>
        <a:graphic>
          <a:graphicData uri="http://schemas.openxmlformats.org/drawingml/2006/table">
            <a:tbl>
              <a:tblPr>
                <a:noFill/>
                <a:tableStyleId>{38AEB0FB-FB53-4307-8650-845A991AFE8B}</a:tableStyleId>
              </a:tblPr>
              <a:tblGrid>
                <a:gridCol w="1384425"/>
                <a:gridCol w="3816225"/>
                <a:gridCol w="3028950"/>
              </a:tblGrid>
              <a:tr h="1965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Step 4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Did you provide more than 50% of the person’s total support for the year?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YES: 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You can claim this person as your dependent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NO: 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not a dependent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Exemption: Notes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Most federal dependents also qualify as Alabama dependents</a:t>
            </a:r>
          </a:p>
          <a:p>
            <a:pPr marL="254000" marR="0" lvl="0" indent="-254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following DO NOT qualify as Alabama dependents: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Foster children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Friends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Cousins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Single</a:t>
            </a: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Married Filing Jointly</a:t>
            </a: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Married Filing Separately</a:t>
            </a:r>
          </a:p>
          <a:p>
            <a:pPr marL="254000" marR="0" lvl="0" indent="-254000" algn="l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Head of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Status: Differences from 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/>
            </a:r>
            <a:b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Federal </a:t>
            </a: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Tax Return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Single, Married Filing Separately, and Married Filing Jointly all correspond with their counterparts on the federal tax return</a:t>
            </a:r>
          </a:p>
          <a:p>
            <a:pPr marL="254000" marR="0" lvl="0" indent="-254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Qualifying Widow(</a:t>
            </a:r>
            <a:r>
              <a:rPr lang="en" sz="2800" b="0" i="0" u="none" strike="noStrike" cap="none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er</a:t>
            </a:r>
            <a:r>
              <a:rPr lang="en" sz="28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) with Dependent Child does not exist on the Alabama tax return</a:t>
            </a:r>
          </a:p>
          <a:p>
            <a:pPr marL="558800" marR="0" lvl="1" indent="-222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5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Taxpayers will instead be classified as </a:t>
            </a:r>
            <a:r>
              <a:rPr lang="en" sz="2500" b="1" i="1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Head of Family</a:t>
            </a:r>
          </a:p>
          <a:p>
            <a:pPr marL="254000" marR="0" lvl="0" indent="-254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Head of Family is similar to Head of Household, but with a couple of key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Status: Head of Family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To qualify for Head of Family, ALL of the following must apply: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Taxpayer is </a:t>
            </a:r>
            <a:r>
              <a:rPr lang="en" sz="2700" b="1" i="1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unmarried</a:t>
            </a: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or </a:t>
            </a:r>
            <a:r>
              <a:rPr lang="en" sz="2700" b="1" i="1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legally separated</a:t>
            </a: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as of December 31</a:t>
            </a:r>
            <a:r>
              <a:rPr lang="en" sz="2700" b="0" i="0" u="none" strike="noStrike" cap="none" baseline="300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st</a:t>
            </a: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of the tax year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Taxpayer paid more than ½ the costs of keeping up the home for the year</a:t>
            </a:r>
          </a:p>
          <a:p>
            <a:pPr marL="558800" marR="0" lvl="1" indent="-20955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“qualifying person*” lived with the taxpayer in his/her home for more than ½ the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Status: Head of Family 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/>
            </a:r>
            <a:b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Qualifying </a:t>
            </a: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Person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Similar to Head of Household qualifying persons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1" i="1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Qualifying dependent who is taxpayer’s Mother / Father</a:t>
            </a: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 </a:t>
            </a:r>
          </a:p>
          <a:p>
            <a:pPr marL="863600" marR="0" lvl="2" indent="-1778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A qualifying person whether or not they live in the taxpayer’s home</a:t>
            </a:r>
          </a:p>
          <a:p>
            <a:pPr marL="863600" marR="0" lvl="2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A qualifying person </a:t>
            </a:r>
            <a:r>
              <a:rPr lang="en" dirty="0">
                <a:latin typeface="+mj-lt"/>
              </a:rPr>
              <a:t>whether or not 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the taxpayer claims them as dependents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Status: Head of Family 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/>
            </a:r>
            <a:b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Qualifying </a:t>
            </a: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Person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Similar to Head of Household qualifying persons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1" i="1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Qualifying dependent who is taxpayer’s child / grandchild / great-grandchild / adopted child / stepchild </a:t>
            </a:r>
          </a:p>
          <a:p>
            <a:pPr marL="863600" marR="0" lvl="2" indent="-1778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qualifying person whether or not the taxpayer claims them as dependents (single)</a:t>
            </a:r>
          </a:p>
          <a:p>
            <a:pPr marL="863600" marR="0" lvl="2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qualifying person if a taxpayer claims them as a dependent (married)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Filing Status: Head of Family 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/>
            </a:r>
            <a:br>
              <a:rPr lang="en-US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0" u="none" strike="noStrike" cap="none" dirty="0" smtClean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Qualifying </a:t>
            </a: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Person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Similar to Head of Household qualifying persons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1" i="1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Other qualifying dependent (brother / sister / aunt / niece / etc.)</a:t>
            </a:r>
          </a:p>
          <a:p>
            <a:pPr marL="863600" marR="0" lvl="2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A qualifying person </a:t>
            </a:r>
            <a:r>
              <a:rPr lang="en" dirty="0">
                <a:latin typeface="+mj-lt"/>
              </a:rPr>
              <a:t>if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 the taxpayer claims them as dependents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Nontaxable Income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Specific types of income that are nontaxable in Alabama include: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Unemployment Compensation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Social Security Benefits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latin typeface="+mj-lt"/>
              </a:rPr>
              <a:t>Defined Benefits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latin typeface="+mj-lt"/>
              </a:rPr>
              <a:t>Railroad Retirement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Standard Deduction</a:t>
            </a:r>
          </a:p>
        </p:txBody>
      </p:sp>
      <p:graphicFrame>
        <p:nvGraphicFramePr>
          <p:cNvPr id="200" name="Shape 200"/>
          <p:cNvGraphicFramePr/>
          <p:nvPr>
            <p:extLst>
              <p:ext uri="{D42A27DB-BD31-4B8C-83A1-F6EECF244321}">
                <p14:modId xmlns:p14="http://schemas.microsoft.com/office/powerpoint/2010/main" val="350255273"/>
              </p:ext>
            </p:extLst>
          </p:nvPr>
        </p:nvGraphicFramePr>
        <p:xfrm>
          <a:off x="457200" y="1063228"/>
          <a:ext cx="8229625" cy="2645835"/>
        </p:xfrm>
        <a:graphic>
          <a:graphicData uri="http://schemas.openxmlformats.org/drawingml/2006/table">
            <a:tbl>
              <a:tblPr>
                <a:noFill/>
                <a:tableStyleId>{38AEB0FB-FB53-4307-8650-845A991AFE8B}</a:tableStyleId>
              </a:tblPr>
              <a:tblGrid>
                <a:gridCol w="4433225"/>
                <a:gridCol w="3796400"/>
              </a:tblGrid>
              <a:tr h="3726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b="1" u="none" strike="noStrike" cap="none">
                          <a:solidFill>
                            <a:schemeClr val="lt1"/>
                          </a:solidFill>
                          <a:latin typeface="+mj-lt"/>
                        </a:rPr>
                        <a:t>Filing Status</a:t>
                      </a:r>
                    </a:p>
                  </a:txBody>
                  <a:tcPr marL="95300" marR="95300" marT="100875" marB="351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b="1" u="none" strike="noStrike" cap="none">
                          <a:solidFill>
                            <a:schemeClr val="lt1"/>
                          </a:solidFill>
                          <a:latin typeface="+mj-lt"/>
                        </a:rPr>
                        <a:t>Deduction Range</a:t>
                      </a:r>
                    </a:p>
                  </a:txBody>
                  <a:tcPr marL="95300" marR="95300" marT="100875" marB="35100">
                    <a:solidFill>
                      <a:schemeClr val="dk1"/>
                    </a:solidFill>
                  </a:tcPr>
                </a:tc>
              </a:tr>
              <a:tr h="4107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Single</a:t>
                      </a:r>
                    </a:p>
                  </a:txBody>
                  <a:tcPr marL="95300" marR="95300" marT="100875" marB="351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$2000-$2500</a:t>
                      </a:r>
                    </a:p>
                  </a:txBody>
                  <a:tcPr marL="95300" marR="95300" marT="100875" marB="35100">
                    <a:solidFill>
                      <a:srgbClr val="CCCCCC"/>
                    </a:solidFill>
                  </a:tcPr>
                </a:tc>
              </a:tr>
              <a:tr h="3726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Head of Family</a:t>
                      </a:r>
                    </a:p>
                  </a:txBody>
                  <a:tcPr marL="95300" marR="95300" marT="100875" marB="351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$2000-$4700</a:t>
                      </a:r>
                    </a:p>
                  </a:txBody>
                  <a:tcPr marL="95300" marR="95300" marT="100875" marB="35100">
                    <a:solidFill>
                      <a:srgbClr val="CCCCCC"/>
                    </a:solidFill>
                  </a:tcPr>
                </a:tc>
              </a:tr>
              <a:tr h="3869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Married Filing Jointly</a:t>
                      </a:r>
                    </a:p>
                  </a:txBody>
                  <a:tcPr marL="95300" marR="95300" marT="100875" marB="351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$4000-$7500</a:t>
                      </a:r>
                    </a:p>
                  </a:txBody>
                  <a:tcPr marL="95300" marR="95300" marT="100875" marB="35100">
                    <a:solidFill>
                      <a:srgbClr val="CCCCCC"/>
                    </a:solidFill>
                  </a:tcPr>
                </a:tc>
              </a:tr>
              <a:tr h="415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>
                          <a:latin typeface="+mj-lt"/>
                        </a:rPr>
                        <a:t>Married Filing Separately</a:t>
                      </a:r>
                    </a:p>
                  </a:txBody>
                  <a:tcPr marL="95300" marR="95300" marT="100875" marB="351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3000" u="none" strike="noStrike" cap="none" dirty="0">
                          <a:latin typeface="+mj-lt"/>
                        </a:rPr>
                        <a:t>$2000-$3750</a:t>
                      </a:r>
                    </a:p>
                  </a:txBody>
                  <a:tcPr marL="95300" marR="95300" marT="100875" marB="35100"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Alabama Return Objectives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8229600" cy="2914800"/>
          </a:xfrm>
          <a:prstGeom prst="rect">
            <a:avLst/>
          </a:prstGeom>
          <a:gradFill>
            <a:gsLst>
              <a:gs pos="0">
                <a:srgbClr val="B0CED9"/>
              </a:gs>
              <a:gs pos="35000">
                <a:srgbClr val="C7DCE4"/>
              </a:gs>
              <a:gs pos="100000">
                <a:srgbClr val="EAF1F4"/>
              </a:gs>
            </a:gsLst>
            <a:lin ang="16200038" scaled="0"/>
          </a:gradFill>
          <a:ln w="9525" cap="flat" cmpd="sng">
            <a:solidFill>
              <a:srgbClr val="3870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➢"/>
            </a:pPr>
            <a:r>
              <a:rPr lang="en" sz="30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After completing this section, the volunteer will be able to: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27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Determine if a taxpayer is eligible to claim a personal exemption on the Alabama tax return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27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Assess whether a person qualifies as a dependent on the Alabama tax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Itemized Deductions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4782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34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standard deduction is much lower on the Alabama tax return than on the federal tax return</a:t>
            </a:r>
          </a:p>
          <a:p>
            <a:pPr marL="254000" marR="0" lvl="0" indent="-2349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As a result, many taxpayers will itemize deductions on their Alabama tax returns even though they won’t have enough to itemize on their federal tax returns</a:t>
            </a:r>
          </a:p>
          <a:p>
            <a:pPr marL="558800" marR="0" lvl="1" indent="-209550" algn="l" rtl="0">
              <a:spcBef>
                <a:spcPts val="500"/>
              </a:spcBef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" sz="2700" b="0" i="1" u="none" strike="noStrike" cap="none" dirty="0">
                <a:solidFill>
                  <a:srgbClr val="C00000"/>
                </a:solidFill>
                <a:latin typeface="+mj-lt"/>
                <a:ea typeface="Questrial"/>
                <a:cs typeface="Questrial"/>
                <a:sym typeface="Questrial"/>
              </a:rPr>
              <a:t>Remember, itemizing is out of scope for Basic Volunteers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Finishing the Alabama Return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Alabama Return will ask the following three questions to finish the return</a:t>
            </a:r>
          </a:p>
          <a:p>
            <a:pPr marL="647700" marR="0" lvl="1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Did the taxpayer file an Alabama return during the previous tax year?</a:t>
            </a:r>
          </a:p>
          <a:p>
            <a:pPr marL="647700" marR="0" lvl="1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is the taxpayer’s current employer? </a:t>
            </a:r>
          </a:p>
          <a:p>
            <a:pPr marL="647700" marR="0" lvl="1" indent="-342900" algn="l" rtl="0"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Does the taxpayer have any income on their federal return that is not on their state return?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Finishing the Alabama Return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Did the taxpayer file an Alabama return for the previous tax year?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Answer YES or NO </a:t>
            </a: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If NO, provide an explanation: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Taxable income too low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Lived in a different state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Neglected to file </a:t>
            </a:r>
          </a:p>
          <a:p>
            <a:pPr marL="558800" marR="0" lvl="1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54000" marR="0" lvl="0" indent="-247650" algn="l" rtl="0">
              <a:spcBef>
                <a:spcPts val="700"/>
              </a:spcBef>
              <a:buClr>
                <a:schemeClr val="dk1"/>
              </a:buClr>
              <a:buSzPct val="100000"/>
              <a:buFont typeface="Noto Sans Symbols"/>
              <a:buNone/>
            </a:pPr>
            <a:endParaRPr sz="33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Finishing the Alabama Return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Does the taxpayer have any income on their federal return that is not on their state return?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Unemployment Compensation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sym typeface="Questrial"/>
              </a:rPr>
              <a:t>Social Security Benefits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latin typeface="+mj-lt"/>
              </a:rPr>
              <a:t>Defined Benefits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latin typeface="+mj-lt"/>
              </a:rPr>
              <a:t>Railroad Retirement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Paying a Balance/Receiving a Refund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Much like the federal return, taxpayers can have their refunds directly deposited or they can receive a check</a:t>
            </a:r>
          </a:p>
          <a:p>
            <a:pPr marL="254000" marR="0" lvl="0" indent="-254000" algn="l" rtl="0">
              <a:lnSpc>
                <a:spcPct val="8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Taxpayers can also have their liabilities directly debited or they can send a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w Cen MT" charset="0"/>
                <a:ea typeface="Tw Cen MT" charset="0"/>
                <a:cs typeface="Tw Cen MT" charset="0"/>
              </a:rPr>
              <a:t>TaxSlayer - Beth Branch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lvl="0" indent="-19050" rtl="0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en" sz="2700" dirty="0">
                <a:latin typeface="Tw Cen MT" charset="0"/>
                <a:ea typeface="Tw Cen MT" charset="0"/>
                <a:cs typeface="Tw Cen MT" charset="0"/>
              </a:rPr>
              <a:t>Login to TaxSlayer: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Tw Cen MT" charset="0"/>
                <a:ea typeface="Tw Cen MT" charset="0"/>
                <a:cs typeface="Tw Cen MT" charset="0"/>
                <a:hlinkClick r:id="rId3"/>
              </a:rPr>
              <a:t>vita.taxslayerpro.com/IRSTraining/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Tw Cen MT" charset="0"/>
                <a:ea typeface="Tw Cen MT" charset="0"/>
                <a:cs typeface="Tw Cen MT" charset="0"/>
              </a:rPr>
              <a:t>Password: TRAINPROWEB</a:t>
            </a:r>
          </a:p>
          <a:p>
            <a:pPr marL="25400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2700" dirty="0">
                <a:latin typeface="Tw Cen MT" charset="0"/>
                <a:ea typeface="Tw Cen MT" charset="0"/>
                <a:cs typeface="Tw Cen MT" charset="0"/>
              </a:rPr>
              <a:t>Sign in with your credentials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Alabama Return Objectives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146884"/>
            <a:ext cx="8229600" cy="3537600"/>
          </a:xfrm>
          <a:prstGeom prst="rect">
            <a:avLst/>
          </a:prstGeom>
          <a:gradFill>
            <a:gsLst>
              <a:gs pos="0">
                <a:srgbClr val="B0CED9"/>
              </a:gs>
              <a:gs pos="35000">
                <a:srgbClr val="C7DCE4"/>
              </a:gs>
              <a:gs pos="100000">
                <a:srgbClr val="EAF1F4"/>
              </a:gs>
            </a:gsLst>
            <a:lin ang="16200038" scaled="0"/>
          </a:gradFill>
          <a:ln w="9525" cap="flat" cmpd="sng">
            <a:solidFill>
              <a:srgbClr val="3870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➢"/>
            </a:pPr>
            <a:r>
              <a:rPr lang="en" sz="30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After completing this section, the volunteer will be able to:</a:t>
            </a:r>
          </a:p>
          <a:p>
            <a:pPr marL="558800" marR="0" lvl="1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26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Choose the most advantageous (and allowable) filing status for a taxpayer on the Alabama tax return</a:t>
            </a:r>
          </a:p>
          <a:p>
            <a:pPr marL="558800" marR="0" lvl="1" indent="-203200" algn="l" rtl="0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2600" b="1" i="0" u="none" strike="noStrike" cap="none" dirty="0">
                <a:solidFill>
                  <a:schemeClr val="accent3"/>
                </a:solidFill>
                <a:latin typeface="+mj-lt"/>
                <a:ea typeface="Questrial"/>
                <a:cs typeface="Questrial"/>
                <a:sym typeface="Questrial"/>
              </a:rPr>
              <a:t>Differentiate and explain key differences between the taxability of various income types on the federal tax return and Alabama tax return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Who Must File</a:t>
            </a:r>
          </a:p>
        </p:txBody>
      </p:sp>
      <p:graphicFrame>
        <p:nvGraphicFramePr>
          <p:cNvPr id="106" name="Shape 106"/>
          <p:cNvGraphicFramePr/>
          <p:nvPr>
            <p:extLst>
              <p:ext uri="{D42A27DB-BD31-4B8C-83A1-F6EECF244321}">
                <p14:modId xmlns:p14="http://schemas.microsoft.com/office/powerpoint/2010/main" val="524533312"/>
              </p:ext>
            </p:extLst>
          </p:nvPr>
        </p:nvGraphicFramePr>
        <p:xfrm>
          <a:off x="457199" y="1314449"/>
          <a:ext cx="8229650" cy="2826805"/>
        </p:xfrm>
        <a:graphic>
          <a:graphicData uri="http://schemas.openxmlformats.org/drawingml/2006/table">
            <a:tbl>
              <a:tblPr firstRow="1" bandRow="1">
                <a:noFill/>
                <a:tableStyleId>{38AEB0FB-FB53-4307-8650-845A991AFE8B}</a:tableStyleId>
              </a:tblPr>
              <a:tblGrid>
                <a:gridCol w="1910975"/>
                <a:gridCol w="1071575"/>
                <a:gridCol w="1918100"/>
                <a:gridCol w="1232300"/>
                <a:gridCol w="2096700"/>
              </a:tblGrid>
              <a:tr h="1144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 dirty="0">
                          <a:latin typeface="+mn-lt"/>
                        </a:rPr>
                        <a:t>FULL/PART YEAR RESIDENTS</a:t>
                      </a:r>
                    </a:p>
                  </a:txBody>
                  <a:tcPr marL="68600" marR="68600" marT="34300" marB="34300" anchor="ctr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Single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Married Filing Separately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Head of Family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Married Filing Jointly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</a:tr>
              <a:tr h="166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b="1" u="none" strike="noStrike" cap="none" dirty="0">
                          <a:solidFill>
                            <a:schemeClr val="lt1"/>
                          </a:solidFill>
                          <a:latin typeface="+mn-lt"/>
                        </a:rPr>
                        <a:t>Gross Income (while an AL resident)</a:t>
                      </a:r>
                    </a:p>
                  </a:txBody>
                  <a:tcPr marL="68600" marR="68600" marT="34300" marB="34300" anchor="ctr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$4,000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$5,250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>
                          <a:latin typeface="+mn-lt"/>
                        </a:rPr>
                        <a:t>$7,700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2400" u="none" strike="noStrike" cap="none" dirty="0">
                          <a:latin typeface="+mn-lt"/>
                        </a:rPr>
                        <a:t>$10,500</a:t>
                      </a:r>
                    </a:p>
                  </a:txBody>
                  <a:tcPr marL="68600" marR="68600" marT="34300" marB="34300" anchor="ctr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Personal Exemptions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Amount based on filing status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Single &amp; Married Filing Separately: </a:t>
            </a:r>
            <a:r>
              <a:rPr lang="en" sz="27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$1,500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Head of Family &amp; Married Filing Jointly: </a:t>
            </a:r>
            <a:r>
              <a:rPr lang="en" sz="27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$3,000</a:t>
            </a: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Dependents: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Taxpayer receive a personal exemption in Alabama even if they CAN be claimed as a dependent by someone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Alabama law defines a dependent as: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an individual other than the taxpayer and his/her spouse WHO</a:t>
            </a:r>
          </a:p>
          <a:p>
            <a:pPr marL="558800" marR="0" lvl="1" indent="-2095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received </a:t>
            </a:r>
            <a:r>
              <a:rPr lang="en" sz="27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over 50%</a:t>
            </a: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of his/her support from the taxpayer during the year AND</a:t>
            </a:r>
          </a:p>
          <a:p>
            <a:pPr marL="558800" marR="0" lvl="1" indent="-20955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700" b="0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is related to the taxpayer in a certain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Exemption: </a:t>
            </a:r>
            <a:b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1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The Relationship Test, Pt. 1</a:t>
            </a:r>
          </a:p>
        </p:txBody>
      </p:sp>
      <p:graphicFrame>
        <p:nvGraphicFramePr>
          <p:cNvPr id="125" name="Shape 125"/>
          <p:cNvGraphicFramePr/>
          <p:nvPr>
            <p:extLst>
              <p:ext uri="{D42A27DB-BD31-4B8C-83A1-F6EECF244321}">
                <p14:modId xmlns:p14="http://schemas.microsoft.com/office/powerpoint/2010/main" val="463400962"/>
              </p:ext>
            </p:extLst>
          </p:nvPr>
        </p:nvGraphicFramePr>
        <p:xfrm>
          <a:off x="457200" y="1300550"/>
          <a:ext cx="8229600" cy="3365691"/>
        </p:xfrm>
        <a:graphic>
          <a:graphicData uri="http://schemas.openxmlformats.org/drawingml/2006/table">
            <a:tbl>
              <a:tblPr>
                <a:noFill/>
                <a:tableStyleId>{38AEB0FB-FB53-4307-8650-845A991AFE8B}</a:tableStyleId>
              </a:tblPr>
              <a:tblGrid>
                <a:gridCol w="1310900"/>
                <a:gridCol w="5643800"/>
                <a:gridCol w="1274900"/>
              </a:tblGrid>
              <a:tr h="1965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Step 1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1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your son, daughter, legally adopted child, stepson, stepdaughter, or grandchild?* </a:t>
                      </a:r>
                      <a:r>
                        <a:rPr lang="en" sz="2100" b="1" i="0" u="none" strike="noStrike" cap="none" dirty="0">
                          <a:solidFill>
                            <a:schemeClr val="accent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OR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1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your brother, sister, stepbrother, or stepsister? </a:t>
                      </a:r>
                      <a:r>
                        <a:rPr lang="en" sz="2100" b="1" i="0" u="none" strike="noStrike" cap="none" dirty="0">
                          <a:solidFill>
                            <a:schemeClr val="accent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OR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1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your mother, father, grandmother, grandfather, stepmother, or stepfather? </a:t>
                      </a:r>
                      <a:r>
                        <a:rPr lang="en" sz="2100" b="1" i="0" u="none" strike="noStrike" cap="none" dirty="0">
                          <a:solidFill>
                            <a:schemeClr val="accent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OR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1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your mother-in-law, father-in-law, brother-in-law, sister-in-law, son-in-</a:t>
                      </a:r>
                      <a:r>
                        <a:rPr lang="en" sz="2100" b="1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law, </a:t>
                      </a:r>
                      <a:r>
                        <a:rPr lang="en" sz="21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or daughter-in-law?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YES: go to Step 4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endParaRPr sz="2700" b="1" i="0" u="none" strike="noStrike" cap="none" dirty="0">
                        <a:solidFill>
                          <a:schemeClr val="dk1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NO: go to Step 2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Exemption: </a:t>
            </a:r>
            <a:b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1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The Relationship Test, Pt. 2</a:t>
            </a:r>
          </a:p>
        </p:txBody>
      </p:sp>
      <p:graphicFrame>
        <p:nvGraphicFramePr>
          <p:cNvPr id="132" name="Shape 132"/>
          <p:cNvGraphicFramePr/>
          <p:nvPr>
            <p:extLst>
              <p:ext uri="{D42A27DB-BD31-4B8C-83A1-F6EECF244321}">
                <p14:modId xmlns:p14="http://schemas.microsoft.com/office/powerpoint/2010/main" val="1604264312"/>
              </p:ext>
            </p:extLst>
          </p:nvPr>
        </p:nvGraphicFramePr>
        <p:xfrm>
          <a:off x="457200" y="1666142"/>
          <a:ext cx="8229600" cy="1965725"/>
        </p:xfrm>
        <a:graphic>
          <a:graphicData uri="http://schemas.openxmlformats.org/drawingml/2006/table">
            <a:tbl>
              <a:tblPr>
                <a:noFill/>
                <a:tableStyleId>{38AEB0FB-FB53-4307-8650-845A991AFE8B}</a:tableStyleId>
              </a:tblPr>
              <a:tblGrid>
                <a:gridCol w="1310900"/>
                <a:gridCol w="4298600"/>
                <a:gridCol w="2620100"/>
              </a:tblGrid>
              <a:tr h="1965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Step 2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your uncle, aunt, nephew, or niece?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YES: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go to Step 3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NO: 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not a  dependent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Dependency Exemption: </a:t>
            </a:r>
            <a:br>
              <a:rPr lang="en" sz="3600" b="1" i="0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" sz="3600" b="1" i="1" u="none" strike="noStrike" cap="none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The Relationship Test, Pt. 3</a:t>
            </a:r>
          </a:p>
        </p:txBody>
      </p:sp>
      <p:graphicFrame>
        <p:nvGraphicFramePr>
          <p:cNvPr id="139" name="Shape 139"/>
          <p:cNvGraphicFramePr/>
          <p:nvPr>
            <p:extLst>
              <p:ext uri="{D42A27DB-BD31-4B8C-83A1-F6EECF244321}">
                <p14:modId xmlns:p14="http://schemas.microsoft.com/office/powerpoint/2010/main" val="761826932"/>
              </p:ext>
            </p:extLst>
          </p:nvPr>
        </p:nvGraphicFramePr>
        <p:xfrm>
          <a:off x="457200" y="1455127"/>
          <a:ext cx="8229600" cy="2060075"/>
        </p:xfrm>
        <a:graphic>
          <a:graphicData uri="http://schemas.openxmlformats.org/drawingml/2006/table">
            <a:tbl>
              <a:tblPr>
                <a:noFill/>
                <a:tableStyleId>{38AEB0FB-FB53-4307-8650-845A991AFE8B}</a:tableStyleId>
              </a:tblPr>
              <a:tblGrid>
                <a:gridCol w="1371600"/>
                <a:gridCol w="4343400"/>
                <a:gridCol w="2514600"/>
              </a:tblGrid>
              <a:tr h="206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Step 3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Was the person in Step 2 related to you by blood?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YES: 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go to Step 4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If NO: </a:t>
                      </a:r>
                    </a:p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" sz="2700" b="1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not a dependent</a:t>
                      </a:r>
                    </a:p>
                  </a:txBody>
                  <a:tcPr marL="0" marR="0" marT="0" marB="0" anchor="ctr" anchorCtr="1">
                    <a:lnL w="381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eFirst">
  <a:themeElements>
    <a:clrScheme name="Custom 5">
      <a:dk1>
        <a:srgbClr val="77A042"/>
      </a:dk1>
      <a:lt1>
        <a:srgbClr val="FFFFFF"/>
      </a:lt1>
      <a:dk2>
        <a:srgbClr val="54534A"/>
      </a:dk2>
      <a:lt2>
        <a:srgbClr val="DFDCB7"/>
      </a:lt2>
      <a:accent1>
        <a:srgbClr val="F2B52C"/>
      </a:accent1>
      <a:accent2>
        <a:srgbClr val="6A526D"/>
      </a:accent2>
      <a:accent3>
        <a:srgbClr val="3C7381"/>
      </a:accent3>
      <a:accent4>
        <a:srgbClr val="54534A"/>
      </a:accent4>
      <a:accent5>
        <a:srgbClr val="77A042"/>
      </a:accent5>
      <a:accent6>
        <a:srgbClr val="E8E8DF"/>
      </a:accent6>
      <a:hlink>
        <a:srgbClr val="D25814"/>
      </a:hlink>
      <a:folHlink>
        <a:srgbClr val="849A0A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aveFirst">
  <a:themeElements>
    <a:clrScheme name="Custom 5">
      <a:dk1>
        <a:srgbClr val="77A042"/>
      </a:dk1>
      <a:lt1>
        <a:srgbClr val="FFFFFF"/>
      </a:lt1>
      <a:dk2>
        <a:srgbClr val="54534A"/>
      </a:dk2>
      <a:lt2>
        <a:srgbClr val="DFDCB7"/>
      </a:lt2>
      <a:accent1>
        <a:srgbClr val="F2B52C"/>
      </a:accent1>
      <a:accent2>
        <a:srgbClr val="6A526D"/>
      </a:accent2>
      <a:accent3>
        <a:srgbClr val="3C7381"/>
      </a:accent3>
      <a:accent4>
        <a:srgbClr val="54534A"/>
      </a:accent4>
      <a:accent5>
        <a:srgbClr val="77A042"/>
      </a:accent5>
      <a:accent6>
        <a:srgbClr val="E8E8DF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1013</Words>
  <Application>Microsoft Macintosh PowerPoint</Application>
  <PresentationFormat>On-screen Show (16:9)</PresentationFormat>
  <Paragraphs>149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Courier New</vt:lpstr>
      <vt:lpstr>Tw Cen MT</vt:lpstr>
      <vt:lpstr>Arial</vt:lpstr>
      <vt:lpstr>Questrial</vt:lpstr>
      <vt:lpstr>Calibri</vt:lpstr>
      <vt:lpstr>Noto Sans Symbols</vt:lpstr>
      <vt:lpstr>Simple Light</vt:lpstr>
      <vt:lpstr>SaveFirst</vt:lpstr>
      <vt:lpstr>SaveFirst</vt:lpstr>
      <vt:lpstr>PowerPoint Presentation</vt:lpstr>
      <vt:lpstr>Alabama Return Objectives</vt:lpstr>
      <vt:lpstr>Alabama Return Objectives</vt:lpstr>
      <vt:lpstr>Who Must File</vt:lpstr>
      <vt:lpstr>Personal Exemptions</vt:lpstr>
      <vt:lpstr>Dependency Exemption</vt:lpstr>
      <vt:lpstr>Dependency Exemption:  The Relationship Test, Pt. 1</vt:lpstr>
      <vt:lpstr>Dependency Exemption:  The Relationship Test, Pt. 2</vt:lpstr>
      <vt:lpstr>Dependency Exemption:  The Relationship Test, Pt. 3</vt:lpstr>
      <vt:lpstr>Dependency Exemption:  The Support Test</vt:lpstr>
      <vt:lpstr>Dependency Exemption: Notes</vt:lpstr>
      <vt:lpstr>Filing Status</vt:lpstr>
      <vt:lpstr>Filing Status: Differences from  Federal Tax Return</vt:lpstr>
      <vt:lpstr>Filing Status: Head of Family</vt:lpstr>
      <vt:lpstr>Filing Status: Head of Family  Qualifying Person</vt:lpstr>
      <vt:lpstr>Filing Status: Head of Family  Qualifying Person</vt:lpstr>
      <vt:lpstr>Filing Status: Head of Family  Qualifying Person</vt:lpstr>
      <vt:lpstr>Nontaxable Income</vt:lpstr>
      <vt:lpstr>Standard Deduction</vt:lpstr>
      <vt:lpstr>Itemized Deductions</vt:lpstr>
      <vt:lpstr>Finishing the Alabama Return</vt:lpstr>
      <vt:lpstr>Finishing the Alabama Return</vt:lpstr>
      <vt:lpstr>Finishing the Alabama Return</vt:lpstr>
      <vt:lpstr>Paying a Balance/Receiving a Refund</vt:lpstr>
      <vt:lpstr>TaxSlayer - Beth Branch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Lucile Smart</cp:lastModifiedBy>
  <cp:revision>3</cp:revision>
  <dcterms:modified xsi:type="dcterms:W3CDTF">2017-10-11T21:37:32Z</dcterms:modified>
</cp:coreProperties>
</file>