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22.xml"/>
  <Override ContentType="application/vnd.openxmlformats-officedocument.presentationml.notesSlide+xml" PartName="/ppt/notesSlides/notesSlide311.xml"/>
  <Override ContentType="application/vnd.openxmlformats-officedocument.presentationml.notesSlide+xml" PartName="/ppt/notesSlides/notesSlide397.xml"/>
  <Override ContentType="application/vnd.openxmlformats-officedocument.presentationml.notesSlide+xml" PartName="/ppt/notesSlides/notesSlide125.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303.xml"/>
  <Override ContentType="application/vnd.openxmlformats-officedocument.presentationml.notesSlide+xml" PartName="/ppt/notesSlides/notesSlide389.xml"/>
  <Override ContentType="application/vnd.openxmlformats-officedocument.presentationml.notesSlide+xml" PartName="/ppt/notesSlides/notesSlide400.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390.xml"/>
  <Override ContentType="application/vnd.openxmlformats-officedocument.presentationml.notesSlide+xml" PartName="/ppt/notesSlides/notesSlide19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293.xml"/>
  <Override ContentType="application/vnd.openxmlformats-officedocument.presentationml.notesSlide+xml" PartName="/ppt/notesSlides/notesSlide277.xml"/>
  <Override ContentType="application/vnd.openxmlformats-officedocument.presentationml.notesSlide+xml" PartName="/ppt/notesSlides/notesSlide87.xml"/>
  <Override ContentType="application/vnd.openxmlformats-officedocument.presentationml.notesSlide+xml" PartName="/ppt/notesSlides/notesSlide141.xml"/>
  <Override ContentType="application/vnd.openxmlformats-officedocument.presentationml.notesSlide+xml" PartName="/ppt/notesSlides/notesSlide326.xml"/>
  <Override ContentType="application/vnd.openxmlformats-officedocument.presentationml.notesSlide+xml" PartName="/ppt/notesSlides/notesSlide110.xml"/>
  <Override ContentType="application/vnd.openxmlformats-officedocument.presentationml.notesSlide+xml" PartName="/ppt/notesSlides/notesSlide374.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261.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358.xml"/>
  <Override ContentType="application/vnd.openxmlformats-officedocument.presentationml.notesSlide+xml" PartName="/ppt/notesSlides/notesSlide342.xml"/>
  <Override ContentType="application/vnd.openxmlformats-officedocument.presentationml.notesSlide+xml" PartName="/ppt/notesSlides/notesSlide270.xml"/>
  <Override ContentType="application/vnd.openxmlformats-officedocument.presentationml.notesSlide+xml" PartName="/ppt/notesSlides/notesSlide253.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351.xml"/>
  <Override ContentType="application/vnd.openxmlformats-officedocument.presentationml.notesSlide+xml" PartName="/ppt/notesSlides/notesSlide319.xml"/>
  <Override ContentType="application/vnd.openxmlformats-officedocument.presentationml.notesSlide+xml" PartName="/ppt/notesSlides/notesSlide334.xml"/>
  <Override ContentType="application/vnd.openxmlformats-officedocument.presentationml.notesSlide+xml" PartName="/ppt/notesSlides/notesSlide349.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366.xml"/>
  <Override ContentType="application/vnd.openxmlformats-officedocument.presentationml.notesSlide+xml" PartName="/ppt/notesSlides/notesSlide71.xml"/>
  <Override ContentType="application/vnd.openxmlformats-officedocument.presentationml.notesSlide+xml" PartName="/ppt/notesSlides/notesSlide285.xml"/>
  <Override ContentType="application/vnd.openxmlformats-officedocument.presentationml.notesSlide+xml" PartName="/ppt/notesSlides/notesSlide268.xml"/>
  <Override ContentType="application/vnd.openxmlformats-officedocument.presentationml.notesSlide+xml" PartName="/ppt/notesSlides/notesSlide302.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13.xml"/>
  <Override ContentType="application/vnd.openxmlformats-officedocument.presentationml.notesSlide+xml" PartName="/ppt/notesSlides/notesSlide388.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134.xml"/>
  <Override ContentType="application/vnd.openxmlformats-officedocument.presentationml.notesSlide+xml" PartName="/ppt/notesSlides/notesSlide320.xml"/>
  <Override ContentType="application/vnd.openxmlformats-officedocument.presentationml.notesSlide+xml" PartName="/ppt/notesSlides/notesSlide246.xml"/>
  <Override ContentType="application/vnd.openxmlformats-officedocument.presentationml.notesSlide+xml" PartName="/ppt/notesSlides/notesSlide56.xml"/>
  <Override ContentType="application/vnd.openxmlformats-officedocument.presentationml.notesSlide+xml" PartName="/ppt/notesSlides/notesSlide195.xml"/>
  <Override ContentType="application/vnd.openxmlformats-officedocument.presentationml.notesSlide+xml" PartName="/ppt/notesSlides/notesSlide373.xml"/>
  <Override ContentType="application/vnd.openxmlformats-officedocument.presentationml.notesSlide+xml" PartName="/ppt/notesSlides/notesSlide391.xml"/>
  <Override ContentType="application/vnd.openxmlformats-officedocument.presentationml.notesSlide+xml" PartName="/ppt/notesSlides/notesSlide118.xml"/>
  <Override ContentType="application/vnd.openxmlformats-officedocument.presentationml.notesSlide+xml" PartName="/ppt/notesSlides/notesSlide140.xml"/>
  <Override ContentType="application/vnd.openxmlformats-officedocument.presentationml.notesSlide+xml" PartName="/ppt/notesSlides/notesSlide88.xml"/>
  <Override ContentType="application/vnd.openxmlformats-officedocument.presentationml.notesSlide+xml" PartName="/ppt/notesSlides/notesSlide357.xml"/>
  <Override ContentType="application/vnd.openxmlformats-officedocument.presentationml.notesSlide+xml" PartName="/ppt/notesSlides/notesSlide294.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341.xml"/>
  <Override ContentType="application/vnd.openxmlformats-officedocument.presentationml.notesSlide+xml" PartName="/ppt/notesSlides/notesSlide367.xml"/>
  <Override ContentType="application/vnd.openxmlformats-officedocument.presentationml.notesSlide+xml" PartName="/ppt/notesSlides/notesSlide139.xml"/>
  <Override ContentType="application/vnd.openxmlformats-officedocument.presentationml.notesSlide+xml" PartName="/ppt/notesSlides/notesSlide278.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190.xml"/>
  <Override ContentType="application/vnd.openxmlformats-officedocument.presentationml.notesSlide+xml" PartName="/ppt/notesSlides/notesSlide262.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335.xml"/>
  <Override ContentType="application/vnd.openxmlformats-officedocument.presentationml.notesSlide+xml" PartName="/ppt/notesSlides/notesSlide318.xml"/>
  <Override ContentType="application/vnd.openxmlformats-officedocument.presentationml.notesSlide+xml" PartName="/ppt/notesSlides/notesSlide284.xml"/>
  <Override ContentType="application/vnd.openxmlformats-officedocument.presentationml.notesSlide+xml" PartName="/ppt/notesSlides/notesSlide352.xml"/>
  <Override ContentType="application/vnd.openxmlformats-officedocument.presentationml.notesSlide+xml" PartName="/ppt/notesSlides/notesSlide267.xml"/>
  <Override ContentType="application/vnd.openxmlformats-officedocument.presentationml.notesSlide+xml" PartName="/ppt/notesSlides/notesSlide49.xml"/>
  <Override ContentType="application/vnd.openxmlformats-officedocument.presentationml.notesSlide+xml" PartName="/ppt/notesSlides/notesSlide207.xml"/>
  <Override ContentType="application/vnd.openxmlformats-officedocument.presentationml.notesSlide+xml" PartName="/ppt/notesSlides/notesSlide299.xml"/>
  <Override ContentType="application/vnd.openxmlformats-officedocument.presentationml.notesSlide+xml" PartName="/ppt/notesSlides/notesSlide102.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88.xml"/>
  <Override ContentType="application/vnd.openxmlformats-officedocument.presentationml.notesSlide+xml" PartName="/ppt/notesSlides/notesSlide291.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372.xml"/>
  <Override ContentType="application/vnd.openxmlformats-officedocument.presentationml.notesSlide+xml" PartName="/ppt/notesSlides/notesSlide263.xml"/>
  <Override ContentType="application/vnd.openxmlformats-officedocument.presentationml.notesSlide+xml" PartName="/ppt/notesSlides/notesSlide259.xml"/>
  <Override ContentType="application/vnd.openxmlformats-officedocument.presentationml.notesSlide+xml" PartName="/ppt/notesSlides/notesSlide166.xml"/>
  <Override ContentType="application/vnd.openxmlformats-officedocument.presentationml.notesSlide+xml" PartName="/ppt/notesSlides/notesSlide220.xml"/>
  <Override ContentType="application/vnd.openxmlformats-officedocument.presentationml.notesSlide+xml" PartName="/ppt/notesSlides/notesSlide178.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301.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344.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38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287.xml"/>
  <Override ContentType="application/vnd.openxmlformats-officedocument.presentationml.notesSlide+xml" PartName="/ppt/notesSlides/notesSlide392.xml"/>
  <Override ContentType="application/vnd.openxmlformats-officedocument.presentationml.notesSlide+xml" PartName="/ppt/notesSlides/notesSlide120.xml"/>
  <Override ContentType="application/vnd.openxmlformats-officedocument.presentationml.notesSlide+xml" PartName="/ppt/notesSlides/notesSlide308.xml"/>
  <Override ContentType="application/vnd.openxmlformats-officedocument.presentationml.notesSlide+xml" PartName="/ppt/notesSlides/notesSlide279.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402.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321.xml"/>
  <Override ContentType="application/vnd.openxmlformats-officedocument.presentationml.notesSlide+xml" PartName="/ppt/notesSlides/notesSlide364.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317.xml"/>
  <Override ContentType="application/vnd.openxmlformats-officedocument.presentationml.notesSlide+xml" PartName="/ppt/notesSlides/notesSlide336.xml"/>
  <Override ContentType="application/vnd.openxmlformats-officedocument.presentationml.notesSlide+xml" PartName="/ppt/notesSlides/notesSlide272.xml"/>
  <Override ContentType="application/vnd.openxmlformats-officedocument.presentationml.notesSlide+xml" PartName="/ppt/notesSlides/notesSlide379.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371.xml"/>
  <Override ContentType="application/vnd.openxmlformats-officedocument.presentationml.notesSlide+xml" PartName="/ppt/notesSlides/notesSlide215.xml"/>
  <Override ContentType="application/vnd.openxmlformats-officedocument.presentationml.notesSlide+xml" PartName="/ppt/notesSlides/notesSlide401.xml"/>
  <Override ContentType="application/vnd.openxmlformats-officedocument.presentationml.notesSlide+xml" PartName="/ppt/notesSlides/notesSlide258.xml"/>
  <Override ContentType="application/vnd.openxmlformats-officedocument.presentationml.notesSlide+xml" PartName="/ppt/notesSlides/notesSlide292.xml"/>
  <Override ContentType="application/vnd.openxmlformats-officedocument.presentationml.notesSlide+xml" PartName="/ppt/notesSlides/notesSlide337.xml"/>
  <Override ContentType="application/vnd.openxmlformats-officedocument.presentationml.notesSlide+xml" PartName="/ppt/notesSlides/notesSlide108.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343.xml"/>
  <Override ContentType="application/vnd.openxmlformats-officedocument.presentationml.notesSlide+xml" PartName="/ppt/notesSlides/notesSlide300.xml"/>
  <Override ContentType="application/vnd.openxmlformats-officedocument.presentationml.notesSlide+xml" PartName="/ppt/notesSlides/notesSlide165.xml"/>
  <Override ContentType="application/vnd.openxmlformats-officedocument.presentationml.notesSlide+xml" PartName="/ppt/notesSlides/notesSlide386.xml"/>
  <Override ContentType="application/vnd.openxmlformats-officedocument.presentationml.notesSlide+xml" PartName="/ppt/notesSlides/notesSlide122.xml"/>
  <Override ContentType="application/vnd.openxmlformats-officedocument.presentationml.notesSlide+xml" PartName="/ppt/notesSlides/notesSlide264.xml"/>
  <Override ContentType="application/vnd.openxmlformats-officedocument.presentationml.notesSlide+xml" PartName="/ppt/notesSlides/notesSlide170.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36.xml"/>
  <Override ContentType="application/vnd.openxmlformats-officedocument.presentationml.notesSlide+xml" PartName="/ppt/notesSlides/notesSlide309.xml"/>
  <Override ContentType="application/vnd.openxmlformats-officedocument.presentationml.notesSlide+xml" PartName="/ppt/notesSlides/notesSlide359.xml"/>
  <Override ContentType="application/vnd.openxmlformats-officedocument.presentationml.notesSlide+xml" PartName="/ppt/notesSlides/notesSlide316.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200.xml"/>
  <Override ContentType="application/vnd.openxmlformats-officedocument.presentationml.notesSlide+xml" PartName="/ppt/notesSlides/notesSlide350.xml"/>
  <Override ContentType="application/vnd.openxmlformats-officedocument.presentationml.notesSlide+xml" PartName="/ppt/notesSlides/notesSlide393.xml"/>
  <Override ContentType="application/vnd.openxmlformats-officedocument.presentationml.notesSlide+xml" PartName="/ppt/notesSlides/notesSlide209.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71.xml"/>
  <Override ContentType="application/vnd.openxmlformats-officedocument.presentationml.notesSlide+xml" PartName="/ppt/notesSlides/notesSlide365.xml"/>
  <Override ContentType="application/vnd.openxmlformats-officedocument.presentationml.notesSlide+xml" PartName="/ppt/notesSlides/notesSlide237.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192.xml"/>
  <Override ContentType="application/vnd.openxmlformats-officedocument.presentationml.notesSlide+xml" PartName="/ppt/notesSlides/notesSlide286.xml"/>
  <Override ContentType="application/vnd.openxmlformats-officedocument.presentationml.notesSlide+xml" PartName="/ppt/notesSlides/notesSlide115.xml"/>
  <Override ContentType="application/vnd.openxmlformats-officedocument.presentationml.notesSlide+xml" PartName="/ppt/notesSlides/notesSlide158.xml"/>
  <Override ContentType="application/vnd.openxmlformats-officedocument.presentationml.notesSlide+xml" PartName="/ppt/notesSlides/notesSlide322.xml"/>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354.xml"/>
  <Override ContentType="application/vnd.openxmlformats-officedocument.presentationml.notesSlide+xml" PartName="/ppt/notesSlides/notesSlide257.xml"/>
  <Override ContentType="application/vnd.openxmlformats-officedocument.presentationml.notesSlide+xml" PartName="/ppt/notesSlides/notesSlide265.xml"/>
  <Override ContentType="application/vnd.openxmlformats-officedocument.presentationml.notesSlide+xml" PartName="/ppt/notesSlides/notesSlide59.xml"/>
  <Override ContentType="application/vnd.openxmlformats-officedocument.presentationml.notesSlide+xml" PartName="/ppt/notesSlides/notesSlide249.xml"/>
  <Override ContentType="application/vnd.openxmlformats-officedocument.presentationml.notesSlide+xml" PartName="/ppt/notesSlides/notesSlide273.xml"/>
  <Override ContentType="application/vnd.openxmlformats-officedocument.presentationml.notesSlide+xml" PartName="/ppt/notesSlides/notesSlide338.xml"/>
  <Override ContentType="application/vnd.openxmlformats-officedocument.presentationml.notesSlide+xml" PartName="/ppt/notesSlides/notesSlide362.xml"/>
  <Override ContentType="application/vnd.openxmlformats-officedocument.presentationml.notesSlide+xml" PartName="/ppt/notesSlides/notesSlide91.xml"/>
  <Override ContentType="application/vnd.openxmlformats-officedocument.presentationml.notesSlide+xml" PartName="/ppt/notesSlides/notesSlide176.xml"/>
  <Override ContentType="application/vnd.openxmlformats-officedocument.presentationml.notesSlide+xml" PartName="/ppt/notesSlides/notesSlide346.xml"/>
  <Override ContentType="application/vnd.openxmlformats-officedocument.presentationml.notesSlide+xml" PartName="/ppt/notesSlides/notesSlide369.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202.xml"/>
  <Override ContentType="application/vnd.openxmlformats-officedocument.presentationml.notesSlide+xml" PartName="/ppt/notesSlides/notesSlide13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53.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81.xml"/>
  <Override ContentType="application/vnd.openxmlformats-officedocument.presentationml.notesSlide+xml" PartName="/ppt/notesSlides/notesSlide331.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377.xml"/>
  <Override ContentType="application/vnd.openxmlformats-officedocument.presentationml.notesSlide+xml" PartName="/ppt/notesSlides/notesSlide315.xml"/>
  <Override ContentType="application/vnd.openxmlformats-officedocument.presentationml.notesSlide+xml" PartName="/ppt/notesSlides/notesSlide129.xml"/>
  <Override ContentType="application/vnd.openxmlformats-officedocument.presentationml.notesSlide+xml" PartName="/ppt/notesSlides/notesSlide404.xml"/>
  <Override ContentType="application/vnd.openxmlformats-officedocument.presentationml.notesSlide+xml" PartName="/ppt/notesSlides/notesSlide394.xml"/>
  <Override ContentType="application/vnd.openxmlformats-officedocument.presentationml.notesSlide+xml" PartName="/ppt/notesSlides/notesSlide60.xml"/>
  <Override ContentType="application/vnd.openxmlformats-officedocument.presentationml.notesSlide+xml" PartName="/ppt/notesSlides/notesSlide296.xml"/>
  <Override ContentType="application/vnd.openxmlformats-officedocument.presentationml.notesSlide+xml" PartName="/ppt/notesSlides/notesSlide385.xml"/>
  <Override ContentType="application/vnd.openxmlformats-officedocument.presentationml.notesSlide+xml" PartName="/ppt/notesSlides/notesSlide144.xml"/>
  <Override ContentType="application/vnd.openxmlformats-officedocument.presentationml.notesSlide+xml" PartName="/ppt/notesSlides/notesSlide114.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306.xml"/>
  <Override ContentType="application/vnd.openxmlformats-officedocument.presentationml.notesSlide+xml" PartName="/ppt/notesSlides/notesSlide5.xml"/>
  <Override ContentType="application/vnd.openxmlformats-officedocument.presentationml.notesSlide+xml" PartName="/ppt/notesSlides/notesSlide323.xml"/>
  <Override ContentType="application/vnd.openxmlformats-officedocument.presentationml.notesSlide+xml" PartName="/ppt/notesSlides/notesSlide370.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329.xml"/>
  <Override ContentType="application/vnd.openxmlformats-officedocument.presentationml.notesSlide+xml" PartName="/ppt/notesSlides/notesSlide290.xml"/>
  <Override ContentType="application/vnd.openxmlformats-officedocument.presentationml.notesSlide+xml" PartName="/ppt/notesSlides/notesSlide274.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45.xml"/>
  <Override ContentType="application/vnd.openxmlformats-officedocument.presentationml.notesSlide+xml" PartName="/ppt/notesSlides/notesSlide256.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363.xml"/>
  <Override ContentType="application/vnd.openxmlformats-officedocument.presentationml.notesSlide+xml" PartName="/ppt/notesSlides/notesSlide51.xml"/>
  <Override ContentType="application/vnd.openxmlformats-officedocument.presentationml.notesSlide+xml" PartName="/ppt/notesSlides/notesSlide266.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330.xml"/>
  <Override ContentType="application/vnd.openxmlformats-officedocument.presentationml.notesSlide+xml" PartName="/ppt/notesSlides/notesSlide13.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152.xml"/>
  <Override ContentType="application/vnd.openxmlformats-officedocument.presentationml.notesSlide+xml" PartName="/ppt/notesSlides/notesSlide289.xml"/>
  <Override ContentType="application/vnd.openxmlformats-officedocument.presentationml.notesSlide+xml" PartName="/ppt/notesSlides/notesSlide280.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67.xml"/>
  <Override ContentType="application/vnd.openxmlformats-officedocument.presentationml.notesSlide+xml" PartName="/ppt/notesSlides/notesSlide314.xml"/>
  <Override ContentType="application/vnd.openxmlformats-officedocument.presentationml.notesSlide+xml" PartName="/ppt/notesSlides/notesSlide27.xml"/>
  <Override ContentType="application/vnd.openxmlformats-officedocument.presentationml.notesSlide+xml" PartName="/ppt/notesSlides/notesSlide339.xml"/>
  <Override ContentType="application/vnd.openxmlformats-officedocument.presentationml.notesSlide+xml" PartName="/ppt/notesSlides/notesSlide251.xml"/>
  <Override ContentType="application/vnd.openxmlformats-officedocument.presentationml.notesSlide+xml" PartName="/ppt/notesSlides/notesSlide295.xml"/>
  <Override ContentType="application/vnd.openxmlformats-officedocument.presentationml.notesSlide+xml" PartName="/ppt/notesSlides/notesSlide384.xml"/>
  <Override ContentType="application/vnd.openxmlformats-officedocument.presentationml.notesSlide+xml" PartName="/ppt/notesSlides/notesSlide324.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98.xml"/>
  <Override ContentType="application/vnd.openxmlformats-officedocument.presentationml.notesSlide+xml" PartName="/ppt/notesSlides/notesSlide288.xml"/>
  <Override ContentType="application/vnd.openxmlformats-officedocument.presentationml.notesSlide+xml" PartName="/ppt/notesSlides/notesSlide218.xml"/>
  <Override ContentType="application/vnd.openxmlformats-officedocument.presentationml.notesSlide+xml" PartName="/ppt/notesSlides/notesSlide130.xml"/>
  <Override ContentType="application/vnd.openxmlformats-officedocument.presentationml.notesSlide+xml" PartName="/ppt/notesSlides/notesSlide307.xml"/>
  <Override ContentType="application/vnd.openxmlformats-officedocument.presentationml.notesSlide+xml" PartName="/ppt/notesSlides/notesSlide378.xml"/>
  <Override ContentType="application/vnd.openxmlformats-officedocument.presentationml.notesSlide+xml" PartName="/ppt/notesSlides/notesSlide395.xml"/>
  <Override ContentType="application/vnd.openxmlformats-officedocument.presentationml.notesSlide+xml" PartName="/ppt/notesSlides/notesSlide128.xml"/>
  <Override ContentType="application/vnd.openxmlformats-officedocument.presentationml.notesSlide+xml" PartName="/ppt/notesSlides/notesSlide224.xml"/>
  <Override ContentType="application/vnd.openxmlformats-officedocument.presentationml.notesSlide+xml" PartName="/ppt/notesSlides/notesSlide403.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145.xml"/>
  <Override ContentType="application/vnd.openxmlformats-officedocument.presentationml.notesSlide+xml" PartName="/ppt/notesSlides/notesSlide83.xml"/>
  <Override ContentType="application/vnd.openxmlformats-officedocument.presentationml.notesSlide+xml" PartName="/ppt/notesSlides/notesSlide66.xml"/>
  <Override ContentType="application/vnd.openxmlformats-officedocument.presentationml.notesSlide+xml" PartName="/ppt/notesSlides/notesSlide3.xml"/>
  <Override ContentType="application/vnd.openxmlformats-officedocument.presentationml.notesSlide+xml" PartName="/ppt/notesSlides/notesSlide240.xml"/>
  <Override ContentType="application/vnd.openxmlformats-officedocument.presentationml.notesSlide+xml" PartName="/ppt/notesSlides/notesSlide283.xml"/>
  <Override ContentType="application/vnd.openxmlformats-officedocument.presentationml.notesSlide+xml" PartName="/ppt/notesSlides/notesSlide232.xml"/>
  <Override ContentType="application/vnd.openxmlformats-officedocument.presentationml.notesSlide+xml" PartName="/ppt/notesSlides/notesSlide275.xml"/>
  <Override ContentType="application/vnd.openxmlformats-officedocument.presentationml.notesSlide+xml" PartName="/ppt/notesSlides/notesSlide380.xml"/>
  <Override ContentType="application/vnd.openxmlformats-officedocument.presentationml.notesSlide+xml" PartName="/ppt/notesSlides/notesSlide328.xml"/>
  <Override ContentType="application/vnd.openxmlformats-officedocument.presentationml.notesSlide+xml" PartName="/ppt/notesSlides/notesSlide360.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313.xml"/>
  <Override ContentType="application/vnd.openxmlformats-officedocument.presentationml.notesSlide+xml" PartName="/ppt/notesSlides/notesSlide399.xml"/>
  <Override ContentType="application/vnd.openxmlformats-officedocument.presentationml.notesSlide+xml" PartName="/ppt/notesSlides/notesSlide69.xml"/>
  <Override ContentType="application/vnd.openxmlformats-officedocument.presentationml.notesSlide+xml" PartName="/ppt/notesSlides/notesSlide356.xml"/>
  <Override ContentType="application/vnd.openxmlformats-officedocument.presentationml.notesSlide+xml" PartName="/ppt/notesSlides/notesSlide26.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227.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375.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332.xml"/>
  <Override ContentType="application/vnd.openxmlformats-officedocument.presentationml.notesSlide+xml" PartName="/ppt/notesSlides/notesSlide325.xml"/>
  <Override ContentType="application/vnd.openxmlformats-officedocument.presentationml.notesSlide+xml" PartName="/ppt/notesSlides/notesSlide368.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74.xml"/>
  <Override ContentType="application/vnd.openxmlformats-officedocument.presentationml.notesSlide+xml" PartName="/ppt/notesSlides/notesSlide347.xml"/>
  <Override ContentType="application/vnd.openxmlformats-officedocument.presentationml.notesSlide+xml" PartName="/ppt/notesSlides/notesSlide304.xml"/>
  <Override ContentType="application/vnd.openxmlformats-officedocument.presentationml.notesSlide+xml" PartName="/ppt/notesSlides/notesSlide396.xml"/>
  <Override ContentType="application/vnd.openxmlformats-officedocument.presentationml.notesSlide+xml" PartName="/ppt/notesSlides/notesSlide310.xml"/>
  <Override ContentType="application/vnd.openxmlformats-officedocument.presentationml.notesSlide+xml" PartName="/ppt/notesSlides/notesSlide340.xml"/>
  <Override ContentType="application/vnd.openxmlformats-officedocument.presentationml.notesSlide+xml" PartName="/ppt/notesSlides/notesSlide353.xml"/>
  <Override ContentType="application/vnd.openxmlformats-officedocument.presentationml.notesSlide+xml" PartName="/ppt/notesSlides/notesSlide255.xml"/>
  <Override ContentType="application/vnd.openxmlformats-officedocument.presentationml.notesSlide+xml" PartName="/ppt/notesSlides/notesSlide212.xml"/>
  <Override ContentType="application/vnd.openxmlformats-officedocument.presentationml.notesSlide+xml" PartName="/ppt/notesSlides/notesSlide298.xml"/>
  <Override ContentType="application/vnd.openxmlformats-officedocument.presentationml.notesSlide+xml" PartName="/ppt/notesSlides/notesSlide383.xml"/>
  <Override ContentType="application/vnd.openxmlformats-officedocument.presentationml.notesSlide+xml" PartName="/ppt/notesSlides/notesSlide282.xml"/>
  <Override ContentType="application/vnd.openxmlformats-officedocument.presentationml.notesSlide+xml" PartName="/ppt/notesSlides/notesSlide248.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355.xml"/>
  <Override ContentType="application/vnd.openxmlformats-officedocument.presentationml.notesSlide+xml" PartName="/ppt/notesSlides/notesSlide312.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381.xml"/>
  <Override ContentType="application/vnd.openxmlformats-officedocument.presentationml.notesSlide+xml" PartName="/ppt/notesSlides/notesSlide39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276.xml"/>
  <Override ContentType="application/vnd.openxmlformats-officedocument.presentationml.notesSlide+xml" PartName="/ppt/notesSlides/notesSlide233.xml"/>
  <Override ContentType="application/vnd.openxmlformats-officedocument.presentationml.notesSlide+xml" PartName="/ppt/notesSlides/notesSlide327.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361.xml"/>
  <Override ContentType="application/vnd.openxmlformats-officedocument.presentationml.notesSlide+xml" PartName="/ppt/notesSlides/notesSlide74.xml"/>
  <Override ContentType="application/vnd.openxmlformats-officedocument.presentationml.notesSlide+xml" PartName="/ppt/notesSlides/notesSlide197.xml"/>
  <Override ContentType="application/vnd.openxmlformats-officedocument.presentationml.notesSlide+xml" PartName="/ppt/notesSlides/notesSlide406.xml"/>
  <Override ContentType="application/vnd.openxmlformats-officedocument.presentationml.notesSlide+xml" PartName="/ppt/notesSlides/notesSlide154.xml"/>
  <Override ContentType="application/vnd.openxmlformats-officedocument.presentationml.notesSlide+xml" PartName="/ppt/notesSlides/notesSlide2.xml"/>
  <Override ContentType="application/vnd.openxmlformats-officedocument.presentationml.notesSlide+xml" PartName="/ppt/notesSlides/notesSlide260.xml"/>
  <Override ContentType="application/vnd.openxmlformats-officedocument.presentationml.notesSlide+xml" PartName="/ppt/notesSlides/notesSlide405.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69.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376.xml"/>
  <Override ContentType="application/vnd.openxmlformats-officedocument.presentationml.notesSlide+xml" PartName="/ppt/notesSlides/notesSlide333.xml"/>
  <Override ContentType="application/vnd.openxmlformats-officedocument.presentationml.notesSlide+xml" PartName="/ppt/notesSlides/notesSlide305.xml"/>
  <Override ContentType="application/vnd.openxmlformats-officedocument.presentationml.notesSlide+xml" PartName="/ppt/notesSlides/notesSlide297.xml"/>
  <Override ContentType="application/vnd.openxmlformats-officedocument.presentationml.notesSlide+xml" PartName="/ppt/notesSlides/notesSlide382.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132.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175.xml"/>
  <Override ContentType="application/vnd.openxmlformats-officedocument.presentationml.notesSlide+xml" PartName="/ppt/notesSlides/notesSlide348.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350.xml"/>
  <Override ContentType="application/vnd.openxmlformats-officedocument.presentationml.slide+xml" PartName="/ppt/slides/slide35.xml"/>
  <Override ContentType="application/vnd.openxmlformats-officedocument.presentationml.slide+xml" PartName="/ppt/slides/slide334.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26.xml"/>
  <Override ContentType="application/vnd.openxmlformats-officedocument.presentationml.slide+xml" PartName="/ppt/slides/slide237.xml"/>
  <Override ContentType="application/vnd.openxmlformats-officedocument.presentationml.slide+xml" PartName="/ppt/slides/slide261.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342.xml"/>
  <Override ContentType="application/vnd.openxmlformats-officedocument.presentationml.slide+xml" PartName="/ppt/slides/slide156.xml"/>
  <Override ContentType="application/vnd.openxmlformats-officedocument.presentationml.slide+xml" PartName="/ppt/slides/slide179.xml"/>
  <Override ContentType="application/vnd.openxmlformats-officedocument.presentationml.slide+xml" PartName="/ppt/slides/slide276.xml"/>
  <Override ContentType="application/vnd.openxmlformats-officedocument.presentationml.slide+xml" PartName="/ppt/slides/slide66.xml"/>
  <Override ContentType="application/vnd.openxmlformats-officedocument.presentationml.slide+xml" PartName="/ppt/slides/slide229.xml"/>
  <Override ContentType="application/vnd.openxmlformats-officedocument.presentationml.slide+xml" PartName="/ppt/slides/slide357.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400.xml"/>
  <Override ContentType="application/vnd.openxmlformats-officedocument.presentationml.slide+xml" PartName="/ppt/slides/slide214.xml"/>
  <Override ContentType="application/vnd.openxmlformats-officedocument.presentationml.slide+xml" PartName="/ppt/slides/slide206.xml"/>
  <Override ContentType="application/vnd.openxmlformats-officedocument.presentationml.slide+xml" PartName="/ppt/slides/slide381.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285.xml"/>
  <Override ContentType="application/vnd.openxmlformats-officedocument.presentationml.slide+xml" PartName="/ppt/slides/slide89.xml"/>
  <Override ContentType="application/vnd.openxmlformats-officedocument.presentationml.slide+xml" PartName="/ppt/slides/slide34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74.xml"/>
  <Override ContentType="application/vnd.openxmlformats-officedocument.presentationml.slide+xml" PartName="/ppt/slides/slide268.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310.xml"/>
  <Override ContentType="application/vnd.openxmlformats-officedocument.presentationml.slide+xml" PartName="/ppt/slides/slide366.xml"/>
  <Override ContentType="application/vnd.openxmlformats-officedocument.presentationml.slide+xml" PartName="/ppt/slides/slide396.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333.xml"/>
  <Override ContentType="application/vnd.openxmlformats-officedocument.presentationml.slide+xml" PartName="/ppt/slides/slide309.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270.xml"/>
  <Override ContentType="application/vnd.openxmlformats-officedocument.presentationml.slide+xml" PartName="/ppt/slides/slide406.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343.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147.xml"/>
  <Override ContentType="application/vnd.openxmlformats-officedocument.presentationml.slide+xml" PartName="/ppt/slides/slide236.xml"/>
  <Override ContentType="application/vnd.openxmlformats-officedocument.presentationml.slide+xml" PartName="/ppt/slides/slide110.xml"/>
  <Override ContentType="application/vnd.openxmlformats-officedocument.presentationml.slide+xml" PartName="/ppt/slides/slide293.xml"/>
  <Override ContentType="application/vnd.openxmlformats-officedocument.presentationml.slide+xml" PartName="/ppt/slides/slide35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259.xml"/>
  <Override ContentType="application/vnd.openxmlformats-officedocument.presentationml.slide+xml" PartName="/ppt/slides/slide49.xml"/>
  <Override ContentType="application/vnd.openxmlformats-officedocument.presentationml.slide+xml" PartName="/ppt/slides/slide327.xml"/>
  <Override ContentType="application/vnd.openxmlformats-officedocument.presentationml.slide+xml" PartName="/ppt/slides/slide83.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401.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11.xml"/>
  <Override ContentType="application/vnd.openxmlformats-officedocument.presentationml.slide+xml" PartName="/ppt/slides/slide13.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29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275.xml"/>
  <Override ContentType="application/vnd.openxmlformats-officedocument.presentationml.slide+xml" PartName="/ppt/slides/slide132.xml"/>
  <Override ContentType="application/vnd.openxmlformats-officedocument.presentationml.slide+xml" PartName="/ppt/slides/slide269.xml"/>
  <Override ContentType="application/vnd.openxmlformats-officedocument.presentationml.slide+xml" PartName="/ppt/slides/slide1.xml"/>
  <Override ContentType="application/vnd.openxmlformats-officedocument.presentationml.slide+xml" PartName="/ppt/slides/slide365.xml"/>
  <Override ContentType="application/vnd.openxmlformats-officedocument.presentationml.slide+xml" PartName="/ppt/slides/slide28.xml"/>
  <Override ContentType="application/vnd.openxmlformats-officedocument.presentationml.slide+xml" PartName="/ppt/slides/slide382.xml"/>
  <Override ContentType="application/vnd.openxmlformats-officedocument.presentationml.slide+xml" PartName="/ppt/slides/slide397.xml"/>
  <Override ContentType="application/vnd.openxmlformats-officedocument.presentationml.slide+xml" PartName="/ppt/slides/slide200.xml"/>
  <Override ContentType="application/vnd.openxmlformats-officedocument.presentationml.slide+xml" PartName="/ppt/slides/slide348.xml"/>
  <Override ContentType="application/vnd.openxmlformats-officedocument.presentationml.slide+xml" PartName="/ppt/slides/slide88.xml"/>
  <Override ContentType="application/vnd.openxmlformats-officedocument.presentationml.slide+xml" PartName="/ppt/slides/slide286.xml"/>
  <Override ContentType="application/vnd.openxmlformats-officedocument.presentationml.slide+xml" PartName="/ppt/slides/slide115.xml"/>
  <Override ContentType="application/vnd.openxmlformats-officedocument.presentationml.slide+xml" PartName="/ppt/slides/slide260.xml"/>
  <Override ContentType="application/vnd.openxmlformats-officedocument.presentationml.slide+xml" PartName="/ppt/slides/slide367.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71.xml"/>
  <Override ContentType="application/vnd.openxmlformats-officedocument.presentationml.slide+xml" PartName="/ppt/slides/slide324.xml"/>
  <Override ContentType="application/vnd.openxmlformats-officedocument.presentationml.slide+xml" PartName="/ppt/slides/slide174.xml"/>
  <Override ContentType="application/vnd.openxmlformats-officedocument.presentationml.slide+xml" PartName="/ppt/slides/slide360.xml"/>
  <Override ContentType="application/vnd.openxmlformats-officedocument.presentationml.slide+xml" PartName="/ppt/slides/slide219.xml"/>
  <Override ContentType="application/vnd.openxmlformats-officedocument.presentationml.slide+xml" PartName="/ppt/slides/slide405.xml"/>
  <Override ContentType="application/vnd.openxmlformats-officedocument.presentationml.slide+xml" PartName="/ppt/slides/slide359.xml"/>
  <Override ContentType="application/vnd.openxmlformats-officedocument.presentationml.slide+xml" PartName="/ppt/slides/slide316.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344.xml"/>
  <Override ContentType="application/vnd.openxmlformats-officedocument.presentationml.slide+xml" PartName="/ppt/slides/slide38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94.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75.xml"/>
  <Override ContentType="application/vnd.openxmlformats-officedocument.presentationml.slide+xml" PartName="/ppt/slides/slide332.xml"/>
  <Override ContentType="application/vnd.openxmlformats-officedocument.presentationml.slide+xml" PartName="/ppt/slides/slide251.xml"/>
  <Override ContentType="application/vnd.openxmlformats-officedocument.presentationml.slide+xml" PartName="/ppt/slides/slide301.xml"/>
  <Override ContentType="application/vnd.openxmlformats-officedocument.presentationml.slide+xml" PartName="/ppt/slides/slide223.xml"/>
  <Override ContentType="application/vnd.openxmlformats-officedocument.presentationml.slide+xml" PartName="/ppt/slides/slide266.xml"/>
  <Override ContentType="application/vnd.openxmlformats-officedocument.presentationml.slide+xml" PartName="/ppt/slides/slide347.xml"/>
  <Override ContentType="application/vnd.openxmlformats-officedocument.presentationml.slide+xml" PartName="/ppt/slides/slide372.xml"/>
  <Override ContentType="application/vnd.openxmlformats-officedocument.presentationml.slide+xml" PartName="/ppt/slides/slide22.xml"/>
  <Override ContentType="application/vnd.openxmlformats-officedocument.presentationml.slide+xml" PartName="/ppt/slides/slide304.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274.xml"/>
  <Override ContentType="application/vnd.openxmlformats-officedocument.presentationml.slide+xml" PartName="/ppt/slides/slide72.xml"/>
  <Override ContentType="application/vnd.openxmlformats-officedocument.presentationml.slide+xml" PartName="/ppt/slides/slide29.xml"/>
  <Override ContentType="application/vnd.openxmlformats-officedocument.presentationml.slide+xml" PartName="/ppt/slides/slide319.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3.xml"/>
  <Override ContentType="application/vnd.openxmlformats-officedocument.presentationml.slide+xml" PartName="/ppt/slides/slide402.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14.xml"/>
  <Override ContentType="application/vnd.openxmlformats-officedocument.presentationml.slide+xml" PartName="/ppt/slides/slide139.xml"/>
  <Override ContentType="application/vnd.openxmlformats-officedocument.presentationml.slide+xml" PartName="/ppt/slides/slide325.xml"/>
  <Override ContentType="application/vnd.openxmlformats-officedocument.presentationml.slide+xml" PartName="/ppt/slides/slide317.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351.xml"/>
  <Override ContentType="application/vnd.openxmlformats-officedocument.presentationml.slide+xml" PartName="/ppt/slides/slide368.xml"/>
  <Override ContentType="application/vnd.openxmlformats-officedocument.presentationml.slide+xml" PartName="/ppt/slides/slide394.xml"/>
  <Override ContentType="application/vnd.openxmlformats-officedocument.presentationml.slide+xml" PartName="/ppt/slides/slide331.xml"/>
  <Override ContentType="application/vnd.openxmlformats-officedocument.presentationml.slide+xml" PartName="/ppt/slides/slide280.xml"/>
  <Override ContentType="application/vnd.openxmlformats-officedocument.presentationml.slide+xml" PartName="/ppt/slides/slide374.xml"/>
  <Override ContentType="application/vnd.openxmlformats-officedocument.presentationml.slide+xml" PartName="/ppt/slides/slide345.xml"/>
  <Override ContentType="application/vnd.openxmlformats-officedocument.presentationml.slide+xml" PartName="/ppt/slides/slide302.xml"/>
  <Override ContentType="application/vnd.openxmlformats-officedocument.presentationml.slide+xml" PartName="/ppt/slides/slide289.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295.xml"/>
  <Override ContentType="application/vnd.openxmlformats-officedocument.presentationml.slide+xml" PartName="/ppt/slides/slide388.xml"/>
  <Override ContentType="application/vnd.openxmlformats-officedocument.presentationml.slide+xml" PartName="/ppt/slides/slide124.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194.xml"/>
  <Override ContentType="application/vnd.openxmlformats-officedocument.presentationml.slide+xml" PartName="/ppt/slides/slide380.xml"/>
  <Override ContentType="application/vnd.openxmlformats-officedocument.presentationml.slide+xml" PartName="/ppt/slides/slide151.xml"/>
  <Override ContentType="application/vnd.openxmlformats-officedocument.presentationml.slide+xml" PartName="/ppt/slides/slide339.xml"/>
  <Override ContentType="application/vnd.openxmlformats-officedocument.presentationml.slide+xml" PartName="/ppt/slides/slide224.xml"/>
  <Override ContentType="application/vnd.openxmlformats-officedocument.presentationml.slide+xml" PartName="/ppt/slides/slide330.xml"/>
  <Override ContentType="application/vnd.openxmlformats-officedocument.presentationml.slide+xml" PartName="/ppt/slides/slide267.xml"/>
  <Override ContentType="application/vnd.openxmlformats-officedocument.presentationml.slide+xml" PartName="/ppt/slides/slide373.xml"/>
  <Override ContentType="application/vnd.openxmlformats-officedocument.presentationml.slide+xml" PartName="/ppt/slides/slide389.xml"/>
  <Override ContentType="application/vnd.openxmlformats-officedocument.presentationml.slide+xml" PartName="/ppt/slides/slide21.xml"/>
  <Override ContentType="application/vnd.openxmlformats-officedocument.presentationml.slide+xml" PartName="/ppt/slides/slide346.xml"/>
  <Override ContentType="application/vnd.openxmlformats-officedocument.presentationml.slide+xml" PartName="/ppt/slides/slide303.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403.xml"/>
  <Override ContentType="application/vnd.openxmlformats-officedocument.presentationml.slide+xml" PartName="/ppt/slides/slide395.xml"/>
  <Override ContentType="application/vnd.openxmlformats-officedocument.presentationml.slide+xml" PartName="/ppt/slides/slide352.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318.xml"/>
  <Override ContentType="application/vnd.openxmlformats-officedocument.presentationml.slide+xml" PartName="/ppt/slides/slide230.xml"/>
  <Override ContentType="application/vnd.openxmlformats-officedocument.presentationml.slide+xml" PartName="/ppt/slides/slide273.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slide+xml" PartName="/ppt/slides/slide121.xml"/>
  <Override ContentType="application/vnd.openxmlformats-officedocument.presentationml.slide+xml" PartName="/ppt/slides/slide296.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385.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5.xml"/>
  <Override ContentType="application/vnd.openxmlformats-officedocument.presentationml.slide+xml" PartName="/ppt/slides/slide369.xml"/>
  <Override ContentType="application/vnd.openxmlformats-officedocument.presentationml.slide+xml" PartName="/ppt/slides/slide393.xml"/>
  <Override ContentType="application/vnd.openxmlformats-officedocument.presentationml.slide+xml" PartName="/ppt/slides/slide377.xml"/>
  <Override ContentType="application/vnd.openxmlformats-officedocument.presentationml.slide+xml" PartName="/ppt/slides/slide113.xml"/>
  <Override ContentType="application/vnd.openxmlformats-officedocument.presentationml.slide+xml" PartName="/ppt/slides/slide288.xml"/>
  <Override ContentType="application/vnd.openxmlformats-officedocument.presentationml.slide+xml" PartName="/ppt/slides/slide94.xml"/>
  <Override ContentType="application/vnd.openxmlformats-officedocument.presentationml.slide+xml" PartName="/ppt/slides/slide217.xml"/>
  <Override ContentType="application/vnd.openxmlformats-officedocument.presentationml.slide+xml" PartName="/ppt/slides/slide281.xml"/>
  <Override ContentType="application/vnd.openxmlformats-officedocument.presentationml.slide+xml" PartName="/ppt/slides/slide71.xml"/>
  <Override ContentType="application/vnd.openxmlformats-officedocument.presentationml.slide+xml" PartName="/ppt/slides/slide233.xml"/>
  <Override ContentType="application/vnd.openxmlformats-officedocument.presentationml.slide+xml" PartName="/ppt/slides/slide362.xml"/>
  <Override ContentType="application/vnd.openxmlformats-officedocument.presentationml.slide+xml" PartName="/ppt/slides/slide265.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314.xml"/>
  <Override ContentType="application/vnd.openxmlformats-officedocument.presentationml.slide+xml" PartName="/ppt/slides/slide338.xml"/>
  <Override ContentType="application/vnd.openxmlformats-officedocument.presentationml.slide+xml" PartName="/ppt/slides/slide168.xml"/>
  <Override ContentType="application/vnd.openxmlformats-officedocument.presentationml.slide+xml" PartName="/ppt/slides/slide152.xml"/>
  <Override ContentType="application/vnd.openxmlformats-officedocument.presentationml.slide+xml" PartName="/ppt/slides/slide257.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306.xml"/>
  <Override ContentType="application/vnd.openxmlformats-officedocument.presentationml.slide+xml" PartName="/ppt/slides/slide272.xml"/>
  <Override ContentType="application/vnd.openxmlformats-officedocument.presentationml.slide+xml" PartName="/ppt/slides/slide323.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404.xml"/>
  <Override ContentType="application/vnd.openxmlformats-officedocument.presentationml.slide+xml" PartName="/ppt/slides/slide144.xml"/>
  <Override ContentType="application/vnd.openxmlformats-officedocument.presentationml.slide+xml" PartName="/ppt/slides/slide31.xml"/>
  <Override ContentType="application/vnd.openxmlformats-officedocument.presentationml.slide+xml" PartName="/ppt/slides/slide176.xml"/>
  <Override ContentType="application/vnd.openxmlformats-officedocument.presentationml.slide+xml" PartName="/ppt/slides/slide225.xml"/>
  <Override ContentType="application/vnd.openxmlformats-officedocument.presentationml.slide+xml" PartName="/ppt/slides/slide370.xml"/>
  <Override ContentType="application/vnd.openxmlformats-officedocument.presentationml.slide+xml" PartName="/ppt/slides/slide353.xml"/>
  <Override ContentType="application/vnd.openxmlformats-officedocument.presentationml.slide+xml" PartName="/ppt/slides/slide201.xml"/>
  <Override ContentType="application/vnd.openxmlformats-officedocument.presentationml.slide+xml" PartName="/ppt/slides/slide287.xml"/>
  <Override ContentType="application/vnd.openxmlformats-officedocument.presentationml.slide+xml" PartName="/ppt/slides/slide376.xml"/>
  <Override ContentType="application/vnd.openxmlformats-officedocument.presentationml.slide+xml" PartName="/ppt/slides/slide95.xml"/>
  <Override ContentType="application/vnd.openxmlformats-officedocument.presentationml.slide+xml" PartName="/ppt/slides/slide386.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297.xml"/>
  <Override ContentType="application/vnd.openxmlformats-officedocument.presentationml.slide+xml" PartName="/ppt/slides/slide122.xml"/>
  <Override ContentType="application/vnd.openxmlformats-officedocument.presentationml.slide+xml" PartName="/ppt/slides/slide191.xml"/>
  <Override ContentType="application/vnd.openxmlformats-officedocument.presentationml.slide+xml" PartName="/ppt/slides/slide279.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361.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300.xml"/>
  <Override ContentType="application/vnd.openxmlformats-officedocument.presentationml.slide+xml" PartName="/ppt/slides/slide315.xml"/>
  <Override ContentType="application/vnd.openxmlformats-officedocument.presentationml.slide+xml" PartName="/ppt/slides/slide392.xml"/>
  <Override ContentType="application/vnd.openxmlformats-officedocument.presentationml.slide+xml" PartName="/ppt/slides/slide282.xml"/>
  <Override ContentType="application/vnd.openxmlformats-officedocument.presentationml.slide+xml" PartName="/ppt/slides/slide216.xml"/>
  <Override ContentType="application/vnd.openxmlformats-officedocument.presentationml.slide+xml" PartName="/ppt/slides/slide6.xml"/>
  <Override ContentType="application/vnd.openxmlformats-officedocument.presentationml.slide+xml" PartName="/ppt/slides/slide264.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169.xml"/>
  <Override ContentType="application/vnd.openxmlformats-officedocument.presentationml.slide+xml" PartName="/ppt/slides/slide258.xml"/>
  <Override ContentType="application/vnd.openxmlformats-officedocument.presentationml.slide+xml" PartName="/ppt/slides/slide30.xml"/>
  <Override ContentType="application/vnd.openxmlformats-officedocument.presentationml.slide+xml" PartName="/ppt/slides/slide371.xml"/>
  <Override ContentType="application/vnd.openxmlformats-officedocument.presentationml.slide+xml" PartName="/ppt/slides/slide39.xml"/>
  <Override ContentType="application/vnd.openxmlformats-officedocument.presentationml.slide+xml" PartName="/ppt/slides/slide56.xml"/>
  <Override ContentType="application/vnd.openxmlformats-officedocument.presentationml.slide+xml" PartName="/ppt/slides/slide354.xml"/>
  <Override ContentType="application/vnd.openxmlformats-officedocument.presentationml.slide+xml" PartName="/ppt/slides/slide337.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43.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322.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09.xml"/>
  <Override ContentType="application/vnd.openxmlformats-officedocument.presentationml.slide+xml" PartName="/ppt/slides/slide305.xml"/>
  <Override ContentType="application/vnd.openxmlformats-officedocument.presentationml.slide+xml" PartName="/ppt/slides/slide243.xml"/>
  <Override ContentType="application/vnd.openxmlformats-officedocument.presentationml.slide+xml" PartName="/ppt/slides/slide158.xml"/>
  <Override ContentType="application/vnd.openxmlformats-officedocument.presentationml.slide+xml" PartName="/ppt/slides/slide308.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25.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107.xml"/>
  <Override ContentType="application/vnd.openxmlformats-officedocument.presentationml.slide+xml" PartName="/ppt/slides/slide220.xml"/>
  <Override ContentType="application/vnd.openxmlformats-officedocument.presentationml.slide+xml" PartName="/ppt/slides/slide263.xml"/>
  <Override ContentType="application/vnd.openxmlformats-officedocument.presentationml.slide+xml" PartName="/ppt/slides/slide391.xml"/>
  <Override ContentType="application/vnd.openxmlformats-officedocument.presentationml.slide+xml" PartName="/ppt/slides/slide328.xml"/>
  <Override ContentType="application/vnd.openxmlformats-officedocument.presentationml.slide+xml" PartName="/ppt/slides/slide235.xml"/>
  <Override ContentType="application/vnd.openxmlformats-officedocument.presentationml.slide+xml" PartName="/ppt/slides/slide278.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355.xml"/>
  <Override ContentType="application/vnd.openxmlformats-officedocument.presentationml.slide+xml" PartName="/ppt/slides/slide283.xml"/>
  <Override ContentType="application/vnd.openxmlformats-officedocument.presentationml.slide+xml" PartName="/ppt/slides/slide291.xml"/>
  <Override ContentType="application/vnd.openxmlformats-officedocument.presentationml.slide+xml" PartName="/ppt/slides/slide312.xml"/>
  <Override ContentType="application/vnd.openxmlformats-officedocument.presentationml.slide+xml" PartName="/ppt/slides/slide398.xml"/>
  <Override ContentType="application/vnd.openxmlformats-officedocument.presentationml.slide+xml" PartName="/ppt/slides/slide240.xml"/>
  <Override ContentType="application/vnd.openxmlformats-officedocument.presentationml.slide+xml" PartName="/ppt/slides/slide185.xml"/>
  <Override ContentType="application/vnd.openxmlformats-officedocument.presentationml.slide+xml" PartName="/ppt/slides/slide142.xml"/>
  <Override ContentType="application/vnd.openxmlformats-officedocument.presentationml.slide+xml" PartName="/ppt/slides/slide135.xml"/>
  <Override ContentType="application/vnd.openxmlformats-officedocument.presentationml.slide+xml" PartName="/ppt/slides/slide321.xml"/>
  <Override ContentType="application/vnd.openxmlformats-officedocument.presentationml.slide+xml" PartName="/ppt/slides/slide178.xml"/>
  <Override ContentType="application/vnd.openxmlformats-officedocument.presentationml.slide+xml" PartName="/ppt/slides/slide364.xml"/>
  <Override ContentType="application/vnd.openxmlformats-officedocument.presentationml.slide+xml" PartName="/ppt/slides/slide379.xml"/>
  <Override ContentType="application/vnd.openxmlformats-officedocument.presentationml.slide+xml" PartName="/ppt/slides/slide212.xml"/>
  <Override ContentType="application/vnd.openxmlformats-officedocument.presentationml.slide+xml" PartName="/ppt/slides/slide336.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298.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383.xml"/>
  <Override ContentType="application/vnd.openxmlformats-officedocument.presentationml.slide+xml" PartName="/ppt/slides/slide208.xml"/>
  <Override ContentType="application/vnd.openxmlformats-officedocument.presentationml.slide+xml" PartName="/ppt/slides/slide340.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384.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341.xml"/>
  <Override ContentType="application/vnd.openxmlformats-officedocument.presentationml.slide+xml" PartName="/ppt/slides/slide69.xml"/>
  <Override ContentType="application/vnd.openxmlformats-officedocument.presentationml.slide+xml" PartName="/ppt/slides/slide307.xml"/>
  <Override ContentType="application/vnd.openxmlformats-officedocument.presentationml.slide+xml" PartName="/ppt/slides/slide262.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277.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13.xml"/>
  <Override ContentType="application/vnd.openxmlformats-officedocument.presentationml.slide+xml" PartName="/ppt/slides/slide149.xml"/>
  <Override ContentType="application/vnd.openxmlformats-officedocument.presentationml.slide+xml" PartName="/ppt/slides/slide106.xml"/>
  <Override ContentType="application/vnd.openxmlformats-officedocument.presentationml.slide+xml" PartName="/ppt/slides/slide234.xml"/>
  <Override ContentType="application/vnd.openxmlformats-officedocument.presentationml.slide+xml" PartName="/ppt/slides/slide177.xml"/>
  <Override ContentType="application/vnd.openxmlformats-officedocument.presentationml.slide+xml" PartName="/ppt/slides/slide363.xml"/>
  <Override ContentType="application/vnd.openxmlformats-officedocument.presentationml.slide+xml" PartName="/ppt/slides/slide134.xml"/>
  <Override ContentType="application/vnd.openxmlformats-officedocument.presentationml.slide+xml" PartName="/ppt/slides/slide320.xml"/>
  <Override ContentType="application/vnd.openxmlformats-officedocument.presentationml.slide+xml" PartName="/ppt/slides/slide207.xml"/>
  <Override ContentType="application/vnd.openxmlformats-officedocument.presentationml.slide+xml" PartName="/ppt/slides/slide356.xml"/>
  <Override ContentType="application/vnd.openxmlformats-officedocument.presentationml.slide+xml" PartName="/ppt/slides/slide284.xml"/>
  <Override ContentType="application/vnd.openxmlformats-officedocument.presentationml.slide+xml" PartName="/ppt/slides/slide399.xml"/>
  <Override ContentType="application/vnd.openxmlformats-officedocument.presentationml.slide+xml" PartName="/ppt/slides/slide47.xml"/>
  <Override ContentType="application/vnd.openxmlformats-officedocument.presentationml.slide+xml" PartName="/ppt/slides/slide241.xml"/>
  <Override ContentType="application/vnd.openxmlformats-officedocument.presentationml.slide+xml" PartName="/ppt/slides/slide390.xml"/>
  <Override ContentType="application/vnd.openxmlformats-officedocument.presentationml.slide+xml" PartName="/ppt/slides/slide81.xml"/>
  <Override ContentType="application/vnd.openxmlformats-officedocument.presentationml.slide+xml" PartName="/ppt/slides/slide329.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290.xml"/>
  <Override ContentType="application/vnd.openxmlformats-officedocument.presentationml.slide+xml" PartName="/ppt/slides/slide378.xml"/>
  <Override ContentType="application/vnd.openxmlformats-officedocument.presentationml.slide+xml" PartName="/ppt/slides/slide335.xml"/>
  <Override ContentType="application/vnd.openxmlformats-officedocument.presentationml.slide+xml" PartName="/ppt/slides/slide256.xml"/>
  <Override ContentType="application/vnd.openxmlformats-officedocument.presentationml.slide+xml" PartName="/ppt/slides/slide299.xml"/>
  <Override ContentType="application/vnd.openxmlformats-officedocument.presentationml.slide+xml" PartName="/ppt/slides/slide12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 id="444" r:id="rId194"/>
    <p:sldId id="445" r:id="rId195"/>
    <p:sldId id="446" r:id="rId196"/>
    <p:sldId id="447" r:id="rId197"/>
    <p:sldId id="448" r:id="rId198"/>
    <p:sldId id="449" r:id="rId199"/>
    <p:sldId id="450" r:id="rId200"/>
    <p:sldId id="451" r:id="rId201"/>
    <p:sldId id="452" r:id="rId202"/>
    <p:sldId id="453" r:id="rId203"/>
    <p:sldId id="454" r:id="rId204"/>
    <p:sldId id="455" r:id="rId205"/>
    <p:sldId id="456" r:id="rId206"/>
    <p:sldId id="457" r:id="rId207"/>
    <p:sldId id="458" r:id="rId208"/>
    <p:sldId id="459" r:id="rId209"/>
    <p:sldId id="460" r:id="rId210"/>
    <p:sldId id="461" r:id="rId211"/>
    <p:sldId id="462" r:id="rId212"/>
    <p:sldId id="463" r:id="rId213"/>
    <p:sldId id="464" r:id="rId214"/>
    <p:sldId id="465" r:id="rId215"/>
    <p:sldId id="466" r:id="rId216"/>
    <p:sldId id="467" r:id="rId217"/>
    <p:sldId id="468" r:id="rId218"/>
    <p:sldId id="469" r:id="rId219"/>
    <p:sldId id="470" r:id="rId220"/>
    <p:sldId id="471" r:id="rId221"/>
    <p:sldId id="472" r:id="rId222"/>
    <p:sldId id="473" r:id="rId223"/>
    <p:sldId id="474" r:id="rId224"/>
    <p:sldId id="475" r:id="rId225"/>
    <p:sldId id="476" r:id="rId226"/>
    <p:sldId id="477" r:id="rId227"/>
    <p:sldId id="478" r:id="rId228"/>
    <p:sldId id="479" r:id="rId229"/>
    <p:sldId id="480" r:id="rId230"/>
    <p:sldId id="481" r:id="rId231"/>
    <p:sldId id="482" r:id="rId232"/>
    <p:sldId id="483" r:id="rId233"/>
    <p:sldId id="484" r:id="rId234"/>
    <p:sldId id="485" r:id="rId235"/>
    <p:sldId id="486" r:id="rId236"/>
    <p:sldId id="487" r:id="rId237"/>
    <p:sldId id="488" r:id="rId238"/>
    <p:sldId id="489" r:id="rId239"/>
    <p:sldId id="490" r:id="rId240"/>
    <p:sldId id="491" r:id="rId241"/>
    <p:sldId id="492" r:id="rId242"/>
    <p:sldId id="493" r:id="rId243"/>
    <p:sldId id="494" r:id="rId244"/>
    <p:sldId id="495" r:id="rId245"/>
    <p:sldId id="496" r:id="rId246"/>
    <p:sldId id="497" r:id="rId247"/>
    <p:sldId id="498" r:id="rId248"/>
    <p:sldId id="499" r:id="rId249"/>
    <p:sldId id="500" r:id="rId250"/>
    <p:sldId id="501" r:id="rId251"/>
    <p:sldId id="502" r:id="rId252"/>
    <p:sldId id="503" r:id="rId253"/>
    <p:sldId id="504" r:id="rId254"/>
    <p:sldId id="505" r:id="rId255"/>
    <p:sldId id="506" r:id="rId256"/>
    <p:sldId id="507" r:id="rId257"/>
    <p:sldId id="508" r:id="rId258"/>
    <p:sldId id="509" r:id="rId259"/>
    <p:sldId id="510" r:id="rId260"/>
    <p:sldId id="511" r:id="rId261"/>
    <p:sldId id="512" r:id="rId262"/>
    <p:sldId id="513" r:id="rId263"/>
    <p:sldId id="514" r:id="rId264"/>
    <p:sldId id="515" r:id="rId265"/>
    <p:sldId id="516" r:id="rId266"/>
    <p:sldId id="517" r:id="rId267"/>
    <p:sldId id="518" r:id="rId268"/>
    <p:sldId id="519" r:id="rId269"/>
    <p:sldId id="520" r:id="rId270"/>
    <p:sldId id="521" r:id="rId271"/>
    <p:sldId id="522" r:id="rId272"/>
    <p:sldId id="523" r:id="rId273"/>
    <p:sldId id="524" r:id="rId274"/>
    <p:sldId id="525" r:id="rId275"/>
    <p:sldId id="526" r:id="rId276"/>
    <p:sldId id="527" r:id="rId277"/>
    <p:sldId id="528" r:id="rId278"/>
    <p:sldId id="529" r:id="rId279"/>
    <p:sldId id="530" r:id="rId280"/>
    <p:sldId id="531" r:id="rId281"/>
    <p:sldId id="532" r:id="rId282"/>
    <p:sldId id="533" r:id="rId283"/>
    <p:sldId id="534" r:id="rId284"/>
    <p:sldId id="535" r:id="rId285"/>
    <p:sldId id="536" r:id="rId286"/>
    <p:sldId id="537" r:id="rId287"/>
    <p:sldId id="538" r:id="rId288"/>
    <p:sldId id="539" r:id="rId289"/>
    <p:sldId id="540" r:id="rId290"/>
    <p:sldId id="541" r:id="rId291"/>
    <p:sldId id="542" r:id="rId292"/>
    <p:sldId id="543" r:id="rId293"/>
    <p:sldId id="544" r:id="rId294"/>
    <p:sldId id="545" r:id="rId295"/>
    <p:sldId id="546" r:id="rId296"/>
    <p:sldId id="547" r:id="rId297"/>
    <p:sldId id="548" r:id="rId298"/>
    <p:sldId id="549" r:id="rId299"/>
    <p:sldId id="550" r:id="rId300"/>
    <p:sldId id="551" r:id="rId301"/>
    <p:sldId id="552" r:id="rId302"/>
    <p:sldId id="553" r:id="rId303"/>
    <p:sldId id="554" r:id="rId304"/>
    <p:sldId id="555" r:id="rId305"/>
    <p:sldId id="556" r:id="rId306"/>
    <p:sldId id="557" r:id="rId307"/>
    <p:sldId id="558" r:id="rId308"/>
    <p:sldId id="559" r:id="rId309"/>
    <p:sldId id="560" r:id="rId310"/>
    <p:sldId id="561" r:id="rId311"/>
    <p:sldId id="562" r:id="rId312"/>
    <p:sldId id="563" r:id="rId313"/>
    <p:sldId id="564" r:id="rId314"/>
    <p:sldId id="565" r:id="rId315"/>
    <p:sldId id="566" r:id="rId316"/>
    <p:sldId id="567" r:id="rId317"/>
    <p:sldId id="568" r:id="rId318"/>
    <p:sldId id="569" r:id="rId319"/>
    <p:sldId id="570" r:id="rId320"/>
    <p:sldId id="571" r:id="rId321"/>
    <p:sldId id="572" r:id="rId322"/>
    <p:sldId id="573" r:id="rId323"/>
    <p:sldId id="574" r:id="rId324"/>
    <p:sldId id="575" r:id="rId325"/>
    <p:sldId id="576" r:id="rId326"/>
    <p:sldId id="577" r:id="rId327"/>
    <p:sldId id="578" r:id="rId328"/>
    <p:sldId id="579" r:id="rId329"/>
    <p:sldId id="580" r:id="rId330"/>
    <p:sldId id="581" r:id="rId331"/>
    <p:sldId id="582" r:id="rId332"/>
    <p:sldId id="583" r:id="rId333"/>
    <p:sldId id="584" r:id="rId334"/>
    <p:sldId id="585" r:id="rId335"/>
    <p:sldId id="586" r:id="rId336"/>
    <p:sldId id="587" r:id="rId337"/>
    <p:sldId id="588" r:id="rId338"/>
    <p:sldId id="589" r:id="rId339"/>
    <p:sldId id="590" r:id="rId340"/>
    <p:sldId id="591" r:id="rId341"/>
    <p:sldId id="592" r:id="rId342"/>
    <p:sldId id="593" r:id="rId343"/>
    <p:sldId id="594" r:id="rId344"/>
    <p:sldId id="595" r:id="rId345"/>
    <p:sldId id="596" r:id="rId346"/>
    <p:sldId id="597" r:id="rId347"/>
    <p:sldId id="598" r:id="rId348"/>
    <p:sldId id="599" r:id="rId349"/>
    <p:sldId id="600" r:id="rId350"/>
    <p:sldId id="601" r:id="rId351"/>
    <p:sldId id="602" r:id="rId352"/>
    <p:sldId id="603" r:id="rId353"/>
    <p:sldId id="604" r:id="rId354"/>
    <p:sldId id="605" r:id="rId355"/>
    <p:sldId id="606" r:id="rId356"/>
    <p:sldId id="607" r:id="rId357"/>
    <p:sldId id="608" r:id="rId358"/>
    <p:sldId id="609" r:id="rId359"/>
    <p:sldId id="610" r:id="rId360"/>
    <p:sldId id="611" r:id="rId361"/>
    <p:sldId id="612" r:id="rId362"/>
    <p:sldId id="613" r:id="rId363"/>
    <p:sldId id="614" r:id="rId364"/>
    <p:sldId id="615" r:id="rId365"/>
    <p:sldId id="616" r:id="rId366"/>
    <p:sldId id="617" r:id="rId367"/>
    <p:sldId id="618" r:id="rId368"/>
    <p:sldId id="619" r:id="rId369"/>
    <p:sldId id="620" r:id="rId370"/>
    <p:sldId id="621" r:id="rId371"/>
    <p:sldId id="622" r:id="rId372"/>
    <p:sldId id="623" r:id="rId373"/>
    <p:sldId id="624" r:id="rId374"/>
    <p:sldId id="625" r:id="rId375"/>
    <p:sldId id="626" r:id="rId376"/>
    <p:sldId id="627" r:id="rId377"/>
    <p:sldId id="628" r:id="rId378"/>
    <p:sldId id="629" r:id="rId379"/>
    <p:sldId id="630" r:id="rId380"/>
    <p:sldId id="631" r:id="rId381"/>
    <p:sldId id="632" r:id="rId382"/>
    <p:sldId id="633" r:id="rId383"/>
    <p:sldId id="634" r:id="rId384"/>
    <p:sldId id="635" r:id="rId385"/>
    <p:sldId id="636" r:id="rId386"/>
    <p:sldId id="637" r:id="rId387"/>
    <p:sldId id="638" r:id="rId388"/>
    <p:sldId id="639" r:id="rId389"/>
    <p:sldId id="640" r:id="rId390"/>
    <p:sldId id="641" r:id="rId391"/>
    <p:sldId id="642" r:id="rId392"/>
    <p:sldId id="643" r:id="rId393"/>
    <p:sldId id="644" r:id="rId394"/>
    <p:sldId id="645" r:id="rId395"/>
    <p:sldId id="646" r:id="rId396"/>
    <p:sldId id="647" r:id="rId397"/>
    <p:sldId id="648" r:id="rId398"/>
    <p:sldId id="649" r:id="rId399"/>
    <p:sldId id="650" r:id="rId400"/>
    <p:sldId id="651" r:id="rId401"/>
    <p:sldId id="652" r:id="rId402"/>
    <p:sldId id="653" r:id="rId403"/>
    <p:sldId id="654" r:id="rId404"/>
    <p:sldId id="655" r:id="rId405"/>
    <p:sldId id="656" r:id="rId406"/>
    <p:sldId id="657" r:id="rId407"/>
    <p:sldId id="658" r:id="rId408"/>
    <p:sldId id="659" r:id="rId409"/>
    <p:sldId id="660" r:id="rId410"/>
    <p:sldId id="661" r:id="rId411"/>
  </p:sldIdLst>
  <p:sldSz cy="6858000" cx="12192000"/>
  <p:notesSz cx="6858000" cy="9144000"/>
  <p:embeddedFontLst>
    <p:embeddedFont>
      <p:font typeface="Questrial"/>
      <p:regular r:id="rId41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1420C6DF-7F79-44F0-A2A2-86E587BE7706}">
  <a:tblStyle styleId="{1420C6DF-7F79-44F0-A2A2-86E587BE770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190" Type="http://schemas.openxmlformats.org/officeDocument/2006/relationships/slide" Target="slides/slide185.xml"/><Relationship Id="rId194" Type="http://schemas.openxmlformats.org/officeDocument/2006/relationships/slide" Target="slides/slide189.xml"/><Relationship Id="rId193" Type="http://schemas.openxmlformats.org/officeDocument/2006/relationships/slide" Target="slides/slide188.xml"/><Relationship Id="rId192" Type="http://schemas.openxmlformats.org/officeDocument/2006/relationships/slide" Target="slides/slide187.xml"/><Relationship Id="rId191" Type="http://schemas.openxmlformats.org/officeDocument/2006/relationships/slide" Target="slides/slide186.xml"/><Relationship Id="rId187" Type="http://schemas.openxmlformats.org/officeDocument/2006/relationships/slide" Target="slides/slide182.xml"/><Relationship Id="rId186" Type="http://schemas.openxmlformats.org/officeDocument/2006/relationships/slide" Target="slides/slide181.xml"/><Relationship Id="rId185" Type="http://schemas.openxmlformats.org/officeDocument/2006/relationships/slide" Target="slides/slide180.xml"/><Relationship Id="rId184" Type="http://schemas.openxmlformats.org/officeDocument/2006/relationships/slide" Target="slides/slide179.xml"/><Relationship Id="rId189" Type="http://schemas.openxmlformats.org/officeDocument/2006/relationships/slide" Target="slides/slide184.xml"/><Relationship Id="rId188" Type="http://schemas.openxmlformats.org/officeDocument/2006/relationships/slide" Target="slides/slide183.xml"/><Relationship Id="rId183" Type="http://schemas.openxmlformats.org/officeDocument/2006/relationships/slide" Target="slides/slide178.xml"/><Relationship Id="rId182" Type="http://schemas.openxmlformats.org/officeDocument/2006/relationships/slide" Target="slides/slide177.xml"/><Relationship Id="rId181" Type="http://schemas.openxmlformats.org/officeDocument/2006/relationships/slide" Target="slides/slide176.xml"/><Relationship Id="rId180" Type="http://schemas.openxmlformats.org/officeDocument/2006/relationships/slide" Target="slides/slide175.xml"/><Relationship Id="rId176" Type="http://schemas.openxmlformats.org/officeDocument/2006/relationships/slide" Target="slides/slide171.xml"/><Relationship Id="rId297" Type="http://schemas.openxmlformats.org/officeDocument/2006/relationships/slide" Target="slides/slide292.xml"/><Relationship Id="rId175" Type="http://schemas.openxmlformats.org/officeDocument/2006/relationships/slide" Target="slides/slide170.xml"/><Relationship Id="rId296" Type="http://schemas.openxmlformats.org/officeDocument/2006/relationships/slide" Target="slides/slide291.xml"/><Relationship Id="rId174" Type="http://schemas.openxmlformats.org/officeDocument/2006/relationships/slide" Target="slides/slide169.xml"/><Relationship Id="rId295" Type="http://schemas.openxmlformats.org/officeDocument/2006/relationships/slide" Target="slides/slide290.xml"/><Relationship Id="rId173" Type="http://schemas.openxmlformats.org/officeDocument/2006/relationships/slide" Target="slides/slide168.xml"/><Relationship Id="rId294" Type="http://schemas.openxmlformats.org/officeDocument/2006/relationships/slide" Target="slides/slide289.xml"/><Relationship Id="rId179" Type="http://schemas.openxmlformats.org/officeDocument/2006/relationships/slide" Target="slides/slide174.xml"/><Relationship Id="rId178" Type="http://schemas.openxmlformats.org/officeDocument/2006/relationships/slide" Target="slides/slide173.xml"/><Relationship Id="rId299" Type="http://schemas.openxmlformats.org/officeDocument/2006/relationships/slide" Target="slides/slide294.xml"/><Relationship Id="rId177" Type="http://schemas.openxmlformats.org/officeDocument/2006/relationships/slide" Target="slides/slide172.xml"/><Relationship Id="rId298" Type="http://schemas.openxmlformats.org/officeDocument/2006/relationships/slide" Target="slides/slide293.xml"/><Relationship Id="rId198" Type="http://schemas.openxmlformats.org/officeDocument/2006/relationships/slide" Target="slides/slide193.xml"/><Relationship Id="rId197" Type="http://schemas.openxmlformats.org/officeDocument/2006/relationships/slide" Target="slides/slide192.xml"/><Relationship Id="rId196" Type="http://schemas.openxmlformats.org/officeDocument/2006/relationships/slide" Target="slides/slide191.xml"/><Relationship Id="rId195" Type="http://schemas.openxmlformats.org/officeDocument/2006/relationships/slide" Target="slides/slide190.xml"/><Relationship Id="rId199" Type="http://schemas.openxmlformats.org/officeDocument/2006/relationships/slide" Target="slides/slide194.xml"/><Relationship Id="rId150" Type="http://schemas.openxmlformats.org/officeDocument/2006/relationships/slide" Target="slides/slide145.xml"/><Relationship Id="rId271" Type="http://schemas.openxmlformats.org/officeDocument/2006/relationships/slide" Target="slides/slide266.xml"/><Relationship Id="rId392" Type="http://schemas.openxmlformats.org/officeDocument/2006/relationships/slide" Target="slides/slide387.xml"/><Relationship Id="rId270" Type="http://schemas.openxmlformats.org/officeDocument/2006/relationships/slide" Target="slides/slide265.xml"/><Relationship Id="rId391" Type="http://schemas.openxmlformats.org/officeDocument/2006/relationships/slide" Target="slides/slide386.xml"/><Relationship Id="rId390" Type="http://schemas.openxmlformats.org/officeDocument/2006/relationships/slide" Target="slides/slide385.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slide" Target="slides/slide144.xml"/><Relationship Id="rId4" Type="http://schemas.openxmlformats.org/officeDocument/2006/relationships/slideMaster" Target="slideMasters/slideMaster1.xml"/><Relationship Id="rId148" Type="http://schemas.openxmlformats.org/officeDocument/2006/relationships/slide" Target="slides/slide143.xml"/><Relationship Id="rId269" Type="http://schemas.openxmlformats.org/officeDocument/2006/relationships/slide" Target="slides/slide264.xml"/><Relationship Id="rId9" Type="http://schemas.openxmlformats.org/officeDocument/2006/relationships/slide" Target="slides/slide4.xml"/><Relationship Id="rId143" Type="http://schemas.openxmlformats.org/officeDocument/2006/relationships/slide" Target="slides/slide138.xml"/><Relationship Id="rId264" Type="http://schemas.openxmlformats.org/officeDocument/2006/relationships/slide" Target="slides/slide259.xml"/><Relationship Id="rId385" Type="http://schemas.openxmlformats.org/officeDocument/2006/relationships/slide" Target="slides/slide380.xml"/><Relationship Id="rId142" Type="http://schemas.openxmlformats.org/officeDocument/2006/relationships/slide" Target="slides/slide137.xml"/><Relationship Id="rId263" Type="http://schemas.openxmlformats.org/officeDocument/2006/relationships/slide" Target="slides/slide258.xml"/><Relationship Id="rId384" Type="http://schemas.openxmlformats.org/officeDocument/2006/relationships/slide" Target="slides/slide379.xml"/><Relationship Id="rId141" Type="http://schemas.openxmlformats.org/officeDocument/2006/relationships/slide" Target="slides/slide136.xml"/><Relationship Id="rId262" Type="http://schemas.openxmlformats.org/officeDocument/2006/relationships/slide" Target="slides/slide257.xml"/><Relationship Id="rId383" Type="http://schemas.openxmlformats.org/officeDocument/2006/relationships/slide" Target="slides/slide378.xml"/><Relationship Id="rId140" Type="http://schemas.openxmlformats.org/officeDocument/2006/relationships/slide" Target="slides/slide135.xml"/><Relationship Id="rId261" Type="http://schemas.openxmlformats.org/officeDocument/2006/relationships/slide" Target="slides/slide256.xml"/><Relationship Id="rId382" Type="http://schemas.openxmlformats.org/officeDocument/2006/relationships/slide" Target="slides/slide377.xml"/><Relationship Id="rId5" Type="http://schemas.openxmlformats.org/officeDocument/2006/relationships/notesMaster" Target="notesMasters/notesMaster1.xml"/><Relationship Id="rId147" Type="http://schemas.openxmlformats.org/officeDocument/2006/relationships/slide" Target="slides/slide142.xml"/><Relationship Id="rId268" Type="http://schemas.openxmlformats.org/officeDocument/2006/relationships/slide" Target="slides/slide263.xml"/><Relationship Id="rId389" Type="http://schemas.openxmlformats.org/officeDocument/2006/relationships/slide" Target="slides/slide384.xml"/><Relationship Id="rId6" Type="http://schemas.openxmlformats.org/officeDocument/2006/relationships/slide" Target="slides/slide1.xml"/><Relationship Id="rId146" Type="http://schemas.openxmlformats.org/officeDocument/2006/relationships/slide" Target="slides/slide141.xml"/><Relationship Id="rId267" Type="http://schemas.openxmlformats.org/officeDocument/2006/relationships/slide" Target="slides/slide262.xml"/><Relationship Id="rId388" Type="http://schemas.openxmlformats.org/officeDocument/2006/relationships/slide" Target="slides/slide383.xml"/><Relationship Id="rId7" Type="http://schemas.openxmlformats.org/officeDocument/2006/relationships/slide" Target="slides/slide2.xml"/><Relationship Id="rId145" Type="http://schemas.openxmlformats.org/officeDocument/2006/relationships/slide" Target="slides/slide140.xml"/><Relationship Id="rId266" Type="http://schemas.openxmlformats.org/officeDocument/2006/relationships/slide" Target="slides/slide261.xml"/><Relationship Id="rId387" Type="http://schemas.openxmlformats.org/officeDocument/2006/relationships/slide" Target="slides/slide382.xml"/><Relationship Id="rId8" Type="http://schemas.openxmlformats.org/officeDocument/2006/relationships/slide" Target="slides/slide3.xml"/><Relationship Id="rId144" Type="http://schemas.openxmlformats.org/officeDocument/2006/relationships/slide" Target="slides/slide139.xml"/><Relationship Id="rId265" Type="http://schemas.openxmlformats.org/officeDocument/2006/relationships/slide" Target="slides/slide260.xml"/><Relationship Id="rId386" Type="http://schemas.openxmlformats.org/officeDocument/2006/relationships/slide" Target="slides/slide381.xml"/><Relationship Id="rId260" Type="http://schemas.openxmlformats.org/officeDocument/2006/relationships/slide" Target="slides/slide255.xml"/><Relationship Id="rId381" Type="http://schemas.openxmlformats.org/officeDocument/2006/relationships/slide" Target="slides/slide376.xml"/><Relationship Id="rId380" Type="http://schemas.openxmlformats.org/officeDocument/2006/relationships/slide" Target="slides/slide375.xml"/><Relationship Id="rId139" Type="http://schemas.openxmlformats.org/officeDocument/2006/relationships/slide" Target="slides/slide134.xml"/><Relationship Id="rId138" Type="http://schemas.openxmlformats.org/officeDocument/2006/relationships/slide" Target="slides/slide133.xml"/><Relationship Id="rId259" Type="http://schemas.openxmlformats.org/officeDocument/2006/relationships/slide" Target="slides/slide254.xml"/><Relationship Id="rId137" Type="http://schemas.openxmlformats.org/officeDocument/2006/relationships/slide" Target="slides/slide132.xml"/><Relationship Id="rId258" Type="http://schemas.openxmlformats.org/officeDocument/2006/relationships/slide" Target="slides/slide253.xml"/><Relationship Id="rId379" Type="http://schemas.openxmlformats.org/officeDocument/2006/relationships/slide" Target="slides/slide374.xml"/><Relationship Id="rId132" Type="http://schemas.openxmlformats.org/officeDocument/2006/relationships/slide" Target="slides/slide127.xml"/><Relationship Id="rId253" Type="http://schemas.openxmlformats.org/officeDocument/2006/relationships/slide" Target="slides/slide248.xml"/><Relationship Id="rId374" Type="http://schemas.openxmlformats.org/officeDocument/2006/relationships/slide" Target="slides/slide369.xml"/><Relationship Id="rId131" Type="http://schemas.openxmlformats.org/officeDocument/2006/relationships/slide" Target="slides/slide126.xml"/><Relationship Id="rId252" Type="http://schemas.openxmlformats.org/officeDocument/2006/relationships/slide" Target="slides/slide247.xml"/><Relationship Id="rId373" Type="http://schemas.openxmlformats.org/officeDocument/2006/relationships/slide" Target="slides/slide368.xml"/><Relationship Id="rId130" Type="http://schemas.openxmlformats.org/officeDocument/2006/relationships/slide" Target="slides/slide125.xml"/><Relationship Id="rId251" Type="http://schemas.openxmlformats.org/officeDocument/2006/relationships/slide" Target="slides/slide246.xml"/><Relationship Id="rId372" Type="http://schemas.openxmlformats.org/officeDocument/2006/relationships/slide" Target="slides/slide367.xml"/><Relationship Id="rId250" Type="http://schemas.openxmlformats.org/officeDocument/2006/relationships/slide" Target="slides/slide245.xml"/><Relationship Id="rId371" Type="http://schemas.openxmlformats.org/officeDocument/2006/relationships/slide" Target="slides/slide366.xml"/><Relationship Id="rId136" Type="http://schemas.openxmlformats.org/officeDocument/2006/relationships/slide" Target="slides/slide131.xml"/><Relationship Id="rId257" Type="http://schemas.openxmlformats.org/officeDocument/2006/relationships/slide" Target="slides/slide252.xml"/><Relationship Id="rId378" Type="http://schemas.openxmlformats.org/officeDocument/2006/relationships/slide" Target="slides/slide373.xml"/><Relationship Id="rId135" Type="http://schemas.openxmlformats.org/officeDocument/2006/relationships/slide" Target="slides/slide130.xml"/><Relationship Id="rId256" Type="http://schemas.openxmlformats.org/officeDocument/2006/relationships/slide" Target="slides/slide251.xml"/><Relationship Id="rId377" Type="http://schemas.openxmlformats.org/officeDocument/2006/relationships/slide" Target="slides/slide372.xml"/><Relationship Id="rId134" Type="http://schemas.openxmlformats.org/officeDocument/2006/relationships/slide" Target="slides/slide129.xml"/><Relationship Id="rId255" Type="http://schemas.openxmlformats.org/officeDocument/2006/relationships/slide" Target="slides/slide250.xml"/><Relationship Id="rId376" Type="http://schemas.openxmlformats.org/officeDocument/2006/relationships/slide" Target="slides/slide371.xml"/><Relationship Id="rId133" Type="http://schemas.openxmlformats.org/officeDocument/2006/relationships/slide" Target="slides/slide128.xml"/><Relationship Id="rId254" Type="http://schemas.openxmlformats.org/officeDocument/2006/relationships/slide" Target="slides/slide249.xml"/><Relationship Id="rId375" Type="http://schemas.openxmlformats.org/officeDocument/2006/relationships/slide" Target="slides/slide370.xml"/><Relationship Id="rId172" Type="http://schemas.openxmlformats.org/officeDocument/2006/relationships/slide" Target="slides/slide167.xml"/><Relationship Id="rId293" Type="http://schemas.openxmlformats.org/officeDocument/2006/relationships/slide" Target="slides/slide288.xml"/><Relationship Id="rId171" Type="http://schemas.openxmlformats.org/officeDocument/2006/relationships/slide" Target="slides/slide166.xml"/><Relationship Id="rId292" Type="http://schemas.openxmlformats.org/officeDocument/2006/relationships/slide" Target="slides/slide287.xml"/><Relationship Id="rId170" Type="http://schemas.openxmlformats.org/officeDocument/2006/relationships/slide" Target="slides/slide165.xml"/><Relationship Id="rId291" Type="http://schemas.openxmlformats.org/officeDocument/2006/relationships/slide" Target="slides/slide286.xml"/><Relationship Id="rId290" Type="http://schemas.openxmlformats.org/officeDocument/2006/relationships/slide" Target="slides/slide285.xml"/><Relationship Id="rId165" Type="http://schemas.openxmlformats.org/officeDocument/2006/relationships/slide" Target="slides/slide160.xml"/><Relationship Id="rId286" Type="http://schemas.openxmlformats.org/officeDocument/2006/relationships/slide" Target="slides/slide281.xml"/><Relationship Id="rId164" Type="http://schemas.openxmlformats.org/officeDocument/2006/relationships/slide" Target="slides/slide159.xml"/><Relationship Id="rId285" Type="http://schemas.openxmlformats.org/officeDocument/2006/relationships/slide" Target="slides/slide280.xml"/><Relationship Id="rId163" Type="http://schemas.openxmlformats.org/officeDocument/2006/relationships/slide" Target="slides/slide158.xml"/><Relationship Id="rId284" Type="http://schemas.openxmlformats.org/officeDocument/2006/relationships/slide" Target="slides/slide279.xml"/><Relationship Id="rId162" Type="http://schemas.openxmlformats.org/officeDocument/2006/relationships/slide" Target="slides/slide157.xml"/><Relationship Id="rId283" Type="http://schemas.openxmlformats.org/officeDocument/2006/relationships/slide" Target="slides/slide278.xml"/><Relationship Id="rId169" Type="http://schemas.openxmlformats.org/officeDocument/2006/relationships/slide" Target="slides/slide164.xml"/><Relationship Id="rId168" Type="http://schemas.openxmlformats.org/officeDocument/2006/relationships/slide" Target="slides/slide163.xml"/><Relationship Id="rId289" Type="http://schemas.openxmlformats.org/officeDocument/2006/relationships/slide" Target="slides/slide284.xml"/><Relationship Id="rId167" Type="http://schemas.openxmlformats.org/officeDocument/2006/relationships/slide" Target="slides/slide162.xml"/><Relationship Id="rId288" Type="http://schemas.openxmlformats.org/officeDocument/2006/relationships/slide" Target="slides/slide283.xml"/><Relationship Id="rId166" Type="http://schemas.openxmlformats.org/officeDocument/2006/relationships/slide" Target="slides/slide161.xml"/><Relationship Id="rId287" Type="http://schemas.openxmlformats.org/officeDocument/2006/relationships/slide" Target="slides/slide282.xml"/><Relationship Id="rId161" Type="http://schemas.openxmlformats.org/officeDocument/2006/relationships/slide" Target="slides/slide156.xml"/><Relationship Id="rId282" Type="http://schemas.openxmlformats.org/officeDocument/2006/relationships/slide" Target="slides/slide277.xml"/><Relationship Id="rId160" Type="http://schemas.openxmlformats.org/officeDocument/2006/relationships/slide" Target="slides/slide155.xml"/><Relationship Id="rId281" Type="http://schemas.openxmlformats.org/officeDocument/2006/relationships/slide" Target="slides/slide276.xml"/><Relationship Id="rId280" Type="http://schemas.openxmlformats.org/officeDocument/2006/relationships/slide" Target="slides/slide275.xml"/><Relationship Id="rId159" Type="http://schemas.openxmlformats.org/officeDocument/2006/relationships/slide" Target="slides/slide154.xml"/><Relationship Id="rId154" Type="http://schemas.openxmlformats.org/officeDocument/2006/relationships/slide" Target="slides/slide149.xml"/><Relationship Id="rId275" Type="http://schemas.openxmlformats.org/officeDocument/2006/relationships/slide" Target="slides/slide270.xml"/><Relationship Id="rId396" Type="http://schemas.openxmlformats.org/officeDocument/2006/relationships/slide" Target="slides/slide391.xml"/><Relationship Id="rId153" Type="http://schemas.openxmlformats.org/officeDocument/2006/relationships/slide" Target="slides/slide148.xml"/><Relationship Id="rId274" Type="http://schemas.openxmlformats.org/officeDocument/2006/relationships/slide" Target="slides/slide269.xml"/><Relationship Id="rId395" Type="http://schemas.openxmlformats.org/officeDocument/2006/relationships/slide" Target="slides/slide390.xml"/><Relationship Id="rId152" Type="http://schemas.openxmlformats.org/officeDocument/2006/relationships/slide" Target="slides/slide147.xml"/><Relationship Id="rId273" Type="http://schemas.openxmlformats.org/officeDocument/2006/relationships/slide" Target="slides/slide268.xml"/><Relationship Id="rId394" Type="http://schemas.openxmlformats.org/officeDocument/2006/relationships/slide" Target="slides/slide389.xml"/><Relationship Id="rId151" Type="http://schemas.openxmlformats.org/officeDocument/2006/relationships/slide" Target="slides/slide146.xml"/><Relationship Id="rId272" Type="http://schemas.openxmlformats.org/officeDocument/2006/relationships/slide" Target="slides/slide267.xml"/><Relationship Id="rId393" Type="http://schemas.openxmlformats.org/officeDocument/2006/relationships/slide" Target="slides/slide388.xml"/><Relationship Id="rId158" Type="http://schemas.openxmlformats.org/officeDocument/2006/relationships/slide" Target="slides/slide153.xml"/><Relationship Id="rId279" Type="http://schemas.openxmlformats.org/officeDocument/2006/relationships/slide" Target="slides/slide274.xml"/><Relationship Id="rId157" Type="http://schemas.openxmlformats.org/officeDocument/2006/relationships/slide" Target="slides/slide152.xml"/><Relationship Id="rId278" Type="http://schemas.openxmlformats.org/officeDocument/2006/relationships/slide" Target="slides/slide273.xml"/><Relationship Id="rId399" Type="http://schemas.openxmlformats.org/officeDocument/2006/relationships/slide" Target="slides/slide394.xml"/><Relationship Id="rId156" Type="http://schemas.openxmlformats.org/officeDocument/2006/relationships/slide" Target="slides/slide151.xml"/><Relationship Id="rId277" Type="http://schemas.openxmlformats.org/officeDocument/2006/relationships/slide" Target="slides/slide272.xml"/><Relationship Id="rId398" Type="http://schemas.openxmlformats.org/officeDocument/2006/relationships/slide" Target="slides/slide393.xml"/><Relationship Id="rId155" Type="http://schemas.openxmlformats.org/officeDocument/2006/relationships/slide" Target="slides/slide150.xml"/><Relationship Id="rId276" Type="http://schemas.openxmlformats.org/officeDocument/2006/relationships/slide" Target="slides/slide271.xml"/><Relationship Id="rId397" Type="http://schemas.openxmlformats.org/officeDocument/2006/relationships/slide" Target="slides/slide392.xml"/><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409" Type="http://schemas.openxmlformats.org/officeDocument/2006/relationships/slide" Target="slides/slide404.xml"/><Relationship Id="rId404" Type="http://schemas.openxmlformats.org/officeDocument/2006/relationships/slide" Target="slides/slide399.xml"/><Relationship Id="rId403" Type="http://schemas.openxmlformats.org/officeDocument/2006/relationships/slide" Target="slides/slide398.xml"/><Relationship Id="rId402" Type="http://schemas.openxmlformats.org/officeDocument/2006/relationships/slide" Target="slides/slide397.xml"/><Relationship Id="rId401" Type="http://schemas.openxmlformats.org/officeDocument/2006/relationships/slide" Target="slides/slide396.xml"/><Relationship Id="rId408" Type="http://schemas.openxmlformats.org/officeDocument/2006/relationships/slide" Target="slides/slide403.xml"/><Relationship Id="rId407" Type="http://schemas.openxmlformats.org/officeDocument/2006/relationships/slide" Target="slides/slide402.xml"/><Relationship Id="rId406" Type="http://schemas.openxmlformats.org/officeDocument/2006/relationships/slide" Target="slides/slide401.xml"/><Relationship Id="rId405" Type="http://schemas.openxmlformats.org/officeDocument/2006/relationships/slide" Target="slides/slide400.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400" Type="http://schemas.openxmlformats.org/officeDocument/2006/relationships/slide" Target="slides/slide395.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 Id="rId107" Type="http://schemas.openxmlformats.org/officeDocument/2006/relationships/slide" Target="slides/slide102.xml"/><Relationship Id="rId228" Type="http://schemas.openxmlformats.org/officeDocument/2006/relationships/slide" Target="slides/slide223.xml"/><Relationship Id="rId349" Type="http://schemas.openxmlformats.org/officeDocument/2006/relationships/slide" Target="slides/slide344.xml"/><Relationship Id="rId106" Type="http://schemas.openxmlformats.org/officeDocument/2006/relationships/slide" Target="slides/slide101.xml"/><Relationship Id="rId227" Type="http://schemas.openxmlformats.org/officeDocument/2006/relationships/slide" Target="slides/slide222.xml"/><Relationship Id="rId348" Type="http://schemas.openxmlformats.org/officeDocument/2006/relationships/slide" Target="slides/slide343.xml"/><Relationship Id="rId105" Type="http://schemas.openxmlformats.org/officeDocument/2006/relationships/slide" Target="slides/slide100.xml"/><Relationship Id="rId226" Type="http://schemas.openxmlformats.org/officeDocument/2006/relationships/slide" Target="slides/slide221.xml"/><Relationship Id="rId347" Type="http://schemas.openxmlformats.org/officeDocument/2006/relationships/slide" Target="slides/slide342.xml"/><Relationship Id="rId104" Type="http://schemas.openxmlformats.org/officeDocument/2006/relationships/slide" Target="slides/slide99.xml"/><Relationship Id="rId225" Type="http://schemas.openxmlformats.org/officeDocument/2006/relationships/slide" Target="slides/slide220.xml"/><Relationship Id="rId346" Type="http://schemas.openxmlformats.org/officeDocument/2006/relationships/slide" Target="slides/slide341.xml"/><Relationship Id="rId109" Type="http://schemas.openxmlformats.org/officeDocument/2006/relationships/slide" Target="slides/slide104.xml"/><Relationship Id="rId108" Type="http://schemas.openxmlformats.org/officeDocument/2006/relationships/slide" Target="slides/slide103.xml"/><Relationship Id="rId229" Type="http://schemas.openxmlformats.org/officeDocument/2006/relationships/slide" Target="slides/slide224.xml"/><Relationship Id="rId220" Type="http://schemas.openxmlformats.org/officeDocument/2006/relationships/slide" Target="slides/slide215.xml"/><Relationship Id="rId341" Type="http://schemas.openxmlformats.org/officeDocument/2006/relationships/slide" Target="slides/slide336.xml"/><Relationship Id="rId340" Type="http://schemas.openxmlformats.org/officeDocument/2006/relationships/slide" Target="slides/slide335.xml"/><Relationship Id="rId103" Type="http://schemas.openxmlformats.org/officeDocument/2006/relationships/slide" Target="slides/slide98.xml"/><Relationship Id="rId224" Type="http://schemas.openxmlformats.org/officeDocument/2006/relationships/slide" Target="slides/slide219.xml"/><Relationship Id="rId345" Type="http://schemas.openxmlformats.org/officeDocument/2006/relationships/slide" Target="slides/slide340.xml"/><Relationship Id="rId102" Type="http://schemas.openxmlformats.org/officeDocument/2006/relationships/slide" Target="slides/slide97.xml"/><Relationship Id="rId223" Type="http://schemas.openxmlformats.org/officeDocument/2006/relationships/slide" Target="slides/slide218.xml"/><Relationship Id="rId344" Type="http://schemas.openxmlformats.org/officeDocument/2006/relationships/slide" Target="slides/slide339.xml"/><Relationship Id="rId101" Type="http://schemas.openxmlformats.org/officeDocument/2006/relationships/slide" Target="slides/slide96.xml"/><Relationship Id="rId222" Type="http://schemas.openxmlformats.org/officeDocument/2006/relationships/slide" Target="slides/slide217.xml"/><Relationship Id="rId343" Type="http://schemas.openxmlformats.org/officeDocument/2006/relationships/slide" Target="slides/slide338.xml"/><Relationship Id="rId100" Type="http://schemas.openxmlformats.org/officeDocument/2006/relationships/slide" Target="slides/slide95.xml"/><Relationship Id="rId221" Type="http://schemas.openxmlformats.org/officeDocument/2006/relationships/slide" Target="slides/slide216.xml"/><Relationship Id="rId342" Type="http://schemas.openxmlformats.org/officeDocument/2006/relationships/slide" Target="slides/slide337.xml"/><Relationship Id="rId217" Type="http://schemas.openxmlformats.org/officeDocument/2006/relationships/slide" Target="slides/slide212.xml"/><Relationship Id="rId338" Type="http://schemas.openxmlformats.org/officeDocument/2006/relationships/slide" Target="slides/slide333.xml"/><Relationship Id="rId216" Type="http://schemas.openxmlformats.org/officeDocument/2006/relationships/slide" Target="slides/slide211.xml"/><Relationship Id="rId337" Type="http://schemas.openxmlformats.org/officeDocument/2006/relationships/slide" Target="slides/slide332.xml"/><Relationship Id="rId215" Type="http://schemas.openxmlformats.org/officeDocument/2006/relationships/slide" Target="slides/slide210.xml"/><Relationship Id="rId336" Type="http://schemas.openxmlformats.org/officeDocument/2006/relationships/slide" Target="slides/slide331.xml"/><Relationship Id="rId214" Type="http://schemas.openxmlformats.org/officeDocument/2006/relationships/slide" Target="slides/slide209.xml"/><Relationship Id="rId335" Type="http://schemas.openxmlformats.org/officeDocument/2006/relationships/slide" Target="slides/slide330.xml"/><Relationship Id="rId219" Type="http://schemas.openxmlformats.org/officeDocument/2006/relationships/slide" Target="slides/slide214.xml"/><Relationship Id="rId218" Type="http://schemas.openxmlformats.org/officeDocument/2006/relationships/slide" Target="slides/slide213.xml"/><Relationship Id="rId339" Type="http://schemas.openxmlformats.org/officeDocument/2006/relationships/slide" Target="slides/slide334.xml"/><Relationship Id="rId330" Type="http://schemas.openxmlformats.org/officeDocument/2006/relationships/slide" Target="slides/slide325.xml"/><Relationship Id="rId213" Type="http://schemas.openxmlformats.org/officeDocument/2006/relationships/slide" Target="slides/slide208.xml"/><Relationship Id="rId334" Type="http://schemas.openxmlformats.org/officeDocument/2006/relationships/slide" Target="slides/slide329.xml"/><Relationship Id="rId212" Type="http://schemas.openxmlformats.org/officeDocument/2006/relationships/slide" Target="slides/slide207.xml"/><Relationship Id="rId333" Type="http://schemas.openxmlformats.org/officeDocument/2006/relationships/slide" Target="slides/slide328.xml"/><Relationship Id="rId211" Type="http://schemas.openxmlformats.org/officeDocument/2006/relationships/slide" Target="slides/slide206.xml"/><Relationship Id="rId332" Type="http://schemas.openxmlformats.org/officeDocument/2006/relationships/slide" Target="slides/slide327.xml"/><Relationship Id="rId210" Type="http://schemas.openxmlformats.org/officeDocument/2006/relationships/slide" Target="slides/slide205.xml"/><Relationship Id="rId331" Type="http://schemas.openxmlformats.org/officeDocument/2006/relationships/slide" Target="slides/slide326.xml"/><Relationship Id="rId370" Type="http://schemas.openxmlformats.org/officeDocument/2006/relationships/slide" Target="slides/slide365.xml"/><Relationship Id="rId129" Type="http://schemas.openxmlformats.org/officeDocument/2006/relationships/slide" Target="slides/slide124.xml"/><Relationship Id="rId128" Type="http://schemas.openxmlformats.org/officeDocument/2006/relationships/slide" Target="slides/slide123.xml"/><Relationship Id="rId249" Type="http://schemas.openxmlformats.org/officeDocument/2006/relationships/slide" Target="slides/slide244.xml"/><Relationship Id="rId127" Type="http://schemas.openxmlformats.org/officeDocument/2006/relationships/slide" Target="slides/slide122.xml"/><Relationship Id="rId248" Type="http://schemas.openxmlformats.org/officeDocument/2006/relationships/slide" Target="slides/slide243.xml"/><Relationship Id="rId369" Type="http://schemas.openxmlformats.org/officeDocument/2006/relationships/slide" Target="slides/slide364.xml"/><Relationship Id="rId126" Type="http://schemas.openxmlformats.org/officeDocument/2006/relationships/slide" Target="slides/slide121.xml"/><Relationship Id="rId247" Type="http://schemas.openxmlformats.org/officeDocument/2006/relationships/slide" Target="slides/slide242.xml"/><Relationship Id="rId368" Type="http://schemas.openxmlformats.org/officeDocument/2006/relationships/slide" Target="slides/slide363.xml"/><Relationship Id="rId121" Type="http://schemas.openxmlformats.org/officeDocument/2006/relationships/slide" Target="slides/slide116.xml"/><Relationship Id="rId242" Type="http://schemas.openxmlformats.org/officeDocument/2006/relationships/slide" Target="slides/slide237.xml"/><Relationship Id="rId363" Type="http://schemas.openxmlformats.org/officeDocument/2006/relationships/slide" Target="slides/slide358.xml"/><Relationship Id="rId120" Type="http://schemas.openxmlformats.org/officeDocument/2006/relationships/slide" Target="slides/slide115.xml"/><Relationship Id="rId241" Type="http://schemas.openxmlformats.org/officeDocument/2006/relationships/slide" Target="slides/slide236.xml"/><Relationship Id="rId362" Type="http://schemas.openxmlformats.org/officeDocument/2006/relationships/slide" Target="slides/slide357.xml"/><Relationship Id="rId240" Type="http://schemas.openxmlformats.org/officeDocument/2006/relationships/slide" Target="slides/slide235.xml"/><Relationship Id="rId361" Type="http://schemas.openxmlformats.org/officeDocument/2006/relationships/slide" Target="slides/slide356.xml"/><Relationship Id="rId360" Type="http://schemas.openxmlformats.org/officeDocument/2006/relationships/slide" Target="slides/slide355.xml"/><Relationship Id="rId125" Type="http://schemas.openxmlformats.org/officeDocument/2006/relationships/slide" Target="slides/slide120.xml"/><Relationship Id="rId246" Type="http://schemas.openxmlformats.org/officeDocument/2006/relationships/slide" Target="slides/slide241.xml"/><Relationship Id="rId367" Type="http://schemas.openxmlformats.org/officeDocument/2006/relationships/slide" Target="slides/slide362.xml"/><Relationship Id="rId124" Type="http://schemas.openxmlformats.org/officeDocument/2006/relationships/slide" Target="slides/slide119.xml"/><Relationship Id="rId245" Type="http://schemas.openxmlformats.org/officeDocument/2006/relationships/slide" Target="slides/slide240.xml"/><Relationship Id="rId366" Type="http://schemas.openxmlformats.org/officeDocument/2006/relationships/slide" Target="slides/slide361.xml"/><Relationship Id="rId123" Type="http://schemas.openxmlformats.org/officeDocument/2006/relationships/slide" Target="slides/slide118.xml"/><Relationship Id="rId244" Type="http://schemas.openxmlformats.org/officeDocument/2006/relationships/slide" Target="slides/slide239.xml"/><Relationship Id="rId365" Type="http://schemas.openxmlformats.org/officeDocument/2006/relationships/slide" Target="slides/slide360.xml"/><Relationship Id="rId122" Type="http://schemas.openxmlformats.org/officeDocument/2006/relationships/slide" Target="slides/slide117.xml"/><Relationship Id="rId243" Type="http://schemas.openxmlformats.org/officeDocument/2006/relationships/slide" Target="slides/slide238.xml"/><Relationship Id="rId364" Type="http://schemas.openxmlformats.org/officeDocument/2006/relationships/slide" Target="slides/slide359.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99" Type="http://schemas.openxmlformats.org/officeDocument/2006/relationships/slide" Target="slides/slide94.xml"/><Relationship Id="rId98" Type="http://schemas.openxmlformats.org/officeDocument/2006/relationships/slide" Target="slides/slide93.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239" Type="http://schemas.openxmlformats.org/officeDocument/2006/relationships/slide" Target="slides/slide234.xml"/><Relationship Id="rId117" Type="http://schemas.openxmlformats.org/officeDocument/2006/relationships/slide" Target="slides/slide112.xml"/><Relationship Id="rId238" Type="http://schemas.openxmlformats.org/officeDocument/2006/relationships/slide" Target="slides/slide233.xml"/><Relationship Id="rId359" Type="http://schemas.openxmlformats.org/officeDocument/2006/relationships/slide" Target="slides/slide354.xml"/><Relationship Id="rId116" Type="http://schemas.openxmlformats.org/officeDocument/2006/relationships/slide" Target="slides/slide111.xml"/><Relationship Id="rId237" Type="http://schemas.openxmlformats.org/officeDocument/2006/relationships/slide" Target="slides/slide232.xml"/><Relationship Id="rId358" Type="http://schemas.openxmlformats.org/officeDocument/2006/relationships/slide" Target="slides/slide353.xml"/><Relationship Id="rId115" Type="http://schemas.openxmlformats.org/officeDocument/2006/relationships/slide" Target="slides/slide110.xml"/><Relationship Id="rId236" Type="http://schemas.openxmlformats.org/officeDocument/2006/relationships/slide" Target="slides/slide231.xml"/><Relationship Id="rId357" Type="http://schemas.openxmlformats.org/officeDocument/2006/relationships/slide" Target="slides/slide352.xml"/><Relationship Id="rId119" Type="http://schemas.openxmlformats.org/officeDocument/2006/relationships/slide" Target="slides/slide114.xml"/><Relationship Id="rId110" Type="http://schemas.openxmlformats.org/officeDocument/2006/relationships/slide" Target="slides/slide105.xml"/><Relationship Id="rId231" Type="http://schemas.openxmlformats.org/officeDocument/2006/relationships/slide" Target="slides/slide226.xml"/><Relationship Id="rId352" Type="http://schemas.openxmlformats.org/officeDocument/2006/relationships/slide" Target="slides/slide347.xml"/><Relationship Id="rId230" Type="http://schemas.openxmlformats.org/officeDocument/2006/relationships/slide" Target="slides/slide225.xml"/><Relationship Id="rId351" Type="http://schemas.openxmlformats.org/officeDocument/2006/relationships/slide" Target="slides/slide346.xml"/><Relationship Id="rId350" Type="http://schemas.openxmlformats.org/officeDocument/2006/relationships/slide" Target="slides/slide345.xml"/><Relationship Id="rId114" Type="http://schemas.openxmlformats.org/officeDocument/2006/relationships/slide" Target="slides/slide109.xml"/><Relationship Id="rId235" Type="http://schemas.openxmlformats.org/officeDocument/2006/relationships/slide" Target="slides/slide230.xml"/><Relationship Id="rId356" Type="http://schemas.openxmlformats.org/officeDocument/2006/relationships/slide" Target="slides/slide351.xml"/><Relationship Id="rId113" Type="http://schemas.openxmlformats.org/officeDocument/2006/relationships/slide" Target="slides/slide108.xml"/><Relationship Id="rId234" Type="http://schemas.openxmlformats.org/officeDocument/2006/relationships/slide" Target="slides/slide229.xml"/><Relationship Id="rId355" Type="http://schemas.openxmlformats.org/officeDocument/2006/relationships/slide" Target="slides/slide350.xml"/><Relationship Id="rId112" Type="http://schemas.openxmlformats.org/officeDocument/2006/relationships/slide" Target="slides/slide107.xml"/><Relationship Id="rId233" Type="http://schemas.openxmlformats.org/officeDocument/2006/relationships/slide" Target="slides/slide228.xml"/><Relationship Id="rId354" Type="http://schemas.openxmlformats.org/officeDocument/2006/relationships/slide" Target="slides/slide349.xml"/><Relationship Id="rId111" Type="http://schemas.openxmlformats.org/officeDocument/2006/relationships/slide" Target="slides/slide106.xml"/><Relationship Id="rId232" Type="http://schemas.openxmlformats.org/officeDocument/2006/relationships/slide" Target="slides/slide227.xml"/><Relationship Id="rId353" Type="http://schemas.openxmlformats.org/officeDocument/2006/relationships/slide" Target="slides/slide348.xml"/><Relationship Id="rId305" Type="http://schemas.openxmlformats.org/officeDocument/2006/relationships/slide" Target="slides/slide300.xml"/><Relationship Id="rId304" Type="http://schemas.openxmlformats.org/officeDocument/2006/relationships/slide" Target="slides/slide299.xml"/><Relationship Id="rId303" Type="http://schemas.openxmlformats.org/officeDocument/2006/relationships/slide" Target="slides/slide298.xml"/><Relationship Id="rId302" Type="http://schemas.openxmlformats.org/officeDocument/2006/relationships/slide" Target="slides/slide297.xml"/><Relationship Id="rId309" Type="http://schemas.openxmlformats.org/officeDocument/2006/relationships/slide" Target="slides/slide304.xml"/><Relationship Id="rId308" Type="http://schemas.openxmlformats.org/officeDocument/2006/relationships/slide" Target="slides/slide303.xml"/><Relationship Id="rId307" Type="http://schemas.openxmlformats.org/officeDocument/2006/relationships/slide" Target="slides/slide302.xml"/><Relationship Id="rId306" Type="http://schemas.openxmlformats.org/officeDocument/2006/relationships/slide" Target="slides/slide301.xml"/><Relationship Id="rId301" Type="http://schemas.openxmlformats.org/officeDocument/2006/relationships/slide" Target="slides/slide296.xml"/><Relationship Id="rId300" Type="http://schemas.openxmlformats.org/officeDocument/2006/relationships/slide" Target="slides/slide295.xml"/><Relationship Id="rId412" Type="http://schemas.openxmlformats.org/officeDocument/2006/relationships/font" Target="fonts/Questrial-regular.fntdata"/><Relationship Id="rId411" Type="http://schemas.openxmlformats.org/officeDocument/2006/relationships/slide" Target="slides/slide406.xml"/><Relationship Id="rId410" Type="http://schemas.openxmlformats.org/officeDocument/2006/relationships/slide" Target="slides/slide405.xml"/><Relationship Id="rId206" Type="http://schemas.openxmlformats.org/officeDocument/2006/relationships/slide" Target="slides/slide201.xml"/><Relationship Id="rId327" Type="http://schemas.openxmlformats.org/officeDocument/2006/relationships/slide" Target="slides/slide322.xml"/><Relationship Id="rId205" Type="http://schemas.openxmlformats.org/officeDocument/2006/relationships/slide" Target="slides/slide200.xml"/><Relationship Id="rId326" Type="http://schemas.openxmlformats.org/officeDocument/2006/relationships/slide" Target="slides/slide321.xml"/><Relationship Id="rId204" Type="http://schemas.openxmlformats.org/officeDocument/2006/relationships/slide" Target="slides/slide199.xml"/><Relationship Id="rId325" Type="http://schemas.openxmlformats.org/officeDocument/2006/relationships/slide" Target="slides/slide320.xml"/><Relationship Id="rId203" Type="http://schemas.openxmlformats.org/officeDocument/2006/relationships/slide" Target="slides/slide198.xml"/><Relationship Id="rId324" Type="http://schemas.openxmlformats.org/officeDocument/2006/relationships/slide" Target="slides/slide319.xml"/><Relationship Id="rId209" Type="http://schemas.openxmlformats.org/officeDocument/2006/relationships/slide" Target="slides/slide204.xml"/><Relationship Id="rId208" Type="http://schemas.openxmlformats.org/officeDocument/2006/relationships/slide" Target="slides/slide203.xml"/><Relationship Id="rId329" Type="http://schemas.openxmlformats.org/officeDocument/2006/relationships/slide" Target="slides/slide324.xml"/><Relationship Id="rId207" Type="http://schemas.openxmlformats.org/officeDocument/2006/relationships/slide" Target="slides/slide202.xml"/><Relationship Id="rId328" Type="http://schemas.openxmlformats.org/officeDocument/2006/relationships/slide" Target="slides/slide323.xml"/><Relationship Id="rId202" Type="http://schemas.openxmlformats.org/officeDocument/2006/relationships/slide" Target="slides/slide197.xml"/><Relationship Id="rId323" Type="http://schemas.openxmlformats.org/officeDocument/2006/relationships/slide" Target="slides/slide318.xml"/><Relationship Id="rId201" Type="http://schemas.openxmlformats.org/officeDocument/2006/relationships/slide" Target="slides/slide196.xml"/><Relationship Id="rId322" Type="http://schemas.openxmlformats.org/officeDocument/2006/relationships/slide" Target="slides/slide317.xml"/><Relationship Id="rId200" Type="http://schemas.openxmlformats.org/officeDocument/2006/relationships/slide" Target="slides/slide195.xml"/><Relationship Id="rId321" Type="http://schemas.openxmlformats.org/officeDocument/2006/relationships/slide" Target="slides/slide316.xml"/><Relationship Id="rId320" Type="http://schemas.openxmlformats.org/officeDocument/2006/relationships/slide" Target="slides/slide315.xml"/><Relationship Id="rId316" Type="http://schemas.openxmlformats.org/officeDocument/2006/relationships/slide" Target="slides/slide311.xml"/><Relationship Id="rId315" Type="http://schemas.openxmlformats.org/officeDocument/2006/relationships/slide" Target="slides/slide310.xml"/><Relationship Id="rId314" Type="http://schemas.openxmlformats.org/officeDocument/2006/relationships/slide" Target="slides/slide309.xml"/><Relationship Id="rId313" Type="http://schemas.openxmlformats.org/officeDocument/2006/relationships/slide" Target="slides/slide308.xml"/><Relationship Id="rId319" Type="http://schemas.openxmlformats.org/officeDocument/2006/relationships/slide" Target="slides/slide314.xml"/><Relationship Id="rId318" Type="http://schemas.openxmlformats.org/officeDocument/2006/relationships/slide" Target="slides/slide313.xml"/><Relationship Id="rId317" Type="http://schemas.openxmlformats.org/officeDocument/2006/relationships/slide" Target="slides/slide312.xml"/><Relationship Id="rId312" Type="http://schemas.openxmlformats.org/officeDocument/2006/relationships/slide" Target="slides/slide307.xml"/><Relationship Id="rId311" Type="http://schemas.openxmlformats.org/officeDocument/2006/relationships/slide" Target="slides/slide306.xml"/><Relationship Id="rId310" Type="http://schemas.openxmlformats.org/officeDocument/2006/relationships/slide" Target="slides/slide3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800" cy="458788"/>
          </a:xfrm>
          <a:prstGeom prst="rect">
            <a:avLst/>
          </a:prstGeom>
          <a:noFill/>
          <a:ln>
            <a:noFill/>
          </a:ln>
        </p:spPr>
        <p:txBody>
          <a:bodyPr anchorCtr="0" anchor="t" bIns="91425" lIns="91425" rIns="91425" wrap="square" tIns="91425"/>
          <a:lstStyle>
            <a:lvl1pPr indent="0" lvl="0" marL="0" marR="0" rtl="0" algn="l">
              <a:spcBef>
                <a:spcPts val="0"/>
              </a:spcBef>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3" y="0"/>
            <a:ext cx="2971800" cy="458788"/>
          </a:xfrm>
          <a:prstGeom prst="rect">
            <a:avLst/>
          </a:prstGeom>
          <a:noFill/>
          <a:ln>
            <a:noFill/>
          </a:ln>
        </p:spPr>
        <p:txBody>
          <a:bodyPr anchorCtr="0" anchor="t" bIns="91425" lIns="91425" rIns="91425" wrap="square" tIns="91425"/>
          <a:lstStyle>
            <a:lvl1pPr indent="0" lvl="0" marL="0" marR="0" rtl="0" algn="r">
              <a:spcBef>
                <a:spcPts val="0"/>
              </a:spcBef>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685800" y="4400550"/>
            <a:ext cx="5486400" cy="3600450"/>
          </a:xfrm>
          <a:prstGeom prst="rect">
            <a:avLst/>
          </a:prstGeom>
          <a:noFill/>
          <a:ln>
            <a:noFill/>
          </a:ln>
        </p:spPr>
        <p:txBody>
          <a:bodyPr anchorCtr="0" anchor="t" bIns="91425" lIns="91425" rIns="91425" wrap="square" tIns="91425"/>
          <a:lstStyle>
            <a:lvl1pPr indent="0" lvl="0" marL="0" marR="0" rtl="0" algn="l">
              <a:spcBef>
                <a:spcPts val="0"/>
              </a:spcBef>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SzPts val="1400"/>
              <a:buNone/>
              <a:defRPr b="0" i="0" sz="12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2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2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2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2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2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2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800" cy="458787"/>
          </a:xfrm>
          <a:prstGeom prst="rect">
            <a:avLst/>
          </a:prstGeom>
          <a:noFill/>
          <a:ln>
            <a:noFill/>
          </a:ln>
        </p:spPr>
        <p:txBody>
          <a:bodyPr anchorCtr="0" anchor="b" bIns="91425" lIns="91425" rIns="91425" wrap="square" tIns="91425"/>
          <a:lstStyle>
            <a:lvl1pPr indent="0" lvl="0" marL="0" marR="0" rtl="0" algn="l">
              <a:spcBef>
                <a:spcPts val="0"/>
              </a:spcBef>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 name="Shape 30"/>
        <p:cNvGrpSpPr/>
        <p:nvPr/>
      </p:nvGrpSpPr>
      <p:grpSpPr>
        <a:xfrm>
          <a:off x="0" y="0"/>
          <a:ext cx="0" cy="0"/>
          <a:chOff x="0" y="0"/>
          <a:chExt cx="0" cy="0"/>
        </a:xfrm>
      </p:grpSpPr>
      <p:sp>
        <p:nvSpPr>
          <p:cNvPr id="31" name="Shape 3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2" name="Shape 3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3" name="Shape 3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Shape 108"/>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09" name="Shape 10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4" name="Shape 944"/>
        <p:cNvGrpSpPr/>
        <p:nvPr/>
      </p:nvGrpSpPr>
      <p:grpSpPr>
        <a:xfrm>
          <a:off x="0" y="0"/>
          <a:ext cx="0" cy="0"/>
          <a:chOff x="0" y="0"/>
          <a:chExt cx="0" cy="0"/>
        </a:xfrm>
      </p:grpSpPr>
      <p:sp>
        <p:nvSpPr>
          <p:cNvPr id="945" name="Shape 94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946" name="Shape 94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947" name="Shape 94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2" name="Shape 952"/>
        <p:cNvGrpSpPr/>
        <p:nvPr/>
      </p:nvGrpSpPr>
      <p:grpSpPr>
        <a:xfrm>
          <a:off x="0" y="0"/>
          <a:ext cx="0" cy="0"/>
          <a:chOff x="0" y="0"/>
          <a:chExt cx="0" cy="0"/>
        </a:xfrm>
      </p:grpSpPr>
      <p:sp>
        <p:nvSpPr>
          <p:cNvPr id="953" name="Shape 953"/>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954" name="Shape 95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4" name="Shape 964"/>
        <p:cNvGrpSpPr/>
        <p:nvPr/>
      </p:nvGrpSpPr>
      <p:grpSpPr>
        <a:xfrm>
          <a:off x="0" y="0"/>
          <a:ext cx="0" cy="0"/>
          <a:chOff x="0" y="0"/>
          <a:chExt cx="0" cy="0"/>
        </a:xfrm>
      </p:grpSpPr>
      <p:sp>
        <p:nvSpPr>
          <p:cNvPr id="965" name="Shape 965"/>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966" name="Shape 96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1" name="Shape 971"/>
        <p:cNvGrpSpPr/>
        <p:nvPr/>
      </p:nvGrpSpPr>
      <p:grpSpPr>
        <a:xfrm>
          <a:off x="0" y="0"/>
          <a:ext cx="0" cy="0"/>
          <a:chOff x="0" y="0"/>
          <a:chExt cx="0" cy="0"/>
        </a:xfrm>
      </p:grpSpPr>
      <p:sp>
        <p:nvSpPr>
          <p:cNvPr id="972" name="Shape 972"/>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973" name="Shape 97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974" name="Shape 97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9" name="Shape 979"/>
        <p:cNvGrpSpPr/>
        <p:nvPr/>
      </p:nvGrpSpPr>
      <p:grpSpPr>
        <a:xfrm>
          <a:off x="0" y="0"/>
          <a:ext cx="0" cy="0"/>
          <a:chOff x="0" y="0"/>
          <a:chExt cx="0" cy="0"/>
        </a:xfrm>
      </p:grpSpPr>
      <p:sp>
        <p:nvSpPr>
          <p:cNvPr id="980" name="Shape 98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981" name="Shape 981"/>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982" name="Shape 982"/>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7" name="Shape 987"/>
        <p:cNvGrpSpPr/>
        <p:nvPr/>
      </p:nvGrpSpPr>
      <p:grpSpPr>
        <a:xfrm>
          <a:off x="0" y="0"/>
          <a:ext cx="0" cy="0"/>
          <a:chOff x="0" y="0"/>
          <a:chExt cx="0" cy="0"/>
        </a:xfrm>
      </p:grpSpPr>
      <p:sp>
        <p:nvSpPr>
          <p:cNvPr id="988" name="Shape 988"/>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989" name="Shape 98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990" name="Shape 990"/>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7" name="Shape 997"/>
        <p:cNvGrpSpPr/>
        <p:nvPr/>
      </p:nvGrpSpPr>
      <p:grpSpPr>
        <a:xfrm>
          <a:off x="0" y="0"/>
          <a:ext cx="0" cy="0"/>
          <a:chOff x="0" y="0"/>
          <a:chExt cx="0" cy="0"/>
        </a:xfrm>
      </p:grpSpPr>
      <p:sp>
        <p:nvSpPr>
          <p:cNvPr id="998" name="Shape 99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999" name="Shape 99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000" name="Shape 100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6" name="Shape 1006"/>
        <p:cNvGrpSpPr/>
        <p:nvPr/>
      </p:nvGrpSpPr>
      <p:grpSpPr>
        <a:xfrm>
          <a:off x="0" y="0"/>
          <a:ext cx="0" cy="0"/>
          <a:chOff x="0" y="0"/>
          <a:chExt cx="0" cy="0"/>
        </a:xfrm>
      </p:grpSpPr>
      <p:sp>
        <p:nvSpPr>
          <p:cNvPr id="1007" name="Shape 1007"/>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008" name="Shape 100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009" name="Shape 100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4" name="Shape 1014"/>
        <p:cNvGrpSpPr/>
        <p:nvPr/>
      </p:nvGrpSpPr>
      <p:grpSpPr>
        <a:xfrm>
          <a:off x="0" y="0"/>
          <a:ext cx="0" cy="0"/>
          <a:chOff x="0" y="0"/>
          <a:chExt cx="0" cy="0"/>
        </a:xfrm>
      </p:grpSpPr>
      <p:sp>
        <p:nvSpPr>
          <p:cNvPr id="1015" name="Shape 101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016" name="Shape 101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017" name="Shape 101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5" name="Shape 1025"/>
        <p:cNvGrpSpPr/>
        <p:nvPr/>
      </p:nvGrpSpPr>
      <p:grpSpPr>
        <a:xfrm>
          <a:off x="0" y="0"/>
          <a:ext cx="0" cy="0"/>
          <a:chOff x="0" y="0"/>
          <a:chExt cx="0" cy="0"/>
        </a:xfrm>
      </p:grpSpPr>
      <p:sp>
        <p:nvSpPr>
          <p:cNvPr id="1026" name="Shape 102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027" name="Shape 102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28" name="Shape 102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Shape 11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16" name="Shape 116"/>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17" name="Shape 117"/>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3" name="Shape 1033"/>
        <p:cNvGrpSpPr/>
        <p:nvPr/>
      </p:nvGrpSpPr>
      <p:grpSpPr>
        <a:xfrm>
          <a:off x="0" y="0"/>
          <a:ext cx="0" cy="0"/>
          <a:chOff x="0" y="0"/>
          <a:chExt cx="0" cy="0"/>
        </a:xfrm>
      </p:grpSpPr>
      <p:sp>
        <p:nvSpPr>
          <p:cNvPr id="1034" name="Shape 103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035" name="Shape 1035"/>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36" name="Shape 1036"/>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1" name="Shape 1041"/>
        <p:cNvGrpSpPr/>
        <p:nvPr/>
      </p:nvGrpSpPr>
      <p:grpSpPr>
        <a:xfrm>
          <a:off x="0" y="0"/>
          <a:ext cx="0" cy="0"/>
          <a:chOff x="0" y="0"/>
          <a:chExt cx="0" cy="0"/>
        </a:xfrm>
      </p:grpSpPr>
      <p:sp>
        <p:nvSpPr>
          <p:cNvPr id="1042" name="Shape 104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043" name="Shape 1043"/>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044" name="Shape 1044"/>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9" name="Shape 1049"/>
        <p:cNvGrpSpPr/>
        <p:nvPr/>
      </p:nvGrpSpPr>
      <p:grpSpPr>
        <a:xfrm>
          <a:off x="0" y="0"/>
          <a:ext cx="0" cy="0"/>
          <a:chOff x="0" y="0"/>
          <a:chExt cx="0" cy="0"/>
        </a:xfrm>
      </p:grpSpPr>
      <p:sp>
        <p:nvSpPr>
          <p:cNvPr id="1050" name="Shape 105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051" name="Shape 105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052" name="Shape 105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7" name="Shape 1057"/>
        <p:cNvGrpSpPr/>
        <p:nvPr/>
      </p:nvGrpSpPr>
      <p:grpSpPr>
        <a:xfrm>
          <a:off x="0" y="0"/>
          <a:ext cx="0" cy="0"/>
          <a:chOff x="0" y="0"/>
          <a:chExt cx="0" cy="0"/>
        </a:xfrm>
      </p:grpSpPr>
      <p:sp>
        <p:nvSpPr>
          <p:cNvPr id="1058" name="Shape 105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059" name="Shape 105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1" i="1" sz="1200" u="none" cap="none" strike="noStrike">
              <a:solidFill>
                <a:schemeClr val="dk1"/>
              </a:solidFill>
              <a:latin typeface="Questrial"/>
              <a:ea typeface="Questrial"/>
              <a:cs typeface="Questrial"/>
              <a:sym typeface="Questrial"/>
            </a:endParaRPr>
          </a:p>
        </p:txBody>
      </p:sp>
      <p:sp>
        <p:nvSpPr>
          <p:cNvPr id="1060" name="Shape 106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5" name="Shape 1065"/>
        <p:cNvGrpSpPr/>
        <p:nvPr/>
      </p:nvGrpSpPr>
      <p:grpSpPr>
        <a:xfrm>
          <a:off x="0" y="0"/>
          <a:ext cx="0" cy="0"/>
          <a:chOff x="0" y="0"/>
          <a:chExt cx="0" cy="0"/>
        </a:xfrm>
      </p:grpSpPr>
      <p:sp>
        <p:nvSpPr>
          <p:cNvPr id="1066" name="Shape 106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067" name="Shape 106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068" name="Shape 106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3" name="Shape 1073"/>
        <p:cNvGrpSpPr/>
        <p:nvPr/>
      </p:nvGrpSpPr>
      <p:grpSpPr>
        <a:xfrm>
          <a:off x="0" y="0"/>
          <a:ext cx="0" cy="0"/>
          <a:chOff x="0" y="0"/>
          <a:chExt cx="0" cy="0"/>
        </a:xfrm>
      </p:grpSpPr>
      <p:sp>
        <p:nvSpPr>
          <p:cNvPr id="1074" name="Shape 107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075" name="Shape 1075"/>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076" name="Shape 1076"/>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1" name="Shape 1081"/>
        <p:cNvGrpSpPr/>
        <p:nvPr/>
      </p:nvGrpSpPr>
      <p:grpSpPr>
        <a:xfrm>
          <a:off x="0" y="0"/>
          <a:ext cx="0" cy="0"/>
          <a:chOff x="0" y="0"/>
          <a:chExt cx="0" cy="0"/>
        </a:xfrm>
      </p:grpSpPr>
      <p:sp>
        <p:nvSpPr>
          <p:cNvPr id="1082" name="Shape 1082"/>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083" name="Shape 108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084" name="Shape 108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450"/>
              </a:spcBef>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9" name="Shape 1089"/>
        <p:cNvGrpSpPr/>
        <p:nvPr/>
      </p:nvGrpSpPr>
      <p:grpSpPr>
        <a:xfrm>
          <a:off x="0" y="0"/>
          <a:ext cx="0" cy="0"/>
          <a:chOff x="0" y="0"/>
          <a:chExt cx="0" cy="0"/>
        </a:xfrm>
      </p:grpSpPr>
      <p:sp>
        <p:nvSpPr>
          <p:cNvPr id="1090" name="Shape 109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091" name="Shape 1091"/>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a:p>
          <a:p>
            <a:pPr indent="-1714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Questrial"/>
              <a:ea typeface="Questrial"/>
              <a:cs typeface="Questrial"/>
              <a:sym typeface="Questrial"/>
            </a:endParaRP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092" name="Shape 1092"/>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7" name="Shape 1097"/>
        <p:cNvGrpSpPr/>
        <p:nvPr/>
      </p:nvGrpSpPr>
      <p:grpSpPr>
        <a:xfrm>
          <a:off x="0" y="0"/>
          <a:ext cx="0" cy="0"/>
          <a:chOff x="0" y="0"/>
          <a:chExt cx="0" cy="0"/>
        </a:xfrm>
      </p:grpSpPr>
      <p:sp>
        <p:nvSpPr>
          <p:cNvPr id="1098" name="Shape 109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099" name="Shape 109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100" name="Shape 110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6" name="Shape 1106"/>
        <p:cNvGrpSpPr/>
        <p:nvPr/>
      </p:nvGrpSpPr>
      <p:grpSpPr>
        <a:xfrm>
          <a:off x="0" y="0"/>
          <a:ext cx="0" cy="0"/>
          <a:chOff x="0" y="0"/>
          <a:chExt cx="0" cy="0"/>
        </a:xfrm>
      </p:grpSpPr>
      <p:sp>
        <p:nvSpPr>
          <p:cNvPr id="1107" name="Shape 1107"/>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108" name="Shape 110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109" name="Shape 110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24" name="Shape 12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25" name="Shape 12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4" name="Shape 1114"/>
        <p:cNvGrpSpPr/>
        <p:nvPr/>
      </p:nvGrpSpPr>
      <p:grpSpPr>
        <a:xfrm>
          <a:off x="0" y="0"/>
          <a:ext cx="0" cy="0"/>
          <a:chOff x="0" y="0"/>
          <a:chExt cx="0" cy="0"/>
        </a:xfrm>
      </p:grpSpPr>
      <p:sp>
        <p:nvSpPr>
          <p:cNvPr id="1115" name="Shape 111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116" name="Shape 111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117" name="Shape 111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2" name="Shape 1122"/>
        <p:cNvGrpSpPr/>
        <p:nvPr/>
      </p:nvGrpSpPr>
      <p:grpSpPr>
        <a:xfrm>
          <a:off x="0" y="0"/>
          <a:ext cx="0" cy="0"/>
          <a:chOff x="0" y="0"/>
          <a:chExt cx="0" cy="0"/>
        </a:xfrm>
      </p:grpSpPr>
      <p:sp>
        <p:nvSpPr>
          <p:cNvPr id="1123" name="Shape 112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124" name="Shape 112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125" name="Shape 1125"/>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1" name="Shape 1141"/>
        <p:cNvGrpSpPr/>
        <p:nvPr/>
      </p:nvGrpSpPr>
      <p:grpSpPr>
        <a:xfrm>
          <a:off x="0" y="0"/>
          <a:ext cx="0" cy="0"/>
          <a:chOff x="0" y="0"/>
          <a:chExt cx="0" cy="0"/>
        </a:xfrm>
      </p:grpSpPr>
      <p:sp>
        <p:nvSpPr>
          <p:cNvPr id="1142" name="Shape 114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143" name="Shape 1143"/>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144" name="Shape 1144"/>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9" name="Shape 1149"/>
        <p:cNvGrpSpPr/>
        <p:nvPr/>
      </p:nvGrpSpPr>
      <p:grpSpPr>
        <a:xfrm>
          <a:off x="0" y="0"/>
          <a:ext cx="0" cy="0"/>
          <a:chOff x="0" y="0"/>
          <a:chExt cx="0" cy="0"/>
        </a:xfrm>
      </p:grpSpPr>
      <p:sp>
        <p:nvSpPr>
          <p:cNvPr id="1150" name="Shape 115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151" name="Shape 115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152" name="Shape 115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7" name="Shape 1157"/>
        <p:cNvGrpSpPr/>
        <p:nvPr/>
      </p:nvGrpSpPr>
      <p:grpSpPr>
        <a:xfrm>
          <a:off x="0" y="0"/>
          <a:ext cx="0" cy="0"/>
          <a:chOff x="0" y="0"/>
          <a:chExt cx="0" cy="0"/>
        </a:xfrm>
      </p:grpSpPr>
      <p:sp>
        <p:nvSpPr>
          <p:cNvPr id="1158" name="Shape 115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159" name="Shape 115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160" name="Shape 116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5" name="Shape 1165"/>
        <p:cNvGrpSpPr/>
        <p:nvPr/>
      </p:nvGrpSpPr>
      <p:grpSpPr>
        <a:xfrm>
          <a:off x="0" y="0"/>
          <a:ext cx="0" cy="0"/>
          <a:chOff x="0" y="0"/>
          <a:chExt cx="0" cy="0"/>
        </a:xfrm>
      </p:grpSpPr>
      <p:sp>
        <p:nvSpPr>
          <p:cNvPr id="1166" name="Shape 1166"/>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167" name="Shape 116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168" name="Shape 1168"/>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3" name="Shape 1173"/>
        <p:cNvGrpSpPr/>
        <p:nvPr/>
      </p:nvGrpSpPr>
      <p:grpSpPr>
        <a:xfrm>
          <a:off x="0" y="0"/>
          <a:ext cx="0" cy="0"/>
          <a:chOff x="0" y="0"/>
          <a:chExt cx="0" cy="0"/>
        </a:xfrm>
      </p:grpSpPr>
      <p:sp>
        <p:nvSpPr>
          <p:cNvPr id="1174" name="Shape 117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175" name="Shape 1175"/>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176" name="Shape 1176"/>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1" name="Shape 1181"/>
        <p:cNvGrpSpPr/>
        <p:nvPr/>
      </p:nvGrpSpPr>
      <p:grpSpPr>
        <a:xfrm>
          <a:off x="0" y="0"/>
          <a:ext cx="0" cy="0"/>
          <a:chOff x="0" y="0"/>
          <a:chExt cx="0" cy="0"/>
        </a:xfrm>
      </p:grpSpPr>
      <p:sp>
        <p:nvSpPr>
          <p:cNvPr id="1182" name="Shape 1182"/>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183" name="Shape 118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184" name="Shape 118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a:p>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9" name="Shape 1189"/>
        <p:cNvGrpSpPr/>
        <p:nvPr/>
      </p:nvGrpSpPr>
      <p:grpSpPr>
        <a:xfrm>
          <a:off x="0" y="0"/>
          <a:ext cx="0" cy="0"/>
          <a:chOff x="0" y="0"/>
          <a:chExt cx="0" cy="0"/>
        </a:xfrm>
      </p:grpSpPr>
      <p:sp>
        <p:nvSpPr>
          <p:cNvPr id="1190" name="Shape 119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191" name="Shape 1191"/>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a:p>
        </p:txBody>
      </p:sp>
      <p:sp>
        <p:nvSpPr>
          <p:cNvPr id="1192" name="Shape 1192"/>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7" name="Shape 1197"/>
        <p:cNvGrpSpPr/>
        <p:nvPr/>
      </p:nvGrpSpPr>
      <p:grpSpPr>
        <a:xfrm>
          <a:off x="0" y="0"/>
          <a:ext cx="0" cy="0"/>
          <a:chOff x="0" y="0"/>
          <a:chExt cx="0" cy="0"/>
        </a:xfrm>
      </p:grpSpPr>
      <p:sp>
        <p:nvSpPr>
          <p:cNvPr id="1198" name="Shape 119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199" name="Shape 119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200" name="Shape 120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Shape 13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134" name="Shape 134"/>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35" name="Shape 135"/>
          <p:cNvSpPr txBox="1"/>
          <p:nvPr>
            <p:ph idx="12" type="sldNum"/>
          </p:nvPr>
        </p:nvSpPr>
        <p:spPr>
          <a:xfrm>
            <a:off x="3884613" y="8685213"/>
            <a:ext cx="2971800" cy="458700"/>
          </a:xfrm>
          <a:prstGeom prst="rect">
            <a:avLst/>
          </a:prstGeom>
        </p:spPr>
        <p:txBody>
          <a:bodyPr anchorCtr="0" anchor="b" bIns="45700" lIns="91425" rIns="91425" wrap="square" tIns="45700">
            <a:noAutofit/>
          </a:bodyPr>
          <a:lstStyle/>
          <a:p>
            <a:pPr indent="0" lvl="0" marL="0">
              <a:spcBef>
                <a:spcPts val="0"/>
              </a:spcBef>
              <a:buClr>
                <a:srgbClr val="000000"/>
              </a:buClr>
              <a:buFont typeface="Arial"/>
              <a:buNone/>
            </a:pPr>
            <a:fld id="{00000000-1234-1234-1234-123412341234}" type="slidenum">
              <a:rPr lang="en-US"/>
              <a:t>‹#›</a:t>
            </a:fld>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5" name="Shape 1205"/>
        <p:cNvGrpSpPr/>
        <p:nvPr/>
      </p:nvGrpSpPr>
      <p:grpSpPr>
        <a:xfrm>
          <a:off x="0" y="0"/>
          <a:ext cx="0" cy="0"/>
          <a:chOff x="0" y="0"/>
          <a:chExt cx="0" cy="0"/>
        </a:xfrm>
      </p:grpSpPr>
      <p:sp>
        <p:nvSpPr>
          <p:cNvPr id="1206" name="Shape 1206"/>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207" name="Shape 120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7" name="Shape 1217"/>
        <p:cNvGrpSpPr/>
        <p:nvPr/>
      </p:nvGrpSpPr>
      <p:grpSpPr>
        <a:xfrm>
          <a:off x="0" y="0"/>
          <a:ext cx="0" cy="0"/>
          <a:chOff x="0" y="0"/>
          <a:chExt cx="0" cy="0"/>
        </a:xfrm>
      </p:grpSpPr>
      <p:sp>
        <p:nvSpPr>
          <p:cNvPr id="1218" name="Shape 1218"/>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219" name="Shape 121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4" name="Shape 1224"/>
        <p:cNvGrpSpPr/>
        <p:nvPr/>
      </p:nvGrpSpPr>
      <p:grpSpPr>
        <a:xfrm>
          <a:off x="0" y="0"/>
          <a:ext cx="0" cy="0"/>
          <a:chOff x="0" y="0"/>
          <a:chExt cx="0" cy="0"/>
        </a:xfrm>
      </p:grpSpPr>
      <p:sp>
        <p:nvSpPr>
          <p:cNvPr id="1225" name="Shape 122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226" name="Shape 1226"/>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227" name="Shape 1227"/>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2" name="Shape 1232"/>
        <p:cNvGrpSpPr/>
        <p:nvPr/>
      </p:nvGrpSpPr>
      <p:grpSpPr>
        <a:xfrm>
          <a:off x="0" y="0"/>
          <a:ext cx="0" cy="0"/>
          <a:chOff x="0" y="0"/>
          <a:chExt cx="0" cy="0"/>
        </a:xfrm>
      </p:grpSpPr>
      <p:sp>
        <p:nvSpPr>
          <p:cNvPr id="1233" name="Shape 123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234" name="Shape 123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235" name="Shape 123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0" name="Shape 1240"/>
        <p:cNvGrpSpPr/>
        <p:nvPr/>
      </p:nvGrpSpPr>
      <p:grpSpPr>
        <a:xfrm>
          <a:off x="0" y="0"/>
          <a:ext cx="0" cy="0"/>
          <a:chOff x="0" y="0"/>
          <a:chExt cx="0" cy="0"/>
        </a:xfrm>
      </p:grpSpPr>
      <p:sp>
        <p:nvSpPr>
          <p:cNvPr id="1241" name="Shape 1241"/>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242" name="Shape 124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7" name="Shape 1247"/>
        <p:cNvGrpSpPr/>
        <p:nvPr/>
      </p:nvGrpSpPr>
      <p:grpSpPr>
        <a:xfrm>
          <a:off x="0" y="0"/>
          <a:ext cx="0" cy="0"/>
          <a:chOff x="0" y="0"/>
          <a:chExt cx="0" cy="0"/>
        </a:xfrm>
      </p:grpSpPr>
      <p:sp>
        <p:nvSpPr>
          <p:cNvPr id="1248" name="Shape 1248"/>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249" name="Shape 124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4" name="Shape 1254"/>
        <p:cNvGrpSpPr/>
        <p:nvPr/>
      </p:nvGrpSpPr>
      <p:grpSpPr>
        <a:xfrm>
          <a:off x="0" y="0"/>
          <a:ext cx="0" cy="0"/>
          <a:chOff x="0" y="0"/>
          <a:chExt cx="0" cy="0"/>
        </a:xfrm>
      </p:grpSpPr>
      <p:sp>
        <p:nvSpPr>
          <p:cNvPr id="1255" name="Shape 125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256" name="Shape 1256"/>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257" name="Shape 1257"/>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2" name="Shape 1262"/>
        <p:cNvGrpSpPr/>
        <p:nvPr/>
      </p:nvGrpSpPr>
      <p:grpSpPr>
        <a:xfrm>
          <a:off x="0" y="0"/>
          <a:ext cx="0" cy="0"/>
          <a:chOff x="0" y="0"/>
          <a:chExt cx="0" cy="0"/>
        </a:xfrm>
      </p:grpSpPr>
      <p:sp>
        <p:nvSpPr>
          <p:cNvPr id="1263" name="Shape 1263"/>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264" name="Shape 126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9" name="Shape 1269"/>
        <p:cNvGrpSpPr/>
        <p:nvPr/>
      </p:nvGrpSpPr>
      <p:grpSpPr>
        <a:xfrm>
          <a:off x="0" y="0"/>
          <a:ext cx="0" cy="0"/>
          <a:chOff x="0" y="0"/>
          <a:chExt cx="0" cy="0"/>
        </a:xfrm>
      </p:grpSpPr>
      <p:sp>
        <p:nvSpPr>
          <p:cNvPr id="1270" name="Shape 1270"/>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271" name="Shape 127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6" name="Shape 1276"/>
        <p:cNvGrpSpPr/>
        <p:nvPr/>
      </p:nvGrpSpPr>
      <p:grpSpPr>
        <a:xfrm>
          <a:off x="0" y="0"/>
          <a:ext cx="0" cy="0"/>
          <a:chOff x="0" y="0"/>
          <a:chExt cx="0" cy="0"/>
        </a:xfrm>
      </p:grpSpPr>
      <p:sp>
        <p:nvSpPr>
          <p:cNvPr id="1277" name="Shape 1277"/>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278" name="Shape 127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Shape 14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44" name="Shape 14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45" name="Shape 145"/>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8" name="Shape 1288"/>
        <p:cNvGrpSpPr/>
        <p:nvPr/>
      </p:nvGrpSpPr>
      <p:grpSpPr>
        <a:xfrm>
          <a:off x="0" y="0"/>
          <a:ext cx="0" cy="0"/>
          <a:chOff x="0" y="0"/>
          <a:chExt cx="0" cy="0"/>
        </a:xfrm>
      </p:grpSpPr>
      <p:sp>
        <p:nvSpPr>
          <p:cNvPr id="1289" name="Shape 128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290" name="Shape 129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291" name="Shape 1291"/>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6" name="Shape 1296"/>
        <p:cNvGrpSpPr/>
        <p:nvPr/>
      </p:nvGrpSpPr>
      <p:grpSpPr>
        <a:xfrm>
          <a:off x="0" y="0"/>
          <a:ext cx="0" cy="0"/>
          <a:chOff x="0" y="0"/>
          <a:chExt cx="0" cy="0"/>
        </a:xfrm>
      </p:grpSpPr>
      <p:sp>
        <p:nvSpPr>
          <p:cNvPr id="1297" name="Shape 1297"/>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298" name="Shape 129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299" name="Shape 129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5" name="Shape 1305"/>
        <p:cNvGrpSpPr/>
        <p:nvPr/>
      </p:nvGrpSpPr>
      <p:grpSpPr>
        <a:xfrm>
          <a:off x="0" y="0"/>
          <a:ext cx="0" cy="0"/>
          <a:chOff x="0" y="0"/>
          <a:chExt cx="0" cy="0"/>
        </a:xfrm>
      </p:grpSpPr>
      <p:sp>
        <p:nvSpPr>
          <p:cNvPr id="1306" name="Shape 1306"/>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307" name="Shape 130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308" name="Shape 1308"/>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4" name="Shape 1314"/>
        <p:cNvGrpSpPr/>
        <p:nvPr/>
      </p:nvGrpSpPr>
      <p:grpSpPr>
        <a:xfrm>
          <a:off x="0" y="0"/>
          <a:ext cx="0" cy="0"/>
          <a:chOff x="0" y="0"/>
          <a:chExt cx="0" cy="0"/>
        </a:xfrm>
      </p:grpSpPr>
      <p:sp>
        <p:nvSpPr>
          <p:cNvPr id="1315" name="Shape 1315"/>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316" name="Shape 131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1" name="Shape 1321"/>
        <p:cNvGrpSpPr/>
        <p:nvPr/>
      </p:nvGrpSpPr>
      <p:grpSpPr>
        <a:xfrm>
          <a:off x="0" y="0"/>
          <a:ext cx="0" cy="0"/>
          <a:chOff x="0" y="0"/>
          <a:chExt cx="0" cy="0"/>
        </a:xfrm>
      </p:grpSpPr>
      <p:sp>
        <p:nvSpPr>
          <p:cNvPr id="1322" name="Shape 132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323" name="Shape 1323"/>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324" name="Shape 1324"/>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9" name="Shape 1329"/>
        <p:cNvGrpSpPr/>
        <p:nvPr/>
      </p:nvGrpSpPr>
      <p:grpSpPr>
        <a:xfrm>
          <a:off x="0" y="0"/>
          <a:ext cx="0" cy="0"/>
          <a:chOff x="0" y="0"/>
          <a:chExt cx="0" cy="0"/>
        </a:xfrm>
      </p:grpSpPr>
      <p:sp>
        <p:nvSpPr>
          <p:cNvPr id="1330" name="Shape 133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331" name="Shape 1331"/>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332" name="Shape 1332"/>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9" name="Shape 1339"/>
        <p:cNvGrpSpPr/>
        <p:nvPr/>
      </p:nvGrpSpPr>
      <p:grpSpPr>
        <a:xfrm>
          <a:off x="0" y="0"/>
          <a:ext cx="0" cy="0"/>
          <a:chOff x="0" y="0"/>
          <a:chExt cx="0" cy="0"/>
        </a:xfrm>
      </p:grpSpPr>
      <p:sp>
        <p:nvSpPr>
          <p:cNvPr id="1340" name="Shape 134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341" name="Shape 1341"/>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342" name="Shape 1342"/>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9" name="Shape 1349"/>
        <p:cNvGrpSpPr/>
        <p:nvPr/>
      </p:nvGrpSpPr>
      <p:grpSpPr>
        <a:xfrm>
          <a:off x="0" y="0"/>
          <a:ext cx="0" cy="0"/>
          <a:chOff x="0" y="0"/>
          <a:chExt cx="0" cy="0"/>
        </a:xfrm>
      </p:grpSpPr>
      <p:sp>
        <p:nvSpPr>
          <p:cNvPr id="1350" name="Shape 135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351" name="Shape 1351"/>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352" name="Shape 1352"/>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6" name="Shape 1366"/>
        <p:cNvGrpSpPr/>
        <p:nvPr/>
      </p:nvGrpSpPr>
      <p:grpSpPr>
        <a:xfrm>
          <a:off x="0" y="0"/>
          <a:ext cx="0" cy="0"/>
          <a:chOff x="0" y="0"/>
          <a:chExt cx="0" cy="0"/>
        </a:xfrm>
      </p:grpSpPr>
      <p:sp>
        <p:nvSpPr>
          <p:cNvPr id="1367" name="Shape 1367"/>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368" name="Shape 136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3" name="Shape 1373"/>
        <p:cNvGrpSpPr/>
        <p:nvPr/>
      </p:nvGrpSpPr>
      <p:grpSpPr>
        <a:xfrm>
          <a:off x="0" y="0"/>
          <a:ext cx="0" cy="0"/>
          <a:chOff x="0" y="0"/>
          <a:chExt cx="0" cy="0"/>
        </a:xfrm>
      </p:grpSpPr>
      <p:sp>
        <p:nvSpPr>
          <p:cNvPr id="1374" name="Shape 1374"/>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375" name="Shape 137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Shape 15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3" name="Shape 153"/>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171450" lvl="0" marL="171450" marR="0" rtl="0" algn="l">
              <a:spcBef>
                <a:spcPts val="0"/>
              </a:spcBef>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154" name="Shape 154"/>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0" name="Shape 1380"/>
        <p:cNvGrpSpPr/>
        <p:nvPr/>
      </p:nvGrpSpPr>
      <p:grpSpPr>
        <a:xfrm>
          <a:off x="0" y="0"/>
          <a:ext cx="0" cy="0"/>
          <a:chOff x="0" y="0"/>
          <a:chExt cx="0" cy="0"/>
        </a:xfrm>
      </p:grpSpPr>
      <p:sp>
        <p:nvSpPr>
          <p:cNvPr id="1381" name="Shape 138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382" name="Shape 138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383" name="Shape 138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1" name="Shape 1391"/>
        <p:cNvGrpSpPr/>
        <p:nvPr/>
      </p:nvGrpSpPr>
      <p:grpSpPr>
        <a:xfrm>
          <a:off x="0" y="0"/>
          <a:ext cx="0" cy="0"/>
          <a:chOff x="0" y="0"/>
          <a:chExt cx="0" cy="0"/>
        </a:xfrm>
      </p:grpSpPr>
      <p:sp>
        <p:nvSpPr>
          <p:cNvPr id="1392" name="Shape 139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393" name="Shape 1393"/>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171450" lvl="0" marL="171450" marR="0" rtl="0" algn="l">
              <a:spcBef>
                <a:spcPts val="0"/>
              </a:spcBef>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394" name="Shape 1394"/>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9" name="Shape 1399"/>
        <p:cNvGrpSpPr/>
        <p:nvPr/>
      </p:nvGrpSpPr>
      <p:grpSpPr>
        <a:xfrm>
          <a:off x="0" y="0"/>
          <a:ext cx="0" cy="0"/>
          <a:chOff x="0" y="0"/>
          <a:chExt cx="0" cy="0"/>
        </a:xfrm>
      </p:grpSpPr>
      <p:sp>
        <p:nvSpPr>
          <p:cNvPr id="1400" name="Shape 140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401" name="Shape 1401"/>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402" name="Shape 1402"/>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7" name="Shape 1407"/>
        <p:cNvGrpSpPr/>
        <p:nvPr/>
      </p:nvGrpSpPr>
      <p:grpSpPr>
        <a:xfrm>
          <a:off x="0" y="0"/>
          <a:ext cx="0" cy="0"/>
          <a:chOff x="0" y="0"/>
          <a:chExt cx="0" cy="0"/>
        </a:xfrm>
      </p:grpSpPr>
      <p:sp>
        <p:nvSpPr>
          <p:cNvPr id="1408" name="Shape 140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409" name="Shape 140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410" name="Shape 141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5" name="Shape 1415"/>
        <p:cNvGrpSpPr/>
        <p:nvPr/>
      </p:nvGrpSpPr>
      <p:grpSpPr>
        <a:xfrm>
          <a:off x="0" y="0"/>
          <a:ext cx="0" cy="0"/>
          <a:chOff x="0" y="0"/>
          <a:chExt cx="0" cy="0"/>
        </a:xfrm>
      </p:grpSpPr>
      <p:sp>
        <p:nvSpPr>
          <p:cNvPr id="1416" name="Shape 141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417" name="Shape 141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a:p>
        </p:txBody>
      </p:sp>
      <p:sp>
        <p:nvSpPr>
          <p:cNvPr id="1418" name="Shape 141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3" name="Shape 1423"/>
        <p:cNvGrpSpPr/>
        <p:nvPr/>
      </p:nvGrpSpPr>
      <p:grpSpPr>
        <a:xfrm>
          <a:off x="0" y="0"/>
          <a:ext cx="0" cy="0"/>
          <a:chOff x="0" y="0"/>
          <a:chExt cx="0" cy="0"/>
        </a:xfrm>
      </p:grpSpPr>
      <p:sp>
        <p:nvSpPr>
          <p:cNvPr id="1424" name="Shape 142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425" name="Shape 1425"/>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426" name="Shape 1426"/>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1" name="Shape 1431"/>
        <p:cNvGrpSpPr/>
        <p:nvPr/>
      </p:nvGrpSpPr>
      <p:grpSpPr>
        <a:xfrm>
          <a:off x="0" y="0"/>
          <a:ext cx="0" cy="0"/>
          <a:chOff x="0" y="0"/>
          <a:chExt cx="0" cy="0"/>
        </a:xfrm>
      </p:grpSpPr>
      <p:sp>
        <p:nvSpPr>
          <p:cNvPr id="1432" name="Shape 143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433" name="Shape 1433"/>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434" name="Shape 1434"/>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9" name="Shape 1439"/>
        <p:cNvGrpSpPr/>
        <p:nvPr/>
      </p:nvGrpSpPr>
      <p:grpSpPr>
        <a:xfrm>
          <a:off x="0" y="0"/>
          <a:ext cx="0" cy="0"/>
          <a:chOff x="0" y="0"/>
          <a:chExt cx="0" cy="0"/>
        </a:xfrm>
      </p:grpSpPr>
      <p:sp>
        <p:nvSpPr>
          <p:cNvPr id="1440" name="Shape 144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441" name="Shape 1441"/>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442" name="Shape 1442"/>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7" name="Shape 1447"/>
        <p:cNvGrpSpPr/>
        <p:nvPr/>
      </p:nvGrpSpPr>
      <p:grpSpPr>
        <a:xfrm>
          <a:off x="0" y="0"/>
          <a:ext cx="0" cy="0"/>
          <a:chOff x="0" y="0"/>
          <a:chExt cx="0" cy="0"/>
        </a:xfrm>
      </p:grpSpPr>
      <p:sp>
        <p:nvSpPr>
          <p:cNvPr id="1448" name="Shape 144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449" name="Shape 144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450" name="Shape 145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5" name="Shape 1455"/>
        <p:cNvGrpSpPr/>
        <p:nvPr/>
      </p:nvGrpSpPr>
      <p:grpSpPr>
        <a:xfrm>
          <a:off x="0" y="0"/>
          <a:ext cx="0" cy="0"/>
          <a:chOff x="0" y="0"/>
          <a:chExt cx="0" cy="0"/>
        </a:xfrm>
      </p:grpSpPr>
      <p:sp>
        <p:nvSpPr>
          <p:cNvPr id="1456" name="Shape 1456"/>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457" name="Shape 145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Shape 160"/>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61" name="Shape 16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2" name="Shape 1462"/>
        <p:cNvGrpSpPr/>
        <p:nvPr/>
      </p:nvGrpSpPr>
      <p:grpSpPr>
        <a:xfrm>
          <a:off x="0" y="0"/>
          <a:ext cx="0" cy="0"/>
          <a:chOff x="0" y="0"/>
          <a:chExt cx="0" cy="0"/>
        </a:xfrm>
      </p:grpSpPr>
      <p:sp>
        <p:nvSpPr>
          <p:cNvPr id="1463" name="Shape 1463"/>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464" name="Shape 146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0" name="Shape 1470"/>
        <p:cNvGrpSpPr/>
        <p:nvPr/>
      </p:nvGrpSpPr>
      <p:grpSpPr>
        <a:xfrm>
          <a:off x="0" y="0"/>
          <a:ext cx="0" cy="0"/>
          <a:chOff x="0" y="0"/>
          <a:chExt cx="0" cy="0"/>
        </a:xfrm>
      </p:grpSpPr>
      <p:sp>
        <p:nvSpPr>
          <p:cNvPr id="1471" name="Shape 1471"/>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472" name="Shape 147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473" name="Shape 1473"/>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3" name="Shape 1483"/>
        <p:cNvGrpSpPr/>
        <p:nvPr/>
      </p:nvGrpSpPr>
      <p:grpSpPr>
        <a:xfrm>
          <a:off x="0" y="0"/>
          <a:ext cx="0" cy="0"/>
          <a:chOff x="0" y="0"/>
          <a:chExt cx="0" cy="0"/>
        </a:xfrm>
      </p:grpSpPr>
      <p:sp>
        <p:nvSpPr>
          <p:cNvPr id="1484" name="Shape 148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485" name="Shape 1485"/>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486" name="Shape 1486"/>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1" name="Shape 1491"/>
        <p:cNvGrpSpPr/>
        <p:nvPr/>
      </p:nvGrpSpPr>
      <p:grpSpPr>
        <a:xfrm>
          <a:off x="0" y="0"/>
          <a:ext cx="0" cy="0"/>
          <a:chOff x="0" y="0"/>
          <a:chExt cx="0" cy="0"/>
        </a:xfrm>
      </p:grpSpPr>
      <p:sp>
        <p:nvSpPr>
          <p:cNvPr id="1492" name="Shape 1492"/>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493" name="Shape 149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494" name="Shape 149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9" name="Shape 1499"/>
        <p:cNvGrpSpPr/>
        <p:nvPr/>
      </p:nvGrpSpPr>
      <p:grpSpPr>
        <a:xfrm>
          <a:off x="0" y="0"/>
          <a:ext cx="0" cy="0"/>
          <a:chOff x="0" y="0"/>
          <a:chExt cx="0" cy="0"/>
        </a:xfrm>
      </p:grpSpPr>
      <p:sp>
        <p:nvSpPr>
          <p:cNvPr id="1500" name="Shape 150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501" name="Shape 150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502" name="Shape 150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7" name="Shape 1507"/>
        <p:cNvGrpSpPr/>
        <p:nvPr/>
      </p:nvGrpSpPr>
      <p:grpSpPr>
        <a:xfrm>
          <a:off x="0" y="0"/>
          <a:ext cx="0" cy="0"/>
          <a:chOff x="0" y="0"/>
          <a:chExt cx="0" cy="0"/>
        </a:xfrm>
      </p:grpSpPr>
      <p:sp>
        <p:nvSpPr>
          <p:cNvPr id="1508" name="Shape 150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509" name="Shape 150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510" name="Shape 151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5" name="Shape 1515"/>
        <p:cNvGrpSpPr/>
        <p:nvPr/>
      </p:nvGrpSpPr>
      <p:grpSpPr>
        <a:xfrm>
          <a:off x="0" y="0"/>
          <a:ext cx="0" cy="0"/>
          <a:chOff x="0" y="0"/>
          <a:chExt cx="0" cy="0"/>
        </a:xfrm>
      </p:grpSpPr>
      <p:sp>
        <p:nvSpPr>
          <p:cNvPr id="1516" name="Shape 151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17" name="Shape 151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518" name="Shape 151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4" name="Shape 1524"/>
        <p:cNvGrpSpPr/>
        <p:nvPr/>
      </p:nvGrpSpPr>
      <p:grpSpPr>
        <a:xfrm>
          <a:off x="0" y="0"/>
          <a:ext cx="0" cy="0"/>
          <a:chOff x="0" y="0"/>
          <a:chExt cx="0" cy="0"/>
        </a:xfrm>
      </p:grpSpPr>
      <p:sp>
        <p:nvSpPr>
          <p:cNvPr id="1525" name="Shape 152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526" name="Shape 152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527" name="Shape 152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5" name="Shape 1535"/>
        <p:cNvGrpSpPr/>
        <p:nvPr/>
      </p:nvGrpSpPr>
      <p:grpSpPr>
        <a:xfrm>
          <a:off x="0" y="0"/>
          <a:ext cx="0" cy="0"/>
          <a:chOff x="0" y="0"/>
          <a:chExt cx="0" cy="0"/>
        </a:xfrm>
      </p:grpSpPr>
      <p:sp>
        <p:nvSpPr>
          <p:cNvPr id="1536" name="Shape 1536"/>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537" name="Shape 153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2" name="Shape 1542"/>
        <p:cNvGrpSpPr/>
        <p:nvPr/>
      </p:nvGrpSpPr>
      <p:grpSpPr>
        <a:xfrm>
          <a:off x="0" y="0"/>
          <a:ext cx="0" cy="0"/>
          <a:chOff x="0" y="0"/>
          <a:chExt cx="0" cy="0"/>
        </a:xfrm>
      </p:grpSpPr>
      <p:sp>
        <p:nvSpPr>
          <p:cNvPr id="1543" name="Shape 1543"/>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544" name="Shape 154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Shape 16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68" name="Shape 168"/>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171450" lvl="0" marL="171450" marR="0" rtl="0" algn="l">
              <a:spcBef>
                <a:spcPts val="0"/>
              </a:spcBef>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169" name="Shape 169"/>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9" name="Shape 1549"/>
        <p:cNvGrpSpPr/>
        <p:nvPr/>
      </p:nvGrpSpPr>
      <p:grpSpPr>
        <a:xfrm>
          <a:off x="0" y="0"/>
          <a:ext cx="0" cy="0"/>
          <a:chOff x="0" y="0"/>
          <a:chExt cx="0" cy="0"/>
        </a:xfrm>
      </p:grpSpPr>
      <p:sp>
        <p:nvSpPr>
          <p:cNvPr id="1550" name="Shape 155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551" name="Shape 155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552" name="Shape 155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7" name="Shape 1557"/>
        <p:cNvGrpSpPr/>
        <p:nvPr/>
      </p:nvGrpSpPr>
      <p:grpSpPr>
        <a:xfrm>
          <a:off x="0" y="0"/>
          <a:ext cx="0" cy="0"/>
          <a:chOff x="0" y="0"/>
          <a:chExt cx="0" cy="0"/>
        </a:xfrm>
      </p:grpSpPr>
      <p:sp>
        <p:nvSpPr>
          <p:cNvPr id="1558" name="Shape 155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59" name="Shape 155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60" name="Shape 156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5" name="Shape 1565"/>
        <p:cNvGrpSpPr/>
        <p:nvPr/>
      </p:nvGrpSpPr>
      <p:grpSpPr>
        <a:xfrm>
          <a:off x="0" y="0"/>
          <a:ext cx="0" cy="0"/>
          <a:chOff x="0" y="0"/>
          <a:chExt cx="0" cy="0"/>
        </a:xfrm>
      </p:grpSpPr>
      <p:sp>
        <p:nvSpPr>
          <p:cNvPr id="1566" name="Shape 1566"/>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567" name="Shape 156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568" name="Shape 1568"/>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7" name="Shape 1577"/>
        <p:cNvGrpSpPr/>
        <p:nvPr/>
      </p:nvGrpSpPr>
      <p:grpSpPr>
        <a:xfrm>
          <a:off x="0" y="0"/>
          <a:ext cx="0" cy="0"/>
          <a:chOff x="0" y="0"/>
          <a:chExt cx="0" cy="0"/>
        </a:xfrm>
      </p:grpSpPr>
      <p:sp>
        <p:nvSpPr>
          <p:cNvPr id="1578" name="Shape 157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579" name="Shape 157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580" name="Shape 158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5" name="Shape 1585"/>
        <p:cNvGrpSpPr/>
        <p:nvPr/>
      </p:nvGrpSpPr>
      <p:grpSpPr>
        <a:xfrm>
          <a:off x="0" y="0"/>
          <a:ext cx="0" cy="0"/>
          <a:chOff x="0" y="0"/>
          <a:chExt cx="0" cy="0"/>
        </a:xfrm>
      </p:grpSpPr>
      <p:sp>
        <p:nvSpPr>
          <p:cNvPr id="1586" name="Shape 1586"/>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587" name="Shape 158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588" name="Shape 1588"/>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3" name="Shape 1593"/>
        <p:cNvGrpSpPr/>
        <p:nvPr/>
      </p:nvGrpSpPr>
      <p:grpSpPr>
        <a:xfrm>
          <a:off x="0" y="0"/>
          <a:ext cx="0" cy="0"/>
          <a:chOff x="0" y="0"/>
          <a:chExt cx="0" cy="0"/>
        </a:xfrm>
      </p:grpSpPr>
      <p:sp>
        <p:nvSpPr>
          <p:cNvPr id="1594" name="Shape 1594"/>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595" name="Shape 159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596" name="Shape 1596"/>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1" name="Shape 1601"/>
        <p:cNvGrpSpPr/>
        <p:nvPr/>
      </p:nvGrpSpPr>
      <p:grpSpPr>
        <a:xfrm>
          <a:off x="0" y="0"/>
          <a:ext cx="0" cy="0"/>
          <a:chOff x="0" y="0"/>
          <a:chExt cx="0" cy="0"/>
        </a:xfrm>
      </p:grpSpPr>
      <p:sp>
        <p:nvSpPr>
          <p:cNvPr id="1602" name="Shape 160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603" name="Shape 1603"/>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604" name="Shape 1604"/>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3" name="Shape 1613"/>
        <p:cNvGrpSpPr/>
        <p:nvPr/>
      </p:nvGrpSpPr>
      <p:grpSpPr>
        <a:xfrm>
          <a:off x="0" y="0"/>
          <a:ext cx="0" cy="0"/>
          <a:chOff x="0" y="0"/>
          <a:chExt cx="0" cy="0"/>
        </a:xfrm>
      </p:grpSpPr>
      <p:sp>
        <p:nvSpPr>
          <p:cNvPr id="1614" name="Shape 1614"/>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615" name="Shape 161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616" name="Shape 1616"/>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Clr>
                <a:schemeClr val="dk1"/>
              </a:buClr>
              <a:buFont typeface="Noto Sans Symbols"/>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1" name="Shape 1621"/>
        <p:cNvGrpSpPr/>
        <p:nvPr/>
      </p:nvGrpSpPr>
      <p:grpSpPr>
        <a:xfrm>
          <a:off x="0" y="0"/>
          <a:ext cx="0" cy="0"/>
          <a:chOff x="0" y="0"/>
          <a:chExt cx="0" cy="0"/>
        </a:xfrm>
      </p:grpSpPr>
      <p:sp>
        <p:nvSpPr>
          <p:cNvPr id="1622" name="Shape 1622"/>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623" name="Shape 162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624" name="Shape 162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9" name="Shape 1629"/>
        <p:cNvGrpSpPr/>
        <p:nvPr/>
      </p:nvGrpSpPr>
      <p:grpSpPr>
        <a:xfrm>
          <a:off x="0" y="0"/>
          <a:ext cx="0" cy="0"/>
          <a:chOff x="0" y="0"/>
          <a:chExt cx="0" cy="0"/>
        </a:xfrm>
      </p:grpSpPr>
      <p:sp>
        <p:nvSpPr>
          <p:cNvPr id="1630" name="Shape 163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631" name="Shape 163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632" name="Shape 163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Shape 177"/>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78" name="Shape 17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7" name="Shape 1637"/>
        <p:cNvGrpSpPr/>
        <p:nvPr/>
      </p:nvGrpSpPr>
      <p:grpSpPr>
        <a:xfrm>
          <a:off x="0" y="0"/>
          <a:ext cx="0" cy="0"/>
          <a:chOff x="0" y="0"/>
          <a:chExt cx="0" cy="0"/>
        </a:xfrm>
      </p:grpSpPr>
      <p:sp>
        <p:nvSpPr>
          <p:cNvPr id="1638" name="Shape 163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639" name="Shape 163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Clr>
                <a:schemeClr val="dk1"/>
              </a:buClr>
              <a:buFont typeface="Noto Sans Symbols"/>
              <a:buNone/>
            </a:pPr>
            <a:r>
              <a:rPr b="0" i="0" lang="en-US" sz="1200" u="none" cap="none" strike="noStrike">
                <a:solidFill>
                  <a:schemeClr val="dk1"/>
                </a:solidFill>
                <a:latin typeface="Questrial"/>
                <a:ea typeface="Questrial"/>
                <a:cs typeface="Questrial"/>
                <a:sym typeface="Questrial"/>
              </a:rPr>
              <a:t> </a:t>
            </a:r>
          </a:p>
        </p:txBody>
      </p:sp>
      <p:sp>
        <p:nvSpPr>
          <p:cNvPr id="1640" name="Shape 164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7" name="Shape 1647"/>
        <p:cNvGrpSpPr/>
        <p:nvPr/>
      </p:nvGrpSpPr>
      <p:grpSpPr>
        <a:xfrm>
          <a:off x="0" y="0"/>
          <a:ext cx="0" cy="0"/>
          <a:chOff x="0" y="0"/>
          <a:chExt cx="0" cy="0"/>
        </a:xfrm>
      </p:grpSpPr>
      <p:sp>
        <p:nvSpPr>
          <p:cNvPr id="1648" name="Shape 164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649" name="Shape 164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650" name="Shape 165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5" name="Shape 1655"/>
        <p:cNvGrpSpPr/>
        <p:nvPr/>
      </p:nvGrpSpPr>
      <p:grpSpPr>
        <a:xfrm>
          <a:off x="0" y="0"/>
          <a:ext cx="0" cy="0"/>
          <a:chOff x="0" y="0"/>
          <a:chExt cx="0" cy="0"/>
        </a:xfrm>
      </p:grpSpPr>
      <p:sp>
        <p:nvSpPr>
          <p:cNvPr id="1656" name="Shape 1656"/>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657" name="Shape 165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2" name="Shape 1662"/>
        <p:cNvGrpSpPr/>
        <p:nvPr/>
      </p:nvGrpSpPr>
      <p:grpSpPr>
        <a:xfrm>
          <a:off x="0" y="0"/>
          <a:ext cx="0" cy="0"/>
          <a:chOff x="0" y="0"/>
          <a:chExt cx="0" cy="0"/>
        </a:xfrm>
      </p:grpSpPr>
      <p:sp>
        <p:nvSpPr>
          <p:cNvPr id="1663" name="Shape 166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664" name="Shape 166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65" name="Shape 166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4" name="Shape 1674"/>
        <p:cNvGrpSpPr/>
        <p:nvPr/>
      </p:nvGrpSpPr>
      <p:grpSpPr>
        <a:xfrm>
          <a:off x="0" y="0"/>
          <a:ext cx="0" cy="0"/>
          <a:chOff x="0" y="0"/>
          <a:chExt cx="0" cy="0"/>
        </a:xfrm>
      </p:grpSpPr>
      <p:sp>
        <p:nvSpPr>
          <p:cNvPr id="1675" name="Shape 167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676" name="Shape 1676"/>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677" name="Shape 1677"/>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2" name="Shape 1682"/>
        <p:cNvGrpSpPr/>
        <p:nvPr/>
      </p:nvGrpSpPr>
      <p:grpSpPr>
        <a:xfrm>
          <a:off x="0" y="0"/>
          <a:ext cx="0" cy="0"/>
          <a:chOff x="0" y="0"/>
          <a:chExt cx="0" cy="0"/>
        </a:xfrm>
      </p:grpSpPr>
      <p:sp>
        <p:nvSpPr>
          <p:cNvPr id="1683" name="Shape 168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684" name="Shape 168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685" name="Shape 168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0" name="Shape 1690"/>
        <p:cNvGrpSpPr/>
        <p:nvPr/>
      </p:nvGrpSpPr>
      <p:grpSpPr>
        <a:xfrm>
          <a:off x="0" y="0"/>
          <a:ext cx="0" cy="0"/>
          <a:chOff x="0" y="0"/>
          <a:chExt cx="0" cy="0"/>
        </a:xfrm>
      </p:grpSpPr>
      <p:sp>
        <p:nvSpPr>
          <p:cNvPr id="1691" name="Shape 169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692" name="Shape 169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693" name="Shape 169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9" name="Shape 1699"/>
        <p:cNvGrpSpPr/>
        <p:nvPr/>
      </p:nvGrpSpPr>
      <p:grpSpPr>
        <a:xfrm>
          <a:off x="0" y="0"/>
          <a:ext cx="0" cy="0"/>
          <a:chOff x="0" y="0"/>
          <a:chExt cx="0" cy="0"/>
        </a:xfrm>
      </p:grpSpPr>
      <p:sp>
        <p:nvSpPr>
          <p:cNvPr id="1700" name="Shape 1700"/>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701" name="Shape 170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6" name="Shape 1706"/>
        <p:cNvGrpSpPr/>
        <p:nvPr/>
      </p:nvGrpSpPr>
      <p:grpSpPr>
        <a:xfrm>
          <a:off x="0" y="0"/>
          <a:ext cx="0" cy="0"/>
          <a:chOff x="0" y="0"/>
          <a:chExt cx="0" cy="0"/>
        </a:xfrm>
      </p:grpSpPr>
      <p:sp>
        <p:nvSpPr>
          <p:cNvPr id="1707" name="Shape 1707"/>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708" name="Shape 170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3" name="Shape 1713"/>
        <p:cNvGrpSpPr/>
        <p:nvPr/>
      </p:nvGrpSpPr>
      <p:grpSpPr>
        <a:xfrm>
          <a:off x="0" y="0"/>
          <a:ext cx="0" cy="0"/>
          <a:chOff x="0" y="0"/>
          <a:chExt cx="0" cy="0"/>
        </a:xfrm>
      </p:grpSpPr>
      <p:sp>
        <p:nvSpPr>
          <p:cNvPr id="1714" name="Shape 1714"/>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715" name="Shape 171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Shape 185"/>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186" name="Shape 18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5" name="Shape 1725"/>
        <p:cNvGrpSpPr/>
        <p:nvPr/>
      </p:nvGrpSpPr>
      <p:grpSpPr>
        <a:xfrm>
          <a:off x="0" y="0"/>
          <a:ext cx="0" cy="0"/>
          <a:chOff x="0" y="0"/>
          <a:chExt cx="0" cy="0"/>
        </a:xfrm>
      </p:grpSpPr>
      <p:sp>
        <p:nvSpPr>
          <p:cNvPr id="1726" name="Shape 1726"/>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727" name="Shape 172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2" name="Shape 1732"/>
        <p:cNvGrpSpPr/>
        <p:nvPr/>
      </p:nvGrpSpPr>
      <p:grpSpPr>
        <a:xfrm>
          <a:off x="0" y="0"/>
          <a:ext cx="0" cy="0"/>
          <a:chOff x="0" y="0"/>
          <a:chExt cx="0" cy="0"/>
        </a:xfrm>
      </p:grpSpPr>
      <p:sp>
        <p:nvSpPr>
          <p:cNvPr id="1733" name="Shape 173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734" name="Shape 173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735" name="Shape 1735"/>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0" name="Shape 1740"/>
        <p:cNvGrpSpPr/>
        <p:nvPr/>
      </p:nvGrpSpPr>
      <p:grpSpPr>
        <a:xfrm>
          <a:off x="0" y="0"/>
          <a:ext cx="0" cy="0"/>
          <a:chOff x="0" y="0"/>
          <a:chExt cx="0" cy="0"/>
        </a:xfrm>
      </p:grpSpPr>
      <p:sp>
        <p:nvSpPr>
          <p:cNvPr id="1741" name="Shape 174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742" name="Shape 174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743" name="Shape 174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8" name="Shape 1748"/>
        <p:cNvGrpSpPr/>
        <p:nvPr/>
      </p:nvGrpSpPr>
      <p:grpSpPr>
        <a:xfrm>
          <a:off x="0" y="0"/>
          <a:ext cx="0" cy="0"/>
          <a:chOff x="0" y="0"/>
          <a:chExt cx="0" cy="0"/>
        </a:xfrm>
      </p:grpSpPr>
      <p:sp>
        <p:nvSpPr>
          <p:cNvPr id="1749" name="Shape 174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750" name="Shape 175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751" name="Shape 1751"/>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6" name="Shape 1756"/>
        <p:cNvGrpSpPr/>
        <p:nvPr/>
      </p:nvGrpSpPr>
      <p:grpSpPr>
        <a:xfrm>
          <a:off x="0" y="0"/>
          <a:ext cx="0" cy="0"/>
          <a:chOff x="0" y="0"/>
          <a:chExt cx="0" cy="0"/>
        </a:xfrm>
      </p:grpSpPr>
      <p:sp>
        <p:nvSpPr>
          <p:cNvPr id="1757" name="Shape 1757"/>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758" name="Shape 175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759" name="Shape 175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4" name="Shape 1764"/>
        <p:cNvGrpSpPr/>
        <p:nvPr/>
      </p:nvGrpSpPr>
      <p:grpSpPr>
        <a:xfrm>
          <a:off x="0" y="0"/>
          <a:ext cx="0" cy="0"/>
          <a:chOff x="0" y="0"/>
          <a:chExt cx="0" cy="0"/>
        </a:xfrm>
      </p:grpSpPr>
      <p:sp>
        <p:nvSpPr>
          <p:cNvPr id="1765" name="Shape 176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766" name="Shape 1766"/>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767" name="Shape 1767"/>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4" name="Shape 1774"/>
        <p:cNvGrpSpPr/>
        <p:nvPr/>
      </p:nvGrpSpPr>
      <p:grpSpPr>
        <a:xfrm>
          <a:off x="0" y="0"/>
          <a:ext cx="0" cy="0"/>
          <a:chOff x="0" y="0"/>
          <a:chExt cx="0" cy="0"/>
        </a:xfrm>
      </p:grpSpPr>
      <p:sp>
        <p:nvSpPr>
          <p:cNvPr id="1775" name="Shape 177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776" name="Shape 1776"/>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777" name="Shape 1777"/>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5" name="Shape 1785"/>
        <p:cNvGrpSpPr/>
        <p:nvPr/>
      </p:nvGrpSpPr>
      <p:grpSpPr>
        <a:xfrm>
          <a:off x="0" y="0"/>
          <a:ext cx="0" cy="0"/>
          <a:chOff x="0" y="0"/>
          <a:chExt cx="0" cy="0"/>
        </a:xfrm>
      </p:grpSpPr>
      <p:sp>
        <p:nvSpPr>
          <p:cNvPr id="1786" name="Shape 178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787" name="Shape 1787"/>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788" name="Shape 1788"/>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8" name="Shape 1798"/>
        <p:cNvGrpSpPr/>
        <p:nvPr/>
      </p:nvGrpSpPr>
      <p:grpSpPr>
        <a:xfrm>
          <a:off x="0" y="0"/>
          <a:ext cx="0" cy="0"/>
          <a:chOff x="0" y="0"/>
          <a:chExt cx="0" cy="0"/>
        </a:xfrm>
      </p:grpSpPr>
      <p:sp>
        <p:nvSpPr>
          <p:cNvPr id="1799" name="Shape 179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800" name="Shape 1800"/>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801" name="Shape 1801"/>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6" name="Shape 1806"/>
        <p:cNvGrpSpPr/>
        <p:nvPr/>
      </p:nvGrpSpPr>
      <p:grpSpPr>
        <a:xfrm>
          <a:off x="0" y="0"/>
          <a:ext cx="0" cy="0"/>
          <a:chOff x="0" y="0"/>
          <a:chExt cx="0" cy="0"/>
        </a:xfrm>
      </p:grpSpPr>
      <p:sp>
        <p:nvSpPr>
          <p:cNvPr id="1807" name="Shape 1807"/>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808" name="Shape 180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809" name="Shape 1809"/>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 name="Shape 43"/>
        <p:cNvGrpSpPr/>
        <p:nvPr/>
      </p:nvGrpSpPr>
      <p:grpSpPr>
        <a:xfrm>
          <a:off x="0" y="0"/>
          <a:ext cx="0" cy="0"/>
          <a:chOff x="0" y="0"/>
          <a:chExt cx="0" cy="0"/>
        </a:xfrm>
      </p:grpSpPr>
      <p:sp>
        <p:nvSpPr>
          <p:cNvPr id="44" name="Shape 44"/>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45" name="Shape 4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Shape 194"/>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195" name="Shape 19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4" name="Shape 1814"/>
        <p:cNvGrpSpPr/>
        <p:nvPr/>
      </p:nvGrpSpPr>
      <p:grpSpPr>
        <a:xfrm>
          <a:off x="0" y="0"/>
          <a:ext cx="0" cy="0"/>
          <a:chOff x="0" y="0"/>
          <a:chExt cx="0" cy="0"/>
        </a:xfrm>
      </p:grpSpPr>
      <p:sp>
        <p:nvSpPr>
          <p:cNvPr id="1815" name="Shape 181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816" name="Shape 1816"/>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817" name="Shape 1817"/>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2" name="Shape 1822"/>
        <p:cNvGrpSpPr/>
        <p:nvPr/>
      </p:nvGrpSpPr>
      <p:grpSpPr>
        <a:xfrm>
          <a:off x="0" y="0"/>
          <a:ext cx="0" cy="0"/>
          <a:chOff x="0" y="0"/>
          <a:chExt cx="0" cy="0"/>
        </a:xfrm>
      </p:grpSpPr>
      <p:sp>
        <p:nvSpPr>
          <p:cNvPr id="1823" name="Shape 1823"/>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824" name="Shape 182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825" name="Shape 1825"/>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0" name="Shape 1830"/>
        <p:cNvGrpSpPr/>
        <p:nvPr/>
      </p:nvGrpSpPr>
      <p:grpSpPr>
        <a:xfrm>
          <a:off x="0" y="0"/>
          <a:ext cx="0" cy="0"/>
          <a:chOff x="0" y="0"/>
          <a:chExt cx="0" cy="0"/>
        </a:xfrm>
      </p:grpSpPr>
      <p:sp>
        <p:nvSpPr>
          <p:cNvPr id="1831" name="Shape 183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832" name="Shape 183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833" name="Shape 183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3" name="Shape 1843"/>
        <p:cNvGrpSpPr/>
        <p:nvPr/>
      </p:nvGrpSpPr>
      <p:grpSpPr>
        <a:xfrm>
          <a:off x="0" y="0"/>
          <a:ext cx="0" cy="0"/>
          <a:chOff x="0" y="0"/>
          <a:chExt cx="0" cy="0"/>
        </a:xfrm>
      </p:grpSpPr>
      <p:sp>
        <p:nvSpPr>
          <p:cNvPr id="1844" name="Shape 184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845" name="Shape 1845"/>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846" name="Shape 1846"/>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1" name="Shape 1851"/>
        <p:cNvGrpSpPr/>
        <p:nvPr/>
      </p:nvGrpSpPr>
      <p:grpSpPr>
        <a:xfrm>
          <a:off x="0" y="0"/>
          <a:ext cx="0" cy="0"/>
          <a:chOff x="0" y="0"/>
          <a:chExt cx="0" cy="0"/>
        </a:xfrm>
      </p:grpSpPr>
      <p:sp>
        <p:nvSpPr>
          <p:cNvPr id="1852" name="Shape 1852"/>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853" name="Shape 185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854" name="Shape 185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450"/>
              </a:spcBef>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9" name="Shape 1859"/>
        <p:cNvGrpSpPr/>
        <p:nvPr/>
      </p:nvGrpSpPr>
      <p:grpSpPr>
        <a:xfrm>
          <a:off x="0" y="0"/>
          <a:ext cx="0" cy="0"/>
          <a:chOff x="0" y="0"/>
          <a:chExt cx="0" cy="0"/>
        </a:xfrm>
      </p:grpSpPr>
      <p:sp>
        <p:nvSpPr>
          <p:cNvPr id="1860" name="Shape 186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861" name="Shape 1861"/>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862" name="Shape 1862"/>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7" name="Shape 1867"/>
        <p:cNvGrpSpPr/>
        <p:nvPr/>
      </p:nvGrpSpPr>
      <p:grpSpPr>
        <a:xfrm>
          <a:off x="0" y="0"/>
          <a:ext cx="0" cy="0"/>
          <a:chOff x="0" y="0"/>
          <a:chExt cx="0" cy="0"/>
        </a:xfrm>
      </p:grpSpPr>
      <p:sp>
        <p:nvSpPr>
          <p:cNvPr id="1868" name="Shape 1868"/>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869" name="Shape 186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870" name="Shape 1870"/>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450"/>
              </a:spcBef>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7" name="Shape 1877"/>
        <p:cNvGrpSpPr/>
        <p:nvPr/>
      </p:nvGrpSpPr>
      <p:grpSpPr>
        <a:xfrm>
          <a:off x="0" y="0"/>
          <a:ext cx="0" cy="0"/>
          <a:chOff x="0" y="0"/>
          <a:chExt cx="0" cy="0"/>
        </a:xfrm>
      </p:grpSpPr>
      <p:sp>
        <p:nvSpPr>
          <p:cNvPr id="1878" name="Shape 1878"/>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1879" name="Shape 187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1880" name="Shape 1880"/>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450"/>
              </a:spcBef>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7" name="Shape 1887"/>
        <p:cNvGrpSpPr/>
        <p:nvPr/>
      </p:nvGrpSpPr>
      <p:grpSpPr>
        <a:xfrm>
          <a:off x="0" y="0"/>
          <a:ext cx="0" cy="0"/>
          <a:chOff x="0" y="0"/>
          <a:chExt cx="0" cy="0"/>
        </a:xfrm>
      </p:grpSpPr>
      <p:sp>
        <p:nvSpPr>
          <p:cNvPr id="1888" name="Shape 188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889" name="Shape 188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p>
        </p:txBody>
      </p:sp>
      <p:sp>
        <p:nvSpPr>
          <p:cNvPr id="1890" name="Shape 189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5" name="Shape 1895"/>
        <p:cNvGrpSpPr/>
        <p:nvPr/>
      </p:nvGrpSpPr>
      <p:grpSpPr>
        <a:xfrm>
          <a:off x="0" y="0"/>
          <a:ext cx="0" cy="0"/>
          <a:chOff x="0" y="0"/>
          <a:chExt cx="0" cy="0"/>
        </a:xfrm>
      </p:grpSpPr>
      <p:sp>
        <p:nvSpPr>
          <p:cNvPr id="1896" name="Shape 189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897" name="Shape 189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1898" name="Shape 189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Shape 203"/>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04" name="Shape 20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3" name="Shape 1903"/>
        <p:cNvGrpSpPr/>
        <p:nvPr/>
      </p:nvGrpSpPr>
      <p:grpSpPr>
        <a:xfrm>
          <a:off x="0" y="0"/>
          <a:ext cx="0" cy="0"/>
          <a:chOff x="0" y="0"/>
          <a:chExt cx="0" cy="0"/>
        </a:xfrm>
      </p:grpSpPr>
      <p:sp>
        <p:nvSpPr>
          <p:cNvPr id="1904" name="Shape 190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905" name="Shape 1905"/>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1906" name="Shape 1906"/>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1" name="Shape 1911"/>
        <p:cNvGrpSpPr/>
        <p:nvPr/>
      </p:nvGrpSpPr>
      <p:grpSpPr>
        <a:xfrm>
          <a:off x="0" y="0"/>
          <a:ext cx="0" cy="0"/>
          <a:chOff x="0" y="0"/>
          <a:chExt cx="0" cy="0"/>
        </a:xfrm>
      </p:grpSpPr>
      <p:sp>
        <p:nvSpPr>
          <p:cNvPr id="1912" name="Shape 191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913" name="Shape 1913"/>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p>
        </p:txBody>
      </p:sp>
      <p:sp>
        <p:nvSpPr>
          <p:cNvPr id="1914" name="Shape 1914"/>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9" name="Shape 1919"/>
        <p:cNvGrpSpPr/>
        <p:nvPr/>
      </p:nvGrpSpPr>
      <p:grpSpPr>
        <a:xfrm>
          <a:off x="0" y="0"/>
          <a:ext cx="0" cy="0"/>
          <a:chOff x="0" y="0"/>
          <a:chExt cx="0" cy="0"/>
        </a:xfrm>
      </p:grpSpPr>
      <p:sp>
        <p:nvSpPr>
          <p:cNvPr id="1920" name="Shape 192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921" name="Shape 1921"/>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922" name="Shape 1922"/>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7" name="Shape 1927"/>
        <p:cNvGrpSpPr/>
        <p:nvPr/>
      </p:nvGrpSpPr>
      <p:grpSpPr>
        <a:xfrm>
          <a:off x="0" y="0"/>
          <a:ext cx="0" cy="0"/>
          <a:chOff x="0" y="0"/>
          <a:chExt cx="0" cy="0"/>
        </a:xfrm>
      </p:grpSpPr>
      <p:sp>
        <p:nvSpPr>
          <p:cNvPr id="1928" name="Shape 192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929" name="Shape 192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930" name="Shape 193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5" name="Shape 1935"/>
        <p:cNvGrpSpPr/>
        <p:nvPr/>
      </p:nvGrpSpPr>
      <p:grpSpPr>
        <a:xfrm>
          <a:off x="0" y="0"/>
          <a:ext cx="0" cy="0"/>
          <a:chOff x="0" y="0"/>
          <a:chExt cx="0" cy="0"/>
        </a:xfrm>
      </p:grpSpPr>
      <p:sp>
        <p:nvSpPr>
          <p:cNvPr id="1936" name="Shape 1936"/>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937" name="Shape 193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4" name="Shape 1944"/>
        <p:cNvGrpSpPr/>
        <p:nvPr/>
      </p:nvGrpSpPr>
      <p:grpSpPr>
        <a:xfrm>
          <a:off x="0" y="0"/>
          <a:ext cx="0" cy="0"/>
          <a:chOff x="0" y="0"/>
          <a:chExt cx="0" cy="0"/>
        </a:xfrm>
      </p:grpSpPr>
      <p:sp>
        <p:nvSpPr>
          <p:cNvPr id="1945" name="Shape 194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946" name="Shape 1946"/>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a:p>
        </p:txBody>
      </p:sp>
      <p:sp>
        <p:nvSpPr>
          <p:cNvPr id="1947" name="Shape 1947"/>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2" name="Shape 1952"/>
        <p:cNvGrpSpPr/>
        <p:nvPr/>
      </p:nvGrpSpPr>
      <p:grpSpPr>
        <a:xfrm>
          <a:off x="0" y="0"/>
          <a:ext cx="0" cy="0"/>
          <a:chOff x="0" y="0"/>
          <a:chExt cx="0" cy="0"/>
        </a:xfrm>
      </p:grpSpPr>
      <p:sp>
        <p:nvSpPr>
          <p:cNvPr id="1953" name="Shape 195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954" name="Shape 195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955" name="Shape 195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1" name="Shape 1961"/>
        <p:cNvGrpSpPr/>
        <p:nvPr/>
      </p:nvGrpSpPr>
      <p:grpSpPr>
        <a:xfrm>
          <a:off x="0" y="0"/>
          <a:ext cx="0" cy="0"/>
          <a:chOff x="0" y="0"/>
          <a:chExt cx="0" cy="0"/>
        </a:xfrm>
      </p:grpSpPr>
      <p:sp>
        <p:nvSpPr>
          <p:cNvPr id="1962" name="Shape 196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963" name="Shape 1963"/>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964" name="Shape 1964"/>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9" name="Shape 1969"/>
        <p:cNvGrpSpPr/>
        <p:nvPr/>
      </p:nvGrpSpPr>
      <p:grpSpPr>
        <a:xfrm>
          <a:off x="0" y="0"/>
          <a:ext cx="0" cy="0"/>
          <a:chOff x="0" y="0"/>
          <a:chExt cx="0" cy="0"/>
        </a:xfrm>
      </p:grpSpPr>
      <p:sp>
        <p:nvSpPr>
          <p:cNvPr id="1970" name="Shape 1970"/>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971" name="Shape 197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6" name="Shape 1976"/>
        <p:cNvGrpSpPr/>
        <p:nvPr/>
      </p:nvGrpSpPr>
      <p:grpSpPr>
        <a:xfrm>
          <a:off x="0" y="0"/>
          <a:ext cx="0" cy="0"/>
          <a:chOff x="0" y="0"/>
          <a:chExt cx="0" cy="0"/>
        </a:xfrm>
      </p:grpSpPr>
      <p:sp>
        <p:nvSpPr>
          <p:cNvPr id="1977" name="Shape 1977"/>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978" name="Shape 197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Shape 212"/>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13" name="Shape 21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3" name="Shape 1983"/>
        <p:cNvGrpSpPr/>
        <p:nvPr/>
      </p:nvGrpSpPr>
      <p:grpSpPr>
        <a:xfrm>
          <a:off x="0" y="0"/>
          <a:ext cx="0" cy="0"/>
          <a:chOff x="0" y="0"/>
          <a:chExt cx="0" cy="0"/>
        </a:xfrm>
      </p:grpSpPr>
      <p:sp>
        <p:nvSpPr>
          <p:cNvPr id="1984" name="Shape 1984"/>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985" name="Shape 198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0" name="Shape 1990"/>
        <p:cNvGrpSpPr/>
        <p:nvPr/>
      </p:nvGrpSpPr>
      <p:grpSpPr>
        <a:xfrm>
          <a:off x="0" y="0"/>
          <a:ext cx="0" cy="0"/>
          <a:chOff x="0" y="0"/>
          <a:chExt cx="0" cy="0"/>
        </a:xfrm>
      </p:grpSpPr>
      <p:sp>
        <p:nvSpPr>
          <p:cNvPr id="1991" name="Shape 1991"/>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992" name="Shape 199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7" name="Shape 1997"/>
        <p:cNvGrpSpPr/>
        <p:nvPr/>
      </p:nvGrpSpPr>
      <p:grpSpPr>
        <a:xfrm>
          <a:off x="0" y="0"/>
          <a:ext cx="0" cy="0"/>
          <a:chOff x="0" y="0"/>
          <a:chExt cx="0" cy="0"/>
        </a:xfrm>
      </p:grpSpPr>
      <p:sp>
        <p:nvSpPr>
          <p:cNvPr id="1998" name="Shape 199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999" name="Shape 199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 </a:t>
            </a:r>
          </a:p>
        </p:txBody>
      </p:sp>
      <p:sp>
        <p:nvSpPr>
          <p:cNvPr id="2000" name="Shape 200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5" name="Shape 2005"/>
        <p:cNvGrpSpPr/>
        <p:nvPr/>
      </p:nvGrpSpPr>
      <p:grpSpPr>
        <a:xfrm>
          <a:off x="0" y="0"/>
          <a:ext cx="0" cy="0"/>
          <a:chOff x="0" y="0"/>
          <a:chExt cx="0" cy="0"/>
        </a:xfrm>
      </p:grpSpPr>
      <p:sp>
        <p:nvSpPr>
          <p:cNvPr id="2006" name="Shape 2006"/>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007" name="Shape 200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2" name="Shape 2012"/>
        <p:cNvGrpSpPr/>
        <p:nvPr/>
      </p:nvGrpSpPr>
      <p:grpSpPr>
        <a:xfrm>
          <a:off x="0" y="0"/>
          <a:ext cx="0" cy="0"/>
          <a:chOff x="0" y="0"/>
          <a:chExt cx="0" cy="0"/>
        </a:xfrm>
      </p:grpSpPr>
      <p:sp>
        <p:nvSpPr>
          <p:cNvPr id="2013" name="Shape 201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014" name="Shape 201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p>
        </p:txBody>
      </p:sp>
      <p:sp>
        <p:nvSpPr>
          <p:cNvPr id="2015" name="Shape 201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0" name="Shape 2020"/>
        <p:cNvGrpSpPr/>
        <p:nvPr/>
      </p:nvGrpSpPr>
      <p:grpSpPr>
        <a:xfrm>
          <a:off x="0" y="0"/>
          <a:ext cx="0" cy="0"/>
          <a:chOff x="0" y="0"/>
          <a:chExt cx="0" cy="0"/>
        </a:xfrm>
      </p:grpSpPr>
      <p:sp>
        <p:nvSpPr>
          <p:cNvPr id="2021" name="Shape 202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022" name="Shape 202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023" name="Shape 202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1" name="Shape 2031"/>
        <p:cNvGrpSpPr/>
        <p:nvPr/>
      </p:nvGrpSpPr>
      <p:grpSpPr>
        <a:xfrm>
          <a:off x="0" y="0"/>
          <a:ext cx="0" cy="0"/>
          <a:chOff x="0" y="0"/>
          <a:chExt cx="0" cy="0"/>
        </a:xfrm>
      </p:grpSpPr>
      <p:sp>
        <p:nvSpPr>
          <p:cNvPr id="2032" name="Shape 203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033" name="Shape 2033"/>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034" name="Shape 2034"/>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0" name="Shape 2040"/>
        <p:cNvGrpSpPr/>
        <p:nvPr/>
      </p:nvGrpSpPr>
      <p:grpSpPr>
        <a:xfrm>
          <a:off x="0" y="0"/>
          <a:ext cx="0" cy="0"/>
          <a:chOff x="0" y="0"/>
          <a:chExt cx="0" cy="0"/>
        </a:xfrm>
      </p:grpSpPr>
      <p:sp>
        <p:nvSpPr>
          <p:cNvPr id="2041" name="Shape 204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042" name="Shape 204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043" name="Shape 204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8" name="Shape 2048"/>
        <p:cNvGrpSpPr/>
        <p:nvPr/>
      </p:nvGrpSpPr>
      <p:grpSpPr>
        <a:xfrm>
          <a:off x="0" y="0"/>
          <a:ext cx="0" cy="0"/>
          <a:chOff x="0" y="0"/>
          <a:chExt cx="0" cy="0"/>
        </a:xfrm>
      </p:grpSpPr>
      <p:sp>
        <p:nvSpPr>
          <p:cNvPr id="2049" name="Shape 2049"/>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050" name="Shape 205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5" name="Shape 2055"/>
        <p:cNvGrpSpPr/>
        <p:nvPr/>
      </p:nvGrpSpPr>
      <p:grpSpPr>
        <a:xfrm>
          <a:off x="0" y="0"/>
          <a:ext cx="0" cy="0"/>
          <a:chOff x="0" y="0"/>
          <a:chExt cx="0" cy="0"/>
        </a:xfrm>
      </p:grpSpPr>
      <p:sp>
        <p:nvSpPr>
          <p:cNvPr id="2056" name="Shape 2056"/>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057" name="Shape 205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Shape 220"/>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21" name="Shape 22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2" name="Shape 2062"/>
        <p:cNvGrpSpPr/>
        <p:nvPr/>
      </p:nvGrpSpPr>
      <p:grpSpPr>
        <a:xfrm>
          <a:off x="0" y="0"/>
          <a:ext cx="0" cy="0"/>
          <a:chOff x="0" y="0"/>
          <a:chExt cx="0" cy="0"/>
        </a:xfrm>
      </p:grpSpPr>
      <p:sp>
        <p:nvSpPr>
          <p:cNvPr id="2063" name="Shape 206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064" name="Shape 2064"/>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065" name="Shape 2065"/>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5" name="Shape 2075"/>
        <p:cNvGrpSpPr/>
        <p:nvPr/>
      </p:nvGrpSpPr>
      <p:grpSpPr>
        <a:xfrm>
          <a:off x="0" y="0"/>
          <a:ext cx="0" cy="0"/>
          <a:chOff x="0" y="0"/>
          <a:chExt cx="0" cy="0"/>
        </a:xfrm>
      </p:grpSpPr>
      <p:sp>
        <p:nvSpPr>
          <p:cNvPr id="2076" name="Shape 207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077" name="Shape 2077"/>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078" name="Shape 2078"/>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3" name="Shape 2083"/>
        <p:cNvGrpSpPr/>
        <p:nvPr/>
      </p:nvGrpSpPr>
      <p:grpSpPr>
        <a:xfrm>
          <a:off x="0" y="0"/>
          <a:ext cx="0" cy="0"/>
          <a:chOff x="0" y="0"/>
          <a:chExt cx="0" cy="0"/>
        </a:xfrm>
      </p:grpSpPr>
      <p:sp>
        <p:nvSpPr>
          <p:cNvPr id="2084" name="Shape 2084"/>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2085" name="Shape 208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086" name="Shape 2086"/>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1" name="Shape 2091"/>
        <p:cNvGrpSpPr/>
        <p:nvPr/>
      </p:nvGrpSpPr>
      <p:grpSpPr>
        <a:xfrm>
          <a:off x="0" y="0"/>
          <a:ext cx="0" cy="0"/>
          <a:chOff x="0" y="0"/>
          <a:chExt cx="0" cy="0"/>
        </a:xfrm>
      </p:grpSpPr>
      <p:sp>
        <p:nvSpPr>
          <p:cNvPr id="2092" name="Shape 2092"/>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093" name="Shape 209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8" name="Shape 2098"/>
        <p:cNvGrpSpPr/>
        <p:nvPr/>
      </p:nvGrpSpPr>
      <p:grpSpPr>
        <a:xfrm>
          <a:off x="0" y="0"/>
          <a:ext cx="0" cy="0"/>
          <a:chOff x="0" y="0"/>
          <a:chExt cx="0" cy="0"/>
        </a:xfrm>
      </p:grpSpPr>
      <p:sp>
        <p:nvSpPr>
          <p:cNvPr id="2099" name="Shape 209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100" name="Shape 210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a:p>
        </p:txBody>
      </p:sp>
      <p:sp>
        <p:nvSpPr>
          <p:cNvPr id="2101" name="Shape 2101"/>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6" name="Shape 2106"/>
        <p:cNvGrpSpPr/>
        <p:nvPr/>
      </p:nvGrpSpPr>
      <p:grpSpPr>
        <a:xfrm>
          <a:off x="0" y="0"/>
          <a:ext cx="0" cy="0"/>
          <a:chOff x="0" y="0"/>
          <a:chExt cx="0" cy="0"/>
        </a:xfrm>
      </p:grpSpPr>
      <p:sp>
        <p:nvSpPr>
          <p:cNvPr id="2107" name="Shape 2107"/>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108" name="Shape 210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3" name="Shape 2113"/>
        <p:cNvGrpSpPr/>
        <p:nvPr/>
      </p:nvGrpSpPr>
      <p:grpSpPr>
        <a:xfrm>
          <a:off x="0" y="0"/>
          <a:ext cx="0" cy="0"/>
          <a:chOff x="0" y="0"/>
          <a:chExt cx="0" cy="0"/>
        </a:xfrm>
      </p:grpSpPr>
      <p:sp>
        <p:nvSpPr>
          <p:cNvPr id="2114" name="Shape 211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115" name="Shape 2115"/>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116" name="Shape 2116"/>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6" name="Shape 2126"/>
        <p:cNvGrpSpPr/>
        <p:nvPr/>
      </p:nvGrpSpPr>
      <p:grpSpPr>
        <a:xfrm>
          <a:off x="0" y="0"/>
          <a:ext cx="0" cy="0"/>
          <a:chOff x="0" y="0"/>
          <a:chExt cx="0" cy="0"/>
        </a:xfrm>
      </p:grpSpPr>
      <p:sp>
        <p:nvSpPr>
          <p:cNvPr id="2127" name="Shape 2127"/>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128" name="Shape 212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3" name="Shape 2133"/>
        <p:cNvGrpSpPr/>
        <p:nvPr/>
      </p:nvGrpSpPr>
      <p:grpSpPr>
        <a:xfrm>
          <a:off x="0" y="0"/>
          <a:ext cx="0" cy="0"/>
          <a:chOff x="0" y="0"/>
          <a:chExt cx="0" cy="0"/>
        </a:xfrm>
      </p:grpSpPr>
      <p:sp>
        <p:nvSpPr>
          <p:cNvPr id="2134" name="Shape 2134"/>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135" name="Shape 213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0" name="Shape 2140"/>
        <p:cNvGrpSpPr/>
        <p:nvPr/>
      </p:nvGrpSpPr>
      <p:grpSpPr>
        <a:xfrm>
          <a:off x="0" y="0"/>
          <a:ext cx="0" cy="0"/>
          <a:chOff x="0" y="0"/>
          <a:chExt cx="0" cy="0"/>
        </a:xfrm>
      </p:grpSpPr>
      <p:sp>
        <p:nvSpPr>
          <p:cNvPr id="2141" name="Shape 2141"/>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142" name="Shape 214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Shape 229"/>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30" name="Shape 23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7" name="Shape 2147"/>
        <p:cNvGrpSpPr/>
        <p:nvPr/>
      </p:nvGrpSpPr>
      <p:grpSpPr>
        <a:xfrm>
          <a:off x="0" y="0"/>
          <a:ext cx="0" cy="0"/>
          <a:chOff x="0" y="0"/>
          <a:chExt cx="0" cy="0"/>
        </a:xfrm>
      </p:grpSpPr>
      <p:sp>
        <p:nvSpPr>
          <p:cNvPr id="2148" name="Shape 214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149" name="Shape 214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150" name="Shape 215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0" name="Shape 2160"/>
        <p:cNvGrpSpPr/>
        <p:nvPr/>
      </p:nvGrpSpPr>
      <p:grpSpPr>
        <a:xfrm>
          <a:off x="0" y="0"/>
          <a:ext cx="0" cy="0"/>
          <a:chOff x="0" y="0"/>
          <a:chExt cx="0" cy="0"/>
        </a:xfrm>
      </p:grpSpPr>
      <p:sp>
        <p:nvSpPr>
          <p:cNvPr id="2161" name="Shape 216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162" name="Shape 216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163" name="Shape 216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8" name="Shape 2168"/>
        <p:cNvGrpSpPr/>
        <p:nvPr/>
      </p:nvGrpSpPr>
      <p:grpSpPr>
        <a:xfrm>
          <a:off x="0" y="0"/>
          <a:ext cx="0" cy="0"/>
          <a:chOff x="0" y="0"/>
          <a:chExt cx="0" cy="0"/>
        </a:xfrm>
      </p:grpSpPr>
      <p:sp>
        <p:nvSpPr>
          <p:cNvPr id="2169" name="Shape 2169"/>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2170" name="Shape 217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171" name="Shape 2171"/>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450"/>
              </a:spcBef>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6" name="Shape 2176"/>
        <p:cNvGrpSpPr/>
        <p:nvPr/>
      </p:nvGrpSpPr>
      <p:grpSpPr>
        <a:xfrm>
          <a:off x="0" y="0"/>
          <a:ext cx="0" cy="0"/>
          <a:chOff x="0" y="0"/>
          <a:chExt cx="0" cy="0"/>
        </a:xfrm>
      </p:grpSpPr>
      <p:sp>
        <p:nvSpPr>
          <p:cNvPr id="2177" name="Shape 2177"/>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178" name="Shape 217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3" name="Shape 2183"/>
        <p:cNvGrpSpPr/>
        <p:nvPr/>
      </p:nvGrpSpPr>
      <p:grpSpPr>
        <a:xfrm>
          <a:off x="0" y="0"/>
          <a:ext cx="0" cy="0"/>
          <a:chOff x="0" y="0"/>
          <a:chExt cx="0" cy="0"/>
        </a:xfrm>
      </p:grpSpPr>
      <p:sp>
        <p:nvSpPr>
          <p:cNvPr id="2184" name="Shape 218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185" name="Shape 2185"/>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p>
        </p:txBody>
      </p:sp>
      <p:sp>
        <p:nvSpPr>
          <p:cNvPr id="2186" name="Shape 2186"/>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1" name="Shape 2191"/>
        <p:cNvGrpSpPr/>
        <p:nvPr/>
      </p:nvGrpSpPr>
      <p:grpSpPr>
        <a:xfrm>
          <a:off x="0" y="0"/>
          <a:ext cx="0" cy="0"/>
          <a:chOff x="0" y="0"/>
          <a:chExt cx="0" cy="0"/>
        </a:xfrm>
      </p:grpSpPr>
      <p:sp>
        <p:nvSpPr>
          <p:cNvPr id="2192" name="Shape 219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193" name="Shape 2193"/>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194" name="Shape 2194"/>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9" name="Shape 2199"/>
        <p:cNvGrpSpPr/>
        <p:nvPr/>
      </p:nvGrpSpPr>
      <p:grpSpPr>
        <a:xfrm>
          <a:off x="0" y="0"/>
          <a:ext cx="0" cy="0"/>
          <a:chOff x="0" y="0"/>
          <a:chExt cx="0" cy="0"/>
        </a:xfrm>
      </p:grpSpPr>
      <p:sp>
        <p:nvSpPr>
          <p:cNvPr id="2200" name="Shape 220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2201" name="Shape 220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202" name="Shape 220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b="0" i="0" lang="en-US" sz="1200" u="none" cap="none" strike="noStrike">
                <a:solidFill>
                  <a:schemeClr val="dk1"/>
                </a:solidFill>
                <a:latin typeface="Arial"/>
                <a:ea typeface="Arial"/>
                <a:cs typeface="Arial"/>
                <a:sym typeface="Arial"/>
              </a:rPr>
              <a:t> </a:t>
            </a:r>
          </a:p>
          <a:p>
            <a:pPr indent="0" lvl="0" marL="0" marR="0" rtl="0" algn="l">
              <a:spcBef>
                <a:spcPts val="0"/>
              </a:spcBef>
              <a:buNone/>
            </a:pPr>
            <a:r>
              <a:rPr b="0" i="0" lang="en-US" sz="1200" u="none" cap="none" strike="noStrike">
                <a:solidFill>
                  <a:schemeClr val="dk1"/>
                </a:solidFill>
                <a:latin typeface="Arial"/>
                <a:ea typeface="Arial"/>
                <a:cs typeface="Arial"/>
                <a:sym typeface="Arial"/>
              </a:rPr>
              <a:t> </a:t>
            </a:r>
          </a:p>
        </p:txBody>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7" name="Shape 2207"/>
        <p:cNvGrpSpPr/>
        <p:nvPr/>
      </p:nvGrpSpPr>
      <p:grpSpPr>
        <a:xfrm>
          <a:off x="0" y="0"/>
          <a:ext cx="0" cy="0"/>
          <a:chOff x="0" y="0"/>
          <a:chExt cx="0" cy="0"/>
        </a:xfrm>
      </p:grpSpPr>
      <p:sp>
        <p:nvSpPr>
          <p:cNvPr id="2208" name="Shape 220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2209" name="Shape 220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210" name="Shape 221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5" name="Shape 2215"/>
        <p:cNvGrpSpPr/>
        <p:nvPr/>
      </p:nvGrpSpPr>
      <p:grpSpPr>
        <a:xfrm>
          <a:off x="0" y="0"/>
          <a:ext cx="0" cy="0"/>
          <a:chOff x="0" y="0"/>
          <a:chExt cx="0" cy="0"/>
        </a:xfrm>
      </p:grpSpPr>
      <p:sp>
        <p:nvSpPr>
          <p:cNvPr id="2216" name="Shape 2216"/>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2217" name="Shape 221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218" name="Shape 2218"/>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3" name="Shape 2223"/>
        <p:cNvGrpSpPr/>
        <p:nvPr/>
      </p:nvGrpSpPr>
      <p:grpSpPr>
        <a:xfrm>
          <a:off x="0" y="0"/>
          <a:ext cx="0" cy="0"/>
          <a:chOff x="0" y="0"/>
          <a:chExt cx="0" cy="0"/>
        </a:xfrm>
      </p:grpSpPr>
      <p:sp>
        <p:nvSpPr>
          <p:cNvPr id="2224" name="Shape 2224"/>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225" name="Shape 222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Shape 238"/>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39" name="Shape 23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0" name="Shape 2230"/>
        <p:cNvGrpSpPr/>
        <p:nvPr/>
      </p:nvGrpSpPr>
      <p:grpSpPr>
        <a:xfrm>
          <a:off x="0" y="0"/>
          <a:ext cx="0" cy="0"/>
          <a:chOff x="0" y="0"/>
          <a:chExt cx="0" cy="0"/>
        </a:xfrm>
      </p:grpSpPr>
      <p:sp>
        <p:nvSpPr>
          <p:cNvPr id="2231" name="Shape 2231"/>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232" name="Shape 223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7" name="Shape 2237"/>
        <p:cNvGrpSpPr/>
        <p:nvPr/>
      </p:nvGrpSpPr>
      <p:grpSpPr>
        <a:xfrm>
          <a:off x="0" y="0"/>
          <a:ext cx="0" cy="0"/>
          <a:chOff x="0" y="0"/>
          <a:chExt cx="0" cy="0"/>
        </a:xfrm>
      </p:grpSpPr>
      <p:sp>
        <p:nvSpPr>
          <p:cNvPr id="2238" name="Shape 223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2239" name="Shape 223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240" name="Shape 224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5" name="Shape 2245"/>
        <p:cNvGrpSpPr/>
        <p:nvPr/>
      </p:nvGrpSpPr>
      <p:grpSpPr>
        <a:xfrm>
          <a:off x="0" y="0"/>
          <a:ext cx="0" cy="0"/>
          <a:chOff x="0" y="0"/>
          <a:chExt cx="0" cy="0"/>
        </a:xfrm>
      </p:grpSpPr>
      <p:sp>
        <p:nvSpPr>
          <p:cNvPr id="2246" name="Shape 2246"/>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2247" name="Shape 224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248" name="Shape 2248"/>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lnSpc>
                <a:spcPct val="80000"/>
              </a:lnSpc>
              <a:spcBef>
                <a:spcPts val="0"/>
              </a:spcBef>
              <a:spcAft>
                <a:spcPts val="0"/>
              </a:spcAft>
              <a:buNone/>
            </a:pPr>
            <a:r>
              <a:t/>
            </a:r>
            <a:endParaRPr b="0" i="0" sz="800" u="none" cap="none" strike="noStrike">
              <a:solidFill>
                <a:schemeClr val="dk1"/>
              </a:solidFill>
              <a:latin typeface="Arial"/>
              <a:ea typeface="Arial"/>
              <a:cs typeface="Arial"/>
              <a:sym typeface="Arial"/>
            </a:endParaRPr>
          </a:p>
          <a:p>
            <a:pPr indent="0" lvl="0" marL="0" marR="0" rtl="0" algn="l">
              <a:lnSpc>
                <a:spcPct val="80000"/>
              </a:lnSpc>
              <a:spcBef>
                <a:spcPts val="450"/>
              </a:spcBef>
              <a:spcAft>
                <a:spcPts val="0"/>
              </a:spcAft>
              <a:buNone/>
            </a:pPr>
            <a:r>
              <a:rPr b="1" i="0" lang="en-US" sz="800" u="none" cap="none" strike="noStrike">
                <a:solidFill>
                  <a:srgbClr val="FFFFFF"/>
                </a:solidFill>
                <a:latin typeface="Arial"/>
                <a:ea typeface="Arial"/>
                <a:cs typeface="Arial"/>
                <a:sym typeface="Arial"/>
              </a:rPr>
              <a:t>Picture thanks to</a:t>
            </a:r>
          </a:p>
          <a:p>
            <a:pPr indent="0" lvl="0" marL="0" marR="0" rtl="0" algn="l">
              <a:lnSpc>
                <a:spcPct val="80000"/>
              </a:lnSpc>
              <a:spcBef>
                <a:spcPts val="450"/>
              </a:spcBef>
              <a:buNone/>
            </a:pPr>
            <a:r>
              <a:rPr b="1" i="0" lang="en-US" sz="800" u="none" cap="none" strike="noStrike">
                <a:solidFill>
                  <a:srgbClr val="FFFFFF"/>
                </a:solidFill>
                <a:latin typeface="Arial"/>
                <a:ea typeface="Arial"/>
                <a:cs typeface="Arial"/>
                <a:sym typeface="Arial"/>
              </a:rPr>
              <a:t>Tax Policy Center, a joint project of the Urban Institute and Brookings Institution, posted February 12, 2014; accessed July 20, 2015; web; http://www.taxpolicycenter.org/briefing-book/key-elements/family/eitc.cfm</a:t>
            </a:r>
          </a:p>
          <a:p>
            <a:pPr indent="0" lvl="0" marL="0" marR="0" rtl="0" algn="l">
              <a:lnSpc>
                <a:spcPct val="80000"/>
              </a:lnSpc>
              <a:spcBef>
                <a:spcPts val="0"/>
              </a:spcBef>
              <a:buNone/>
            </a:pPr>
            <a:r>
              <a:t/>
            </a:r>
            <a:endParaRPr b="0" i="1" sz="800" u="none" cap="none" strike="noStrike">
              <a:solidFill>
                <a:schemeClr val="dk1"/>
              </a:solidFill>
              <a:latin typeface="Arial"/>
              <a:ea typeface="Arial"/>
              <a:cs typeface="Arial"/>
              <a:sym typeface="Arial"/>
            </a:endParaRPr>
          </a:p>
          <a:p>
            <a:pPr indent="0" lvl="0" marL="0" marR="0" rtl="0" algn="l">
              <a:lnSpc>
                <a:spcPct val="80000"/>
              </a:lnSpc>
              <a:spcBef>
                <a:spcPts val="0"/>
              </a:spcBef>
              <a:buNone/>
            </a:pPr>
            <a:r>
              <a:t/>
            </a:r>
            <a:endParaRPr b="0" i="0" sz="800" u="none" cap="none" strike="noStrike">
              <a:solidFill>
                <a:schemeClr val="dk1"/>
              </a:solidFill>
              <a:latin typeface="Arial"/>
              <a:ea typeface="Arial"/>
              <a:cs typeface="Arial"/>
              <a:sym typeface="Arial"/>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4" name="Shape 2254"/>
        <p:cNvGrpSpPr/>
        <p:nvPr/>
      </p:nvGrpSpPr>
      <p:grpSpPr>
        <a:xfrm>
          <a:off x="0" y="0"/>
          <a:ext cx="0" cy="0"/>
          <a:chOff x="0" y="0"/>
          <a:chExt cx="0" cy="0"/>
        </a:xfrm>
      </p:grpSpPr>
      <p:sp>
        <p:nvSpPr>
          <p:cNvPr id="2255" name="Shape 225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256" name="Shape 2256"/>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257" name="Shape 2257"/>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2" name="Shape 2262"/>
        <p:cNvGrpSpPr/>
        <p:nvPr/>
      </p:nvGrpSpPr>
      <p:grpSpPr>
        <a:xfrm>
          <a:off x="0" y="0"/>
          <a:ext cx="0" cy="0"/>
          <a:chOff x="0" y="0"/>
          <a:chExt cx="0" cy="0"/>
        </a:xfrm>
      </p:grpSpPr>
      <p:sp>
        <p:nvSpPr>
          <p:cNvPr id="2263" name="Shape 2263"/>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264" name="Shape 226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9" name="Shape 2269"/>
        <p:cNvGrpSpPr/>
        <p:nvPr/>
      </p:nvGrpSpPr>
      <p:grpSpPr>
        <a:xfrm>
          <a:off x="0" y="0"/>
          <a:ext cx="0" cy="0"/>
          <a:chOff x="0" y="0"/>
          <a:chExt cx="0" cy="0"/>
        </a:xfrm>
      </p:grpSpPr>
      <p:sp>
        <p:nvSpPr>
          <p:cNvPr id="2270" name="Shape 2270"/>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271" name="Shape 227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6" name="Shape 2276"/>
        <p:cNvGrpSpPr/>
        <p:nvPr/>
      </p:nvGrpSpPr>
      <p:grpSpPr>
        <a:xfrm>
          <a:off x="0" y="0"/>
          <a:ext cx="0" cy="0"/>
          <a:chOff x="0" y="0"/>
          <a:chExt cx="0" cy="0"/>
        </a:xfrm>
      </p:grpSpPr>
      <p:sp>
        <p:nvSpPr>
          <p:cNvPr id="2277" name="Shape 2277"/>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278" name="Shape 227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3" name="Shape 2283"/>
        <p:cNvGrpSpPr/>
        <p:nvPr/>
      </p:nvGrpSpPr>
      <p:grpSpPr>
        <a:xfrm>
          <a:off x="0" y="0"/>
          <a:ext cx="0" cy="0"/>
          <a:chOff x="0" y="0"/>
          <a:chExt cx="0" cy="0"/>
        </a:xfrm>
      </p:grpSpPr>
      <p:sp>
        <p:nvSpPr>
          <p:cNvPr id="2284" name="Shape 2284"/>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285" name="Shape 228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0" name="Shape 2290"/>
        <p:cNvGrpSpPr/>
        <p:nvPr/>
      </p:nvGrpSpPr>
      <p:grpSpPr>
        <a:xfrm>
          <a:off x="0" y="0"/>
          <a:ext cx="0" cy="0"/>
          <a:chOff x="0" y="0"/>
          <a:chExt cx="0" cy="0"/>
        </a:xfrm>
      </p:grpSpPr>
      <p:sp>
        <p:nvSpPr>
          <p:cNvPr id="2291" name="Shape 2291"/>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292" name="Shape 229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7" name="Shape 2297"/>
        <p:cNvGrpSpPr/>
        <p:nvPr/>
      </p:nvGrpSpPr>
      <p:grpSpPr>
        <a:xfrm>
          <a:off x="0" y="0"/>
          <a:ext cx="0" cy="0"/>
          <a:chOff x="0" y="0"/>
          <a:chExt cx="0" cy="0"/>
        </a:xfrm>
      </p:grpSpPr>
      <p:sp>
        <p:nvSpPr>
          <p:cNvPr id="2298" name="Shape 2298"/>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299" name="Shape 229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Shape 246"/>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47" name="Shape 24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4" name="Shape 2304"/>
        <p:cNvGrpSpPr/>
        <p:nvPr/>
      </p:nvGrpSpPr>
      <p:grpSpPr>
        <a:xfrm>
          <a:off x="0" y="0"/>
          <a:ext cx="0" cy="0"/>
          <a:chOff x="0" y="0"/>
          <a:chExt cx="0" cy="0"/>
        </a:xfrm>
      </p:grpSpPr>
      <p:sp>
        <p:nvSpPr>
          <p:cNvPr id="2305" name="Shape 230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2306" name="Shape 230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307" name="Shape 230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3" name="Shape 2313"/>
        <p:cNvGrpSpPr/>
        <p:nvPr/>
      </p:nvGrpSpPr>
      <p:grpSpPr>
        <a:xfrm>
          <a:off x="0" y="0"/>
          <a:ext cx="0" cy="0"/>
          <a:chOff x="0" y="0"/>
          <a:chExt cx="0" cy="0"/>
        </a:xfrm>
      </p:grpSpPr>
      <p:sp>
        <p:nvSpPr>
          <p:cNvPr id="2314" name="Shape 2314"/>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2315" name="Shape 231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316" name="Shape 2316"/>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450"/>
              </a:spcBef>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2" name="Shape 2322"/>
        <p:cNvGrpSpPr/>
        <p:nvPr/>
      </p:nvGrpSpPr>
      <p:grpSpPr>
        <a:xfrm>
          <a:off x="0" y="0"/>
          <a:ext cx="0" cy="0"/>
          <a:chOff x="0" y="0"/>
          <a:chExt cx="0" cy="0"/>
        </a:xfrm>
      </p:grpSpPr>
      <p:sp>
        <p:nvSpPr>
          <p:cNvPr id="2323" name="Shape 2323"/>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324" name="Shape 232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9" name="Shape 2329"/>
        <p:cNvGrpSpPr/>
        <p:nvPr/>
      </p:nvGrpSpPr>
      <p:grpSpPr>
        <a:xfrm>
          <a:off x="0" y="0"/>
          <a:ext cx="0" cy="0"/>
          <a:chOff x="0" y="0"/>
          <a:chExt cx="0" cy="0"/>
        </a:xfrm>
      </p:grpSpPr>
      <p:sp>
        <p:nvSpPr>
          <p:cNvPr id="2330" name="Shape 233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2331" name="Shape 233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332" name="Shape 233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7" name="Shape 2337"/>
        <p:cNvGrpSpPr/>
        <p:nvPr/>
      </p:nvGrpSpPr>
      <p:grpSpPr>
        <a:xfrm>
          <a:off x="0" y="0"/>
          <a:ext cx="0" cy="0"/>
          <a:chOff x="0" y="0"/>
          <a:chExt cx="0" cy="0"/>
        </a:xfrm>
      </p:grpSpPr>
      <p:sp>
        <p:nvSpPr>
          <p:cNvPr id="2338" name="Shape 2338"/>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339" name="Shape 233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4" name="Shape 2344"/>
        <p:cNvGrpSpPr/>
        <p:nvPr/>
      </p:nvGrpSpPr>
      <p:grpSpPr>
        <a:xfrm>
          <a:off x="0" y="0"/>
          <a:ext cx="0" cy="0"/>
          <a:chOff x="0" y="0"/>
          <a:chExt cx="0" cy="0"/>
        </a:xfrm>
      </p:grpSpPr>
      <p:sp>
        <p:nvSpPr>
          <p:cNvPr id="2345" name="Shape 2345"/>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346" name="Shape 234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1" name="Shape 2351"/>
        <p:cNvGrpSpPr/>
        <p:nvPr/>
      </p:nvGrpSpPr>
      <p:grpSpPr>
        <a:xfrm>
          <a:off x="0" y="0"/>
          <a:ext cx="0" cy="0"/>
          <a:chOff x="0" y="0"/>
          <a:chExt cx="0" cy="0"/>
        </a:xfrm>
      </p:grpSpPr>
      <p:sp>
        <p:nvSpPr>
          <p:cNvPr id="2352" name="Shape 2352"/>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353" name="Shape 235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8" name="Shape 2358"/>
        <p:cNvGrpSpPr/>
        <p:nvPr/>
      </p:nvGrpSpPr>
      <p:grpSpPr>
        <a:xfrm>
          <a:off x="0" y="0"/>
          <a:ext cx="0" cy="0"/>
          <a:chOff x="0" y="0"/>
          <a:chExt cx="0" cy="0"/>
        </a:xfrm>
      </p:grpSpPr>
      <p:sp>
        <p:nvSpPr>
          <p:cNvPr id="2359" name="Shape 2359"/>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360" name="Shape 236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5" name="Shape 2365"/>
        <p:cNvGrpSpPr/>
        <p:nvPr/>
      </p:nvGrpSpPr>
      <p:grpSpPr>
        <a:xfrm>
          <a:off x="0" y="0"/>
          <a:ext cx="0" cy="0"/>
          <a:chOff x="0" y="0"/>
          <a:chExt cx="0" cy="0"/>
        </a:xfrm>
      </p:grpSpPr>
      <p:sp>
        <p:nvSpPr>
          <p:cNvPr id="2366" name="Shape 2366"/>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367" name="Shape 236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2" name="Shape 2372"/>
        <p:cNvGrpSpPr/>
        <p:nvPr/>
      </p:nvGrpSpPr>
      <p:grpSpPr>
        <a:xfrm>
          <a:off x="0" y="0"/>
          <a:ext cx="0" cy="0"/>
          <a:chOff x="0" y="0"/>
          <a:chExt cx="0" cy="0"/>
        </a:xfrm>
      </p:grpSpPr>
      <p:sp>
        <p:nvSpPr>
          <p:cNvPr id="2373" name="Shape 2373"/>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374" name="Shape 237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Shape 254"/>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55" name="Shape 25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9" name="Shape 2379"/>
        <p:cNvGrpSpPr/>
        <p:nvPr/>
      </p:nvGrpSpPr>
      <p:grpSpPr>
        <a:xfrm>
          <a:off x="0" y="0"/>
          <a:ext cx="0" cy="0"/>
          <a:chOff x="0" y="0"/>
          <a:chExt cx="0" cy="0"/>
        </a:xfrm>
      </p:grpSpPr>
      <p:sp>
        <p:nvSpPr>
          <p:cNvPr id="2380" name="Shape 2380"/>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381" name="Shape 238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6" name="Shape 2386"/>
        <p:cNvGrpSpPr/>
        <p:nvPr/>
      </p:nvGrpSpPr>
      <p:grpSpPr>
        <a:xfrm>
          <a:off x="0" y="0"/>
          <a:ext cx="0" cy="0"/>
          <a:chOff x="0" y="0"/>
          <a:chExt cx="0" cy="0"/>
        </a:xfrm>
      </p:grpSpPr>
      <p:sp>
        <p:nvSpPr>
          <p:cNvPr id="2387" name="Shape 2387"/>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388" name="Shape 238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3" name="Shape 2393"/>
        <p:cNvGrpSpPr/>
        <p:nvPr/>
      </p:nvGrpSpPr>
      <p:grpSpPr>
        <a:xfrm>
          <a:off x="0" y="0"/>
          <a:ext cx="0" cy="0"/>
          <a:chOff x="0" y="0"/>
          <a:chExt cx="0" cy="0"/>
        </a:xfrm>
      </p:grpSpPr>
      <p:sp>
        <p:nvSpPr>
          <p:cNvPr id="2394" name="Shape 239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395" name="Shape 2395"/>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396" name="Shape 2396"/>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6" name="Shape 2406"/>
        <p:cNvGrpSpPr/>
        <p:nvPr/>
      </p:nvGrpSpPr>
      <p:grpSpPr>
        <a:xfrm>
          <a:off x="0" y="0"/>
          <a:ext cx="0" cy="0"/>
          <a:chOff x="0" y="0"/>
          <a:chExt cx="0" cy="0"/>
        </a:xfrm>
      </p:grpSpPr>
      <p:sp>
        <p:nvSpPr>
          <p:cNvPr id="2407" name="Shape 240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408" name="Shape 2408"/>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a:p>
        </p:txBody>
      </p:sp>
      <p:sp>
        <p:nvSpPr>
          <p:cNvPr id="2409" name="Shape 2409"/>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4" name="Shape 2414"/>
        <p:cNvGrpSpPr/>
        <p:nvPr/>
      </p:nvGrpSpPr>
      <p:grpSpPr>
        <a:xfrm>
          <a:off x="0" y="0"/>
          <a:ext cx="0" cy="0"/>
          <a:chOff x="0" y="0"/>
          <a:chExt cx="0" cy="0"/>
        </a:xfrm>
      </p:grpSpPr>
      <p:sp>
        <p:nvSpPr>
          <p:cNvPr id="2415" name="Shape 2415"/>
          <p:cNvSpPr txBox="1"/>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2416" name="Shape 241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417" name="Shape 241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2" name="Shape 2422"/>
        <p:cNvGrpSpPr/>
        <p:nvPr/>
      </p:nvGrpSpPr>
      <p:grpSpPr>
        <a:xfrm>
          <a:off x="0" y="0"/>
          <a:ext cx="0" cy="0"/>
          <a:chOff x="0" y="0"/>
          <a:chExt cx="0" cy="0"/>
        </a:xfrm>
      </p:grpSpPr>
      <p:sp>
        <p:nvSpPr>
          <p:cNvPr id="2423" name="Shape 242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424" name="Shape 242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425" name="Shape 242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0" name="Shape 2430"/>
        <p:cNvGrpSpPr/>
        <p:nvPr/>
      </p:nvGrpSpPr>
      <p:grpSpPr>
        <a:xfrm>
          <a:off x="0" y="0"/>
          <a:ext cx="0" cy="0"/>
          <a:chOff x="0" y="0"/>
          <a:chExt cx="0" cy="0"/>
        </a:xfrm>
      </p:grpSpPr>
      <p:sp>
        <p:nvSpPr>
          <p:cNvPr id="2431" name="Shape 243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432" name="Shape 243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433" name="Shape 243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9" name="Shape 2439"/>
        <p:cNvGrpSpPr/>
        <p:nvPr/>
      </p:nvGrpSpPr>
      <p:grpSpPr>
        <a:xfrm>
          <a:off x="0" y="0"/>
          <a:ext cx="0" cy="0"/>
          <a:chOff x="0" y="0"/>
          <a:chExt cx="0" cy="0"/>
        </a:xfrm>
      </p:grpSpPr>
      <p:sp>
        <p:nvSpPr>
          <p:cNvPr id="2440" name="Shape 2440"/>
          <p:cNvSpPr txBox="1"/>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2441" name="Shape 244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442" name="Shape 244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7" name="Shape 2447"/>
        <p:cNvGrpSpPr/>
        <p:nvPr/>
      </p:nvGrpSpPr>
      <p:grpSpPr>
        <a:xfrm>
          <a:off x="0" y="0"/>
          <a:ext cx="0" cy="0"/>
          <a:chOff x="0" y="0"/>
          <a:chExt cx="0" cy="0"/>
        </a:xfrm>
      </p:grpSpPr>
      <p:sp>
        <p:nvSpPr>
          <p:cNvPr id="2448" name="Shape 244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449" name="Shape 244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
        <p:nvSpPr>
          <p:cNvPr id="2450" name="Shape 245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Tree>
  </p:cSld>
  <p:clrMapOvr>
    <a:masterClrMapping/>
  </p:clrMapOvr>
</p:notes>
</file>

<file path=ppt/notesSlides/notesSlide2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6" name="Shape 2456"/>
        <p:cNvGrpSpPr/>
        <p:nvPr/>
      </p:nvGrpSpPr>
      <p:grpSpPr>
        <a:xfrm>
          <a:off x="0" y="0"/>
          <a:ext cx="0" cy="0"/>
          <a:chOff x="0" y="0"/>
          <a:chExt cx="0" cy="0"/>
        </a:xfrm>
      </p:grpSpPr>
      <p:sp>
        <p:nvSpPr>
          <p:cNvPr id="2457" name="Shape 245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458" name="Shape 2458"/>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a:p>
        </p:txBody>
      </p:sp>
      <p:sp>
        <p:nvSpPr>
          <p:cNvPr id="2459" name="Shape 2459"/>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Shape 261"/>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62" name="Shape 26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4" name="Shape 2464"/>
        <p:cNvGrpSpPr/>
        <p:nvPr/>
      </p:nvGrpSpPr>
      <p:grpSpPr>
        <a:xfrm>
          <a:off x="0" y="0"/>
          <a:ext cx="0" cy="0"/>
          <a:chOff x="0" y="0"/>
          <a:chExt cx="0" cy="0"/>
        </a:xfrm>
      </p:grpSpPr>
      <p:sp>
        <p:nvSpPr>
          <p:cNvPr id="2465" name="Shape 246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2466" name="Shape 246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467" name="Shape 246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2" name="Shape 2472"/>
        <p:cNvGrpSpPr/>
        <p:nvPr/>
      </p:nvGrpSpPr>
      <p:grpSpPr>
        <a:xfrm>
          <a:off x="0" y="0"/>
          <a:ext cx="0" cy="0"/>
          <a:chOff x="0" y="0"/>
          <a:chExt cx="0" cy="0"/>
        </a:xfrm>
      </p:grpSpPr>
      <p:sp>
        <p:nvSpPr>
          <p:cNvPr id="2473" name="Shape 247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474" name="Shape 247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p>
          <a:p>
            <a:pPr indent="0" lvl="0" marL="0" marR="0" rtl="0" algn="l">
              <a:spcBef>
                <a:spcPts val="450"/>
              </a:spcBef>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475" name="Shape 247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0" name="Shape 2480"/>
        <p:cNvGrpSpPr/>
        <p:nvPr/>
      </p:nvGrpSpPr>
      <p:grpSpPr>
        <a:xfrm>
          <a:off x="0" y="0"/>
          <a:ext cx="0" cy="0"/>
          <a:chOff x="0" y="0"/>
          <a:chExt cx="0" cy="0"/>
        </a:xfrm>
      </p:grpSpPr>
      <p:sp>
        <p:nvSpPr>
          <p:cNvPr id="2481" name="Shape 248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482" name="Shape 248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83" name="Shape 248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8" name="Shape 2488"/>
        <p:cNvGrpSpPr/>
        <p:nvPr/>
      </p:nvGrpSpPr>
      <p:grpSpPr>
        <a:xfrm>
          <a:off x="0" y="0"/>
          <a:ext cx="0" cy="0"/>
          <a:chOff x="0" y="0"/>
          <a:chExt cx="0" cy="0"/>
        </a:xfrm>
      </p:grpSpPr>
      <p:sp>
        <p:nvSpPr>
          <p:cNvPr id="2489" name="Shape 2489"/>
          <p:cNvSpPr txBox="1"/>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2490" name="Shape 249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491" name="Shape 2491"/>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6" name="Shape 2496"/>
        <p:cNvGrpSpPr/>
        <p:nvPr/>
      </p:nvGrpSpPr>
      <p:grpSpPr>
        <a:xfrm>
          <a:off x="0" y="0"/>
          <a:ext cx="0" cy="0"/>
          <a:chOff x="0" y="0"/>
          <a:chExt cx="0" cy="0"/>
        </a:xfrm>
      </p:grpSpPr>
      <p:sp>
        <p:nvSpPr>
          <p:cNvPr id="2497" name="Shape 2497"/>
          <p:cNvSpPr txBox="1"/>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2498" name="Shape 249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499" name="Shape 249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4" name="Shape 2504"/>
        <p:cNvGrpSpPr/>
        <p:nvPr/>
      </p:nvGrpSpPr>
      <p:grpSpPr>
        <a:xfrm>
          <a:off x="0" y="0"/>
          <a:ext cx="0" cy="0"/>
          <a:chOff x="0" y="0"/>
          <a:chExt cx="0" cy="0"/>
        </a:xfrm>
      </p:grpSpPr>
      <p:sp>
        <p:nvSpPr>
          <p:cNvPr id="2505" name="Shape 250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506" name="Shape 2506"/>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507" name="Shape 2507"/>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2" name="Shape 2512"/>
        <p:cNvGrpSpPr/>
        <p:nvPr/>
      </p:nvGrpSpPr>
      <p:grpSpPr>
        <a:xfrm>
          <a:off x="0" y="0"/>
          <a:ext cx="0" cy="0"/>
          <a:chOff x="0" y="0"/>
          <a:chExt cx="0" cy="0"/>
        </a:xfrm>
      </p:grpSpPr>
      <p:sp>
        <p:nvSpPr>
          <p:cNvPr id="2513" name="Shape 251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514" name="Shape 251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515" name="Shape 251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0" name="Shape 2520"/>
        <p:cNvGrpSpPr/>
        <p:nvPr/>
      </p:nvGrpSpPr>
      <p:grpSpPr>
        <a:xfrm>
          <a:off x="0" y="0"/>
          <a:ext cx="0" cy="0"/>
          <a:chOff x="0" y="0"/>
          <a:chExt cx="0" cy="0"/>
        </a:xfrm>
      </p:grpSpPr>
      <p:sp>
        <p:nvSpPr>
          <p:cNvPr id="2521" name="Shape 2521"/>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522" name="Shape 252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7" name="Shape 2527"/>
        <p:cNvGrpSpPr/>
        <p:nvPr/>
      </p:nvGrpSpPr>
      <p:grpSpPr>
        <a:xfrm>
          <a:off x="0" y="0"/>
          <a:ext cx="0" cy="0"/>
          <a:chOff x="0" y="0"/>
          <a:chExt cx="0" cy="0"/>
        </a:xfrm>
      </p:grpSpPr>
      <p:sp>
        <p:nvSpPr>
          <p:cNvPr id="2528" name="Shape 2528"/>
          <p:cNvSpPr txBox="1"/>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2529" name="Shape 252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530" name="Shape 253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5" name="Shape 2535"/>
        <p:cNvGrpSpPr/>
        <p:nvPr/>
      </p:nvGrpSpPr>
      <p:grpSpPr>
        <a:xfrm>
          <a:off x="0" y="0"/>
          <a:ext cx="0" cy="0"/>
          <a:chOff x="0" y="0"/>
          <a:chExt cx="0" cy="0"/>
        </a:xfrm>
      </p:grpSpPr>
      <p:sp>
        <p:nvSpPr>
          <p:cNvPr id="2536" name="Shape 253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537" name="Shape 253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538" name="Shape 253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Shape 269"/>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70" name="Shape 27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8" name="Shape 2548"/>
        <p:cNvGrpSpPr/>
        <p:nvPr/>
      </p:nvGrpSpPr>
      <p:grpSpPr>
        <a:xfrm>
          <a:off x="0" y="0"/>
          <a:ext cx="0" cy="0"/>
          <a:chOff x="0" y="0"/>
          <a:chExt cx="0" cy="0"/>
        </a:xfrm>
      </p:grpSpPr>
      <p:sp>
        <p:nvSpPr>
          <p:cNvPr id="2549" name="Shape 254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550" name="Shape 255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551" name="Shape 2551"/>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6" name="Shape 2556"/>
        <p:cNvGrpSpPr/>
        <p:nvPr/>
      </p:nvGrpSpPr>
      <p:grpSpPr>
        <a:xfrm>
          <a:off x="0" y="0"/>
          <a:ext cx="0" cy="0"/>
          <a:chOff x="0" y="0"/>
          <a:chExt cx="0" cy="0"/>
        </a:xfrm>
      </p:grpSpPr>
      <p:sp>
        <p:nvSpPr>
          <p:cNvPr id="2557" name="Shape 255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558" name="Shape 2558"/>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559" name="Shape 2559"/>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4" name="Shape 2564"/>
        <p:cNvGrpSpPr/>
        <p:nvPr/>
      </p:nvGrpSpPr>
      <p:grpSpPr>
        <a:xfrm>
          <a:off x="0" y="0"/>
          <a:ext cx="0" cy="0"/>
          <a:chOff x="0" y="0"/>
          <a:chExt cx="0" cy="0"/>
        </a:xfrm>
      </p:grpSpPr>
      <p:sp>
        <p:nvSpPr>
          <p:cNvPr id="2565" name="Shape 256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566" name="Shape 2566"/>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567" name="Shape 2567"/>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3" name="Shape 2573"/>
        <p:cNvGrpSpPr/>
        <p:nvPr/>
      </p:nvGrpSpPr>
      <p:grpSpPr>
        <a:xfrm>
          <a:off x="0" y="0"/>
          <a:ext cx="0" cy="0"/>
          <a:chOff x="0" y="0"/>
          <a:chExt cx="0" cy="0"/>
        </a:xfrm>
      </p:grpSpPr>
      <p:sp>
        <p:nvSpPr>
          <p:cNvPr id="2574" name="Shape 257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575" name="Shape 2575"/>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576" name="Shape 2576"/>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1" name="Shape 2581"/>
        <p:cNvGrpSpPr/>
        <p:nvPr/>
      </p:nvGrpSpPr>
      <p:grpSpPr>
        <a:xfrm>
          <a:off x="0" y="0"/>
          <a:ext cx="0" cy="0"/>
          <a:chOff x="0" y="0"/>
          <a:chExt cx="0" cy="0"/>
        </a:xfrm>
      </p:grpSpPr>
      <p:sp>
        <p:nvSpPr>
          <p:cNvPr id="2582" name="Shape 258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583" name="Shape 2583"/>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584" name="Shape 2584"/>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9" name="Shape 2589"/>
        <p:cNvGrpSpPr/>
        <p:nvPr/>
      </p:nvGrpSpPr>
      <p:grpSpPr>
        <a:xfrm>
          <a:off x="0" y="0"/>
          <a:ext cx="0" cy="0"/>
          <a:chOff x="0" y="0"/>
          <a:chExt cx="0" cy="0"/>
        </a:xfrm>
      </p:grpSpPr>
      <p:sp>
        <p:nvSpPr>
          <p:cNvPr id="2590" name="Shape 259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591" name="Shape 2591"/>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592" name="Shape 2592"/>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7" name="Shape 2597"/>
        <p:cNvGrpSpPr/>
        <p:nvPr/>
      </p:nvGrpSpPr>
      <p:grpSpPr>
        <a:xfrm>
          <a:off x="0" y="0"/>
          <a:ext cx="0" cy="0"/>
          <a:chOff x="0" y="0"/>
          <a:chExt cx="0" cy="0"/>
        </a:xfrm>
      </p:grpSpPr>
      <p:sp>
        <p:nvSpPr>
          <p:cNvPr id="2598" name="Shape 259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599" name="Shape 259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600" name="Shape 260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6" name="Shape 2606"/>
        <p:cNvGrpSpPr/>
        <p:nvPr/>
      </p:nvGrpSpPr>
      <p:grpSpPr>
        <a:xfrm>
          <a:off x="0" y="0"/>
          <a:ext cx="0" cy="0"/>
          <a:chOff x="0" y="0"/>
          <a:chExt cx="0" cy="0"/>
        </a:xfrm>
      </p:grpSpPr>
      <p:sp>
        <p:nvSpPr>
          <p:cNvPr id="2607" name="Shape 260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608" name="Shape 2608"/>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609" name="Shape 2609"/>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5" name="Shape 2615"/>
        <p:cNvGrpSpPr/>
        <p:nvPr/>
      </p:nvGrpSpPr>
      <p:grpSpPr>
        <a:xfrm>
          <a:off x="0" y="0"/>
          <a:ext cx="0" cy="0"/>
          <a:chOff x="0" y="0"/>
          <a:chExt cx="0" cy="0"/>
        </a:xfrm>
      </p:grpSpPr>
      <p:sp>
        <p:nvSpPr>
          <p:cNvPr id="2616" name="Shape 2616"/>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617" name="Shape 261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2" name="Shape 2622"/>
        <p:cNvGrpSpPr/>
        <p:nvPr/>
      </p:nvGrpSpPr>
      <p:grpSpPr>
        <a:xfrm>
          <a:off x="0" y="0"/>
          <a:ext cx="0" cy="0"/>
          <a:chOff x="0" y="0"/>
          <a:chExt cx="0" cy="0"/>
        </a:xfrm>
      </p:grpSpPr>
      <p:sp>
        <p:nvSpPr>
          <p:cNvPr id="2623" name="Shape 2623"/>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624" name="Shape 262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2" name="Shape 5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a:p>
        </p:txBody>
      </p:sp>
      <p:sp>
        <p:nvSpPr>
          <p:cNvPr id="53" name="Shape 5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Shape 277"/>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78" name="Shape 27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9" name="Shape 2629"/>
        <p:cNvGrpSpPr/>
        <p:nvPr/>
      </p:nvGrpSpPr>
      <p:grpSpPr>
        <a:xfrm>
          <a:off x="0" y="0"/>
          <a:ext cx="0" cy="0"/>
          <a:chOff x="0" y="0"/>
          <a:chExt cx="0" cy="0"/>
        </a:xfrm>
      </p:grpSpPr>
      <p:sp>
        <p:nvSpPr>
          <p:cNvPr id="2630" name="Shape 2630"/>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631" name="Shape 263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6" name="Shape 2636"/>
        <p:cNvGrpSpPr/>
        <p:nvPr/>
      </p:nvGrpSpPr>
      <p:grpSpPr>
        <a:xfrm>
          <a:off x="0" y="0"/>
          <a:ext cx="0" cy="0"/>
          <a:chOff x="0" y="0"/>
          <a:chExt cx="0" cy="0"/>
        </a:xfrm>
      </p:grpSpPr>
      <p:sp>
        <p:nvSpPr>
          <p:cNvPr id="2637" name="Shape 2637"/>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638" name="Shape 263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8" name="Shape 2648"/>
        <p:cNvGrpSpPr/>
        <p:nvPr/>
      </p:nvGrpSpPr>
      <p:grpSpPr>
        <a:xfrm>
          <a:off x="0" y="0"/>
          <a:ext cx="0" cy="0"/>
          <a:chOff x="0" y="0"/>
          <a:chExt cx="0" cy="0"/>
        </a:xfrm>
      </p:grpSpPr>
      <p:sp>
        <p:nvSpPr>
          <p:cNvPr id="2649" name="Shape 2649"/>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650" name="Shape 265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5" name="Shape 2655"/>
        <p:cNvGrpSpPr/>
        <p:nvPr/>
      </p:nvGrpSpPr>
      <p:grpSpPr>
        <a:xfrm>
          <a:off x="0" y="0"/>
          <a:ext cx="0" cy="0"/>
          <a:chOff x="0" y="0"/>
          <a:chExt cx="0" cy="0"/>
        </a:xfrm>
      </p:grpSpPr>
      <p:sp>
        <p:nvSpPr>
          <p:cNvPr id="2656" name="Shape 2656"/>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657" name="Shape 265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2" name="Shape 2662"/>
        <p:cNvGrpSpPr/>
        <p:nvPr/>
      </p:nvGrpSpPr>
      <p:grpSpPr>
        <a:xfrm>
          <a:off x="0" y="0"/>
          <a:ext cx="0" cy="0"/>
          <a:chOff x="0" y="0"/>
          <a:chExt cx="0" cy="0"/>
        </a:xfrm>
      </p:grpSpPr>
      <p:sp>
        <p:nvSpPr>
          <p:cNvPr id="2663" name="Shape 2663"/>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2664" name="Shape 266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665" name="Shape 2665"/>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0" name="Shape 2670"/>
        <p:cNvGrpSpPr/>
        <p:nvPr/>
      </p:nvGrpSpPr>
      <p:grpSpPr>
        <a:xfrm>
          <a:off x="0" y="0"/>
          <a:ext cx="0" cy="0"/>
          <a:chOff x="0" y="0"/>
          <a:chExt cx="0" cy="0"/>
        </a:xfrm>
      </p:grpSpPr>
      <p:sp>
        <p:nvSpPr>
          <p:cNvPr id="2671" name="Shape 2671"/>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672" name="Shape 267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7" name="Shape 2677"/>
        <p:cNvGrpSpPr/>
        <p:nvPr/>
      </p:nvGrpSpPr>
      <p:grpSpPr>
        <a:xfrm>
          <a:off x="0" y="0"/>
          <a:ext cx="0" cy="0"/>
          <a:chOff x="0" y="0"/>
          <a:chExt cx="0" cy="0"/>
        </a:xfrm>
      </p:grpSpPr>
      <p:sp>
        <p:nvSpPr>
          <p:cNvPr id="2678" name="Shape 2678"/>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679" name="Shape 267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4" name="Shape 2684"/>
        <p:cNvGrpSpPr/>
        <p:nvPr/>
      </p:nvGrpSpPr>
      <p:grpSpPr>
        <a:xfrm>
          <a:off x="0" y="0"/>
          <a:ext cx="0" cy="0"/>
          <a:chOff x="0" y="0"/>
          <a:chExt cx="0" cy="0"/>
        </a:xfrm>
      </p:grpSpPr>
      <p:sp>
        <p:nvSpPr>
          <p:cNvPr id="2685" name="Shape 2685"/>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2686" name="Shape 268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687" name="Shape 2687"/>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1"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2" name="Shape 2692"/>
        <p:cNvGrpSpPr/>
        <p:nvPr/>
      </p:nvGrpSpPr>
      <p:grpSpPr>
        <a:xfrm>
          <a:off x="0" y="0"/>
          <a:ext cx="0" cy="0"/>
          <a:chOff x="0" y="0"/>
          <a:chExt cx="0" cy="0"/>
        </a:xfrm>
      </p:grpSpPr>
      <p:sp>
        <p:nvSpPr>
          <p:cNvPr id="2693" name="Shape 2693"/>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2694" name="Shape 269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695" name="Shape 2695"/>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0" name="Shape 2700"/>
        <p:cNvGrpSpPr/>
        <p:nvPr/>
      </p:nvGrpSpPr>
      <p:grpSpPr>
        <a:xfrm>
          <a:off x="0" y="0"/>
          <a:ext cx="0" cy="0"/>
          <a:chOff x="0" y="0"/>
          <a:chExt cx="0" cy="0"/>
        </a:xfrm>
      </p:grpSpPr>
      <p:sp>
        <p:nvSpPr>
          <p:cNvPr id="2701" name="Shape 2701"/>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2702" name="Shape 270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703" name="Shape 2703"/>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Shape 284"/>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285" name="Shape 28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86" name="Shape 286"/>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8" name="Shape 2708"/>
        <p:cNvGrpSpPr/>
        <p:nvPr/>
      </p:nvGrpSpPr>
      <p:grpSpPr>
        <a:xfrm>
          <a:off x="0" y="0"/>
          <a:ext cx="0" cy="0"/>
          <a:chOff x="0" y="0"/>
          <a:chExt cx="0" cy="0"/>
        </a:xfrm>
      </p:grpSpPr>
      <p:sp>
        <p:nvSpPr>
          <p:cNvPr id="2709" name="Shape 2709"/>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2710" name="Shape 271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711" name="Shape 2711"/>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6" name="Shape 2716"/>
        <p:cNvGrpSpPr/>
        <p:nvPr/>
      </p:nvGrpSpPr>
      <p:grpSpPr>
        <a:xfrm>
          <a:off x="0" y="0"/>
          <a:ext cx="0" cy="0"/>
          <a:chOff x="0" y="0"/>
          <a:chExt cx="0" cy="0"/>
        </a:xfrm>
      </p:grpSpPr>
      <p:sp>
        <p:nvSpPr>
          <p:cNvPr id="2717" name="Shape 2717"/>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718" name="Shape 271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3" name="Shape 2723"/>
        <p:cNvGrpSpPr/>
        <p:nvPr/>
      </p:nvGrpSpPr>
      <p:grpSpPr>
        <a:xfrm>
          <a:off x="0" y="0"/>
          <a:ext cx="0" cy="0"/>
          <a:chOff x="0" y="0"/>
          <a:chExt cx="0" cy="0"/>
        </a:xfrm>
      </p:grpSpPr>
      <p:sp>
        <p:nvSpPr>
          <p:cNvPr id="2724" name="Shape 2724"/>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725" name="Shape 272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0" name="Shape 2730"/>
        <p:cNvGrpSpPr/>
        <p:nvPr/>
      </p:nvGrpSpPr>
      <p:grpSpPr>
        <a:xfrm>
          <a:off x="0" y="0"/>
          <a:ext cx="0" cy="0"/>
          <a:chOff x="0" y="0"/>
          <a:chExt cx="0" cy="0"/>
        </a:xfrm>
      </p:grpSpPr>
      <p:sp>
        <p:nvSpPr>
          <p:cNvPr id="2731" name="Shape 2731"/>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732" name="Shape 273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7" name="Shape 2737"/>
        <p:cNvGrpSpPr/>
        <p:nvPr/>
      </p:nvGrpSpPr>
      <p:grpSpPr>
        <a:xfrm>
          <a:off x="0" y="0"/>
          <a:ext cx="0" cy="0"/>
          <a:chOff x="0" y="0"/>
          <a:chExt cx="0" cy="0"/>
        </a:xfrm>
      </p:grpSpPr>
      <p:sp>
        <p:nvSpPr>
          <p:cNvPr id="2738" name="Shape 2738"/>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739" name="Shape 273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4" name="Shape 2744"/>
        <p:cNvGrpSpPr/>
        <p:nvPr/>
      </p:nvGrpSpPr>
      <p:grpSpPr>
        <a:xfrm>
          <a:off x="0" y="0"/>
          <a:ext cx="0" cy="0"/>
          <a:chOff x="0" y="0"/>
          <a:chExt cx="0" cy="0"/>
        </a:xfrm>
      </p:grpSpPr>
      <p:sp>
        <p:nvSpPr>
          <p:cNvPr id="2745" name="Shape 2745"/>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746" name="Shape 274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1" name="Shape 2751"/>
        <p:cNvGrpSpPr/>
        <p:nvPr/>
      </p:nvGrpSpPr>
      <p:grpSpPr>
        <a:xfrm>
          <a:off x="0" y="0"/>
          <a:ext cx="0" cy="0"/>
          <a:chOff x="0" y="0"/>
          <a:chExt cx="0" cy="0"/>
        </a:xfrm>
      </p:grpSpPr>
      <p:sp>
        <p:nvSpPr>
          <p:cNvPr id="2752" name="Shape 2752"/>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753" name="Shape 275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8" name="Shape 2758"/>
        <p:cNvGrpSpPr/>
        <p:nvPr/>
      </p:nvGrpSpPr>
      <p:grpSpPr>
        <a:xfrm>
          <a:off x="0" y="0"/>
          <a:ext cx="0" cy="0"/>
          <a:chOff x="0" y="0"/>
          <a:chExt cx="0" cy="0"/>
        </a:xfrm>
      </p:grpSpPr>
      <p:sp>
        <p:nvSpPr>
          <p:cNvPr id="2759" name="Shape 2759"/>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760" name="Shape 276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5" name="Shape 2765"/>
        <p:cNvGrpSpPr/>
        <p:nvPr/>
      </p:nvGrpSpPr>
      <p:grpSpPr>
        <a:xfrm>
          <a:off x="0" y="0"/>
          <a:ext cx="0" cy="0"/>
          <a:chOff x="0" y="0"/>
          <a:chExt cx="0" cy="0"/>
        </a:xfrm>
      </p:grpSpPr>
      <p:sp>
        <p:nvSpPr>
          <p:cNvPr id="2766" name="Shape 2766"/>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767" name="Shape 276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2" name="Shape 2772"/>
        <p:cNvGrpSpPr/>
        <p:nvPr/>
      </p:nvGrpSpPr>
      <p:grpSpPr>
        <a:xfrm>
          <a:off x="0" y="0"/>
          <a:ext cx="0" cy="0"/>
          <a:chOff x="0" y="0"/>
          <a:chExt cx="0" cy="0"/>
        </a:xfrm>
      </p:grpSpPr>
      <p:sp>
        <p:nvSpPr>
          <p:cNvPr id="2773" name="Shape 2773"/>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774" name="Shape 277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Shape 293"/>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294" name="Shape 29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95" name="Shape 295"/>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450"/>
              </a:spcBef>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9" name="Shape 2779"/>
        <p:cNvGrpSpPr/>
        <p:nvPr/>
      </p:nvGrpSpPr>
      <p:grpSpPr>
        <a:xfrm>
          <a:off x="0" y="0"/>
          <a:ext cx="0" cy="0"/>
          <a:chOff x="0" y="0"/>
          <a:chExt cx="0" cy="0"/>
        </a:xfrm>
      </p:grpSpPr>
      <p:sp>
        <p:nvSpPr>
          <p:cNvPr id="2780" name="Shape 2780"/>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781" name="Shape 278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6" name="Shape 2786"/>
        <p:cNvGrpSpPr/>
        <p:nvPr/>
      </p:nvGrpSpPr>
      <p:grpSpPr>
        <a:xfrm>
          <a:off x="0" y="0"/>
          <a:ext cx="0" cy="0"/>
          <a:chOff x="0" y="0"/>
          <a:chExt cx="0" cy="0"/>
        </a:xfrm>
      </p:grpSpPr>
      <p:sp>
        <p:nvSpPr>
          <p:cNvPr id="2787" name="Shape 2787"/>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788" name="Shape 278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3" name="Shape 2793"/>
        <p:cNvGrpSpPr/>
        <p:nvPr/>
      </p:nvGrpSpPr>
      <p:grpSpPr>
        <a:xfrm>
          <a:off x="0" y="0"/>
          <a:ext cx="0" cy="0"/>
          <a:chOff x="0" y="0"/>
          <a:chExt cx="0" cy="0"/>
        </a:xfrm>
      </p:grpSpPr>
      <p:sp>
        <p:nvSpPr>
          <p:cNvPr id="2794" name="Shape 2794"/>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795" name="Shape 279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0" name="Shape 2800"/>
        <p:cNvGrpSpPr/>
        <p:nvPr/>
      </p:nvGrpSpPr>
      <p:grpSpPr>
        <a:xfrm>
          <a:off x="0" y="0"/>
          <a:ext cx="0" cy="0"/>
          <a:chOff x="0" y="0"/>
          <a:chExt cx="0" cy="0"/>
        </a:xfrm>
      </p:grpSpPr>
      <p:sp>
        <p:nvSpPr>
          <p:cNvPr id="2801" name="Shape 2801"/>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802" name="Shape 280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7" name="Shape 2807"/>
        <p:cNvGrpSpPr/>
        <p:nvPr/>
      </p:nvGrpSpPr>
      <p:grpSpPr>
        <a:xfrm>
          <a:off x="0" y="0"/>
          <a:ext cx="0" cy="0"/>
          <a:chOff x="0" y="0"/>
          <a:chExt cx="0" cy="0"/>
        </a:xfrm>
      </p:grpSpPr>
      <p:sp>
        <p:nvSpPr>
          <p:cNvPr id="2808" name="Shape 2808"/>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809" name="Shape 280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4" name="Shape 2814"/>
        <p:cNvGrpSpPr/>
        <p:nvPr/>
      </p:nvGrpSpPr>
      <p:grpSpPr>
        <a:xfrm>
          <a:off x="0" y="0"/>
          <a:ext cx="0" cy="0"/>
          <a:chOff x="0" y="0"/>
          <a:chExt cx="0" cy="0"/>
        </a:xfrm>
      </p:grpSpPr>
      <p:sp>
        <p:nvSpPr>
          <p:cNvPr id="2815" name="Shape 2815"/>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816" name="Shape 281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1" name="Shape 2821"/>
        <p:cNvGrpSpPr/>
        <p:nvPr/>
      </p:nvGrpSpPr>
      <p:grpSpPr>
        <a:xfrm>
          <a:off x="0" y="0"/>
          <a:ext cx="0" cy="0"/>
          <a:chOff x="0" y="0"/>
          <a:chExt cx="0" cy="0"/>
        </a:xfrm>
      </p:grpSpPr>
      <p:sp>
        <p:nvSpPr>
          <p:cNvPr id="2822" name="Shape 2822"/>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823" name="Shape 282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8" name="Shape 2828"/>
        <p:cNvGrpSpPr/>
        <p:nvPr/>
      </p:nvGrpSpPr>
      <p:grpSpPr>
        <a:xfrm>
          <a:off x="0" y="0"/>
          <a:ext cx="0" cy="0"/>
          <a:chOff x="0" y="0"/>
          <a:chExt cx="0" cy="0"/>
        </a:xfrm>
      </p:grpSpPr>
      <p:sp>
        <p:nvSpPr>
          <p:cNvPr id="2829" name="Shape 2829"/>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830" name="Shape 283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5" name="Shape 2835"/>
        <p:cNvGrpSpPr/>
        <p:nvPr/>
      </p:nvGrpSpPr>
      <p:grpSpPr>
        <a:xfrm>
          <a:off x="0" y="0"/>
          <a:ext cx="0" cy="0"/>
          <a:chOff x="0" y="0"/>
          <a:chExt cx="0" cy="0"/>
        </a:xfrm>
      </p:grpSpPr>
      <p:sp>
        <p:nvSpPr>
          <p:cNvPr id="2836" name="Shape 283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837" name="Shape 283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838" name="Shape 283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8" name="Shape 2848"/>
        <p:cNvGrpSpPr/>
        <p:nvPr/>
      </p:nvGrpSpPr>
      <p:grpSpPr>
        <a:xfrm>
          <a:off x="0" y="0"/>
          <a:ext cx="0" cy="0"/>
          <a:chOff x="0" y="0"/>
          <a:chExt cx="0" cy="0"/>
        </a:xfrm>
      </p:grpSpPr>
      <p:sp>
        <p:nvSpPr>
          <p:cNvPr id="2849" name="Shape 2849"/>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850" name="Shape 285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Shape 303"/>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304" name="Shape 30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305" name="Shape 305"/>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450"/>
              </a:spcBef>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5" name="Shape 2855"/>
        <p:cNvGrpSpPr/>
        <p:nvPr/>
      </p:nvGrpSpPr>
      <p:grpSpPr>
        <a:xfrm>
          <a:off x="0" y="0"/>
          <a:ext cx="0" cy="0"/>
          <a:chOff x="0" y="0"/>
          <a:chExt cx="0" cy="0"/>
        </a:xfrm>
      </p:grpSpPr>
      <p:sp>
        <p:nvSpPr>
          <p:cNvPr id="2856" name="Shape 2856"/>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857" name="Shape 285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2" name="Shape 2862"/>
        <p:cNvGrpSpPr/>
        <p:nvPr/>
      </p:nvGrpSpPr>
      <p:grpSpPr>
        <a:xfrm>
          <a:off x="0" y="0"/>
          <a:ext cx="0" cy="0"/>
          <a:chOff x="0" y="0"/>
          <a:chExt cx="0" cy="0"/>
        </a:xfrm>
      </p:grpSpPr>
      <p:sp>
        <p:nvSpPr>
          <p:cNvPr id="2863" name="Shape 2863"/>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864" name="Shape 286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9" name="Shape 2869"/>
        <p:cNvGrpSpPr/>
        <p:nvPr/>
      </p:nvGrpSpPr>
      <p:grpSpPr>
        <a:xfrm>
          <a:off x="0" y="0"/>
          <a:ext cx="0" cy="0"/>
          <a:chOff x="0" y="0"/>
          <a:chExt cx="0" cy="0"/>
        </a:xfrm>
      </p:grpSpPr>
      <p:sp>
        <p:nvSpPr>
          <p:cNvPr id="2870" name="Shape 2870"/>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871" name="Shape 287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6" name="Shape 2876"/>
        <p:cNvGrpSpPr/>
        <p:nvPr/>
      </p:nvGrpSpPr>
      <p:grpSpPr>
        <a:xfrm>
          <a:off x="0" y="0"/>
          <a:ext cx="0" cy="0"/>
          <a:chOff x="0" y="0"/>
          <a:chExt cx="0" cy="0"/>
        </a:xfrm>
      </p:grpSpPr>
      <p:sp>
        <p:nvSpPr>
          <p:cNvPr id="2877" name="Shape 2877"/>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878" name="Shape 287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3" name="Shape 2883"/>
        <p:cNvGrpSpPr/>
        <p:nvPr/>
      </p:nvGrpSpPr>
      <p:grpSpPr>
        <a:xfrm>
          <a:off x="0" y="0"/>
          <a:ext cx="0" cy="0"/>
          <a:chOff x="0" y="0"/>
          <a:chExt cx="0" cy="0"/>
        </a:xfrm>
      </p:grpSpPr>
      <p:sp>
        <p:nvSpPr>
          <p:cNvPr id="2884" name="Shape 2884"/>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885" name="Shape 288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0" name="Shape 2890"/>
        <p:cNvGrpSpPr/>
        <p:nvPr/>
      </p:nvGrpSpPr>
      <p:grpSpPr>
        <a:xfrm>
          <a:off x="0" y="0"/>
          <a:ext cx="0" cy="0"/>
          <a:chOff x="0" y="0"/>
          <a:chExt cx="0" cy="0"/>
        </a:xfrm>
      </p:grpSpPr>
      <p:sp>
        <p:nvSpPr>
          <p:cNvPr id="2891" name="Shape 2891"/>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892" name="Shape 289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7" name="Shape 2897"/>
        <p:cNvGrpSpPr/>
        <p:nvPr/>
      </p:nvGrpSpPr>
      <p:grpSpPr>
        <a:xfrm>
          <a:off x="0" y="0"/>
          <a:ext cx="0" cy="0"/>
          <a:chOff x="0" y="0"/>
          <a:chExt cx="0" cy="0"/>
        </a:xfrm>
      </p:grpSpPr>
      <p:sp>
        <p:nvSpPr>
          <p:cNvPr id="2898" name="Shape 289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899" name="Shape 2899"/>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900" name="Shape 2900"/>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6" name="Shape 2906"/>
        <p:cNvGrpSpPr/>
        <p:nvPr/>
      </p:nvGrpSpPr>
      <p:grpSpPr>
        <a:xfrm>
          <a:off x="0" y="0"/>
          <a:ext cx="0" cy="0"/>
          <a:chOff x="0" y="0"/>
          <a:chExt cx="0" cy="0"/>
        </a:xfrm>
      </p:grpSpPr>
      <p:sp>
        <p:nvSpPr>
          <p:cNvPr id="2907" name="Shape 2907"/>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908" name="Shape 290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3" name="Shape 2913"/>
        <p:cNvGrpSpPr/>
        <p:nvPr/>
      </p:nvGrpSpPr>
      <p:grpSpPr>
        <a:xfrm>
          <a:off x="0" y="0"/>
          <a:ext cx="0" cy="0"/>
          <a:chOff x="0" y="0"/>
          <a:chExt cx="0" cy="0"/>
        </a:xfrm>
      </p:grpSpPr>
      <p:sp>
        <p:nvSpPr>
          <p:cNvPr id="2914" name="Shape 2914"/>
          <p:cNvSpPr txBox="1"/>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Arial"/>
                <a:ea typeface="Arial"/>
                <a:cs typeface="Arial"/>
                <a:sym typeface="Arial"/>
              </a:rPr>
              <a:t>‹#›</a:t>
            </a:fld>
          </a:p>
        </p:txBody>
      </p:sp>
      <p:sp>
        <p:nvSpPr>
          <p:cNvPr id="2915" name="Shape 291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916" name="Shape 2916"/>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3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1" name="Shape 2921"/>
        <p:cNvGrpSpPr/>
        <p:nvPr/>
      </p:nvGrpSpPr>
      <p:grpSpPr>
        <a:xfrm>
          <a:off x="0" y="0"/>
          <a:ext cx="0" cy="0"/>
          <a:chOff x="0" y="0"/>
          <a:chExt cx="0" cy="0"/>
        </a:xfrm>
      </p:grpSpPr>
      <p:sp>
        <p:nvSpPr>
          <p:cNvPr id="2922" name="Shape 2922"/>
          <p:cNvSpPr txBox="1"/>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Arial"/>
                <a:ea typeface="Arial"/>
                <a:cs typeface="Arial"/>
                <a:sym typeface="Arial"/>
              </a:rPr>
              <a:t>‹#›</a:t>
            </a:fld>
          </a:p>
        </p:txBody>
      </p:sp>
      <p:sp>
        <p:nvSpPr>
          <p:cNvPr id="2923" name="Shape 292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2924" name="Shape 2924"/>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Shape 31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314" name="Shape 31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315" name="Shape 315"/>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450"/>
              </a:spcBef>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0" name="Shape 2930"/>
        <p:cNvGrpSpPr/>
        <p:nvPr/>
      </p:nvGrpSpPr>
      <p:grpSpPr>
        <a:xfrm>
          <a:off x="0" y="0"/>
          <a:ext cx="0" cy="0"/>
          <a:chOff x="0" y="0"/>
          <a:chExt cx="0" cy="0"/>
        </a:xfrm>
      </p:grpSpPr>
      <p:sp>
        <p:nvSpPr>
          <p:cNvPr id="2931" name="Shape 2931"/>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932" name="Shape 293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7" name="Shape 2937"/>
        <p:cNvGrpSpPr/>
        <p:nvPr/>
      </p:nvGrpSpPr>
      <p:grpSpPr>
        <a:xfrm>
          <a:off x="0" y="0"/>
          <a:ext cx="0" cy="0"/>
          <a:chOff x="0" y="0"/>
          <a:chExt cx="0" cy="0"/>
        </a:xfrm>
      </p:grpSpPr>
      <p:sp>
        <p:nvSpPr>
          <p:cNvPr id="2938" name="Shape 293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939" name="Shape 293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940" name="Shape 294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5" name="Shape 2945"/>
        <p:cNvGrpSpPr/>
        <p:nvPr/>
      </p:nvGrpSpPr>
      <p:grpSpPr>
        <a:xfrm>
          <a:off x="0" y="0"/>
          <a:ext cx="0" cy="0"/>
          <a:chOff x="0" y="0"/>
          <a:chExt cx="0" cy="0"/>
        </a:xfrm>
      </p:grpSpPr>
      <p:sp>
        <p:nvSpPr>
          <p:cNvPr id="2946" name="Shape 2946"/>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947" name="Shape 294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2" name="Shape 2952"/>
        <p:cNvGrpSpPr/>
        <p:nvPr/>
      </p:nvGrpSpPr>
      <p:grpSpPr>
        <a:xfrm>
          <a:off x="0" y="0"/>
          <a:ext cx="0" cy="0"/>
          <a:chOff x="0" y="0"/>
          <a:chExt cx="0" cy="0"/>
        </a:xfrm>
      </p:grpSpPr>
      <p:sp>
        <p:nvSpPr>
          <p:cNvPr id="2953" name="Shape 295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954" name="Shape 295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955" name="Shape 295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5" name="Shape 2965"/>
        <p:cNvGrpSpPr/>
        <p:nvPr/>
      </p:nvGrpSpPr>
      <p:grpSpPr>
        <a:xfrm>
          <a:off x="0" y="0"/>
          <a:ext cx="0" cy="0"/>
          <a:chOff x="0" y="0"/>
          <a:chExt cx="0" cy="0"/>
        </a:xfrm>
      </p:grpSpPr>
      <p:sp>
        <p:nvSpPr>
          <p:cNvPr id="2966" name="Shape 296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967" name="Shape 296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968" name="Shape 296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3" name="Shape 2973"/>
        <p:cNvGrpSpPr/>
        <p:nvPr/>
      </p:nvGrpSpPr>
      <p:grpSpPr>
        <a:xfrm>
          <a:off x="0" y="0"/>
          <a:ext cx="0" cy="0"/>
          <a:chOff x="0" y="0"/>
          <a:chExt cx="0" cy="0"/>
        </a:xfrm>
      </p:grpSpPr>
      <p:sp>
        <p:nvSpPr>
          <p:cNvPr id="2974" name="Shape 297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975" name="Shape 2975"/>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76" name="Shape 2976"/>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1" name="Shape 2981"/>
        <p:cNvGrpSpPr/>
        <p:nvPr/>
      </p:nvGrpSpPr>
      <p:grpSpPr>
        <a:xfrm>
          <a:off x="0" y="0"/>
          <a:ext cx="0" cy="0"/>
          <a:chOff x="0" y="0"/>
          <a:chExt cx="0" cy="0"/>
        </a:xfrm>
      </p:grpSpPr>
      <p:sp>
        <p:nvSpPr>
          <p:cNvPr id="2982" name="Shape 2982"/>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983" name="Shape 298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3" name="Shape 2993"/>
        <p:cNvGrpSpPr/>
        <p:nvPr/>
      </p:nvGrpSpPr>
      <p:grpSpPr>
        <a:xfrm>
          <a:off x="0" y="0"/>
          <a:ext cx="0" cy="0"/>
          <a:chOff x="0" y="0"/>
          <a:chExt cx="0" cy="0"/>
        </a:xfrm>
      </p:grpSpPr>
      <p:sp>
        <p:nvSpPr>
          <p:cNvPr id="2994" name="Shape 299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995" name="Shape 2995"/>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996" name="Shape 2996"/>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1" name="Shape 3001"/>
        <p:cNvGrpSpPr/>
        <p:nvPr/>
      </p:nvGrpSpPr>
      <p:grpSpPr>
        <a:xfrm>
          <a:off x="0" y="0"/>
          <a:ext cx="0" cy="0"/>
          <a:chOff x="0" y="0"/>
          <a:chExt cx="0" cy="0"/>
        </a:xfrm>
      </p:grpSpPr>
      <p:sp>
        <p:nvSpPr>
          <p:cNvPr id="3002" name="Shape 300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003" name="Shape 3003"/>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004" name="Shape 3004"/>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9" name="Shape 3009"/>
        <p:cNvGrpSpPr/>
        <p:nvPr/>
      </p:nvGrpSpPr>
      <p:grpSpPr>
        <a:xfrm>
          <a:off x="0" y="0"/>
          <a:ext cx="0" cy="0"/>
          <a:chOff x="0" y="0"/>
          <a:chExt cx="0" cy="0"/>
        </a:xfrm>
      </p:grpSpPr>
      <p:sp>
        <p:nvSpPr>
          <p:cNvPr id="3010" name="Shape 301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011" name="Shape 3011"/>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012" name="Shape 3012"/>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Shape 322"/>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323" name="Shape 32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324" name="Shape 324"/>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450"/>
              </a:spcBef>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7" name="Shape 3017"/>
        <p:cNvGrpSpPr/>
        <p:nvPr/>
      </p:nvGrpSpPr>
      <p:grpSpPr>
        <a:xfrm>
          <a:off x="0" y="0"/>
          <a:ext cx="0" cy="0"/>
          <a:chOff x="0" y="0"/>
          <a:chExt cx="0" cy="0"/>
        </a:xfrm>
      </p:grpSpPr>
      <p:sp>
        <p:nvSpPr>
          <p:cNvPr id="3018" name="Shape 301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019" name="Shape 3019"/>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020" name="Shape 3020"/>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5" name="Shape 3025"/>
        <p:cNvGrpSpPr/>
        <p:nvPr/>
      </p:nvGrpSpPr>
      <p:grpSpPr>
        <a:xfrm>
          <a:off x="0" y="0"/>
          <a:ext cx="0" cy="0"/>
          <a:chOff x="0" y="0"/>
          <a:chExt cx="0" cy="0"/>
        </a:xfrm>
      </p:grpSpPr>
      <p:sp>
        <p:nvSpPr>
          <p:cNvPr id="3026" name="Shape 302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027" name="Shape 3027"/>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028" name="Shape 3028"/>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3" name="Shape 3033"/>
        <p:cNvGrpSpPr/>
        <p:nvPr/>
      </p:nvGrpSpPr>
      <p:grpSpPr>
        <a:xfrm>
          <a:off x="0" y="0"/>
          <a:ext cx="0" cy="0"/>
          <a:chOff x="0" y="0"/>
          <a:chExt cx="0" cy="0"/>
        </a:xfrm>
      </p:grpSpPr>
      <p:sp>
        <p:nvSpPr>
          <p:cNvPr id="3034" name="Shape 303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035" name="Shape 3035"/>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036" name="Shape 3036"/>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1" name="Shape 3041"/>
        <p:cNvGrpSpPr/>
        <p:nvPr/>
      </p:nvGrpSpPr>
      <p:grpSpPr>
        <a:xfrm>
          <a:off x="0" y="0"/>
          <a:ext cx="0" cy="0"/>
          <a:chOff x="0" y="0"/>
          <a:chExt cx="0" cy="0"/>
        </a:xfrm>
      </p:grpSpPr>
      <p:sp>
        <p:nvSpPr>
          <p:cNvPr id="3042" name="Shape 304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043" name="Shape 3043"/>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044" name="Shape 3044"/>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9" name="Shape 3049"/>
        <p:cNvGrpSpPr/>
        <p:nvPr/>
      </p:nvGrpSpPr>
      <p:grpSpPr>
        <a:xfrm>
          <a:off x="0" y="0"/>
          <a:ext cx="0" cy="0"/>
          <a:chOff x="0" y="0"/>
          <a:chExt cx="0" cy="0"/>
        </a:xfrm>
      </p:grpSpPr>
      <p:sp>
        <p:nvSpPr>
          <p:cNvPr id="3050" name="Shape 305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051" name="Shape 3051"/>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052" name="Shape 3052"/>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7" name="Shape 3057"/>
        <p:cNvGrpSpPr/>
        <p:nvPr/>
      </p:nvGrpSpPr>
      <p:grpSpPr>
        <a:xfrm>
          <a:off x="0" y="0"/>
          <a:ext cx="0" cy="0"/>
          <a:chOff x="0" y="0"/>
          <a:chExt cx="0" cy="0"/>
        </a:xfrm>
      </p:grpSpPr>
      <p:sp>
        <p:nvSpPr>
          <p:cNvPr id="3058" name="Shape 3058"/>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3059" name="Shape 305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9" name="Shape 3069"/>
        <p:cNvGrpSpPr/>
        <p:nvPr/>
      </p:nvGrpSpPr>
      <p:grpSpPr>
        <a:xfrm>
          <a:off x="0" y="0"/>
          <a:ext cx="0" cy="0"/>
          <a:chOff x="0" y="0"/>
          <a:chExt cx="0" cy="0"/>
        </a:xfrm>
      </p:grpSpPr>
      <p:sp>
        <p:nvSpPr>
          <p:cNvPr id="3070" name="Shape 307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071" name="Shape 3071"/>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072" name="Shape 3072"/>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7" name="Shape 3077"/>
        <p:cNvGrpSpPr/>
        <p:nvPr/>
      </p:nvGrpSpPr>
      <p:grpSpPr>
        <a:xfrm>
          <a:off x="0" y="0"/>
          <a:ext cx="0" cy="0"/>
          <a:chOff x="0" y="0"/>
          <a:chExt cx="0" cy="0"/>
        </a:xfrm>
      </p:grpSpPr>
      <p:sp>
        <p:nvSpPr>
          <p:cNvPr id="3078" name="Shape 307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079" name="Shape 3079"/>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080" name="Shape 3080"/>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5" name="Shape 3085"/>
        <p:cNvGrpSpPr/>
        <p:nvPr/>
      </p:nvGrpSpPr>
      <p:grpSpPr>
        <a:xfrm>
          <a:off x="0" y="0"/>
          <a:ext cx="0" cy="0"/>
          <a:chOff x="0" y="0"/>
          <a:chExt cx="0" cy="0"/>
        </a:xfrm>
      </p:grpSpPr>
      <p:sp>
        <p:nvSpPr>
          <p:cNvPr id="3086" name="Shape 308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087" name="Shape 308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088" name="Shape 308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8" name="Shape 3098"/>
        <p:cNvGrpSpPr/>
        <p:nvPr/>
      </p:nvGrpSpPr>
      <p:grpSpPr>
        <a:xfrm>
          <a:off x="0" y="0"/>
          <a:ext cx="0" cy="0"/>
          <a:chOff x="0" y="0"/>
          <a:chExt cx="0" cy="0"/>
        </a:xfrm>
      </p:grpSpPr>
      <p:sp>
        <p:nvSpPr>
          <p:cNvPr id="3099" name="Shape 309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100" name="Shape 310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101" name="Shape 3101"/>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Shape 332"/>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333" name="Shape 33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334" name="Shape 334"/>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450"/>
              </a:spcBef>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6" name="Shape 3106"/>
        <p:cNvGrpSpPr/>
        <p:nvPr/>
      </p:nvGrpSpPr>
      <p:grpSpPr>
        <a:xfrm>
          <a:off x="0" y="0"/>
          <a:ext cx="0" cy="0"/>
          <a:chOff x="0" y="0"/>
          <a:chExt cx="0" cy="0"/>
        </a:xfrm>
      </p:grpSpPr>
      <p:sp>
        <p:nvSpPr>
          <p:cNvPr id="3107" name="Shape 310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108" name="Shape 3108"/>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109" name="Shape 3109"/>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4" name="Shape 3114"/>
        <p:cNvGrpSpPr/>
        <p:nvPr/>
      </p:nvGrpSpPr>
      <p:grpSpPr>
        <a:xfrm>
          <a:off x="0" y="0"/>
          <a:ext cx="0" cy="0"/>
          <a:chOff x="0" y="0"/>
          <a:chExt cx="0" cy="0"/>
        </a:xfrm>
      </p:grpSpPr>
      <p:sp>
        <p:nvSpPr>
          <p:cNvPr id="3115" name="Shape 311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116" name="Shape 3116"/>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117" name="Shape 3117"/>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2" name="Shape 3122"/>
        <p:cNvGrpSpPr/>
        <p:nvPr/>
      </p:nvGrpSpPr>
      <p:grpSpPr>
        <a:xfrm>
          <a:off x="0" y="0"/>
          <a:ext cx="0" cy="0"/>
          <a:chOff x="0" y="0"/>
          <a:chExt cx="0" cy="0"/>
        </a:xfrm>
      </p:grpSpPr>
      <p:sp>
        <p:nvSpPr>
          <p:cNvPr id="3123" name="Shape 312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124" name="Shape 312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125" name="Shape 312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0" name="Shape 3130"/>
        <p:cNvGrpSpPr/>
        <p:nvPr/>
      </p:nvGrpSpPr>
      <p:grpSpPr>
        <a:xfrm>
          <a:off x="0" y="0"/>
          <a:ext cx="0" cy="0"/>
          <a:chOff x="0" y="0"/>
          <a:chExt cx="0" cy="0"/>
        </a:xfrm>
      </p:grpSpPr>
      <p:sp>
        <p:nvSpPr>
          <p:cNvPr id="3131" name="Shape 313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132" name="Shape 313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133" name="Shape 313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8" name="Shape 3138"/>
        <p:cNvGrpSpPr/>
        <p:nvPr/>
      </p:nvGrpSpPr>
      <p:grpSpPr>
        <a:xfrm>
          <a:off x="0" y="0"/>
          <a:ext cx="0" cy="0"/>
          <a:chOff x="0" y="0"/>
          <a:chExt cx="0" cy="0"/>
        </a:xfrm>
      </p:grpSpPr>
      <p:sp>
        <p:nvSpPr>
          <p:cNvPr id="3139" name="Shape 313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140" name="Shape 314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141" name="Shape 3141"/>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6" name="Shape 3146"/>
        <p:cNvGrpSpPr/>
        <p:nvPr/>
      </p:nvGrpSpPr>
      <p:grpSpPr>
        <a:xfrm>
          <a:off x="0" y="0"/>
          <a:ext cx="0" cy="0"/>
          <a:chOff x="0" y="0"/>
          <a:chExt cx="0" cy="0"/>
        </a:xfrm>
      </p:grpSpPr>
      <p:sp>
        <p:nvSpPr>
          <p:cNvPr id="3147" name="Shape 314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148" name="Shape 3148"/>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149" name="Shape 3149"/>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4" name="Shape 3154"/>
        <p:cNvGrpSpPr/>
        <p:nvPr/>
      </p:nvGrpSpPr>
      <p:grpSpPr>
        <a:xfrm>
          <a:off x="0" y="0"/>
          <a:ext cx="0" cy="0"/>
          <a:chOff x="0" y="0"/>
          <a:chExt cx="0" cy="0"/>
        </a:xfrm>
      </p:grpSpPr>
      <p:sp>
        <p:nvSpPr>
          <p:cNvPr id="3155" name="Shape 315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156" name="Shape 3156"/>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157" name="Shape 3157"/>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2" name="Shape 3162"/>
        <p:cNvGrpSpPr/>
        <p:nvPr/>
      </p:nvGrpSpPr>
      <p:grpSpPr>
        <a:xfrm>
          <a:off x="0" y="0"/>
          <a:ext cx="0" cy="0"/>
          <a:chOff x="0" y="0"/>
          <a:chExt cx="0" cy="0"/>
        </a:xfrm>
      </p:grpSpPr>
      <p:sp>
        <p:nvSpPr>
          <p:cNvPr id="3163" name="Shape 316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164" name="Shape 316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165" name="Shape 316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0" name="Shape 3170"/>
        <p:cNvGrpSpPr/>
        <p:nvPr/>
      </p:nvGrpSpPr>
      <p:grpSpPr>
        <a:xfrm>
          <a:off x="0" y="0"/>
          <a:ext cx="0" cy="0"/>
          <a:chOff x="0" y="0"/>
          <a:chExt cx="0" cy="0"/>
        </a:xfrm>
      </p:grpSpPr>
      <p:sp>
        <p:nvSpPr>
          <p:cNvPr id="3171" name="Shape 3171"/>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172" name="Shape 317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7" name="Shape 3177"/>
        <p:cNvGrpSpPr/>
        <p:nvPr/>
      </p:nvGrpSpPr>
      <p:grpSpPr>
        <a:xfrm>
          <a:off x="0" y="0"/>
          <a:ext cx="0" cy="0"/>
          <a:chOff x="0" y="0"/>
          <a:chExt cx="0" cy="0"/>
        </a:xfrm>
      </p:grpSpPr>
      <p:sp>
        <p:nvSpPr>
          <p:cNvPr id="3178" name="Shape 3178"/>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179" name="Shape 317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Shape 342"/>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43" name="Shape 34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4" name="Shape 3184"/>
        <p:cNvGrpSpPr/>
        <p:nvPr/>
      </p:nvGrpSpPr>
      <p:grpSpPr>
        <a:xfrm>
          <a:off x="0" y="0"/>
          <a:ext cx="0" cy="0"/>
          <a:chOff x="0" y="0"/>
          <a:chExt cx="0" cy="0"/>
        </a:xfrm>
      </p:grpSpPr>
      <p:sp>
        <p:nvSpPr>
          <p:cNvPr id="3185" name="Shape 3185"/>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186" name="Shape 318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1" name="Shape 3191"/>
        <p:cNvGrpSpPr/>
        <p:nvPr/>
      </p:nvGrpSpPr>
      <p:grpSpPr>
        <a:xfrm>
          <a:off x="0" y="0"/>
          <a:ext cx="0" cy="0"/>
          <a:chOff x="0" y="0"/>
          <a:chExt cx="0" cy="0"/>
        </a:xfrm>
      </p:grpSpPr>
      <p:sp>
        <p:nvSpPr>
          <p:cNvPr id="3192" name="Shape 3192"/>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193" name="Shape 319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8" name="Shape 3198"/>
        <p:cNvGrpSpPr/>
        <p:nvPr/>
      </p:nvGrpSpPr>
      <p:grpSpPr>
        <a:xfrm>
          <a:off x="0" y="0"/>
          <a:ext cx="0" cy="0"/>
          <a:chOff x="0" y="0"/>
          <a:chExt cx="0" cy="0"/>
        </a:xfrm>
      </p:grpSpPr>
      <p:sp>
        <p:nvSpPr>
          <p:cNvPr id="3199" name="Shape 3199"/>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200" name="Shape 320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5" name="Shape 3205"/>
        <p:cNvGrpSpPr/>
        <p:nvPr/>
      </p:nvGrpSpPr>
      <p:grpSpPr>
        <a:xfrm>
          <a:off x="0" y="0"/>
          <a:ext cx="0" cy="0"/>
          <a:chOff x="0" y="0"/>
          <a:chExt cx="0" cy="0"/>
        </a:xfrm>
      </p:grpSpPr>
      <p:sp>
        <p:nvSpPr>
          <p:cNvPr id="3206" name="Shape 3206"/>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207" name="Shape 320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2" name="Shape 3212"/>
        <p:cNvGrpSpPr/>
        <p:nvPr/>
      </p:nvGrpSpPr>
      <p:grpSpPr>
        <a:xfrm>
          <a:off x="0" y="0"/>
          <a:ext cx="0" cy="0"/>
          <a:chOff x="0" y="0"/>
          <a:chExt cx="0" cy="0"/>
        </a:xfrm>
      </p:grpSpPr>
      <p:sp>
        <p:nvSpPr>
          <p:cNvPr id="3213" name="Shape 3213"/>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214" name="Shape 321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9" name="Shape 3219"/>
        <p:cNvGrpSpPr/>
        <p:nvPr/>
      </p:nvGrpSpPr>
      <p:grpSpPr>
        <a:xfrm>
          <a:off x="0" y="0"/>
          <a:ext cx="0" cy="0"/>
          <a:chOff x="0" y="0"/>
          <a:chExt cx="0" cy="0"/>
        </a:xfrm>
      </p:grpSpPr>
      <p:sp>
        <p:nvSpPr>
          <p:cNvPr id="3220" name="Shape 3220"/>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221" name="Shape 322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6" name="Shape 3226"/>
        <p:cNvGrpSpPr/>
        <p:nvPr/>
      </p:nvGrpSpPr>
      <p:grpSpPr>
        <a:xfrm>
          <a:off x="0" y="0"/>
          <a:ext cx="0" cy="0"/>
          <a:chOff x="0" y="0"/>
          <a:chExt cx="0" cy="0"/>
        </a:xfrm>
      </p:grpSpPr>
      <p:sp>
        <p:nvSpPr>
          <p:cNvPr id="3227" name="Shape 3227"/>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228" name="Shape 322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3" name="Shape 3233"/>
        <p:cNvGrpSpPr/>
        <p:nvPr/>
      </p:nvGrpSpPr>
      <p:grpSpPr>
        <a:xfrm>
          <a:off x="0" y="0"/>
          <a:ext cx="0" cy="0"/>
          <a:chOff x="0" y="0"/>
          <a:chExt cx="0" cy="0"/>
        </a:xfrm>
      </p:grpSpPr>
      <p:sp>
        <p:nvSpPr>
          <p:cNvPr id="3234" name="Shape 3234"/>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235" name="Shape 323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0" name="Shape 3240"/>
        <p:cNvGrpSpPr/>
        <p:nvPr/>
      </p:nvGrpSpPr>
      <p:grpSpPr>
        <a:xfrm>
          <a:off x="0" y="0"/>
          <a:ext cx="0" cy="0"/>
          <a:chOff x="0" y="0"/>
          <a:chExt cx="0" cy="0"/>
        </a:xfrm>
      </p:grpSpPr>
      <p:sp>
        <p:nvSpPr>
          <p:cNvPr id="3241" name="Shape 3241"/>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242" name="Shape 324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7" name="Shape 3247"/>
        <p:cNvGrpSpPr/>
        <p:nvPr/>
      </p:nvGrpSpPr>
      <p:grpSpPr>
        <a:xfrm>
          <a:off x="0" y="0"/>
          <a:ext cx="0" cy="0"/>
          <a:chOff x="0" y="0"/>
          <a:chExt cx="0" cy="0"/>
        </a:xfrm>
      </p:grpSpPr>
      <p:sp>
        <p:nvSpPr>
          <p:cNvPr id="3248" name="Shape 3248"/>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249" name="Shape 324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Shape 350"/>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51" name="Shape 35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4" name="Shape 3254"/>
        <p:cNvGrpSpPr/>
        <p:nvPr/>
      </p:nvGrpSpPr>
      <p:grpSpPr>
        <a:xfrm>
          <a:off x="0" y="0"/>
          <a:ext cx="0" cy="0"/>
          <a:chOff x="0" y="0"/>
          <a:chExt cx="0" cy="0"/>
        </a:xfrm>
      </p:grpSpPr>
      <p:sp>
        <p:nvSpPr>
          <p:cNvPr id="3255" name="Shape 3255"/>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256" name="Shape 325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1" name="Shape 3261"/>
        <p:cNvGrpSpPr/>
        <p:nvPr/>
      </p:nvGrpSpPr>
      <p:grpSpPr>
        <a:xfrm>
          <a:off x="0" y="0"/>
          <a:ext cx="0" cy="0"/>
          <a:chOff x="0" y="0"/>
          <a:chExt cx="0" cy="0"/>
        </a:xfrm>
      </p:grpSpPr>
      <p:sp>
        <p:nvSpPr>
          <p:cNvPr id="3262" name="Shape 3262"/>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263" name="Shape 326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8" name="Shape 3268"/>
        <p:cNvGrpSpPr/>
        <p:nvPr/>
      </p:nvGrpSpPr>
      <p:grpSpPr>
        <a:xfrm>
          <a:off x="0" y="0"/>
          <a:ext cx="0" cy="0"/>
          <a:chOff x="0" y="0"/>
          <a:chExt cx="0" cy="0"/>
        </a:xfrm>
      </p:grpSpPr>
      <p:sp>
        <p:nvSpPr>
          <p:cNvPr id="3269" name="Shape 3269"/>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270" name="Shape 327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5" name="Shape 3275"/>
        <p:cNvGrpSpPr/>
        <p:nvPr/>
      </p:nvGrpSpPr>
      <p:grpSpPr>
        <a:xfrm>
          <a:off x="0" y="0"/>
          <a:ext cx="0" cy="0"/>
          <a:chOff x="0" y="0"/>
          <a:chExt cx="0" cy="0"/>
        </a:xfrm>
      </p:grpSpPr>
      <p:sp>
        <p:nvSpPr>
          <p:cNvPr id="3276" name="Shape 3276"/>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277" name="Shape 327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2" name="Shape 3282"/>
        <p:cNvGrpSpPr/>
        <p:nvPr/>
      </p:nvGrpSpPr>
      <p:grpSpPr>
        <a:xfrm>
          <a:off x="0" y="0"/>
          <a:ext cx="0" cy="0"/>
          <a:chOff x="0" y="0"/>
          <a:chExt cx="0" cy="0"/>
        </a:xfrm>
      </p:grpSpPr>
      <p:sp>
        <p:nvSpPr>
          <p:cNvPr id="3283" name="Shape 3283"/>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284" name="Shape 328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9" name="Shape 3289"/>
        <p:cNvGrpSpPr/>
        <p:nvPr/>
      </p:nvGrpSpPr>
      <p:grpSpPr>
        <a:xfrm>
          <a:off x="0" y="0"/>
          <a:ext cx="0" cy="0"/>
          <a:chOff x="0" y="0"/>
          <a:chExt cx="0" cy="0"/>
        </a:xfrm>
      </p:grpSpPr>
      <p:sp>
        <p:nvSpPr>
          <p:cNvPr id="3290" name="Shape 3290"/>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291" name="Shape 329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6" name="Shape 3296"/>
        <p:cNvGrpSpPr/>
        <p:nvPr/>
      </p:nvGrpSpPr>
      <p:grpSpPr>
        <a:xfrm>
          <a:off x="0" y="0"/>
          <a:ext cx="0" cy="0"/>
          <a:chOff x="0" y="0"/>
          <a:chExt cx="0" cy="0"/>
        </a:xfrm>
      </p:grpSpPr>
      <p:sp>
        <p:nvSpPr>
          <p:cNvPr id="3297" name="Shape 329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298" name="Shape 3298"/>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299" name="Shape 3299"/>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4" name="Shape 3304"/>
        <p:cNvGrpSpPr/>
        <p:nvPr/>
      </p:nvGrpSpPr>
      <p:grpSpPr>
        <a:xfrm>
          <a:off x="0" y="0"/>
          <a:ext cx="0" cy="0"/>
          <a:chOff x="0" y="0"/>
          <a:chExt cx="0" cy="0"/>
        </a:xfrm>
      </p:grpSpPr>
      <p:sp>
        <p:nvSpPr>
          <p:cNvPr id="3305" name="Shape 3305"/>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306" name="Shape 330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1" name="Shape 3311"/>
        <p:cNvGrpSpPr/>
        <p:nvPr/>
      </p:nvGrpSpPr>
      <p:grpSpPr>
        <a:xfrm>
          <a:off x="0" y="0"/>
          <a:ext cx="0" cy="0"/>
          <a:chOff x="0" y="0"/>
          <a:chExt cx="0" cy="0"/>
        </a:xfrm>
      </p:grpSpPr>
      <p:sp>
        <p:nvSpPr>
          <p:cNvPr id="3312" name="Shape 3312"/>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313" name="Shape 331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8" name="Shape 3318"/>
        <p:cNvGrpSpPr/>
        <p:nvPr/>
      </p:nvGrpSpPr>
      <p:grpSpPr>
        <a:xfrm>
          <a:off x="0" y="0"/>
          <a:ext cx="0" cy="0"/>
          <a:chOff x="0" y="0"/>
          <a:chExt cx="0" cy="0"/>
        </a:xfrm>
      </p:grpSpPr>
      <p:sp>
        <p:nvSpPr>
          <p:cNvPr id="3319" name="Shape 3319"/>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320" name="Shape 332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Shape 356"/>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357" name="Shape 35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358" name="Shape 358"/>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0" name="Shape 3330"/>
        <p:cNvGrpSpPr/>
        <p:nvPr/>
      </p:nvGrpSpPr>
      <p:grpSpPr>
        <a:xfrm>
          <a:off x="0" y="0"/>
          <a:ext cx="0" cy="0"/>
          <a:chOff x="0" y="0"/>
          <a:chExt cx="0" cy="0"/>
        </a:xfrm>
      </p:grpSpPr>
      <p:sp>
        <p:nvSpPr>
          <p:cNvPr id="3331" name="Shape 3331"/>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332" name="Shape 333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7" name="Shape 3337"/>
        <p:cNvGrpSpPr/>
        <p:nvPr/>
      </p:nvGrpSpPr>
      <p:grpSpPr>
        <a:xfrm>
          <a:off x="0" y="0"/>
          <a:ext cx="0" cy="0"/>
          <a:chOff x="0" y="0"/>
          <a:chExt cx="0" cy="0"/>
        </a:xfrm>
      </p:grpSpPr>
      <p:sp>
        <p:nvSpPr>
          <p:cNvPr id="3338" name="Shape 3338"/>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339" name="Shape 333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4" name="Shape 3344"/>
        <p:cNvGrpSpPr/>
        <p:nvPr/>
      </p:nvGrpSpPr>
      <p:grpSpPr>
        <a:xfrm>
          <a:off x="0" y="0"/>
          <a:ext cx="0" cy="0"/>
          <a:chOff x="0" y="0"/>
          <a:chExt cx="0" cy="0"/>
        </a:xfrm>
      </p:grpSpPr>
      <p:sp>
        <p:nvSpPr>
          <p:cNvPr id="3345" name="Shape 3345"/>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346" name="Shape 334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1" name="Shape 3351"/>
        <p:cNvGrpSpPr/>
        <p:nvPr/>
      </p:nvGrpSpPr>
      <p:grpSpPr>
        <a:xfrm>
          <a:off x="0" y="0"/>
          <a:ext cx="0" cy="0"/>
          <a:chOff x="0" y="0"/>
          <a:chExt cx="0" cy="0"/>
        </a:xfrm>
      </p:grpSpPr>
      <p:sp>
        <p:nvSpPr>
          <p:cNvPr id="3352" name="Shape 3352"/>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353" name="Shape 335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8" name="Shape 3358"/>
        <p:cNvGrpSpPr/>
        <p:nvPr/>
      </p:nvGrpSpPr>
      <p:grpSpPr>
        <a:xfrm>
          <a:off x="0" y="0"/>
          <a:ext cx="0" cy="0"/>
          <a:chOff x="0" y="0"/>
          <a:chExt cx="0" cy="0"/>
        </a:xfrm>
      </p:grpSpPr>
      <p:sp>
        <p:nvSpPr>
          <p:cNvPr id="3359" name="Shape 3359"/>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360" name="Shape 336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5" name="Shape 3365"/>
        <p:cNvGrpSpPr/>
        <p:nvPr/>
      </p:nvGrpSpPr>
      <p:grpSpPr>
        <a:xfrm>
          <a:off x="0" y="0"/>
          <a:ext cx="0" cy="0"/>
          <a:chOff x="0" y="0"/>
          <a:chExt cx="0" cy="0"/>
        </a:xfrm>
      </p:grpSpPr>
      <p:sp>
        <p:nvSpPr>
          <p:cNvPr id="3366" name="Shape 3366"/>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367" name="Shape 336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2" name="Shape 3372"/>
        <p:cNvGrpSpPr/>
        <p:nvPr/>
      </p:nvGrpSpPr>
      <p:grpSpPr>
        <a:xfrm>
          <a:off x="0" y="0"/>
          <a:ext cx="0" cy="0"/>
          <a:chOff x="0" y="0"/>
          <a:chExt cx="0" cy="0"/>
        </a:xfrm>
      </p:grpSpPr>
      <p:sp>
        <p:nvSpPr>
          <p:cNvPr id="3373" name="Shape 3373"/>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374" name="Shape 337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9" name="Shape 3379"/>
        <p:cNvGrpSpPr/>
        <p:nvPr/>
      </p:nvGrpSpPr>
      <p:grpSpPr>
        <a:xfrm>
          <a:off x="0" y="0"/>
          <a:ext cx="0" cy="0"/>
          <a:chOff x="0" y="0"/>
          <a:chExt cx="0" cy="0"/>
        </a:xfrm>
      </p:grpSpPr>
      <p:sp>
        <p:nvSpPr>
          <p:cNvPr id="3380" name="Shape 3380"/>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381" name="Shape 338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6" name="Shape 3386"/>
        <p:cNvGrpSpPr/>
        <p:nvPr/>
      </p:nvGrpSpPr>
      <p:grpSpPr>
        <a:xfrm>
          <a:off x="0" y="0"/>
          <a:ext cx="0" cy="0"/>
          <a:chOff x="0" y="0"/>
          <a:chExt cx="0" cy="0"/>
        </a:xfrm>
      </p:grpSpPr>
      <p:sp>
        <p:nvSpPr>
          <p:cNvPr id="3387" name="Shape 3387"/>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388" name="Shape 338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3" name="Shape 3393"/>
        <p:cNvGrpSpPr/>
        <p:nvPr/>
      </p:nvGrpSpPr>
      <p:grpSpPr>
        <a:xfrm>
          <a:off x="0" y="0"/>
          <a:ext cx="0" cy="0"/>
          <a:chOff x="0" y="0"/>
          <a:chExt cx="0" cy="0"/>
        </a:xfrm>
      </p:grpSpPr>
      <p:sp>
        <p:nvSpPr>
          <p:cNvPr id="3394" name="Shape 3394"/>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395" name="Shape 339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Shape 59"/>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60" name="Shape 6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Shape 374"/>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375" name="Shape 37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376" name="Shape 376"/>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0" name="Shape 3400"/>
        <p:cNvGrpSpPr/>
        <p:nvPr/>
      </p:nvGrpSpPr>
      <p:grpSpPr>
        <a:xfrm>
          <a:off x="0" y="0"/>
          <a:ext cx="0" cy="0"/>
          <a:chOff x="0" y="0"/>
          <a:chExt cx="0" cy="0"/>
        </a:xfrm>
      </p:grpSpPr>
      <p:sp>
        <p:nvSpPr>
          <p:cNvPr id="3401" name="Shape 340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402" name="Shape 340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403" name="Shape 340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4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3" name="Shape 3413"/>
        <p:cNvGrpSpPr/>
        <p:nvPr/>
      </p:nvGrpSpPr>
      <p:grpSpPr>
        <a:xfrm>
          <a:off x="0" y="0"/>
          <a:ext cx="0" cy="0"/>
          <a:chOff x="0" y="0"/>
          <a:chExt cx="0" cy="0"/>
        </a:xfrm>
      </p:grpSpPr>
      <p:sp>
        <p:nvSpPr>
          <p:cNvPr id="3414" name="Shape 3414"/>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415" name="Shape 341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0" name="Shape 3420"/>
        <p:cNvGrpSpPr/>
        <p:nvPr/>
      </p:nvGrpSpPr>
      <p:grpSpPr>
        <a:xfrm>
          <a:off x="0" y="0"/>
          <a:ext cx="0" cy="0"/>
          <a:chOff x="0" y="0"/>
          <a:chExt cx="0" cy="0"/>
        </a:xfrm>
      </p:grpSpPr>
      <p:sp>
        <p:nvSpPr>
          <p:cNvPr id="3421" name="Shape 3421"/>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422" name="Shape 342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7" name="Shape 3427"/>
        <p:cNvGrpSpPr/>
        <p:nvPr/>
      </p:nvGrpSpPr>
      <p:grpSpPr>
        <a:xfrm>
          <a:off x="0" y="0"/>
          <a:ext cx="0" cy="0"/>
          <a:chOff x="0" y="0"/>
          <a:chExt cx="0" cy="0"/>
        </a:xfrm>
      </p:grpSpPr>
      <p:sp>
        <p:nvSpPr>
          <p:cNvPr id="3428" name="Shape 3428"/>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429" name="Shape 342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4" name="Shape 3434"/>
        <p:cNvGrpSpPr/>
        <p:nvPr/>
      </p:nvGrpSpPr>
      <p:grpSpPr>
        <a:xfrm>
          <a:off x="0" y="0"/>
          <a:ext cx="0" cy="0"/>
          <a:chOff x="0" y="0"/>
          <a:chExt cx="0" cy="0"/>
        </a:xfrm>
      </p:grpSpPr>
      <p:sp>
        <p:nvSpPr>
          <p:cNvPr id="3435" name="Shape 3435"/>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436" name="Shape 343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1" name="Shape 3441"/>
        <p:cNvGrpSpPr/>
        <p:nvPr/>
      </p:nvGrpSpPr>
      <p:grpSpPr>
        <a:xfrm>
          <a:off x="0" y="0"/>
          <a:ext cx="0" cy="0"/>
          <a:chOff x="0" y="0"/>
          <a:chExt cx="0" cy="0"/>
        </a:xfrm>
      </p:grpSpPr>
      <p:sp>
        <p:nvSpPr>
          <p:cNvPr id="3442" name="Shape 3442"/>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443" name="Shape 344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8" name="Shape 3448"/>
        <p:cNvGrpSpPr/>
        <p:nvPr/>
      </p:nvGrpSpPr>
      <p:grpSpPr>
        <a:xfrm>
          <a:off x="0" y="0"/>
          <a:ext cx="0" cy="0"/>
          <a:chOff x="0" y="0"/>
          <a:chExt cx="0" cy="0"/>
        </a:xfrm>
      </p:grpSpPr>
      <p:sp>
        <p:nvSpPr>
          <p:cNvPr id="3449" name="Shape 344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450" name="Shape 345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451" name="Shape 3451"/>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Shape 39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396" name="Shape 39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397" name="Shape 39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Shape 421"/>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422" name="Shape 42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423" name="Shape 423"/>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Shape 451"/>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452" name="Shape 45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453" name="Shape 453"/>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Shape 49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91" name="Shape 491"/>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492" name="Shape 492"/>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Shape 503"/>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04" name="Shape 50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Shape 51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11" name="Shape 511"/>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400" u="none" cap="none" strike="noStrike">
              <a:solidFill>
                <a:schemeClr val="dk1"/>
              </a:solidFill>
              <a:latin typeface="Calibri"/>
              <a:ea typeface="Calibri"/>
              <a:cs typeface="Calibri"/>
              <a:sym typeface="Calibri"/>
            </a:endParaRPr>
          </a:p>
          <a:p>
            <a:pPr indent="-171450" lvl="0" marL="171450" marR="0" rtl="0" algn="l">
              <a:spcBef>
                <a:spcPts val="0"/>
              </a:spcBef>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512" name="Shape 512"/>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Shape 51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19" name="Shape 51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171450" lvl="0" marL="171450" marR="0" rtl="0" algn="l">
              <a:spcBef>
                <a:spcPts val="0"/>
              </a:spcBef>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520" name="Shape 52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Shape 52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27" name="Shape 527"/>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171450" lvl="0" marL="171450" marR="0" rtl="0" algn="l">
              <a:spcBef>
                <a:spcPts val="0"/>
              </a:spcBef>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528" name="Shape 528"/>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3" name="Shape 533"/>
        <p:cNvGrpSpPr/>
        <p:nvPr/>
      </p:nvGrpSpPr>
      <p:grpSpPr>
        <a:xfrm>
          <a:off x="0" y="0"/>
          <a:ext cx="0" cy="0"/>
          <a:chOff x="0" y="0"/>
          <a:chExt cx="0" cy="0"/>
        </a:xfrm>
      </p:grpSpPr>
      <p:sp>
        <p:nvSpPr>
          <p:cNvPr id="534" name="Shape 534"/>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35" name="Shape 53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Shape 66"/>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67" name="Shape 6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0" name="Shape 540"/>
        <p:cNvGrpSpPr/>
        <p:nvPr/>
      </p:nvGrpSpPr>
      <p:grpSpPr>
        <a:xfrm>
          <a:off x="0" y="0"/>
          <a:ext cx="0" cy="0"/>
          <a:chOff x="0" y="0"/>
          <a:chExt cx="0" cy="0"/>
        </a:xfrm>
      </p:grpSpPr>
      <p:sp>
        <p:nvSpPr>
          <p:cNvPr id="541" name="Shape 541"/>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42" name="Shape 54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Shape 548"/>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49" name="Shape 54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4" name="Shape 554"/>
        <p:cNvGrpSpPr/>
        <p:nvPr/>
      </p:nvGrpSpPr>
      <p:grpSpPr>
        <a:xfrm>
          <a:off x="0" y="0"/>
          <a:ext cx="0" cy="0"/>
          <a:chOff x="0" y="0"/>
          <a:chExt cx="0" cy="0"/>
        </a:xfrm>
      </p:grpSpPr>
      <p:sp>
        <p:nvSpPr>
          <p:cNvPr id="555" name="Shape 555"/>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556" name="Shape 55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Shape 562"/>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63" name="Shape 56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8" name="Shape 568"/>
        <p:cNvGrpSpPr/>
        <p:nvPr/>
      </p:nvGrpSpPr>
      <p:grpSpPr>
        <a:xfrm>
          <a:off x="0" y="0"/>
          <a:ext cx="0" cy="0"/>
          <a:chOff x="0" y="0"/>
          <a:chExt cx="0" cy="0"/>
        </a:xfrm>
      </p:grpSpPr>
      <p:sp>
        <p:nvSpPr>
          <p:cNvPr id="569" name="Shape 56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70" name="Shape 57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571" name="Shape 571"/>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Shape 58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83" name="Shape 583"/>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a:p>
        </p:txBody>
      </p:sp>
      <p:sp>
        <p:nvSpPr>
          <p:cNvPr id="584" name="Shape 584"/>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9" name="Shape 589"/>
        <p:cNvGrpSpPr/>
        <p:nvPr/>
      </p:nvGrpSpPr>
      <p:grpSpPr>
        <a:xfrm>
          <a:off x="0" y="0"/>
          <a:ext cx="0" cy="0"/>
          <a:chOff x="0" y="0"/>
          <a:chExt cx="0" cy="0"/>
        </a:xfrm>
      </p:grpSpPr>
      <p:sp>
        <p:nvSpPr>
          <p:cNvPr id="590" name="Shape 59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91" name="Shape 591"/>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92" name="Shape 592"/>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7" name="Shape 597"/>
        <p:cNvGrpSpPr/>
        <p:nvPr/>
      </p:nvGrpSpPr>
      <p:grpSpPr>
        <a:xfrm>
          <a:off x="0" y="0"/>
          <a:ext cx="0" cy="0"/>
          <a:chOff x="0" y="0"/>
          <a:chExt cx="0" cy="0"/>
        </a:xfrm>
      </p:grpSpPr>
      <p:sp>
        <p:nvSpPr>
          <p:cNvPr id="598" name="Shape 59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599" name="Shape 59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600" name="Shape 60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5" name="Shape 605"/>
        <p:cNvGrpSpPr/>
        <p:nvPr/>
      </p:nvGrpSpPr>
      <p:grpSpPr>
        <a:xfrm>
          <a:off x="0" y="0"/>
          <a:ext cx="0" cy="0"/>
          <a:chOff x="0" y="0"/>
          <a:chExt cx="0" cy="0"/>
        </a:xfrm>
      </p:grpSpPr>
      <p:sp>
        <p:nvSpPr>
          <p:cNvPr id="606" name="Shape 606"/>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607" name="Shape 60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608" name="Shape 608"/>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b="0" i="0" lang="en-US" sz="1200" u="none" cap="none" strike="noStrike">
                <a:solidFill>
                  <a:schemeClr val="dk1"/>
                </a:solidFill>
                <a:latin typeface="Calibri"/>
                <a:ea typeface="Calibri"/>
                <a:cs typeface="Calibri"/>
                <a:sym typeface="Calibri"/>
              </a:rPr>
              <a:t>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4" name="Shape 614"/>
        <p:cNvGrpSpPr/>
        <p:nvPr/>
      </p:nvGrpSpPr>
      <p:grpSpPr>
        <a:xfrm>
          <a:off x="0" y="0"/>
          <a:ext cx="0" cy="0"/>
          <a:chOff x="0" y="0"/>
          <a:chExt cx="0" cy="0"/>
        </a:xfrm>
      </p:grpSpPr>
      <p:sp>
        <p:nvSpPr>
          <p:cNvPr id="615" name="Shape 61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616" name="Shape 61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617" name="Shape 61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Shape 73"/>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74" name="Shape 7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2" name="Shape 622"/>
        <p:cNvGrpSpPr/>
        <p:nvPr/>
      </p:nvGrpSpPr>
      <p:grpSpPr>
        <a:xfrm>
          <a:off x="0" y="0"/>
          <a:ext cx="0" cy="0"/>
          <a:chOff x="0" y="0"/>
          <a:chExt cx="0" cy="0"/>
        </a:xfrm>
      </p:grpSpPr>
      <p:sp>
        <p:nvSpPr>
          <p:cNvPr id="623" name="Shape 62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24" name="Shape 62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625" name="Shape 62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0" name="Shape 630"/>
        <p:cNvGrpSpPr/>
        <p:nvPr/>
      </p:nvGrpSpPr>
      <p:grpSpPr>
        <a:xfrm>
          <a:off x="0" y="0"/>
          <a:ext cx="0" cy="0"/>
          <a:chOff x="0" y="0"/>
          <a:chExt cx="0" cy="0"/>
        </a:xfrm>
      </p:grpSpPr>
      <p:sp>
        <p:nvSpPr>
          <p:cNvPr id="631" name="Shape 631"/>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632" name="Shape 63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633" name="Shape 633"/>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0" name="Shape 640"/>
        <p:cNvGrpSpPr/>
        <p:nvPr/>
      </p:nvGrpSpPr>
      <p:grpSpPr>
        <a:xfrm>
          <a:off x="0" y="0"/>
          <a:ext cx="0" cy="0"/>
          <a:chOff x="0" y="0"/>
          <a:chExt cx="0" cy="0"/>
        </a:xfrm>
      </p:grpSpPr>
      <p:sp>
        <p:nvSpPr>
          <p:cNvPr id="641" name="Shape 64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42" name="Shape 64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643" name="Shape 64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8" name="Shape 648"/>
        <p:cNvGrpSpPr/>
        <p:nvPr/>
      </p:nvGrpSpPr>
      <p:grpSpPr>
        <a:xfrm>
          <a:off x="0" y="0"/>
          <a:ext cx="0" cy="0"/>
          <a:chOff x="0" y="0"/>
          <a:chExt cx="0" cy="0"/>
        </a:xfrm>
      </p:grpSpPr>
      <p:sp>
        <p:nvSpPr>
          <p:cNvPr id="649" name="Shape 64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50" name="Shape 65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651" name="Shape 651"/>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6" name="Shape 656"/>
        <p:cNvGrpSpPr/>
        <p:nvPr/>
      </p:nvGrpSpPr>
      <p:grpSpPr>
        <a:xfrm>
          <a:off x="0" y="0"/>
          <a:ext cx="0" cy="0"/>
          <a:chOff x="0" y="0"/>
          <a:chExt cx="0" cy="0"/>
        </a:xfrm>
      </p:grpSpPr>
      <p:sp>
        <p:nvSpPr>
          <p:cNvPr id="657" name="Shape 657"/>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658" name="Shape 65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659" name="Shape 65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450"/>
              </a:spcBef>
              <a:buNone/>
            </a:pPr>
            <a:r>
              <a:t/>
            </a:r>
            <a:endParaRPr b="1"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4" name="Shape 664"/>
        <p:cNvGrpSpPr/>
        <p:nvPr/>
      </p:nvGrpSpPr>
      <p:grpSpPr>
        <a:xfrm>
          <a:off x="0" y="0"/>
          <a:ext cx="0" cy="0"/>
          <a:chOff x="0" y="0"/>
          <a:chExt cx="0" cy="0"/>
        </a:xfrm>
      </p:grpSpPr>
      <p:sp>
        <p:nvSpPr>
          <p:cNvPr id="665" name="Shape 66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666" name="Shape 66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667" name="Shape 66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2" name="Shape 672"/>
        <p:cNvGrpSpPr/>
        <p:nvPr/>
      </p:nvGrpSpPr>
      <p:grpSpPr>
        <a:xfrm>
          <a:off x="0" y="0"/>
          <a:ext cx="0" cy="0"/>
          <a:chOff x="0" y="0"/>
          <a:chExt cx="0" cy="0"/>
        </a:xfrm>
      </p:grpSpPr>
      <p:sp>
        <p:nvSpPr>
          <p:cNvPr id="673" name="Shape 67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674" name="Shape 67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675" name="Shape 675"/>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0" name="Shape 680"/>
        <p:cNvGrpSpPr/>
        <p:nvPr/>
      </p:nvGrpSpPr>
      <p:grpSpPr>
        <a:xfrm>
          <a:off x="0" y="0"/>
          <a:ext cx="0" cy="0"/>
          <a:chOff x="0" y="0"/>
          <a:chExt cx="0" cy="0"/>
        </a:xfrm>
      </p:grpSpPr>
      <p:sp>
        <p:nvSpPr>
          <p:cNvPr id="681" name="Shape 681"/>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682" name="Shape 68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683" name="Shape 683"/>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8" name="Shape 688"/>
        <p:cNvGrpSpPr/>
        <p:nvPr/>
      </p:nvGrpSpPr>
      <p:grpSpPr>
        <a:xfrm>
          <a:off x="0" y="0"/>
          <a:ext cx="0" cy="0"/>
          <a:chOff x="0" y="0"/>
          <a:chExt cx="0" cy="0"/>
        </a:xfrm>
      </p:grpSpPr>
      <p:sp>
        <p:nvSpPr>
          <p:cNvPr id="689" name="Shape 68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90" name="Shape 69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a:p>
        </p:txBody>
      </p:sp>
      <p:sp>
        <p:nvSpPr>
          <p:cNvPr id="691" name="Shape 691"/>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6" name="Shape 696"/>
        <p:cNvGrpSpPr/>
        <p:nvPr/>
      </p:nvGrpSpPr>
      <p:grpSpPr>
        <a:xfrm>
          <a:off x="0" y="0"/>
          <a:ext cx="0" cy="0"/>
          <a:chOff x="0" y="0"/>
          <a:chExt cx="0" cy="0"/>
        </a:xfrm>
      </p:grpSpPr>
      <p:sp>
        <p:nvSpPr>
          <p:cNvPr id="697" name="Shape 697"/>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698" name="Shape 69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699" name="Shape 69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Shape 81"/>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82" name="Shape 8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4" name="Shape 704"/>
        <p:cNvGrpSpPr/>
        <p:nvPr/>
      </p:nvGrpSpPr>
      <p:grpSpPr>
        <a:xfrm>
          <a:off x="0" y="0"/>
          <a:ext cx="0" cy="0"/>
          <a:chOff x="0" y="0"/>
          <a:chExt cx="0" cy="0"/>
        </a:xfrm>
      </p:grpSpPr>
      <p:sp>
        <p:nvSpPr>
          <p:cNvPr id="705" name="Shape 70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706" name="Shape 70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707" name="Shape 70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2" name="Shape 712"/>
        <p:cNvGrpSpPr/>
        <p:nvPr/>
      </p:nvGrpSpPr>
      <p:grpSpPr>
        <a:xfrm>
          <a:off x="0" y="0"/>
          <a:ext cx="0" cy="0"/>
          <a:chOff x="0" y="0"/>
          <a:chExt cx="0" cy="0"/>
        </a:xfrm>
      </p:grpSpPr>
      <p:sp>
        <p:nvSpPr>
          <p:cNvPr id="713" name="Shape 713"/>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714" name="Shape 71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9" name="Shape 719"/>
        <p:cNvGrpSpPr/>
        <p:nvPr/>
      </p:nvGrpSpPr>
      <p:grpSpPr>
        <a:xfrm>
          <a:off x="0" y="0"/>
          <a:ext cx="0" cy="0"/>
          <a:chOff x="0" y="0"/>
          <a:chExt cx="0" cy="0"/>
        </a:xfrm>
      </p:grpSpPr>
      <p:sp>
        <p:nvSpPr>
          <p:cNvPr id="720" name="Shape 72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721" name="Shape 72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722" name="Shape 72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7" name="Shape 727"/>
        <p:cNvGrpSpPr/>
        <p:nvPr/>
      </p:nvGrpSpPr>
      <p:grpSpPr>
        <a:xfrm>
          <a:off x="0" y="0"/>
          <a:ext cx="0" cy="0"/>
          <a:chOff x="0" y="0"/>
          <a:chExt cx="0" cy="0"/>
        </a:xfrm>
      </p:grpSpPr>
      <p:sp>
        <p:nvSpPr>
          <p:cNvPr id="728" name="Shape 72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729" name="Shape 72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730" name="Shape 73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5" name="Shape 735"/>
        <p:cNvGrpSpPr/>
        <p:nvPr/>
      </p:nvGrpSpPr>
      <p:grpSpPr>
        <a:xfrm>
          <a:off x="0" y="0"/>
          <a:ext cx="0" cy="0"/>
          <a:chOff x="0" y="0"/>
          <a:chExt cx="0" cy="0"/>
        </a:xfrm>
      </p:grpSpPr>
      <p:sp>
        <p:nvSpPr>
          <p:cNvPr id="736" name="Shape 736"/>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737" name="Shape 73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738" name="Shape 738"/>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3" name="Shape 743"/>
        <p:cNvGrpSpPr/>
        <p:nvPr/>
      </p:nvGrpSpPr>
      <p:grpSpPr>
        <a:xfrm>
          <a:off x="0" y="0"/>
          <a:ext cx="0" cy="0"/>
          <a:chOff x="0" y="0"/>
          <a:chExt cx="0" cy="0"/>
        </a:xfrm>
      </p:grpSpPr>
      <p:sp>
        <p:nvSpPr>
          <p:cNvPr id="744" name="Shape 744"/>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745" name="Shape 74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746" name="Shape 746"/>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1"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1" name="Shape 751"/>
        <p:cNvGrpSpPr/>
        <p:nvPr/>
      </p:nvGrpSpPr>
      <p:grpSpPr>
        <a:xfrm>
          <a:off x="0" y="0"/>
          <a:ext cx="0" cy="0"/>
          <a:chOff x="0" y="0"/>
          <a:chExt cx="0" cy="0"/>
        </a:xfrm>
      </p:grpSpPr>
      <p:sp>
        <p:nvSpPr>
          <p:cNvPr id="752" name="Shape 752"/>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753" name="Shape 75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754" name="Shape 754"/>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0" name="Shape 760"/>
        <p:cNvGrpSpPr/>
        <p:nvPr/>
      </p:nvGrpSpPr>
      <p:grpSpPr>
        <a:xfrm>
          <a:off x="0" y="0"/>
          <a:ext cx="0" cy="0"/>
          <a:chOff x="0" y="0"/>
          <a:chExt cx="0" cy="0"/>
        </a:xfrm>
      </p:grpSpPr>
      <p:sp>
        <p:nvSpPr>
          <p:cNvPr id="761" name="Shape 761"/>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762" name="Shape 76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7" name="Shape 767"/>
        <p:cNvGrpSpPr/>
        <p:nvPr/>
      </p:nvGrpSpPr>
      <p:grpSpPr>
        <a:xfrm>
          <a:off x="0" y="0"/>
          <a:ext cx="0" cy="0"/>
          <a:chOff x="0" y="0"/>
          <a:chExt cx="0" cy="0"/>
        </a:xfrm>
      </p:grpSpPr>
      <p:sp>
        <p:nvSpPr>
          <p:cNvPr id="768" name="Shape 768"/>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769" name="Shape 76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4" name="Shape 774"/>
        <p:cNvGrpSpPr/>
        <p:nvPr/>
      </p:nvGrpSpPr>
      <p:grpSpPr>
        <a:xfrm>
          <a:off x="0" y="0"/>
          <a:ext cx="0" cy="0"/>
          <a:chOff x="0" y="0"/>
          <a:chExt cx="0" cy="0"/>
        </a:xfrm>
      </p:grpSpPr>
      <p:sp>
        <p:nvSpPr>
          <p:cNvPr id="775" name="Shape 77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776" name="Shape 776"/>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777" name="Shape 777"/>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Shape 88"/>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89" name="Shape 8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2" name="Shape 782"/>
        <p:cNvGrpSpPr/>
        <p:nvPr/>
      </p:nvGrpSpPr>
      <p:grpSpPr>
        <a:xfrm>
          <a:off x="0" y="0"/>
          <a:ext cx="0" cy="0"/>
          <a:chOff x="0" y="0"/>
          <a:chExt cx="0" cy="0"/>
        </a:xfrm>
      </p:grpSpPr>
      <p:sp>
        <p:nvSpPr>
          <p:cNvPr id="783" name="Shape 783"/>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784" name="Shape 78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9" name="Shape 789"/>
        <p:cNvGrpSpPr/>
        <p:nvPr/>
      </p:nvGrpSpPr>
      <p:grpSpPr>
        <a:xfrm>
          <a:off x="0" y="0"/>
          <a:ext cx="0" cy="0"/>
          <a:chOff x="0" y="0"/>
          <a:chExt cx="0" cy="0"/>
        </a:xfrm>
      </p:grpSpPr>
      <p:sp>
        <p:nvSpPr>
          <p:cNvPr id="790" name="Shape 790"/>
          <p:cNvSpPr txBox="1"/>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791" name="Shape 79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792" name="Shape 79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7" name="Shape 797"/>
        <p:cNvGrpSpPr/>
        <p:nvPr/>
      </p:nvGrpSpPr>
      <p:grpSpPr>
        <a:xfrm>
          <a:off x="0" y="0"/>
          <a:ext cx="0" cy="0"/>
          <a:chOff x="0" y="0"/>
          <a:chExt cx="0" cy="0"/>
        </a:xfrm>
      </p:grpSpPr>
      <p:sp>
        <p:nvSpPr>
          <p:cNvPr id="798" name="Shape 798"/>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799" name="Shape 79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4" name="Shape 804"/>
        <p:cNvGrpSpPr/>
        <p:nvPr/>
      </p:nvGrpSpPr>
      <p:grpSpPr>
        <a:xfrm>
          <a:off x="0" y="0"/>
          <a:ext cx="0" cy="0"/>
          <a:chOff x="0" y="0"/>
          <a:chExt cx="0" cy="0"/>
        </a:xfrm>
      </p:grpSpPr>
      <p:sp>
        <p:nvSpPr>
          <p:cNvPr id="805" name="Shape 80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806" name="Shape 806"/>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807" name="Shape 807"/>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2" name="Shape 812"/>
        <p:cNvGrpSpPr/>
        <p:nvPr/>
      </p:nvGrpSpPr>
      <p:grpSpPr>
        <a:xfrm>
          <a:off x="0" y="0"/>
          <a:ext cx="0" cy="0"/>
          <a:chOff x="0" y="0"/>
          <a:chExt cx="0" cy="0"/>
        </a:xfrm>
      </p:grpSpPr>
      <p:sp>
        <p:nvSpPr>
          <p:cNvPr id="813" name="Shape 81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814" name="Shape 81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815" name="Shape 815"/>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2" name="Shape 822"/>
        <p:cNvGrpSpPr/>
        <p:nvPr/>
      </p:nvGrpSpPr>
      <p:grpSpPr>
        <a:xfrm>
          <a:off x="0" y="0"/>
          <a:ext cx="0" cy="0"/>
          <a:chOff x="0" y="0"/>
          <a:chExt cx="0" cy="0"/>
        </a:xfrm>
      </p:grpSpPr>
      <p:sp>
        <p:nvSpPr>
          <p:cNvPr id="823" name="Shape 82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824" name="Shape 82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825" name="Shape 825"/>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1" name="Shape 831"/>
        <p:cNvGrpSpPr/>
        <p:nvPr/>
      </p:nvGrpSpPr>
      <p:grpSpPr>
        <a:xfrm>
          <a:off x="0" y="0"/>
          <a:ext cx="0" cy="0"/>
          <a:chOff x="0" y="0"/>
          <a:chExt cx="0" cy="0"/>
        </a:xfrm>
      </p:grpSpPr>
      <p:sp>
        <p:nvSpPr>
          <p:cNvPr id="832" name="Shape 83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833" name="Shape 833"/>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834" name="Shape 834"/>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9" name="Shape 839"/>
        <p:cNvGrpSpPr/>
        <p:nvPr/>
      </p:nvGrpSpPr>
      <p:grpSpPr>
        <a:xfrm>
          <a:off x="0" y="0"/>
          <a:ext cx="0" cy="0"/>
          <a:chOff x="0" y="0"/>
          <a:chExt cx="0" cy="0"/>
        </a:xfrm>
      </p:grpSpPr>
      <p:sp>
        <p:nvSpPr>
          <p:cNvPr id="840" name="Shape 84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841" name="Shape 841"/>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842" name="Shape 842"/>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8" name="Shape 848"/>
        <p:cNvGrpSpPr/>
        <p:nvPr/>
      </p:nvGrpSpPr>
      <p:grpSpPr>
        <a:xfrm>
          <a:off x="0" y="0"/>
          <a:ext cx="0" cy="0"/>
          <a:chOff x="0" y="0"/>
          <a:chExt cx="0" cy="0"/>
        </a:xfrm>
      </p:grpSpPr>
      <p:sp>
        <p:nvSpPr>
          <p:cNvPr id="849" name="Shape 84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850" name="Shape 85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851" name="Shape 851"/>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6" name="Shape 856"/>
        <p:cNvGrpSpPr/>
        <p:nvPr/>
      </p:nvGrpSpPr>
      <p:grpSpPr>
        <a:xfrm>
          <a:off x="0" y="0"/>
          <a:ext cx="0" cy="0"/>
          <a:chOff x="0" y="0"/>
          <a:chExt cx="0" cy="0"/>
        </a:xfrm>
      </p:grpSpPr>
      <p:sp>
        <p:nvSpPr>
          <p:cNvPr id="857" name="Shape 857"/>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858" name="Shape 85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859" name="Shape 85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45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Shape 9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96" name="Shape 96"/>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97" name="Shape 97"/>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4" name="Shape 864"/>
        <p:cNvGrpSpPr/>
        <p:nvPr/>
      </p:nvGrpSpPr>
      <p:grpSpPr>
        <a:xfrm>
          <a:off x="0" y="0"/>
          <a:ext cx="0" cy="0"/>
          <a:chOff x="0" y="0"/>
          <a:chExt cx="0" cy="0"/>
        </a:xfrm>
      </p:grpSpPr>
      <p:sp>
        <p:nvSpPr>
          <p:cNvPr id="865" name="Shape 86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866" name="Shape 86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867" name="Shape 86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450"/>
              </a:spcBef>
              <a:buNone/>
            </a:pPr>
            <a:r>
              <a:t/>
            </a:r>
            <a:endParaRPr b="1"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2" name="Shape 872"/>
        <p:cNvGrpSpPr/>
        <p:nvPr/>
      </p:nvGrpSpPr>
      <p:grpSpPr>
        <a:xfrm>
          <a:off x="0" y="0"/>
          <a:ext cx="0" cy="0"/>
          <a:chOff x="0" y="0"/>
          <a:chExt cx="0" cy="0"/>
        </a:xfrm>
      </p:grpSpPr>
      <p:sp>
        <p:nvSpPr>
          <p:cNvPr id="873" name="Shape 87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874" name="Shape 87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875" name="Shape 87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0" name="Shape 880"/>
        <p:cNvGrpSpPr/>
        <p:nvPr/>
      </p:nvGrpSpPr>
      <p:grpSpPr>
        <a:xfrm>
          <a:off x="0" y="0"/>
          <a:ext cx="0" cy="0"/>
          <a:chOff x="0" y="0"/>
          <a:chExt cx="0" cy="0"/>
        </a:xfrm>
      </p:grpSpPr>
      <p:sp>
        <p:nvSpPr>
          <p:cNvPr id="881" name="Shape 881"/>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882" name="Shape 88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883" name="Shape 883"/>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45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8" name="Shape 888"/>
        <p:cNvGrpSpPr/>
        <p:nvPr/>
      </p:nvGrpSpPr>
      <p:grpSpPr>
        <a:xfrm>
          <a:off x="0" y="0"/>
          <a:ext cx="0" cy="0"/>
          <a:chOff x="0" y="0"/>
          <a:chExt cx="0" cy="0"/>
        </a:xfrm>
      </p:grpSpPr>
      <p:sp>
        <p:nvSpPr>
          <p:cNvPr id="889" name="Shape 88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890" name="Shape 89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891" name="Shape 891"/>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6" name="Shape 896"/>
        <p:cNvGrpSpPr/>
        <p:nvPr/>
      </p:nvGrpSpPr>
      <p:grpSpPr>
        <a:xfrm>
          <a:off x="0" y="0"/>
          <a:ext cx="0" cy="0"/>
          <a:chOff x="0" y="0"/>
          <a:chExt cx="0" cy="0"/>
        </a:xfrm>
      </p:grpSpPr>
      <p:sp>
        <p:nvSpPr>
          <p:cNvPr id="897" name="Shape 897"/>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898" name="Shape 89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899" name="Shape 89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45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4" name="Shape 904"/>
        <p:cNvGrpSpPr/>
        <p:nvPr/>
      </p:nvGrpSpPr>
      <p:grpSpPr>
        <a:xfrm>
          <a:off x="0" y="0"/>
          <a:ext cx="0" cy="0"/>
          <a:chOff x="0" y="0"/>
          <a:chExt cx="0" cy="0"/>
        </a:xfrm>
      </p:grpSpPr>
      <p:sp>
        <p:nvSpPr>
          <p:cNvPr id="905" name="Shape 90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906" name="Shape 90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907" name="Shape 90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45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2" name="Shape 912"/>
        <p:cNvGrpSpPr/>
        <p:nvPr/>
      </p:nvGrpSpPr>
      <p:grpSpPr>
        <a:xfrm>
          <a:off x="0" y="0"/>
          <a:ext cx="0" cy="0"/>
          <a:chOff x="0" y="0"/>
          <a:chExt cx="0" cy="0"/>
        </a:xfrm>
      </p:grpSpPr>
      <p:sp>
        <p:nvSpPr>
          <p:cNvPr id="913" name="Shape 91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914" name="Shape 91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915" name="Shape 915"/>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45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1" name="Shape 921"/>
        <p:cNvGrpSpPr/>
        <p:nvPr/>
      </p:nvGrpSpPr>
      <p:grpSpPr>
        <a:xfrm>
          <a:off x="0" y="0"/>
          <a:ext cx="0" cy="0"/>
          <a:chOff x="0" y="0"/>
          <a:chExt cx="0" cy="0"/>
        </a:xfrm>
      </p:grpSpPr>
      <p:sp>
        <p:nvSpPr>
          <p:cNvPr id="922" name="Shape 922"/>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923" name="Shape 92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924" name="Shape 92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9" name="Shape 929"/>
        <p:cNvGrpSpPr/>
        <p:nvPr/>
      </p:nvGrpSpPr>
      <p:grpSpPr>
        <a:xfrm>
          <a:off x="0" y="0"/>
          <a:ext cx="0" cy="0"/>
          <a:chOff x="0" y="0"/>
          <a:chExt cx="0" cy="0"/>
        </a:xfrm>
      </p:grpSpPr>
      <p:sp>
        <p:nvSpPr>
          <p:cNvPr id="930" name="Shape 930"/>
          <p:cNvSpPr txBox="1"/>
          <p:nvPr>
            <p:ph idx="1" type="body"/>
          </p:nvPr>
        </p:nvSpPr>
        <p:spPr>
          <a:xfrm>
            <a:off x="685800" y="4400550"/>
            <a:ext cx="5486400" cy="360045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931" name="Shape 93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6" name="Shape 936"/>
        <p:cNvGrpSpPr/>
        <p:nvPr/>
      </p:nvGrpSpPr>
      <p:grpSpPr>
        <a:xfrm>
          <a:off x="0" y="0"/>
          <a:ext cx="0" cy="0"/>
          <a:chOff x="0" y="0"/>
          <a:chExt cx="0" cy="0"/>
        </a:xfrm>
      </p:grpSpPr>
      <p:sp>
        <p:nvSpPr>
          <p:cNvPr id="937" name="Shape 937"/>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None/>
            </a:pPr>
            <a:fld id="{00000000-1234-1234-1234-123412341234}" type="slidenum">
              <a:rPr lang="en-US" sz="1200">
                <a:solidFill>
                  <a:srgbClr val="000000"/>
                </a:solidFill>
                <a:latin typeface="Arial"/>
                <a:ea typeface="Arial"/>
                <a:cs typeface="Arial"/>
                <a:sym typeface="Arial"/>
              </a:rPr>
              <a:t>‹#›</a:t>
            </a:fld>
          </a:p>
        </p:txBody>
      </p:sp>
      <p:sp>
        <p:nvSpPr>
          <p:cNvPr id="938" name="Shape 93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a:noFill/>
          </a:ln>
        </p:spPr>
      </p:sp>
      <p:sp>
        <p:nvSpPr>
          <p:cNvPr id="939" name="Shape 93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13" name="Shape 13"/>
        <p:cNvGrpSpPr/>
        <p:nvPr/>
      </p:nvGrpSpPr>
      <p:grpSpPr>
        <a:xfrm>
          <a:off x="0" y="0"/>
          <a:ext cx="0" cy="0"/>
          <a:chOff x="0" y="0"/>
          <a:chExt cx="0" cy="0"/>
        </a:xfrm>
      </p:grpSpPr>
      <p:sp>
        <p:nvSpPr>
          <p:cNvPr id="14" name="Shape 14"/>
          <p:cNvSpPr txBox="1"/>
          <p:nvPr>
            <p:ph type="ctrTitle"/>
          </p:nvPr>
        </p:nvSpPr>
        <p:spPr>
          <a:xfrm>
            <a:off x="914400" y="2130428"/>
            <a:ext cx="10363200" cy="1470025"/>
          </a:xfrm>
          <a:prstGeom prst="rect">
            <a:avLst/>
          </a:prstGeom>
          <a:noFill/>
          <a:ln>
            <a:noFill/>
          </a:ln>
        </p:spPr>
        <p:txBody>
          <a:bodyPr anchorCtr="0" anchor="ctr" bIns="91425" lIns="91425" rIns="91425" wrap="square" tIns="91425"/>
          <a:lstStyle>
            <a:lvl1pPr indent="0" lvl="0" marL="0" marR="0" rtl="0" algn="ctr">
              <a:spcBef>
                <a:spcPts val="0"/>
              </a:spcBef>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15" name="Shape 15"/>
          <p:cNvSpPr txBox="1"/>
          <p:nvPr>
            <p:ph idx="1" type="subTitle"/>
          </p:nvPr>
        </p:nvSpPr>
        <p:spPr>
          <a:xfrm>
            <a:off x="1828800" y="3886200"/>
            <a:ext cx="8534400" cy="1752600"/>
          </a:xfrm>
          <a:prstGeom prst="rect">
            <a:avLst/>
          </a:prstGeom>
          <a:noFill/>
          <a:ln>
            <a:noFill/>
          </a:ln>
        </p:spPr>
        <p:txBody>
          <a:bodyPr anchorCtr="0" anchor="t" bIns="91425" lIns="91425" rIns="91425" wrap="square" tIns="91425"/>
          <a:lstStyle>
            <a:lvl1pPr indent="0" lvl="0" marL="0" marR="0" rtl="0" algn="ctr">
              <a:spcBef>
                <a:spcPts val="800"/>
              </a:spcBef>
              <a:buClr>
                <a:srgbClr val="A6BD91"/>
              </a:buClr>
              <a:buSzPts val="4000"/>
              <a:buFont typeface="Noto Sans Symbols"/>
              <a:buNone/>
              <a:defRPr b="0" i="0" sz="4000" u="none" cap="none" strike="noStrike">
                <a:solidFill>
                  <a:srgbClr val="A6BD91"/>
                </a:solidFill>
                <a:latin typeface="Questrial"/>
                <a:ea typeface="Questrial"/>
                <a:cs typeface="Questrial"/>
                <a:sym typeface="Questrial"/>
              </a:defRPr>
            </a:lvl1pPr>
            <a:lvl2pPr indent="0" lvl="1" marL="457200" marR="0" rtl="0" algn="ctr">
              <a:spcBef>
                <a:spcPts val="720"/>
              </a:spcBef>
              <a:buClr>
                <a:srgbClr val="A6BD91"/>
              </a:buClr>
              <a:buSzPts val="3600"/>
              <a:buFont typeface="Arial"/>
              <a:buNone/>
              <a:defRPr b="0" i="0" sz="3600" u="none" cap="none" strike="noStrike">
                <a:solidFill>
                  <a:srgbClr val="A6BD91"/>
                </a:solidFill>
                <a:latin typeface="Questrial"/>
                <a:ea typeface="Questrial"/>
                <a:cs typeface="Questrial"/>
                <a:sym typeface="Questrial"/>
              </a:defRPr>
            </a:lvl2pPr>
            <a:lvl3pPr indent="0" lvl="2" marL="914400" marR="0" rtl="0" algn="ctr">
              <a:spcBef>
                <a:spcPts val="640"/>
              </a:spcBef>
              <a:buClr>
                <a:srgbClr val="A6BD91"/>
              </a:buClr>
              <a:buSzPts val="3200"/>
              <a:buFont typeface="Courier New"/>
              <a:buNone/>
              <a:defRPr b="0" i="0" sz="3200" u="none" cap="none" strike="noStrike">
                <a:solidFill>
                  <a:srgbClr val="A6BD91"/>
                </a:solidFill>
                <a:latin typeface="Questrial"/>
                <a:ea typeface="Questrial"/>
                <a:cs typeface="Questrial"/>
                <a:sym typeface="Questrial"/>
              </a:defRPr>
            </a:lvl3pPr>
            <a:lvl4pPr indent="0" lvl="3" marL="1371600" marR="0" rtl="0" algn="ctr">
              <a:spcBef>
                <a:spcPts val="560"/>
              </a:spcBef>
              <a:buClr>
                <a:srgbClr val="A6BD91"/>
              </a:buClr>
              <a:buSzPts val="2800"/>
              <a:buFont typeface="Arial"/>
              <a:buNone/>
              <a:defRPr b="0" i="0" sz="2800" u="none" cap="none" strike="noStrike">
                <a:solidFill>
                  <a:srgbClr val="A6BD91"/>
                </a:solidFill>
                <a:latin typeface="Questrial"/>
                <a:ea typeface="Questrial"/>
                <a:cs typeface="Questrial"/>
                <a:sym typeface="Questrial"/>
              </a:defRPr>
            </a:lvl4pPr>
            <a:lvl5pPr indent="0" lvl="4" marL="1828800" marR="0" rtl="0" algn="ctr">
              <a:spcBef>
                <a:spcPts val="560"/>
              </a:spcBef>
              <a:buClr>
                <a:srgbClr val="A6BD91"/>
              </a:buClr>
              <a:buSzPts val="2800"/>
              <a:buFont typeface="Arial"/>
              <a:buNone/>
              <a:defRPr b="0" i="0" sz="2800" u="none" cap="none" strike="noStrike">
                <a:solidFill>
                  <a:srgbClr val="A6BD91"/>
                </a:solidFill>
                <a:latin typeface="Questrial"/>
                <a:ea typeface="Questrial"/>
                <a:cs typeface="Questrial"/>
                <a:sym typeface="Questrial"/>
              </a:defRPr>
            </a:lvl5pPr>
            <a:lvl6pPr indent="0" lvl="5" marL="2286000" marR="0" rtl="0" algn="ctr">
              <a:spcBef>
                <a:spcPts val="400"/>
              </a:spcBef>
              <a:buClr>
                <a:srgbClr val="A6BD91"/>
              </a:buClr>
              <a:buSzPts val="2000"/>
              <a:buFont typeface="Arial"/>
              <a:buNone/>
              <a:defRPr b="0" i="0" sz="2000" u="none" cap="none" strike="noStrike">
                <a:solidFill>
                  <a:srgbClr val="A6BD91"/>
                </a:solidFill>
                <a:latin typeface="Questrial"/>
                <a:ea typeface="Questrial"/>
                <a:cs typeface="Questrial"/>
                <a:sym typeface="Questrial"/>
              </a:defRPr>
            </a:lvl6pPr>
            <a:lvl7pPr indent="0" lvl="6" marL="2743200" marR="0" rtl="0" algn="ctr">
              <a:spcBef>
                <a:spcPts val="400"/>
              </a:spcBef>
              <a:buClr>
                <a:srgbClr val="A6BD91"/>
              </a:buClr>
              <a:buSzPts val="2000"/>
              <a:buFont typeface="Arial"/>
              <a:buNone/>
              <a:defRPr b="0" i="0" sz="2000" u="none" cap="none" strike="noStrike">
                <a:solidFill>
                  <a:srgbClr val="A6BD91"/>
                </a:solidFill>
                <a:latin typeface="Questrial"/>
                <a:ea typeface="Questrial"/>
                <a:cs typeface="Questrial"/>
                <a:sym typeface="Questrial"/>
              </a:defRPr>
            </a:lvl7pPr>
            <a:lvl8pPr indent="0" lvl="7" marL="3200400" marR="0" rtl="0" algn="ctr">
              <a:spcBef>
                <a:spcPts val="400"/>
              </a:spcBef>
              <a:buClr>
                <a:srgbClr val="A6BD91"/>
              </a:buClr>
              <a:buSzPts val="2000"/>
              <a:buFont typeface="Arial"/>
              <a:buNone/>
              <a:defRPr b="0" i="0" sz="2000" u="none" cap="none" strike="noStrike">
                <a:solidFill>
                  <a:srgbClr val="A6BD91"/>
                </a:solidFill>
                <a:latin typeface="Questrial"/>
                <a:ea typeface="Questrial"/>
                <a:cs typeface="Questrial"/>
                <a:sym typeface="Questrial"/>
              </a:defRPr>
            </a:lvl8pPr>
            <a:lvl9pPr indent="0" lvl="8" marL="3657600" marR="0" rtl="0" algn="ctr">
              <a:spcBef>
                <a:spcPts val="400"/>
              </a:spcBef>
              <a:buClr>
                <a:srgbClr val="A6BD91"/>
              </a:buClr>
              <a:buSzPts val="2000"/>
              <a:buFont typeface="Arial"/>
              <a:buNone/>
              <a:defRPr b="0" i="0" sz="2000" u="none" cap="none" strike="noStrike">
                <a:solidFill>
                  <a:srgbClr val="A6BD91"/>
                </a:solidFill>
                <a:latin typeface="Questrial"/>
                <a:ea typeface="Questrial"/>
                <a:cs typeface="Questrial"/>
                <a:sym typeface="Questrial"/>
              </a:defRPr>
            </a:lvl9pPr>
          </a:lstStyle>
          <a:p/>
        </p:txBody>
      </p:sp>
      <p:sp>
        <p:nvSpPr>
          <p:cNvPr id="16" name="Shape 1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17" name="Shape 17"/>
        <p:cNvGrpSpPr/>
        <p:nvPr/>
      </p:nvGrpSpPr>
      <p:grpSpPr>
        <a:xfrm>
          <a:off x="0" y="0"/>
          <a:ext cx="0" cy="0"/>
          <a:chOff x="0" y="0"/>
          <a:chExt cx="0" cy="0"/>
        </a:xfrm>
      </p:grpSpPr>
      <p:sp>
        <p:nvSpPr>
          <p:cNvPr id="18" name="Shape 18"/>
          <p:cNvSpPr txBox="1"/>
          <p:nvPr>
            <p:ph type="title"/>
          </p:nvPr>
        </p:nvSpPr>
        <p:spPr>
          <a:xfrm>
            <a:off x="609600" y="274638"/>
            <a:ext cx="10972800" cy="1143000"/>
          </a:xfrm>
          <a:prstGeom prst="rect">
            <a:avLst/>
          </a:prstGeom>
          <a:noFill/>
          <a:ln>
            <a:noFill/>
          </a:ln>
        </p:spPr>
        <p:txBody>
          <a:bodyPr anchorCtr="0" anchor="ctr" bIns="91425" lIns="91425" rIns="91425" wrap="square" tIns="91425"/>
          <a:lstStyle>
            <a:lvl1pPr indent="0" lvl="0" marL="0" marR="0" rtl="0" algn="ctr">
              <a:spcBef>
                <a:spcPts val="0"/>
              </a:spcBef>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19" name="Shape 19"/>
          <p:cNvSpPr txBox="1"/>
          <p:nvPr>
            <p:ph idx="1" type="body"/>
          </p:nvPr>
        </p:nvSpPr>
        <p:spPr>
          <a:xfrm>
            <a:off x="609600" y="1600203"/>
            <a:ext cx="10972800" cy="4525963"/>
          </a:xfrm>
          <a:prstGeom prst="rect">
            <a:avLst/>
          </a:prstGeom>
          <a:noFill/>
          <a:ln>
            <a:noFill/>
          </a:ln>
        </p:spPr>
        <p:txBody>
          <a:bodyPr anchorCtr="0" anchor="t" bIns="91425" lIns="91425" rIns="91425" wrap="square" tIns="91425"/>
          <a:lstStyle>
            <a:lvl1pPr indent="-88900" lvl="0" marL="342900" marR="0" rtl="0" algn="l">
              <a:spcBef>
                <a:spcPts val="800"/>
              </a:spcBef>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57150" lvl="1" marL="742950" marR="0" rtl="0" algn="l">
              <a:spcBef>
                <a:spcPts val="720"/>
              </a:spcBef>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25400" lvl="2" marL="1143000" marR="0" rtl="0" algn="l">
              <a:spcBef>
                <a:spcPts val="640"/>
              </a:spcBef>
              <a:buClr>
                <a:schemeClr val="dk1"/>
              </a:buClr>
              <a:buSzPts val="3200"/>
              <a:buFont typeface="Courier New"/>
              <a:buChar char="o"/>
              <a:defRPr b="0" i="0" sz="3200" u="none" cap="none" strike="noStrike">
                <a:solidFill>
                  <a:schemeClr val="dk1"/>
                </a:solidFill>
                <a:latin typeface="Questrial"/>
                <a:ea typeface="Questrial"/>
                <a:cs typeface="Questrial"/>
                <a:sym typeface="Questrial"/>
              </a:defRPr>
            </a:lvl3pPr>
            <a:lvl4pPr indent="-50800" lvl="3" marL="1600200" marR="0" rtl="0" algn="l">
              <a:spcBef>
                <a:spcPts val="560"/>
              </a:spcBef>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50800" lvl="4" marL="2057400" marR="0" rtl="0" algn="l">
              <a:spcBef>
                <a:spcPts val="560"/>
              </a:spcBef>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101600" lvl="5" marL="2514600" marR="0" rtl="0" algn="l">
              <a:spcBef>
                <a:spcPts val="400"/>
              </a:spcBef>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101600" lvl="6" marL="2971800" marR="0" rtl="0" algn="l">
              <a:spcBef>
                <a:spcPts val="400"/>
              </a:spcBef>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101600" lvl="7" marL="3429000" marR="0" rtl="0" algn="l">
              <a:spcBef>
                <a:spcPts val="400"/>
              </a:spcBef>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101600" lvl="8" marL="3886200" marR="0" rtl="0" algn="l">
              <a:spcBef>
                <a:spcPts val="400"/>
              </a:spcBef>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
        <p:nvSpPr>
          <p:cNvPr id="20" name="Shape 2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21" name="Shape 21"/>
        <p:cNvGrpSpPr/>
        <p:nvPr/>
      </p:nvGrpSpPr>
      <p:grpSpPr>
        <a:xfrm>
          <a:off x="0" y="0"/>
          <a:ext cx="0" cy="0"/>
          <a:chOff x="0" y="0"/>
          <a:chExt cx="0" cy="0"/>
        </a:xfrm>
      </p:grpSpPr>
      <p:sp>
        <p:nvSpPr>
          <p:cNvPr id="22" name="Shape 22"/>
          <p:cNvSpPr txBox="1"/>
          <p:nvPr>
            <p:ph idx="10" type="dt"/>
          </p:nvPr>
        </p:nvSpPr>
        <p:spPr>
          <a:xfrm rot="-5400000">
            <a:off x="10474869" y="1584960"/>
            <a:ext cx="2438399" cy="487680"/>
          </a:xfrm>
          <a:prstGeom prst="rect">
            <a:avLst/>
          </a:prstGeom>
          <a:noFill/>
          <a:ln>
            <a:noFill/>
          </a:ln>
        </p:spPr>
        <p:txBody>
          <a:bodyPr anchorCtr="0" anchor="t" bIns="91425" lIns="91425" rIns="91425" wrap="square" tIns="91425"/>
          <a:lstStyle>
            <a:lvl1pPr indent="0" lvl="0" marL="0" marR="0" rtl="0" algn="l">
              <a:spcBef>
                <a:spcPts val="0"/>
              </a:spcBef>
              <a:buSzPts val="1400"/>
              <a:buNone/>
              <a:defRPr sz="1800">
                <a:solidFill>
                  <a:schemeClr val="dk1"/>
                </a:solidFill>
                <a:latin typeface="Questrial"/>
                <a:ea typeface="Questrial"/>
                <a:cs typeface="Questrial"/>
                <a:sym typeface="Questrial"/>
              </a:defRPr>
            </a:lvl1pPr>
            <a:lvl2pPr indent="0" lvl="1" marL="457200" marR="0" rtl="0" algn="l">
              <a:spcBef>
                <a:spcPts val="0"/>
              </a:spcBef>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buSzPts val="1400"/>
              <a:buNone/>
              <a:defRPr b="0" i="0" sz="1800" u="none" cap="none" strike="noStrike">
                <a:solidFill>
                  <a:schemeClr val="dk1"/>
                </a:solidFill>
                <a:latin typeface="Questrial"/>
                <a:ea typeface="Questrial"/>
                <a:cs typeface="Questrial"/>
                <a:sym typeface="Questrial"/>
              </a:defRPr>
            </a:lvl9pPr>
          </a:lstStyle>
          <a:p/>
        </p:txBody>
      </p:sp>
      <p:sp>
        <p:nvSpPr>
          <p:cNvPr id="23" name="Shape 23"/>
          <p:cNvSpPr txBox="1"/>
          <p:nvPr>
            <p:ph idx="11" type="ftr"/>
          </p:nvPr>
        </p:nvSpPr>
        <p:spPr>
          <a:xfrm rot="-5400000">
            <a:off x="10510428" y="3987800"/>
            <a:ext cx="2367281" cy="487680"/>
          </a:xfrm>
          <a:prstGeom prst="rect">
            <a:avLst/>
          </a:prstGeom>
          <a:noFill/>
          <a:ln>
            <a:noFill/>
          </a:ln>
        </p:spPr>
        <p:txBody>
          <a:bodyPr anchorCtr="0" anchor="t" bIns="91425" lIns="91425" rIns="91425" wrap="square" tIns="91425"/>
          <a:lstStyle>
            <a:lvl1pPr indent="0" lvl="0" marL="0" marR="0" rtl="0" algn="l">
              <a:spcBef>
                <a:spcPts val="0"/>
              </a:spcBef>
              <a:buSzPts val="1400"/>
              <a:buNone/>
              <a:defRPr sz="1800">
                <a:solidFill>
                  <a:schemeClr val="dk1"/>
                </a:solidFill>
                <a:latin typeface="Questrial"/>
                <a:ea typeface="Questrial"/>
                <a:cs typeface="Questrial"/>
                <a:sym typeface="Questrial"/>
              </a:defRPr>
            </a:lvl1pPr>
            <a:lvl2pPr indent="0" lvl="1" marL="457200" marR="0" rtl="0" algn="l">
              <a:spcBef>
                <a:spcPts val="0"/>
              </a:spcBef>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buSzPts val="1400"/>
              <a:buNone/>
              <a:defRPr b="0" i="0" sz="1800" u="none" cap="none" strike="noStrike">
                <a:solidFill>
                  <a:schemeClr val="dk1"/>
                </a:solidFill>
                <a:latin typeface="Questrial"/>
                <a:ea typeface="Questrial"/>
                <a:cs typeface="Questrial"/>
                <a:sym typeface="Questrial"/>
              </a:defRPr>
            </a:lvl9pPr>
          </a:lstStyle>
          <a:p/>
        </p:txBody>
      </p:sp>
      <p:sp>
        <p:nvSpPr>
          <p:cNvPr id="24" name="Shape 24"/>
          <p:cNvSpPr/>
          <p:nvPr>
            <p:ph idx="12" type="sldNum"/>
          </p:nvPr>
        </p:nvSpPr>
        <p:spPr>
          <a:xfrm>
            <a:off x="11375717" y="5648960"/>
            <a:ext cx="731520" cy="396240"/>
          </a:xfrm>
          <a:prstGeom prst="bracketPair">
            <a:avLst/>
          </a:prstGeom>
          <a:noFill/>
          <a:ln>
            <a:noFill/>
          </a:ln>
        </p:spPr>
        <p:txBody>
          <a:bodyPr anchorCtr="0" anchor="t" bIns="45700" lIns="91425" rIns="91425" wrap="square" tIns="45700">
            <a:noAutofit/>
          </a:bodyPr>
          <a:lstStyle/>
          <a:p>
            <a:pPr indent="0" lvl="0" marL="0" marR="0" rtl="0" algn="l">
              <a:spcBef>
                <a:spcPts val="0"/>
              </a:spcBef>
              <a:buNone/>
            </a:pPr>
            <a:fld id="{00000000-1234-1234-1234-123412341234}" type="slidenum">
              <a:rPr lang="en-US" sz="1800">
                <a:solidFill>
                  <a:schemeClr val="dk1"/>
                </a:solidFill>
                <a:latin typeface="Calibri"/>
                <a:ea typeface="Calibri"/>
                <a:cs typeface="Calibri"/>
                <a:sym typeface="Calibri"/>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609600" y="274638"/>
            <a:ext cx="10972800" cy="1143000"/>
          </a:xfrm>
          <a:prstGeom prst="rect">
            <a:avLst/>
          </a:prstGeom>
          <a:noFill/>
          <a:ln>
            <a:noFill/>
          </a:ln>
        </p:spPr>
        <p:txBody>
          <a:bodyPr anchorCtr="0" anchor="ctr" bIns="91425" lIns="91425" rIns="91425" wrap="square" tIns="91425"/>
          <a:lstStyle>
            <a:lvl1pPr indent="0" lvl="0" marL="0" marR="0" rtl="0" algn="ctr">
              <a:spcBef>
                <a:spcPts val="0"/>
              </a:spcBef>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27" name="Shape 27"/>
          <p:cNvSpPr txBox="1"/>
          <p:nvPr>
            <p:ph idx="10" type="dt"/>
          </p:nvPr>
        </p:nvSpPr>
        <p:spPr>
          <a:xfrm rot="-5400000">
            <a:off x="10474869" y="1584960"/>
            <a:ext cx="2438399" cy="487680"/>
          </a:xfrm>
          <a:prstGeom prst="rect">
            <a:avLst/>
          </a:prstGeom>
          <a:noFill/>
          <a:ln>
            <a:noFill/>
          </a:ln>
        </p:spPr>
        <p:txBody>
          <a:bodyPr anchorCtr="0" anchor="t" bIns="91425" lIns="91425" rIns="91425" wrap="square" tIns="91425"/>
          <a:lstStyle>
            <a:lvl1pPr indent="0" lvl="0" marL="0" marR="0" rtl="0" algn="l">
              <a:spcBef>
                <a:spcPts val="0"/>
              </a:spcBef>
              <a:buSzPts val="1400"/>
              <a:buNone/>
              <a:defRPr sz="1800">
                <a:solidFill>
                  <a:schemeClr val="dk1"/>
                </a:solidFill>
                <a:latin typeface="Questrial"/>
                <a:ea typeface="Questrial"/>
                <a:cs typeface="Questrial"/>
                <a:sym typeface="Questrial"/>
              </a:defRPr>
            </a:lvl1pPr>
            <a:lvl2pPr indent="0" lvl="1" marL="457200" marR="0" rtl="0" algn="l">
              <a:spcBef>
                <a:spcPts val="0"/>
              </a:spcBef>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buSzPts val="1400"/>
              <a:buNone/>
              <a:defRPr b="0" i="0" sz="1800" u="none" cap="none" strike="noStrike">
                <a:solidFill>
                  <a:schemeClr val="dk1"/>
                </a:solidFill>
                <a:latin typeface="Questrial"/>
                <a:ea typeface="Questrial"/>
                <a:cs typeface="Questrial"/>
                <a:sym typeface="Questrial"/>
              </a:defRPr>
            </a:lvl9pPr>
          </a:lstStyle>
          <a:p/>
        </p:txBody>
      </p:sp>
      <p:sp>
        <p:nvSpPr>
          <p:cNvPr id="28" name="Shape 28"/>
          <p:cNvSpPr txBox="1"/>
          <p:nvPr>
            <p:ph idx="11" type="ftr"/>
          </p:nvPr>
        </p:nvSpPr>
        <p:spPr>
          <a:xfrm rot="-5400000">
            <a:off x="10510428" y="3987800"/>
            <a:ext cx="2367281" cy="487680"/>
          </a:xfrm>
          <a:prstGeom prst="rect">
            <a:avLst/>
          </a:prstGeom>
          <a:noFill/>
          <a:ln>
            <a:noFill/>
          </a:ln>
        </p:spPr>
        <p:txBody>
          <a:bodyPr anchorCtr="0" anchor="t" bIns="91425" lIns="91425" rIns="91425" wrap="square" tIns="91425"/>
          <a:lstStyle>
            <a:lvl1pPr indent="0" lvl="0" marL="0" marR="0" rtl="0" algn="l">
              <a:spcBef>
                <a:spcPts val="0"/>
              </a:spcBef>
              <a:buSzPts val="1400"/>
              <a:buNone/>
              <a:defRPr sz="1800">
                <a:solidFill>
                  <a:schemeClr val="dk1"/>
                </a:solidFill>
                <a:latin typeface="Questrial"/>
                <a:ea typeface="Questrial"/>
                <a:cs typeface="Questrial"/>
                <a:sym typeface="Questrial"/>
              </a:defRPr>
            </a:lvl1pPr>
            <a:lvl2pPr indent="0" lvl="1" marL="457200" marR="0" rtl="0" algn="l">
              <a:spcBef>
                <a:spcPts val="0"/>
              </a:spcBef>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buSzPts val="1400"/>
              <a:buNone/>
              <a:defRPr b="0" i="0" sz="1800" u="none" cap="none" strike="noStrike">
                <a:solidFill>
                  <a:schemeClr val="dk1"/>
                </a:solidFill>
                <a:latin typeface="Questrial"/>
                <a:ea typeface="Questrial"/>
                <a:cs typeface="Questrial"/>
                <a:sym typeface="Questrial"/>
              </a:defRPr>
            </a:lvl9pPr>
          </a:lstStyle>
          <a:p/>
        </p:txBody>
      </p:sp>
      <p:sp>
        <p:nvSpPr>
          <p:cNvPr id="29" name="Shape 29"/>
          <p:cNvSpPr/>
          <p:nvPr>
            <p:ph idx="12" type="sldNum"/>
          </p:nvPr>
        </p:nvSpPr>
        <p:spPr>
          <a:xfrm>
            <a:off x="11375717" y="5648960"/>
            <a:ext cx="731520" cy="396240"/>
          </a:xfrm>
          <a:prstGeom prst="bracketPair">
            <a:avLst/>
          </a:prstGeom>
          <a:noFill/>
          <a:ln>
            <a:noFill/>
          </a:ln>
        </p:spPr>
        <p:txBody>
          <a:bodyPr anchorCtr="0" anchor="t" bIns="45700" lIns="91425" rIns="91425" wrap="square" tIns="45700">
            <a:noAutofit/>
          </a:bodyPr>
          <a:lstStyle/>
          <a:p>
            <a:pPr indent="0" lvl="0" marL="0" marR="0" rtl="0" algn="l">
              <a:spcBef>
                <a:spcPts val="0"/>
              </a:spcBef>
              <a:buNone/>
            </a:pPr>
            <a:fld id="{00000000-1234-1234-1234-123412341234}" type="slidenum">
              <a:rPr lang="en-US" sz="1800">
                <a:solidFill>
                  <a:schemeClr val="dk1"/>
                </a:solidFill>
                <a:latin typeface="Calibri"/>
                <a:ea typeface="Calibri"/>
                <a:cs typeface="Calibri"/>
                <a:sym typeface="Calibri"/>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mt="7000"/>
          </a:blip>
          <a:stretch>
            <a:fillRect b="0" l="0" r="0" t="0"/>
          </a:stretch>
        </a:blipFill>
      </p:bgPr>
    </p:bg>
    <p:spTree>
      <p:nvGrpSpPr>
        <p:cNvPr id="9" name="Shape 9"/>
        <p:cNvGrpSpPr/>
        <p:nvPr/>
      </p:nvGrpSpPr>
      <p:grpSpPr>
        <a:xfrm>
          <a:off x="0" y="0"/>
          <a:ext cx="0" cy="0"/>
          <a:chOff x="0" y="0"/>
          <a:chExt cx="0" cy="0"/>
        </a:xfrm>
      </p:grpSpPr>
      <p:sp>
        <p:nvSpPr>
          <p:cNvPr id="10" name="Shape 10"/>
          <p:cNvSpPr txBox="1"/>
          <p:nvPr>
            <p:ph type="title"/>
          </p:nvPr>
        </p:nvSpPr>
        <p:spPr>
          <a:xfrm>
            <a:off x="609600" y="274638"/>
            <a:ext cx="10972800" cy="1143000"/>
          </a:xfrm>
          <a:prstGeom prst="rect">
            <a:avLst/>
          </a:prstGeom>
          <a:noFill/>
          <a:ln>
            <a:noFill/>
          </a:ln>
        </p:spPr>
        <p:txBody>
          <a:bodyPr anchorCtr="0" anchor="ctr" bIns="91425" lIns="91425" rIns="91425" wrap="square" tIns="91425"/>
          <a:lstStyle>
            <a:lvl1pPr indent="0" lvl="0" marL="0" marR="0" rtl="0" algn="ctr">
              <a:spcBef>
                <a:spcPts val="0"/>
              </a:spcBef>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11" name="Shape 11"/>
          <p:cNvSpPr txBox="1"/>
          <p:nvPr>
            <p:ph idx="1" type="body"/>
          </p:nvPr>
        </p:nvSpPr>
        <p:spPr>
          <a:xfrm>
            <a:off x="609600" y="1600203"/>
            <a:ext cx="10972800" cy="4525963"/>
          </a:xfrm>
          <a:prstGeom prst="rect">
            <a:avLst/>
          </a:prstGeom>
          <a:noFill/>
          <a:ln>
            <a:noFill/>
          </a:ln>
        </p:spPr>
        <p:txBody>
          <a:bodyPr anchorCtr="0" anchor="t" bIns="91425" lIns="91425" rIns="91425" wrap="square" tIns="91425"/>
          <a:lstStyle>
            <a:lvl1pPr indent="-88900" lvl="0" marL="342900" marR="0" rtl="0" algn="l">
              <a:spcBef>
                <a:spcPts val="800"/>
              </a:spcBef>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57150" lvl="1" marL="742950" marR="0" rtl="0" algn="l">
              <a:spcBef>
                <a:spcPts val="720"/>
              </a:spcBef>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25400" lvl="2" marL="1143000" marR="0" rtl="0" algn="l">
              <a:spcBef>
                <a:spcPts val="640"/>
              </a:spcBef>
              <a:buClr>
                <a:schemeClr val="dk1"/>
              </a:buClr>
              <a:buSzPts val="3200"/>
              <a:buFont typeface="Courier New"/>
              <a:buChar char="o"/>
              <a:defRPr b="0" i="0" sz="3200" u="none" cap="none" strike="noStrike">
                <a:solidFill>
                  <a:schemeClr val="dk1"/>
                </a:solidFill>
                <a:latin typeface="Questrial"/>
                <a:ea typeface="Questrial"/>
                <a:cs typeface="Questrial"/>
                <a:sym typeface="Questrial"/>
              </a:defRPr>
            </a:lvl3pPr>
            <a:lvl4pPr indent="-50800" lvl="3" marL="1600200" marR="0" rtl="0" algn="l">
              <a:spcBef>
                <a:spcPts val="560"/>
              </a:spcBef>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50800" lvl="4" marL="2057400" marR="0" rtl="0" algn="l">
              <a:spcBef>
                <a:spcPts val="560"/>
              </a:spcBef>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101600" lvl="5" marL="2514600" marR="0" rtl="0" algn="l">
              <a:spcBef>
                <a:spcPts val="400"/>
              </a:spcBef>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101600" lvl="6" marL="2971800" marR="0" rtl="0" algn="l">
              <a:spcBef>
                <a:spcPts val="400"/>
              </a:spcBef>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101600" lvl="7" marL="3429000" marR="0" rtl="0" algn="l">
              <a:spcBef>
                <a:spcPts val="400"/>
              </a:spcBef>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101600" lvl="8" marL="3886200" marR="0" rtl="0" algn="l">
              <a:spcBef>
                <a:spcPts val="400"/>
              </a:spcBef>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
        <p:nvSpPr>
          <p:cNvPr id="12" name="Shape 12"/>
          <p:cNvSpPr txBox="1"/>
          <p:nvPr>
            <p:ph idx="12" type="sldNum"/>
          </p:nvPr>
        </p:nvSpPr>
        <p:spPr>
          <a:xfrm>
            <a:off x="11409045" y="6333134"/>
            <a:ext cx="731700" cy="525000"/>
          </a:xfrm>
          <a:prstGeom prst="rect">
            <a:avLst/>
          </a:prstGeom>
          <a:noFill/>
          <a:ln>
            <a:noFill/>
          </a:ln>
        </p:spPr>
        <p:txBody>
          <a:bodyPr anchorCtr="0" anchor="t" bIns="91425" lIns="91425" rIns="91425" wrap="square" tIns="91425">
            <a:noAutofit/>
          </a:bodyPr>
          <a:lstStyle/>
          <a:p>
            <a:pPr indent="0" lvl="0" marL="0" algn="r">
              <a:spcBef>
                <a:spcPts val="0"/>
              </a:spcBef>
              <a:buNone/>
            </a:pPr>
            <a:fld id="{00000000-1234-1234-1234-123412341234}" type="slidenum">
              <a:rPr lang="en-US" sz="1300">
                <a:solidFill>
                  <a:schemeClr val="dk1"/>
                </a:solidFill>
                <a:latin typeface="Questrial"/>
                <a:ea typeface="Questrial"/>
                <a:cs typeface="Questrial"/>
                <a:sym typeface="Questrial"/>
              </a:rPr>
              <a:t>‹#›</a:t>
            </a:fld>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3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 Id="rId3" Type="http://schemas.openxmlformats.org/officeDocument/2006/relationships/image" Target="../media/image2.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 Id="rId3" Type="http://schemas.openxmlformats.org/officeDocument/2006/relationships/hyperlink" Target="http://vita.taxslayerpro.com/IRSTRAINING" TargetMode="Externa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9.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 Id="rId3" Type="http://schemas.openxmlformats.org/officeDocument/2006/relationships/image" Target="../media/image24.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 Id="rId3" Type="http://schemas.openxmlformats.org/officeDocument/2006/relationships/image" Target="../media/image27.png"/><Relationship Id="rId4" Type="http://schemas.openxmlformats.org/officeDocument/2006/relationships/image" Target="../media/image35.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 Id="rId3" Type="http://schemas.openxmlformats.org/officeDocument/2006/relationships/image" Target="../media/image26.png"/><Relationship Id="rId4" Type="http://schemas.openxmlformats.org/officeDocument/2006/relationships/image" Target="../media/image28.png"/><Relationship Id="rId11" Type="http://schemas.openxmlformats.org/officeDocument/2006/relationships/image" Target="../media/image37.png"/><Relationship Id="rId10" Type="http://schemas.openxmlformats.org/officeDocument/2006/relationships/image" Target="../media/image30.png"/><Relationship Id="rId12" Type="http://schemas.openxmlformats.org/officeDocument/2006/relationships/image" Target="../media/image43.png"/><Relationship Id="rId9" Type="http://schemas.openxmlformats.org/officeDocument/2006/relationships/image" Target="../media/image34.png"/><Relationship Id="rId5" Type="http://schemas.openxmlformats.org/officeDocument/2006/relationships/image" Target="../media/image31.png"/><Relationship Id="rId6" Type="http://schemas.openxmlformats.org/officeDocument/2006/relationships/image" Target="../media/image29.png"/><Relationship Id="rId7" Type="http://schemas.openxmlformats.org/officeDocument/2006/relationships/image" Target="../media/image33.png"/><Relationship Id="rId8" Type="http://schemas.openxmlformats.org/officeDocument/2006/relationships/image" Target="../media/image32.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 Id="rId3" Type="http://schemas.openxmlformats.org/officeDocument/2006/relationships/image" Target="../media/image40.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 Id="rId3" Type="http://schemas.openxmlformats.org/officeDocument/2006/relationships/image" Target="../media/image39.png"/><Relationship Id="rId4" Type="http://schemas.openxmlformats.org/officeDocument/2006/relationships/image" Target="../media/image44.png"/><Relationship Id="rId5" Type="http://schemas.openxmlformats.org/officeDocument/2006/relationships/image" Target="../media/image41.png"/><Relationship Id="rId6" Type="http://schemas.openxmlformats.org/officeDocument/2006/relationships/image" Target="../media/image38.png"/><Relationship Id="rId7" Type="http://schemas.openxmlformats.org/officeDocument/2006/relationships/image" Target="../media/image46.png"/><Relationship Id="rId8" Type="http://schemas.openxmlformats.org/officeDocument/2006/relationships/image" Target="../media/image42.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 Id="rId3" Type="http://schemas.openxmlformats.org/officeDocument/2006/relationships/image" Target="../media/image48.png"/><Relationship Id="rId4" Type="http://schemas.openxmlformats.org/officeDocument/2006/relationships/image" Target="../media/image47.png"/><Relationship Id="rId5" Type="http://schemas.openxmlformats.org/officeDocument/2006/relationships/image" Target="../media/image45.png"/><Relationship Id="rId6" Type="http://schemas.openxmlformats.org/officeDocument/2006/relationships/image" Target="../media/image49.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 Id="rId3" Type="http://schemas.openxmlformats.org/officeDocument/2006/relationships/image" Target="../media/image54.png"/><Relationship Id="rId4" Type="http://schemas.openxmlformats.org/officeDocument/2006/relationships/image" Target="../media/image52.png"/><Relationship Id="rId5" Type="http://schemas.openxmlformats.org/officeDocument/2006/relationships/image" Target="../media/image51.png"/><Relationship Id="rId6" Type="http://schemas.openxmlformats.org/officeDocument/2006/relationships/image" Target="../media/image53.png"/><Relationship Id="rId7" Type="http://schemas.openxmlformats.org/officeDocument/2006/relationships/image" Target="../media/image50.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 Id="rId3" Type="http://schemas.openxmlformats.org/officeDocument/2006/relationships/image" Target="../media/image55.png"/><Relationship Id="rId4" Type="http://schemas.openxmlformats.org/officeDocument/2006/relationships/image" Target="../media/image80.png"/><Relationship Id="rId5" Type="http://schemas.openxmlformats.org/officeDocument/2006/relationships/image" Target="../media/image60.png"/><Relationship Id="rId6" Type="http://schemas.openxmlformats.org/officeDocument/2006/relationships/image" Target="../media/image58.png"/><Relationship Id="rId7" Type="http://schemas.openxmlformats.org/officeDocument/2006/relationships/image" Target="../media/image56.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 Id="rId3" Type="http://schemas.openxmlformats.org/officeDocument/2006/relationships/image" Target="../media/image59.png"/><Relationship Id="rId4" Type="http://schemas.openxmlformats.org/officeDocument/2006/relationships/image" Target="../media/image57.png"/><Relationship Id="rId5" Type="http://schemas.openxmlformats.org/officeDocument/2006/relationships/image" Target="../media/image69.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3.xml"/><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67.png"/><Relationship Id="rId6" Type="http://schemas.openxmlformats.org/officeDocument/2006/relationships/image" Target="../media/image64.png"/><Relationship Id="rId7" Type="http://schemas.openxmlformats.org/officeDocument/2006/relationships/image" Target="../media/image65.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9.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5.xml"/><Relationship Id="rId3" Type="http://schemas.openxmlformats.org/officeDocument/2006/relationships/image" Target="../media/image66.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6.xml"/><Relationship Id="rId3" Type="http://schemas.openxmlformats.org/officeDocument/2006/relationships/image" Target="../media/image62.png"/><Relationship Id="rId4" Type="http://schemas.openxmlformats.org/officeDocument/2006/relationships/image" Target="../media/image88.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7.xml"/><Relationship Id="rId3" Type="http://schemas.openxmlformats.org/officeDocument/2006/relationships/image" Target="../media/image2.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2.xml"/><Relationship Id="rId3" Type="http://schemas.openxmlformats.org/officeDocument/2006/relationships/image" Target="../media/image2.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6.xml"/><Relationship Id="rId3" Type="http://schemas.openxmlformats.org/officeDocument/2006/relationships/image" Target="../media/image68.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7.xml"/><Relationship Id="rId3" Type="http://schemas.openxmlformats.org/officeDocument/2006/relationships/image" Target="../media/image71.png"/><Relationship Id="rId4" Type="http://schemas.openxmlformats.org/officeDocument/2006/relationships/image" Target="../media/image91.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10.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4.xml"/><Relationship Id="rId3" Type="http://schemas.openxmlformats.org/officeDocument/2006/relationships/image" Target="../media/image26.png"/><Relationship Id="rId4" Type="http://schemas.openxmlformats.org/officeDocument/2006/relationships/image" Target="../media/image33.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5.xml"/><Relationship Id="rId3" Type="http://schemas.openxmlformats.org/officeDocument/2006/relationships/image" Target="../media/image26.png"/><Relationship Id="rId4" Type="http://schemas.openxmlformats.org/officeDocument/2006/relationships/image" Target="../media/image32.png"/><Relationship Id="rId5" Type="http://schemas.openxmlformats.org/officeDocument/2006/relationships/image" Target="../media/image34.png"/><Relationship Id="rId6" Type="http://schemas.openxmlformats.org/officeDocument/2006/relationships/image" Target="../media/image30.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0.xml"/><Relationship Id="rId3" Type="http://schemas.openxmlformats.org/officeDocument/2006/relationships/image" Target="../media/image2.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6.xml"/><Relationship Id="rId3" Type="http://schemas.openxmlformats.org/officeDocument/2006/relationships/image" Target="../media/image2.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5.png"/><Relationship Id="rId4" Type="http://schemas.openxmlformats.org/officeDocument/2006/relationships/image" Target="../media/image19.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0.xml"/><Relationship Id="rId3" Type="http://schemas.openxmlformats.org/officeDocument/2006/relationships/image" Target="../media/image2.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0.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2.xml"/><Relationship Id="rId3" Type="http://schemas.openxmlformats.org/officeDocument/2006/relationships/image" Target="../media/image70.pn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5.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8.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5.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8.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0.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2.xml"/><Relationship Id="rId3" Type="http://schemas.openxmlformats.org/officeDocument/2006/relationships/image" Target="../media/image2.pn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4.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5.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6.xml"/><Relationship Id="rId3" Type="http://schemas.openxmlformats.org/officeDocument/2006/relationships/image" Target="../media/image76.pn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8.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0.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1.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4.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5.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6.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8.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9.xml"/><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0.xml"/><Relationship Id="rId3" Type="http://schemas.openxmlformats.org/officeDocument/2006/relationships/hyperlink" Target="http://www.healthcare.gov/" TargetMode="Externa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4.xml"/><Relationship Id="rId3" Type="http://schemas.openxmlformats.org/officeDocument/2006/relationships/hyperlink" Target="http://www.healthcare.gov/" TargetMode="Externa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5.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6.xml"/><Relationship Id="rId3" Type="http://schemas.openxmlformats.org/officeDocument/2006/relationships/image" Target="../media/image72.png"/></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7.xml"/><Relationship Id="rId3" Type="http://schemas.openxmlformats.org/officeDocument/2006/relationships/image" Target="../media/image73.pn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8.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0.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1.xml"/><Relationship Id="rId3" Type="http://schemas.openxmlformats.org/officeDocument/2006/relationships/image" Target="../media/image74.png"/></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4.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5.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6.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8.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0.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3.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4.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5.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6.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8.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7.png"/></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0.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1.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3.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4.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5.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6.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8.xml"/><Relationship Id="rId3" Type="http://schemas.openxmlformats.org/officeDocument/2006/relationships/image" Target="../media/image2.png"/></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2.png"/><Relationship Id="rId4" Type="http://schemas.openxmlformats.org/officeDocument/2006/relationships/image" Target="../media/image23.png"/></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0.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1.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3.xml"/><Relationship Id="rId3" Type="http://schemas.openxmlformats.org/officeDocument/2006/relationships/image" Target="../media/image77.png"/></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4.xml"/><Relationship Id="rId3" Type="http://schemas.openxmlformats.org/officeDocument/2006/relationships/image" Target="../media/image79.png"/></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5.xml"/><Relationship Id="rId3" Type="http://schemas.openxmlformats.org/officeDocument/2006/relationships/image" Target="../media/image78.png"/></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6.xml"/><Relationship Id="rId3" Type="http://schemas.openxmlformats.org/officeDocument/2006/relationships/image" Target="../media/image75.png"/></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7.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8.xml"/><Relationship Id="rId3" Type="http://schemas.openxmlformats.org/officeDocument/2006/relationships/image" Target="../media/image84.png"/></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9.xml"/><Relationship Id="rId3" Type="http://schemas.openxmlformats.org/officeDocument/2006/relationships/image" Target="../media/image8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0.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1.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3.xml"/><Relationship Id="rId3" Type="http://schemas.openxmlformats.org/officeDocument/2006/relationships/image" Target="../media/image2.png"/></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4.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5.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6.xml"/><Relationship Id="rId3" Type="http://schemas.openxmlformats.org/officeDocument/2006/relationships/image" Target="../media/image2.png"/></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7.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8.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6.png"/></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0.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1.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3.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4.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5.xml"/><Relationship Id="rId3" Type="http://schemas.openxmlformats.org/officeDocument/2006/relationships/image" Target="../media/image2.png"/></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6.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7.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8.xml"/><Relationship Id="rId3" Type="http://schemas.openxmlformats.org/officeDocument/2006/relationships/image" Target="../media/image2.png"/></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3.png"/><Relationship Id="rId4" Type="http://schemas.openxmlformats.org/officeDocument/2006/relationships/image" Target="../media/image21.png"/></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0.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1.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3.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4.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5.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6.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7.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8.xml"/><Relationship Id="rId3" Type="http://schemas.openxmlformats.org/officeDocument/2006/relationships/image" Target="../media/image83.png"/></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9.xml"/><Relationship Id="rId3" Type="http://schemas.openxmlformats.org/officeDocument/2006/relationships/image" Target="../media/image8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0.xml"/><Relationship Id="rId3" Type="http://schemas.openxmlformats.org/officeDocument/2006/relationships/image" Target="../media/image90.png"/></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1.xml"/><Relationship Id="rId3" Type="http://schemas.openxmlformats.org/officeDocument/2006/relationships/image" Target="../media/image85.png"/></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2.xml"/><Relationship Id="rId3" Type="http://schemas.openxmlformats.org/officeDocument/2006/relationships/image" Target="../media/image1.png"/><Relationship Id="rId4" Type="http://schemas.openxmlformats.org/officeDocument/2006/relationships/image" Target="../media/image87.png"/></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3.xml"/><Relationship Id="rId3" Type="http://schemas.openxmlformats.org/officeDocument/2006/relationships/image" Target="../media/image86.png"/></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4.xml"/><Relationship Id="rId3" Type="http://schemas.openxmlformats.org/officeDocument/2006/relationships/image" Target="../media/image89.png"/></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5.xml"/><Relationship Id="rId3" Type="http://schemas.openxmlformats.org/officeDocument/2006/relationships/image" Target="../media/image92.png"/></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6.xml"/><Relationship Id="rId3" Type="http://schemas.openxmlformats.org/officeDocument/2006/relationships/image" Target="../media/image95.png"/></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7.xml"/><Relationship Id="rId3" Type="http://schemas.openxmlformats.org/officeDocument/2006/relationships/image" Target="../media/image93.png"/></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8.xml"/><Relationship Id="rId3" Type="http://schemas.openxmlformats.org/officeDocument/2006/relationships/image" Target="../media/image104.png"/></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9.xml"/><Relationship Id="rId3" Type="http://schemas.openxmlformats.org/officeDocument/2006/relationships/image" Target="../media/image9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0.xml"/><Relationship Id="rId3" Type="http://schemas.openxmlformats.org/officeDocument/2006/relationships/image" Target="../media/image97.png"/></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1.xml"/><Relationship Id="rId3" Type="http://schemas.openxmlformats.org/officeDocument/2006/relationships/image" Target="../media/image96.png"/></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2.xml"/><Relationship Id="rId3" Type="http://schemas.openxmlformats.org/officeDocument/2006/relationships/image" Target="../media/image102.png"/></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3.xml"/><Relationship Id="rId3" Type="http://schemas.openxmlformats.org/officeDocument/2006/relationships/image" Target="../media/image101.png"/></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4.xml"/><Relationship Id="rId3" Type="http://schemas.openxmlformats.org/officeDocument/2006/relationships/image" Target="../media/image98.png"/></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5.xml"/><Relationship Id="rId3" Type="http://schemas.openxmlformats.org/officeDocument/2006/relationships/image" Target="../media/image99.png"/></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6.xml"/><Relationship Id="rId3" Type="http://schemas.openxmlformats.org/officeDocument/2006/relationships/image" Target="../media/image103.png"/></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7.xml"/><Relationship Id="rId3" Type="http://schemas.openxmlformats.org/officeDocument/2006/relationships/image" Target="../media/image100.png"/></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8.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9.xml"/><Relationship Id="rId3"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8.png"/></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0.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1.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3.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4.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5.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6.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7.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8.xml"/><Relationship Id="rId3" Type="http://schemas.openxmlformats.org/officeDocument/2006/relationships/hyperlink" Target="mailto:WI.Voltax@irs.gov" TargetMode="Externa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9.xml"/><Relationship Id="rId3" Type="http://schemas.openxmlformats.org/officeDocument/2006/relationships/hyperlink" Target="http://volunteers.generationforchange.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vimeo.com/69241080"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8.png"/><Relationship Id="rId4" Type="http://schemas.openxmlformats.org/officeDocument/2006/relationships/image" Target="../media/image22.png"/></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0.xml"/><Relationship Id="rId3" Type="http://schemas.openxmlformats.org/officeDocument/2006/relationships/image" Target="../media/image2.png"/></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1.xml"/><Relationship Id="rId3" Type="http://schemas.openxmlformats.org/officeDocument/2006/relationships/hyperlink" Target="https://vimeo.com/150838658" TargetMode="External"/><Relationship Id="rId4" Type="http://schemas.openxmlformats.org/officeDocument/2006/relationships/hyperlink" Target="https://vimeo.com/150947559" TargetMode="Externa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3.xml"/><Relationship Id="rId3" Type="http://schemas.openxmlformats.org/officeDocument/2006/relationships/hyperlink" Target="http://volunteers.generationforchange.org/" TargetMode="Externa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4.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5.xml"/><Relationship Id="rId3" Type="http://schemas.openxmlformats.org/officeDocument/2006/relationships/hyperlink" Target="http://www.impactamerica.com/taxprep" TargetMode="Externa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6.xml"/><Relationship Id="rId3"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8.pn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8.png"/><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8.png"/><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2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ww.facebook.com/ImpactAlabama" TargetMode="External"/><Relationship Id="rId4"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2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2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 name="Shape 34"/>
        <p:cNvGrpSpPr/>
        <p:nvPr/>
      </p:nvGrpSpPr>
      <p:grpSpPr>
        <a:xfrm>
          <a:off x="0" y="0"/>
          <a:ext cx="0" cy="0"/>
          <a:chOff x="0" y="0"/>
          <a:chExt cx="0" cy="0"/>
        </a:xfrm>
      </p:grpSpPr>
      <p:pic>
        <p:nvPicPr>
          <p:cNvPr descr="Impact-logo_SaveFirst-green.eps" id="35" name="Shape 35"/>
          <p:cNvPicPr preferRelativeResize="0"/>
          <p:nvPr/>
        </p:nvPicPr>
        <p:blipFill rotWithShape="1">
          <a:blip r:embed="rId3">
            <a:alphaModFix/>
          </a:blip>
          <a:srcRect b="34976" l="19561" r="20646" t="31742"/>
          <a:stretch/>
        </p:blipFill>
        <p:spPr>
          <a:xfrm>
            <a:off x="1440089" y="413266"/>
            <a:ext cx="9264733" cy="4243519"/>
          </a:xfrm>
          <a:prstGeom prst="rect">
            <a:avLst/>
          </a:prstGeom>
          <a:noFill/>
          <a:ln>
            <a:noFill/>
          </a:ln>
        </p:spPr>
      </p:pic>
      <p:sp>
        <p:nvSpPr>
          <p:cNvPr id="36" name="Shape 36"/>
          <p:cNvSpPr/>
          <p:nvPr/>
        </p:nvSpPr>
        <p:spPr>
          <a:xfrm>
            <a:off x="1524003" y="-184666"/>
            <a:ext cx="184731" cy="369332"/>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7" name="Shape 37"/>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8" name="Shape 38"/>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9" name="Shape 39"/>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40" name="Shape 40"/>
          <p:cNvSpPr txBox="1"/>
          <p:nvPr/>
        </p:nvSpPr>
        <p:spPr>
          <a:xfrm>
            <a:off x="-1461427" y="1481721"/>
            <a:ext cx="184666"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41" name="Shape 41"/>
          <p:cNvSpPr txBox="1"/>
          <p:nvPr/>
        </p:nvSpPr>
        <p:spPr>
          <a:xfrm>
            <a:off x="1440163" y="4749375"/>
            <a:ext cx="9264600" cy="18162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spcAft>
                <a:spcPts val="0"/>
              </a:spcAft>
              <a:buClr>
                <a:schemeClr val="dk2"/>
              </a:buClr>
              <a:buFont typeface="Questrial"/>
              <a:buNone/>
            </a:pPr>
            <a:r>
              <a:rPr b="1" lang="en-US" sz="5400" u="none">
                <a:solidFill>
                  <a:schemeClr val="dk2"/>
                </a:solidFill>
                <a:latin typeface="Questrial"/>
                <a:ea typeface="Questrial"/>
                <a:cs typeface="Questrial"/>
                <a:sym typeface="Questrial"/>
              </a:rPr>
              <a:t>Volunteer Basic Tax Training</a:t>
            </a:r>
          </a:p>
          <a:p>
            <a:pPr indent="0" lvl="0" marL="0" marR="0" rtl="0" algn="ctr">
              <a:spcBef>
                <a:spcPts val="0"/>
              </a:spcBef>
              <a:buClr>
                <a:schemeClr val="dk2"/>
              </a:buClr>
              <a:buFont typeface="Questrial"/>
              <a:buNone/>
            </a:pPr>
            <a:r>
              <a:rPr b="1" lang="en-US" sz="5400" u="none">
                <a:solidFill>
                  <a:schemeClr val="dk2"/>
                </a:solidFill>
                <a:latin typeface="Questrial"/>
                <a:ea typeface="Questrial"/>
                <a:cs typeface="Questrial"/>
                <a:sym typeface="Questrial"/>
              </a:rPr>
              <a:t>A Session</a:t>
            </a:r>
          </a:p>
        </p:txBody>
      </p:sp>
      <p:sp>
        <p:nvSpPr>
          <p:cNvPr id="42" name="Shape 4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Shape 11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 Terminology Objectives</a:t>
            </a:r>
          </a:p>
        </p:txBody>
      </p:sp>
      <p:sp>
        <p:nvSpPr>
          <p:cNvPr id="112" name="Shape 112"/>
          <p:cNvSpPr txBox="1"/>
          <p:nvPr>
            <p:ph idx="1" type="body"/>
          </p:nvPr>
        </p:nvSpPr>
        <p:spPr>
          <a:xfrm>
            <a:off x="609600" y="1600204"/>
            <a:ext cx="10972800" cy="3420031"/>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342900" lvl="0" marL="342900" marR="0" rtl="0" algn="l">
              <a:spcBef>
                <a:spcPts val="0"/>
              </a:spcBef>
              <a:spcAft>
                <a:spcPts val="0"/>
              </a:spcAft>
              <a:buClr>
                <a:schemeClr val="accent3"/>
              </a:buClr>
              <a:buSzPts val="4000"/>
              <a:buFont typeface="Noto Sans Symbols"/>
              <a:buChar char="➢"/>
            </a:pPr>
            <a:r>
              <a:rPr b="1" i="0" lang="en-US" sz="4000" u="none" cap="none" strike="noStrike">
                <a:solidFill>
                  <a:schemeClr val="accent3"/>
                </a:solidFill>
                <a:latin typeface="Questrial"/>
                <a:ea typeface="Questrial"/>
                <a:cs typeface="Questrial"/>
                <a:sym typeface="Questrial"/>
              </a:rPr>
              <a:t>After completing this section, the volunteer will be able to:</a:t>
            </a: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Define important tax terminology</a:t>
            </a:r>
          </a:p>
          <a:p>
            <a:pPr indent="-285750" lvl="1" marL="742950" marR="0" rtl="0" algn="l">
              <a:spcBef>
                <a:spcPts val="720"/>
              </a:spcBef>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Describe the relationship between total income, tax credits, and amount owed or refunded</a:t>
            </a:r>
          </a:p>
        </p:txBody>
      </p:sp>
      <p:sp>
        <p:nvSpPr>
          <p:cNvPr id="113" name="Shape 11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xEl>
                                              <p:pRg end="0" st="0"/>
                                            </p:txEl>
                                          </p:spTgt>
                                        </p:tgtEl>
                                        <p:attrNameLst>
                                          <p:attrName>style.visibility</p:attrName>
                                        </p:attrNameLst>
                                      </p:cBhvr>
                                      <p:to>
                                        <p:strVal val="visible"/>
                                      </p:to>
                                    </p:set>
                                    <p:animEffect filter="fade" transition="in">
                                      <p:cBhvr>
                                        <p:cTn dur="1000"/>
                                        <p:tgtEl>
                                          <p:spTgt spid="1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xEl>
                                              <p:pRg end="1" st="1"/>
                                            </p:txEl>
                                          </p:spTgt>
                                        </p:tgtEl>
                                        <p:attrNameLst>
                                          <p:attrName>style.visibility</p:attrName>
                                        </p:attrNameLst>
                                      </p:cBhvr>
                                      <p:to>
                                        <p:strVal val="visible"/>
                                      </p:to>
                                    </p:set>
                                    <p:animEffect filter="fade" transition="in">
                                      <p:cBhvr>
                                        <p:cTn dur="1000"/>
                                        <p:tgtEl>
                                          <p:spTgt spid="11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xEl>
                                              <p:pRg end="2" st="2"/>
                                            </p:txEl>
                                          </p:spTgt>
                                        </p:tgtEl>
                                        <p:attrNameLst>
                                          <p:attrName>style.visibility</p:attrName>
                                        </p:attrNameLst>
                                      </p:cBhvr>
                                      <p:to>
                                        <p:strVal val="visible"/>
                                      </p:to>
                                    </p:set>
                                    <p:animEffect filter="fade" transition="in">
                                      <p:cBhvr>
                                        <p:cTn dur="1000"/>
                                        <p:tgtEl>
                                          <p:spTgt spid="11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8" name="Shape 948"/>
        <p:cNvGrpSpPr/>
        <p:nvPr/>
      </p:nvGrpSpPr>
      <p:grpSpPr>
        <a:xfrm>
          <a:off x="0" y="0"/>
          <a:ext cx="0" cy="0"/>
          <a:chOff x="0" y="0"/>
          <a:chExt cx="0" cy="0"/>
        </a:xfrm>
      </p:grpSpPr>
      <p:sp>
        <p:nvSpPr>
          <p:cNvPr id="949" name="Shape 94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p>
        </p:txBody>
      </p:sp>
      <p:sp>
        <p:nvSpPr>
          <p:cNvPr id="950" name="Shape 950"/>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0" lIns="0" rIns="0" wrap="square" tIns="0">
            <a:noAutofit/>
          </a:bodyPr>
          <a:lstStyle/>
          <a:p>
            <a:pPr indent="-342900" lvl="0" marL="342900" marR="0" rtl="0" algn="ctr">
              <a:lnSpc>
                <a:spcPct val="90000"/>
              </a:lnSpc>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YES.  </a:t>
            </a:r>
          </a:p>
          <a:p>
            <a:pPr indent="-342900" lvl="0" marL="342900" marR="0" rtl="0" algn="ctr">
              <a:lnSpc>
                <a:spcPct val="9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Jim meets all of the requirements to be </a:t>
            </a:r>
          </a:p>
          <a:p>
            <a:pPr indent="-342900" lvl="0" marL="342900" marR="0" rtl="0" algn="ctr">
              <a:lnSpc>
                <a:spcPct val="90000"/>
              </a:lnSpc>
              <a:spcBef>
                <a:spcPts val="800"/>
              </a:spcBef>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a qualifying relative of Gina.</a:t>
            </a:r>
          </a:p>
        </p:txBody>
      </p:sp>
      <p:sp>
        <p:nvSpPr>
          <p:cNvPr id="951" name="Shape 95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ransition spd="med">
    <p:fade thruBlk="1"/>
  </p:transition>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5" name="Shape 955"/>
        <p:cNvGrpSpPr/>
        <p:nvPr/>
      </p:nvGrpSpPr>
      <p:grpSpPr>
        <a:xfrm>
          <a:off x="0" y="0"/>
          <a:ext cx="0" cy="0"/>
          <a:chOff x="0" y="0"/>
          <a:chExt cx="0" cy="0"/>
        </a:xfrm>
      </p:grpSpPr>
      <p:pic>
        <p:nvPicPr>
          <p:cNvPr descr="Impact-logo_SaveFirst-green.eps" id="956" name="Shape 956"/>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957" name="Shape 957"/>
          <p:cNvSpPr/>
          <p:nvPr/>
        </p:nvSpPr>
        <p:spPr>
          <a:xfrm>
            <a:off x="1524003" y="-184666"/>
            <a:ext cx="184731" cy="369332"/>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958" name="Shape 958"/>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959" name="Shape 959"/>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960" name="Shape 960"/>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961" name="Shape 961"/>
          <p:cNvSpPr txBox="1"/>
          <p:nvPr/>
        </p:nvSpPr>
        <p:spPr>
          <a:xfrm>
            <a:off x="-1461427" y="1481721"/>
            <a:ext cx="184666"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962" name="Shape 962"/>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lang="en-US" sz="5400">
                <a:solidFill>
                  <a:schemeClr val="dk2"/>
                </a:solidFill>
                <a:latin typeface="Questrial"/>
                <a:ea typeface="Questrial"/>
                <a:cs typeface="Questrial"/>
                <a:sym typeface="Questrial"/>
              </a:rPr>
              <a:t>Filing Status</a:t>
            </a:r>
          </a:p>
        </p:txBody>
      </p:sp>
      <p:sp>
        <p:nvSpPr>
          <p:cNvPr id="963" name="Shape 96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7" name="Shape 967"/>
        <p:cNvGrpSpPr/>
        <p:nvPr/>
      </p:nvGrpSpPr>
      <p:grpSpPr>
        <a:xfrm>
          <a:off x="0" y="0"/>
          <a:ext cx="0" cy="0"/>
          <a:chOff x="0" y="0"/>
          <a:chExt cx="0" cy="0"/>
        </a:xfrm>
      </p:grpSpPr>
      <p:sp>
        <p:nvSpPr>
          <p:cNvPr id="968" name="Shape 96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 Objectives</a:t>
            </a:r>
          </a:p>
        </p:txBody>
      </p:sp>
      <p:sp>
        <p:nvSpPr>
          <p:cNvPr id="969" name="Shape 969"/>
          <p:cNvSpPr txBox="1"/>
          <p:nvPr>
            <p:ph idx="1" type="body"/>
          </p:nvPr>
        </p:nvSpPr>
        <p:spPr>
          <a:xfrm>
            <a:off x="609600" y="1600204"/>
            <a:ext cx="10972800" cy="2612567"/>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342900" lvl="0" marL="342900" marR="0" rtl="0" algn="l">
              <a:spcBef>
                <a:spcPts val="0"/>
              </a:spcBef>
              <a:spcAft>
                <a:spcPts val="0"/>
              </a:spcAft>
              <a:buClr>
                <a:schemeClr val="accent3"/>
              </a:buClr>
              <a:buSzPts val="4000"/>
              <a:buFont typeface="Noto Sans Symbols"/>
              <a:buChar char="➢"/>
            </a:pPr>
            <a:r>
              <a:rPr b="1" i="0" lang="en-US" sz="4000" u="none" cap="none" strike="noStrike">
                <a:solidFill>
                  <a:schemeClr val="accent3"/>
                </a:solidFill>
                <a:latin typeface="Questrial"/>
                <a:ea typeface="Questrial"/>
                <a:cs typeface="Questrial"/>
                <a:sym typeface="Questrial"/>
              </a:rPr>
              <a:t>After completing this section, the volunteer will be able to:</a:t>
            </a:r>
          </a:p>
          <a:p>
            <a:pPr indent="-285750" lvl="1" marL="742950" marR="0" rtl="0" algn="l">
              <a:spcBef>
                <a:spcPts val="720"/>
              </a:spcBef>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Choose the most advantageous (and allowable) filing status for a taxpayer </a:t>
            </a:r>
          </a:p>
        </p:txBody>
      </p:sp>
      <p:sp>
        <p:nvSpPr>
          <p:cNvPr id="970" name="Shape 97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9">
                                            <p:txEl>
                                              <p:pRg end="0" st="0"/>
                                            </p:txEl>
                                          </p:spTgt>
                                        </p:tgtEl>
                                        <p:attrNameLst>
                                          <p:attrName>style.visibility</p:attrName>
                                        </p:attrNameLst>
                                      </p:cBhvr>
                                      <p:to>
                                        <p:strVal val="visible"/>
                                      </p:to>
                                    </p:set>
                                    <p:animEffect filter="fade" transition="in">
                                      <p:cBhvr>
                                        <p:cTn dur="1000"/>
                                        <p:tgtEl>
                                          <p:spTgt spid="96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9">
                                            <p:txEl>
                                              <p:pRg end="1" st="1"/>
                                            </p:txEl>
                                          </p:spTgt>
                                        </p:tgtEl>
                                        <p:attrNameLst>
                                          <p:attrName>style.visibility</p:attrName>
                                        </p:attrNameLst>
                                      </p:cBhvr>
                                      <p:to>
                                        <p:strVal val="visible"/>
                                      </p:to>
                                    </p:set>
                                    <p:animEffect filter="fade" transition="in">
                                      <p:cBhvr>
                                        <p:cTn dur="1000"/>
                                        <p:tgtEl>
                                          <p:spTgt spid="96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5" name="Shape 975"/>
        <p:cNvGrpSpPr/>
        <p:nvPr/>
      </p:nvGrpSpPr>
      <p:grpSpPr>
        <a:xfrm>
          <a:off x="0" y="0"/>
          <a:ext cx="0" cy="0"/>
          <a:chOff x="0" y="0"/>
          <a:chExt cx="0" cy="0"/>
        </a:xfrm>
      </p:grpSpPr>
      <p:sp>
        <p:nvSpPr>
          <p:cNvPr id="976" name="Shape 97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Five Filing Statuses</a:t>
            </a:r>
          </a:p>
        </p:txBody>
      </p:sp>
      <p:sp>
        <p:nvSpPr>
          <p:cNvPr id="977" name="Shape 977"/>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Single</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Married Filing Jointly</a:t>
            </a:r>
          </a:p>
          <a:p>
            <a:pPr indent="-342900" lvl="0" marL="342900" marR="0" rtl="0" algn="l">
              <a:spcBef>
                <a:spcPts val="800"/>
              </a:spcBef>
              <a:spcAft>
                <a:spcPts val="0"/>
              </a:spcAft>
              <a:buClr>
                <a:schemeClr val="accent1"/>
              </a:buClr>
              <a:buSzPts val="4000"/>
              <a:buFont typeface="Noto Sans Symbols"/>
              <a:buChar char="➢"/>
            </a:pPr>
            <a:r>
              <a:rPr b="0" i="0" lang="en-US" sz="4000" u="none" cap="none" strike="noStrike">
                <a:solidFill>
                  <a:schemeClr val="accent1"/>
                </a:solidFill>
                <a:latin typeface="Questrial"/>
                <a:ea typeface="Questrial"/>
                <a:cs typeface="Questrial"/>
                <a:sym typeface="Questrial"/>
              </a:rPr>
              <a:t>Married Filing Separately</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Head of Household</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Qualifying Widow(er) with Dependent Child</a:t>
            </a: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a:p>
            <a:pPr indent="0" lvl="0" marL="0" marR="0" rtl="0" algn="l">
              <a:spcBef>
                <a:spcPts val="800"/>
              </a:spcBef>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978" name="Shape 97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7">
                                            <p:txEl>
                                              <p:pRg end="0" st="0"/>
                                            </p:txEl>
                                          </p:spTgt>
                                        </p:tgtEl>
                                        <p:attrNameLst>
                                          <p:attrName>style.visibility</p:attrName>
                                        </p:attrNameLst>
                                      </p:cBhvr>
                                      <p:to>
                                        <p:strVal val="visible"/>
                                      </p:to>
                                    </p:set>
                                    <p:animEffect filter="fade" transition="in">
                                      <p:cBhvr>
                                        <p:cTn dur="500"/>
                                        <p:tgtEl>
                                          <p:spTgt spid="9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7">
                                            <p:txEl>
                                              <p:pRg end="1" st="1"/>
                                            </p:txEl>
                                          </p:spTgt>
                                        </p:tgtEl>
                                        <p:attrNameLst>
                                          <p:attrName>style.visibility</p:attrName>
                                        </p:attrNameLst>
                                      </p:cBhvr>
                                      <p:to>
                                        <p:strVal val="visible"/>
                                      </p:to>
                                    </p:set>
                                    <p:animEffect filter="fade" transition="in">
                                      <p:cBhvr>
                                        <p:cTn dur="500"/>
                                        <p:tgtEl>
                                          <p:spTgt spid="97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7">
                                            <p:txEl>
                                              <p:pRg end="2" st="2"/>
                                            </p:txEl>
                                          </p:spTgt>
                                        </p:tgtEl>
                                        <p:attrNameLst>
                                          <p:attrName>style.visibility</p:attrName>
                                        </p:attrNameLst>
                                      </p:cBhvr>
                                      <p:to>
                                        <p:strVal val="visible"/>
                                      </p:to>
                                    </p:set>
                                    <p:animEffect filter="fade" transition="in">
                                      <p:cBhvr>
                                        <p:cTn dur="500"/>
                                        <p:tgtEl>
                                          <p:spTgt spid="97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7">
                                            <p:txEl>
                                              <p:pRg end="3" st="3"/>
                                            </p:txEl>
                                          </p:spTgt>
                                        </p:tgtEl>
                                        <p:attrNameLst>
                                          <p:attrName>style.visibility</p:attrName>
                                        </p:attrNameLst>
                                      </p:cBhvr>
                                      <p:to>
                                        <p:strVal val="visible"/>
                                      </p:to>
                                    </p:set>
                                    <p:animEffect filter="fade" transition="in">
                                      <p:cBhvr>
                                        <p:cTn dur="500"/>
                                        <p:tgtEl>
                                          <p:spTgt spid="97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7">
                                            <p:txEl>
                                              <p:pRg end="4" st="4"/>
                                            </p:txEl>
                                          </p:spTgt>
                                        </p:tgtEl>
                                        <p:attrNameLst>
                                          <p:attrName>style.visibility</p:attrName>
                                        </p:attrNameLst>
                                      </p:cBhvr>
                                      <p:to>
                                        <p:strVal val="visible"/>
                                      </p:to>
                                    </p:set>
                                    <p:animEffect filter="fade" transition="in">
                                      <p:cBhvr>
                                        <p:cTn dur="500"/>
                                        <p:tgtEl>
                                          <p:spTgt spid="97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7">
                                            <p:txEl>
                                              <p:pRg end="5" st="5"/>
                                            </p:txEl>
                                          </p:spTgt>
                                        </p:tgtEl>
                                        <p:attrNameLst>
                                          <p:attrName>style.visibility</p:attrName>
                                        </p:attrNameLst>
                                      </p:cBhvr>
                                      <p:to>
                                        <p:strVal val="visible"/>
                                      </p:to>
                                    </p:set>
                                    <p:animEffect filter="fade" transition="in">
                                      <p:cBhvr>
                                        <p:cTn dur="500"/>
                                        <p:tgtEl>
                                          <p:spTgt spid="97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7">
                                            <p:txEl>
                                              <p:pRg end="6" st="6"/>
                                            </p:txEl>
                                          </p:spTgt>
                                        </p:tgtEl>
                                        <p:attrNameLst>
                                          <p:attrName>style.visibility</p:attrName>
                                        </p:attrNameLst>
                                      </p:cBhvr>
                                      <p:to>
                                        <p:strVal val="visible"/>
                                      </p:to>
                                    </p:set>
                                    <p:animEffect filter="fade" transition="in">
                                      <p:cBhvr>
                                        <p:cTn dur="500"/>
                                        <p:tgtEl>
                                          <p:spTgt spid="977">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3" name="Shape 983"/>
        <p:cNvGrpSpPr/>
        <p:nvPr/>
      </p:nvGrpSpPr>
      <p:grpSpPr>
        <a:xfrm>
          <a:off x="0" y="0"/>
          <a:ext cx="0" cy="0"/>
          <a:chOff x="0" y="0"/>
          <a:chExt cx="0" cy="0"/>
        </a:xfrm>
      </p:grpSpPr>
      <p:sp>
        <p:nvSpPr>
          <p:cNvPr id="984" name="Shape 98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Filing Status</a:t>
            </a:r>
          </a:p>
        </p:txBody>
      </p:sp>
      <p:sp>
        <p:nvSpPr>
          <p:cNvPr id="985" name="Shape 985"/>
          <p:cNvSpPr txBox="1"/>
          <p:nvPr>
            <p:ph idx="1" type="body"/>
          </p:nvPr>
        </p:nvSpPr>
        <p:spPr>
          <a:xfrm>
            <a:off x="609600" y="1600200"/>
            <a:ext cx="10972800" cy="52578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285750" lvl="1" marL="742950" marR="0" rtl="0" algn="l">
              <a:lnSpc>
                <a:spcPct val="90000"/>
              </a:lnSpc>
              <a:spcBef>
                <a:spcPts val="0"/>
              </a:spcBef>
              <a:spcAft>
                <a:spcPts val="0"/>
              </a:spcAft>
              <a:buClr>
                <a:schemeClr val="dk1"/>
              </a:buClr>
              <a:buFont typeface="Noto Sans Symbols"/>
              <a:buNone/>
            </a:pPr>
            <a:r>
              <a:t/>
            </a:r>
            <a:endParaRPr b="0" i="0" sz="3330" u="none" cap="none" strike="noStrike">
              <a:solidFill>
                <a:schemeClr val="dk1"/>
              </a:solidFill>
              <a:latin typeface="Questrial"/>
              <a:ea typeface="Questrial"/>
              <a:cs typeface="Questrial"/>
              <a:sym typeface="Questrial"/>
            </a:endParaRPr>
          </a:p>
          <a:p>
            <a:pPr indent="-11113" lvl="0" marL="11113" marR="0" rtl="0" algn="ctr">
              <a:lnSpc>
                <a:spcPct val="90000"/>
              </a:lnSpc>
              <a:spcBef>
                <a:spcPts val="666"/>
              </a:spcBef>
              <a:spcAft>
                <a:spcPts val="0"/>
              </a:spcAft>
              <a:buClr>
                <a:schemeClr val="accent3"/>
              </a:buClr>
              <a:buFont typeface="Noto Sans Symbols"/>
              <a:buNone/>
            </a:pPr>
            <a:r>
              <a:rPr b="1" i="0" lang="en-US" sz="3330" u="none" cap="none" strike="noStrike">
                <a:solidFill>
                  <a:schemeClr val="accent3"/>
                </a:solidFill>
                <a:latin typeface="Questrial"/>
                <a:ea typeface="Questrial"/>
                <a:cs typeface="Questrial"/>
                <a:sym typeface="Questrial"/>
              </a:rPr>
              <a:t>Open the Publication 4012 to the Filing Status Tab to </a:t>
            </a:r>
            <a:r>
              <a:rPr b="1" i="0" lang="en-US" sz="3330" u="sng" cap="none" strike="noStrike">
                <a:solidFill>
                  <a:schemeClr val="accent3"/>
                </a:solidFill>
                <a:latin typeface="Questrial"/>
                <a:ea typeface="Questrial"/>
                <a:cs typeface="Questrial"/>
                <a:sym typeface="Questrial"/>
              </a:rPr>
              <a:t>Chart: Determination of Filing Status – Decision Tree</a:t>
            </a:r>
            <a:r>
              <a:rPr b="1" i="0" lang="en-US" sz="3330" u="none" cap="none" strike="noStrike">
                <a:solidFill>
                  <a:schemeClr val="accent3"/>
                </a:solidFill>
                <a:latin typeface="Questrial"/>
                <a:ea typeface="Questrial"/>
                <a:cs typeface="Questrial"/>
                <a:sym typeface="Questrial"/>
              </a:rPr>
              <a:t>, </a:t>
            </a:r>
            <a:r>
              <a:rPr b="1" i="0" lang="en-US" sz="3330" u="sng" cap="none" strike="noStrike">
                <a:solidFill>
                  <a:schemeClr val="accent3"/>
                </a:solidFill>
                <a:latin typeface="Questrial"/>
                <a:ea typeface="Questrial"/>
                <a:cs typeface="Questrial"/>
                <a:sym typeface="Questrial"/>
              </a:rPr>
              <a:t>Chart: Filing Status</a:t>
            </a:r>
            <a:r>
              <a:rPr b="1" i="0" lang="en-US" sz="3330" u="none" cap="none" strike="noStrike">
                <a:solidFill>
                  <a:schemeClr val="accent3"/>
                </a:solidFill>
                <a:latin typeface="Questrial"/>
                <a:ea typeface="Questrial"/>
                <a:cs typeface="Questrial"/>
                <a:sym typeface="Questrial"/>
              </a:rPr>
              <a:t>, and </a:t>
            </a:r>
            <a:r>
              <a:rPr b="1" i="0" lang="en-US" sz="3330" u="sng" cap="none" strike="noStrike">
                <a:solidFill>
                  <a:schemeClr val="accent3"/>
                </a:solidFill>
                <a:latin typeface="Questrial"/>
                <a:ea typeface="Questrial"/>
                <a:cs typeface="Questrial"/>
                <a:sym typeface="Questrial"/>
              </a:rPr>
              <a:t>Chart: Who is a Qualifying Person Qualifying You To File as Head of Household</a:t>
            </a:r>
          </a:p>
          <a:p>
            <a:pPr indent="-285750" lvl="1" marL="742950" marR="0" rtl="0" algn="l">
              <a:lnSpc>
                <a:spcPct val="90000"/>
              </a:lnSpc>
              <a:spcBef>
                <a:spcPts val="592"/>
              </a:spcBef>
              <a:spcAft>
                <a:spcPts val="0"/>
              </a:spcAft>
              <a:buClr>
                <a:schemeClr val="dk1"/>
              </a:buClr>
              <a:buFont typeface="Noto Sans Symbols"/>
              <a:buNone/>
            </a:pPr>
            <a:r>
              <a:t/>
            </a:r>
            <a:endParaRPr b="0" i="0" sz="2960" u="none" cap="none" strike="noStrike">
              <a:solidFill>
                <a:schemeClr val="accent3"/>
              </a:solidFill>
              <a:latin typeface="Questrial"/>
              <a:ea typeface="Questrial"/>
              <a:cs typeface="Questrial"/>
              <a:sym typeface="Questrial"/>
            </a:endParaRPr>
          </a:p>
          <a:p>
            <a:pPr indent="-3165" lvl="0" marL="3165" marR="0" rtl="0" algn="ctr">
              <a:lnSpc>
                <a:spcPct val="90000"/>
              </a:lnSpc>
              <a:spcBef>
                <a:spcPts val="888"/>
              </a:spcBef>
              <a:spcAft>
                <a:spcPts val="0"/>
              </a:spcAft>
              <a:buClr>
                <a:schemeClr val="accent3"/>
              </a:buClr>
              <a:buFont typeface="Noto Sans Symbols"/>
              <a:buNone/>
            </a:pPr>
            <a:r>
              <a:rPr b="1" i="1" lang="en-US" sz="4440" u="none" cap="none" strike="noStrike">
                <a:solidFill>
                  <a:schemeClr val="accent3"/>
                </a:solidFill>
                <a:latin typeface="Questrial"/>
                <a:ea typeface="Questrial"/>
                <a:cs typeface="Questrial"/>
                <a:sym typeface="Questrial"/>
              </a:rPr>
              <a:t>ALWAYS USE THESE CHARTS TO DETERMINE A TAXPAYER’S FILING STATUS</a:t>
            </a:r>
          </a:p>
          <a:p>
            <a:pPr indent="-342900" lvl="0" marL="342900" marR="0" rtl="0" algn="l">
              <a:lnSpc>
                <a:spcPct val="90000"/>
              </a:lnSpc>
              <a:spcBef>
                <a:spcPts val="740"/>
              </a:spcBef>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986" name="Shape 98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1" name="Shape 991"/>
        <p:cNvGrpSpPr/>
        <p:nvPr/>
      </p:nvGrpSpPr>
      <p:grpSpPr>
        <a:xfrm>
          <a:off x="0" y="0"/>
          <a:ext cx="0" cy="0"/>
          <a:chOff x="0" y="0"/>
          <a:chExt cx="0" cy="0"/>
        </a:xfrm>
      </p:grpSpPr>
      <p:sp>
        <p:nvSpPr>
          <p:cNvPr id="992" name="Shape 99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lang="en-US"/>
              <a:t>Determining Filing Status</a:t>
            </a:r>
          </a:p>
        </p:txBody>
      </p:sp>
      <p:sp>
        <p:nvSpPr>
          <p:cNvPr id="993" name="Shape 993"/>
          <p:cNvSpPr txBox="1"/>
          <p:nvPr>
            <p:ph idx="1" type="body"/>
          </p:nvPr>
        </p:nvSpPr>
        <p:spPr>
          <a:xfrm>
            <a:off x="609600" y="1600203"/>
            <a:ext cx="109728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a:t>
            </a:r>
          </a:p>
        </p:txBody>
      </p:sp>
      <p:pic>
        <p:nvPicPr>
          <p:cNvPr descr="Screen Shot 2017-10-20 at 9.36.17 AM.png" id="994" name="Shape 994"/>
          <p:cNvPicPr preferRelativeResize="0"/>
          <p:nvPr/>
        </p:nvPicPr>
        <p:blipFill rotWithShape="1">
          <a:blip r:embed="rId3">
            <a:alphaModFix/>
          </a:blip>
          <a:srcRect b="0" l="119" r="119" t="0"/>
          <a:stretch/>
        </p:blipFill>
        <p:spPr>
          <a:xfrm>
            <a:off x="78150" y="2671199"/>
            <a:ext cx="12035698" cy="1716625"/>
          </a:xfrm>
          <a:prstGeom prst="rect">
            <a:avLst/>
          </a:prstGeom>
          <a:noFill/>
          <a:ln cap="flat" cmpd="sng" w="9525">
            <a:solidFill>
              <a:srgbClr val="749E3D"/>
            </a:solidFill>
            <a:prstDash val="solid"/>
            <a:round/>
            <a:headEnd len="med" w="med" type="none"/>
            <a:tailEnd len="med" w="med" type="none"/>
          </a:ln>
          <a:effectLst>
            <a:outerShdw blurRad="40000" rotWithShape="0" dir="5400000" dist="20000">
              <a:srgbClr val="000000">
                <a:alpha val="37650"/>
              </a:srgbClr>
            </a:outerShdw>
          </a:effectLst>
        </p:spPr>
      </p:pic>
      <p:sp>
        <p:nvSpPr>
          <p:cNvPr id="995" name="Shape 995"/>
          <p:cNvSpPr/>
          <p:nvPr/>
        </p:nvSpPr>
        <p:spPr>
          <a:xfrm>
            <a:off x="609600" y="4888877"/>
            <a:ext cx="10972800" cy="1515600"/>
          </a:xfrm>
          <a:prstGeom prst="rect">
            <a:avLst/>
          </a:prstGeom>
          <a:solidFill>
            <a:schemeClr val="accent1"/>
          </a:solidFill>
          <a:ln cap="flat" cmpd="sng" w="25400">
            <a:solidFill>
              <a:srgbClr val="B08420"/>
            </a:solidFill>
            <a:prstDash val="solid"/>
            <a:round/>
            <a:headEnd len="med" w="med" type="none"/>
            <a:tailEnd len="med" w="med" type="none"/>
          </a:ln>
        </p:spPr>
        <p:txBody>
          <a:bodyPr anchorCtr="0" anchor="t" bIns="45700" lIns="91425" rIns="91425" wrap="square" tIns="45700">
            <a:noAutofit/>
          </a:bodyPr>
          <a:lstStyle/>
          <a:p>
            <a:pPr indent="0" lvl="1" marL="457200" rtl="0" algn="ctr">
              <a:spcBef>
                <a:spcPts val="0"/>
              </a:spcBef>
              <a:buClr>
                <a:schemeClr val="lt1"/>
              </a:buClr>
              <a:buFont typeface="Noto Sans Symbols"/>
              <a:buNone/>
            </a:pPr>
            <a:r>
              <a:rPr b="1" lang="en-US" sz="3000">
                <a:solidFill>
                  <a:schemeClr val="lt1"/>
                </a:solidFill>
                <a:latin typeface="Questrial"/>
                <a:ea typeface="Questrial"/>
                <a:cs typeface="Questrial"/>
                <a:sym typeface="Questrial"/>
              </a:rPr>
              <a:t>You will refer to this part of the I/I form while asking questions from the Pub 4012. Correct any mistakes the taxpayer made when filling it out.</a:t>
            </a:r>
          </a:p>
        </p:txBody>
      </p:sp>
      <p:sp>
        <p:nvSpPr>
          <p:cNvPr id="996" name="Shape 99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3">
                                            <p:txEl>
                                              <p:pRg end="0" st="0"/>
                                            </p:txEl>
                                          </p:spTgt>
                                        </p:tgtEl>
                                        <p:attrNameLst>
                                          <p:attrName>style.visibility</p:attrName>
                                        </p:attrNameLst>
                                      </p:cBhvr>
                                      <p:to>
                                        <p:strVal val="visible"/>
                                      </p:to>
                                    </p:set>
                                    <p:animEffect filter="fade" transition="in">
                                      <p:cBhvr>
                                        <p:cTn dur="500"/>
                                        <p:tgtEl>
                                          <p:spTgt spid="99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1" name="Shape 1001"/>
        <p:cNvGrpSpPr/>
        <p:nvPr/>
      </p:nvGrpSpPr>
      <p:grpSpPr>
        <a:xfrm>
          <a:off x="0" y="0"/>
          <a:ext cx="0" cy="0"/>
          <a:chOff x="0" y="0"/>
          <a:chExt cx="0" cy="0"/>
        </a:xfrm>
      </p:grpSpPr>
      <p:sp>
        <p:nvSpPr>
          <p:cNvPr id="1002" name="Shape 100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Single</a:t>
            </a:r>
          </a:p>
        </p:txBody>
      </p:sp>
      <p:sp>
        <p:nvSpPr>
          <p:cNvPr id="1003" name="Shape 1003"/>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on the last day of the tax year (Dec. 31</a:t>
            </a:r>
            <a:r>
              <a:rPr b="0" baseline="30000" i="0" lang="en-US" sz="4000" u="none" cap="none" strike="noStrike">
                <a:solidFill>
                  <a:schemeClr val="dk1"/>
                </a:solidFill>
                <a:latin typeface="Questrial"/>
                <a:ea typeface="Questrial"/>
                <a:cs typeface="Questrial"/>
                <a:sym typeface="Questrial"/>
              </a:rPr>
              <a:t>st</a:t>
            </a:r>
            <a:r>
              <a:rPr b="0" i="0" lang="en-US" sz="4000" u="none" cap="none" strike="noStrike">
                <a:solidFill>
                  <a:schemeClr val="dk1"/>
                </a:solidFill>
                <a:latin typeface="Questrial"/>
                <a:ea typeface="Questrial"/>
                <a:cs typeface="Questrial"/>
                <a:sym typeface="Questrial"/>
              </a:rPr>
              <a:t>), the taxpayer was</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Not married </a:t>
            </a:r>
            <a:r>
              <a:rPr b="0" i="0" lang="en-US" sz="3600" u="none" cap="none" strike="noStrike">
                <a:solidFill>
                  <a:schemeClr val="accent1"/>
                </a:solidFill>
                <a:latin typeface="Questrial"/>
                <a:ea typeface="Questrial"/>
                <a:cs typeface="Questrial"/>
                <a:sym typeface="Questrial"/>
              </a:rPr>
              <a:t>OR</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Legally separated/divorced </a:t>
            </a:r>
            <a:r>
              <a:rPr b="0" i="0" lang="en-US" sz="3600" u="none" cap="none" strike="noStrike">
                <a:solidFill>
                  <a:schemeClr val="accent1"/>
                </a:solidFill>
                <a:latin typeface="Questrial"/>
                <a:ea typeface="Questrial"/>
                <a:cs typeface="Questrial"/>
                <a:sym typeface="Questrial"/>
              </a:rPr>
              <a:t>OR</a:t>
            </a:r>
          </a:p>
          <a:p>
            <a:pPr indent="-285750" lvl="1" marL="742950" marR="0" rtl="0" algn="l">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Widowed</a:t>
            </a:r>
          </a:p>
        </p:txBody>
      </p:sp>
      <p:sp>
        <p:nvSpPr>
          <p:cNvPr id="1004" name="Shape 1004"/>
          <p:cNvSpPr/>
          <p:nvPr/>
        </p:nvSpPr>
        <p:spPr>
          <a:xfrm>
            <a:off x="3635828" y="4492855"/>
            <a:ext cx="8305800" cy="1815882"/>
          </a:xfrm>
          <a:prstGeom prst="rect">
            <a:avLst/>
          </a:prstGeom>
          <a:solidFill>
            <a:schemeClr val="accent3"/>
          </a:solidFill>
          <a:ln cap="flat" cmpd="sng" w="25400">
            <a:solidFill>
              <a:srgbClr val="2B535E"/>
            </a:solidFill>
            <a:prstDash val="solid"/>
            <a:round/>
            <a:headEnd len="med" w="med" type="none"/>
            <a:tailEnd len="med" w="med" type="none"/>
          </a:ln>
        </p:spPr>
        <p:txBody>
          <a:bodyPr anchorCtr="0" anchor="t" bIns="45700" lIns="91425" rIns="91425" wrap="square" tIns="45700">
            <a:noAutofit/>
          </a:bodyPr>
          <a:lstStyle/>
          <a:p>
            <a:pPr indent="0" lvl="0" marL="0" marR="0" rtl="0" algn="ctr">
              <a:spcBef>
                <a:spcPts val="0"/>
              </a:spcBef>
              <a:buNone/>
            </a:pPr>
            <a:r>
              <a:rPr lang="en-US" sz="2800">
                <a:solidFill>
                  <a:schemeClr val="lt1"/>
                </a:solidFill>
                <a:latin typeface="Questrial"/>
                <a:ea typeface="Questrial"/>
                <a:cs typeface="Questrial"/>
                <a:sym typeface="Questrial"/>
              </a:rPr>
              <a:t>IMPORTANT:</a:t>
            </a:r>
          </a:p>
          <a:p>
            <a:pPr indent="0" lvl="0" marL="0" marR="0" rtl="0" algn="ctr">
              <a:spcBef>
                <a:spcPts val="0"/>
              </a:spcBef>
              <a:buNone/>
            </a:pPr>
            <a:r>
              <a:rPr lang="en-US" sz="2800">
                <a:solidFill>
                  <a:schemeClr val="lt1"/>
                </a:solidFill>
                <a:latin typeface="Questrial"/>
                <a:ea typeface="Questrial"/>
                <a:cs typeface="Questrial"/>
                <a:sym typeface="Questrial"/>
              </a:rPr>
              <a:t>Some taxpayers considered single can also file under a more advantageous status (HoH or QW).</a:t>
            </a:r>
          </a:p>
          <a:p>
            <a:pPr indent="0" lvl="0" marL="0" marR="0" rtl="0" algn="ctr">
              <a:spcBef>
                <a:spcPts val="0"/>
              </a:spcBef>
              <a:buNone/>
            </a:pPr>
            <a:r>
              <a:rPr lang="en-US" sz="2800">
                <a:solidFill>
                  <a:schemeClr val="lt1"/>
                </a:solidFill>
                <a:latin typeface="Questrial"/>
                <a:ea typeface="Questrial"/>
                <a:cs typeface="Questrial"/>
                <a:sym typeface="Questrial"/>
              </a:rPr>
              <a:t>Be sure to check all options!</a:t>
            </a:r>
          </a:p>
        </p:txBody>
      </p:sp>
      <p:sp>
        <p:nvSpPr>
          <p:cNvPr id="1005" name="Shape 100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3">
                                            <p:txEl>
                                              <p:pRg end="0" st="0"/>
                                            </p:txEl>
                                          </p:spTgt>
                                        </p:tgtEl>
                                        <p:attrNameLst>
                                          <p:attrName>style.visibility</p:attrName>
                                        </p:attrNameLst>
                                      </p:cBhvr>
                                      <p:to>
                                        <p:strVal val="visible"/>
                                      </p:to>
                                    </p:set>
                                    <p:animEffect filter="fade" transition="in">
                                      <p:cBhvr>
                                        <p:cTn dur="500"/>
                                        <p:tgtEl>
                                          <p:spTgt spid="10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3">
                                            <p:txEl>
                                              <p:pRg end="1" st="1"/>
                                            </p:txEl>
                                          </p:spTgt>
                                        </p:tgtEl>
                                        <p:attrNameLst>
                                          <p:attrName>style.visibility</p:attrName>
                                        </p:attrNameLst>
                                      </p:cBhvr>
                                      <p:to>
                                        <p:strVal val="visible"/>
                                      </p:to>
                                    </p:set>
                                    <p:animEffect filter="fade" transition="in">
                                      <p:cBhvr>
                                        <p:cTn dur="500"/>
                                        <p:tgtEl>
                                          <p:spTgt spid="10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3">
                                            <p:txEl>
                                              <p:pRg end="2" st="2"/>
                                            </p:txEl>
                                          </p:spTgt>
                                        </p:tgtEl>
                                        <p:attrNameLst>
                                          <p:attrName>style.visibility</p:attrName>
                                        </p:attrNameLst>
                                      </p:cBhvr>
                                      <p:to>
                                        <p:strVal val="visible"/>
                                      </p:to>
                                    </p:set>
                                    <p:animEffect filter="fade" transition="in">
                                      <p:cBhvr>
                                        <p:cTn dur="500"/>
                                        <p:tgtEl>
                                          <p:spTgt spid="100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3">
                                            <p:txEl>
                                              <p:pRg end="3" st="3"/>
                                            </p:txEl>
                                          </p:spTgt>
                                        </p:tgtEl>
                                        <p:attrNameLst>
                                          <p:attrName>style.visibility</p:attrName>
                                        </p:attrNameLst>
                                      </p:cBhvr>
                                      <p:to>
                                        <p:strVal val="visible"/>
                                      </p:to>
                                    </p:set>
                                    <p:animEffect filter="fade" transition="in">
                                      <p:cBhvr>
                                        <p:cTn dur="500"/>
                                        <p:tgtEl>
                                          <p:spTgt spid="100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4"/>
                                        </p:tgtEl>
                                        <p:attrNameLst>
                                          <p:attrName>style.visibility</p:attrName>
                                        </p:attrNameLst>
                                      </p:cBhvr>
                                      <p:to>
                                        <p:strVal val="visible"/>
                                      </p:to>
                                    </p:set>
                                    <p:animEffect filter="fade" transition="in">
                                      <p:cBhvr>
                                        <p:cTn dur="500"/>
                                        <p:tgtEl>
                                          <p:spTgt spid="10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0" name="Shape 1010"/>
        <p:cNvGrpSpPr/>
        <p:nvPr/>
      </p:nvGrpSpPr>
      <p:grpSpPr>
        <a:xfrm>
          <a:off x="0" y="0"/>
          <a:ext cx="0" cy="0"/>
          <a:chOff x="0" y="0"/>
          <a:chExt cx="0" cy="0"/>
        </a:xfrm>
      </p:grpSpPr>
      <p:sp>
        <p:nvSpPr>
          <p:cNvPr id="1011" name="Shape 101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Married Filing Jointly</a:t>
            </a:r>
          </a:p>
        </p:txBody>
      </p:sp>
      <p:sp>
        <p:nvSpPr>
          <p:cNvPr id="1012" name="Shape 1012"/>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on the last day of the tax year, </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They lived together as a married couple </a:t>
            </a:r>
            <a:r>
              <a:rPr b="0" i="0" lang="en-US" sz="3600" u="none" cap="none" strike="noStrike">
                <a:solidFill>
                  <a:schemeClr val="accent1"/>
                </a:solidFill>
                <a:latin typeface="Questrial"/>
                <a:ea typeface="Questrial"/>
                <a:cs typeface="Questrial"/>
                <a:sym typeface="Questrial"/>
              </a:rPr>
              <a:t>OR</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They lived apart but were not legally separated/divorced </a:t>
            </a:r>
            <a:r>
              <a:rPr b="0" i="0" lang="en-US" sz="3600" u="none" cap="none" strike="noStrike">
                <a:solidFill>
                  <a:schemeClr val="accent1"/>
                </a:solidFill>
                <a:latin typeface="Questrial"/>
                <a:ea typeface="Questrial"/>
                <a:cs typeface="Questrial"/>
                <a:sym typeface="Questrial"/>
              </a:rPr>
              <a:t>OR</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One spouse died during the year, and the taxpayer did not remarry.</a:t>
            </a:r>
          </a:p>
          <a:p>
            <a:pPr indent="-342900" lvl="0" marL="342900" marR="0" rtl="0" algn="l">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013" name="Shape 101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2">
                                            <p:txEl>
                                              <p:pRg end="0" st="0"/>
                                            </p:txEl>
                                          </p:spTgt>
                                        </p:tgtEl>
                                        <p:attrNameLst>
                                          <p:attrName>style.visibility</p:attrName>
                                        </p:attrNameLst>
                                      </p:cBhvr>
                                      <p:to>
                                        <p:strVal val="visible"/>
                                      </p:to>
                                    </p:set>
                                    <p:animEffect filter="fade" transition="in">
                                      <p:cBhvr>
                                        <p:cTn dur="500"/>
                                        <p:tgtEl>
                                          <p:spTgt spid="10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2">
                                            <p:txEl>
                                              <p:pRg end="1" st="1"/>
                                            </p:txEl>
                                          </p:spTgt>
                                        </p:tgtEl>
                                        <p:attrNameLst>
                                          <p:attrName>style.visibility</p:attrName>
                                        </p:attrNameLst>
                                      </p:cBhvr>
                                      <p:to>
                                        <p:strVal val="visible"/>
                                      </p:to>
                                    </p:set>
                                    <p:animEffect filter="fade" transition="in">
                                      <p:cBhvr>
                                        <p:cTn dur="500"/>
                                        <p:tgtEl>
                                          <p:spTgt spid="101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2">
                                            <p:txEl>
                                              <p:pRg end="2" st="2"/>
                                            </p:txEl>
                                          </p:spTgt>
                                        </p:tgtEl>
                                        <p:attrNameLst>
                                          <p:attrName>style.visibility</p:attrName>
                                        </p:attrNameLst>
                                      </p:cBhvr>
                                      <p:to>
                                        <p:strVal val="visible"/>
                                      </p:to>
                                    </p:set>
                                    <p:animEffect filter="fade" transition="in">
                                      <p:cBhvr>
                                        <p:cTn dur="500"/>
                                        <p:tgtEl>
                                          <p:spTgt spid="101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2">
                                            <p:txEl>
                                              <p:pRg end="3" st="3"/>
                                            </p:txEl>
                                          </p:spTgt>
                                        </p:tgtEl>
                                        <p:attrNameLst>
                                          <p:attrName>style.visibility</p:attrName>
                                        </p:attrNameLst>
                                      </p:cBhvr>
                                      <p:to>
                                        <p:strVal val="visible"/>
                                      </p:to>
                                    </p:set>
                                    <p:animEffect filter="fade" transition="in">
                                      <p:cBhvr>
                                        <p:cTn dur="500"/>
                                        <p:tgtEl>
                                          <p:spTgt spid="101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2">
                                            <p:txEl>
                                              <p:pRg end="4" st="4"/>
                                            </p:txEl>
                                          </p:spTgt>
                                        </p:tgtEl>
                                        <p:attrNameLst>
                                          <p:attrName>style.visibility</p:attrName>
                                        </p:attrNameLst>
                                      </p:cBhvr>
                                      <p:to>
                                        <p:strVal val="visible"/>
                                      </p:to>
                                    </p:set>
                                    <p:animEffect filter="fade" transition="in">
                                      <p:cBhvr>
                                        <p:cTn dur="500"/>
                                        <p:tgtEl>
                                          <p:spTgt spid="101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8" name="Shape 1018"/>
        <p:cNvGrpSpPr/>
        <p:nvPr/>
      </p:nvGrpSpPr>
      <p:grpSpPr>
        <a:xfrm>
          <a:off x="0" y="0"/>
          <a:ext cx="0" cy="0"/>
          <a:chOff x="0" y="0"/>
          <a:chExt cx="0" cy="0"/>
        </a:xfrm>
      </p:grpSpPr>
      <p:sp>
        <p:nvSpPr>
          <p:cNvPr id="1019" name="Shape 101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Married Filing Separately</a:t>
            </a:r>
          </a:p>
        </p:txBody>
      </p:sp>
      <p:sp>
        <p:nvSpPr>
          <p:cNvPr id="1020" name="Shape 1020"/>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Married taxpayers can also file separately; HOWEVER,</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If one spouse itemizes, the other spouse must itemize.</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Taxpayers filing with this status are not eligible to claim several tax credits.</a:t>
            </a:r>
          </a:p>
          <a:p>
            <a:pPr indent="-342900" lvl="0" marL="342900" marR="0" rtl="0" algn="l">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grpSp>
        <p:nvGrpSpPr>
          <p:cNvPr id="1021" name="Shape 1021"/>
          <p:cNvGrpSpPr/>
          <p:nvPr/>
        </p:nvGrpSpPr>
        <p:grpSpPr>
          <a:xfrm>
            <a:off x="6114775" y="4642050"/>
            <a:ext cx="6172200" cy="1981200"/>
            <a:chOff x="4343400" y="4495800"/>
            <a:chExt cx="6172200" cy="1981200"/>
          </a:xfrm>
        </p:grpSpPr>
        <p:sp>
          <p:nvSpPr>
            <p:cNvPr id="1022" name="Shape 1022"/>
            <p:cNvSpPr/>
            <p:nvPr/>
          </p:nvSpPr>
          <p:spPr>
            <a:xfrm>
              <a:off x="4343400" y="4495800"/>
              <a:ext cx="6172200" cy="1981200"/>
            </a:xfrm>
            <a:prstGeom prst="star16">
              <a:avLst>
                <a:gd fmla="val 37500" name="adj"/>
              </a:avLst>
            </a:prstGeom>
            <a:solidFill>
              <a:srgbClr val="C00000"/>
            </a:solidFill>
            <a:ln cap="flat" cmpd="sng" w="38100">
              <a:solidFill>
                <a:schemeClr val="hlink"/>
              </a:solidFill>
              <a:prstDash val="solid"/>
              <a:miter lim="8000"/>
              <a:headEnd len="med" w="med" type="none"/>
              <a:tailEnd len="med" w="med" type="none"/>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1023" name="Shape 1023"/>
            <p:cNvSpPr/>
            <p:nvPr/>
          </p:nvSpPr>
          <p:spPr>
            <a:xfrm>
              <a:off x="5181600" y="4832353"/>
              <a:ext cx="4419600" cy="1200329"/>
            </a:xfrm>
            <a:prstGeom prst="rect">
              <a:avLst/>
            </a:prstGeom>
            <a:noFill/>
            <a:ln>
              <a:noFill/>
            </a:ln>
          </p:spPr>
          <p:txBody>
            <a:bodyPr anchorCtr="0" anchor="t" bIns="45700" lIns="91425" rIns="91425" wrap="square" tIns="45700">
              <a:noAutofit/>
            </a:bodyPr>
            <a:lstStyle/>
            <a:p>
              <a:pPr indent="0" lvl="0" marL="0" marR="0" rtl="0" algn="ctr">
                <a:spcBef>
                  <a:spcPts val="0"/>
                </a:spcBef>
                <a:buNone/>
              </a:pPr>
              <a:r>
                <a:rPr b="1" lang="en-US" sz="2400">
                  <a:solidFill>
                    <a:schemeClr val="lt1"/>
                  </a:solidFill>
                  <a:latin typeface="Questrial"/>
                  <a:ea typeface="Questrial"/>
                  <a:cs typeface="Questrial"/>
                  <a:sym typeface="Questrial"/>
                </a:rPr>
                <a:t>Be careful! </a:t>
              </a:r>
            </a:p>
            <a:p>
              <a:pPr indent="0" lvl="0" marL="0" marR="0" rtl="0" algn="ctr">
                <a:spcBef>
                  <a:spcPts val="0"/>
                </a:spcBef>
                <a:buNone/>
              </a:pPr>
              <a:r>
                <a:rPr b="1" lang="en-US" sz="2400">
                  <a:solidFill>
                    <a:schemeClr val="lt1"/>
                  </a:solidFill>
                  <a:latin typeface="Questrial"/>
                  <a:ea typeface="Questrial"/>
                  <a:cs typeface="Questrial"/>
                  <a:sym typeface="Questrial"/>
                </a:rPr>
                <a:t>This status generally results in a HIGHER overall TAX.</a:t>
              </a:r>
              <a:r>
                <a:rPr lang="en-US" sz="2400">
                  <a:solidFill>
                    <a:schemeClr val="lt1"/>
                  </a:solidFill>
                  <a:latin typeface="Questrial"/>
                  <a:ea typeface="Questrial"/>
                  <a:cs typeface="Questrial"/>
                  <a:sym typeface="Questrial"/>
                </a:rPr>
                <a:t>  </a:t>
              </a:r>
            </a:p>
          </p:txBody>
        </p:sp>
      </p:grpSp>
      <p:sp>
        <p:nvSpPr>
          <p:cNvPr id="1024" name="Shape 102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0">
                                            <p:txEl>
                                              <p:pRg end="0" st="0"/>
                                            </p:txEl>
                                          </p:spTgt>
                                        </p:tgtEl>
                                        <p:attrNameLst>
                                          <p:attrName>style.visibility</p:attrName>
                                        </p:attrNameLst>
                                      </p:cBhvr>
                                      <p:to>
                                        <p:strVal val="visible"/>
                                      </p:to>
                                    </p:set>
                                    <p:animEffect filter="fade" transition="in">
                                      <p:cBhvr>
                                        <p:cTn dur="500"/>
                                        <p:tgtEl>
                                          <p:spTgt spid="10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0">
                                            <p:txEl>
                                              <p:pRg end="1" st="1"/>
                                            </p:txEl>
                                          </p:spTgt>
                                        </p:tgtEl>
                                        <p:attrNameLst>
                                          <p:attrName>style.visibility</p:attrName>
                                        </p:attrNameLst>
                                      </p:cBhvr>
                                      <p:to>
                                        <p:strVal val="visible"/>
                                      </p:to>
                                    </p:set>
                                    <p:animEffect filter="fade" transition="in">
                                      <p:cBhvr>
                                        <p:cTn dur="500"/>
                                        <p:tgtEl>
                                          <p:spTgt spid="10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0">
                                            <p:txEl>
                                              <p:pRg end="2" st="2"/>
                                            </p:txEl>
                                          </p:spTgt>
                                        </p:tgtEl>
                                        <p:attrNameLst>
                                          <p:attrName>style.visibility</p:attrName>
                                        </p:attrNameLst>
                                      </p:cBhvr>
                                      <p:to>
                                        <p:strVal val="visible"/>
                                      </p:to>
                                    </p:set>
                                    <p:animEffect filter="fade" transition="in">
                                      <p:cBhvr>
                                        <p:cTn dur="500"/>
                                        <p:tgtEl>
                                          <p:spTgt spid="102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0">
                                            <p:txEl>
                                              <p:pRg end="3" st="3"/>
                                            </p:txEl>
                                          </p:spTgt>
                                        </p:tgtEl>
                                        <p:attrNameLst>
                                          <p:attrName>style.visibility</p:attrName>
                                        </p:attrNameLst>
                                      </p:cBhvr>
                                      <p:to>
                                        <p:strVal val="visible"/>
                                      </p:to>
                                    </p:set>
                                    <p:animEffect filter="fade" transition="in">
                                      <p:cBhvr>
                                        <p:cTn dur="500"/>
                                        <p:tgtEl>
                                          <p:spTgt spid="102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1"/>
                                        </p:tgtEl>
                                        <p:attrNameLst>
                                          <p:attrName>style.visibility</p:attrName>
                                        </p:attrNameLst>
                                      </p:cBhvr>
                                      <p:to>
                                        <p:strVal val="visible"/>
                                      </p:to>
                                    </p:set>
                                    <p:animEffect filter="fade" transition="in">
                                      <p:cBhvr>
                                        <p:cTn dur="500"/>
                                        <p:tgtEl>
                                          <p:spTgt spid="10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9" name="Shape 1029"/>
        <p:cNvGrpSpPr/>
        <p:nvPr/>
      </p:nvGrpSpPr>
      <p:grpSpPr>
        <a:xfrm>
          <a:off x="0" y="0"/>
          <a:ext cx="0" cy="0"/>
          <a:chOff x="0" y="0"/>
          <a:chExt cx="0" cy="0"/>
        </a:xfrm>
      </p:grpSpPr>
      <p:sp>
        <p:nvSpPr>
          <p:cNvPr id="1030" name="Shape 103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Why Do Some Choose MFS?	</a:t>
            </a:r>
          </a:p>
        </p:txBody>
      </p:sp>
      <p:sp>
        <p:nvSpPr>
          <p:cNvPr id="1031" name="Shape 1031"/>
          <p:cNvSpPr txBox="1"/>
          <p:nvPr>
            <p:ph idx="1" type="body"/>
          </p:nvPr>
        </p:nvSpPr>
        <p:spPr>
          <a:xfrm>
            <a:off x="609600" y="1417653"/>
            <a:ext cx="10972800" cy="45261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Sometimes MFS is chosen when one spouse does not want to be responsible for the other spouse’s tax obligations or filing separately may result in a lower total tax (</a:t>
            </a:r>
            <a:r>
              <a:rPr b="0" i="0" lang="en-US" sz="3400" u="none" cap="none" strike="noStrike">
                <a:solidFill>
                  <a:schemeClr val="accent1"/>
                </a:solidFill>
                <a:latin typeface="Questrial"/>
                <a:ea typeface="Questrial"/>
                <a:cs typeface="Questrial"/>
                <a:sym typeface="Questrial"/>
              </a:rPr>
              <a:t>this is rare</a:t>
            </a:r>
            <a:r>
              <a:rPr b="0" i="0" lang="en-US" sz="3400" u="none" cap="none" strike="noStrike">
                <a:solidFill>
                  <a:schemeClr val="dk1"/>
                </a:solidFill>
                <a:latin typeface="Questrial"/>
                <a:ea typeface="Questrial"/>
                <a:cs typeface="Questrial"/>
                <a:sym typeface="Questrial"/>
              </a:rPr>
              <a:t>)</a:t>
            </a:r>
          </a:p>
          <a:p>
            <a:pPr indent="-342900" lvl="0" marL="342900" marR="0" rtl="0" algn="l">
              <a:lnSpc>
                <a:spcPct val="9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Sometimes to avoid an offset of their refund against their spouse’s outstanding debts (child support, student loans, etc.)</a:t>
            </a:r>
          </a:p>
          <a:p>
            <a:pPr indent="-342900" lvl="0" marL="342900" marR="0" rtl="0" algn="l">
              <a:lnSpc>
                <a:spcPct val="90000"/>
              </a:lnSpc>
              <a:spcBef>
                <a:spcPts val="680"/>
              </a:spcBef>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Note: Even in these circumstances, there may be other options that allow them to file jointly and not be responsible for these debts (Injured Spouse Form)</a:t>
            </a:r>
          </a:p>
        </p:txBody>
      </p:sp>
      <p:sp>
        <p:nvSpPr>
          <p:cNvPr id="1032" name="Shape 103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1">
                                            <p:txEl>
                                              <p:pRg end="0" st="0"/>
                                            </p:txEl>
                                          </p:spTgt>
                                        </p:tgtEl>
                                        <p:attrNameLst>
                                          <p:attrName>style.visibility</p:attrName>
                                        </p:attrNameLst>
                                      </p:cBhvr>
                                      <p:to>
                                        <p:strVal val="visible"/>
                                      </p:to>
                                    </p:set>
                                    <p:animEffect filter="fade" transition="in">
                                      <p:cBhvr>
                                        <p:cTn dur="500"/>
                                        <p:tgtEl>
                                          <p:spTgt spid="103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1">
                                            <p:txEl>
                                              <p:pRg end="1" st="1"/>
                                            </p:txEl>
                                          </p:spTgt>
                                        </p:tgtEl>
                                        <p:attrNameLst>
                                          <p:attrName>style.visibility</p:attrName>
                                        </p:attrNameLst>
                                      </p:cBhvr>
                                      <p:to>
                                        <p:strVal val="visible"/>
                                      </p:to>
                                    </p:set>
                                    <p:animEffect filter="fade" transition="in">
                                      <p:cBhvr>
                                        <p:cTn dur="500"/>
                                        <p:tgtEl>
                                          <p:spTgt spid="103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1">
                                            <p:txEl>
                                              <p:pRg end="2" st="2"/>
                                            </p:txEl>
                                          </p:spTgt>
                                        </p:tgtEl>
                                        <p:attrNameLst>
                                          <p:attrName>style.visibility</p:attrName>
                                        </p:attrNameLst>
                                      </p:cBhvr>
                                      <p:to>
                                        <p:strVal val="visible"/>
                                      </p:to>
                                    </p:set>
                                    <p:animEffect filter="fade" transition="in">
                                      <p:cBhvr>
                                        <p:cTn dur="500"/>
                                        <p:tgtEl>
                                          <p:spTgt spid="103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pic>
        <p:nvPicPr>
          <p:cNvPr id="119" name="Shape 119"/>
          <p:cNvPicPr preferRelativeResize="0"/>
          <p:nvPr>
            <p:ph idx="1" type="body"/>
          </p:nvPr>
        </p:nvPicPr>
        <p:blipFill rotWithShape="1">
          <a:blip r:embed="rId3">
            <a:alphaModFix/>
          </a:blip>
          <a:srcRect b="0" l="0" r="0" t="0"/>
          <a:stretch/>
        </p:blipFill>
        <p:spPr>
          <a:xfrm>
            <a:off x="1039108" y="549445"/>
            <a:ext cx="4192292" cy="5759109"/>
          </a:xfrm>
          <a:prstGeom prst="rect">
            <a:avLst/>
          </a:prstGeom>
          <a:noFill/>
          <a:ln>
            <a:noFill/>
          </a:ln>
          <a:effectLst>
            <a:outerShdw blurRad="292100" rotWithShape="0" algn="tl" dir="2700000" dist="139700">
              <a:srgbClr val="333333">
                <a:alpha val="64705"/>
              </a:srgbClr>
            </a:outerShdw>
          </a:effectLst>
        </p:spPr>
      </p:pic>
      <p:pic>
        <p:nvPicPr>
          <p:cNvPr id="120" name="Shape 120"/>
          <p:cNvPicPr preferRelativeResize="0"/>
          <p:nvPr/>
        </p:nvPicPr>
        <p:blipFill rotWithShape="1">
          <a:blip r:embed="rId4">
            <a:alphaModFix/>
          </a:blip>
          <a:srcRect b="0" l="0" r="0" t="0"/>
          <a:stretch/>
        </p:blipFill>
        <p:spPr>
          <a:xfrm>
            <a:off x="6963586" y="549444"/>
            <a:ext cx="4305422" cy="5759109"/>
          </a:xfrm>
          <a:prstGeom prst="rect">
            <a:avLst/>
          </a:prstGeom>
          <a:noFill/>
          <a:ln>
            <a:noFill/>
          </a:ln>
          <a:effectLst>
            <a:outerShdw blurRad="292100" rotWithShape="0" algn="tl" dir="2700000" dist="139700">
              <a:srgbClr val="333333">
                <a:alpha val="64705"/>
              </a:srgbClr>
            </a:outerShdw>
          </a:effectLst>
        </p:spPr>
      </p:pic>
      <p:sp>
        <p:nvSpPr>
          <p:cNvPr id="121" name="Shape 12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500"/>
                                        <p:tgtEl>
                                          <p:spTgt spid="119"/>
                                        </p:tgtEl>
                                      </p:cBhvr>
                                    </p:animEffect>
                                  </p:childTnLst>
                                </p:cTn>
                              </p:par>
                              <p:par>
                                <p:cTn fill="hold" nodeType="with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500"/>
                                        <p:tgtEl>
                                          <p:spTgt spid="1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7" name="Shape 1037"/>
        <p:cNvGrpSpPr/>
        <p:nvPr/>
      </p:nvGrpSpPr>
      <p:grpSpPr>
        <a:xfrm>
          <a:off x="0" y="0"/>
          <a:ext cx="0" cy="0"/>
          <a:chOff x="0" y="0"/>
          <a:chExt cx="0" cy="0"/>
        </a:xfrm>
      </p:grpSpPr>
      <p:sp>
        <p:nvSpPr>
          <p:cNvPr id="1038" name="Shape 103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Why Do Some Choose MFS?	</a:t>
            </a:r>
          </a:p>
        </p:txBody>
      </p:sp>
      <p:sp>
        <p:nvSpPr>
          <p:cNvPr id="1039" name="Shape 1039"/>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Note: </a:t>
            </a:r>
            <a:r>
              <a:rPr b="0" i="0" lang="en-US" sz="4000" u="none" cap="none" strike="noStrike">
                <a:solidFill>
                  <a:schemeClr val="dk1"/>
                </a:solidFill>
                <a:latin typeface="Questrial"/>
                <a:ea typeface="Questrial"/>
                <a:cs typeface="Questrial"/>
                <a:sym typeface="Questrial"/>
              </a:rPr>
              <a:t>sometimes taxpayers must file separately because they are separated and not in communication with their spouse and don’t have the option of filing jointly</a:t>
            </a:r>
          </a:p>
        </p:txBody>
      </p:sp>
      <p:sp>
        <p:nvSpPr>
          <p:cNvPr id="1040" name="Shape 104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9">
                                            <p:txEl>
                                              <p:pRg end="0" st="0"/>
                                            </p:txEl>
                                          </p:spTgt>
                                        </p:tgtEl>
                                        <p:attrNameLst>
                                          <p:attrName>style.visibility</p:attrName>
                                        </p:attrNameLst>
                                      </p:cBhvr>
                                      <p:to>
                                        <p:strVal val="visible"/>
                                      </p:to>
                                    </p:set>
                                    <p:animEffect filter="fade" transition="in">
                                      <p:cBhvr>
                                        <p:cTn dur="500"/>
                                        <p:tgtEl>
                                          <p:spTgt spid="1039">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5" name="Shape 1045"/>
        <p:cNvGrpSpPr/>
        <p:nvPr/>
      </p:nvGrpSpPr>
      <p:grpSpPr>
        <a:xfrm>
          <a:off x="0" y="0"/>
          <a:ext cx="0" cy="0"/>
          <a:chOff x="0" y="0"/>
          <a:chExt cx="0" cy="0"/>
        </a:xfrm>
      </p:grpSpPr>
      <p:sp>
        <p:nvSpPr>
          <p:cNvPr id="1046" name="Shape 104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Note	</a:t>
            </a:r>
          </a:p>
        </p:txBody>
      </p:sp>
      <p:sp>
        <p:nvSpPr>
          <p:cNvPr id="1047" name="Shape 1047"/>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a spouse died during the tax year, and the taxpayer did not remarry, they are considered married for the entire year.</a:t>
            </a: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The surviving spouse is eligible to file as MFJ or MFS.</a:t>
            </a: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Surviving spouses that remarry must file with the new spouse, as MFJ or MFS.  </a:t>
            </a:r>
          </a:p>
          <a:p>
            <a:pPr indent="-285750" lvl="1" marL="742950" marR="0" rtl="0" algn="l">
              <a:spcBef>
                <a:spcPts val="666"/>
              </a:spcBef>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The deceased spouse’s filing status becomes MFS.</a:t>
            </a:r>
          </a:p>
        </p:txBody>
      </p:sp>
      <p:sp>
        <p:nvSpPr>
          <p:cNvPr id="1048" name="Shape 104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7">
                                            <p:txEl>
                                              <p:pRg end="0" st="0"/>
                                            </p:txEl>
                                          </p:spTgt>
                                        </p:tgtEl>
                                        <p:attrNameLst>
                                          <p:attrName>style.visibility</p:attrName>
                                        </p:attrNameLst>
                                      </p:cBhvr>
                                      <p:to>
                                        <p:strVal val="visible"/>
                                      </p:to>
                                    </p:set>
                                    <p:animEffect filter="fade" transition="in">
                                      <p:cBhvr>
                                        <p:cTn dur="500"/>
                                        <p:tgtEl>
                                          <p:spTgt spid="104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7">
                                            <p:txEl>
                                              <p:pRg end="1" st="1"/>
                                            </p:txEl>
                                          </p:spTgt>
                                        </p:tgtEl>
                                        <p:attrNameLst>
                                          <p:attrName>style.visibility</p:attrName>
                                        </p:attrNameLst>
                                      </p:cBhvr>
                                      <p:to>
                                        <p:strVal val="visible"/>
                                      </p:to>
                                    </p:set>
                                    <p:animEffect filter="fade" transition="in">
                                      <p:cBhvr>
                                        <p:cTn dur="500"/>
                                        <p:tgtEl>
                                          <p:spTgt spid="104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7">
                                            <p:txEl>
                                              <p:pRg end="2" st="2"/>
                                            </p:txEl>
                                          </p:spTgt>
                                        </p:tgtEl>
                                        <p:attrNameLst>
                                          <p:attrName>style.visibility</p:attrName>
                                        </p:attrNameLst>
                                      </p:cBhvr>
                                      <p:to>
                                        <p:strVal val="visible"/>
                                      </p:to>
                                    </p:set>
                                    <p:animEffect filter="fade" transition="in">
                                      <p:cBhvr>
                                        <p:cTn dur="500"/>
                                        <p:tgtEl>
                                          <p:spTgt spid="104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7">
                                            <p:txEl>
                                              <p:pRg end="3" st="3"/>
                                            </p:txEl>
                                          </p:spTgt>
                                        </p:tgtEl>
                                        <p:attrNameLst>
                                          <p:attrName>style.visibility</p:attrName>
                                        </p:attrNameLst>
                                      </p:cBhvr>
                                      <p:to>
                                        <p:strVal val="visible"/>
                                      </p:to>
                                    </p:set>
                                    <p:animEffect filter="fade" transition="in">
                                      <p:cBhvr>
                                        <p:cTn dur="500"/>
                                        <p:tgtEl>
                                          <p:spTgt spid="104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3" name="Shape 1053"/>
        <p:cNvGrpSpPr/>
        <p:nvPr/>
      </p:nvGrpSpPr>
      <p:grpSpPr>
        <a:xfrm>
          <a:off x="0" y="0"/>
          <a:ext cx="0" cy="0"/>
          <a:chOff x="0" y="0"/>
          <a:chExt cx="0" cy="0"/>
        </a:xfrm>
      </p:grpSpPr>
      <p:sp>
        <p:nvSpPr>
          <p:cNvPr id="1054" name="Shape 105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a:t>
            </a:r>
          </a:p>
        </p:txBody>
      </p:sp>
      <p:sp>
        <p:nvSpPr>
          <p:cNvPr id="1055" name="Shape 1055"/>
          <p:cNvSpPr txBox="1"/>
          <p:nvPr>
            <p:ph idx="1" type="body"/>
          </p:nvPr>
        </p:nvSpPr>
        <p:spPr>
          <a:xfrm>
            <a:off x="609600" y="1600206"/>
            <a:ext cx="10972800" cy="3461651"/>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is the most complicated filing status to determine, yet it is one of the most common at SaveFirst tax sites</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There are two scenarios when a taxpayers can file Head of Household:</a:t>
            </a:r>
          </a:p>
        </p:txBody>
      </p:sp>
      <p:sp>
        <p:nvSpPr>
          <p:cNvPr id="1056" name="Shape 105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5">
                                            <p:txEl>
                                              <p:pRg end="0" st="0"/>
                                            </p:txEl>
                                          </p:spTgt>
                                        </p:tgtEl>
                                        <p:attrNameLst>
                                          <p:attrName>style.visibility</p:attrName>
                                        </p:attrNameLst>
                                      </p:cBhvr>
                                      <p:to>
                                        <p:strVal val="visible"/>
                                      </p:to>
                                    </p:set>
                                    <p:animEffect filter="fade" transition="in">
                                      <p:cBhvr>
                                        <p:cTn dur="500"/>
                                        <p:tgtEl>
                                          <p:spTgt spid="105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5">
                                            <p:txEl>
                                              <p:pRg end="1" st="1"/>
                                            </p:txEl>
                                          </p:spTgt>
                                        </p:tgtEl>
                                        <p:attrNameLst>
                                          <p:attrName>style.visibility</p:attrName>
                                        </p:attrNameLst>
                                      </p:cBhvr>
                                      <p:to>
                                        <p:strVal val="visible"/>
                                      </p:to>
                                    </p:set>
                                    <p:animEffect filter="fade" transition="in">
                                      <p:cBhvr>
                                        <p:cTn dur="500"/>
                                        <p:tgtEl>
                                          <p:spTgt spid="105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1" name="Shape 1061"/>
        <p:cNvGrpSpPr/>
        <p:nvPr/>
      </p:nvGrpSpPr>
      <p:grpSpPr>
        <a:xfrm>
          <a:off x="0" y="0"/>
          <a:ext cx="0" cy="0"/>
          <a:chOff x="0" y="0"/>
          <a:chExt cx="0" cy="0"/>
        </a:xfrm>
      </p:grpSpPr>
      <p:sp>
        <p:nvSpPr>
          <p:cNvPr id="1062" name="Shape 106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a:t>
            </a:r>
          </a:p>
        </p:txBody>
      </p:sp>
      <p:sp>
        <p:nvSpPr>
          <p:cNvPr id="1063" name="Shape 1063"/>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Scenario #1: Married Taxpayers</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Must be “considered unmarried”*</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File a separate return from spouse</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Maintain more than half the costs of keeping up a home</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The home is the main home for a dependent child, stepchild, or foster child for more than ½ the year</a:t>
            </a:r>
          </a:p>
          <a:p>
            <a:pPr indent="-228600" lvl="2" marL="1143000" marR="0" rtl="0" algn="l">
              <a:lnSpc>
                <a:spcPct val="90000"/>
              </a:lnSpc>
              <a:spcBef>
                <a:spcPts val="592"/>
              </a:spcBef>
              <a:spcAft>
                <a:spcPts val="0"/>
              </a:spcAft>
              <a:buClr>
                <a:schemeClr val="dk1"/>
              </a:buClr>
              <a:buSzPts val="2960"/>
              <a:buFont typeface="Courier New"/>
              <a:buChar char="o"/>
            </a:pPr>
            <a:r>
              <a:rPr b="0" i="0" lang="en-US" sz="2960" u="none" cap="none" strike="noStrike">
                <a:solidFill>
                  <a:schemeClr val="dk1"/>
                </a:solidFill>
                <a:latin typeface="Questrial"/>
                <a:ea typeface="Questrial"/>
                <a:cs typeface="Questrial"/>
                <a:sym typeface="Questrial"/>
              </a:rPr>
              <a:t>Note: A grandchild does NOT meet this test </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The taxpayer claims an exemption for the child</a:t>
            </a:r>
          </a:p>
          <a:p>
            <a:pPr indent="-342900" lvl="0" marL="342900" marR="0" rtl="0" algn="l">
              <a:lnSpc>
                <a:spcPct val="90000"/>
              </a:lnSpc>
              <a:spcBef>
                <a:spcPts val="740"/>
              </a:spcBef>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1064" name="Shape 106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3">
                                            <p:txEl>
                                              <p:pRg end="0" st="0"/>
                                            </p:txEl>
                                          </p:spTgt>
                                        </p:tgtEl>
                                        <p:attrNameLst>
                                          <p:attrName>style.visibility</p:attrName>
                                        </p:attrNameLst>
                                      </p:cBhvr>
                                      <p:to>
                                        <p:strVal val="visible"/>
                                      </p:to>
                                    </p:set>
                                    <p:animEffect filter="fade" transition="in">
                                      <p:cBhvr>
                                        <p:cTn dur="500"/>
                                        <p:tgtEl>
                                          <p:spTgt spid="10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3">
                                            <p:txEl>
                                              <p:pRg end="1" st="1"/>
                                            </p:txEl>
                                          </p:spTgt>
                                        </p:tgtEl>
                                        <p:attrNameLst>
                                          <p:attrName>style.visibility</p:attrName>
                                        </p:attrNameLst>
                                      </p:cBhvr>
                                      <p:to>
                                        <p:strVal val="visible"/>
                                      </p:to>
                                    </p:set>
                                    <p:animEffect filter="fade" transition="in">
                                      <p:cBhvr>
                                        <p:cTn dur="500"/>
                                        <p:tgtEl>
                                          <p:spTgt spid="106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3">
                                            <p:txEl>
                                              <p:pRg end="2" st="2"/>
                                            </p:txEl>
                                          </p:spTgt>
                                        </p:tgtEl>
                                        <p:attrNameLst>
                                          <p:attrName>style.visibility</p:attrName>
                                        </p:attrNameLst>
                                      </p:cBhvr>
                                      <p:to>
                                        <p:strVal val="visible"/>
                                      </p:to>
                                    </p:set>
                                    <p:animEffect filter="fade" transition="in">
                                      <p:cBhvr>
                                        <p:cTn dur="500"/>
                                        <p:tgtEl>
                                          <p:spTgt spid="106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3">
                                            <p:txEl>
                                              <p:pRg end="3" st="3"/>
                                            </p:txEl>
                                          </p:spTgt>
                                        </p:tgtEl>
                                        <p:attrNameLst>
                                          <p:attrName>style.visibility</p:attrName>
                                        </p:attrNameLst>
                                      </p:cBhvr>
                                      <p:to>
                                        <p:strVal val="visible"/>
                                      </p:to>
                                    </p:set>
                                    <p:animEffect filter="fade" transition="in">
                                      <p:cBhvr>
                                        <p:cTn dur="500"/>
                                        <p:tgtEl>
                                          <p:spTgt spid="106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3">
                                            <p:txEl>
                                              <p:pRg end="4" st="4"/>
                                            </p:txEl>
                                          </p:spTgt>
                                        </p:tgtEl>
                                        <p:attrNameLst>
                                          <p:attrName>style.visibility</p:attrName>
                                        </p:attrNameLst>
                                      </p:cBhvr>
                                      <p:to>
                                        <p:strVal val="visible"/>
                                      </p:to>
                                    </p:set>
                                    <p:animEffect filter="fade" transition="in">
                                      <p:cBhvr>
                                        <p:cTn dur="500"/>
                                        <p:tgtEl>
                                          <p:spTgt spid="106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3">
                                            <p:txEl>
                                              <p:pRg end="5" st="5"/>
                                            </p:txEl>
                                          </p:spTgt>
                                        </p:tgtEl>
                                        <p:attrNameLst>
                                          <p:attrName>style.visibility</p:attrName>
                                        </p:attrNameLst>
                                      </p:cBhvr>
                                      <p:to>
                                        <p:strVal val="visible"/>
                                      </p:to>
                                    </p:set>
                                    <p:animEffect filter="fade" transition="in">
                                      <p:cBhvr>
                                        <p:cTn dur="500"/>
                                        <p:tgtEl>
                                          <p:spTgt spid="106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3">
                                            <p:txEl>
                                              <p:pRg end="6" st="6"/>
                                            </p:txEl>
                                          </p:spTgt>
                                        </p:tgtEl>
                                        <p:attrNameLst>
                                          <p:attrName>style.visibility</p:attrName>
                                        </p:attrNameLst>
                                      </p:cBhvr>
                                      <p:to>
                                        <p:strVal val="visible"/>
                                      </p:to>
                                    </p:set>
                                    <p:animEffect filter="fade" transition="in">
                                      <p:cBhvr>
                                        <p:cTn dur="500"/>
                                        <p:tgtEl>
                                          <p:spTgt spid="106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3">
                                            <p:txEl>
                                              <p:pRg end="7" st="7"/>
                                            </p:txEl>
                                          </p:spTgt>
                                        </p:tgtEl>
                                        <p:attrNameLst>
                                          <p:attrName>style.visibility</p:attrName>
                                        </p:attrNameLst>
                                      </p:cBhvr>
                                      <p:to>
                                        <p:strVal val="visible"/>
                                      </p:to>
                                    </p:set>
                                    <p:animEffect filter="fade" transition="in">
                                      <p:cBhvr>
                                        <p:cTn dur="500"/>
                                        <p:tgtEl>
                                          <p:spTgt spid="1063">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9" name="Shape 1069"/>
        <p:cNvGrpSpPr/>
        <p:nvPr/>
      </p:nvGrpSpPr>
      <p:grpSpPr>
        <a:xfrm>
          <a:off x="0" y="0"/>
          <a:ext cx="0" cy="0"/>
          <a:chOff x="0" y="0"/>
          <a:chExt cx="0" cy="0"/>
        </a:xfrm>
      </p:grpSpPr>
      <p:sp>
        <p:nvSpPr>
          <p:cNvPr id="1070" name="Shape 107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“Considered Unmarried”</a:t>
            </a:r>
          </a:p>
        </p:txBody>
      </p:sp>
      <p:sp>
        <p:nvSpPr>
          <p:cNvPr id="1071" name="Shape 1071"/>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891" lvl="2" marL="342891"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legally married taxpayer can be considered unmarried if s/he has not lived with the spouse at any time during the last six months of the tax year.</a:t>
            </a:r>
          </a:p>
          <a:p>
            <a:pPr indent="-342900" lvl="0" marL="342900" marR="0" rtl="0" algn="l">
              <a:spcBef>
                <a:spcPts val="960"/>
              </a:spcBef>
              <a:buClr>
                <a:schemeClr val="dk1"/>
              </a:buClr>
              <a:buSzPts val="4800"/>
              <a:buFont typeface="Noto Sans Symbols"/>
              <a:buNone/>
            </a:pPr>
            <a:r>
              <a:t/>
            </a:r>
            <a:endParaRPr b="0" i="0" sz="4800" u="none" cap="none" strike="noStrike">
              <a:solidFill>
                <a:schemeClr val="dk1"/>
              </a:solidFill>
              <a:latin typeface="Questrial"/>
              <a:ea typeface="Questrial"/>
              <a:cs typeface="Questrial"/>
              <a:sym typeface="Questrial"/>
            </a:endParaRPr>
          </a:p>
        </p:txBody>
      </p:sp>
      <p:sp>
        <p:nvSpPr>
          <p:cNvPr id="1072" name="Shape 107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1">
                                            <p:txEl>
                                              <p:pRg end="0" st="0"/>
                                            </p:txEl>
                                          </p:spTgt>
                                        </p:tgtEl>
                                        <p:attrNameLst>
                                          <p:attrName>style.visibility</p:attrName>
                                        </p:attrNameLst>
                                      </p:cBhvr>
                                      <p:to>
                                        <p:strVal val="visible"/>
                                      </p:to>
                                    </p:set>
                                    <p:animEffect filter="fade" transition="in">
                                      <p:cBhvr>
                                        <p:cTn dur="500"/>
                                        <p:tgtEl>
                                          <p:spTgt spid="10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1">
                                            <p:txEl>
                                              <p:pRg end="1" st="1"/>
                                            </p:txEl>
                                          </p:spTgt>
                                        </p:tgtEl>
                                        <p:attrNameLst>
                                          <p:attrName>style.visibility</p:attrName>
                                        </p:attrNameLst>
                                      </p:cBhvr>
                                      <p:to>
                                        <p:strVal val="visible"/>
                                      </p:to>
                                    </p:set>
                                    <p:animEffect filter="fade" transition="in">
                                      <p:cBhvr>
                                        <p:cTn dur="500"/>
                                        <p:tgtEl>
                                          <p:spTgt spid="107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7" name="Shape 1077"/>
        <p:cNvGrpSpPr/>
        <p:nvPr/>
      </p:nvGrpSpPr>
      <p:grpSpPr>
        <a:xfrm>
          <a:off x="0" y="0"/>
          <a:ext cx="0" cy="0"/>
          <a:chOff x="0" y="0"/>
          <a:chExt cx="0" cy="0"/>
        </a:xfrm>
      </p:grpSpPr>
      <p:sp>
        <p:nvSpPr>
          <p:cNvPr id="1078" name="Shape 107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a:t>
            </a:r>
          </a:p>
        </p:txBody>
      </p:sp>
      <p:sp>
        <p:nvSpPr>
          <p:cNvPr id="1079" name="Shape 1079"/>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Scenario #2: Single Taxpayers</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Maintain more than half the costs of keeping up a home</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 “qualifying person” lived with the taxpayer for more than ½ the year</a:t>
            </a:r>
          </a:p>
          <a:p>
            <a:pPr indent="-342900" lvl="0" marL="342900" marR="0" rtl="0" algn="l">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080" name="Shape 108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xEl>
                                              <p:pRg end="0" st="0"/>
                                            </p:txEl>
                                          </p:spTgt>
                                        </p:tgtEl>
                                        <p:attrNameLst>
                                          <p:attrName>style.visibility</p:attrName>
                                        </p:attrNameLst>
                                      </p:cBhvr>
                                      <p:to>
                                        <p:strVal val="visible"/>
                                      </p:to>
                                    </p:set>
                                    <p:animEffect filter="fade" transition="in">
                                      <p:cBhvr>
                                        <p:cTn dur="500"/>
                                        <p:tgtEl>
                                          <p:spTgt spid="10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xEl>
                                              <p:pRg end="1" st="1"/>
                                            </p:txEl>
                                          </p:spTgt>
                                        </p:tgtEl>
                                        <p:attrNameLst>
                                          <p:attrName>style.visibility</p:attrName>
                                        </p:attrNameLst>
                                      </p:cBhvr>
                                      <p:to>
                                        <p:strVal val="visible"/>
                                      </p:to>
                                    </p:set>
                                    <p:animEffect filter="fade" transition="in">
                                      <p:cBhvr>
                                        <p:cTn dur="500"/>
                                        <p:tgtEl>
                                          <p:spTgt spid="107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xEl>
                                              <p:pRg end="2" st="2"/>
                                            </p:txEl>
                                          </p:spTgt>
                                        </p:tgtEl>
                                        <p:attrNameLst>
                                          <p:attrName>style.visibility</p:attrName>
                                        </p:attrNameLst>
                                      </p:cBhvr>
                                      <p:to>
                                        <p:strVal val="visible"/>
                                      </p:to>
                                    </p:set>
                                    <p:animEffect filter="fade" transition="in">
                                      <p:cBhvr>
                                        <p:cTn dur="500"/>
                                        <p:tgtEl>
                                          <p:spTgt spid="107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xEl>
                                              <p:pRg end="3" st="3"/>
                                            </p:txEl>
                                          </p:spTgt>
                                        </p:tgtEl>
                                        <p:attrNameLst>
                                          <p:attrName>style.visibility</p:attrName>
                                        </p:attrNameLst>
                                      </p:cBhvr>
                                      <p:to>
                                        <p:strVal val="visible"/>
                                      </p:to>
                                    </p:set>
                                    <p:animEffect filter="fade" transition="in">
                                      <p:cBhvr>
                                        <p:cTn dur="500"/>
                                        <p:tgtEl>
                                          <p:spTgt spid="107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5" name="Shape 1085"/>
        <p:cNvGrpSpPr/>
        <p:nvPr/>
      </p:nvGrpSpPr>
      <p:grpSpPr>
        <a:xfrm>
          <a:off x="0" y="0"/>
          <a:ext cx="0" cy="0"/>
          <a:chOff x="0" y="0"/>
          <a:chExt cx="0" cy="0"/>
        </a:xfrm>
      </p:grpSpPr>
      <p:sp>
        <p:nvSpPr>
          <p:cNvPr id="1086" name="Shape 108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 Qualifying Person</a:t>
            </a:r>
          </a:p>
        </p:txBody>
      </p:sp>
      <p:sp>
        <p:nvSpPr>
          <p:cNvPr id="1087" name="Shape 1087"/>
          <p:cNvSpPr txBox="1"/>
          <p:nvPr>
            <p:ph idx="1" type="body"/>
          </p:nvPr>
        </p:nvSpPr>
        <p:spPr>
          <a:xfrm>
            <a:off x="609600" y="1529156"/>
            <a:ext cx="10972800" cy="45540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spcAft>
                <a:spcPts val="0"/>
              </a:spcAft>
              <a:buClr>
                <a:schemeClr val="accent3"/>
              </a:buClr>
              <a:buFont typeface="Noto Sans Symbols"/>
              <a:buNone/>
            </a:pPr>
            <a:r>
              <a:rPr b="0" i="0" lang="en-US" sz="4000" u="none" cap="none" strike="noStrike">
                <a:solidFill>
                  <a:schemeClr val="accent3"/>
                </a:solidFill>
                <a:latin typeface="Questrial"/>
                <a:ea typeface="Questrial"/>
                <a:cs typeface="Questrial"/>
                <a:sym typeface="Questrial"/>
              </a:rPr>
              <a:t>See </a:t>
            </a:r>
          </a:p>
          <a:p>
            <a:pPr indent="0" lvl="0" marL="0" marR="0" rtl="0" algn="ctr">
              <a:spcBef>
                <a:spcPts val="880"/>
              </a:spcBef>
              <a:spcAft>
                <a:spcPts val="0"/>
              </a:spcAft>
              <a:buClr>
                <a:schemeClr val="accent3"/>
              </a:buClr>
              <a:buFont typeface="Noto Sans Symbols"/>
              <a:buNone/>
            </a:pPr>
            <a:r>
              <a:rPr b="0" i="0" lang="en-US" sz="4400" u="sng" cap="none" strike="noStrike">
                <a:solidFill>
                  <a:schemeClr val="accent3"/>
                </a:solidFill>
                <a:latin typeface="Questrial"/>
                <a:ea typeface="Questrial"/>
                <a:cs typeface="Questrial"/>
                <a:sym typeface="Questrial"/>
              </a:rPr>
              <a:t>Who Is a Qualifying Person Qualifying You To File as Head of Household</a:t>
            </a:r>
            <a:r>
              <a:rPr b="0" i="0" lang="en-US" sz="4400" u="none" cap="none" strike="noStrike">
                <a:solidFill>
                  <a:schemeClr val="accent3"/>
                </a:solidFill>
                <a:latin typeface="Questrial"/>
                <a:ea typeface="Questrial"/>
                <a:cs typeface="Questrial"/>
                <a:sym typeface="Questrial"/>
              </a:rPr>
              <a:t> </a:t>
            </a:r>
          </a:p>
          <a:p>
            <a:pPr indent="0" lvl="0" marL="0" marR="0" rtl="0" algn="ctr">
              <a:spcBef>
                <a:spcPts val="800"/>
              </a:spcBef>
              <a:spcAft>
                <a:spcPts val="0"/>
              </a:spcAft>
              <a:buClr>
                <a:schemeClr val="accent3"/>
              </a:buClr>
              <a:buFont typeface="Noto Sans Symbols"/>
              <a:buNone/>
            </a:pPr>
            <a:r>
              <a:rPr b="0" i="0" lang="en-US" sz="4000" u="none" cap="none" strike="noStrike">
                <a:solidFill>
                  <a:schemeClr val="accent3"/>
                </a:solidFill>
                <a:latin typeface="Questrial"/>
                <a:ea typeface="Questrial"/>
                <a:cs typeface="Questrial"/>
                <a:sym typeface="Questrial"/>
              </a:rPr>
              <a:t>in the </a:t>
            </a:r>
          </a:p>
          <a:p>
            <a:pPr indent="0" lvl="0" marL="0" marR="0" rtl="0" algn="ctr">
              <a:spcBef>
                <a:spcPts val="880"/>
              </a:spcBef>
              <a:spcAft>
                <a:spcPts val="0"/>
              </a:spcAft>
              <a:buClr>
                <a:schemeClr val="accent3"/>
              </a:buClr>
              <a:buFont typeface="Noto Sans Symbols"/>
              <a:buNone/>
            </a:pPr>
            <a:r>
              <a:rPr b="1" i="0" lang="en-US" sz="4400" u="none" cap="none" strike="noStrike">
                <a:solidFill>
                  <a:schemeClr val="accent3"/>
                </a:solidFill>
                <a:latin typeface="Questrial"/>
                <a:ea typeface="Questrial"/>
                <a:cs typeface="Questrial"/>
                <a:sym typeface="Questrial"/>
              </a:rPr>
              <a:t>Filing Status </a:t>
            </a:r>
            <a:r>
              <a:rPr b="0" i="0" lang="en-US" sz="4400" u="none" cap="none" strike="noStrike">
                <a:solidFill>
                  <a:schemeClr val="accent3"/>
                </a:solidFill>
                <a:latin typeface="Questrial"/>
                <a:ea typeface="Questrial"/>
                <a:cs typeface="Questrial"/>
                <a:sym typeface="Questrial"/>
              </a:rPr>
              <a:t>Tab of the Pub 4012 </a:t>
            </a:r>
          </a:p>
          <a:p>
            <a:pPr indent="0" lvl="0" marL="0" marR="0" rtl="0" algn="ctr">
              <a:spcBef>
                <a:spcPts val="800"/>
              </a:spcBef>
              <a:buClr>
                <a:schemeClr val="accent3"/>
              </a:buClr>
              <a:buFont typeface="Noto Sans Symbols"/>
              <a:buNone/>
            </a:pPr>
            <a:r>
              <a:rPr b="0" i="0" lang="en-US" sz="4000" u="none" cap="none" strike="noStrike">
                <a:solidFill>
                  <a:schemeClr val="accent3"/>
                </a:solidFill>
                <a:latin typeface="Questrial"/>
                <a:ea typeface="Questrial"/>
                <a:cs typeface="Questrial"/>
                <a:sym typeface="Questrial"/>
              </a:rPr>
              <a:t>for a list of qualifying persons</a:t>
            </a:r>
          </a:p>
        </p:txBody>
      </p:sp>
      <p:sp>
        <p:nvSpPr>
          <p:cNvPr id="1088" name="Shape 108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7">
                                            <p:txEl>
                                              <p:pRg end="0" st="0"/>
                                            </p:txEl>
                                          </p:spTgt>
                                        </p:tgtEl>
                                        <p:attrNameLst>
                                          <p:attrName>style.visibility</p:attrName>
                                        </p:attrNameLst>
                                      </p:cBhvr>
                                      <p:to>
                                        <p:strVal val="visible"/>
                                      </p:to>
                                    </p:set>
                                    <p:animEffect filter="fade" transition="in">
                                      <p:cBhvr>
                                        <p:cTn dur="500"/>
                                        <p:tgtEl>
                                          <p:spTgt spid="108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7">
                                            <p:txEl>
                                              <p:pRg end="1" st="1"/>
                                            </p:txEl>
                                          </p:spTgt>
                                        </p:tgtEl>
                                        <p:attrNameLst>
                                          <p:attrName>style.visibility</p:attrName>
                                        </p:attrNameLst>
                                      </p:cBhvr>
                                      <p:to>
                                        <p:strVal val="visible"/>
                                      </p:to>
                                    </p:set>
                                    <p:animEffect filter="fade" transition="in">
                                      <p:cBhvr>
                                        <p:cTn dur="500"/>
                                        <p:tgtEl>
                                          <p:spTgt spid="108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7">
                                            <p:txEl>
                                              <p:pRg end="2" st="2"/>
                                            </p:txEl>
                                          </p:spTgt>
                                        </p:tgtEl>
                                        <p:attrNameLst>
                                          <p:attrName>style.visibility</p:attrName>
                                        </p:attrNameLst>
                                      </p:cBhvr>
                                      <p:to>
                                        <p:strVal val="visible"/>
                                      </p:to>
                                    </p:set>
                                    <p:animEffect filter="fade" transition="in">
                                      <p:cBhvr>
                                        <p:cTn dur="500"/>
                                        <p:tgtEl>
                                          <p:spTgt spid="108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7">
                                            <p:txEl>
                                              <p:pRg end="3" st="3"/>
                                            </p:txEl>
                                          </p:spTgt>
                                        </p:tgtEl>
                                        <p:attrNameLst>
                                          <p:attrName>style.visibility</p:attrName>
                                        </p:attrNameLst>
                                      </p:cBhvr>
                                      <p:to>
                                        <p:strVal val="visible"/>
                                      </p:to>
                                    </p:set>
                                    <p:animEffect filter="fade" transition="in">
                                      <p:cBhvr>
                                        <p:cTn dur="500"/>
                                        <p:tgtEl>
                                          <p:spTgt spid="108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7">
                                            <p:txEl>
                                              <p:pRg end="4" st="4"/>
                                            </p:txEl>
                                          </p:spTgt>
                                        </p:tgtEl>
                                        <p:attrNameLst>
                                          <p:attrName>style.visibility</p:attrName>
                                        </p:attrNameLst>
                                      </p:cBhvr>
                                      <p:to>
                                        <p:strVal val="visible"/>
                                      </p:to>
                                    </p:set>
                                    <p:animEffect filter="fade" transition="in">
                                      <p:cBhvr>
                                        <p:cTn dur="500"/>
                                        <p:tgtEl>
                                          <p:spTgt spid="108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3" name="Shape 1093"/>
        <p:cNvGrpSpPr/>
        <p:nvPr/>
      </p:nvGrpSpPr>
      <p:grpSpPr>
        <a:xfrm>
          <a:off x="0" y="0"/>
          <a:ext cx="0" cy="0"/>
          <a:chOff x="0" y="0"/>
          <a:chExt cx="0" cy="0"/>
        </a:xfrm>
      </p:grpSpPr>
      <p:sp>
        <p:nvSpPr>
          <p:cNvPr id="1094" name="Shape 109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 Qualifying Person</a:t>
            </a:r>
          </a:p>
        </p:txBody>
      </p:sp>
      <p:sp>
        <p:nvSpPr>
          <p:cNvPr id="1095" name="Shape 1095"/>
          <p:cNvSpPr txBox="1"/>
          <p:nvPr>
            <p:ph idx="1" type="body"/>
          </p:nvPr>
        </p:nvSpPr>
        <p:spPr>
          <a:xfrm>
            <a:off x="609600" y="1275178"/>
            <a:ext cx="10972800" cy="4526100"/>
          </a:xfrm>
          <a:prstGeom prst="rect">
            <a:avLst/>
          </a:prstGeom>
          <a:noFill/>
          <a:ln>
            <a:noFill/>
          </a:ln>
        </p:spPr>
        <p:txBody>
          <a:bodyPr anchorCtr="0" anchor="t" bIns="45700" lIns="91425" rIns="91425" wrap="square" tIns="45700">
            <a:noAutofit/>
          </a:bodyPr>
          <a:lstStyle/>
          <a:p>
            <a:pPr indent="-342900" lvl="0" marL="342900" marR="0" rtl="0" algn="l">
              <a:lnSpc>
                <a:spcPct val="80000"/>
              </a:lnSpc>
              <a:spcBef>
                <a:spcPts val="0"/>
              </a:spcBef>
              <a:spcAft>
                <a:spcPts val="0"/>
              </a:spcAft>
              <a:buClr>
                <a:schemeClr val="dk1"/>
              </a:buClr>
              <a:buSzPts val="3640"/>
              <a:buFont typeface="Noto Sans Symbols"/>
              <a:buChar char="➢"/>
            </a:pPr>
            <a:r>
              <a:rPr b="0" i="0" lang="en-US" sz="3640" u="none" cap="none" strike="noStrike">
                <a:solidFill>
                  <a:schemeClr val="dk1"/>
                </a:solidFill>
                <a:latin typeface="Questrial"/>
                <a:ea typeface="Questrial"/>
                <a:cs typeface="Questrial"/>
                <a:sym typeface="Questrial"/>
              </a:rPr>
              <a:t>In general, a </a:t>
            </a:r>
            <a:r>
              <a:rPr b="0" i="0" lang="en-US" sz="3640" u="none" cap="none" strike="noStrike">
                <a:solidFill>
                  <a:schemeClr val="accent1"/>
                </a:solidFill>
                <a:latin typeface="Questrial"/>
                <a:ea typeface="Questrial"/>
                <a:cs typeface="Questrial"/>
                <a:sym typeface="Questrial"/>
              </a:rPr>
              <a:t>qualifying child </a:t>
            </a:r>
            <a:r>
              <a:rPr b="0" i="0" lang="en-US" sz="3640" u="none" cap="none" strike="noStrike">
                <a:solidFill>
                  <a:schemeClr val="dk1"/>
                </a:solidFill>
                <a:latin typeface="Questrial"/>
                <a:ea typeface="Questrial"/>
                <a:cs typeface="Questrial"/>
                <a:sym typeface="Questrial"/>
              </a:rPr>
              <a:t>is a qualifying person</a:t>
            </a:r>
          </a:p>
          <a:p>
            <a:pPr indent="-285750" lvl="1" marL="742950" marR="0" rtl="0" algn="l">
              <a:lnSpc>
                <a:spcPct val="80000"/>
              </a:lnSpc>
              <a:spcBef>
                <a:spcPts val="644"/>
              </a:spcBef>
              <a:spcAft>
                <a:spcPts val="0"/>
              </a:spcAft>
              <a:buClr>
                <a:schemeClr val="dk1"/>
              </a:buClr>
              <a:buSzPts val="3220"/>
              <a:buFont typeface="Arial"/>
              <a:buChar char="•"/>
            </a:pPr>
            <a:r>
              <a:rPr b="0" i="0" lang="en-US" sz="3220" u="none" cap="none" strike="noStrike">
                <a:solidFill>
                  <a:schemeClr val="dk1"/>
                </a:solidFill>
                <a:latin typeface="Questrial"/>
                <a:ea typeface="Questrial"/>
                <a:cs typeface="Questrial"/>
                <a:sym typeface="Questrial"/>
              </a:rPr>
              <a:t>Whether or not the taxpayer claims the exemption</a:t>
            </a:r>
          </a:p>
          <a:p>
            <a:pPr indent="-342900" lvl="0" marL="342900" marR="0" rtl="0" algn="l">
              <a:lnSpc>
                <a:spcPct val="80000"/>
              </a:lnSpc>
              <a:spcBef>
                <a:spcPts val="728"/>
              </a:spcBef>
              <a:spcAft>
                <a:spcPts val="0"/>
              </a:spcAft>
              <a:buClr>
                <a:schemeClr val="dk1"/>
              </a:buClr>
              <a:buSzPts val="3640"/>
              <a:buFont typeface="Noto Sans Symbols"/>
              <a:buChar char="➢"/>
            </a:pPr>
            <a:r>
              <a:rPr b="0" i="0" lang="en-US" sz="3640" u="none" cap="none" strike="noStrike">
                <a:solidFill>
                  <a:schemeClr val="dk1"/>
                </a:solidFill>
                <a:latin typeface="Questrial"/>
                <a:ea typeface="Questrial"/>
                <a:cs typeface="Questrial"/>
                <a:sym typeface="Questrial"/>
              </a:rPr>
              <a:t>In general, a </a:t>
            </a:r>
            <a:r>
              <a:rPr b="0" i="0" lang="en-US" sz="3640" u="none" cap="none" strike="noStrike">
                <a:solidFill>
                  <a:schemeClr val="accent1"/>
                </a:solidFill>
                <a:latin typeface="Questrial"/>
                <a:ea typeface="Questrial"/>
                <a:cs typeface="Questrial"/>
                <a:sym typeface="Questrial"/>
              </a:rPr>
              <a:t>qualifying relative </a:t>
            </a:r>
            <a:r>
              <a:rPr b="0" i="0" lang="en-US" sz="3640" u="none" cap="none" strike="noStrike">
                <a:solidFill>
                  <a:schemeClr val="dk1"/>
                </a:solidFill>
                <a:latin typeface="Questrial"/>
                <a:ea typeface="Questrial"/>
                <a:cs typeface="Questrial"/>
                <a:sym typeface="Questrial"/>
              </a:rPr>
              <a:t>is a qualifying person if:</a:t>
            </a:r>
          </a:p>
          <a:p>
            <a:pPr indent="-285750" lvl="1" marL="742950" marR="0" rtl="0" algn="l">
              <a:lnSpc>
                <a:spcPct val="80000"/>
              </a:lnSpc>
              <a:spcBef>
                <a:spcPts val="644"/>
              </a:spcBef>
              <a:spcAft>
                <a:spcPts val="0"/>
              </a:spcAft>
              <a:buClr>
                <a:schemeClr val="dk1"/>
              </a:buClr>
              <a:buSzPts val="3220"/>
              <a:buFont typeface="Arial"/>
              <a:buChar char="•"/>
            </a:pPr>
            <a:r>
              <a:rPr b="0" i="0" lang="en-US" sz="3220" u="none" cap="none" strike="noStrike">
                <a:solidFill>
                  <a:schemeClr val="dk1"/>
                </a:solidFill>
                <a:latin typeface="Questrial"/>
                <a:ea typeface="Questrial"/>
                <a:cs typeface="Questrial"/>
                <a:sym typeface="Questrial"/>
              </a:rPr>
              <a:t>The taxpayer can claim the exemption for the person</a:t>
            </a:r>
          </a:p>
          <a:p>
            <a:pPr indent="-285750" lvl="1" marL="742950" marR="0" rtl="0" algn="l">
              <a:lnSpc>
                <a:spcPct val="80000"/>
              </a:lnSpc>
              <a:spcBef>
                <a:spcPts val="644"/>
              </a:spcBef>
              <a:spcAft>
                <a:spcPts val="0"/>
              </a:spcAft>
              <a:buClr>
                <a:schemeClr val="dk1"/>
              </a:buClr>
              <a:buSzPts val="3220"/>
              <a:buFont typeface="Arial"/>
              <a:buChar char="•"/>
            </a:pPr>
            <a:r>
              <a:rPr b="0" i="0" lang="en-US" sz="3220" u="none" cap="none" strike="noStrike">
                <a:solidFill>
                  <a:schemeClr val="dk1"/>
                </a:solidFill>
                <a:latin typeface="Questrial"/>
                <a:ea typeface="Questrial"/>
                <a:cs typeface="Questrial"/>
                <a:sym typeface="Questrial"/>
              </a:rPr>
              <a:t>The person meets one of the relationships listed</a:t>
            </a:r>
          </a:p>
          <a:p>
            <a:pPr indent="-285750" lvl="1" marL="742950" marR="0" rtl="0" algn="l">
              <a:lnSpc>
                <a:spcPct val="80000"/>
              </a:lnSpc>
              <a:spcBef>
                <a:spcPts val="644"/>
              </a:spcBef>
              <a:spcAft>
                <a:spcPts val="0"/>
              </a:spcAft>
              <a:buClr>
                <a:schemeClr val="dk1"/>
              </a:buClr>
              <a:buSzPts val="3220"/>
              <a:buFont typeface="Arial"/>
              <a:buChar char="•"/>
            </a:pPr>
            <a:r>
              <a:rPr b="0" i="0" lang="en-US" sz="3220" u="none" cap="none" strike="noStrike">
                <a:solidFill>
                  <a:schemeClr val="dk1"/>
                </a:solidFill>
                <a:latin typeface="Questrial"/>
                <a:ea typeface="Questrial"/>
                <a:cs typeface="Questrial"/>
                <a:sym typeface="Questrial"/>
              </a:rPr>
              <a:t>The person lives with the taxpayer for more than ½ the year</a:t>
            </a:r>
          </a:p>
          <a:p>
            <a:pPr indent="-228600" lvl="2" marL="1143000" marR="0" rtl="0" algn="l">
              <a:lnSpc>
                <a:spcPct val="80000"/>
              </a:lnSpc>
              <a:spcBef>
                <a:spcPts val="546"/>
              </a:spcBef>
              <a:buClr>
                <a:schemeClr val="dk1"/>
              </a:buClr>
              <a:buSzPts val="2730"/>
              <a:buFont typeface="Courier New"/>
              <a:buChar char="o"/>
            </a:pPr>
            <a:r>
              <a:rPr b="0" i="0" lang="en-US" sz="2730" u="none" cap="none" strike="noStrike">
                <a:solidFill>
                  <a:schemeClr val="dk1"/>
                </a:solidFill>
                <a:latin typeface="Questrial"/>
                <a:ea typeface="Questrial"/>
                <a:cs typeface="Questrial"/>
                <a:sym typeface="Questrial"/>
              </a:rPr>
              <a:t>Exception: a mother/father who is a qualifying relative does not have to live in the home with the taxpayer</a:t>
            </a:r>
          </a:p>
        </p:txBody>
      </p:sp>
      <p:sp>
        <p:nvSpPr>
          <p:cNvPr id="1096" name="Shape 109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5">
                                            <p:txEl>
                                              <p:pRg end="0" st="0"/>
                                            </p:txEl>
                                          </p:spTgt>
                                        </p:tgtEl>
                                        <p:attrNameLst>
                                          <p:attrName>style.visibility</p:attrName>
                                        </p:attrNameLst>
                                      </p:cBhvr>
                                      <p:to>
                                        <p:strVal val="visible"/>
                                      </p:to>
                                    </p:set>
                                    <p:animEffect filter="fade" transition="in">
                                      <p:cBhvr>
                                        <p:cTn dur="500"/>
                                        <p:tgtEl>
                                          <p:spTgt spid="109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5">
                                            <p:txEl>
                                              <p:pRg end="1" st="1"/>
                                            </p:txEl>
                                          </p:spTgt>
                                        </p:tgtEl>
                                        <p:attrNameLst>
                                          <p:attrName>style.visibility</p:attrName>
                                        </p:attrNameLst>
                                      </p:cBhvr>
                                      <p:to>
                                        <p:strVal val="visible"/>
                                      </p:to>
                                    </p:set>
                                    <p:animEffect filter="fade" transition="in">
                                      <p:cBhvr>
                                        <p:cTn dur="500"/>
                                        <p:tgtEl>
                                          <p:spTgt spid="109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5">
                                            <p:txEl>
                                              <p:pRg end="2" st="2"/>
                                            </p:txEl>
                                          </p:spTgt>
                                        </p:tgtEl>
                                        <p:attrNameLst>
                                          <p:attrName>style.visibility</p:attrName>
                                        </p:attrNameLst>
                                      </p:cBhvr>
                                      <p:to>
                                        <p:strVal val="visible"/>
                                      </p:to>
                                    </p:set>
                                    <p:animEffect filter="fade" transition="in">
                                      <p:cBhvr>
                                        <p:cTn dur="500"/>
                                        <p:tgtEl>
                                          <p:spTgt spid="109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5">
                                            <p:txEl>
                                              <p:pRg end="3" st="3"/>
                                            </p:txEl>
                                          </p:spTgt>
                                        </p:tgtEl>
                                        <p:attrNameLst>
                                          <p:attrName>style.visibility</p:attrName>
                                        </p:attrNameLst>
                                      </p:cBhvr>
                                      <p:to>
                                        <p:strVal val="visible"/>
                                      </p:to>
                                    </p:set>
                                    <p:animEffect filter="fade" transition="in">
                                      <p:cBhvr>
                                        <p:cTn dur="500"/>
                                        <p:tgtEl>
                                          <p:spTgt spid="109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5">
                                            <p:txEl>
                                              <p:pRg end="4" st="4"/>
                                            </p:txEl>
                                          </p:spTgt>
                                        </p:tgtEl>
                                        <p:attrNameLst>
                                          <p:attrName>style.visibility</p:attrName>
                                        </p:attrNameLst>
                                      </p:cBhvr>
                                      <p:to>
                                        <p:strVal val="visible"/>
                                      </p:to>
                                    </p:set>
                                    <p:animEffect filter="fade" transition="in">
                                      <p:cBhvr>
                                        <p:cTn dur="500"/>
                                        <p:tgtEl>
                                          <p:spTgt spid="109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5">
                                            <p:txEl>
                                              <p:pRg end="5" st="5"/>
                                            </p:txEl>
                                          </p:spTgt>
                                        </p:tgtEl>
                                        <p:attrNameLst>
                                          <p:attrName>style.visibility</p:attrName>
                                        </p:attrNameLst>
                                      </p:cBhvr>
                                      <p:to>
                                        <p:strVal val="visible"/>
                                      </p:to>
                                    </p:set>
                                    <p:animEffect filter="fade" transition="in">
                                      <p:cBhvr>
                                        <p:cTn dur="500"/>
                                        <p:tgtEl>
                                          <p:spTgt spid="109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5">
                                            <p:txEl>
                                              <p:pRg end="6" st="6"/>
                                            </p:txEl>
                                          </p:spTgt>
                                        </p:tgtEl>
                                        <p:attrNameLst>
                                          <p:attrName>style.visibility</p:attrName>
                                        </p:attrNameLst>
                                      </p:cBhvr>
                                      <p:to>
                                        <p:strVal val="visible"/>
                                      </p:to>
                                    </p:set>
                                    <p:animEffect filter="fade" transition="in">
                                      <p:cBhvr>
                                        <p:cTn dur="500"/>
                                        <p:tgtEl>
                                          <p:spTgt spid="1095">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1" name="Shape 1101"/>
        <p:cNvGrpSpPr/>
        <p:nvPr/>
      </p:nvGrpSpPr>
      <p:grpSpPr>
        <a:xfrm>
          <a:off x="0" y="0"/>
          <a:ext cx="0" cy="0"/>
          <a:chOff x="0" y="0"/>
          <a:chExt cx="0" cy="0"/>
        </a:xfrm>
      </p:grpSpPr>
      <p:sp>
        <p:nvSpPr>
          <p:cNvPr id="1102" name="Shape 110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 Separated Parents</a:t>
            </a:r>
          </a:p>
        </p:txBody>
      </p:sp>
      <p:sp>
        <p:nvSpPr>
          <p:cNvPr id="1103" name="Shape 1103"/>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Even if the custodial parent has given up his/her right to claim the dependency exemption for a child (Form 8332), s/he can file Head of Household using that child as her/his qualifying person</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Noncustodial parent can never claim Head of Household</a:t>
            </a:r>
          </a:p>
        </p:txBody>
      </p:sp>
      <p:sp>
        <p:nvSpPr>
          <p:cNvPr id="1104" name="Shape 1104"/>
          <p:cNvSpPr/>
          <p:nvPr/>
        </p:nvSpPr>
        <p:spPr>
          <a:xfrm>
            <a:off x="609600" y="5864545"/>
            <a:ext cx="11187600" cy="9936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0" lvl="0" marL="0" marR="0" rtl="0" algn="ctr">
              <a:spcBef>
                <a:spcPts val="0"/>
              </a:spcBef>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a:t>
            </a:r>
          </a:p>
        </p:txBody>
      </p:sp>
      <p:sp>
        <p:nvSpPr>
          <p:cNvPr id="1105" name="Shape 110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3">
                                            <p:txEl>
                                              <p:pRg end="0" st="0"/>
                                            </p:txEl>
                                          </p:spTgt>
                                        </p:tgtEl>
                                        <p:attrNameLst>
                                          <p:attrName>style.visibility</p:attrName>
                                        </p:attrNameLst>
                                      </p:cBhvr>
                                      <p:to>
                                        <p:strVal val="visible"/>
                                      </p:to>
                                    </p:set>
                                    <p:animEffect filter="fade" transition="in">
                                      <p:cBhvr>
                                        <p:cTn dur="500"/>
                                        <p:tgtEl>
                                          <p:spTgt spid="11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3">
                                            <p:txEl>
                                              <p:pRg end="1" st="1"/>
                                            </p:txEl>
                                          </p:spTgt>
                                        </p:tgtEl>
                                        <p:attrNameLst>
                                          <p:attrName>style.visibility</p:attrName>
                                        </p:attrNameLst>
                                      </p:cBhvr>
                                      <p:to>
                                        <p:strVal val="visible"/>
                                      </p:to>
                                    </p:set>
                                    <p:animEffect filter="fade" transition="in">
                                      <p:cBhvr>
                                        <p:cTn dur="500"/>
                                        <p:tgtEl>
                                          <p:spTgt spid="11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04"/>
                                        </p:tgtEl>
                                        <p:attrNameLst>
                                          <p:attrName>style.visibility</p:attrName>
                                        </p:attrNameLst>
                                      </p:cBhvr>
                                      <p:to>
                                        <p:strVal val="visible"/>
                                      </p:to>
                                    </p:set>
                                    <p:anim calcmode="lin" valueType="num">
                                      <p:cBhvr additive="base">
                                        <p:cTn dur="500"/>
                                        <p:tgtEl>
                                          <p:spTgt spid="1104"/>
                                        </p:tgtEl>
                                        <p:attrNameLst>
                                          <p:attrName>ppt_w</p:attrName>
                                        </p:attrNameLst>
                                      </p:cBhvr>
                                      <p:tavLst>
                                        <p:tav fmla="" tm="0">
                                          <p:val>
                                            <p:strVal val="0"/>
                                          </p:val>
                                        </p:tav>
                                        <p:tav fmla="" tm="100000">
                                          <p:val>
                                            <p:strVal val="#ppt_w"/>
                                          </p:val>
                                        </p:tav>
                                      </p:tavLst>
                                    </p:anim>
                                    <p:anim calcmode="lin" valueType="num">
                                      <p:cBhvr additive="base">
                                        <p:cTn dur="500"/>
                                        <p:tgtEl>
                                          <p:spTgt spid="110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0" name="Shape 1110"/>
        <p:cNvGrpSpPr/>
        <p:nvPr/>
      </p:nvGrpSpPr>
      <p:grpSpPr>
        <a:xfrm>
          <a:off x="0" y="0"/>
          <a:ext cx="0" cy="0"/>
          <a:chOff x="0" y="0"/>
          <a:chExt cx="0" cy="0"/>
        </a:xfrm>
      </p:grpSpPr>
      <p:sp>
        <p:nvSpPr>
          <p:cNvPr id="1111" name="Shape 111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Widow(er)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with Dependent Child</a:t>
            </a:r>
          </a:p>
        </p:txBody>
      </p:sp>
      <p:sp>
        <p:nvSpPr>
          <p:cNvPr id="1112" name="Shape 1112"/>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taxpayer files QW if his/her</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Spouse died recently, AND</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 taxpayer did not remarry, AND</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 taxpayer has a dependent child (son, daughter, stepson, stepdaughter), AND</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 taxpayer provides over half the costs to maintain the main home for himself and the child.</a:t>
            </a:r>
          </a:p>
          <a:p>
            <a:pPr indent="-342900" lvl="0" marL="342900" marR="0" rtl="0" algn="l">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113" name="Shape 111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2">
                                            <p:txEl>
                                              <p:pRg end="0" st="0"/>
                                            </p:txEl>
                                          </p:spTgt>
                                        </p:tgtEl>
                                        <p:attrNameLst>
                                          <p:attrName>style.visibility</p:attrName>
                                        </p:attrNameLst>
                                      </p:cBhvr>
                                      <p:to>
                                        <p:strVal val="visible"/>
                                      </p:to>
                                    </p:set>
                                    <p:animEffect filter="fade" transition="in">
                                      <p:cBhvr>
                                        <p:cTn dur="500"/>
                                        <p:tgtEl>
                                          <p:spTgt spid="11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2">
                                            <p:txEl>
                                              <p:pRg end="1" st="1"/>
                                            </p:txEl>
                                          </p:spTgt>
                                        </p:tgtEl>
                                        <p:attrNameLst>
                                          <p:attrName>style.visibility</p:attrName>
                                        </p:attrNameLst>
                                      </p:cBhvr>
                                      <p:to>
                                        <p:strVal val="visible"/>
                                      </p:to>
                                    </p:set>
                                    <p:animEffect filter="fade" transition="in">
                                      <p:cBhvr>
                                        <p:cTn dur="500"/>
                                        <p:tgtEl>
                                          <p:spTgt spid="111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2">
                                            <p:txEl>
                                              <p:pRg end="2" st="2"/>
                                            </p:txEl>
                                          </p:spTgt>
                                        </p:tgtEl>
                                        <p:attrNameLst>
                                          <p:attrName>style.visibility</p:attrName>
                                        </p:attrNameLst>
                                      </p:cBhvr>
                                      <p:to>
                                        <p:strVal val="visible"/>
                                      </p:to>
                                    </p:set>
                                    <p:animEffect filter="fade" transition="in">
                                      <p:cBhvr>
                                        <p:cTn dur="500"/>
                                        <p:tgtEl>
                                          <p:spTgt spid="111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2">
                                            <p:txEl>
                                              <p:pRg end="3" st="3"/>
                                            </p:txEl>
                                          </p:spTgt>
                                        </p:tgtEl>
                                        <p:attrNameLst>
                                          <p:attrName>style.visibility</p:attrName>
                                        </p:attrNameLst>
                                      </p:cBhvr>
                                      <p:to>
                                        <p:strVal val="visible"/>
                                      </p:to>
                                    </p:set>
                                    <p:animEffect filter="fade" transition="in">
                                      <p:cBhvr>
                                        <p:cTn dur="500"/>
                                        <p:tgtEl>
                                          <p:spTgt spid="111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2">
                                            <p:txEl>
                                              <p:pRg end="4" st="4"/>
                                            </p:txEl>
                                          </p:spTgt>
                                        </p:tgtEl>
                                        <p:attrNameLst>
                                          <p:attrName>style.visibility</p:attrName>
                                        </p:attrNameLst>
                                      </p:cBhvr>
                                      <p:to>
                                        <p:strVal val="visible"/>
                                      </p:to>
                                    </p:set>
                                    <p:animEffect filter="fade" transition="in">
                                      <p:cBhvr>
                                        <p:cTn dur="500"/>
                                        <p:tgtEl>
                                          <p:spTgt spid="111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2">
                                            <p:txEl>
                                              <p:pRg end="5" st="5"/>
                                            </p:txEl>
                                          </p:spTgt>
                                        </p:tgtEl>
                                        <p:attrNameLst>
                                          <p:attrName>style.visibility</p:attrName>
                                        </p:attrNameLst>
                                      </p:cBhvr>
                                      <p:to>
                                        <p:strVal val="visible"/>
                                      </p:to>
                                    </p:set>
                                    <p:animEffect filter="fade" transition="in">
                                      <p:cBhvr>
                                        <p:cTn dur="500"/>
                                        <p:tgtEl>
                                          <p:spTgt spid="1112">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Shape 12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a:t>
            </a:r>
          </a:p>
        </p:txBody>
      </p:sp>
      <p:sp>
        <p:nvSpPr>
          <p:cNvPr id="128" name="Shape 128"/>
          <p:cNvSpPr txBox="1"/>
          <p:nvPr>
            <p:ph idx="1" type="body"/>
          </p:nvPr>
        </p:nvSpPr>
        <p:spPr>
          <a:xfrm>
            <a:off x="609600" y="1600204"/>
            <a:ext cx="10972800" cy="4047562"/>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Based on marital status and family situation</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Single</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Married Filing Jointly</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Married Filing Separately</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Head of Household</a:t>
            </a:r>
          </a:p>
          <a:p>
            <a:pPr indent="-285750" lvl="1" marL="742950" marR="0" rtl="0" algn="l">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Widow(er) with Dependent Child</a:t>
            </a:r>
          </a:p>
        </p:txBody>
      </p:sp>
      <p:sp>
        <p:nvSpPr>
          <p:cNvPr id="129" name="Shape 129"/>
          <p:cNvSpPr/>
          <p:nvPr/>
        </p:nvSpPr>
        <p:spPr>
          <a:xfrm>
            <a:off x="609600" y="5647766"/>
            <a:ext cx="10972800" cy="707886"/>
          </a:xfrm>
          <a:prstGeom prst="rect">
            <a:avLst/>
          </a:prstGeom>
          <a:solidFill>
            <a:schemeClr val="accent1"/>
          </a:solidFill>
          <a:ln cap="flat" cmpd="sng" w="25400">
            <a:solidFill>
              <a:srgbClr val="B08420"/>
            </a:solidFill>
            <a:prstDash val="solid"/>
            <a:round/>
            <a:headEnd len="med" w="med" type="none"/>
            <a:tailEnd len="med" w="med" type="none"/>
          </a:ln>
        </p:spPr>
        <p:txBody>
          <a:bodyPr anchorCtr="0" anchor="ctr" bIns="45700" lIns="91425" rIns="91425" wrap="square" tIns="45700">
            <a:noAutofit/>
          </a:bodyPr>
          <a:lstStyle/>
          <a:p>
            <a:pPr indent="0" lvl="1" marL="457200" marR="0" rtl="0" algn="ctr">
              <a:spcBef>
                <a:spcPts val="0"/>
              </a:spcBef>
              <a:buClr>
                <a:schemeClr val="lt1"/>
              </a:buClr>
              <a:buFont typeface="Noto Sans Symbols"/>
              <a:buNone/>
            </a:pPr>
            <a:r>
              <a:rPr b="1" i="0" lang="en-US" sz="4000" u="none" cap="none" strike="noStrike">
                <a:solidFill>
                  <a:schemeClr val="lt1"/>
                </a:solidFill>
                <a:latin typeface="Questrial"/>
                <a:ea typeface="Questrial"/>
                <a:cs typeface="Questrial"/>
                <a:sym typeface="Questrial"/>
              </a:rPr>
              <a:t>Choose correct Filing Status on Lines 1-5</a:t>
            </a:r>
          </a:p>
        </p:txBody>
      </p:sp>
      <p:sp>
        <p:nvSpPr>
          <p:cNvPr id="130" name="Shape 130"/>
          <p:cNvSpPr txBox="1"/>
          <p:nvPr/>
        </p:nvSpPr>
        <p:spPr>
          <a:xfrm>
            <a:off x="845725" y="5996900"/>
            <a:ext cx="8856900" cy="1033200"/>
          </a:xfrm>
          <a:prstGeom prst="rect">
            <a:avLst/>
          </a:prstGeom>
          <a:noFill/>
          <a:ln>
            <a:noFill/>
          </a:ln>
        </p:spPr>
        <p:txBody>
          <a:bodyPr anchorCtr="0" anchor="t" bIns="91425" lIns="91425" rIns="91425" wrap="square" tIns="91425">
            <a:noAutofit/>
          </a:bodyPr>
          <a:lstStyle/>
          <a:p>
            <a:pPr indent="0" lvl="0" marL="0">
              <a:spcBef>
                <a:spcPts val="0"/>
              </a:spcBef>
              <a:buNone/>
            </a:pPr>
            <a:r>
              <a:t/>
            </a:r>
            <a:endParaRPr/>
          </a:p>
        </p:txBody>
      </p:sp>
      <p:sp>
        <p:nvSpPr>
          <p:cNvPr id="131" name="Shape 13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500"/>
                                        <p:tgtEl>
                                          <p:spTgt spid="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8" name="Shape 1118"/>
        <p:cNvGrpSpPr/>
        <p:nvPr/>
      </p:nvGrpSpPr>
      <p:grpSpPr>
        <a:xfrm>
          <a:off x="0" y="0"/>
          <a:ext cx="0" cy="0"/>
          <a:chOff x="0" y="0"/>
          <a:chExt cx="0" cy="0"/>
        </a:xfrm>
      </p:grpSpPr>
      <p:sp>
        <p:nvSpPr>
          <p:cNvPr id="1119" name="Shape 111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Unmarried, Widowed Taxpayer?</a:t>
            </a:r>
          </a:p>
        </p:txBody>
      </p:sp>
      <p:sp>
        <p:nvSpPr>
          <p:cNvPr id="1120" name="Shape 1120"/>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the spouse died during the current tax year: </a:t>
            </a:r>
            <a:r>
              <a:rPr b="1" i="0" lang="en-US" sz="4000" u="none" cap="none" strike="noStrike">
                <a:solidFill>
                  <a:schemeClr val="accent1"/>
                </a:solidFill>
                <a:latin typeface="Questrial"/>
                <a:ea typeface="Questrial"/>
                <a:cs typeface="Questrial"/>
                <a:sym typeface="Questrial"/>
              </a:rPr>
              <a:t>Married Filing Jointly</a:t>
            </a:r>
            <a:r>
              <a:rPr b="0" i="0" lang="en-US" sz="4000" u="none" cap="none" strike="noStrike">
                <a:solidFill>
                  <a:schemeClr val="accent1"/>
                </a:solidFill>
                <a:latin typeface="Questrial"/>
                <a:ea typeface="Questrial"/>
                <a:cs typeface="Questrial"/>
                <a:sym typeface="Questrial"/>
              </a:rPr>
              <a:t> </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the spouse died during one of the two preceding tax years and taxpayer has a qualifying child: </a:t>
            </a:r>
            <a:r>
              <a:rPr b="1" i="0" lang="en-US" sz="4000" u="none" cap="none" strike="noStrike">
                <a:solidFill>
                  <a:schemeClr val="accent1"/>
                </a:solidFill>
                <a:latin typeface="Questrial"/>
                <a:ea typeface="Questrial"/>
                <a:cs typeface="Questrial"/>
                <a:sym typeface="Questrial"/>
              </a:rPr>
              <a:t>Qualifying Widow(er)</a:t>
            </a:r>
            <a:r>
              <a:rPr b="0" i="0" lang="en-US" sz="4000" u="none" cap="none" strike="noStrike">
                <a:solidFill>
                  <a:schemeClr val="accent1"/>
                </a:solidFill>
                <a:latin typeface="Questrial"/>
                <a:ea typeface="Questrial"/>
                <a:cs typeface="Questrial"/>
                <a:sym typeface="Questrial"/>
              </a:rPr>
              <a:t> </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the spouse died three or more years before the current year:  </a:t>
            </a:r>
            <a:r>
              <a:rPr b="1" i="0" lang="en-US" sz="4000" u="none" cap="none" strike="noStrike">
                <a:solidFill>
                  <a:schemeClr val="accent1"/>
                </a:solidFill>
                <a:latin typeface="Questrial"/>
                <a:ea typeface="Questrial"/>
                <a:cs typeface="Questrial"/>
                <a:sym typeface="Questrial"/>
              </a:rPr>
              <a:t>Single or Head of Household</a:t>
            </a:r>
          </a:p>
          <a:p>
            <a:pPr indent="-342900" lvl="0" marL="342900" marR="0" rtl="0" algn="l">
              <a:lnSpc>
                <a:spcPct val="90000"/>
              </a:lnSpc>
              <a:spcBef>
                <a:spcPts val="560"/>
              </a:spcBef>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1121" name="Shape 112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0">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6" name="Shape 1126"/>
        <p:cNvGrpSpPr/>
        <p:nvPr/>
      </p:nvGrpSpPr>
      <p:grpSpPr>
        <a:xfrm>
          <a:off x="0" y="0"/>
          <a:ext cx="0" cy="0"/>
          <a:chOff x="0" y="0"/>
          <a:chExt cx="0" cy="0"/>
        </a:xfrm>
      </p:grpSpPr>
      <p:sp>
        <p:nvSpPr>
          <p:cNvPr id="1127" name="Shape 1127"/>
          <p:cNvSpPr txBox="1"/>
          <p:nvPr>
            <p:ph type="title"/>
          </p:nvPr>
        </p:nvSpPr>
        <p:spPr>
          <a:xfrm>
            <a:off x="556325" y="248013"/>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From Lowest to Highest Tax Burden</a:t>
            </a:r>
          </a:p>
        </p:txBody>
      </p:sp>
      <p:grpSp>
        <p:nvGrpSpPr>
          <p:cNvPr id="1128" name="Shape 1128"/>
          <p:cNvGrpSpPr/>
          <p:nvPr/>
        </p:nvGrpSpPr>
        <p:grpSpPr>
          <a:xfrm>
            <a:off x="332087" y="1417638"/>
            <a:ext cx="11527890" cy="5115000"/>
            <a:chOff x="-277513" y="0"/>
            <a:chExt cx="11527890" cy="5115000"/>
          </a:xfrm>
        </p:grpSpPr>
        <p:sp>
          <p:nvSpPr>
            <p:cNvPr id="1129" name="Shape 1129"/>
            <p:cNvSpPr/>
            <p:nvPr/>
          </p:nvSpPr>
          <p:spPr>
            <a:xfrm rot="4396435">
              <a:off x="3628155" y="1017861"/>
              <a:ext cx="4415618" cy="3079278"/>
            </a:xfrm>
            <a:custGeom>
              <a:pathLst>
                <a:path extrusionOk="0" h="120000" w="120000">
                  <a:moveTo>
                    <a:pt x="0" y="120000"/>
                  </a:moveTo>
                  <a:quadBezTo>
                    <a:pt x="20000" y="40000"/>
                    <a:pt x="93748" y="15000"/>
                  </a:quadBezTo>
                  <a:lnTo>
                    <a:pt x="92569" y="0"/>
                  </a:lnTo>
                  <a:lnTo>
                    <a:pt x="120000" y="18786"/>
                  </a:lnTo>
                  <a:lnTo>
                    <a:pt x="96465" y="49572"/>
                  </a:lnTo>
                  <a:lnTo>
                    <a:pt x="95286" y="34572"/>
                  </a:lnTo>
                  <a:quadBezTo>
                    <a:pt x="30000" y="44572"/>
                    <a:pt x="0" y="120000"/>
                  </a:quadBezTo>
                  <a:close/>
                </a:path>
              </a:pathLst>
            </a:custGeom>
            <a:solidFill>
              <a:srgbClr val="F2B529"/>
            </a:solidFill>
            <a:ln cap="flat" cmpd="sng" w="38100">
              <a:solidFill>
                <a:srgbClr val="FFFFFF"/>
              </a:solidFill>
              <a:prstDash val="solid"/>
              <a:round/>
              <a:headEnd len="med" w="med" type="none"/>
              <a:tailEnd len="med" w="med" type="none"/>
            </a:ln>
            <a:effectLst>
              <a:outerShdw blurRad="40000" rotWithShape="0" dir="5400000" dist="20000">
                <a:srgbClr val="000000">
                  <a:alpha val="37650"/>
                </a:srgbClr>
              </a:outerShdw>
            </a:effectLst>
          </p:spPr>
          <p:txBody>
            <a:bodyPr anchorCtr="0" anchor="ctr" bIns="91425" lIns="91425" rIns="91425" wrap="square" tIns="91425">
              <a:noAutofit/>
            </a:bodyPr>
            <a:lstStyle/>
            <a:p>
              <a:pPr indent="0" lvl="0" marL="0">
                <a:spcBef>
                  <a:spcPts val="0"/>
                </a:spcBef>
                <a:buNone/>
              </a:pPr>
              <a:r>
                <a:t/>
              </a:r>
              <a:endParaRPr/>
            </a:p>
          </p:txBody>
        </p:sp>
        <p:sp>
          <p:nvSpPr>
            <p:cNvPr id="1130" name="Shape 1130"/>
            <p:cNvSpPr/>
            <p:nvPr/>
          </p:nvSpPr>
          <p:spPr>
            <a:xfrm>
              <a:off x="5470744" y="1557049"/>
              <a:ext cx="111600" cy="111600"/>
            </a:xfrm>
            <a:prstGeom prst="ellipse">
              <a:avLst/>
            </a:prstGeom>
            <a:solidFill>
              <a:srgbClr val="F4D6AB"/>
            </a:solidFill>
            <a:ln cap="flat" cmpd="sng" w="38100">
              <a:solidFill>
                <a:srgbClr val="FFFFFF"/>
              </a:solidFill>
              <a:prstDash val="solid"/>
              <a:round/>
              <a:headEnd len="med" w="med" type="none"/>
              <a:tailEnd len="med" w="med" type="none"/>
            </a:ln>
            <a:effectLst>
              <a:outerShdw blurRad="40000" rotWithShape="0" dir="5400000" dist="20000">
                <a:srgbClr val="000000">
                  <a:alpha val="37650"/>
                </a:srgbClr>
              </a:outerShdw>
            </a:effectLst>
          </p:spPr>
          <p:txBody>
            <a:bodyPr anchorCtr="0" anchor="ctr" bIns="91425" lIns="91425" rIns="91425" wrap="square" tIns="91425">
              <a:noAutofit/>
            </a:bodyPr>
            <a:lstStyle/>
            <a:p>
              <a:pPr indent="0" lvl="0" marL="0">
                <a:spcBef>
                  <a:spcPts val="0"/>
                </a:spcBef>
                <a:buNone/>
              </a:pPr>
              <a:r>
                <a:t/>
              </a:r>
              <a:endParaRPr/>
            </a:p>
          </p:txBody>
        </p:sp>
        <p:sp>
          <p:nvSpPr>
            <p:cNvPr id="1131" name="Shape 1131"/>
            <p:cNvSpPr/>
            <p:nvPr/>
          </p:nvSpPr>
          <p:spPr>
            <a:xfrm>
              <a:off x="6441905" y="2503862"/>
              <a:ext cx="111600" cy="111600"/>
            </a:xfrm>
            <a:prstGeom prst="ellipse">
              <a:avLst/>
            </a:prstGeom>
            <a:solidFill>
              <a:srgbClr val="F4D6AB"/>
            </a:solidFill>
            <a:ln cap="flat" cmpd="sng" w="38100">
              <a:solidFill>
                <a:srgbClr val="FFFFFF"/>
              </a:solidFill>
              <a:prstDash val="solid"/>
              <a:round/>
              <a:headEnd len="med" w="med" type="none"/>
              <a:tailEnd len="med" w="med" type="none"/>
            </a:ln>
            <a:effectLst>
              <a:outerShdw blurRad="40000" rotWithShape="0" dir="5400000" dist="20000">
                <a:srgbClr val="000000">
                  <a:alpha val="37650"/>
                </a:srgbClr>
              </a:outerShdw>
            </a:effectLst>
          </p:spPr>
          <p:txBody>
            <a:bodyPr anchorCtr="0" anchor="ctr" bIns="91425" lIns="91425" rIns="91425" wrap="square" tIns="91425">
              <a:noAutofit/>
            </a:bodyPr>
            <a:lstStyle/>
            <a:p>
              <a:pPr indent="0" lvl="0" marL="0">
                <a:spcBef>
                  <a:spcPts val="0"/>
                </a:spcBef>
                <a:buNone/>
              </a:pPr>
              <a:r>
                <a:t/>
              </a:r>
              <a:endParaRPr/>
            </a:p>
          </p:txBody>
        </p:sp>
        <p:sp>
          <p:nvSpPr>
            <p:cNvPr id="1132" name="Shape 1132"/>
            <p:cNvSpPr/>
            <p:nvPr/>
          </p:nvSpPr>
          <p:spPr>
            <a:xfrm>
              <a:off x="-277513" y="0"/>
              <a:ext cx="9301200" cy="818400"/>
            </a:xfrm>
            <a:prstGeom prst="rect">
              <a:avLst/>
            </a:prstGeom>
            <a:noFill/>
            <a:ln>
              <a:noFill/>
            </a:ln>
          </p:spPr>
          <p:txBody>
            <a:bodyPr anchorCtr="0" anchor="ctr" bIns="91425" lIns="91425" rIns="91425" wrap="square" tIns="91425">
              <a:noAutofit/>
            </a:bodyPr>
            <a:lstStyle/>
            <a:p>
              <a:pPr indent="0" lvl="0" marL="0">
                <a:spcBef>
                  <a:spcPts val="0"/>
                </a:spcBef>
                <a:buNone/>
              </a:pPr>
              <a:r>
                <a:t/>
              </a:r>
              <a:endParaRPr/>
            </a:p>
          </p:txBody>
        </p:sp>
        <p:sp>
          <p:nvSpPr>
            <p:cNvPr id="1133" name="Shape 1133"/>
            <p:cNvSpPr txBox="1"/>
            <p:nvPr/>
          </p:nvSpPr>
          <p:spPr>
            <a:xfrm>
              <a:off x="-277513" y="0"/>
              <a:ext cx="9301200" cy="818400"/>
            </a:xfrm>
            <a:prstGeom prst="rect">
              <a:avLst/>
            </a:prstGeom>
            <a:noFill/>
            <a:ln>
              <a:noFill/>
            </a:ln>
          </p:spPr>
          <p:txBody>
            <a:bodyPr anchorCtr="0" anchor="b" bIns="45700" lIns="45700" rIns="45700" wrap="square" tIns="45700">
              <a:noAutofit/>
            </a:bodyPr>
            <a:lstStyle/>
            <a:p>
              <a:pPr indent="0" lvl="0" marL="0" marR="0" rtl="0" algn="ctr">
                <a:lnSpc>
                  <a:spcPct val="90000"/>
                </a:lnSpc>
                <a:spcBef>
                  <a:spcPts val="0"/>
                </a:spcBef>
                <a:spcAft>
                  <a:spcPts val="0"/>
                </a:spcAft>
                <a:buNone/>
              </a:pPr>
              <a:r>
                <a:rPr b="1" lang="en-US" sz="3600">
                  <a:solidFill>
                    <a:srgbClr val="77A042"/>
                  </a:solidFill>
                  <a:latin typeface="Questrial"/>
                  <a:ea typeface="Questrial"/>
                  <a:cs typeface="Questrial"/>
                  <a:sym typeface="Questrial"/>
                </a:rPr>
                <a:t>Married Filing Jointly &amp; Qualifying Widow(er)</a:t>
              </a:r>
            </a:p>
          </p:txBody>
        </p:sp>
        <p:sp>
          <p:nvSpPr>
            <p:cNvPr id="1134" name="Shape 1134"/>
            <p:cNvSpPr/>
            <p:nvPr/>
          </p:nvSpPr>
          <p:spPr>
            <a:xfrm>
              <a:off x="6511569" y="1203592"/>
              <a:ext cx="3785100" cy="818400"/>
            </a:xfrm>
            <a:prstGeom prst="rect">
              <a:avLst/>
            </a:prstGeom>
            <a:noFill/>
            <a:ln>
              <a:noFill/>
            </a:ln>
          </p:spPr>
          <p:txBody>
            <a:bodyPr anchorCtr="0" anchor="ctr" bIns="91425" lIns="91425" rIns="91425" wrap="square" tIns="91425">
              <a:noAutofit/>
            </a:bodyPr>
            <a:lstStyle/>
            <a:p>
              <a:pPr indent="0" lvl="0" marL="0">
                <a:spcBef>
                  <a:spcPts val="0"/>
                </a:spcBef>
                <a:buNone/>
              </a:pPr>
              <a:r>
                <a:t/>
              </a:r>
              <a:endParaRPr/>
            </a:p>
          </p:txBody>
        </p:sp>
        <p:sp>
          <p:nvSpPr>
            <p:cNvPr id="1135" name="Shape 1135"/>
            <p:cNvSpPr txBox="1"/>
            <p:nvPr/>
          </p:nvSpPr>
          <p:spPr>
            <a:xfrm>
              <a:off x="6511569" y="1203592"/>
              <a:ext cx="3785100" cy="818400"/>
            </a:xfrm>
            <a:prstGeom prst="rect">
              <a:avLst/>
            </a:prstGeom>
            <a:noFill/>
            <a:ln>
              <a:noFill/>
            </a:ln>
          </p:spPr>
          <p:txBody>
            <a:bodyPr anchorCtr="0" anchor="ctr" bIns="45700" lIns="45700" rIns="45700" wrap="square" tIns="45700">
              <a:noAutofit/>
            </a:bodyPr>
            <a:lstStyle/>
            <a:p>
              <a:pPr indent="0" lvl="0" marL="0" marR="0" rtl="0" algn="l">
                <a:lnSpc>
                  <a:spcPct val="90000"/>
                </a:lnSpc>
                <a:spcBef>
                  <a:spcPts val="0"/>
                </a:spcBef>
                <a:spcAft>
                  <a:spcPts val="0"/>
                </a:spcAft>
                <a:buNone/>
              </a:pPr>
              <a:r>
                <a:rPr b="1" lang="en-US" sz="3600">
                  <a:solidFill>
                    <a:srgbClr val="77A042"/>
                  </a:solidFill>
                  <a:latin typeface="Questrial"/>
                  <a:ea typeface="Questrial"/>
                  <a:cs typeface="Questrial"/>
                  <a:sym typeface="Questrial"/>
                </a:rPr>
                <a:t>Head of Household</a:t>
              </a:r>
            </a:p>
          </p:txBody>
        </p:sp>
        <p:sp>
          <p:nvSpPr>
            <p:cNvPr id="1136" name="Shape 1136"/>
            <p:cNvSpPr/>
            <p:nvPr/>
          </p:nvSpPr>
          <p:spPr>
            <a:xfrm>
              <a:off x="3332103" y="2150405"/>
              <a:ext cx="2813400" cy="818400"/>
            </a:xfrm>
            <a:prstGeom prst="rect">
              <a:avLst/>
            </a:prstGeom>
            <a:noFill/>
            <a:ln>
              <a:noFill/>
            </a:ln>
          </p:spPr>
          <p:txBody>
            <a:bodyPr anchorCtr="0" anchor="ctr" bIns="91425" lIns="91425" rIns="91425" wrap="square" tIns="91425">
              <a:noAutofit/>
            </a:bodyPr>
            <a:lstStyle/>
            <a:p>
              <a:pPr indent="0" lvl="0" marL="0">
                <a:spcBef>
                  <a:spcPts val="0"/>
                </a:spcBef>
                <a:buNone/>
              </a:pPr>
              <a:r>
                <a:t/>
              </a:r>
              <a:endParaRPr/>
            </a:p>
          </p:txBody>
        </p:sp>
        <p:sp>
          <p:nvSpPr>
            <p:cNvPr id="1137" name="Shape 1137"/>
            <p:cNvSpPr txBox="1"/>
            <p:nvPr/>
          </p:nvSpPr>
          <p:spPr>
            <a:xfrm>
              <a:off x="3332103" y="2150405"/>
              <a:ext cx="2813400" cy="818400"/>
            </a:xfrm>
            <a:prstGeom prst="rect">
              <a:avLst/>
            </a:prstGeom>
            <a:noFill/>
            <a:ln>
              <a:noFill/>
            </a:ln>
          </p:spPr>
          <p:txBody>
            <a:bodyPr anchorCtr="0" anchor="ctr" bIns="45700" lIns="45700" rIns="45700" wrap="square" tIns="45700">
              <a:noAutofit/>
            </a:bodyPr>
            <a:lstStyle/>
            <a:p>
              <a:pPr indent="0" lvl="0" marL="0" marR="0" rtl="0" algn="r">
                <a:lnSpc>
                  <a:spcPct val="90000"/>
                </a:lnSpc>
                <a:spcBef>
                  <a:spcPts val="0"/>
                </a:spcBef>
                <a:spcAft>
                  <a:spcPts val="0"/>
                </a:spcAft>
                <a:buNone/>
              </a:pPr>
              <a:r>
                <a:rPr b="1" lang="en-US" sz="3600">
                  <a:solidFill>
                    <a:srgbClr val="77A042"/>
                  </a:solidFill>
                  <a:latin typeface="Questrial"/>
                  <a:ea typeface="Questrial"/>
                  <a:cs typeface="Questrial"/>
                  <a:sym typeface="Questrial"/>
                </a:rPr>
                <a:t>Single</a:t>
              </a:r>
            </a:p>
          </p:txBody>
        </p:sp>
        <p:sp>
          <p:nvSpPr>
            <p:cNvPr id="1138" name="Shape 1138"/>
            <p:cNvSpPr/>
            <p:nvPr/>
          </p:nvSpPr>
          <p:spPr>
            <a:xfrm>
              <a:off x="3853877" y="4464557"/>
              <a:ext cx="7396500" cy="482700"/>
            </a:xfrm>
            <a:prstGeom prst="rect">
              <a:avLst/>
            </a:prstGeom>
            <a:noFill/>
            <a:ln>
              <a:noFill/>
            </a:ln>
          </p:spPr>
          <p:txBody>
            <a:bodyPr anchorCtr="0" anchor="ctr" bIns="91425" lIns="91425" rIns="91425" wrap="square" tIns="91425">
              <a:noAutofit/>
            </a:bodyPr>
            <a:lstStyle/>
            <a:p>
              <a:pPr indent="0" lvl="0" marL="0">
                <a:spcBef>
                  <a:spcPts val="0"/>
                </a:spcBef>
                <a:buNone/>
              </a:pPr>
              <a:r>
                <a:t/>
              </a:r>
              <a:endParaRPr/>
            </a:p>
          </p:txBody>
        </p:sp>
        <p:sp>
          <p:nvSpPr>
            <p:cNvPr id="1139" name="Shape 1139"/>
            <p:cNvSpPr txBox="1"/>
            <p:nvPr/>
          </p:nvSpPr>
          <p:spPr>
            <a:xfrm>
              <a:off x="3853877" y="4464557"/>
              <a:ext cx="7396500" cy="482700"/>
            </a:xfrm>
            <a:prstGeom prst="rect">
              <a:avLst/>
            </a:prstGeom>
            <a:noFill/>
            <a:ln>
              <a:noFill/>
            </a:ln>
          </p:spPr>
          <p:txBody>
            <a:bodyPr anchorCtr="0" anchor="t" bIns="45700" lIns="45700" rIns="45700" wrap="square" tIns="45700">
              <a:noAutofit/>
            </a:bodyPr>
            <a:lstStyle/>
            <a:p>
              <a:pPr indent="0" lvl="0" marL="0" marR="0" rtl="0" algn="ctr">
                <a:lnSpc>
                  <a:spcPct val="90000"/>
                </a:lnSpc>
                <a:spcBef>
                  <a:spcPts val="0"/>
                </a:spcBef>
                <a:spcAft>
                  <a:spcPts val="0"/>
                </a:spcAft>
                <a:buNone/>
              </a:pPr>
              <a:r>
                <a:rPr b="1" lang="en-US" sz="3600">
                  <a:solidFill>
                    <a:srgbClr val="77A042"/>
                  </a:solidFill>
                  <a:latin typeface="Questrial"/>
                  <a:ea typeface="Questrial"/>
                  <a:cs typeface="Questrial"/>
                  <a:sym typeface="Questrial"/>
                </a:rPr>
                <a:t>Married Filing Separately</a:t>
              </a:r>
            </a:p>
          </p:txBody>
        </p:sp>
      </p:grpSp>
      <p:sp>
        <p:nvSpPr>
          <p:cNvPr id="1140" name="Shape 114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5" name="Shape 1145"/>
        <p:cNvGrpSpPr/>
        <p:nvPr/>
      </p:nvGrpSpPr>
      <p:grpSpPr>
        <a:xfrm>
          <a:off x="0" y="0"/>
          <a:ext cx="0" cy="0"/>
          <a:chOff x="0" y="0"/>
          <a:chExt cx="0" cy="0"/>
        </a:xfrm>
      </p:grpSpPr>
      <p:sp>
        <p:nvSpPr>
          <p:cNvPr id="1146" name="Shape 114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p>
        </p:txBody>
      </p:sp>
      <p:sp>
        <p:nvSpPr>
          <p:cNvPr id="1147" name="Shape 1147"/>
          <p:cNvSpPr txBox="1"/>
          <p:nvPr>
            <p:ph idx="1" type="body"/>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Lily left her husband in August of the tax year, but they did not get divorced. She took her children with her, supported them during all of the tax year, and will claim them as dependents.  Lily refuses to file a joint return with her husband.  </a:t>
            </a:r>
          </a:p>
          <a:p>
            <a:pPr indent="-342900" lvl="0" marL="342900" marR="0" rtl="0" algn="ctr">
              <a:spcBef>
                <a:spcPts val="800"/>
              </a:spcBef>
              <a:buClr>
                <a:srgbClr val="000000"/>
              </a:buClr>
              <a:buFont typeface="Noto Sans Symbols"/>
              <a:buNone/>
            </a:pPr>
            <a:r>
              <a:rPr b="1" i="0" lang="en-US" sz="4000" u="none" cap="none" strike="noStrike">
                <a:solidFill>
                  <a:schemeClr val="dk1"/>
                </a:solidFill>
                <a:latin typeface="Questrial"/>
                <a:ea typeface="Questrial"/>
                <a:cs typeface="Questrial"/>
                <a:sym typeface="Questrial"/>
              </a:rPr>
              <a:t>Which filing status should she use?</a:t>
            </a:r>
          </a:p>
        </p:txBody>
      </p:sp>
      <p:sp>
        <p:nvSpPr>
          <p:cNvPr id="1148" name="Shape 114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3" name="Shape 1153"/>
        <p:cNvGrpSpPr/>
        <p:nvPr/>
      </p:nvGrpSpPr>
      <p:grpSpPr>
        <a:xfrm>
          <a:off x="0" y="0"/>
          <a:ext cx="0" cy="0"/>
          <a:chOff x="0" y="0"/>
          <a:chExt cx="0" cy="0"/>
        </a:xfrm>
      </p:grpSpPr>
      <p:sp>
        <p:nvSpPr>
          <p:cNvPr id="1154" name="Shape 115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p>
        </p:txBody>
      </p:sp>
      <p:sp>
        <p:nvSpPr>
          <p:cNvPr id="1155" name="Shape 1155"/>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ctr">
              <a:lnSpc>
                <a:spcPct val="80000"/>
              </a:lnSpc>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Married Filing Separately.</a:t>
            </a:r>
          </a:p>
          <a:p>
            <a:pPr indent="-342900" lvl="0" marL="342900" marR="0" rtl="0" algn="ctr">
              <a:lnSpc>
                <a:spcPct val="80000"/>
              </a:lnSpc>
              <a:spcBef>
                <a:spcPts val="800"/>
              </a:spcBef>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Because Lily lived with her husband for </a:t>
            </a:r>
            <a:r>
              <a:rPr b="1" i="1" lang="en-US" sz="4000" u="none" cap="none" strike="noStrike">
                <a:solidFill>
                  <a:srgbClr val="CA8F0C"/>
                </a:solidFill>
                <a:latin typeface="Questrial"/>
                <a:ea typeface="Questrial"/>
                <a:cs typeface="Questrial"/>
                <a:sym typeface="Questrial"/>
              </a:rPr>
              <a:t>some part </a:t>
            </a:r>
            <a:r>
              <a:rPr b="1" i="0" lang="en-US" sz="4000" u="none" cap="none" strike="noStrike">
                <a:solidFill>
                  <a:srgbClr val="CA8F0C"/>
                </a:solidFill>
                <a:latin typeface="Questrial"/>
                <a:ea typeface="Questrial"/>
                <a:cs typeface="Questrial"/>
                <a:sym typeface="Questrial"/>
              </a:rPr>
              <a:t>of the last six months of the year, she cannot file as Head of Household.</a:t>
            </a:r>
          </a:p>
        </p:txBody>
      </p:sp>
      <p:sp>
        <p:nvSpPr>
          <p:cNvPr id="1156" name="Shape 115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ransition spd="med">
    <p:fade thruBlk="1"/>
  </p:transition>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1" name="Shape 1161"/>
        <p:cNvGrpSpPr/>
        <p:nvPr/>
      </p:nvGrpSpPr>
      <p:grpSpPr>
        <a:xfrm>
          <a:off x="0" y="0"/>
          <a:ext cx="0" cy="0"/>
          <a:chOff x="0" y="0"/>
          <a:chExt cx="0" cy="0"/>
        </a:xfrm>
      </p:grpSpPr>
      <p:sp>
        <p:nvSpPr>
          <p:cNvPr id="1162" name="Shape 116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p>
        </p:txBody>
      </p:sp>
      <p:sp>
        <p:nvSpPr>
          <p:cNvPr id="1163" name="Shape 1163"/>
          <p:cNvSpPr txBox="1"/>
          <p:nvPr>
            <p:ph idx="1" type="body"/>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Em left her husband in February of the tax year, but they did not get divorced. She took her children with her, supported them all year, and will claim them as dependents.  Em refuses to file a joint return with her husband.  </a:t>
            </a:r>
          </a:p>
          <a:p>
            <a:pPr indent="-342900" lvl="0" marL="342900" marR="0" rtl="0" algn="ctr">
              <a:spcBef>
                <a:spcPts val="800"/>
              </a:spcBef>
              <a:buClr>
                <a:srgbClr val="000000"/>
              </a:buClr>
              <a:buFont typeface="Noto Sans Symbols"/>
              <a:buNone/>
            </a:pPr>
            <a:r>
              <a:rPr b="1" i="0" lang="en-US" sz="4000" u="none" cap="none" strike="noStrike">
                <a:solidFill>
                  <a:schemeClr val="dk1"/>
                </a:solidFill>
                <a:latin typeface="Questrial"/>
                <a:ea typeface="Questrial"/>
                <a:cs typeface="Questrial"/>
                <a:sym typeface="Questrial"/>
              </a:rPr>
              <a:t>Which filing status should she use?</a:t>
            </a:r>
          </a:p>
        </p:txBody>
      </p:sp>
      <p:sp>
        <p:nvSpPr>
          <p:cNvPr id="1164" name="Shape 116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9" name="Shape 1169"/>
        <p:cNvGrpSpPr/>
        <p:nvPr/>
      </p:nvGrpSpPr>
      <p:grpSpPr>
        <a:xfrm>
          <a:off x="0" y="0"/>
          <a:ext cx="0" cy="0"/>
          <a:chOff x="0" y="0"/>
          <a:chExt cx="0" cy="0"/>
        </a:xfrm>
      </p:grpSpPr>
      <p:sp>
        <p:nvSpPr>
          <p:cNvPr id="1170" name="Shape 117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p>
        </p:txBody>
      </p:sp>
      <p:sp>
        <p:nvSpPr>
          <p:cNvPr id="1171" name="Shape 1171"/>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ctr">
              <a:lnSpc>
                <a:spcPct val="90000"/>
              </a:lnSpc>
              <a:spcBef>
                <a:spcPts val="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Head of Household.</a:t>
            </a:r>
          </a:p>
          <a:p>
            <a:pPr indent="-342900" lvl="0" marL="342900" marR="0" rtl="0" algn="ctr">
              <a:lnSpc>
                <a:spcPct val="90000"/>
              </a:lnSpc>
              <a:spcBef>
                <a:spcPts val="700"/>
              </a:spcBef>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A legally married taxpayer can be considered unmarried and file as HoH if he/she has not lived with the spouse at any time during the last six months of the tax year. </a:t>
            </a:r>
          </a:p>
        </p:txBody>
      </p:sp>
      <p:sp>
        <p:nvSpPr>
          <p:cNvPr id="1172" name="Shape 117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ransition spd="med">
    <p:fade thruBlk="1"/>
  </p:transition>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7" name="Shape 1177"/>
        <p:cNvGrpSpPr/>
        <p:nvPr/>
      </p:nvGrpSpPr>
      <p:grpSpPr>
        <a:xfrm>
          <a:off x="0" y="0"/>
          <a:ext cx="0" cy="0"/>
          <a:chOff x="0" y="0"/>
          <a:chExt cx="0" cy="0"/>
        </a:xfrm>
      </p:grpSpPr>
      <p:sp>
        <p:nvSpPr>
          <p:cNvPr id="1178" name="Shape 117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p>
        </p:txBody>
      </p:sp>
      <p:sp>
        <p:nvSpPr>
          <p:cNvPr id="1179" name="Shape 1179"/>
          <p:cNvSpPr txBox="1"/>
          <p:nvPr>
            <p:ph idx="1" type="body"/>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Lane, a single woman, lives alone. She provides full support for her mother, Theresa, who lives in a nearby town.  Since Theresa had no income for the year, Lane paid all costs to maintain her home and will claim her as a dependent.  </a:t>
            </a:r>
          </a:p>
          <a:p>
            <a:pPr indent="-342900" lvl="0" marL="342900" marR="0" rtl="0" algn="ctr">
              <a:spcBef>
                <a:spcPts val="800"/>
              </a:spcBef>
              <a:buClr>
                <a:srgbClr val="000000"/>
              </a:buClr>
              <a:buFont typeface="Noto Sans Symbols"/>
              <a:buNone/>
            </a:pPr>
            <a:r>
              <a:rPr b="1" i="0" lang="en-US" sz="4000" u="none" cap="none" strike="noStrike">
                <a:solidFill>
                  <a:schemeClr val="dk1"/>
                </a:solidFill>
                <a:latin typeface="Questrial"/>
                <a:ea typeface="Questrial"/>
                <a:cs typeface="Questrial"/>
                <a:sym typeface="Questrial"/>
              </a:rPr>
              <a:t>What is Lane’s filing status?</a:t>
            </a:r>
          </a:p>
        </p:txBody>
      </p:sp>
      <p:sp>
        <p:nvSpPr>
          <p:cNvPr id="1180" name="Shape 118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5" name="Shape 1185"/>
        <p:cNvGrpSpPr/>
        <p:nvPr/>
      </p:nvGrpSpPr>
      <p:grpSpPr>
        <a:xfrm>
          <a:off x="0" y="0"/>
          <a:ext cx="0" cy="0"/>
          <a:chOff x="0" y="0"/>
          <a:chExt cx="0" cy="0"/>
        </a:xfrm>
      </p:grpSpPr>
      <p:sp>
        <p:nvSpPr>
          <p:cNvPr id="1186" name="Shape 118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p>
        </p:txBody>
      </p:sp>
      <p:sp>
        <p:nvSpPr>
          <p:cNvPr id="1187" name="Shape 1187"/>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ctr">
              <a:lnSpc>
                <a:spcPct val="80000"/>
              </a:lnSpc>
              <a:spcBef>
                <a:spcPts val="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Head of Household.</a:t>
            </a:r>
          </a:p>
          <a:p>
            <a:pPr indent="-342900" lvl="0" marL="342900" marR="0" rtl="0" algn="ctr">
              <a:lnSpc>
                <a:spcPct val="80000"/>
              </a:lnSpc>
              <a:spcBef>
                <a:spcPts val="800"/>
              </a:spcBef>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A taxpayer can file as Head of Household on the basis of a dependent parent who does not live with him/her only if the taxpayer pays ½ of the costs of keeping up the parent’s home.</a:t>
            </a:r>
          </a:p>
        </p:txBody>
      </p:sp>
      <p:sp>
        <p:nvSpPr>
          <p:cNvPr id="1188" name="Shape 118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ransition spd="med">
    <p:fade thruBlk="1"/>
  </p:transition>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3" name="Shape 1193"/>
        <p:cNvGrpSpPr/>
        <p:nvPr/>
      </p:nvGrpSpPr>
      <p:grpSpPr>
        <a:xfrm>
          <a:off x="0" y="0"/>
          <a:ext cx="0" cy="0"/>
          <a:chOff x="0" y="0"/>
          <a:chExt cx="0" cy="0"/>
        </a:xfrm>
      </p:grpSpPr>
      <p:sp>
        <p:nvSpPr>
          <p:cNvPr id="1194" name="Shape 119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p>
        </p:txBody>
      </p:sp>
      <p:sp>
        <p:nvSpPr>
          <p:cNvPr id="1195" name="Shape 1195"/>
          <p:cNvSpPr txBox="1"/>
          <p:nvPr>
            <p:ph idx="1" type="body"/>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spcAft>
                <a:spcPts val="0"/>
              </a:spcAft>
              <a:buClr>
                <a:schemeClr val="dk1"/>
              </a:buClr>
              <a:buFont typeface="Noto Sans Symbols"/>
              <a:buNone/>
            </a:pPr>
            <a:r>
              <a:rPr b="1" i="0" lang="en-US" sz="3700" u="none" cap="none" strike="noStrike">
                <a:solidFill>
                  <a:schemeClr val="dk1"/>
                </a:solidFill>
                <a:latin typeface="Questrial"/>
                <a:ea typeface="Questrial"/>
                <a:cs typeface="Questrial"/>
                <a:sym typeface="Questrial"/>
              </a:rPr>
              <a:t>Brian and Ashley were happily married since 1965.  They had no children, but Brian’s brother, who they claim an exemption for, lived with them for the last 10 years.  Ashley passed away two years ago.  Even after her death, Brian continued to maintain the entire cost for the home and his brother still lived there.</a:t>
            </a:r>
          </a:p>
          <a:p>
            <a:pPr indent="0" lvl="0" marL="0" marR="0" rtl="0" algn="ctr">
              <a:spcBef>
                <a:spcPts val="740"/>
              </a:spcBef>
              <a:buClr>
                <a:schemeClr val="dk1"/>
              </a:buClr>
              <a:buFont typeface="Noto Sans Symbols"/>
              <a:buNone/>
            </a:pPr>
            <a:r>
              <a:rPr b="1" i="0" lang="en-US" sz="3700" u="none" cap="none" strike="noStrike">
                <a:solidFill>
                  <a:schemeClr val="dk1"/>
                </a:solidFill>
                <a:latin typeface="Questrial"/>
                <a:ea typeface="Questrial"/>
                <a:cs typeface="Questrial"/>
                <a:sym typeface="Questrial"/>
              </a:rPr>
              <a:t>What is Brian’s filing status?</a:t>
            </a:r>
          </a:p>
        </p:txBody>
      </p:sp>
      <p:sp>
        <p:nvSpPr>
          <p:cNvPr id="1196" name="Shape 119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1" name="Shape 1201"/>
        <p:cNvGrpSpPr/>
        <p:nvPr/>
      </p:nvGrpSpPr>
      <p:grpSpPr>
        <a:xfrm>
          <a:off x="0" y="0"/>
          <a:ext cx="0" cy="0"/>
          <a:chOff x="0" y="0"/>
          <a:chExt cx="0" cy="0"/>
        </a:xfrm>
      </p:grpSpPr>
      <p:sp>
        <p:nvSpPr>
          <p:cNvPr id="1202" name="Shape 120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 </a:t>
            </a:r>
          </a:p>
        </p:txBody>
      </p:sp>
      <p:sp>
        <p:nvSpPr>
          <p:cNvPr id="1203" name="Shape 1203"/>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Head of Household. </a:t>
            </a:r>
          </a:p>
          <a:p>
            <a:pPr indent="0" lvl="0" marL="0" marR="0" rtl="0" algn="ctr">
              <a:spcBef>
                <a:spcPts val="800"/>
              </a:spcBef>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Brian cannot file as Qualifying Widow(er) with dependent child, because his brother is NOT his dependent </a:t>
            </a:r>
            <a:r>
              <a:rPr b="1" i="0" lang="en-US" sz="4000" u="sng" cap="none" strike="noStrike">
                <a:solidFill>
                  <a:srgbClr val="CA8F0C"/>
                </a:solidFill>
                <a:latin typeface="Questrial"/>
                <a:ea typeface="Questrial"/>
                <a:cs typeface="Questrial"/>
                <a:sym typeface="Questrial"/>
              </a:rPr>
              <a:t>child</a:t>
            </a:r>
            <a:r>
              <a:rPr b="1" i="0" lang="en-US" sz="4000" u="none" cap="none" strike="noStrike">
                <a:solidFill>
                  <a:srgbClr val="CA8F0C"/>
                </a:solidFill>
                <a:latin typeface="Questrial"/>
                <a:ea typeface="Questrial"/>
                <a:cs typeface="Questrial"/>
                <a:sym typeface="Questrial"/>
              </a:rPr>
              <a:t>. Even though he is his dependent, he is not Brian’s </a:t>
            </a:r>
            <a:r>
              <a:rPr b="1" i="0" lang="en-US" sz="4000" u="sng" cap="none" strike="noStrike">
                <a:solidFill>
                  <a:srgbClr val="CA8F0C"/>
                </a:solidFill>
                <a:latin typeface="Questrial"/>
                <a:ea typeface="Questrial"/>
                <a:cs typeface="Questrial"/>
                <a:sym typeface="Questrial"/>
              </a:rPr>
              <a:t>child</a:t>
            </a:r>
            <a:r>
              <a:rPr b="1" i="0" lang="en-US" sz="4000" u="none" cap="none" strike="noStrike">
                <a:solidFill>
                  <a:srgbClr val="CA8F0C"/>
                </a:solidFill>
                <a:latin typeface="Questrial"/>
                <a:ea typeface="Questrial"/>
                <a:cs typeface="Questrial"/>
                <a:sym typeface="Questrial"/>
              </a:rPr>
              <a:t>.</a:t>
            </a:r>
          </a:p>
        </p:txBody>
      </p:sp>
      <p:sp>
        <p:nvSpPr>
          <p:cNvPr id="1204" name="Shape 120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ransition spd="med">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Shape 137"/>
          <p:cNvSpPr txBox="1"/>
          <p:nvPr>
            <p:ph type="title"/>
          </p:nvPr>
        </p:nvSpPr>
        <p:spPr>
          <a:xfrm>
            <a:off x="609600" y="566788"/>
            <a:ext cx="10972800" cy="1143000"/>
          </a:xfrm>
          <a:prstGeom prst="rect">
            <a:avLst/>
          </a:prstGeom>
        </p:spPr>
        <p:txBody>
          <a:bodyPr anchorCtr="0" anchor="ctr" bIns="91425" lIns="91425" rIns="91425" wrap="square" tIns="91425">
            <a:noAutofit/>
          </a:bodyPr>
          <a:lstStyle/>
          <a:p>
            <a:pPr indent="0" lvl="0" marL="0">
              <a:spcBef>
                <a:spcPts val="0"/>
              </a:spcBef>
              <a:buClr>
                <a:schemeClr val="dk2"/>
              </a:buClr>
              <a:buFont typeface="Questrial"/>
              <a:buNone/>
            </a:pPr>
            <a:r>
              <a:rPr lang="en-US"/>
              <a:t>Filing Status</a:t>
            </a:r>
          </a:p>
          <a:p>
            <a:pPr indent="0" lvl="0" marL="0">
              <a:spcBef>
                <a:spcPts val="0"/>
              </a:spcBef>
              <a:buNone/>
            </a:pPr>
            <a:r>
              <a:t/>
            </a:r>
            <a:endParaRPr/>
          </a:p>
        </p:txBody>
      </p:sp>
      <p:sp>
        <p:nvSpPr>
          <p:cNvPr id="138" name="Shape 138"/>
          <p:cNvSpPr txBox="1"/>
          <p:nvPr>
            <p:ph idx="1" type="body"/>
          </p:nvPr>
        </p:nvSpPr>
        <p:spPr>
          <a:xfrm>
            <a:off x="609600" y="1275928"/>
            <a:ext cx="10972800" cy="4526100"/>
          </a:xfrm>
          <a:prstGeom prst="rect">
            <a:avLst/>
          </a:prstGeom>
        </p:spPr>
        <p:txBody>
          <a:bodyPr anchorCtr="0" anchor="t" bIns="91425" lIns="91425" rIns="91425" wrap="square" tIns="91425">
            <a:noAutofit/>
          </a:bodyPr>
          <a:lstStyle/>
          <a:p>
            <a:pPr indent="-342900" lvl="0" marL="342900" rtl="0">
              <a:spcBef>
                <a:spcPts val="0"/>
              </a:spcBef>
              <a:buSzPts val="4000"/>
              <a:buChar char="➢"/>
            </a:pPr>
            <a:r>
              <a:rPr lang="en-US"/>
              <a:t>Let’s look at the I/I form</a:t>
            </a:r>
            <a:r>
              <a:rPr lang="en-US" sz="3200"/>
              <a:t> </a:t>
            </a:r>
          </a:p>
          <a:p>
            <a:pPr indent="-88900" lvl="0" marL="342900">
              <a:spcBef>
                <a:spcPts val="0"/>
              </a:spcBef>
              <a:buNone/>
            </a:pPr>
            <a:r>
              <a:t/>
            </a:r>
            <a:endParaRPr/>
          </a:p>
        </p:txBody>
      </p:sp>
      <p:pic>
        <p:nvPicPr>
          <p:cNvPr id="139" name="Shape 139"/>
          <p:cNvPicPr preferRelativeResize="0"/>
          <p:nvPr/>
        </p:nvPicPr>
        <p:blipFill>
          <a:blip r:embed="rId3">
            <a:alphaModFix/>
          </a:blip>
          <a:stretch>
            <a:fillRect/>
          </a:stretch>
        </p:blipFill>
        <p:spPr>
          <a:xfrm>
            <a:off x="65000" y="2472575"/>
            <a:ext cx="12062000" cy="1720350"/>
          </a:xfrm>
          <a:prstGeom prst="rect">
            <a:avLst/>
          </a:prstGeom>
          <a:noFill/>
          <a:ln>
            <a:noFill/>
          </a:ln>
          <a:effectLst>
            <a:outerShdw blurRad="292100" rotWithShape="0" algn="tl" dir="2700000" dist="139700">
              <a:srgbClr val="333333">
                <a:alpha val="64709"/>
              </a:srgbClr>
            </a:outerShdw>
          </a:effectLst>
        </p:spPr>
      </p:pic>
      <p:sp>
        <p:nvSpPr>
          <p:cNvPr id="140" name="Shape 140"/>
          <p:cNvSpPr/>
          <p:nvPr/>
        </p:nvSpPr>
        <p:spPr>
          <a:xfrm>
            <a:off x="445925" y="4366975"/>
            <a:ext cx="11502000" cy="2137200"/>
          </a:xfrm>
          <a:prstGeom prst="rect">
            <a:avLst/>
          </a:prstGeom>
          <a:solidFill>
            <a:schemeClr val="accent1"/>
          </a:solidFill>
          <a:ln cap="flat" cmpd="sng" w="25400">
            <a:solidFill>
              <a:srgbClr val="B08420"/>
            </a:solidFill>
            <a:prstDash val="solid"/>
            <a:round/>
            <a:headEnd len="med" w="med" type="none"/>
            <a:tailEnd len="med" w="med" type="none"/>
          </a:ln>
        </p:spPr>
        <p:txBody>
          <a:bodyPr anchorCtr="0" anchor="ctr" bIns="45700" lIns="91425" rIns="91425" wrap="square" tIns="45700">
            <a:noAutofit/>
          </a:bodyPr>
          <a:lstStyle/>
          <a:p>
            <a:pPr indent="0" lvl="1" marL="457200" marR="0" rtl="0" algn="ctr">
              <a:spcBef>
                <a:spcPts val="0"/>
              </a:spcBef>
              <a:buClr>
                <a:schemeClr val="lt1"/>
              </a:buClr>
              <a:buFont typeface="Noto Sans Symbols"/>
              <a:buNone/>
            </a:pPr>
            <a:r>
              <a:rPr b="1" lang="en-US" sz="3600">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a:t>
            </a:r>
          </a:p>
        </p:txBody>
      </p:sp>
      <p:sp>
        <p:nvSpPr>
          <p:cNvPr id="141" name="Shape 14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8" name="Shape 1208"/>
        <p:cNvGrpSpPr/>
        <p:nvPr/>
      </p:nvGrpSpPr>
      <p:grpSpPr>
        <a:xfrm>
          <a:off x="0" y="0"/>
          <a:ext cx="0" cy="0"/>
          <a:chOff x="0" y="0"/>
          <a:chExt cx="0" cy="0"/>
        </a:xfrm>
      </p:grpSpPr>
      <p:pic>
        <p:nvPicPr>
          <p:cNvPr descr="Impact-logo_SaveFirst-green.eps" id="1209" name="Shape 1209"/>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1210" name="Shape 1210"/>
          <p:cNvSpPr/>
          <p:nvPr/>
        </p:nvSpPr>
        <p:spPr>
          <a:xfrm>
            <a:off x="1524003" y="-184666"/>
            <a:ext cx="184731" cy="369332"/>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211" name="Shape 1211"/>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212" name="Shape 1212"/>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213" name="Shape 1213"/>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1214" name="Shape 1214"/>
          <p:cNvSpPr txBox="1"/>
          <p:nvPr/>
        </p:nvSpPr>
        <p:spPr>
          <a:xfrm>
            <a:off x="-1461427" y="1481721"/>
            <a:ext cx="184666"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1215" name="Shape 1215"/>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lang="en-US" sz="5400">
                <a:solidFill>
                  <a:schemeClr val="dk2"/>
                </a:solidFill>
                <a:latin typeface="Questrial"/>
                <a:ea typeface="Questrial"/>
                <a:cs typeface="Questrial"/>
                <a:sym typeface="Questrial"/>
              </a:rPr>
              <a:t>Filing Basics</a:t>
            </a:r>
          </a:p>
        </p:txBody>
      </p:sp>
      <p:sp>
        <p:nvSpPr>
          <p:cNvPr id="1216" name="Shape 121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0" name="Shape 1220"/>
        <p:cNvGrpSpPr/>
        <p:nvPr/>
      </p:nvGrpSpPr>
      <p:grpSpPr>
        <a:xfrm>
          <a:off x="0" y="0"/>
          <a:ext cx="0" cy="0"/>
          <a:chOff x="0" y="0"/>
          <a:chExt cx="0" cy="0"/>
        </a:xfrm>
      </p:grpSpPr>
      <p:sp>
        <p:nvSpPr>
          <p:cNvPr id="1221" name="Shape 122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Filing </a:t>
            </a:r>
            <a:r>
              <a:rPr lang="en-US"/>
              <a:t>Basics</a:t>
            </a:r>
            <a:r>
              <a:rPr b="1" i="0" lang="en-US" sz="4800" u="none" cap="none" strike="noStrike">
                <a:solidFill>
                  <a:schemeClr val="dk2"/>
                </a:solidFill>
                <a:latin typeface="Questrial"/>
                <a:ea typeface="Questrial"/>
                <a:cs typeface="Questrial"/>
                <a:sym typeface="Questrial"/>
              </a:rPr>
              <a:t> Objectives</a:t>
            </a:r>
          </a:p>
        </p:txBody>
      </p:sp>
      <p:sp>
        <p:nvSpPr>
          <p:cNvPr id="1222" name="Shape 1222"/>
          <p:cNvSpPr txBox="1"/>
          <p:nvPr>
            <p:ph idx="1" type="body"/>
          </p:nvPr>
        </p:nvSpPr>
        <p:spPr>
          <a:xfrm>
            <a:off x="609600" y="1600199"/>
            <a:ext cx="10972800" cy="37140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342900" lvl="0" marL="342900" marR="0" rtl="0" algn="l">
              <a:spcBef>
                <a:spcPts val="0"/>
              </a:spcBef>
              <a:spcAft>
                <a:spcPts val="0"/>
              </a:spcAft>
              <a:buClr>
                <a:schemeClr val="accent3"/>
              </a:buClr>
              <a:buSzPts val="4000"/>
              <a:buFont typeface="Noto Sans Symbols"/>
              <a:buChar char="➢"/>
            </a:pPr>
            <a:r>
              <a:rPr b="1" i="0" lang="en-US" sz="4000" u="none" cap="none" strike="noStrike">
                <a:solidFill>
                  <a:schemeClr val="accent3"/>
                </a:solidFill>
                <a:latin typeface="Questrial"/>
                <a:ea typeface="Questrial"/>
                <a:cs typeface="Questrial"/>
                <a:sym typeface="Questrial"/>
              </a:rPr>
              <a:t>After completing this section, the volunteer will be able to:</a:t>
            </a: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Verify that a taxpayer is required to file a tax return </a:t>
            </a:r>
          </a:p>
          <a:p>
            <a:pPr indent="-285750" lvl="1" marL="742950" marR="0" rtl="0" algn="l">
              <a:spcBef>
                <a:spcPts val="720"/>
              </a:spcBef>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Recommend when a taxpayer should file a tax return, even if not required to </a:t>
            </a:r>
          </a:p>
        </p:txBody>
      </p:sp>
      <p:sp>
        <p:nvSpPr>
          <p:cNvPr id="1223" name="Shape 122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2">
                                            <p:txEl>
                                              <p:pRg end="0" st="0"/>
                                            </p:txEl>
                                          </p:spTgt>
                                        </p:tgtEl>
                                        <p:attrNameLst>
                                          <p:attrName>style.visibility</p:attrName>
                                        </p:attrNameLst>
                                      </p:cBhvr>
                                      <p:to>
                                        <p:strVal val="visible"/>
                                      </p:to>
                                    </p:set>
                                    <p:animEffect filter="fade" transition="in">
                                      <p:cBhvr>
                                        <p:cTn dur="1000"/>
                                        <p:tgtEl>
                                          <p:spTgt spid="12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2">
                                            <p:txEl>
                                              <p:pRg end="1" st="1"/>
                                            </p:txEl>
                                          </p:spTgt>
                                        </p:tgtEl>
                                        <p:attrNameLst>
                                          <p:attrName>style.visibility</p:attrName>
                                        </p:attrNameLst>
                                      </p:cBhvr>
                                      <p:to>
                                        <p:strVal val="visible"/>
                                      </p:to>
                                    </p:set>
                                    <p:animEffect filter="fade" transition="in">
                                      <p:cBhvr>
                                        <p:cTn dur="1000"/>
                                        <p:tgtEl>
                                          <p:spTgt spid="12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2">
                                            <p:txEl>
                                              <p:pRg end="2" st="2"/>
                                            </p:txEl>
                                          </p:spTgt>
                                        </p:tgtEl>
                                        <p:attrNameLst>
                                          <p:attrName>style.visibility</p:attrName>
                                        </p:attrNameLst>
                                      </p:cBhvr>
                                      <p:to>
                                        <p:strVal val="visible"/>
                                      </p:to>
                                    </p:set>
                                    <p:animEffect filter="fade" transition="in">
                                      <p:cBhvr>
                                        <p:cTn dur="1000"/>
                                        <p:tgtEl>
                                          <p:spTgt spid="122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8" name="Shape 1228"/>
        <p:cNvGrpSpPr/>
        <p:nvPr/>
      </p:nvGrpSpPr>
      <p:grpSpPr>
        <a:xfrm>
          <a:off x="0" y="0"/>
          <a:ext cx="0" cy="0"/>
          <a:chOff x="0" y="0"/>
          <a:chExt cx="0" cy="0"/>
        </a:xfrm>
      </p:grpSpPr>
      <p:sp>
        <p:nvSpPr>
          <p:cNvPr id="1229" name="Shape 122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Who Must File?	</a:t>
            </a:r>
          </a:p>
        </p:txBody>
      </p:sp>
      <p:sp>
        <p:nvSpPr>
          <p:cNvPr id="1230" name="Shape 1230"/>
          <p:cNvSpPr txBox="1"/>
          <p:nvPr>
            <p:ph idx="1" type="body"/>
          </p:nvPr>
        </p:nvSpPr>
        <p:spPr>
          <a:xfrm>
            <a:off x="276300" y="1165950"/>
            <a:ext cx="11306100" cy="4526100"/>
          </a:xfrm>
          <a:prstGeom prst="rect">
            <a:avLst/>
          </a:prstGeom>
          <a:noFill/>
          <a:ln>
            <a:noFill/>
          </a:ln>
        </p:spPr>
        <p:txBody>
          <a:bodyPr anchorCtr="0" anchor="t" bIns="45700" lIns="91425"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To decide whether someone must file a tax return, you need to know the individual’s:</a:t>
            </a: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Age</a:t>
            </a: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Gross income (approximate)</a:t>
            </a:r>
          </a:p>
          <a:p>
            <a:pPr indent="-228600" lvl="2" marL="1143000" marR="0" rtl="0" algn="l">
              <a:lnSpc>
                <a:spcPct val="80000"/>
              </a:lnSpc>
              <a:spcBef>
                <a:spcPts val="544"/>
              </a:spcBef>
              <a:spcAft>
                <a:spcPts val="0"/>
              </a:spcAft>
              <a:buClr>
                <a:schemeClr val="dk1"/>
              </a:buClr>
              <a:buSzPts val="2720"/>
              <a:buFont typeface="Courier New"/>
              <a:buChar char="o"/>
            </a:pPr>
            <a:r>
              <a:rPr b="0" i="0" lang="en-US" sz="2720" u="none" cap="none" strike="noStrike">
                <a:solidFill>
                  <a:schemeClr val="dk1"/>
                </a:solidFill>
                <a:latin typeface="Questrial"/>
                <a:ea typeface="Questrial"/>
                <a:cs typeface="Questrial"/>
                <a:sym typeface="Questrial"/>
              </a:rPr>
              <a:t>All the income received during the year in the form of money, goods, property and services not exempt from tax (earned and unearned)</a:t>
            </a:r>
          </a:p>
          <a:p>
            <a:pPr indent="-228600" lvl="2" marL="1143000" marR="0" rtl="0" algn="l">
              <a:lnSpc>
                <a:spcPct val="80000"/>
              </a:lnSpc>
              <a:spcBef>
                <a:spcPts val="544"/>
              </a:spcBef>
              <a:spcAft>
                <a:spcPts val="0"/>
              </a:spcAft>
              <a:buClr>
                <a:schemeClr val="dk1"/>
              </a:buClr>
              <a:buSzPts val="2720"/>
              <a:buFont typeface="Courier New"/>
              <a:buChar char="o"/>
            </a:pPr>
            <a:r>
              <a:rPr b="0" i="0" lang="en-US" sz="2720" u="none" cap="none" strike="noStrike">
                <a:solidFill>
                  <a:schemeClr val="dk1"/>
                </a:solidFill>
                <a:latin typeface="Questrial"/>
                <a:ea typeface="Questrial"/>
                <a:cs typeface="Questrial"/>
                <a:sym typeface="Questrial"/>
              </a:rPr>
              <a:t>Do not include Social Security unless</a:t>
            </a:r>
          </a:p>
          <a:p>
            <a:pPr indent="-228600" lvl="3" marL="1600200" marR="0" rtl="0" algn="l">
              <a:lnSpc>
                <a:spcPct val="80000"/>
              </a:lnSpc>
              <a:spcBef>
                <a:spcPts val="476"/>
              </a:spcBef>
              <a:spcAft>
                <a:spcPts val="0"/>
              </a:spcAft>
              <a:buClr>
                <a:schemeClr val="dk1"/>
              </a:buClr>
              <a:buSzPts val="2380"/>
              <a:buFont typeface="Arial"/>
              <a:buChar char="–"/>
            </a:pPr>
            <a:r>
              <a:rPr b="0" i="0" lang="en-US" sz="2380" u="none" cap="none" strike="noStrike">
                <a:solidFill>
                  <a:schemeClr val="dk1"/>
                </a:solidFill>
                <a:latin typeface="Questrial"/>
                <a:ea typeface="Questrial"/>
                <a:cs typeface="Questrial"/>
                <a:sym typeface="Questrial"/>
              </a:rPr>
              <a:t> MFS and lived with spouse at any time during year OR </a:t>
            </a:r>
          </a:p>
          <a:p>
            <a:pPr indent="-228600" lvl="3" marL="1600200" marR="0" rtl="0" algn="l">
              <a:lnSpc>
                <a:spcPct val="80000"/>
              </a:lnSpc>
              <a:spcBef>
                <a:spcPts val="476"/>
              </a:spcBef>
              <a:spcAft>
                <a:spcPts val="0"/>
              </a:spcAft>
              <a:buClr>
                <a:schemeClr val="dk1"/>
              </a:buClr>
              <a:buSzPts val="2380"/>
              <a:buFont typeface="Arial"/>
              <a:buChar char="–"/>
            </a:pPr>
            <a:r>
              <a:rPr b="0" i="0" lang="en-US" sz="2380" u="none" cap="none" strike="noStrike">
                <a:solidFill>
                  <a:schemeClr val="dk1"/>
                </a:solidFill>
                <a:latin typeface="Questrial"/>
                <a:ea typeface="Questrial"/>
                <a:cs typeface="Questrial"/>
                <a:sym typeface="Questrial"/>
              </a:rPr>
              <a:t>½ of Social Security + other gross income and any tax-exempt interest is more than $25,000 ($32,000 if MFJ)</a:t>
            </a:r>
          </a:p>
          <a:p>
            <a:pPr indent="-285750" lvl="1" marL="742950" marR="0" rtl="0" algn="l">
              <a:lnSpc>
                <a:spcPct val="80000"/>
              </a:lnSpc>
              <a:spcBef>
                <a:spcPts val="612"/>
              </a:spcBef>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Filing status</a:t>
            </a:r>
          </a:p>
        </p:txBody>
      </p:sp>
      <p:sp>
        <p:nvSpPr>
          <p:cNvPr id="1231" name="Shape 123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0">
                                            <p:txEl>
                                              <p:pRg end="0" st="0"/>
                                            </p:txEl>
                                          </p:spTgt>
                                        </p:tgtEl>
                                        <p:attrNameLst>
                                          <p:attrName>style.visibility</p:attrName>
                                        </p:attrNameLst>
                                      </p:cBhvr>
                                      <p:to>
                                        <p:strVal val="visible"/>
                                      </p:to>
                                    </p:set>
                                    <p:animEffect filter="fade" transition="in">
                                      <p:cBhvr>
                                        <p:cTn dur="500"/>
                                        <p:tgtEl>
                                          <p:spTgt spid="123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0">
                                            <p:txEl>
                                              <p:pRg end="1" st="1"/>
                                            </p:txEl>
                                          </p:spTgt>
                                        </p:tgtEl>
                                        <p:attrNameLst>
                                          <p:attrName>style.visibility</p:attrName>
                                        </p:attrNameLst>
                                      </p:cBhvr>
                                      <p:to>
                                        <p:strVal val="visible"/>
                                      </p:to>
                                    </p:set>
                                    <p:animEffect filter="fade" transition="in">
                                      <p:cBhvr>
                                        <p:cTn dur="500"/>
                                        <p:tgtEl>
                                          <p:spTgt spid="123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0">
                                            <p:txEl>
                                              <p:pRg end="2" st="2"/>
                                            </p:txEl>
                                          </p:spTgt>
                                        </p:tgtEl>
                                        <p:attrNameLst>
                                          <p:attrName>style.visibility</p:attrName>
                                        </p:attrNameLst>
                                      </p:cBhvr>
                                      <p:to>
                                        <p:strVal val="visible"/>
                                      </p:to>
                                    </p:set>
                                    <p:animEffect filter="fade" transition="in">
                                      <p:cBhvr>
                                        <p:cTn dur="500"/>
                                        <p:tgtEl>
                                          <p:spTgt spid="123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0">
                                            <p:txEl>
                                              <p:pRg end="3" st="3"/>
                                            </p:txEl>
                                          </p:spTgt>
                                        </p:tgtEl>
                                        <p:attrNameLst>
                                          <p:attrName>style.visibility</p:attrName>
                                        </p:attrNameLst>
                                      </p:cBhvr>
                                      <p:to>
                                        <p:strVal val="visible"/>
                                      </p:to>
                                    </p:set>
                                    <p:animEffect filter="fade" transition="in">
                                      <p:cBhvr>
                                        <p:cTn dur="500"/>
                                        <p:tgtEl>
                                          <p:spTgt spid="123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0">
                                            <p:txEl>
                                              <p:pRg end="4" st="4"/>
                                            </p:txEl>
                                          </p:spTgt>
                                        </p:tgtEl>
                                        <p:attrNameLst>
                                          <p:attrName>style.visibility</p:attrName>
                                        </p:attrNameLst>
                                      </p:cBhvr>
                                      <p:to>
                                        <p:strVal val="visible"/>
                                      </p:to>
                                    </p:set>
                                    <p:animEffect filter="fade" transition="in">
                                      <p:cBhvr>
                                        <p:cTn dur="500"/>
                                        <p:tgtEl>
                                          <p:spTgt spid="123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0">
                                            <p:txEl>
                                              <p:pRg end="5" st="5"/>
                                            </p:txEl>
                                          </p:spTgt>
                                        </p:tgtEl>
                                        <p:attrNameLst>
                                          <p:attrName>style.visibility</p:attrName>
                                        </p:attrNameLst>
                                      </p:cBhvr>
                                      <p:to>
                                        <p:strVal val="visible"/>
                                      </p:to>
                                    </p:set>
                                    <p:animEffect filter="fade" transition="in">
                                      <p:cBhvr>
                                        <p:cTn dur="500"/>
                                        <p:tgtEl>
                                          <p:spTgt spid="123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0">
                                            <p:txEl>
                                              <p:pRg end="6" st="6"/>
                                            </p:txEl>
                                          </p:spTgt>
                                        </p:tgtEl>
                                        <p:attrNameLst>
                                          <p:attrName>style.visibility</p:attrName>
                                        </p:attrNameLst>
                                      </p:cBhvr>
                                      <p:to>
                                        <p:strVal val="visible"/>
                                      </p:to>
                                    </p:set>
                                    <p:animEffect filter="fade" transition="in">
                                      <p:cBhvr>
                                        <p:cTn dur="500"/>
                                        <p:tgtEl>
                                          <p:spTgt spid="123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0">
                                            <p:txEl>
                                              <p:pRg end="7" st="7"/>
                                            </p:txEl>
                                          </p:spTgt>
                                        </p:tgtEl>
                                        <p:attrNameLst>
                                          <p:attrName>style.visibility</p:attrName>
                                        </p:attrNameLst>
                                      </p:cBhvr>
                                      <p:to>
                                        <p:strVal val="visible"/>
                                      </p:to>
                                    </p:set>
                                    <p:animEffect filter="fade" transition="in">
                                      <p:cBhvr>
                                        <p:cTn dur="500"/>
                                        <p:tgtEl>
                                          <p:spTgt spid="1230">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6" name="Shape 1236"/>
        <p:cNvGrpSpPr/>
        <p:nvPr/>
      </p:nvGrpSpPr>
      <p:grpSpPr>
        <a:xfrm>
          <a:off x="0" y="0"/>
          <a:ext cx="0" cy="0"/>
          <a:chOff x="0" y="0"/>
          <a:chExt cx="0" cy="0"/>
        </a:xfrm>
      </p:grpSpPr>
      <p:sp>
        <p:nvSpPr>
          <p:cNvPr id="1237" name="Shape 123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Who is Legally Required to File a Return?</a:t>
            </a:r>
          </a:p>
        </p:txBody>
      </p:sp>
      <p:sp>
        <p:nvSpPr>
          <p:cNvPr id="1238" name="Shape 1238"/>
          <p:cNvSpPr txBox="1"/>
          <p:nvPr>
            <p:ph idx="1" type="body"/>
          </p:nvPr>
        </p:nvSpPr>
        <p:spPr>
          <a:xfrm>
            <a:off x="609600" y="1600203"/>
            <a:ext cx="10972800" cy="4525963"/>
          </a:xfrm>
          <a:prstGeom prst="rect">
            <a:avLst/>
          </a:prstGeom>
          <a:gradFill>
            <a:gsLst>
              <a:gs pos="0">
                <a:srgbClr val="D4E5F5"/>
              </a:gs>
              <a:gs pos="100000">
                <a:srgbClr val="70A4D5"/>
              </a:gs>
            </a:gsLst>
            <a:lin ang="5400012" scaled="0"/>
          </a:gradFill>
          <a:ln cap="flat" cmpd="sng" w="25400">
            <a:solidFill>
              <a:srgbClr val="38707F"/>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spcAft>
                <a:spcPts val="0"/>
              </a:spcAft>
              <a:buClr>
                <a:schemeClr val="lt1"/>
              </a:buClr>
              <a:buFont typeface="Noto Sans Symbols"/>
              <a:buNone/>
            </a:pPr>
            <a:r>
              <a:rPr b="0" i="0" lang="en-US" sz="4000" u="sng" cap="none" strike="noStrike">
                <a:solidFill>
                  <a:srgbClr val="38707F"/>
                </a:solidFill>
                <a:latin typeface="Questrial"/>
                <a:ea typeface="Questrial"/>
                <a:cs typeface="Questrial"/>
                <a:sym typeface="Questrial"/>
              </a:rPr>
              <a:t>Use </a:t>
            </a:r>
            <a:r>
              <a:rPr b="1" i="0" lang="en-US" sz="4000" u="sng" cap="none" strike="noStrike">
                <a:solidFill>
                  <a:srgbClr val="38707F"/>
                </a:solidFill>
                <a:latin typeface="Questrial"/>
                <a:ea typeface="Questrial"/>
                <a:cs typeface="Questrial"/>
                <a:sym typeface="Questrial"/>
              </a:rPr>
              <a:t>Who Must File</a:t>
            </a:r>
            <a:r>
              <a:rPr b="0" i="0" lang="en-US" sz="4000" u="sng" cap="none" strike="noStrike">
                <a:solidFill>
                  <a:srgbClr val="38707F"/>
                </a:solidFill>
                <a:latin typeface="Questrial"/>
                <a:ea typeface="Questrial"/>
                <a:cs typeface="Questrial"/>
                <a:sym typeface="Questrial"/>
              </a:rPr>
              <a:t> Tab in the Pub 4012</a:t>
            </a:r>
          </a:p>
          <a:p>
            <a:pPr indent="0" lvl="1" marL="457200" marR="0" rtl="0" algn="ctr">
              <a:spcBef>
                <a:spcPts val="720"/>
              </a:spcBef>
              <a:spcAft>
                <a:spcPts val="0"/>
              </a:spcAft>
              <a:buClr>
                <a:schemeClr val="lt1"/>
              </a:buClr>
              <a:buFont typeface="Arial"/>
              <a:buNone/>
            </a:pPr>
            <a:r>
              <a:rPr b="0" i="0" lang="en-US" sz="3600" u="none" cap="none" strike="noStrike">
                <a:solidFill>
                  <a:srgbClr val="38707F"/>
                </a:solidFill>
                <a:latin typeface="Questrial"/>
                <a:ea typeface="Questrial"/>
                <a:cs typeface="Questrial"/>
                <a:sym typeface="Questrial"/>
              </a:rPr>
              <a:t>Chart A – For Most People Who Must File</a:t>
            </a:r>
          </a:p>
          <a:p>
            <a:pPr indent="0" lvl="1" marL="457200" marR="0" rtl="0" algn="ctr">
              <a:spcBef>
                <a:spcPts val="720"/>
              </a:spcBef>
              <a:spcAft>
                <a:spcPts val="0"/>
              </a:spcAft>
              <a:buClr>
                <a:schemeClr val="lt1"/>
              </a:buClr>
              <a:buFont typeface="Arial"/>
              <a:buNone/>
            </a:pPr>
            <a:r>
              <a:rPr b="0" i="0" lang="en-US" sz="3600" u="none" cap="none" strike="noStrike">
                <a:solidFill>
                  <a:srgbClr val="38707F"/>
                </a:solidFill>
                <a:latin typeface="Questrial"/>
                <a:ea typeface="Questrial"/>
                <a:cs typeface="Questrial"/>
                <a:sym typeface="Questrial"/>
              </a:rPr>
              <a:t>Chart B – For Children and Other Dependents</a:t>
            </a:r>
          </a:p>
          <a:p>
            <a:pPr indent="0" lvl="1" marL="457200" marR="0" rtl="0" algn="ctr">
              <a:spcBef>
                <a:spcPts val="720"/>
              </a:spcBef>
              <a:spcAft>
                <a:spcPts val="0"/>
              </a:spcAft>
              <a:buClr>
                <a:schemeClr val="lt1"/>
              </a:buClr>
              <a:buFont typeface="Arial"/>
              <a:buNone/>
            </a:pPr>
            <a:r>
              <a:rPr b="0" i="0" lang="en-US" sz="3600" u="none" cap="none" strike="noStrike">
                <a:solidFill>
                  <a:srgbClr val="38707F"/>
                </a:solidFill>
                <a:latin typeface="Questrial"/>
                <a:ea typeface="Questrial"/>
                <a:cs typeface="Questrial"/>
                <a:sym typeface="Questrial"/>
              </a:rPr>
              <a:t>Chart C – Other Situations When You Must File</a:t>
            </a:r>
          </a:p>
          <a:p>
            <a:pPr indent="0" lvl="1" marL="457200" marR="0" rtl="0" algn="ctr">
              <a:spcBef>
                <a:spcPts val="720"/>
              </a:spcBef>
              <a:buClr>
                <a:schemeClr val="lt1"/>
              </a:buClr>
              <a:buFont typeface="Arial"/>
              <a:buNone/>
            </a:pPr>
            <a:r>
              <a:rPr b="0" i="0" lang="en-US" sz="3600" u="none" cap="none" strike="noStrike">
                <a:solidFill>
                  <a:srgbClr val="38707F"/>
                </a:solidFill>
                <a:latin typeface="Questrial"/>
                <a:ea typeface="Questrial"/>
                <a:cs typeface="Questrial"/>
                <a:sym typeface="Questrial"/>
              </a:rPr>
              <a:t>Chart D – Who Should File</a:t>
            </a:r>
          </a:p>
        </p:txBody>
      </p:sp>
      <p:sp>
        <p:nvSpPr>
          <p:cNvPr id="1239" name="Shape 123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8">
                                            <p:txEl>
                                              <p:pRg end="0" st="0"/>
                                            </p:txEl>
                                          </p:spTgt>
                                        </p:tgtEl>
                                        <p:attrNameLst>
                                          <p:attrName>style.visibility</p:attrName>
                                        </p:attrNameLst>
                                      </p:cBhvr>
                                      <p:to>
                                        <p:strVal val="visible"/>
                                      </p:to>
                                    </p:set>
                                    <p:animEffect filter="fade" transition="in">
                                      <p:cBhvr>
                                        <p:cTn dur="500"/>
                                        <p:tgtEl>
                                          <p:spTgt spid="123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8">
                                            <p:txEl>
                                              <p:pRg end="1" st="1"/>
                                            </p:txEl>
                                          </p:spTgt>
                                        </p:tgtEl>
                                        <p:attrNameLst>
                                          <p:attrName>style.visibility</p:attrName>
                                        </p:attrNameLst>
                                      </p:cBhvr>
                                      <p:to>
                                        <p:strVal val="visible"/>
                                      </p:to>
                                    </p:set>
                                    <p:animEffect filter="fade" transition="in">
                                      <p:cBhvr>
                                        <p:cTn dur="500"/>
                                        <p:tgtEl>
                                          <p:spTgt spid="123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8">
                                            <p:txEl>
                                              <p:pRg end="2" st="2"/>
                                            </p:txEl>
                                          </p:spTgt>
                                        </p:tgtEl>
                                        <p:attrNameLst>
                                          <p:attrName>style.visibility</p:attrName>
                                        </p:attrNameLst>
                                      </p:cBhvr>
                                      <p:to>
                                        <p:strVal val="visible"/>
                                      </p:to>
                                    </p:set>
                                    <p:animEffect filter="fade" transition="in">
                                      <p:cBhvr>
                                        <p:cTn dur="500"/>
                                        <p:tgtEl>
                                          <p:spTgt spid="123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8">
                                            <p:txEl>
                                              <p:pRg end="3" st="3"/>
                                            </p:txEl>
                                          </p:spTgt>
                                        </p:tgtEl>
                                        <p:attrNameLst>
                                          <p:attrName>style.visibility</p:attrName>
                                        </p:attrNameLst>
                                      </p:cBhvr>
                                      <p:to>
                                        <p:strVal val="visible"/>
                                      </p:to>
                                    </p:set>
                                    <p:animEffect filter="fade" transition="in">
                                      <p:cBhvr>
                                        <p:cTn dur="500"/>
                                        <p:tgtEl>
                                          <p:spTgt spid="123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8">
                                            <p:txEl>
                                              <p:pRg end="4" st="4"/>
                                            </p:txEl>
                                          </p:spTgt>
                                        </p:tgtEl>
                                        <p:attrNameLst>
                                          <p:attrName>style.visibility</p:attrName>
                                        </p:attrNameLst>
                                      </p:cBhvr>
                                      <p:to>
                                        <p:strVal val="visible"/>
                                      </p:to>
                                    </p:set>
                                    <p:animEffect filter="fade" transition="in">
                                      <p:cBhvr>
                                        <p:cTn dur="500"/>
                                        <p:tgtEl>
                                          <p:spTgt spid="1238">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3" name="Shape 1243"/>
        <p:cNvGrpSpPr/>
        <p:nvPr/>
      </p:nvGrpSpPr>
      <p:grpSpPr>
        <a:xfrm>
          <a:off x="0" y="0"/>
          <a:ext cx="0" cy="0"/>
          <a:chOff x="0" y="0"/>
          <a:chExt cx="0" cy="0"/>
        </a:xfrm>
      </p:grpSpPr>
      <p:sp>
        <p:nvSpPr>
          <p:cNvPr id="1244" name="Shape 124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Children &amp; Other Dependents</a:t>
            </a:r>
          </a:p>
        </p:txBody>
      </p:sp>
      <p:sp>
        <p:nvSpPr>
          <p:cNvPr id="1245" name="Shape 1245"/>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Refer to Chart B under </a:t>
            </a:r>
            <a:r>
              <a:rPr b="1" i="0" lang="en-US" sz="4000" u="none" cap="none" strike="noStrike">
                <a:solidFill>
                  <a:schemeClr val="dk1"/>
                </a:solidFill>
                <a:latin typeface="Questrial"/>
                <a:ea typeface="Questrial"/>
                <a:cs typeface="Questrial"/>
                <a:sym typeface="Questrial"/>
              </a:rPr>
              <a:t>Who Must File</a:t>
            </a:r>
            <a:r>
              <a:rPr b="0" i="0" lang="en-US" sz="4000" u="none" cap="none" strike="noStrike">
                <a:solidFill>
                  <a:schemeClr val="dk1"/>
                </a:solidFill>
                <a:latin typeface="Questrial"/>
                <a:ea typeface="Questrial"/>
                <a:cs typeface="Questrial"/>
                <a:sym typeface="Questrial"/>
              </a:rPr>
              <a:t> Tab</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a parent </a:t>
            </a:r>
            <a:r>
              <a:rPr b="0" i="1" lang="en-US" sz="4000" u="none" cap="none" strike="noStrike">
                <a:solidFill>
                  <a:schemeClr val="dk1"/>
                </a:solidFill>
                <a:latin typeface="Questrial"/>
                <a:ea typeface="Questrial"/>
                <a:cs typeface="Questrial"/>
                <a:sym typeface="Questrial"/>
              </a:rPr>
              <a:t>can</a:t>
            </a:r>
            <a:r>
              <a:rPr b="0" i="0" lang="en-US" sz="4000" u="none" cap="none" strike="noStrike">
                <a:solidFill>
                  <a:schemeClr val="dk1"/>
                </a:solidFill>
                <a:latin typeface="Questrial"/>
                <a:ea typeface="Questrial"/>
                <a:cs typeface="Questrial"/>
                <a:sym typeface="Questrial"/>
              </a:rPr>
              <a:t> claim a child as a dependent, the dependent may still need to file a return</a:t>
            </a:r>
          </a:p>
          <a:p>
            <a:pPr indent="-342900" lvl="0" marL="342900" marR="0" rtl="0" algn="l">
              <a:spcBef>
                <a:spcPts val="800"/>
              </a:spcBef>
              <a:buClr>
                <a:schemeClr val="dk1"/>
              </a:buClr>
              <a:buSzPts val="4000"/>
              <a:buFont typeface="Noto Sans Symbols"/>
              <a:buChar char="➢"/>
            </a:pPr>
            <a:r>
              <a:rPr lang="en-US"/>
              <a:t>The filing threshold for dependents is much lower than that of non-dependents</a:t>
            </a:r>
          </a:p>
        </p:txBody>
      </p:sp>
      <p:sp>
        <p:nvSpPr>
          <p:cNvPr id="1246" name="Shape 124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0" name="Shape 1250"/>
        <p:cNvGrpSpPr/>
        <p:nvPr/>
      </p:nvGrpSpPr>
      <p:grpSpPr>
        <a:xfrm>
          <a:off x="0" y="0"/>
          <a:ext cx="0" cy="0"/>
          <a:chOff x="0" y="0"/>
          <a:chExt cx="0" cy="0"/>
        </a:xfrm>
      </p:grpSpPr>
      <p:sp>
        <p:nvSpPr>
          <p:cNvPr id="1251" name="Shape 125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Other Situations When You Must File</a:t>
            </a:r>
          </a:p>
        </p:txBody>
      </p:sp>
      <p:sp>
        <p:nvSpPr>
          <p:cNvPr id="1252" name="Shape 1252"/>
          <p:cNvSpPr txBox="1"/>
          <p:nvPr>
            <p:ph idx="1" type="body"/>
          </p:nvPr>
        </p:nvSpPr>
        <p:spPr>
          <a:xfrm>
            <a:off x="324900" y="1258925"/>
            <a:ext cx="11257500" cy="4526100"/>
          </a:xfrm>
          <a:prstGeom prst="rect">
            <a:avLst/>
          </a:prstGeom>
          <a:noFill/>
          <a:ln>
            <a:noFill/>
          </a:ln>
        </p:spPr>
        <p:txBody>
          <a:bodyPr anchorCtr="0" anchor="t" bIns="45700" lIns="91425"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 owes special taxes</a:t>
            </a: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 received Health Savings Account distributions</a:t>
            </a: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 has net self-employment earnings of at least $400</a:t>
            </a: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 received an advanced premium tax credit to pay for health insurance</a:t>
            </a:r>
          </a:p>
          <a:p>
            <a:pPr indent="-342900" lvl="0" marL="342900" marR="0" rtl="0" algn="l">
              <a:lnSpc>
                <a:spcPct val="80000"/>
              </a:lnSpc>
              <a:spcBef>
                <a:spcPts val="680"/>
              </a:spcBef>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 owes an individual shared responsibility payment for failing to maintain minimum essential health coverage all year</a:t>
            </a:r>
          </a:p>
        </p:txBody>
      </p:sp>
      <p:sp>
        <p:nvSpPr>
          <p:cNvPr id="1253" name="Shape 125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2">
                                            <p:txEl>
                                              <p:pRg end="0" st="0"/>
                                            </p:txEl>
                                          </p:spTgt>
                                        </p:tgtEl>
                                        <p:attrNameLst>
                                          <p:attrName>style.visibility</p:attrName>
                                        </p:attrNameLst>
                                      </p:cBhvr>
                                      <p:to>
                                        <p:strVal val="visible"/>
                                      </p:to>
                                    </p:set>
                                    <p:animEffect filter="fade" transition="in">
                                      <p:cBhvr>
                                        <p:cTn dur="500"/>
                                        <p:tgtEl>
                                          <p:spTgt spid="125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2">
                                            <p:txEl>
                                              <p:pRg end="1" st="1"/>
                                            </p:txEl>
                                          </p:spTgt>
                                        </p:tgtEl>
                                        <p:attrNameLst>
                                          <p:attrName>style.visibility</p:attrName>
                                        </p:attrNameLst>
                                      </p:cBhvr>
                                      <p:to>
                                        <p:strVal val="visible"/>
                                      </p:to>
                                    </p:set>
                                    <p:animEffect filter="fade" transition="in">
                                      <p:cBhvr>
                                        <p:cTn dur="500"/>
                                        <p:tgtEl>
                                          <p:spTgt spid="125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2">
                                            <p:txEl>
                                              <p:pRg end="2" st="2"/>
                                            </p:txEl>
                                          </p:spTgt>
                                        </p:tgtEl>
                                        <p:attrNameLst>
                                          <p:attrName>style.visibility</p:attrName>
                                        </p:attrNameLst>
                                      </p:cBhvr>
                                      <p:to>
                                        <p:strVal val="visible"/>
                                      </p:to>
                                    </p:set>
                                    <p:animEffect filter="fade" transition="in">
                                      <p:cBhvr>
                                        <p:cTn dur="500"/>
                                        <p:tgtEl>
                                          <p:spTgt spid="125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2">
                                            <p:txEl>
                                              <p:pRg end="3" st="3"/>
                                            </p:txEl>
                                          </p:spTgt>
                                        </p:tgtEl>
                                        <p:attrNameLst>
                                          <p:attrName>style.visibility</p:attrName>
                                        </p:attrNameLst>
                                      </p:cBhvr>
                                      <p:to>
                                        <p:strVal val="visible"/>
                                      </p:to>
                                    </p:set>
                                    <p:animEffect filter="fade" transition="in">
                                      <p:cBhvr>
                                        <p:cTn dur="500"/>
                                        <p:tgtEl>
                                          <p:spTgt spid="125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2">
                                            <p:txEl>
                                              <p:pRg end="4" st="4"/>
                                            </p:txEl>
                                          </p:spTgt>
                                        </p:tgtEl>
                                        <p:attrNameLst>
                                          <p:attrName>style.visibility</p:attrName>
                                        </p:attrNameLst>
                                      </p:cBhvr>
                                      <p:to>
                                        <p:strVal val="visible"/>
                                      </p:to>
                                    </p:set>
                                    <p:animEffect filter="fade" transition="in">
                                      <p:cBhvr>
                                        <p:cTn dur="500"/>
                                        <p:tgtEl>
                                          <p:spTgt spid="125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8" name="Shape 1258"/>
        <p:cNvGrpSpPr/>
        <p:nvPr/>
      </p:nvGrpSpPr>
      <p:grpSpPr>
        <a:xfrm>
          <a:off x="0" y="0"/>
          <a:ext cx="0" cy="0"/>
          <a:chOff x="0" y="0"/>
          <a:chExt cx="0" cy="0"/>
        </a:xfrm>
      </p:grpSpPr>
      <p:sp>
        <p:nvSpPr>
          <p:cNvPr id="1259" name="Shape 125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Who Should File</a:t>
            </a:r>
          </a:p>
        </p:txBody>
      </p:sp>
      <p:sp>
        <p:nvSpPr>
          <p:cNvPr id="1260" name="Shape 1260"/>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Had income tax withheld from pay</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Made estimated tax payments</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Qualify for the Earned Income Credit</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Qualify for Additional Child Tax Credit</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Qualify for American Opportunity Credit</a:t>
            </a:r>
          </a:p>
        </p:txBody>
      </p:sp>
      <p:sp>
        <p:nvSpPr>
          <p:cNvPr id="1261" name="Shape 126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0">
                                            <p:txEl>
                                              <p:pRg end="0" st="0"/>
                                            </p:txEl>
                                          </p:spTgt>
                                        </p:tgtEl>
                                        <p:attrNameLst>
                                          <p:attrName>style.visibility</p:attrName>
                                        </p:attrNameLst>
                                      </p:cBhvr>
                                      <p:to>
                                        <p:strVal val="visible"/>
                                      </p:to>
                                    </p:set>
                                    <p:animEffect filter="fade" transition="in">
                                      <p:cBhvr>
                                        <p:cTn dur="500"/>
                                        <p:tgtEl>
                                          <p:spTgt spid="126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0">
                                            <p:txEl>
                                              <p:pRg end="1" st="1"/>
                                            </p:txEl>
                                          </p:spTgt>
                                        </p:tgtEl>
                                        <p:attrNameLst>
                                          <p:attrName>style.visibility</p:attrName>
                                        </p:attrNameLst>
                                      </p:cBhvr>
                                      <p:to>
                                        <p:strVal val="visible"/>
                                      </p:to>
                                    </p:set>
                                    <p:animEffect filter="fade" transition="in">
                                      <p:cBhvr>
                                        <p:cTn dur="500"/>
                                        <p:tgtEl>
                                          <p:spTgt spid="126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0">
                                            <p:txEl>
                                              <p:pRg end="2" st="2"/>
                                            </p:txEl>
                                          </p:spTgt>
                                        </p:tgtEl>
                                        <p:attrNameLst>
                                          <p:attrName>style.visibility</p:attrName>
                                        </p:attrNameLst>
                                      </p:cBhvr>
                                      <p:to>
                                        <p:strVal val="visible"/>
                                      </p:to>
                                    </p:set>
                                    <p:animEffect filter="fade" transition="in">
                                      <p:cBhvr>
                                        <p:cTn dur="500"/>
                                        <p:tgtEl>
                                          <p:spTgt spid="126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0">
                                            <p:txEl>
                                              <p:pRg end="3" st="3"/>
                                            </p:txEl>
                                          </p:spTgt>
                                        </p:tgtEl>
                                        <p:attrNameLst>
                                          <p:attrName>style.visibility</p:attrName>
                                        </p:attrNameLst>
                                      </p:cBhvr>
                                      <p:to>
                                        <p:strVal val="visible"/>
                                      </p:to>
                                    </p:set>
                                    <p:animEffect filter="fade" transition="in">
                                      <p:cBhvr>
                                        <p:cTn dur="500"/>
                                        <p:tgtEl>
                                          <p:spTgt spid="126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0">
                                            <p:txEl>
                                              <p:pRg end="4" st="4"/>
                                            </p:txEl>
                                          </p:spTgt>
                                        </p:tgtEl>
                                        <p:attrNameLst>
                                          <p:attrName>style.visibility</p:attrName>
                                        </p:attrNameLst>
                                      </p:cBhvr>
                                      <p:to>
                                        <p:strVal val="visible"/>
                                      </p:to>
                                    </p:set>
                                    <p:animEffect filter="fade" transition="in">
                                      <p:cBhvr>
                                        <p:cTn dur="500"/>
                                        <p:tgtEl>
                                          <p:spTgt spid="1260">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5" name="Shape 1265"/>
        <p:cNvGrpSpPr/>
        <p:nvPr/>
      </p:nvGrpSpPr>
      <p:grpSpPr>
        <a:xfrm>
          <a:off x="0" y="0"/>
          <a:ext cx="0" cy="0"/>
          <a:chOff x="0" y="0"/>
          <a:chExt cx="0" cy="0"/>
        </a:xfrm>
      </p:grpSpPr>
      <p:sp>
        <p:nvSpPr>
          <p:cNvPr id="1266" name="Shape 1266"/>
          <p:cNvSpPr txBox="1"/>
          <p:nvPr>
            <p:ph type="title"/>
          </p:nvPr>
        </p:nvSpPr>
        <p:spPr>
          <a:xfrm>
            <a:off x="609600" y="112113"/>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Beth Branch</a:t>
            </a:r>
          </a:p>
        </p:txBody>
      </p:sp>
      <p:sp>
        <p:nvSpPr>
          <p:cNvPr id="1267" name="Shape 1267"/>
          <p:cNvSpPr txBox="1"/>
          <p:nvPr>
            <p:ph idx="1" type="body"/>
          </p:nvPr>
        </p:nvSpPr>
        <p:spPr>
          <a:xfrm>
            <a:off x="227525" y="1165950"/>
            <a:ext cx="11355000" cy="4526100"/>
          </a:xfrm>
          <a:prstGeom prst="rect">
            <a:avLst/>
          </a:prstGeom>
          <a:noFill/>
          <a:ln>
            <a:noFill/>
          </a:ln>
        </p:spPr>
        <p:txBody>
          <a:bodyPr anchorCtr="0" anchor="t" bIns="45700" lIns="91425" rIns="91425" wrap="square" tIns="45700">
            <a:noAutofit/>
          </a:bodyPr>
          <a:lstStyle/>
          <a:p>
            <a:pPr indent="-342900" lvl="0" marL="342900" marR="0" rtl="0" algn="l">
              <a:lnSpc>
                <a:spcPct val="80000"/>
              </a:lnSpc>
              <a:spcBef>
                <a:spcPts val="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Review Intake/Interview Form &amp; Notes</a:t>
            </a:r>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Determine personal &amp; dependency exemptions &amp; filing status</a:t>
            </a:r>
          </a:p>
          <a:p>
            <a:pPr indent="-342900" lvl="0" marL="342900" marR="0" rtl="0" algn="l">
              <a:lnSpc>
                <a:spcPct val="80000"/>
              </a:lnSpc>
              <a:spcBef>
                <a:spcPts val="620"/>
              </a:spcBef>
              <a:spcAft>
                <a:spcPts val="0"/>
              </a:spcAft>
              <a:buClr>
                <a:srgbClr val="FF0000"/>
              </a:buClr>
              <a:buSzPts val="3100"/>
              <a:buFont typeface="Noto Sans Symbols"/>
              <a:buChar char="➢"/>
            </a:pPr>
            <a:r>
              <a:rPr lang="en-US" sz="3100" u="sng">
                <a:solidFill>
                  <a:schemeClr val="hlink"/>
                </a:solidFill>
                <a:hlinkClick r:id="rId3"/>
              </a:rPr>
              <a:t>vita.taxslayerpro.com/IRSTRAINING</a:t>
            </a:r>
          </a:p>
          <a:p>
            <a:pPr indent="-285750" lvl="1" marL="742950" marR="0" rtl="0" algn="l">
              <a:lnSpc>
                <a:spcPct val="80000"/>
              </a:lnSpc>
              <a:spcBef>
                <a:spcPts val="620"/>
              </a:spcBef>
              <a:spcAft>
                <a:spcPts val="0"/>
              </a:spcAft>
              <a:buClr>
                <a:schemeClr val="dk1"/>
              </a:buClr>
              <a:buSzPts val="3100"/>
              <a:buFont typeface="Arial"/>
              <a:buChar char="•"/>
            </a:pPr>
            <a:r>
              <a:rPr b="0" i="0" lang="en-US" sz="3100" u="none" cap="none" strike="noStrike">
                <a:solidFill>
                  <a:schemeClr val="dk1"/>
                </a:solidFill>
                <a:latin typeface="Questrial"/>
                <a:ea typeface="Questrial"/>
                <a:cs typeface="Questrial"/>
                <a:sym typeface="Questrial"/>
              </a:rPr>
              <a:t>Password: TRAINPROWEB</a:t>
            </a:r>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Create TaxSlayer account</a:t>
            </a:r>
          </a:p>
          <a:p>
            <a:pPr indent="-285750" lvl="1" marL="742950" marR="0" rtl="0" algn="l">
              <a:lnSpc>
                <a:spcPct val="80000"/>
              </a:lnSpc>
              <a:spcBef>
                <a:spcPts val="558"/>
              </a:spcBef>
              <a:spcAft>
                <a:spcPts val="0"/>
              </a:spcAft>
              <a:buClr>
                <a:schemeClr val="dk1"/>
              </a:buClr>
              <a:buSzPts val="2790"/>
              <a:buFont typeface="Arial"/>
              <a:buChar char="•"/>
            </a:pPr>
            <a:r>
              <a:rPr b="0" i="0" lang="en-US" sz="2790" u="none" cap="none" strike="noStrike">
                <a:solidFill>
                  <a:schemeClr val="dk1"/>
                </a:solidFill>
                <a:latin typeface="Questrial"/>
                <a:ea typeface="Questrial"/>
                <a:cs typeface="Questrial"/>
                <a:sym typeface="Questrial"/>
              </a:rPr>
              <a:t>Use most regularly checked email address</a:t>
            </a:r>
          </a:p>
          <a:p>
            <a:pPr indent="-285750" lvl="1" marL="742950" marR="0" rtl="0" algn="l">
              <a:lnSpc>
                <a:spcPct val="80000"/>
              </a:lnSpc>
              <a:spcBef>
                <a:spcPts val="558"/>
              </a:spcBef>
              <a:spcAft>
                <a:spcPts val="0"/>
              </a:spcAft>
              <a:buClr>
                <a:schemeClr val="dk1"/>
              </a:buClr>
              <a:buSzPts val="2790"/>
              <a:buFont typeface="Arial"/>
              <a:buChar char="•"/>
            </a:pPr>
            <a:r>
              <a:rPr b="0" i="0" lang="en-US" sz="2790" u="none" cap="none" strike="noStrike">
                <a:solidFill>
                  <a:schemeClr val="dk1"/>
                </a:solidFill>
                <a:latin typeface="Questrial"/>
                <a:ea typeface="Questrial"/>
                <a:cs typeface="Questrial"/>
                <a:sym typeface="Questrial"/>
              </a:rPr>
              <a:t>Username: SMITHJTRAIN (last name, first initial, the word “train”)</a:t>
            </a:r>
          </a:p>
          <a:p>
            <a:pPr indent="-285750" lvl="1" marL="742950" marR="0" rtl="0" algn="l">
              <a:lnSpc>
                <a:spcPct val="80000"/>
              </a:lnSpc>
              <a:spcBef>
                <a:spcPts val="558"/>
              </a:spcBef>
              <a:spcAft>
                <a:spcPts val="0"/>
              </a:spcAft>
              <a:buClr>
                <a:schemeClr val="dk1"/>
              </a:buClr>
              <a:buSzPts val="2790"/>
              <a:buFont typeface="Arial"/>
              <a:buChar char="•"/>
            </a:pPr>
            <a:r>
              <a:rPr b="0" i="0" lang="en-US" sz="2790" u="none" cap="none" strike="noStrike">
                <a:solidFill>
                  <a:schemeClr val="dk1"/>
                </a:solidFill>
                <a:latin typeface="Questrial"/>
                <a:ea typeface="Questrial"/>
                <a:cs typeface="Questrial"/>
                <a:sym typeface="Questrial"/>
              </a:rPr>
              <a:t>Password: S</a:t>
            </a:r>
            <a:r>
              <a:rPr lang="en-US" sz="2790"/>
              <a:t>avefirstAL123</a:t>
            </a:r>
            <a:r>
              <a:rPr b="0" i="0" lang="en-US" sz="2790" u="none" cap="none" strike="noStrike">
                <a:solidFill>
                  <a:schemeClr val="dk1"/>
                </a:solidFill>
                <a:latin typeface="Questrial"/>
                <a:ea typeface="Questrial"/>
                <a:cs typeface="Questrial"/>
                <a:sym typeface="Questrial"/>
              </a:rPr>
              <a:t>!</a:t>
            </a:r>
          </a:p>
          <a:p>
            <a:pPr indent="-285750" lvl="1" marL="742950" marR="0" rtl="0" algn="l">
              <a:lnSpc>
                <a:spcPct val="80000"/>
              </a:lnSpc>
              <a:spcBef>
                <a:spcPts val="558"/>
              </a:spcBef>
              <a:spcAft>
                <a:spcPts val="0"/>
              </a:spcAft>
              <a:buClr>
                <a:schemeClr val="dk1"/>
              </a:buClr>
              <a:buSzPts val="2790"/>
              <a:buFont typeface="Arial"/>
              <a:buChar char="•"/>
            </a:pPr>
            <a:r>
              <a:rPr lang="en-US" sz="2790"/>
              <a:t>Do not enter a Site ID Number</a:t>
            </a:r>
          </a:p>
          <a:p>
            <a:pPr indent="-342900" lvl="0" marL="342900" marR="0" rtl="0" algn="l">
              <a:lnSpc>
                <a:spcPct val="80000"/>
              </a:lnSpc>
              <a:spcBef>
                <a:spcPts val="620"/>
              </a:spcBef>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Walkthrough Interview, Filing Status, Personal Info, and Dependents Info</a:t>
            </a:r>
          </a:p>
        </p:txBody>
      </p:sp>
      <p:sp>
        <p:nvSpPr>
          <p:cNvPr id="1268" name="Shape 126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2" name="Shape 1272"/>
        <p:cNvGrpSpPr/>
        <p:nvPr/>
      </p:nvGrpSpPr>
      <p:grpSpPr>
        <a:xfrm>
          <a:off x="0" y="0"/>
          <a:ext cx="0" cy="0"/>
          <a:chOff x="0" y="0"/>
          <a:chExt cx="0" cy="0"/>
        </a:xfrm>
      </p:grpSpPr>
      <p:sp>
        <p:nvSpPr>
          <p:cNvPr id="1273" name="Shape 127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Break</a:t>
            </a:r>
          </a:p>
        </p:txBody>
      </p:sp>
      <p:sp>
        <p:nvSpPr>
          <p:cNvPr id="1274" name="Shape 1274"/>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We will now take a 10 minute break!</a:t>
            </a:r>
          </a:p>
        </p:txBody>
      </p:sp>
      <p:sp>
        <p:nvSpPr>
          <p:cNvPr id="1275" name="Shape 127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9" name="Shape 1279"/>
        <p:cNvGrpSpPr/>
        <p:nvPr/>
      </p:nvGrpSpPr>
      <p:grpSpPr>
        <a:xfrm>
          <a:off x="0" y="0"/>
          <a:ext cx="0" cy="0"/>
          <a:chOff x="0" y="0"/>
          <a:chExt cx="0" cy="0"/>
        </a:xfrm>
      </p:grpSpPr>
      <p:pic>
        <p:nvPicPr>
          <p:cNvPr descr="Impact-logo_SaveFirst-green.eps" id="1280" name="Shape 1280"/>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1281" name="Shape 1281"/>
          <p:cNvSpPr/>
          <p:nvPr/>
        </p:nvSpPr>
        <p:spPr>
          <a:xfrm>
            <a:off x="1524003" y="-184666"/>
            <a:ext cx="184731" cy="369332"/>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282" name="Shape 1282"/>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283" name="Shape 1283"/>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284" name="Shape 1284"/>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1285" name="Shape 1285"/>
          <p:cNvSpPr txBox="1"/>
          <p:nvPr/>
        </p:nvSpPr>
        <p:spPr>
          <a:xfrm>
            <a:off x="-1461427" y="1481721"/>
            <a:ext cx="184666"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1286" name="Shape 1286"/>
          <p:cNvSpPr txBox="1"/>
          <p:nvPr/>
        </p:nvSpPr>
        <p:spPr>
          <a:xfrm>
            <a:off x="1708732" y="5021394"/>
            <a:ext cx="8727445" cy="904566"/>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lang="en-US" sz="5400">
                <a:solidFill>
                  <a:schemeClr val="dk2"/>
                </a:solidFill>
                <a:latin typeface="Questrial"/>
                <a:ea typeface="Questrial"/>
                <a:cs typeface="Questrial"/>
                <a:sym typeface="Questrial"/>
              </a:rPr>
              <a:t>Income</a:t>
            </a:r>
          </a:p>
        </p:txBody>
      </p:sp>
      <p:sp>
        <p:nvSpPr>
          <p:cNvPr id="1287" name="Shape 128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Shape 14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Exemption</a:t>
            </a:r>
          </a:p>
        </p:txBody>
      </p:sp>
      <p:sp>
        <p:nvSpPr>
          <p:cNvPr id="148" name="Shape 148"/>
          <p:cNvSpPr txBox="1"/>
          <p:nvPr>
            <p:ph idx="1" type="body"/>
          </p:nvPr>
        </p:nvSpPr>
        <p:spPr>
          <a:xfrm>
            <a:off x="609600" y="1600203"/>
            <a:ext cx="10972800" cy="2021538"/>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Amount the taxpayer can claim for himself, his spouse, and his dependents that decreases taxable income. </a:t>
            </a:r>
          </a:p>
          <a:p>
            <a:pPr indent="-342900" lvl="0" marL="342900" marR="0" rtl="0" algn="ctr">
              <a:spcBef>
                <a:spcPts val="800"/>
              </a:spcBef>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49" name="Shape 149"/>
          <p:cNvSpPr/>
          <p:nvPr/>
        </p:nvSpPr>
        <p:spPr>
          <a:xfrm>
            <a:off x="609600" y="3804306"/>
            <a:ext cx="10972799" cy="707886"/>
          </a:xfrm>
          <a:prstGeom prst="rect">
            <a:avLst/>
          </a:prstGeom>
          <a:solidFill>
            <a:schemeClr val="accent1"/>
          </a:solidFill>
          <a:ln cap="flat" cmpd="sng" w="25400">
            <a:solidFill>
              <a:srgbClr val="B08420"/>
            </a:solidFill>
            <a:prstDash val="solid"/>
            <a:round/>
            <a:headEnd len="med" w="med" type="none"/>
            <a:tailEnd len="med" w="med" type="none"/>
          </a:ln>
        </p:spPr>
        <p:txBody>
          <a:bodyPr anchorCtr="0" anchor="t" bIns="45700" lIns="91425" rIns="91425" wrap="square" tIns="45700">
            <a:noAutofit/>
          </a:bodyPr>
          <a:lstStyle/>
          <a:p>
            <a:pPr indent="0" lvl="0" marL="0" marR="0" rtl="0" algn="ctr">
              <a:spcBef>
                <a:spcPts val="0"/>
              </a:spcBef>
              <a:buNone/>
            </a:pPr>
            <a:r>
              <a:rPr b="1" lang="en-US" sz="4000">
                <a:solidFill>
                  <a:schemeClr val="lt1"/>
                </a:solidFill>
                <a:latin typeface="Questrial"/>
                <a:ea typeface="Questrial"/>
                <a:cs typeface="Questrial"/>
                <a:sym typeface="Questrial"/>
              </a:rPr>
              <a:t>Total # of Exemptions found on line 6d</a:t>
            </a:r>
          </a:p>
        </p:txBody>
      </p:sp>
      <p:sp>
        <p:nvSpPr>
          <p:cNvPr id="150" name="Shape 15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xEl>
                                              <p:pRg end="0" st="0"/>
                                            </p:txEl>
                                          </p:spTgt>
                                        </p:tgtEl>
                                        <p:attrNameLst>
                                          <p:attrName>style.visibility</p:attrName>
                                        </p:attrNameLst>
                                      </p:cBhvr>
                                      <p:to>
                                        <p:strVal val="visible"/>
                                      </p:to>
                                    </p:set>
                                    <p:animEffect filter="fade" transition="in">
                                      <p:cBhvr>
                                        <p:cTn dur="500"/>
                                        <p:tgtEl>
                                          <p:spTgt spid="14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xEl>
                                              <p:pRg end="1" st="1"/>
                                            </p:txEl>
                                          </p:spTgt>
                                        </p:tgtEl>
                                        <p:attrNameLst>
                                          <p:attrName>style.visibility</p:attrName>
                                        </p:attrNameLst>
                                      </p:cBhvr>
                                      <p:to>
                                        <p:strVal val="visible"/>
                                      </p:to>
                                    </p:set>
                                    <p:animEffect filter="fade" transition="in">
                                      <p:cBhvr>
                                        <p:cTn dur="500"/>
                                        <p:tgtEl>
                                          <p:spTgt spid="14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2" name="Shape 1292"/>
        <p:cNvGrpSpPr/>
        <p:nvPr/>
      </p:nvGrpSpPr>
      <p:grpSpPr>
        <a:xfrm>
          <a:off x="0" y="0"/>
          <a:ext cx="0" cy="0"/>
          <a:chOff x="0" y="0"/>
          <a:chExt cx="0" cy="0"/>
        </a:xfrm>
      </p:grpSpPr>
      <p:sp>
        <p:nvSpPr>
          <p:cNvPr id="1293" name="Shape 129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Income Objectives</a:t>
            </a:r>
          </a:p>
        </p:txBody>
      </p:sp>
      <p:sp>
        <p:nvSpPr>
          <p:cNvPr id="1294" name="Shape 1294"/>
          <p:cNvSpPr txBox="1"/>
          <p:nvPr>
            <p:ph idx="1" type="body"/>
          </p:nvPr>
        </p:nvSpPr>
        <p:spPr>
          <a:xfrm>
            <a:off x="609600" y="1600204"/>
            <a:ext cx="10972800" cy="3219769"/>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342900" lvl="0" marL="342900" marR="0" rtl="0" algn="l">
              <a:spcBef>
                <a:spcPts val="0"/>
              </a:spcBef>
              <a:spcAft>
                <a:spcPts val="0"/>
              </a:spcAft>
              <a:buClr>
                <a:schemeClr val="accent3"/>
              </a:buClr>
              <a:buSzPts val="4000"/>
              <a:buFont typeface="Noto Sans Symbols"/>
              <a:buChar char="➢"/>
            </a:pPr>
            <a:r>
              <a:rPr b="1" i="0" lang="en-US" sz="4000" u="none" cap="none" strike="noStrike">
                <a:solidFill>
                  <a:schemeClr val="accent3"/>
                </a:solidFill>
                <a:latin typeface="Questrial"/>
                <a:ea typeface="Questrial"/>
                <a:cs typeface="Questrial"/>
                <a:sym typeface="Questrial"/>
              </a:rPr>
              <a:t>After completing this section, the volunteer will be able to:</a:t>
            </a: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Recognize various types of income documents</a:t>
            </a:r>
          </a:p>
          <a:p>
            <a:pPr indent="-285750" lvl="1" marL="742950" marR="0" rtl="0" algn="l">
              <a:spcBef>
                <a:spcPts val="720"/>
              </a:spcBef>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Summarize the taxability of each type of income to the taxpayer</a:t>
            </a:r>
          </a:p>
        </p:txBody>
      </p:sp>
      <p:sp>
        <p:nvSpPr>
          <p:cNvPr id="1295" name="Shape 129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4">
                                            <p:txEl>
                                              <p:pRg end="0" st="0"/>
                                            </p:txEl>
                                          </p:spTgt>
                                        </p:tgtEl>
                                        <p:attrNameLst>
                                          <p:attrName>style.visibility</p:attrName>
                                        </p:attrNameLst>
                                      </p:cBhvr>
                                      <p:to>
                                        <p:strVal val="visible"/>
                                      </p:to>
                                    </p:set>
                                    <p:animEffect filter="fade" transition="in">
                                      <p:cBhvr>
                                        <p:cTn dur="1000"/>
                                        <p:tgtEl>
                                          <p:spTgt spid="12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4">
                                            <p:txEl>
                                              <p:pRg end="1" st="1"/>
                                            </p:txEl>
                                          </p:spTgt>
                                        </p:tgtEl>
                                        <p:attrNameLst>
                                          <p:attrName>style.visibility</p:attrName>
                                        </p:attrNameLst>
                                      </p:cBhvr>
                                      <p:to>
                                        <p:strVal val="visible"/>
                                      </p:to>
                                    </p:set>
                                    <p:animEffect filter="fade" transition="in">
                                      <p:cBhvr>
                                        <p:cTn dur="1000"/>
                                        <p:tgtEl>
                                          <p:spTgt spid="129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4">
                                            <p:txEl>
                                              <p:pRg end="2" st="2"/>
                                            </p:txEl>
                                          </p:spTgt>
                                        </p:tgtEl>
                                        <p:attrNameLst>
                                          <p:attrName>style.visibility</p:attrName>
                                        </p:attrNameLst>
                                      </p:cBhvr>
                                      <p:to>
                                        <p:strVal val="visible"/>
                                      </p:to>
                                    </p:set>
                                    <p:animEffect filter="fade" transition="in">
                                      <p:cBhvr>
                                        <p:cTn dur="1000"/>
                                        <p:tgtEl>
                                          <p:spTgt spid="129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0" name="Shape 1300"/>
        <p:cNvGrpSpPr/>
        <p:nvPr/>
      </p:nvGrpSpPr>
      <p:grpSpPr>
        <a:xfrm>
          <a:off x="0" y="0"/>
          <a:ext cx="0" cy="0"/>
          <a:chOff x="0" y="0"/>
          <a:chExt cx="0" cy="0"/>
        </a:xfrm>
      </p:grpSpPr>
      <p:sp>
        <p:nvSpPr>
          <p:cNvPr id="1301" name="Shape 130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Taxable Income</a:t>
            </a:r>
          </a:p>
        </p:txBody>
      </p:sp>
      <p:sp>
        <p:nvSpPr>
          <p:cNvPr id="1302" name="Shape 1302"/>
          <p:cNvSpPr txBox="1"/>
          <p:nvPr>
            <p:ph idx="1" type="body"/>
          </p:nvPr>
        </p:nvSpPr>
        <p:spPr>
          <a:xfrm>
            <a:off x="609600" y="1600200"/>
            <a:ext cx="54864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Wages</a:t>
            </a: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Unemployment Compensation</a:t>
            </a: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Some Social Security Benefits</a:t>
            </a: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Self-Employment Income</a:t>
            </a: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Nonemployee Compensation</a:t>
            </a: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Dividends</a:t>
            </a: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Interest</a:t>
            </a: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Gambling Winnings</a:t>
            </a: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Awards</a:t>
            </a:r>
          </a:p>
          <a:p>
            <a:pPr indent="-342900" lvl="0" marL="342900" marR="0" rtl="0" algn="l">
              <a:lnSpc>
                <a:spcPct val="90000"/>
              </a:lnSpc>
              <a:spcBef>
                <a:spcPts val="560"/>
              </a:spcBef>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1303" name="Shape 1303"/>
          <p:cNvSpPr txBox="1"/>
          <p:nvPr/>
        </p:nvSpPr>
        <p:spPr>
          <a:xfrm>
            <a:off x="6096000" y="1600200"/>
            <a:ext cx="5486400" cy="4525963"/>
          </a:xfrm>
          <a:prstGeom prst="rect">
            <a:avLst/>
          </a:prstGeom>
          <a:noFill/>
          <a:ln>
            <a:noFill/>
          </a:ln>
        </p:spPr>
        <p:txBody>
          <a:bodyPr anchorCtr="0" anchor="t" bIns="45700" lIns="91425" rIns="91425" wrap="square" tIns="45700">
            <a:noAutofit/>
          </a:bodyPr>
          <a:lstStyle/>
          <a:p>
            <a:pPr indent="-257175" lvl="0" marL="257175" marR="0" rtl="0" algn="l">
              <a:lnSpc>
                <a:spcPct val="90000"/>
              </a:lnSpc>
              <a:spcBef>
                <a:spcPts val="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Prizes</a:t>
            </a: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Punitive Damages (from a Lawsuit Settlement)</a:t>
            </a: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Refund of State Taxes</a:t>
            </a: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Jury Duty Fees</a:t>
            </a: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Tips</a:t>
            </a: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Retirement Annuities</a:t>
            </a: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Retirement Pensions</a:t>
            </a: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Retirement IRA Distributions</a:t>
            </a:r>
          </a:p>
          <a:p>
            <a:pPr indent="0" lvl="0" marL="0" marR="0" rtl="0" algn="l">
              <a:lnSpc>
                <a:spcPct val="90000"/>
              </a:lnSpc>
              <a:spcBef>
                <a:spcPts val="560"/>
              </a:spcBef>
              <a:buClr>
                <a:schemeClr val="dk1"/>
              </a:buClr>
              <a:buFont typeface="Noto Sans Symbols"/>
              <a:buNone/>
            </a:pPr>
            <a:r>
              <a:t/>
            </a:r>
            <a:endParaRPr sz="2800">
              <a:solidFill>
                <a:schemeClr val="dk1"/>
              </a:solidFill>
              <a:latin typeface="Questrial"/>
              <a:ea typeface="Questrial"/>
              <a:cs typeface="Questrial"/>
              <a:sym typeface="Questrial"/>
            </a:endParaRPr>
          </a:p>
        </p:txBody>
      </p:sp>
      <p:sp>
        <p:nvSpPr>
          <p:cNvPr id="1304" name="Shape 130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2">
                                            <p:txEl>
                                              <p:pRg end="0" st="0"/>
                                            </p:txEl>
                                          </p:spTgt>
                                        </p:tgtEl>
                                        <p:attrNameLst>
                                          <p:attrName>style.visibility</p:attrName>
                                        </p:attrNameLst>
                                      </p:cBhvr>
                                      <p:to>
                                        <p:strVal val="visible"/>
                                      </p:to>
                                    </p:set>
                                    <p:animEffect filter="fade" transition="in">
                                      <p:cBhvr>
                                        <p:cTn dur="500"/>
                                        <p:tgtEl>
                                          <p:spTgt spid="130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2">
                                            <p:txEl>
                                              <p:pRg end="1" st="1"/>
                                            </p:txEl>
                                          </p:spTgt>
                                        </p:tgtEl>
                                        <p:attrNameLst>
                                          <p:attrName>style.visibility</p:attrName>
                                        </p:attrNameLst>
                                      </p:cBhvr>
                                      <p:to>
                                        <p:strVal val="visible"/>
                                      </p:to>
                                    </p:set>
                                    <p:animEffect filter="fade" transition="in">
                                      <p:cBhvr>
                                        <p:cTn dur="500"/>
                                        <p:tgtEl>
                                          <p:spTgt spid="130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2">
                                            <p:txEl>
                                              <p:pRg end="2" st="2"/>
                                            </p:txEl>
                                          </p:spTgt>
                                        </p:tgtEl>
                                        <p:attrNameLst>
                                          <p:attrName>style.visibility</p:attrName>
                                        </p:attrNameLst>
                                      </p:cBhvr>
                                      <p:to>
                                        <p:strVal val="visible"/>
                                      </p:to>
                                    </p:set>
                                    <p:animEffect filter="fade" transition="in">
                                      <p:cBhvr>
                                        <p:cTn dur="500"/>
                                        <p:tgtEl>
                                          <p:spTgt spid="130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2">
                                            <p:txEl>
                                              <p:pRg end="3" st="3"/>
                                            </p:txEl>
                                          </p:spTgt>
                                        </p:tgtEl>
                                        <p:attrNameLst>
                                          <p:attrName>style.visibility</p:attrName>
                                        </p:attrNameLst>
                                      </p:cBhvr>
                                      <p:to>
                                        <p:strVal val="visible"/>
                                      </p:to>
                                    </p:set>
                                    <p:animEffect filter="fade" transition="in">
                                      <p:cBhvr>
                                        <p:cTn dur="500"/>
                                        <p:tgtEl>
                                          <p:spTgt spid="130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2">
                                            <p:txEl>
                                              <p:pRg end="4" st="4"/>
                                            </p:txEl>
                                          </p:spTgt>
                                        </p:tgtEl>
                                        <p:attrNameLst>
                                          <p:attrName>style.visibility</p:attrName>
                                        </p:attrNameLst>
                                      </p:cBhvr>
                                      <p:to>
                                        <p:strVal val="visible"/>
                                      </p:to>
                                    </p:set>
                                    <p:animEffect filter="fade" transition="in">
                                      <p:cBhvr>
                                        <p:cTn dur="500"/>
                                        <p:tgtEl>
                                          <p:spTgt spid="130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2">
                                            <p:txEl>
                                              <p:pRg end="5" st="5"/>
                                            </p:txEl>
                                          </p:spTgt>
                                        </p:tgtEl>
                                        <p:attrNameLst>
                                          <p:attrName>style.visibility</p:attrName>
                                        </p:attrNameLst>
                                      </p:cBhvr>
                                      <p:to>
                                        <p:strVal val="visible"/>
                                      </p:to>
                                    </p:set>
                                    <p:animEffect filter="fade" transition="in">
                                      <p:cBhvr>
                                        <p:cTn dur="500"/>
                                        <p:tgtEl>
                                          <p:spTgt spid="130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2">
                                            <p:txEl>
                                              <p:pRg end="6" st="6"/>
                                            </p:txEl>
                                          </p:spTgt>
                                        </p:tgtEl>
                                        <p:attrNameLst>
                                          <p:attrName>style.visibility</p:attrName>
                                        </p:attrNameLst>
                                      </p:cBhvr>
                                      <p:to>
                                        <p:strVal val="visible"/>
                                      </p:to>
                                    </p:set>
                                    <p:animEffect filter="fade" transition="in">
                                      <p:cBhvr>
                                        <p:cTn dur="500"/>
                                        <p:tgtEl>
                                          <p:spTgt spid="130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2">
                                            <p:txEl>
                                              <p:pRg end="7" st="7"/>
                                            </p:txEl>
                                          </p:spTgt>
                                        </p:tgtEl>
                                        <p:attrNameLst>
                                          <p:attrName>style.visibility</p:attrName>
                                        </p:attrNameLst>
                                      </p:cBhvr>
                                      <p:to>
                                        <p:strVal val="visible"/>
                                      </p:to>
                                    </p:set>
                                    <p:animEffect filter="fade" transition="in">
                                      <p:cBhvr>
                                        <p:cTn dur="500"/>
                                        <p:tgtEl>
                                          <p:spTgt spid="130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2">
                                            <p:txEl>
                                              <p:pRg end="8" st="8"/>
                                            </p:txEl>
                                          </p:spTgt>
                                        </p:tgtEl>
                                        <p:attrNameLst>
                                          <p:attrName>style.visibility</p:attrName>
                                        </p:attrNameLst>
                                      </p:cBhvr>
                                      <p:to>
                                        <p:strVal val="visible"/>
                                      </p:to>
                                    </p:set>
                                    <p:animEffect filter="fade" transition="in">
                                      <p:cBhvr>
                                        <p:cTn dur="500"/>
                                        <p:tgtEl>
                                          <p:spTgt spid="1302">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2">
                                            <p:txEl>
                                              <p:pRg end="9" st="9"/>
                                            </p:txEl>
                                          </p:spTgt>
                                        </p:tgtEl>
                                        <p:attrNameLst>
                                          <p:attrName>style.visibility</p:attrName>
                                        </p:attrNameLst>
                                      </p:cBhvr>
                                      <p:to>
                                        <p:strVal val="visible"/>
                                      </p:to>
                                    </p:set>
                                    <p:animEffect filter="fade" transition="in">
                                      <p:cBhvr>
                                        <p:cTn dur="500"/>
                                        <p:tgtEl>
                                          <p:spTgt spid="1302">
                                            <p:txEl>
                                              <p:pRg end="9" st="9"/>
                                            </p:txEl>
                                          </p:spTgt>
                                        </p:tgtEl>
                                      </p:cBhvr>
                                    </p:animEffect>
                                  </p:childTnLst>
                                </p:cTn>
                              </p:par>
                              <p:par>
                                <p:cTn fill="hold" nodeType="withEffect" presetClass="entr" presetID="10" presetSubtype="0">
                                  <p:stCondLst>
                                    <p:cond delay="0"/>
                                  </p:stCondLst>
                                  <p:childTnLst>
                                    <p:set>
                                      <p:cBhvr>
                                        <p:cTn dur="1" fill="hold">
                                          <p:stCondLst>
                                            <p:cond delay="0"/>
                                          </p:stCondLst>
                                        </p:cTn>
                                        <p:tgtEl>
                                          <p:spTgt spid="1303"/>
                                        </p:tgtEl>
                                        <p:attrNameLst>
                                          <p:attrName>style.visibility</p:attrName>
                                        </p:attrNameLst>
                                      </p:cBhvr>
                                      <p:to>
                                        <p:strVal val="visible"/>
                                      </p:to>
                                    </p:set>
                                    <p:animEffect filter="fade" transition="in">
                                      <p:cBhvr>
                                        <p:cTn dur="500"/>
                                        <p:tgtEl>
                                          <p:spTgt spid="13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9" name="Shape 1309"/>
        <p:cNvGrpSpPr/>
        <p:nvPr/>
      </p:nvGrpSpPr>
      <p:grpSpPr>
        <a:xfrm>
          <a:off x="0" y="0"/>
          <a:ext cx="0" cy="0"/>
          <a:chOff x="0" y="0"/>
          <a:chExt cx="0" cy="0"/>
        </a:xfrm>
      </p:grpSpPr>
      <p:sp>
        <p:nvSpPr>
          <p:cNvPr id="1310" name="Shape 131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Nontaxable Income</a:t>
            </a:r>
          </a:p>
        </p:txBody>
      </p:sp>
      <p:sp>
        <p:nvSpPr>
          <p:cNvPr id="1311" name="Shape 1311"/>
          <p:cNvSpPr txBox="1"/>
          <p:nvPr>
            <p:ph idx="1" type="body"/>
          </p:nvPr>
        </p:nvSpPr>
        <p:spPr>
          <a:xfrm>
            <a:off x="609600" y="1600200"/>
            <a:ext cx="54864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Child Support</a:t>
            </a:r>
          </a:p>
          <a:p>
            <a:pPr indent="-342900" lvl="0" marL="3429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Gifts</a:t>
            </a:r>
          </a:p>
          <a:p>
            <a:pPr indent="-342900" lvl="0" marL="3429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Life Insurance Proceeds</a:t>
            </a:r>
          </a:p>
          <a:p>
            <a:pPr indent="-342900" lvl="0" marL="3429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Other Insurance Payments</a:t>
            </a:r>
          </a:p>
          <a:p>
            <a:pPr indent="-342900" lvl="0" marL="3429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Sickness/Injury Payments (Third Party Sick Pay)</a:t>
            </a:r>
          </a:p>
          <a:p>
            <a:pPr indent="-342900" lvl="0" marL="342900" marR="0" rtl="0" algn="l">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a:p>
            <a:pPr indent="-342900" lvl="0" marL="342900" marR="0" rtl="0" algn="l">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a:p>
            <a:pPr indent="-342900" lvl="0" marL="342900" marR="0" rtl="0" algn="l">
              <a:spcBef>
                <a:spcPts val="560"/>
              </a:spcBef>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1312" name="Shape 1312"/>
          <p:cNvSpPr txBox="1"/>
          <p:nvPr/>
        </p:nvSpPr>
        <p:spPr>
          <a:xfrm>
            <a:off x="6096000" y="1600200"/>
            <a:ext cx="5486400" cy="4525963"/>
          </a:xfrm>
          <a:prstGeom prst="rect">
            <a:avLst/>
          </a:prstGeom>
          <a:noFill/>
          <a:ln>
            <a:noFill/>
          </a:ln>
        </p:spPr>
        <p:txBody>
          <a:bodyPr anchorCtr="0" anchor="t" bIns="45700" lIns="91425" rIns="91425" wrap="square" tIns="45700">
            <a:noAutofit/>
          </a:bodyPr>
          <a:lstStyle/>
          <a:p>
            <a:pPr indent="-257175" lvl="0" marL="257175" marR="0" rtl="0" algn="l">
              <a:spcBef>
                <a:spcPts val="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Public Assistance Payments</a:t>
            </a: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Worker’s Compensation</a:t>
            </a: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Veterans’ Benefits</a:t>
            </a: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Supplemental Security Income (SSI)</a:t>
            </a: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Inheritances</a:t>
            </a: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Federal Income Tax Refunds</a:t>
            </a:r>
          </a:p>
          <a:p>
            <a:pPr indent="-257175" lvl="0" marL="257175" marR="0" rtl="0" algn="l">
              <a:spcBef>
                <a:spcPts val="560"/>
              </a:spcBef>
              <a:spcAft>
                <a:spcPts val="0"/>
              </a:spcAft>
              <a:buClr>
                <a:schemeClr val="dk1"/>
              </a:buClr>
              <a:buSzPts val="2800"/>
              <a:buFont typeface="Noto Sans Symbols"/>
              <a:buNone/>
            </a:pPr>
            <a:r>
              <a:t/>
            </a:r>
            <a:endParaRPr sz="2800">
              <a:solidFill>
                <a:schemeClr val="dk1"/>
              </a:solidFill>
              <a:latin typeface="Questrial"/>
              <a:ea typeface="Questrial"/>
              <a:cs typeface="Questrial"/>
              <a:sym typeface="Questrial"/>
            </a:endParaRPr>
          </a:p>
          <a:p>
            <a:pPr indent="0" lvl="0" marL="0" marR="0" rtl="0" algn="l">
              <a:spcBef>
                <a:spcPts val="560"/>
              </a:spcBef>
              <a:buClr>
                <a:schemeClr val="dk1"/>
              </a:buClr>
              <a:buFont typeface="Noto Sans Symbols"/>
              <a:buNone/>
            </a:pPr>
            <a:r>
              <a:t/>
            </a:r>
            <a:endParaRPr sz="2800">
              <a:solidFill>
                <a:schemeClr val="dk1"/>
              </a:solidFill>
              <a:latin typeface="Questrial"/>
              <a:ea typeface="Questrial"/>
              <a:cs typeface="Questrial"/>
              <a:sym typeface="Questrial"/>
            </a:endParaRPr>
          </a:p>
        </p:txBody>
      </p:sp>
      <p:sp>
        <p:nvSpPr>
          <p:cNvPr id="1313" name="Shape 131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1">
                                            <p:txEl>
                                              <p:pRg end="0" st="0"/>
                                            </p:txEl>
                                          </p:spTgt>
                                        </p:tgtEl>
                                        <p:attrNameLst>
                                          <p:attrName>style.visibility</p:attrName>
                                        </p:attrNameLst>
                                      </p:cBhvr>
                                      <p:to>
                                        <p:strVal val="visible"/>
                                      </p:to>
                                    </p:set>
                                    <p:animEffect filter="fade" transition="in">
                                      <p:cBhvr>
                                        <p:cTn dur="500"/>
                                        <p:tgtEl>
                                          <p:spTgt spid="131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1">
                                            <p:txEl>
                                              <p:pRg end="1" st="1"/>
                                            </p:txEl>
                                          </p:spTgt>
                                        </p:tgtEl>
                                        <p:attrNameLst>
                                          <p:attrName>style.visibility</p:attrName>
                                        </p:attrNameLst>
                                      </p:cBhvr>
                                      <p:to>
                                        <p:strVal val="visible"/>
                                      </p:to>
                                    </p:set>
                                    <p:animEffect filter="fade" transition="in">
                                      <p:cBhvr>
                                        <p:cTn dur="500"/>
                                        <p:tgtEl>
                                          <p:spTgt spid="131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1">
                                            <p:txEl>
                                              <p:pRg end="2" st="2"/>
                                            </p:txEl>
                                          </p:spTgt>
                                        </p:tgtEl>
                                        <p:attrNameLst>
                                          <p:attrName>style.visibility</p:attrName>
                                        </p:attrNameLst>
                                      </p:cBhvr>
                                      <p:to>
                                        <p:strVal val="visible"/>
                                      </p:to>
                                    </p:set>
                                    <p:animEffect filter="fade" transition="in">
                                      <p:cBhvr>
                                        <p:cTn dur="500"/>
                                        <p:tgtEl>
                                          <p:spTgt spid="131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1">
                                            <p:txEl>
                                              <p:pRg end="3" st="3"/>
                                            </p:txEl>
                                          </p:spTgt>
                                        </p:tgtEl>
                                        <p:attrNameLst>
                                          <p:attrName>style.visibility</p:attrName>
                                        </p:attrNameLst>
                                      </p:cBhvr>
                                      <p:to>
                                        <p:strVal val="visible"/>
                                      </p:to>
                                    </p:set>
                                    <p:animEffect filter="fade" transition="in">
                                      <p:cBhvr>
                                        <p:cTn dur="500"/>
                                        <p:tgtEl>
                                          <p:spTgt spid="131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1">
                                            <p:txEl>
                                              <p:pRg end="4" st="4"/>
                                            </p:txEl>
                                          </p:spTgt>
                                        </p:tgtEl>
                                        <p:attrNameLst>
                                          <p:attrName>style.visibility</p:attrName>
                                        </p:attrNameLst>
                                      </p:cBhvr>
                                      <p:to>
                                        <p:strVal val="visible"/>
                                      </p:to>
                                    </p:set>
                                    <p:animEffect filter="fade" transition="in">
                                      <p:cBhvr>
                                        <p:cTn dur="500"/>
                                        <p:tgtEl>
                                          <p:spTgt spid="131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1">
                                            <p:txEl>
                                              <p:pRg end="5" st="5"/>
                                            </p:txEl>
                                          </p:spTgt>
                                        </p:tgtEl>
                                        <p:attrNameLst>
                                          <p:attrName>style.visibility</p:attrName>
                                        </p:attrNameLst>
                                      </p:cBhvr>
                                      <p:to>
                                        <p:strVal val="visible"/>
                                      </p:to>
                                    </p:set>
                                    <p:animEffect filter="fade" transition="in">
                                      <p:cBhvr>
                                        <p:cTn dur="500"/>
                                        <p:tgtEl>
                                          <p:spTgt spid="131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1">
                                            <p:txEl>
                                              <p:pRg end="6" st="6"/>
                                            </p:txEl>
                                          </p:spTgt>
                                        </p:tgtEl>
                                        <p:attrNameLst>
                                          <p:attrName>style.visibility</p:attrName>
                                        </p:attrNameLst>
                                      </p:cBhvr>
                                      <p:to>
                                        <p:strVal val="visible"/>
                                      </p:to>
                                    </p:set>
                                    <p:animEffect filter="fade" transition="in">
                                      <p:cBhvr>
                                        <p:cTn dur="500"/>
                                        <p:tgtEl>
                                          <p:spTgt spid="131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1">
                                            <p:txEl>
                                              <p:pRg end="7" st="7"/>
                                            </p:txEl>
                                          </p:spTgt>
                                        </p:tgtEl>
                                        <p:attrNameLst>
                                          <p:attrName>style.visibility</p:attrName>
                                        </p:attrNameLst>
                                      </p:cBhvr>
                                      <p:to>
                                        <p:strVal val="visible"/>
                                      </p:to>
                                    </p:set>
                                    <p:animEffect filter="fade" transition="in">
                                      <p:cBhvr>
                                        <p:cTn dur="500"/>
                                        <p:tgtEl>
                                          <p:spTgt spid="1311">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1312"/>
                                        </p:tgtEl>
                                        <p:attrNameLst>
                                          <p:attrName>style.visibility</p:attrName>
                                        </p:attrNameLst>
                                      </p:cBhvr>
                                      <p:to>
                                        <p:strVal val="visible"/>
                                      </p:to>
                                    </p:set>
                                    <p:animEffect filter="fade" transition="in">
                                      <p:cBhvr>
                                        <p:cTn dur="500"/>
                                        <p:tgtEl>
                                          <p:spTgt spid="1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7" name="Shape 1317"/>
        <p:cNvGrpSpPr/>
        <p:nvPr/>
      </p:nvGrpSpPr>
      <p:grpSpPr>
        <a:xfrm>
          <a:off x="0" y="0"/>
          <a:ext cx="0" cy="0"/>
          <a:chOff x="0" y="0"/>
          <a:chExt cx="0" cy="0"/>
        </a:xfrm>
      </p:grpSpPr>
      <p:sp>
        <p:nvSpPr>
          <p:cNvPr id="1318" name="Shape 131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Taxable &amp; Nontaxable Income</a:t>
            </a:r>
          </a:p>
        </p:txBody>
      </p:sp>
      <p:sp>
        <p:nvSpPr>
          <p:cNvPr id="1319" name="Shape 1319"/>
          <p:cNvSpPr txBox="1"/>
          <p:nvPr>
            <p:ph idx="1" type="body"/>
          </p:nvPr>
        </p:nvSpPr>
        <p:spPr>
          <a:xfrm>
            <a:off x="609600" y="1600203"/>
            <a:ext cx="10972800" cy="4525963"/>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11113" lvl="0" marL="11113" marR="0" rtl="0" algn="ctr">
              <a:spcBef>
                <a:spcPts val="0"/>
              </a:spcBef>
              <a:spcAft>
                <a:spcPts val="0"/>
              </a:spcAft>
              <a:buClr>
                <a:schemeClr val="accent3"/>
              </a:buClr>
              <a:buFont typeface="Noto Sans Symbols"/>
              <a:buNone/>
            </a:pPr>
            <a:r>
              <a:rPr b="1" i="0" lang="en-US" sz="4000" u="none" cap="none" strike="noStrike">
                <a:solidFill>
                  <a:schemeClr val="accent3"/>
                </a:solidFill>
                <a:latin typeface="Questrial"/>
                <a:ea typeface="Questrial"/>
                <a:cs typeface="Questrial"/>
                <a:sym typeface="Questrial"/>
              </a:rPr>
              <a:t>Open the Publication 4012 to the Income Tab to </a:t>
            </a:r>
          </a:p>
          <a:p>
            <a:pPr indent="-11113" lvl="0" marL="11113" marR="0" rtl="0" algn="ctr">
              <a:spcBef>
                <a:spcPts val="800"/>
              </a:spcBef>
              <a:spcAft>
                <a:spcPts val="0"/>
              </a:spcAft>
              <a:buClr>
                <a:schemeClr val="accent3"/>
              </a:buClr>
              <a:buFont typeface="Noto Sans Symbols"/>
              <a:buNone/>
            </a:pPr>
            <a:r>
              <a:rPr b="1" i="0" lang="en-US" sz="4000" u="sng" cap="none" strike="noStrike">
                <a:solidFill>
                  <a:schemeClr val="accent3"/>
                </a:solidFill>
                <a:latin typeface="Questrial"/>
                <a:ea typeface="Questrial"/>
                <a:cs typeface="Questrial"/>
                <a:sym typeface="Questrial"/>
              </a:rPr>
              <a:t>Income Quick References Guide</a:t>
            </a:r>
          </a:p>
          <a:p>
            <a:pPr indent="-11113" lvl="0" marL="11113" marR="0" rtl="0" algn="ctr">
              <a:spcBef>
                <a:spcPts val="800"/>
              </a:spcBef>
              <a:spcAft>
                <a:spcPts val="0"/>
              </a:spcAft>
              <a:buClr>
                <a:schemeClr val="accent3"/>
              </a:buClr>
              <a:buFont typeface="Noto Sans Symbols"/>
              <a:buNone/>
            </a:pPr>
            <a:r>
              <a:rPr b="1" i="0" lang="en-US" sz="4000" u="none" cap="none" strike="noStrike">
                <a:solidFill>
                  <a:schemeClr val="accent3"/>
                </a:solidFill>
                <a:latin typeface="Questrial"/>
                <a:ea typeface="Questrial"/>
                <a:cs typeface="Questrial"/>
                <a:sym typeface="Questrial"/>
              </a:rPr>
              <a:t>for a more complete listing of </a:t>
            </a:r>
          </a:p>
          <a:p>
            <a:pPr indent="-11113" lvl="0" marL="11113" marR="0" rtl="0" algn="ctr">
              <a:spcBef>
                <a:spcPts val="800"/>
              </a:spcBef>
              <a:buClr>
                <a:schemeClr val="accent3"/>
              </a:buClr>
              <a:buFont typeface="Noto Sans Symbols"/>
              <a:buNone/>
            </a:pPr>
            <a:r>
              <a:rPr b="1" i="0" lang="en-US" sz="4000" u="none" cap="none" strike="noStrike">
                <a:solidFill>
                  <a:schemeClr val="accent3"/>
                </a:solidFill>
                <a:latin typeface="Questrial"/>
                <a:ea typeface="Questrial"/>
                <a:cs typeface="Questrial"/>
                <a:sym typeface="Questrial"/>
              </a:rPr>
              <a:t>taxable and nontaxable income</a:t>
            </a:r>
          </a:p>
        </p:txBody>
      </p:sp>
      <p:sp>
        <p:nvSpPr>
          <p:cNvPr id="1320" name="Shape 132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9">
                                            <p:txEl>
                                              <p:pRg end="0" st="0"/>
                                            </p:txEl>
                                          </p:spTgt>
                                        </p:tgtEl>
                                        <p:attrNameLst>
                                          <p:attrName>style.visibility</p:attrName>
                                        </p:attrNameLst>
                                      </p:cBhvr>
                                      <p:to>
                                        <p:strVal val="visible"/>
                                      </p:to>
                                    </p:set>
                                    <p:animEffect filter="fade" transition="in">
                                      <p:cBhvr>
                                        <p:cTn dur="500"/>
                                        <p:tgtEl>
                                          <p:spTgt spid="131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9">
                                            <p:txEl>
                                              <p:pRg end="1" st="1"/>
                                            </p:txEl>
                                          </p:spTgt>
                                        </p:tgtEl>
                                        <p:attrNameLst>
                                          <p:attrName>style.visibility</p:attrName>
                                        </p:attrNameLst>
                                      </p:cBhvr>
                                      <p:to>
                                        <p:strVal val="visible"/>
                                      </p:to>
                                    </p:set>
                                    <p:animEffect filter="fade" transition="in">
                                      <p:cBhvr>
                                        <p:cTn dur="500"/>
                                        <p:tgtEl>
                                          <p:spTgt spid="131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9">
                                            <p:txEl>
                                              <p:pRg end="2" st="2"/>
                                            </p:txEl>
                                          </p:spTgt>
                                        </p:tgtEl>
                                        <p:attrNameLst>
                                          <p:attrName>style.visibility</p:attrName>
                                        </p:attrNameLst>
                                      </p:cBhvr>
                                      <p:to>
                                        <p:strVal val="visible"/>
                                      </p:to>
                                    </p:set>
                                    <p:animEffect filter="fade" transition="in">
                                      <p:cBhvr>
                                        <p:cTn dur="500"/>
                                        <p:tgtEl>
                                          <p:spTgt spid="131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9">
                                            <p:txEl>
                                              <p:pRg end="3" st="3"/>
                                            </p:txEl>
                                          </p:spTgt>
                                        </p:tgtEl>
                                        <p:attrNameLst>
                                          <p:attrName>style.visibility</p:attrName>
                                        </p:attrNameLst>
                                      </p:cBhvr>
                                      <p:to>
                                        <p:strVal val="visible"/>
                                      </p:to>
                                    </p:set>
                                    <p:animEffect filter="fade" transition="in">
                                      <p:cBhvr>
                                        <p:cTn dur="500"/>
                                        <p:tgtEl>
                                          <p:spTgt spid="131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5" name="Shape 1325"/>
        <p:cNvGrpSpPr/>
        <p:nvPr/>
      </p:nvGrpSpPr>
      <p:grpSpPr>
        <a:xfrm>
          <a:off x="0" y="0"/>
          <a:ext cx="0" cy="0"/>
          <a:chOff x="0" y="0"/>
          <a:chExt cx="0" cy="0"/>
        </a:xfrm>
      </p:grpSpPr>
      <p:sp>
        <p:nvSpPr>
          <p:cNvPr id="1326" name="Shape 132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Earned vs. Unearned Income</a:t>
            </a:r>
          </a:p>
        </p:txBody>
      </p:sp>
      <p:sp>
        <p:nvSpPr>
          <p:cNvPr id="1327" name="Shape 1327"/>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1" i="0" lang="en-US" sz="3700" u="none" cap="none" strike="noStrike">
                <a:solidFill>
                  <a:schemeClr val="dk1"/>
                </a:solidFill>
                <a:latin typeface="Questrial"/>
                <a:ea typeface="Questrial"/>
                <a:cs typeface="Questrial"/>
                <a:sym typeface="Questrial"/>
              </a:rPr>
              <a:t>Earned: </a:t>
            </a:r>
            <a:r>
              <a:rPr b="0" i="0" lang="en-US" sz="3700" u="none" cap="none" strike="noStrike">
                <a:solidFill>
                  <a:schemeClr val="dk1"/>
                </a:solidFill>
                <a:latin typeface="Questrial"/>
                <a:ea typeface="Questrial"/>
                <a:cs typeface="Questrial"/>
                <a:sym typeface="Questrial"/>
              </a:rPr>
              <a:t>income received through work</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Wages, salaries, tips, self-employment</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“Income you have to work for”</a:t>
            </a:r>
          </a:p>
          <a:p>
            <a:pPr indent="-342900" lvl="0" marL="342900" marR="0" rtl="0" algn="l">
              <a:lnSpc>
                <a:spcPct val="90000"/>
              </a:lnSpc>
              <a:spcBef>
                <a:spcPts val="740"/>
              </a:spcBef>
              <a:spcAft>
                <a:spcPts val="0"/>
              </a:spcAft>
              <a:buClr>
                <a:schemeClr val="dk1"/>
              </a:buClr>
              <a:buSzPts val="3700"/>
              <a:buFont typeface="Noto Sans Symbols"/>
              <a:buChar char="➢"/>
            </a:pPr>
            <a:r>
              <a:rPr b="1" i="0" lang="en-US" sz="3700" u="none" cap="none" strike="noStrike">
                <a:solidFill>
                  <a:schemeClr val="dk1"/>
                </a:solidFill>
                <a:latin typeface="Questrial"/>
                <a:ea typeface="Questrial"/>
                <a:cs typeface="Questrial"/>
                <a:sym typeface="Questrial"/>
              </a:rPr>
              <a:t>Unearned:</a:t>
            </a:r>
            <a:r>
              <a:rPr b="0" i="0" lang="en-US" sz="3700" u="none" cap="none" strike="noStrike">
                <a:solidFill>
                  <a:schemeClr val="dk1"/>
                </a:solidFill>
                <a:latin typeface="Questrial"/>
                <a:ea typeface="Questrial"/>
                <a:cs typeface="Questrial"/>
                <a:sym typeface="Questrial"/>
              </a:rPr>
              <a:t> income other than pay for work</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Produced by investments (such as interest on savings, dividends on stocks), social security benefits, retirement savings</a:t>
            </a:r>
          </a:p>
          <a:p>
            <a:pPr indent="-285750" lvl="1" marL="742950" marR="0" rtl="0" algn="l">
              <a:lnSpc>
                <a:spcPct val="90000"/>
              </a:lnSpc>
              <a:spcBef>
                <a:spcPts val="666"/>
              </a:spcBef>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“Income that works for you”</a:t>
            </a:r>
          </a:p>
        </p:txBody>
      </p:sp>
      <p:sp>
        <p:nvSpPr>
          <p:cNvPr id="1328" name="Shape 132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7">
                                            <p:txEl>
                                              <p:pRg end="0" st="0"/>
                                            </p:txEl>
                                          </p:spTgt>
                                        </p:tgtEl>
                                        <p:attrNameLst>
                                          <p:attrName>style.visibility</p:attrName>
                                        </p:attrNameLst>
                                      </p:cBhvr>
                                      <p:to>
                                        <p:strVal val="visible"/>
                                      </p:to>
                                    </p:set>
                                    <p:animEffect filter="fade" transition="in">
                                      <p:cBhvr>
                                        <p:cTn dur="500"/>
                                        <p:tgtEl>
                                          <p:spTgt spid="132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7">
                                            <p:txEl>
                                              <p:pRg end="1" st="1"/>
                                            </p:txEl>
                                          </p:spTgt>
                                        </p:tgtEl>
                                        <p:attrNameLst>
                                          <p:attrName>style.visibility</p:attrName>
                                        </p:attrNameLst>
                                      </p:cBhvr>
                                      <p:to>
                                        <p:strVal val="visible"/>
                                      </p:to>
                                    </p:set>
                                    <p:animEffect filter="fade" transition="in">
                                      <p:cBhvr>
                                        <p:cTn dur="500"/>
                                        <p:tgtEl>
                                          <p:spTgt spid="132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7">
                                            <p:txEl>
                                              <p:pRg end="2" st="2"/>
                                            </p:txEl>
                                          </p:spTgt>
                                        </p:tgtEl>
                                        <p:attrNameLst>
                                          <p:attrName>style.visibility</p:attrName>
                                        </p:attrNameLst>
                                      </p:cBhvr>
                                      <p:to>
                                        <p:strVal val="visible"/>
                                      </p:to>
                                    </p:set>
                                    <p:animEffect filter="fade" transition="in">
                                      <p:cBhvr>
                                        <p:cTn dur="500"/>
                                        <p:tgtEl>
                                          <p:spTgt spid="132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7">
                                            <p:txEl>
                                              <p:pRg end="3" st="3"/>
                                            </p:txEl>
                                          </p:spTgt>
                                        </p:tgtEl>
                                        <p:attrNameLst>
                                          <p:attrName>style.visibility</p:attrName>
                                        </p:attrNameLst>
                                      </p:cBhvr>
                                      <p:to>
                                        <p:strVal val="visible"/>
                                      </p:to>
                                    </p:set>
                                    <p:animEffect filter="fade" transition="in">
                                      <p:cBhvr>
                                        <p:cTn dur="500"/>
                                        <p:tgtEl>
                                          <p:spTgt spid="132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7">
                                            <p:txEl>
                                              <p:pRg end="4" st="4"/>
                                            </p:txEl>
                                          </p:spTgt>
                                        </p:tgtEl>
                                        <p:attrNameLst>
                                          <p:attrName>style.visibility</p:attrName>
                                        </p:attrNameLst>
                                      </p:cBhvr>
                                      <p:to>
                                        <p:strVal val="visible"/>
                                      </p:to>
                                    </p:set>
                                    <p:animEffect filter="fade" transition="in">
                                      <p:cBhvr>
                                        <p:cTn dur="500"/>
                                        <p:tgtEl>
                                          <p:spTgt spid="132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7">
                                            <p:txEl>
                                              <p:pRg end="5" st="5"/>
                                            </p:txEl>
                                          </p:spTgt>
                                        </p:tgtEl>
                                        <p:attrNameLst>
                                          <p:attrName>style.visibility</p:attrName>
                                        </p:attrNameLst>
                                      </p:cBhvr>
                                      <p:to>
                                        <p:strVal val="visible"/>
                                      </p:to>
                                    </p:set>
                                    <p:animEffect filter="fade" transition="in">
                                      <p:cBhvr>
                                        <p:cTn dur="500"/>
                                        <p:tgtEl>
                                          <p:spTgt spid="1327">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3" name="Shape 1333"/>
        <p:cNvGrpSpPr/>
        <p:nvPr/>
      </p:nvGrpSpPr>
      <p:grpSpPr>
        <a:xfrm>
          <a:off x="0" y="0"/>
          <a:ext cx="0" cy="0"/>
          <a:chOff x="0" y="0"/>
          <a:chExt cx="0" cy="0"/>
        </a:xfrm>
      </p:grpSpPr>
      <p:sp>
        <p:nvSpPr>
          <p:cNvPr id="1334" name="Shape 1334"/>
          <p:cNvSpPr txBox="1"/>
          <p:nvPr>
            <p:ph type="title"/>
          </p:nvPr>
        </p:nvSpPr>
        <p:spPr>
          <a:xfrm>
            <a:off x="609600" y="-12"/>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lang="en-US"/>
              <a:t>Income</a:t>
            </a:r>
          </a:p>
        </p:txBody>
      </p:sp>
      <p:sp>
        <p:nvSpPr>
          <p:cNvPr id="1335" name="Shape 1335"/>
          <p:cNvSpPr txBox="1"/>
          <p:nvPr>
            <p:ph idx="1" type="body"/>
          </p:nvPr>
        </p:nvSpPr>
        <p:spPr>
          <a:xfrm>
            <a:off x="609600" y="860203"/>
            <a:ext cx="10972800" cy="45261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1" lang="en-US" sz="3700"/>
              <a:t>Let’s look at the I/I form</a:t>
            </a:r>
          </a:p>
        </p:txBody>
      </p:sp>
      <p:sp>
        <p:nvSpPr>
          <p:cNvPr id="1336" name="Shape 1336"/>
          <p:cNvSpPr/>
          <p:nvPr/>
        </p:nvSpPr>
        <p:spPr>
          <a:xfrm>
            <a:off x="242700" y="5386300"/>
            <a:ext cx="11706600" cy="1254000"/>
          </a:xfrm>
          <a:prstGeom prst="rect">
            <a:avLst/>
          </a:prstGeom>
          <a:solidFill>
            <a:schemeClr val="accent1"/>
          </a:solidFill>
          <a:ln cap="flat" cmpd="sng" w="25400">
            <a:solidFill>
              <a:srgbClr val="B08420"/>
            </a:solidFill>
            <a:prstDash val="solid"/>
            <a:round/>
            <a:headEnd len="med" w="med" type="none"/>
            <a:tailEnd len="med" w="med" type="none"/>
          </a:ln>
        </p:spPr>
        <p:txBody>
          <a:bodyPr anchorCtr="0" anchor="t" bIns="45700" lIns="91425" rIns="91425" wrap="square" tIns="45700">
            <a:noAutofit/>
          </a:bodyPr>
          <a:lstStyle/>
          <a:p>
            <a:pPr indent="0" lvl="0" marL="114300" marR="0" rtl="0" algn="ctr">
              <a:spcBef>
                <a:spcPts val="0"/>
              </a:spcBef>
              <a:buClr>
                <a:schemeClr val="lt1"/>
              </a:buClr>
              <a:buFont typeface="Questrial"/>
              <a:buNone/>
            </a:pPr>
            <a:r>
              <a:rPr b="1" lang="en-US" sz="3600">
                <a:solidFill>
                  <a:schemeClr val="lt1"/>
                </a:solidFill>
                <a:latin typeface="Questrial"/>
                <a:ea typeface="Questrial"/>
                <a:cs typeface="Questrial"/>
                <a:sym typeface="Questrial"/>
              </a:rPr>
              <a:t>Remember, in the interview with the taxpayer, you are making sure these questions are answered correctly.</a:t>
            </a:r>
          </a:p>
        </p:txBody>
      </p:sp>
      <p:pic>
        <p:nvPicPr>
          <p:cNvPr id="1337" name="Shape 1337"/>
          <p:cNvPicPr preferRelativeResize="0"/>
          <p:nvPr/>
        </p:nvPicPr>
        <p:blipFill>
          <a:blip r:embed="rId3">
            <a:alphaModFix/>
          </a:blip>
          <a:stretch>
            <a:fillRect/>
          </a:stretch>
        </p:blipFill>
        <p:spPr>
          <a:xfrm>
            <a:off x="71450" y="1471624"/>
            <a:ext cx="12049125" cy="3645188"/>
          </a:xfrm>
          <a:prstGeom prst="rect">
            <a:avLst/>
          </a:prstGeom>
          <a:noFill/>
          <a:ln>
            <a:noFill/>
          </a:ln>
        </p:spPr>
      </p:pic>
      <p:sp>
        <p:nvSpPr>
          <p:cNvPr id="1338" name="Shape 133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5">
                                            <p:txEl>
                                              <p:pRg end="0" st="0"/>
                                            </p:txEl>
                                          </p:spTgt>
                                        </p:tgtEl>
                                        <p:attrNameLst>
                                          <p:attrName>style.visibility</p:attrName>
                                        </p:attrNameLst>
                                      </p:cBhvr>
                                      <p:to>
                                        <p:strVal val="visible"/>
                                      </p:to>
                                    </p:set>
                                    <p:animEffect filter="fade" transition="in">
                                      <p:cBhvr>
                                        <p:cTn dur="500"/>
                                        <p:tgtEl>
                                          <p:spTgt spid="133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3" name="Shape 1343"/>
        <p:cNvGrpSpPr/>
        <p:nvPr/>
      </p:nvGrpSpPr>
      <p:grpSpPr>
        <a:xfrm>
          <a:off x="0" y="0"/>
          <a:ext cx="0" cy="0"/>
          <a:chOff x="0" y="0"/>
          <a:chExt cx="0" cy="0"/>
        </a:xfrm>
      </p:grpSpPr>
      <p:sp>
        <p:nvSpPr>
          <p:cNvPr id="1344" name="Shape 1344"/>
          <p:cNvSpPr txBox="1"/>
          <p:nvPr>
            <p:ph type="title"/>
          </p:nvPr>
        </p:nvSpPr>
        <p:spPr>
          <a:xfrm>
            <a:off x="609600" y="-12"/>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lang="en-US"/>
              <a:t>Income</a:t>
            </a:r>
          </a:p>
        </p:txBody>
      </p:sp>
      <p:sp>
        <p:nvSpPr>
          <p:cNvPr id="1345" name="Shape 1345"/>
          <p:cNvSpPr txBox="1"/>
          <p:nvPr>
            <p:ph idx="1" type="body"/>
          </p:nvPr>
        </p:nvSpPr>
        <p:spPr>
          <a:xfrm>
            <a:off x="209800" y="1165950"/>
            <a:ext cx="4080300" cy="45261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1" lang="en-US" sz="3700"/>
              <a:t>Let’s look at the scope of service chart!</a:t>
            </a:r>
          </a:p>
          <a:p>
            <a:pPr indent="-342900" lvl="0" marL="342900" marR="0" rtl="0" algn="l">
              <a:lnSpc>
                <a:spcPct val="90000"/>
              </a:lnSpc>
              <a:spcBef>
                <a:spcPts val="0"/>
              </a:spcBef>
              <a:spcAft>
                <a:spcPts val="0"/>
              </a:spcAft>
              <a:buClr>
                <a:schemeClr val="dk1"/>
              </a:buClr>
              <a:buSzPts val="3700"/>
              <a:buFont typeface="Noto Sans Symbols"/>
              <a:buChar char="➢"/>
            </a:pPr>
            <a:r>
              <a:rPr b="1" lang="en-US" sz="3700"/>
              <a:t>Only certain types of income will be in scope for you, always check the chart!</a:t>
            </a:r>
          </a:p>
        </p:txBody>
      </p:sp>
      <p:pic>
        <p:nvPicPr>
          <p:cNvPr descr="Screen Shot 2017-10-20 at 9.34.34 AM.png" id="1346" name="Shape 1346"/>
          <p:cNvPicPr preferRelativeResize="0"/>
          <p:nvPr/>
        </p:nvPicPr>
        <p:blipFill rotWithShape="1">
          <a:blip r:embed="rId3">
            <a:alphaModFix/>
          </a:blip>
          <a:srcRect b="2981" l="0" r="0" t="2971"/>
          <a:stretch/>
        </p:blipFill>
        <p:spPr>
          <a:xfrm>
            <a:off x="4973375" y="1047525"/>
            <a:ext cx="6918924" cy="585050"/>
          </a:xfrm>
          <a:prstGeom prst="rect">
            <a:avLst/>
          </a:prstGeom>
          <a:noFill/>
          <a:ln>
            <a:noFill/>
          </a:ln>
          <a:effectLst>
            <a:outerShdw blurRad="190500" rotWithShape="0" algn="tl">
              <a:srgbClr val="000000">
                <a:alpha val="69800"/>
              </a:srgbClr>
            </a:outerShdw>
          </a:effectLst>
        </p:spPr>
      </p:pic>
      <p:pic>
        <p:nvPicPr>
          <p:cNvPr descr="Screen Shot 2017-10-25 at 2.10.08 PM.png" id="1347" name="Shape 1347"/>
          <p:cNvPicPr preferRelativeResize="0"/>
          <p:nvPr/>
        </p:nvPicPr>
        <p:blipFill rotWithShape="1">
          <a:blip r:embed="rId4">
            <a:alphaModFix/>
          </a:blip>
          <a:srcRect b="0" l="961" r="970" t="0"/>
          <a:stretch/>
        </p:blipFill>
        <p:spPr>
          <a:xfrm>
            <a:off x="5046225" y="1632575"/>
            <a:ext cx="6846085" cy="4920623"/>
          </a:xfrm>
          <a:prstGeom prst="rect">
            <a:avLst/>
          </a:prstGeom>
          <a:noFill/>
          <a:ln>
            <a:noFill/>
          </a:ln>
        </p:spPr>
      </p:pic>
      <p:sp>
        <p:nvSpPr>
          <p:cNvPr id="1348" name="Shape 134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5">
                                            <p:txEl>
                                              <p:pRg end="0" st="0"/>
                                            </p:txEl>
                                          </p:spTgt>
                                        </p:tgtEl>
                                        <p:attrNameLst>
                                          <p:attrName>style.visibility</p:attrName>
                                        </p:attrNameLst>
                                      </p:cBhvr>
                                      <p:to>
                                        <p:strVal val="visible"/>
                                      </p:to>
                                    </p:set>
                                    <p:animEffect filter="fade" transition="in">
                                      <p:cBhvr>
                                        <p:cTn dur="500"/>
                                        <p:tgtEl>
                                          <p:spTgt spid="13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5">
                                            <p:txEl>
                                              <p:pRg end="1" st="1"/>
                                            </p:txEl>
                                          </p:spTgt>
                                        </p:tgtEl>
                                        <p:attrNameLst>
                                          <p:attrName>style.visibility</p:attrName>
                                        </p:attrNameLst>
                                      </p:cBhvr>
                                      <p:to>
                                        <p:strVal val="visible"/>
                                      </p:to>
                                    </p:set>
                                    <p:animEffect filter="fade" transition="in">
                                      <p:cBhvr>
                                        <p:cTn dur="500"/>
                                        <p:tgtEl>
                                          <p:spTgt spid="134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3" name="Shape 1353"/>
        <p:cNvGrpSpPr/>
        <p:nvPr/>
      </p:nvGrpSpPr>
      <p:grpSpPr>
        <a:xfrm>
          <a:off x="0" y="0"/>
          <a:ext cx="0" cy="0"/>
          <a:chOff x="0" y="0"/>
          <a:chExt cx="0" cy="0"/>
        </a:xfrm>
      </p:grpSpPr>
      <p:sp>
        <p:nvSpPr>
          <p:cNvPr id="1354" name="Shape 135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W-2: Wage and Tax Statement</a:t>
            </a:r>
          </a:p>
        </p:txBody>
      </p:sp>
      <p:pic>
        <p:nvPicPr>
          <p:cNvPr id="1355" name="Shape 1355"/>
          <p:cNvPicPr preferRelativeResize="0"/>
          <p:nvPr>
            <p:ph idx="1" type="body"/>
          </p:nvPr>
        </p:nvPicPr>
        <p:blipFill rotWithShape="1">
          <a:blip r:embed="rId3">
            <a:alphaModFix/>
          </a:blip>
          <a:srcRect b="0" l="0" r="0" t="0"/>
          <a:stretch/>
        </p:blipFill>
        <p:spPr>
          <a:xfrm>
            <a:off x="2503357" y="1417638"/>
            <a:ext cx="7185285" cy="4525963"/>
          </a:xfrm>
          <a:prstGeom prst="rect">
            <a:avLst/>
          </a:prstGeom>
          <a:noFill/>
          <a:ln>
            <a:noFill/>
          </a:ln>
          <a:effectLst>
            <a:outerShdw blurRad="190500" rotWithShape="0" algn="tl">
              <a:srgbClr val="000000">
                <a:alpha val="69803"/>
              </a:srgbClr>
            </a:outerShdw>
          </a:effectLst>
        </p:spPr>
      </p:pic>
      <p:pic>
        <p:nvPicPr>
          <p:cNvPr id="1356" name="Shape 1356"/>
          <p:cNvPicPr preferRelativeResize="0"/>
          <p:nvPr/>
        </p:nvPicPr>
        <p:blipFill rotWithShape="1">
          <a:blip r:embed="rId4">
            <a:alphaModFix/>
          </a:blip>
          <a:srcRect b="0" l="0" r="0" t="0"/>
          <a:stretch/>
        </p:blipFill>
        <p:spPr>
          <a:xfrm>
            <a:off x="6400800" y="1814624"/>
            <a:ext cx="1616149" cy="292475"/>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357" name="Shape 1357"/>
          <p:cNvPicPr preferRelativeResize="0"/>
          <p:nvPr/>
        </p:nvPicPr>
        <p:blipFill rotWithShape="1">
          <a:blip r:embed="rId5">
            <a:alphaModFix/>
          </a:blip>
          <a:srcRect b="0" l="0" r="0" t="0"/>
          <a:stretch/>
        </p:blipFill>
        <p:spPr>
          <a:xfrm>
            <a:off x="8016949" y="1814624"/>
            <a:ext cx="1599859" cy="292475"/>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358" name="Shape 1358"/>
          <p:cNvPicPr preferRelativeResize="0"/>
          <p:nvPr/>
        </p:nvPicPr>
        <p:blipFill rotWithShape="1">
          <a:blip r:embed="rId6">
            <a:alphaModFix/>
          </a:blip>
          <a:srcRect b="0" l="0" r="0" t="0"/>
          <a:stretch/>
        </p:blipFill>
        <p:spPr>
          <a:xfrm>
            <a:off x="6400800" y="2132861"/>
            <a:ext cx="3216008" cy="926525"/>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359" name="Shape 1359"/>
          <p:cNvPicPr preferRelativeResize="0"/>
          <p:nvPr/>
        </p:nvPicPr>
        <p:blipFill rotWithShape="1">
          <a:blip r:embed="rId7">
            <a:alphaModFix/>
          </a:blip>
          <a:srcRect b="0" l="0" r="0" t="0"/>
          <a:stretch/>
        </p:blipFill>
        <p:spPr>
          <a:xfrm>
            <a:off x="8022787" y="3097339"/>
            <a:ext cx="1594021" cy="305520"/>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360" name="Shape 1360"/>
          <p:cNvPicPr preferRelativeResize="0"/>
          <p:nvPr/>
        </p:nvPicPr>
        <p:blipFill rotWithShape="1">
          <a:blip r:embed="rId8">
            <a:alphaModFix/>
          </a:blip>
          <a:srcRect b="0" l="0" r="0" t="0"/>
          <a:stretch/>
        </p:blipFill>
        <p:spPr>
          <a:xfrm>
            <a:off x="8016949" y="3402859"/>
            <a:ext cx="1599859" cy="1257667"/>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361" name="Shape 1361"/>
          <p:cNvPicPr preferRelativeResize="0"/>
          <p:nvPr/>
        </p:nvPicPr>
        <p:blipFill rotWithShape="1">
          <a:blip r:embed="rId9">
            <a:alphaModFix/>
          </a:blip>
          <a:srcRect b="0" l="0" r="0" t="0"/>
          <a:stretch/>
        </p:blipFill>
        <p:spPr>
          <a:xfrm>
            <a:off x="6444578" y="3680619"/>
            <a:ext cx="1528591" cy="292980"/>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362" name="Shape 1362"/>
          <p:cNvPicPr preferRelativeResize="0"/>
          <p:nvPr/>
        </p:nvPicPr>
        <p:blipFill rotWithShape="1">
          <a:blip r:embed="rId10">
            <a:alphaModFix/>
          </a:blip>
          <a:srcRect b="0" l="0" r="0" t="0"/>
          <a:stretch/>
        </p:blipFill>
        <p:spPr>
          <a:xfrm>
            <a:off x="6458032" y="4031692"/>
            <a:ext cx="1515137" cy="725355"/>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363" name="Shape 1363"/>
          <p:cNvPicPr preferRelativeResize="0"/>
          <p:nvPr/>
        </p:nvPicPr>
        <p:blipFill rotWithShape="1">
          <a:blip r:embed="rId11">
            <a:alphaModFix/>
          </a:blip>
          <a:srcRect b="0" l="0" r="0" t="0"/>
          <a:stretch/>
        </p:blipFill>
        <p:spPr>
          <a:xfrm>
            <a:off x="4636917" y="4815141"/>
            <a:ext cx="2147124" cy="304708"/>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364" name="Shape 1364"/>
          <p:cNvPicPr preferRelativeResize="0"/>
          <p:nvPr/>
        </p:nvPicPr>
        <p:blipFill rotWithShape="1">
          <a:blip r:embed="rId12">
            <a:alphaModFix/>
          </a:blip>
          <a:srcRect b="0" l="0" r="0" t="0"/>
          <a:stretch/>
        </p:blipFill>
        <p:spPr>
          <a:xfrm>
            <a:off x="6847892" y="4815140"/>
            <a:ext cx="2768916" cy="301426"/>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sp>
        <p:nvSpPr>
          <p:cNvPr id="1365" name="Shape 136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356"/>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3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35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3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35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3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35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3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36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3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36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3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362"/>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3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36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3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9" name="Shape 1369"/>
        <p:cNvGrpSpPr/>
        <p:nvPr/>
      </p:nvGrpSpPr>
      <p:grpSpPr>
        <a:xfrm>
          <a:off x="0" y="0"/>
          <a:ext cx="0" cy="0"/>
          <a:chOff x="0" y="0"/>
          <a:chExt cx="0" cy="0"/>
        </a:xfrm>
      </p:grpSpPr>
      <p:sp>
        <p:nvSpPr>
          <p:cNvPr id="1370" name="Shape 137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W-2: Wages, Tips, Other Compensation</a:t>
            </a:r>
          </a:p>
        </p:txBody>
      </p:sp>
      <p:sp>
        <p:nvSpPr>
          <p:cNvPr id="1371" name="Shape 1371"/>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1</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total amount of wages, tips, salaries, bonuses, commissions, etc. paid to the employee for the entire tax year</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earned income</a:t>
            </a:r>
          </a:p>
        </p:txBody>
      </p:sp>
      <p:sp>
        <p:nvSpPr>
          <p:cNvPr id="1372" name="Shape 137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1">
                                            <p:txEl>
                                              <p:pRg end="0" st="0"/>
                                            </p:txEl>
                                          </p:spTgt>
                                        </p:tgtEl>
                                        <p:attrNameLst>
                                          <p:attrName>style.visibility</p:attrName>
                                        </p:attrNameLst>
                                      </p:cBhvr>
                                      <p:to>
                                        <p:strVal val="visible"/>
                                      </p:to>
                                    </p:set>
                                    <p:animEffect filter="fade" transition="in">
                                      <p:cBhvr>
                                        <p:cTn dur="500"/>
                                        <p:tgtEl>
                                          <p:spTgt spid="13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1">
                                            <p:txEl>
                                              <p:pRg end="1" st="1"/>
                                            </p:txEl>
                                          </p:spTgt>
                                        </p:tgtEl>
                                        <p:attrNameLst>
                                          <p:attrName>style.visibility</p:attrName>
                                        </p:attrNameLst>
                                      </p:cBhvr>
                                      <p:to>
                                        <p:strVal val="visible"/>
                                      </p:to>
                                    </p:set>
                                    <p:animEffect filter="fade" transition="in">
                                      <p:cBhvr>
                                        <p:cTn dur="500"/>
                                        <p:tgtEl>
                                          <p:spTgt spid="137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1">
                                            <p:txEl>
                                              <p:pRg end="2" st="2"/>
                                            </p:txEl>
                                          </p:spTgt>
                                        </p:tgtEl>
                                        <p:attrNameLst>
                                          <p:attrName>style.visibility</p:attrName>
                                        </p:attrNameLst>
                                      </p:cBhvr>
                                      <p:to>
                                        <p:strVal val="visible"/>
                                      </p:to>
                                    </p:set>
                                    <p:animEffect filter="fade" transition="in">
                                      <p:cBhvr>
                                        <p:cTn dur="500"/>
                                        <p:tgtEl>
                                          <p:spTgt spid="137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6" name="Shape 1376"/>
        <p:cNvGrpSpPr/>
        <p:nvPr/>
      </p:nvGrpSpPr>
      <p:grpSpPr>
        <a:xfrm>
          <a:off x="0" y="0"/>
          <a:ext cx="0" cy="0"/>
          <a:chOff x="0" y="0"/>
          <a:chExt cx="0" cy="0"/>
        </a:xfrm>
      </p:grpSpPr>
      <p:sp>
        <p:nvSpPr>
          <p:cNvPr id="1377" name="Shape 137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W-2: Federal Income Tax Withheld</a:t>
            </a:r>
          </a:p>
        </p:txBody>
      </p:sp>
      <p:sp>
        <p:nvSpPr>
          <p:cNvPr id="1378" name="Shape 1378"/>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2</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federal tax system is a “pay as you go” system, meaning that tax is paid as income is earned during the year</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tax paid is referred to as </a:t>
            </a:r>
            <a:r>
              <a:rPr b="1" i="0" lang="en-US" sz="4000" u="none" cap="none" strike="noStrike">
                <a:solidFill>
                  <a:schemeClr val="accent1"/>
                </a:solidFill>
                <a:latin typeface="Questrial"/>
                <a:ea typeface="Questrial"/>
                <a:cs typeface="Questrial"/>
                <a:sym typeface="Questrial"/>
              </a:rPr>
              <a:t>withholding</a:t>
            </a:r>
          </a:p>
          <a:p>
            <a:pPr indent="-342900" lvl="0" marL="342900" marR="0" rtl="0" algn="l">
              <a:lnSpc>
                <a:spcPct val="90000"/>
              </a:lnSpc>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amount reported in box 2 is the total amount of tax withheld for the entire year</a:t>
            </a:r>
          </a:p>
        </p:txBody>
      </p:sp>
      <p:sp>
        <p:nvSpPr>
          <p:cNvPr id="1379" name="Shape 137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8">
                                            <p:txEl>
                                              <p:pRg end="0" st="0"/>
                                            </p:txEl>
                                          </p:spTgt>
                                        </p:tgtEl>
                                        <p:attrNameLst>
                                          <p:attrName>style.visibility</p:attrName>
                                        </p:attrNameLst>
                                      </p:cBhvr>
                                      <p:to>
                                        <p:strVal val="visible"/>
                                      </p:to>
                                    </p:set>
                                    <p:animEffect filter="fade" transition="in">
                                      <p:cBhvr>
                                        <p:cTn dur="500"/>
                                        <p:tgtEl>
                                          <p:spTgt spid="137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8">
                                            <p:txEl>
                                              <p:pRg end="1" st="1"/>
                                            </p:txEl>
                                          </p:spTgt>
                                        </p:tgtEl>
                                        <p:attrNameLst>
                                          <p:attrName>style.visibility</p:attrName>
                                        </p:attrNameLst>
                                      </p:cBhvr>
                                      <p:to>
                                        <p:strVal val="visible"/>
                                      </p:to>
                                    </p:set>
                                    <p:animEffect filter="fade" transition="in">
                                      <p:cBhvr>
                                        <p:cTn dur="500"/>
                                        <p:tgtEl>
                                          <p:spTgt spid="137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8">
                                            <p:txEl>
                                              <p:pRg end="2" st="2"/>
                                            </p:txEl>
                                          </p:spTgt>
                                        </p:tgtEl>
                                        <p:attrNameLst>
                                          <p:attrName>style.visibility</p:attrName>
                                        </p:attrNameLst>
                                      </p:cBhvr>
                                      <p:to>
                                        <p:strVal val="visible"/>
                                      </p:to>
                                    </p:set>
                                    <p:animEffect filter="fade" transition="in">
                                      <p:cBhvr>
                                        <p:cTn dur="500"/>
                                        <p:tgtEl>
                                          <p:spTgt spid="137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8">
                                            <p:txEl>
                                              <p:pRg end="3" st="3"/>
                                            </p:txEl>
                                          </p:spTgt>
                                        </p:tgtEl>
                                        <p:attrNameLst>
                                          <p:attrName>style.visibility</p:attrName>
                                        </p:attrNameLst>
                                      </p:cBhvr>
                                      <p:to>
                                        <p:strVal val="visible"/>
                                      </p:to>
                                    </p:set>
                                    <p:animEffect filter="fade" transition="in">
                                      <p:cBhvr>
                                        <p:cTn dur="500"/>
                                        <p:tgtEl>
                                          <p:spTgt spid="137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Shape 15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Exemption	</a:t>
            </a:r>
          </a:p>
        </p:txBody>
      </p:sp>
      <p:sp>
        <p:nvSpPr>
          <p:cNvPr id="157" name="Shape 157"/>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taxpayer may claim 2 types of exemptions:</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Personal exemption </a:t>
            </a:r>
            <a:r>
              <a:rPr b="0" i="1" lang="en-US" sz="3600" u="none" cap="none" strike="noStrike">
                <a:solidFill>
                  <a:schemeClr val="dk1"/>
                </a:solidFill>
                <a:latin typeface="Questrial"/>
                <a:ea typeface="Questrial"/>
                <a:cs typeface="Questrial"/>
                <a:sym typeface="Questrial"/>
              </a:rPr>
              <a:t>(lines 6a/6b)</a:t>
            </a:r>
          </a:p>
          <a:p>
            <a:pPr indent="-228600" lvl="2" marL="1143000" marR="0" rtl="0" algn="l">
              <a:spcBef>
                <a:spcPts val="640"/>
              </a:spcBef>
              <a:spcAft>
                <a:spcPts val="0"/>
              </a:spcAft>
              <a:buClr>
                <a:schemeClr val="dk1"/>
              </a:buClr>
              <a:buSzPts val="3200"/>
              <a:buFont typeface="Helvetica Neue"/>
              <a:buChar char="–"/>
            </a:pPr>
            <a:r>
              <a:rPr b="0" i="0" lang="en-US" sz="3200" u="none" cap="none" strike="noStrike">
                <a:solidFill>
                  <a:schemeClr val="dk1"/>
                </a:solidFill>
                <a:latin typeface="Questrial"/>
                <a:ea typeface="Questrial"/>
                <a:cs typeface="Questrial"/>
                <a:sym typeface="Questrial"/>
              </a:rPr>
              <a:t>Taxpayer can claim herself (and spouse)</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Dependency exemption </a:t>
            </a:r>
            <a:r>
              <a:rPr b="0" i="1" lang="en-US" sz="3600" u="none" cap="none" strike="noStrike">
                <a:solidFill>
                  <a:schemeClr val="dk1"/>
                </a:solidFill>
                <a:latin typeface="Questrial"/>
                <a:ea typeface="Questrial"/>
                <a:cs typeface="Questrial"/>
                <a:sym typeface="Questrial"/>
              </a:rPr>
              <a:t>(line 6c)</a:t>
            </a:r>
          </a:p>
          <a:p>
            <a:pPr indent="-228600" lvl="2" marL="1143000" marR="0" rtl="0" algn="l">
              <a:spcBef>
                <a:spcPts val="640"/>
              </a:spcBef>
              <a:buClr>
                <a:schemeClr val="dk1"/>
              </a:buClr>
              <a:buSzPts val="3200"/>
              <a:buFont typeface="Helvetica Neue"/>
              <a:buChar char="–"/>
            </a:pPr>
            <a:r>
              <a:rPr b="0" i="0" lang="en-US" sz="3200" u="none" cap="none" strike="noStrike">
                <a:solidFill>
                  <a:schemeClr val="dk1"/>
                </a:solidFill>
                <a:latin typeface="Questrial"/>
                <a:ea typeface="Questrial"/>
                <a:cs typeface="Questrial"/>
                <a:sym typeface="Questrial"/>
              </a:rPr>
              <a:t>Taxpayer can claim qualifying dependents </a:t>
            </a:r>
          </a:p>
        </p:txBody>
      </p:sp>
      <p:sp>
        <p:nvSpPr>
          <p:cNvPr id="158" name="Shape 15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xEl>
                                              <p:pRg end="0" st="0"/>
                                            </p:txEl>
                                          </p:spTgt>
                                        </p:tgtEl>
                                        <p:attrNameLst>
                                          <p:attrName>style.visibility</p:attrName>
                                        </p:attrNameLst>
                                      </p:cBhvr>
                                      <p:to>
                                        <p:strVal val="visible"/>
                                      </p:to>
                                    </p:set>
                                    <p:animEffect filter="fade" transition="in">
                                      <p:cBhvr>
                                        <p:cTn dur="500"/>
                                        <p:tgtEl>
                                          <p:spTgt spid="1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xEl>
                                              <p:pRg end="1" st="1"/>
                                            </p:txEl>
                                          </p:spTgt>
                                        </p:tgtEl>
                                        <p:attrNameLst>
                                          <p:attrName>style.visibility</p:attrName>
                                        </p:attrNameLst>
                                      </p:cBhvr>
                                      <p:to>
                                        <p:strVal val="visible"/>
                                      </p:to>
                                    </p:set>
                                    <p:animEffect filter="fade" transition="in">
                                      <p:cBhvr>
                                        <p:cTn dur="500"/>
                                        <p:tgtEl>
                                          <p:spTgt spid="15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xEl>
                                              <p:pRg end="2" st="2"/>
                                            </p:txEl>
                                          </p:spTgt>
                                        </p:tgtEl>
                                        <p:attrNameLst>
                                          <p:attrName>style.visibility</p:attrName>
                                        </p:attrNameLst>
                                      </p:cBhvr>
                                      <p:to>
                                        <p:strVal val="visible"/>
                                      </p:to>
                                    </p:set>
                                    <p:animEffect filter="fade" transition="in">
                                      <p:cBhvr>
                                        <p:cTn dur="500"/>
                                        <p:tgtEl>
                                          <p:spTgt spid="15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xEl>
                                              <p:pRg end="3" st="3"/>
                                            </p:txEl>
                                          </p:spTgt>
                                        </p:tgtEl>
                                        <p:attrNameLst>
                                          <p:attrName>style.visibility</p:attrName>
                                        </p:attrNameLst>
                                      </p:cBhvr>
                                      <p:to>
                                        <p:strVal val="visible"/>
                                      </p:to>
                                    </p:set>
                                    <p:animEffect filter="fade" transition="in">
                                      <p:cBhvr>
                                        <p:cTn dur="500"/>
                                        <p:tgtEl>
                                          <p:spTgt spid="15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xEl>
                                              <p:pRg end="4" st="4"/>
                                            </p:txEl>
                                          </p:spTgt>
                                        </p:tgtEl>
                                        <p:attrNameLst>
                                          <p:attrName>style.visibility</p:attrName>
                                        </p:attrNameLst>
                                      </p:cBhvr>
                                      <p:to>
                                        <p:strVal val="visible"/>
                                      </p:to>
                                    </p:set>
                                    <p:animEffect filter="fade" transition="in">
                                      <p:cBhvr>
                                        <p:cTn dur="500"/>
                                        <p:tgtEl>
                                          <p:spTgt spid="15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4" name="Shape 1384"/>
        <p:cNvGrpSpPr/>
        <p:nvPr/>
      </p:nvGrpSpPr>
      <p:grpSpPr>
        <a:xfrm>
          <a:off x="0" y="0"/>
          <a:ext cx="0" cy="0"/>
          <a:chOff x="0" y="0"/>
          <a:chExt cx="0" cy="0"/>
        </a:xfrm>
      </p:grpSpPr>
      <p:sp>
        <p:nvSpPr>
          <p:cNvPr id="1385" name="Shape 1385"/>
          <p:cNvSpPr txBox="1"/>
          <p:nvPr>
            <p:ph type="title"/>
          </p:nvPr>
        </p:nvSpPr>
        <p:spPr>
          <a:xfrm>
            <a:off x="260100" y="112150"/>
            <a:ext cx="113223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W-2: Federal Income Tax Withheld</a:t>
            </a:r>
          </a:p>
        </p:txBody>
      </p:sp>
      <p:sp>
        <p:nvSpPr>
          <p:cNvPr id="1386" name="Shape 1386"/>
          <p:cNvSpPr txBox="1"/>
          <p:nvPr>
            <p:ph idx="1" type="body"/>
          </p:nvPr>
        </p:nvSpPr>
        <p:spPr>
          <a:xfrm>
            <a:off x="609600" y="1255155"/>
            <a:ext cx="10972800" cy="1350300"/>
          </a:xfrm>
          <a:prstGeom prst="rect">
            <a:avLst/>
          </a:prstGeom>
          <a:noFill/>
          <a:ln>
            <a:noFill/>
          </a:ln>
        </p:spPr>
        <p:txBody>
          <a:bodyPr anchorCtr="0" anchor="t" bIns="45700" lIns="91425" rIns="91425" wrap="square" tIns="45700">
            <a:noAutofit/>
          </a:bodyPr>
          <a:lstStyle/>
          <a:p>
            <a:pPr indent="-342900" lvl="0" marL="342900" marR="0" rtl="0" algn="l">
              <a:spcBef>
                <a:spcPts val="0"/>
              </a:spcBef>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This amount is determined prior to starting a job by filling out a Form W-4</a:t>
            </a:r>
          </a:p>
        </p:txBody>
      </p:sp>
      <p:pic>
        <p:nvPicPr>
          <p:cNvPr id="1387" name="Shape 1387"/>
          <p:cNvPicPr preferRelativeResize="0"/>
          <p:nvPr/>
        </p:nvPicPr>
        <p:blipFill rotWithShape="1">
          <a:blip r:embed="rId3">
            <a:alphaModFix/>
          </a:blip>
          <a:srcRect b="3881" l="4355" r="387" t="2195"/>
          <a:stretch/>
        </p:blipFill>
        <p:spPr>
          <a:xfrm>
            <a:off x="5620512" y="2275334"/>
            <a:ext cx="6060502" cy="2852928"/>
          </a:xfrm>
          <a:prstGeom prst="rect">
            <a:avLst/>
          </a:prstGeom>
          <a:noFill/>
          <a:ln>
            <a:noFill/>
          </a:ln>
          <a:effectLst>
            <a:outerShdw blurRad="190500" rotWithShape="0" algn="tl">
              <a:srgbClr val="000000">
                <a:alpha val="69803"/>
              </a:srgbClr>
            </a:outerShdw>
          </a:effectLst>
        </p:spPr>
      </p:pic>
      <p:sp>
        <p:nvSpPr>
          <p:cNvPr id="1388" name="Shape 1388"/>
          <p:cNvSpPr/>
          <p:nvPr/>
        </p:nvSpPr>
        <p:spPr>
          <a:xfrm>
            <a:off x="609600" y="2441285"/>
            <a:ext cx="6510600" cy="3108600"/>
          </a:xfrm>
          <a:prstGeom prst="rect">
            <a:avLst/>
          </a:prstGeom>
          <a:noFill/>
          <a:ln>
            <a:noFill/>
          </a:ln>
        </p:spPr>
        <p:txBody>
          <a:bodyPr anchorCtr="0" anchor="t" bIns="45700" lIns="91425" rIns="91425" wrap="square" tIns="45700">
            <a:noAutofit/>
          </a:bodyPr>
          <a:lstStyle/>
          <a:p>
            <a:pPr indent="-571500" lvl="0" marL="571500" marR="0" rtl="0" algn="l">
              <a:spcBef>
                <a:spcPts val="0"/>
              </a:spcBef>
              <a:buClr>
                <a:schemeClr val="dk1"/>
              </a:buClr>
              <a:buSzPts val="3600"/>
              <a:buFont typeface="Noto Sans Symbols"/>
              <a:buChar char="➢"/>
            </a:pPr>
            <a:r>
              <a:rPr lang="en-US" sz="3600">
                <a:solidFill>
                  <a:schemeClr val="dk1"/>
                </a:solidFill>
                <a:latin typeface="Questrial"/>
                <a:ea typeface="Questrial"/>
                <a:cs typeface="Questrial"/>
                <a:sym typeface="Questrial"/>
              </a:rPr>
              <a:t>Personal Allowances</a:t>
            </a:r>
          </a:p>
          <a:p>
            <a:pPr indent="-571500" lvl="1" marL="1028700" marR="0" rtl="0" algn="l">
              <a:spcBef>
                <a:spcPts val="0"/>
              </a:spcBef>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Single/Married</a:t>
            </a:r>
          </a:p>
          <a:p>
            <a:pPr indent="-571500" lvl="1" marL="1028700" marR="0" rtl="0" algn="l">
              <a:spcBef>
                <a:spcPts val="0"/>
              </a:spcBef>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Dependents</a:t>
            </a:r>
          </a:p>
          <a:p>
            <a:pPr indent="-571500" lvl="1" marL="1028700" marR="0" rtl="0" algn="l">
              <a:spcBef>
                <a:spcPts val="0"/>
              </a:spcBef>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Spouse information</a:t>
            </a:r>
          </a:p>
          <a:p>
            <a:pPr indent="-571500" lvl="1" marL="1028700" marR="0" rtl="0" algn="l">
              <a:spcBef>
                <a:spcPts val="0"/>
              </a:spcBef>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Childcare Expenses</a:t>
            </a:r>
          </a:p>
          <a:p>
            <a:pPr indent="-571500" lvl="1" marL="1028700" marR="0" rtl="0" algn="l">
              <a:spcBef>
                <a:spcPts val="0"/>
              </a:spcBef>
              <a:buClr>
                <a:schemeClr val="dk1"/>
              </a:buClr>
              <a:buSzPts val="3200"/>
              <a:buFont typeface="Arial"/>
              <a:buNone/>
            </a:pPr>
            <a:r>
              <a:t/>
            </a:r>
            <a:endParaRPr b="0" i="0" sz="3200" u="none" cap="none" strike="noStrike">
              <a:solidFill>
                <a:schemeClr val="dk1"/>
              </a:solidFill>
              <a:latin typeface="Questrial"/>
              <a:ea typeface="Questrial"/>
              <a:cs typeface="Questrial"/>
              <a:sym typeface="Questrial"/>
            </a:endParaRPr>
          </a:p>
        </p:txBody>
      </p:sp>
      <p:sp>
        <p:nvSpPr>
          <p:cNvPr id="1389" name="Shape 1389"/>
          <p:cNvSpPr/>
          <p:nvPr/>
        </p:nvSpPr>
        <p:spPr>
          <a:xfrm>
            <a:off x="560288" y="5018254"/>
            <a:ext cx="11071500" cy="1200300"/>
          </a:xfrm>
          <a:prstGeom prst="rect">
            <a:avLst/>
          </a:prstGeom>
          <a:noFill/>
          <a:ln>
            <a:noFill/>
          </a:ln>
        </p:spPr>
        <p:txBody>
          <a:bodyPr anchorCtr="0" anchor="t" bIns="45700" lIns="91425" rIns="91425" wrap="square" tIns="45700">
            <a:noAutofit/>
          </a:bodyPr>
          <a:lstStyle/>
          <a:p>
            <a:pPr indent="-571500" lvl="0" marL="571500" marR="0" rtl="0" algn="l">
              <a:spcBef>
                <a:spcPts val="0"/>
              </a:spcBef>
              <a:buClr>
                <a:schemeClr val="dk1"/>
              </a:buClr>
              <a:buSzPts val="3600"/>
              <a:buFont typeface="Noto Sans Symbols"/>
              <a:buChar char="➢"/>
            </a:pPr>
            <a:r>
              <a:rPr lang="en-US" sz="3600">
                <a:solidFill>
                  <a:schemeClr val="dk1"/>
                </a:solidFill>
                <a:latin typeface="Questrial"/>
                <a:ea typeface="Questrial"/>
                <a:cs typeface="Questrial"/>
                <a:sym typeface="Questrial"/>
              </a:rPr>
              <a:t>The number of personal allowances listed determines how much federal income tax is withheld from pay</a:t>
            </a:r>
          </a:p>
        </p:txBody>
      </p:sp>
      <p:sp>
        <p:nvSpPr>
          <p:cNvPr id="1390" name="Shape 139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6">
                                            <p:txEl>
                                              <p:pRg end="0" st="0"/>
                                            </p:txEl>
                                          </p:spTgt>
                                        </p:tgtEl>
                                        <p:attrNameLst>
                                          <p:attrName>style.visibility</p:attrName>
                                        </p:attrNameLst>
                                      </p:cBhvr>
                                      <p:to>
                                        <p:strVal val="visible"/>
                                      </p:to>
                                    </p:set>
                                    <p:animEffect filter="fade" transition="in">
                                      <p:cBhvr>
                                        <p:cTn dur="500"/>
                                        <p:tgtEl>
                                          <p:spTgt spid="13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7"/>
                                        </p:tgtEl>
                                        <p:attrNameLst>
                                          <p:attrName>style.visibility</p:attrName>
                                        </p:attrNameLst>
                                      </p:cBhvr>
                                      <p:to>
                                        <p:strVal val="visible"/>
                                      </p:to>
                                    </p:set>
                                    <p:animEffect filter="fade" transition="in">
                                      <p:cBhvr>
                                        <p:cTn dur="500"/>
                                        <p:tgtEl>
                                          <p:spTgt spid="13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8"/>
                                        </p:tgtEl>
                                        <p:attrNameLst>
                                          <p:attrName>style.visibility</p:attrName>
                                        </p:attrNameLst>
                                      </p:cBhvr>
                                      <p:to>
                                        <p:strVal val="visible"/>
                                      </p:to>
                                    </p:set>
                                    <p:animEffect filter="fade" transition="in">
                                      <p:cBhvr>
                                        <p:cTn dur="500"/>
                                        <p:tgtEl>
                                          <p:spTgt spid="13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9"/>
                                        </p:tgtEl>
                                        <p:attrNameLst>
                                          <p:attrName>style.visibility</p:attrName>
                                        </p:attrNameLst>
                                      </p:cBhvr>
                                      <p:to>
                                        <p:strVal val="visible"/>
                                      </p:to>
                                    </p:set>
                                    <p:animEffect filter="fade" transition="in">
                                      <p:cBhvr>
                                        <p:cTn dur="500"/>
                                        <p:tgtEl>
                                          <p:spTgt spid="13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5" name="Shape 1395"/>
        <p:cNvGrpSpPr/>
        <p:nvPr/>
      </p:nvGrpSpPr>
      <p:grpSpPr>
        <a:xfrm>
          <a:off x="0" y="0"/>
          <a:ext cx="0" cy="0"/>
          <a:chOff x="0" y="0"/>
          <a:chExt cx="0" cy="0"/>
        </a:xfrm>
      </p:grpSpPr>
      <p:sp>
        <p:nvSpPr>
          <p:cNvPr id="1396" name="Shape 139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W-2: FICA Taxes</a:t>
            </a:r>
          </a:p>
        </p:txBody>
      </p:sp>
      <p:sp>
        <p:nvSpPr>
          <p:cNvPr id="1397" name="Shape 1397"/>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boxes 3, 4, 5, 6, and 7</a:t>
            </a:r>
          </a:p>
          <a:p>
            <a:pPr indent="-342900" lvl="0" marL="342900" marR="0" rtl="0" algn="l">
              <a:lnSpc>
                <a:spcPct val="90000"/>
              </a:lnSpc>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F</a:t>
            </a:r>
            <a:r>
              <a:rPr b="0" i="0" lang="en-US" sz="4000" u="none" cap="none" strike="noStrike">
                <a:solidFill>
                  <a:schemeClr val="dk1"/>
                </a:solidFill>
                <a:latin typeface="Questrial"/>
                <a:ea typeface="Questrial"/>
                <a:cs typeface="Questrial"/>
                <a:sym typeface="Questrial"/>
              </a:rPr>
              <a:t>ederal </a:t>
            </a:r>
            <a:r>
              <a:rPr b="1" i="0" lang="en-US" sz="4000" u="none" cap="none" strike="noStrike">
                <a:solidFill>
                  <a:schemeClr val="dk1"/>
                </a:solidFill>
                <a:latin typeface="Questrial"/>
                <a:ea typeface="Questrial"/>
                <a:cs typeface="Questrial"/>
                <a:sym typeface="Questrial"/>
              </a:rPr>
              <a:t>I</a:t>
            </a:r>
            <a:r>
              <a:rPr b="0" i="0" lang="en-US" sz="4000" u="none" cap="none" strike="noStrike">
                <a:solidFill>
                  <a:schemeClr val="dk1"/>
                </a:solidFill>
                <a:latin typeface="Questrial"/>
                <a:ea typeface="Questrial"/>
                <a:cs typeface="Questrial"/>
                <a:sym typeface="Questrial"/>
              </a:rPr>
              <a:t>nsurance </a:t>
            </a:r>
            <a:r>
              <a:rPr b="1" i="0" lang="en-US" sz="4000" u="none" cap="none" strike="noStrike">
                <a:solidFill>
                  <a:schemeClr val="dk1"/>
                </a:solidFill>
                <a:latin typeface="Questrial"/>
                <a:ea typeface="Questrial"/>
                <a:cs typeface="Questrial"/>
                <a:sym typeface="Questrial"/>
              </a:rPr>
              <a:t>C</a:t>
            </a:r>
            <a:r>
              <a:rPr b="0" i="0" lang="en-US" sz="4000" u="none" cap="none" strike="noStrike">
                <a:solidFill>
                  <a:schemeClr val="dk1"/>
                </a:solidFill>
                <a:latin typeface="Questrial"/>
                <a:ea typeface="Questrial"/>
                <a:cs typeface="Questrial"/>
                <a:sym typeface="Questrial"/>
              </a:rPr>
              <a:t>ontributions </a:t>
            </a:r>
            <a:r>
              <a:rPr b="1" i="0" lang="en-US" sz="4000" u="none" cap="none" strike="noStrike">
                <a:solidFill>
                  <a:schemeClr val="dk1"/>
                </a:solidFill>
                <a:latin typeface="Questrial"/>
                <a:ea typeface="Questrial"/>
                <a:cs typeface="Questrial"/>
                <a:sym typeface="Questrial"/>
              </a:rPr>
              <a:t>A</a:t>
            </a:r>
            <a:r>
              <a:rPr b="0" i="0" lang="en-US" sz="4000" u="none" cap="none" strike="noStrike">
                <a:solidFill>
                  <a:schemeClr val="dk1"/>
                </a:solidFill>
                <a:latin typeface="Questrial"/>
                <a:ea typeface="Questrial"/>
                <a:cs typeface="Questrial"/>
                <a:sym typeface="Questrial"/>
              </a:rPr>
              <a:t>ct </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Employment tax imposed on employees AND employers specifically to fund Social Security and Medicare programs</a:t>
            </a:r>
          </a:p>
          <a:p>
            <a:pPr indent="-285750" lvl="1" marL="742950" marR="0" rtl="0" algn="l">
              <a:lnSpc>
                <a:spcPct val="90000"/>
              </a:lnSpc>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FICA is the part of the Internal Revenue Code that gives the federal government the authority to collect these taxes</a:t>
            </a:r>
          </a:p>
        </p:txBody>
      </p:sp>
      <p:sp>
        <p:nvSpPr>
          <p:cNvPr id="1398" name="Shape 139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xEl>
                                              <p:pRg end="0" st="0"/>
                                            </p:txEl>
                                          </p:spTgt>
                                        </p:tgtEl>
                                        <p:attrNameLst>
                                          <p:attrName>style.visibility</p:attrName>
                                        </p:attrNameLst>
                                      </p:cBhvr>
                                      <p:to>
                                        <p:strVal val="visible"/>
                                      </p:to>
                                    </p:set>
                                    <p:animEffect filter="fade" transition="in">
                                      <p:cBhvr>
                                        <p:cTn dur="500"/>
                                        <p:tgtEl>
                                          <p:spTgt spid="139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xEl>
                                              <p:pRg end="1" st="1"/>
                                            </p:txEl>
                                          </p:spTgt>
                                        </p:tgtEl>
                                        <p:attrNameLst>
                                          <p:attrName>style.visibility</p:attrName>
                                        </p:attrNameLst>
                                      </p:cBhvr>
                                      <p:to>
                                        <p:strVal val="visible"/>
                                      </p:to>
                                    </p:set>
                                    <p:animEffect filter="fade" transition="in">
                                      <p:cBhvr>
                                        <p:cTn dur="500"/>
                                        <p:tgtEl>
                                          <p:spTgt spid="139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xEl>
                                              <p:pRg end="2" st="2"/>
                                            </p:txEl>
                                          </p:spTgt>
                                        </p:tgtEl>
                                        <p:attrNameLst>
                                          <p:attrName>style.visibility</p:attrName>
                                        </p:attrNameLst>
                                      </p:cBhvr>
                                      <p:to>
                                        <p:strVal val="visible"/>
                                      </p:to>
                                    </p:set>
                                    <p:animEffect filter="fade" transition="in">
                                      <p:cBhvr>
                                        <p:cTn dur="500"/>
                                        <p:tgtEl>
                                          <p:spTgt spid="139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xEl>
                                              <p:pRg end="3" st="3"/>
                                            </p:txEl>
                                          </p:spTgt>
                                        </p:tgtEl>
                                        <p:attrNameLst>
                                          <p:attrName>style.visibility</p:attrName>
                                        </p:attrNameLst>
                                      </p:cBhvr>
                                      <p:to>
                                        <p:strVal val="visible"/>
                                      </p:to>
                                    </p:set>
                                    <p:animEffect filter="fade" transition="in">
                                      <p:cBhvr>
                                        <p:cTn dur="500"/>
                                        <p:tgtEl>
                                          <p:spTgt spid="139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3" name="Shape 1403"/>
        <p:cNvGrpSpPr/>
        <p:nvPr/>
      </p:nvGrpSpPr>
      <p:grpSpPr>
        <a:xfrm>
          <a:off x="0" y="0"/>
          <a:ext cx="0" cy="0"/>
          <a:chOff x="0" y="0"/>
          <a:chExt cx="0" cy="0"/>
        </a:xfrm>
      </p:grpSpPr>
      <p:sp>
        <p:nvSpPr>
          <p:cNvPr id="1404" name="Shape 140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W-2: FICA Taxes</a:t>
            </a:r>
          </a:p>
        </p:txBody>
      </p:sp>
      <p:sp>
        <p:nvSpPr>
          <p:cNvPr id="1405" name="Shape 1405"/>
          <p:cNvSpPr txBox="1"/>
          <p:nvPr>
            <p:ph idx="1" type="body"/>
          </p:nvPr>
        </p:nvSpPr>
        <p:spPr>
          <a:xfrm>
            <a:off x="609600" y="1600205"/>
            <a:ext cx="10972800" cy="4741601"/>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boxes 3, 4, 5, 6, and 7</a:t>
            </a:r>
          </a:p>
          <a:p>
            <a:pPr indent="-342900" lvl="0" marL="342900" marR="0" rtl="0" algn="l">
              <a:lnSpc>
                <a:spcPct val="90000"/>
              </a:lnSpc>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F</a:t>
            </a:r>
            <a:r>
              <a:rPr b="0" i="0" lang="en-US" sz="4000" u="none" cap="none" strike="noStrike">
                <a:solidFill>
                  <a:schemeClr val="dk1"/>
                </a:solidFill>
                <a:latin typeface="Questrial"/>
                <a:ea typeface="Questrial"/>
                <a:cs typeface="Questrial"/>
                <a:sym typeface="Questrial"/>
              </a:rPr>
              <a:t>ederal </a:t>
            </a:r>
            <a:r>
              <a:rPr b="1" i="0" lang="en-US" sz="4000" u="none" cap="none" strike="noStrike">
                <a:solidFill>
                  <a:schemeClr val="dk1"/>
                </a:solidFill>
                <a:latin typeface="Questrial"/>
                <a:ea typeface="Questrial"/>
                <a:cs typeface="Questrial"/>
                <a:sym typeface="Questrial"/>
              </a:rPr>
              <a:t>I</a:t>
            </a:r>
            <a:r>
              <a:rPr b="0" i="0" lang="en-US" sz="4000" u="none" cap="none" strike="noStrike">
                <a:solidFill>
                  <a:schemeClr val="dk1"/>
                </a:solidFill>
                <a:latin typeface="Questrial"/>
                <a:ea typeface="Questrial"/>
                <a:cs typeface="Questrial"/>
                <a:sym typeface="Questrial"/>
              </a:rPr>
              <a:t>nsurance </a:t>
            </a:r>
            <a:r>
              <a:rPr b="1" i="0" lang="en-US" sz="4000" u="none" cap="none" strike="noStrike">
                <a:solidFill>
                  <a:schemeClr val="dk1"/>
                </a:solidFill>
                <a:latin typeface="Questrial"/>
                <a:ea typeface="Questrial"/>
                <a:cs typeface="Questrial"/>
                <a:sym typeface="Questrial"/>
              </a:rPr>
              <a:t>C</a:t>
            </a:r>
            <a:r>
              <a:rPr b="0" i="0" lang="en-US" sz="4000" u="none" cap="none" strike="noStrike">
                <a:solidFill>
                  <a:schemeClr val="dk1"/>
                </a:solidFill>
                <a:latin typeface="Questrial"/>
                <a:ea typeface="Questrial"/>
                <a:cs typeface="Questrial"/>
                <a:sym typeface="Questrial"/>
              </a:rPr>
              <a:t>ontributions </a:t>
            </a:r>
            <a:r>
              <a:rPr b="1" i="0" lang="en-US" sz="4000" u="none" cap="none" strike="noStrike">
                <a:solidFill>
                  <a:schemeClr val="dk1"/>
                </a:solidFill>
                <a:latin typeface="Questrial"/>
                <a:ea typeface="Questrial"/>
                <a:cs typeface="Questrial"/>
                <a:sym typeface="Questrial"/>
              </a:rPr>
              <a:t>A</a:t>
            </a:r>
            <a:r>
              <a:rPr b="0" i="0" lang="en-US" sz="4000" u="none" cap="none" strike="noStrike">
                <a:solidFill>
                  <a:schemeClr val="dk1"/>
                </a:solidFill>
                <a:latin typeface="Questrial"/>
                <a:ea typeface="Questrial"/>
                <a:cs typeface="Questrial"/>
                <a:sym typeface="Questrial"/>
              </a:rPr>
              <a:t>ct </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Employee pays ½ and employer pays ½ </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Boxes 3, 5, and 7 show how much of the employee’s wages are subject to FICA taxes</a:t>
            </a:r>
          </a:p>
          <a:p>
            <a:pPr indent="-285750" lvl="1" marL="742950" marR="0" rtl="0" algn="l">
              <a:lnSpc>
                <a:spcPct val="90000"/>
              </a:lnSpc>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Boxes 4 and 6 are the actual FICA taxes withheld from pay and are separate from federal income tax withheld in Box 2</a:t>
            </a:r>
          </a:p>
        </p:txBody>
      </p:sp>
      <p:sp>
        <p:nvSpPr>
          <p:cNvPr id="1406" name="Shape 140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5">
                                            <p:txEl>
                                              <p:pRg end="0" st="0"/>
                                            </p:txEl>
                                          </p:spTgt>
                                        </p:tgtEl>
                                        <p:attrNameLst>
                                          <p:attrName>style.visibility</p:attrName>
                                        </p:attrNameLst>
                                      </p:cBhvr>
                                      <p:to>
                                        <p:strVal val="visible"/>
                                      </p:to>
                                    </p:set>
                                    <p:animEffect filter="fade" transition="in">
                                      <p:cBhvr>
                                        <p:cTn dur="500"/>
                                        <p:tgtEl>
                                          <p:spTgt spid="14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5">
                                            <p:txEl>
                                              <p:pRg end="1" st="1"/>
                                            </p:txEl>
                                          </p:spTgt>
                                        </p:tgtEl>
                                        <p:attrNameLst>
                                          <p:attrName>style.visibility</p:attrName>
                                        </p:attrNameLst>
                                      </p:cBhvr>
                                      <p:to>
                                        <p:strVal val="visible"/>
                                      </p:to>
                                    </p:set>
                                    <p:animEffect filter="fade" transition="in">
                                      <p:cBhvr>
                                        <p:cTn dur="500"/>
                                        <p:tgtEl>
                                          <p:spTgt spid="140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5">
                                            <p:txEl>
                                              <p:pRg end="2" st="2"/>
                                            </p:txEl>
                                          </p:spTgt>
                                        </p:tgtEl>
                                        <p:attrNameLst>
                                          <p:attrName>style.visibility</p:attrName>
                                        </p:attrNameLst>
                                      </p:cBhvr>
                                      <p:to>
                                        <p:strVal val="visible"/>
                                      </p:to>
                                    </p:set>
                                    <p:animEffect filter="fade" transition="in">
                                      <p:cBhvr>
                                        <p:cTn dur="500"/>
                                        <p:tgtEl>
                                          <p:spTgt spid="140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5">
                                            <p:txEl>
                                              <p:pRg end="3" st="3"/>
                                            </p:txEl>
                                          </p:spTgt>
                                        </p:tgtEl>
                                        <p:attrNameLst>
                                          <p:attrName>style.visibility</p:attrName>
                                        </p:attrNameLst>
                                      </p:cBhvr>
                                      <p:to>
                                        <p:strVal val="visible"/>
                                      </p:to>
                                    </p:set>
                                    <p:animEffect filter="fade" transition="in">
                                      <p:cBhvr>
                                        <p:cTn dur="500"/>
                                        <p:tgtEl>
                                          <p:spTgt spid="140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5">
                                            <p:txEl>
                                              <p:pRg end="4" st="4"/>
                                            </p:txEl>
                                          </p:spTgt>
                                        </p:tgtEl>
                                        <p:attrNameLst>
                                          <p:attrName>style.visibility</p:attrName>
                                        </p:attrNameLst>
                                      </p:cBhvr>
                                      <p:to>
                                        <p:strVal val="visible"/>
                                      </p:to>
                                    </p:set>
                                    <p:animEffect filter="fade" transition="in">
                                      <p:cBhvr>
                                        <p:cTn dur="500"/>
                                        <p:tgtEl>
                                          <p:spTgt spid="140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1" name="Shape 1411"/>
        <p:cNvGrpSpPr/>
        <p:nvPr/>
      </p:nvGrpSpPr>
      <p:grpSpPr>
        <a:xfrm>
          <a:off x="0" y="0"/>
          <a:ext cx="0" cy="0"/>
          <a:chOff x="0" y="0"/>
          <a:chExt cx="0" cy="0"/>
        </a:xfrm>
      </p:grpSpPr>
      <p:sp>
        <p:nvSpPr>
          <p:cNvPr id="1412" name="Shape 141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W-2: Allocated Tips</a:t>
            </a:r>
          </a:p>
        </p:txBody>
      </p:sp>
      <p:sp>
        <p:nvSpPr>
          <p:cNvPr id="1413" name="Shape 1413"/>
          <p:cNvSpPr txBox="1"/>
          <p:nvPr>
            <p:ph idx="1" type="body"/>
          </p:nvPr>
        </p:nvSpPr>
        <p:spPr>
          <a:xfrm>
            <a:off x="609600" y="1417653"/>
            <a:ext cx="10972800" cy="45261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8</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difference between </a:t>
            </a:r>
            <a:r>
              <a:rPr b="1" i="0" lang="en-US" sz="4000" u="none" cap="none" strike="noStrike">
                <a:solidFill>
                  <a:schemeClr val="dk1"/>
                </a:solidFill>
                <a:latin typeface="Questrial"/>
                <a:ea typeface="Questrial"/>
                <a:cs typeface="Questrial"/>
                <a:sym typeface="Questrial"/>
              </a:rPr>
              <a:t>the tips the employee reports to the employer </a:t>
            </a:r>
            <a:r>
              <a:rPr b="0" i="0" lang="en-US" sz="4000" u="none" cap="none" strike="noStrike">
                <a:solidFill>
                  <a:schemeClr val="dk1"/>
                </a:solidFill>
                <a:latin typeface="Questrial"/>
                <a:ea typeface="Questrial"/>
                <a:cs typeface="Questrial"/>
                <a:sym typeface="Questrial"/>
              </a:rPr>
              <a:t>and </a:t>
            </a:r>
            <a:r>
              <a:rPr b="1" i="0" lang="en-US" sz="4000" u="none" cap="none" strike="noStrike">
                <a:solidFill>
                  <a:schemeClr val="dk1"/>
                </a:solidFill>
                <a:latin typeface="Questrial"/>
                <a:ea typeface="Questrial"/>
                <a:cs typeface="Questrial"/>
                <a:sym typeface="Questrial"/>
              </a:rPr>
              <a:t>what the employer designated the employee’s tips should be</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These amounts not included in box 1</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FICA taxes not withheld from allocated tips</a:t>
            </a:r>
          </a:p>
          <a:p>
            <a:pPr indent="-285750" lvl="1" marL="742950" marR="0" rtl="0" algn="l">
              <a:lnSpc>
                <a:spcPct val="90000"/>
              </a:lnSpc>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Paid by using Form 4137 when filing tax return</a:t>
            </a:r>
          </a:p>
        </p:txBody>
      </p:sp>
      <p:sp>
        <p:nvSpPr>
          <p:cNvPr id="1414" name="Shape 141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3">
                                            <p:txEl>
                                              <p:pRg end="0" st="0"/>
                                            </p:txEl>
                                          </p:spTgt>
                                        </p:tgtEl>
                                        <p:attrNameLst>
                                          <p:attrName>style.visibility</p:attrName>
                                        </p:attrNameLst>
                                      </p:cBhvr>
                                      <p:to>
                                        <p:strVal val="visible"/>
                                      </p:to>
                                    </p:set>
                                    <p:animEffect filter="fade" transition="in">
                                      <p:cBhvr>
                                        <p:cTn dur="500"/>
                                        <p:tgtEl>
                                          <p:spTgt spid="14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3">
                                            <p:txEl>
                                              <p:pRg end="1" st="1"/>
                                            </p:txEl>
                                          </p:spTgt>
                                        </p:tgtEl>
                                        <p:attrNameLst>
                                          <p:attrName>style.visibility</p:attrName>
                                        </p:attrNameLst>
                                      </p:cBhvr>
                                      <p:to>
                                        <p:strVal val="visible"/>
                                      </p:to>
                                    </p:set>
                                    <p:animEffect filter="fade" transition="in">
                                      <p:cBhvr>
                                        <p:cTn dur="500"/>
                                        <p:tgtEl>
                                          <p:spTgt spid="141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3">
                                            <p:txEl>
                                              <p:pRg end="2" st="2"/>
                                            </p:txEl>
                                          </p:spTgt>
                                        </p:tgtEl>
                                        <p:attrNameLst>
                                          <p:attrName>style.visibility</p:attrName>
                                        </p:attrNameLst>
                                      </p:cBhvr>
                                      <p:to>
                                        <p:strVal val="visible"/>
                                      </p:to>
                                    </p:set>
                                    <p:animEffect filter="fade" transition="in">
                                      <p:cBhvr>
                                        <p:cTn dur="500"/>
                                        <p:tgtEl>
                                          <p:spTgt spid="141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3">
                                            <p:txEl>
                                              <p:pRg end="3" st="3"/>
                                            </p:txEl>
                                          </p:spTgt>
                                        </p:tgtEl>
                                        <p:attrNameLst>
                                          <p:attrName>style.visibility</p:attrName>
                                        </p:attrNameLst>
                                      </p:cBhvr>
                                      <p:to>
                                        <p:strVal val="visible"/>
                                      </p:to>
                                    </p:set>
                                    <p:animEffect filter="fade" transition="in">
                                      <p:cBhvr>
                                        <p:cTn dur="500"/>
                                        <p:tgtEl>
                                          <p:spTgt spid="141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3">
                                            <p:txEl>
                                              <p:pRg end="4" st="4"/>
                                            </p:txEl>
                                          </p:spTgt>
                                        </p:tgtEl>
                                        <p:attrNameLst>
                                          <p:attrName>style.visibility</p:attrName>
                                        </p:attrNameLst>
                                      </p:cBhvr>
                                      <p:to>
                                        <p:strVal val="visible"/>
                                      </p:to>
                                    </p:set>
                                    <p:animEffect filter="fade" transition="in">
                                      <p:cBhvr>
                                        <p:cTn dur="500"/>
                                        <p:tgtEl>
                                          <p:spTgt spid="141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9" name="Shape 1419"/>
        <p:cNvGrpSpPr/>
        <p:nvPr/>
      </p:nvGrpSpPr>
      <p:grpSpPr>
        <a:xfrm>
          <a:off x="0" y="0"/>
          <a:ext cx="0" cy="0"/>
          <a:chOff x="0" y="0"/>
          <a:chExt cx="0" cy="0"/>
        </a:xfrm>
      </p:grpSpPr>
      <p:sp>
        <p:nvSpPr>
          <p:cNvPr id="1420" name="Shape 142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W-2: Dependent Care Benefits</a:t>
            </a:r>
          </a:p>
        </p:txBody>
      </p:sp>
      <p:sp>
        <p:nvSpPr>
          <p:cNvPr id="1421" name="Shape 1421"/>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10</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These are dependent care benefits the employer paid either directly to the employee or on the employee’s behalf for dependent care expenses (i.e., to daycare)</a:t>
            </a:r>
          </a:p>
        </p:txBody>
      </p:sp>
      <p:sp>
        <p:nvSpPr>
          <p:cNvPr id="1422" name="Shape 142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1">
                                            <p:txEl>
                                              <p:pRg end="0" st="0"/>
                                            </p:txEl>
                                          </p:spTgt>
                                        </p:tgtEl>
                                        <p:attrNameLst>
                                          <p:attrName>style.visibility</p:attrName>
                                        </p:attrNameLst>
                                      </p:cBhvr>
                                      <p:to>
                                        <p:strVal val="visible"/>
                                      </p:to>
                                    </p:set>
                                    <p:animEffect filter="fade" transition="in">
                                      <p:cBhvr>
                                        <p:cTn dur="500"/>
                                        <p:tgtEl>
                                          <p:spTgt spid="14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1">
                                            <p:txEl>
                                              <p:pRg end="1" st="1"/>
                                            </p:txEl>
                                          </p:spTgt>
                                        </p:tgtEl>
                                        <p:attrNameLst>
                                          <p:attrName>style.visibility</p:attrName>
                                        </p:attrNameLst>
                                      </p:cBhvr>
                                      <p:to>
                                        <p:strVal val="visible"/>
                                      </p:to>
                                    </p:set>
                                    <p:animEffect filter="fade" transition="in">
                                      <p:cBhvr>
                                        <p:cTn dur="500"/>
                                        <p:tgtEl>
                                          <p:spTgt spid="142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7" name="Shape 1427"/>
        <p:cNvGrpSpPr/>
        <p:nvPr/>
      </p:nvGrpSpPr>
      <p:grpSpPr>
        <a:xfrm>
          <a:off x="0" y="0"/>
          <a:ext cx="0" cy="0"/>
          <a:chOff x="0" y="0"/>
          <a:chExt cx="0" cy="0"/>
        </a:xfrm>
      </p:grpSpPr>
      <p:sp>
        <p:nvSpPr>
          <p:cNvPr id="1428" name="Shape 142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W-2: Box 12 Codes</a:t>
            </a:r>
          </a:p>
        </p:txBody>
      </p:sp>
      <p:sp>
        <p:nvSpPr>
          <p:cNvPr id="1429" name="Shape 1429"/>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Box 12 reports a variety of amounts with corresponding codes</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information MAY be needed to complete the tax return</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Reports information such as:</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401(k) retirement contributions </a:t>
            </a:r>
            <a:r>
              <a:rPr b="1" i="0" lang="en-US" sz="3600" u="none" cap="none" strike="noStrike">
                <a:solidFill>
                  <a:schemeClr val="dk1"/>
                </a:solidFill>
                <a:latin typeface="Questrial"/>
                <a:ea typeface="Questrial"/>
                <a:cs typeface="Questrial"/>
                <a:sym typeface="Questrial"/>
              </a:rPr>
              <a:t>(D)</a:t>
            </a:r>
          </a:p>
          <a:p>
            <a:pPr indent="-285750" lvl="1" marL="742950" marR="0" rtl="0" algn="l">
              <a:lnSpc>
                <a:spcPct val="90000"/>
              </a:lnSpc>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Cost of employer-sponsored health coverage </a:t>
            </a:r>
            <a:r>
              <a:rPr b="1" i="0" lang="en-US" sz="3600" u="none" cap="none" strike="noStrike">
                <a:solidFill>
                  <a:schemeClr val="dk1"/>
                </a:solidFill>
                <a:latin typeface="Questrial"/>
                <a:ea typeface="Questrial"/>
                <a:cs typeface="Questrial"/>
                <a:sym typeface="Questrial"/>
              </a:rPr>
              <a:t>(DD)</a:t>
            </a:r>
          </a:p>
        </p:txBody>
      </p:sp>
      <p:sp>
        <p:nvSpPr>
          <p:cNvPr id="1430" name="Shape 143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9">
                                            <p:txEl>
                                              <p:pRg end="0" st="0"/>
                                            </p:txEl>
                                          </p:spTgt>
                                        </p:tgtEl>
                                        <p:attrNameLst>
                                          <p:attrName>style.visibility</p:attrName>
                                        </p:attrNameLst>
                                      </p:cBhvr>
                                      <p:to>
                                        <p:strVal val="visible"/>
                                      </p:to>
                                    </p:set>
                                    <p:animEffect filter="fade" transition="in">
                                      <p:cBhvr>
                                        <p:cTn dur="500"/>
                                        <p:tgtEl>
                                          <p:spTgt spid="142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9">
                                            <p:txEl>
                                              <p:pRg end="1" st="1"/>
                                            </p:txEl>
                                          </p:spTgt>
                                        </p:tgtEl>
                                        <p:attrNameLst>
                                          <p:attrName>style.visibility</p:attrName>
                                        </p:attrNameLst>
                                      </p:cBhvr>
                                      <p:to>
                                        <p:strVal val="visible"/>
                                      </p:to>
                                    </p:set>
                                    <p:animEffect filter="fade" transition="in">
                                      <p:cBhvr>
                                        <p:cTn dur="500"/>
                                        <p:tgtEl>
                                          <p:spTgt spid="142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9">
                                            <p:txEl>
                                              <p:pRg end="2" st="2"/>
                                            </p:txEl>
                                          </p:spTgt>
                                        </p:tgtEl>
                                        <p:attrNameLst>
                                          <p:attrName>style.visibility</p:attrName>
                                        </p:attrNameLst>
                                      </p:cBhvr>
                                      <p:to>
                                        <p:strVal val="visible"/>
                                      </p:to>
                                    </p:set>
                                    <p:animEffect filter="fade" transition="in">
                                      <p:cBhvr>
                                        <p:cTn dur="500"/>
                                        <p:tgtEl>
                                          <p:spTgt spid="142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9">
                                            <p:txEl>
                                              <p:pRg end="3" st="3"/>
                                            </p:txEl>
                                          </p:spTgt>
                                        </p:tgtEl>
                                        <p:attrNameLst>
                                          <p:attrName>style.visibility</p:attrName>
                                        </p:attrNameLst>
                                      </p:cBhvr>
                                      <p:to>
                                        <p:strVal val="visible"/>
                                      </p:to>
                                    </p:set>
                                    <p:animEffect filter="fade" transition="in">
                                      <p:cBhvr>
                                        <p:cTn dur="500"/>
                                        <p:tgtEl>
                                          <p:spTgt spid="142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9">
                                            <p:txEl>
                                              <p:pRg end="4" st="4"/>
                                            </p:txEl>
                                          </p:spTgt>
                                        </p:tgtEl>
                                        <p:attrNameLst>
                                          <p:attrName>style.visibility</p:attrName>
                                        </p:attrNameLst>
                                      </p:cBhvr>
                                      <p:to>
                                        <p:strVal val="visible"/>
                                      </p:to>
                                    </p:set>
                                    <p:animEffect filter="fade" transition="in">
                                      <p:cBhvr>
                                        <p:cTn dur="500"/>
                                        <p:tgtEl>
                                          <p:spTgt spid="142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5" name="Shape 1435"/>
        <p:cNvGrpSpPr/>
        <p:nvPr/>
      </p:nvGrpSpPr>
      <p:grpSpPr>
        <a:xfrm>
          <a:off x="0" y="0"/>
          <a:ext cx="0" cy="0"/>
          <a:chOff x="0" y="0"/>
          <a:chExt cx="0" cy="0"/>
        </a:xfrm>
      </p:grpSpPr>
      <p:sp>
        <p:nvSpPr>
          <p:cNvPr id="1436" name="Shape 143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W-2: Box 13</a:t>
            </a:r>
          </a:p>
        </p:txBody>
      </p:sp>
      <p:sp>
        <p:nvSpPr>
          <p:cNvPr id="1437" name="Shape 1437"/>
          <p:cNvSpPr txBox="1"/>
          <p:nvPr>
            <p:ph idx="1" type="body"/>
          </p:nvPr>
        </p:nvSpPr>
        <p:spPr>
          <a:xfrm>
            <a:off x="609600" y="1600205"/>
            <a:ext cx="10972800" cy="4859589"/>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“Retirement Plan” is checked if the taxpayer makes contributions to a retirement plan through the employer</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“Third Party Sick Pay” is checked if the amount in box 1 reflects the amount of sick pay paid during the year</a:t>
            </a:r>
          </a:p>
        </p:txBody>
      </p:sp>
      <p:sp>
        <p:nvSpPr>
          <p:cNvPr id="1438" name="Shape 143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7">
                                            <p:txEl>
                                              <p:pRg end="0" st="0"/>
                                            </p:txEl>
                                          </p:spTgt>
                                        </p:tgtEl>
                                        <p:attrNameLst>
                                          <p:attrName>style.visibility</p:attrName>
                                        </p:attrNameLst>
                                      </p:cBhvr>
                                      <p:to>
                                        <p:strVal val="visible"/>
                                      </p:to>
                                    </p:set>
                                    <p:animEffect filter="fade" transition="in">
                                      <p:cBhvr>
                                        <p:cTn dur="500"/>
                                        <p:tgtEl>
                                          <p:spTgt spid="143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7">
                                            <p:txEl>
                                              <p:pRg end="1" st="1"/>
                                            </p:txEl>
                                          </p:spTgt>
                                        </p:tgtEl>
                                        <p:attrNameLst>
                                          <p:attrName>style.visibility</p:attrName>
                                        </p:attrNameLst>
                                      </p:cBhvr>
                                      <p:to>
                                        <p:strVal val="visible"/>
                                      </p:to>
                                    </p:set>
                                    <p:animEffect filter="fade" transition="in">
                                      <p:cBhvr>
                                        <p:cTn dur="500"/>
                                        <p:tgtEl>
                                          <p:spTgt spid="143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3" name="Shape 1443"/>
        <p:cNvGrpSpPr/>
        <p:nvPr/>
      </p:nvGrpSpPr>
      <p:grpSpPr>
        <a:xfrm>
          <a:off x="0" y="0"/>
          <a:ext cx="0" cy="0"/>
          <a:chOff x="0" y="0"/>
          <a:chExt cx="0" cy="0"/>
        </a:xfrm>
      </p:grpSpPr>
      <p:sp>
        <p:nvSpPr>
          <p:cNvPr id="1444" name="Shape 144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W-2: Other</a:t>
            </a:r>
          </a:p>
        </p:txBody>
      </p:sp>
      <p:sp>
        <p:nvSpPr>
          <p:cNvPr id="1445" name="Shape 1445"/>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Other information is reported in box 14</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information listed is not always clear—even to the taxpayer</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There is no standard list of codes, and employers can list any description they choose</a:t>
            </a:r>
          </a:p>
        </p:txBody>
      </p:sp>
      <p:sp>
        <p:nvSpPr>
          <p:cNvPr id="1446" name="Shape 144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5">
                                            <p:txEl>
                                              <p:pRg end="0" st="0"/>
                                            </p:txEl>
                                          </p:spTgt>
                                        </p:tgtEl>
                                        <p:attrNameLst>
                                          <p:attrName>style.visibility</p:attrName>
                                        </p:attrNameLst>
                                      </p:cBhvr>
                                      <p:to>
                                        <p:strVal val="visible"/>
                                      </p:to>
                                    </p:set>
                                    <p:animEffect filter="fade" transition="in">
                                      <p:cBhvr>
                                        <p:cTn dur="500"/>
                                        <p:tgtEl>
                                          <p:spTgt spid="14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5">
                                            <p:txEl>
                                              <p:pRg end="1" st="1"/>
                                            </p:txEl>
                                          </p:spTgt>
                                        </p:tgtEl>
                                        <p:attrNameLst>
                                          <p:attrName>style.visibility</p:attrName>
                                        </p:attrNameLst>
                                      </p:cBhvr>
                                      <p:to>
                                        <p:strVal val="visible"/>
                                      </p:to>
                                    </p:set>
                                    <p:animEffect filter="fade" transition="in">
                                      <p:cBhvr>
                                        <p:cTn dur="500"/>
                                        <p:tgtEl>
                                          <p:spTgt spid="144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5">
                                            <p:txEl>
                                              <p:pRg end="2" st="2"/>
                                            </p:txEl>
                                          </p:spTgt>
                                        </p:tgtEl>
                                        <p:attrNameLst>
                                          <p:attrName>style.visibility</p:attrName>
                                        </p:attrNameLst>
                                      </p:cBhvr>
                                      <p:to>
                                        <p:strVal val="visible"/>
                                      </p:to>
                                    </p:set>
                                    <p:animEffect filter="fade" transition="in">
                                      <p:cBhvr>
                                        <p:cTn dur="500"/>
                                        <p:tgtEl>
                                          <p:spTgt spid="144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1" name="Shape 1451"/>
        <p:cNvGrpSpPr/>
        <p:nvPr/>
      </p:nvGrpSpPr>
      <p:grpSpPr>
        <a:xfrm>
          <a:off x="0" y="0"/>
          <a:ext cx="0" cy="0"/>
          <a:chOff x="0" y="0"/>
          <a:chExt cx="0" cy="0"/>
        </a:xfrm>
      </p:grpSpPr>
      <p:sp>
        <p:nvSpPr>
          <p:cNvPr id="1452" name="Shape 145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W-2: Other</a:t>
            </a:r>
          </a:p>
        </p:txBody>
      </p:sp>
      <p:sp>
        <p:nvSpPr>
          <p:cNvPr id="1453" name="Shape 1453"/>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Employer may report information such as:</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Union dues</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Health insurance premiums deducted</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Nontaxable income</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Educational assistance payments</a:t>
            </a:r>
          </a:p>
          <a:p>
            <a:pPr indent="-285750" lvl="1" marL="742950" marR="0" rtl="0" algn="l">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Various types of retirement plan contributions</a:t>
            </a:r>
          </a:p>
        </p:txBody>
      </p:sp>
      <p:sp>
        <p:nvSpPr>
          <p:cNvPr id="1454" name="Shape 145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3">
                                            <p:txEl>
                                              <p:pRg end="0" st="0"/>
                                            </p:txEl>
                                          </p:spTgt>
                                        </p:tgtEl>
                                        <p:attrNameLst>
                                          <p:attrName>style.visibility</p:attrName>
                                        </p:attrNameLst>
                                      </p:cBhvr>
                                      <p:to>
                                        <p:strVal val="visible"/>
                                      </p:to>
                                    </p:set>
                                    <p:animEffect filter="fade" transition="in">
                                      <p:cBhvr>
                                        <p:cTn dur="500"/>
                                        <p:tgtEl>
                                          <p:spTgt spid="145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3">
                                            <p:txEl>
                                              <p:pRg end="1" st="1"/>
                                            </p:txEl>
                                          </p:spTgt>
                                        </p:tgtEl>
                                        <p:attrNameLst>
                                          <p:attrName>style.visibility</p:attrName>
                                        </p:attrNameLst>
                                      </p:cBhvr>
                                      <p:to>
                                        <p:strVal val="visible"/>
                                      </p:to>
                                    </p:set>
                                    <p:animEffect filter="fade" transition="in">
                                      <p:cBhvr>
                                        <p:cTn dur="500"/>
                                        <p:tgtEl>
                                          <p:spTgt spid="145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3">
                                            <p:txEl>
                                              <p:pRg end="2" st="2"/>
                                            </p:txEl>
                                          </p:spTgt>
                                        </p:tgtEl>
                                        <p:attrNameLst>
                                          <p:attrName>style.visibility</p:attrName>
                                        </p:attrNameLst>
                                      </p:cBhvr>
                                      <p:to>
                                        <p:strVal val="visible"/>
                                      </p:to>
                                    </p:set>
                                    <p:animEffect filter="fade" transition="in">
                                      <p:cBhvr>
                                        <p:cTn dur="500"/>
                                        <p:tgtEl>
                                          <p:spTgt spid="145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3">
                                            <p:txEl>
                                              <p:pRg end="3" st="3"/>
                                            </p:txEl>
                                          </p:spTgt>
                                        </p:tgtEl>
                                        <p:attrNameLst>
                                          <p:attrName>style.visibility</p:attrName>
                                        </p:attrNameLst>
                                      </p:cBhvr>
                                      <p:to>
                                        <p:strVal val="visible"/>
                                      </p:to>
                                    </p:set>
                                    <p:animEffect filter="fade" transition="in">
                                      <p:cBhvr>
                                        <p:cTn dur="500"/>
                                        <p:tgtEl>
                                          <p:spTgt spid="145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3">
                                            <p:txEl>
                                              <p:pRg end="4" st="4"/>
                                            </p:txEl>
                                          </p:spTgt>
                                        </p:tgtEl>
                                        <p:attrNameLst>
                                          <p:attrName>style.visibility</p:attrName>
                                        </p:attrNameLst>
                                      </p:cBhvr>
                                      <p:to>
                                        <p:strVal val="visible"/>
                                      </p:to>
                                    </p:set>
                                    <p:animEffect filter="fade" transition="in">
                                      <p:cBhvr>
                                        <p:cTn dur="500"/>
                                        <p:tgtEl>
                                          <p:spTgt spid="145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3">
                                            <p:txEl>
                                              <p:pRg end="5" st="5"/>
                                            </p:txEl>
                                          </p:spTgt>
                                        </p:tgtEl>
                                        <p:attrNameLst>
                                          <p:attrName>style.visibility</p:attrName>
                                        </p:attrNameLst>
                                      </p:cBhvr>
                                      <p:to>
                                        <p:strVal val="visible"/>
                                      </p:to>
                                    </p:set>
                                    <p:animEffect filter="fade" transition="in">
                                      <p:cBhvr>
                                        <p:cTn dur="500"/>
                                        <p:tgtEl>
                                          <p:spTgt spid="1453">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8" name="Shape 1458"/>
        <p:cNvGrpSpPr/>
        <p:nvPr/>
      </p:nvGrpSpPr>
      <p:grpSpPr>
        <a:xfrm>
          <a:off x="0" y="0"/>
          <a:ext cx="0" cy="0"/>
          <a:chOff x="0" y="0"/>
          <a:chExt cx="0" cy="0"/>
        </a:xfrm>
      </p:grpSpPr>
      <p:sp>
        <p:nvSpPr>
          <p:cNvPr id="1459" name="Shape 145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W-2: State and Local Wages, Tax</a:t>
            </a:r>
          </a:p>
        </p:txBody>
      </p:sp>
      <p:sp>
        <p:nvSpPr>
          <p:cNvPr id="1460" name="Shape 1460"/>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boxes 16, 17, 18, and 19</a:t>
            </a:r>
          </a:p>
          <a:p>
            <a:pPr indent="-342900" lvl="0" marL="342900" marR="0" rtl="0" algn="l">
              <a:spcBef>
                <a:spcPts val="800"/>
              </a:spcBef>
              <a:spcAft>
                <a:spcPts val="0"/>
              </a:spcAft>
              <a:buClr>
                <a:schemeClr val="dk1"/>
              </a:buClr>
              <a:buSzPts val="4000"/>
              <a:buFont typeface="Noto Sans Symbols"/>
              <a:buChar char="➢"/>
            </a:pPr>
            <a:r>
              <a:rPr lang="en-US"/>
              <a:t>Most states </a:t>
            </a:r>
            <a:r>
              <a:rPr b="0" i="0" lang="en-US" sz="4000" u="none" cap="none" strike="noStrike">
                <a:solidFill>
                  <a:schemeClr val="dk1"/>
                </a:solidFill>
                <a:latin typeface="Questrial"/>
                <a:ea typeface="Questrial"/>
                <a:cs typeface="Questrial"/>
                <a:sym typeface="Questrial"/>
              </a:rPr>
              <a:t>also has an individual income tax, which we will discuss in the B Session</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information will be transferred to complete the state return </a:t>
            </a:r>
          </a:p>
        </p:txBody>
      </p:sp>
      <p:sp>
        <p:nvSpPr>
          <p:cNvPr id="1461" name="Shape 146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0">
                                            <p:txEl>
                                              <p:pRg end="0" st="0"/>
                                            </p:txEl>
                                          </p:spTgt>
                                        </p:tgtEl>
                                        <p:attrNameLst>
                                          <p:attrName>style.visibility</p:attrName>
                                        </p:attrNameLst>
                                      </p:cBhvr>
                                      <p:to>
                                        <p:strVal val="visible"/>
                                      </p:to>
                                    </p:set>
                                    <p:animEffect filter="fade" transition="in">
                                      <p:cBhvr>
                                        <p:cTn dur="500"/>
                                        <p:tgtEl>
                                          <p:spTgt spid="146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0">
                                            <p:txEl>
                                              <p:pRg end="1" st="1"/>
                                            </p:txEl>
                                          </p:spTgt>
                                        </p:tgtEl>
                                        <p:attrNameLst>
                                          <p:attrName>style.visibility</p:attrName>
                                        </p:attrNameLst>
                                      </p:cBhvr>
                                      <p:to>
                                        <p:strVal val="visible"/>
                                      </p:to>
                                    </p:set>
                                    <p:animEffect filter="fade" transition="in">
                                      <p:cBhvr>
                                        <p:cTn dur="500"/>
                                        <p:tgtEl>
                                          <p:spTgt spid="146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0">
                                            <p:txEl>
                                              <p:pRg end="2" st="2"/>
                                            </p:txEl>
                                          </p:spTgt>
                                        </p:tgtEl>
                                        <p:attrNameLst>
                                          <p:attrName>style.visibility</p:attrName>
                                        </p:attrNameLst>
                                      </p:cBhvr>
                                      <p:to>
                                        <p:strVal val="visible"/>
                                      </p:to>
                                    </p:set>
                                    <p:animEffect filter="fade" transition="in">
                                      <p:cBhvr>
                                        <p:cTn dur="500"/>
                                        <p:tgtEl>
                                          <p:spTgt spid="146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Shape 16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Dependent	</a:t>
            </a:r>
          </a:p>
        </p:txBody>
      </p:sp>
      <p:sp>
        <p:nvSpPr>
          <p:cNvPr id="164" name="Shape 164"/>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 individual whom the taxpayer supports or lives with the taxpayer</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child</a:t>
            </a:r>
          </a:p>
          <a:p>
            <a:pPr indent="-285750" lvl="1" marL="742950" marR="0" rtl="0" algn="l">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relative</a:t>
            </a:r>
          </a:p>
        </p:txBody>
      </p:sp>
      <p:sp>
        <p:nvSpPr>
          <p:cNvPr id="165" name="Shape 16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xEl>
                                              <p:pRg end="0" st="0"/>
                                            </p:txEl>
                                          </p:spTgt>
                                        </p:tgtEl>
                                        <p:attrNameLst>
                                          <p:attrName>style.visibility</p:attrName>
                                        </p:attrNameLst>
                                      </p:cBhvr>
                                      <p:to>
                                        <p:strVal val="visible"/>
                                      </p:to>
                                    </p:set>
                                    <p:animEffect filter="fade" transition="in">
                                      <p:cBhvr>
                                        <p:cTn dur="500"/>
                                        <p:tgtEl>
                                          <p:spTgt spid="16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xEl>
                                              <p:pRg end="1" st="1"/>
                                            </p:txEl>
                                          </p:spTgt>
                                        </p:tgtEl>
                                        <p:attrNameLst>
                                          <p:attrName>style.visibility</p:attrName>
                                        </p:attrNameLst>
                                      </p:cBhvr>
                                      <p:to>
                                        <p:strVal val="visible"/>
                                      </p:to>
                                    </p:set>
                                    <p:animEffect filter="fade" transition="in">
                                      <p:cBhvr>
                                        <p:cTn dur="500"/>
                                        <p:tgtEl>
                                          <p:spTgt spid="16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xEl>
                                              <p:pRg end="2" st="2"/>
                                            </p:txEl>
                                          </p:spTgt>
                                        </p:tgtEl>
                                        <p:attrNameLst>
                                          <p:attrName>style.visibility</p:attrName>
                                        </p:attrNameLst>
                                      </p:cBhvr>
                                      <p:to>
                                        <p:strVal val="visible"/>
                                      </p:to>
                                    </p:set>
                                    <p:animEffect filter="fade" transition="in">
                                      <p:cBhvr>
                                        <p:cTn dur="500"/>
                                        <p:tgtEl>
                                          <p:spTgt spid="16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5" name="Shape 1465"/>
        <p:cNvGrpSpPr/>
        <p:nvPr/>
      </p:nvGrpSpPr>
      <p:grpSpPr>
        <a:xfrm>
          <a:off x="0" y="0"/>
          <a:ext cx="0" cy="0"/>
          <a:chOff x="0" y="0"/>
          <a:chExt cx="0" cy="0"/>
        </a:xfrm>
      </p:grpSpPr>
      <p:sp>
        <p:nvSpPr>
          <p:cNvPr id="1466" name="Shape 146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W-2: State and Local Wages, Tax</a:t>
            </a:r>
          </a:p>
        </p:txBody>
      </p:sp>
      <p:sp>
        <p:nvSpPr>
          <p:cNvPr id="1467" name="Shape 1467"/>
          <p:cNvSpPr txBox="1"/>
          <p:nvPr>
            <p:ph idx="1" type="body"/>
          </p:nvPr>
        </p:nvSpPr>
        <p:spPr>
          <a:xfrm>
            <a:off x="609600" y="1600205"/>
            <a:ext cx="10972800" cy="3517485"/>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State wages are reported in box 16 and state income tax withheld is reported in box 17</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Some localities also impose income tax</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Local wages are reported in box 17 and local tax is reported in box 18</a:t>
            </a:r>
          </a:p>
          <a:p>
            <a:pPr indent="0" lvl="0" marL="0" marR="0" rtl="0" algn="l">
              <a:spcBef>
                <a:spcPts val="800"/>
              </a:spcBef>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468" name="Shape 1468"/>
          <p:cNvSpPr/>
          <p:nvPr/>
        </p:nvSpPr>
        <p:spPr>
          <a:xfrm>
            <a:off x="609600" y="5300257"/>
            <a:ext cx="10972800" cy="923330"/>
          </a:xfrm>
          <a:prstGeom prst="rect">
            <a:avLst/>
          </a:prstGeom>
          <a:solidFill>
            <a:schemeClr val="accent3"/>
          </a:solidFill>
          <a:ln cap="flat" cmpd="sng" w="25400">
            <a:solidFill>
              <a:srgbClr val="2B535E"/>
            </a:solidFill>
            <a:prstDash val="solid"/>
            <a:round/>
            <a:headEnd len="med" w="med" type="none"/>
            <a:tailEnd len="med" w="med" type="none"/>
          </a:ln>
        </p:spPr>
        <p:txBody>
          <a:bodyPr anchorCtr="0" anchor="t" bIns="45700" lIns="91425" rIns="91425" wrap="square" tIns="45700">
            <a:noAutofit/>
          </a:bodyPr>
          <a:lstStyle/>
          <a:p>
            <a:pPr indent="0" lvl="0" marL="0" marR="0" rtl="0" algn="ctr">
              <a:spcBef>
                <a:spcPts val="0"/>
              </a:spcBef>
              <a:buNone/>
            </a:pPr>
            <a:r>
              <a:rPr b="1" lang="en-US" sz="2700">
                <a:solidFill>
                  <a:schemeClr val="lt1"/>
                </a:solidFill>
                <a:latin typeface="Questrial"/>
                <a:ea typeface="Questrial"/>
                <a:cs typeface="Questrial"/>
                <a:sym typeface="Questrial"/>
              </a:rPr>
              <a:t>State wage and tax information will be used to file the appropriate state income tax return (covered in B Session if applicable to your state) </a:t>
            </a:r>
          </a:p>
        </p:txBody>
      </p:sp>
      <p:sp>
        <p:nvSpPr>
          <p:cNvPr id="1469" name="Shape 146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7">
                                            <p:txEl>
                                              <p:pRg end="0" st="0"/>
                                            </p:txEl>
                                          </p:spTgt>
                                        </p:tgtEl>
                                        <p:attrNameLst>
                                          <p:attrName>style.visibility</p:attrName>
                                        </p:attrNameLst>
                                      </p:cBhvr>
                                      <p:to>
                                        <p:strVal val="visible"/>
                                      </p:to>
                                    </p:set>
                                    <p:animEffect filter="fade" transition="in">
                                      <p:cBhvr>
                                        <p:cTn dur="500"/>
                                        <p:tgtEl>
                                          <p:spTgt spid="146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7">
                                            <p:txEl>
                                              <p:pRg end="1" st="1"/>
                                            </p:txEl>
                                          </p:spTgt>
                                        </p:tgtEl>
                                        <p:attrNameLst>
                                          <p:attrName>style.visibility</p:attrName>
                                        </p:attrNameLst>
                                      </p:cBhvr>
                                      <p:to>
                                        <p:strVal val="visible"/>
                                      </p:to>
                                    </p:set>
                                    <p:animEffect filter="fade" transition="in">
                                      <p:cBhvr>
                                        <p:cTn dur="500"/>
                                        <p:tgtEl>
                                          <p:spTgt spid="146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7">
                                            <p:txEl>
                                              <p:pRg end="2" st="2"/>
                                            </p:txEl>
                                          </p:spTgt>
                                        </p:tgtEl>
                                        <p:attrNameLst>
                                          <p:attrName>style.visibility</p:attrName>
                                        </p:attrNameLst>
                                      </p:cBhvr>
                                      <p:to>
                                        <p:strVal val="visible"/>
                                      </p:to>
                                    </p:set>
                                    <p:animEffect filter="fade" transition="in">
                                      <p:cBhvr>
                                        <p:cTn dur="500"/>
                                        <p:tgtEl>
                                          <p:spTgt spid="146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7">
                                            <p:txEl>
                                              <p:pRg end="3" st="3"/>
                                            </p:txEl>
                                          </p:spTgt>
                                        </p:tgtEl>
                                        <p:attrNameLst>
                                          <p:attrName>style.visibility</p:attrName>
                                        </p:attrNameLst>
                                      </p:cBhvr>
                                      <p:to>
                                        <p:strVal val="visible"/>
                                      </p:to>
                                    </p:set>
                                    <p:animEffect filter="fade" transition="in">
                                      <p:cBhvr>
                                        <p:cTn dur="500"/>
                                        <p:tgtEl>
                                          <p:spTgt spid="146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8"/>
                                        </p:tgtEl>
                                        <p:attrNameLst>
                                          <p:attrName>style.visibility</p:attrName>
                                        </p:attrNameLst>
                                      </p:cBhvr>
                                      <p:to>
                                        <p:strVal val="visible"/>
                                      </p:to>
                                    </p:set>
                                    <p:animEffect filter="fade" transition="in">
                                      <p:cBhvr>
                                        <p:cTn dur="500"/>
                                        <p:tgtEl>
                                          <p:spTgt spid="14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4" name="Shape 1474"/>
        <p:cNvGrpSpPr/>
        <p:nvPr/>
      </p:nvGrpSpPr>
      <p:grpSpPr>
        <a:xfrm>
          <a:off x="0" y="0"/>
          <a:ext cx="0" cy="0"/>
          <a:chOff x="0" y="0"/>
          <a:chExt cx="0" cy="0"/>
        </a:xfrm>
      </p:grpSpPr>
      <p:pic>
        <p:nvPicPr>
          <p:cNvPr descr="SSA 1099.png" id="1475" name="Shape 1475"/>
          <p:cNvPicPr preferRelativeResize="0"/>
          <p:nvPr/>
        </p:nvPicPr>
        <p:blipFill>
          <a:blip r:embed="rId3">
            <a:alphaModFix/>
          </a:blip>
          <a:stretch>
            <a:fillRect/>
          </a:stretch>
        </p:blipFill>
        <p:spPr>
          <a:xfrm>
            <a:off x="3733801" y="1692640"/>
            <a:ext cx="4775686" cy="4155845"/>
          </a:xfrm>
          <a:prstGeom prst="rect">
            <a:avLst/>
          </a:prstGeom>
          <a:noFill/>
          <a:ln>
            <a:noFill/>
          </a:ln>
          <a:effectLst>
            <a:outerShdw blurRad="190500" rotWithShape="0" algn="tl">
              <a:srgbClr val="000000">
                <a:alpha val="69803"/>
              </a:srgbClr>
            </a:outerShdw>
          </a:effectLst>
        </p:spPr>
      </p:pic>
      <p:sp>
        <p:nvSpPr>
          <p:cNvPr id="1476" name="Shape 147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Social Security Benefit Statement</a:t>
            </a:r>
          </a:p>
        </p:txBody>
      </p:sp>
      <p:pic>
        <p:nvPicPr>
          <p:cNvPr id="1477" name="Shape 1477"/>
          <p:cNvPicPr preferRelativeResize="0"/>
          <p:nvPr/>
        </p:nvPicPr>
        <p:blipFill rotWithShape="1">
          <a:blip r:embed="rId4">
            <a:alphaModFix/>
          </a:blip>
          <a:srcRect b="0" l="0" r="0" t="0"/>
          <a:stretch/>
        </p:blipFill>
        <p:spPr>
          <a:xfrm>
            <a:off x="6562388" y="2445006"/>
            <a:ext cx="1835825" cy="234735"/>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478" name="Shape 1478"/>
          <p:cNvPicPr preferRelativeResize="0"/>
          <p:nvPr/>
        </p:nvPicPr>
        <p:blipFill rotWithShape="1">
          <a:blip r:embed="rId5">
            <a:alphaModFix/>
          </a:blip>
          <a:srcRect b="0" l="0" r="0" t="0"/>
          <a:stretch/>
        </p:blipFill>
        <p:spPr>
          <a:xfrm>
            <a:off x="3865596" y="2728307"/>
            <a:ext cx="2243373" cy="987084"/>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479" name="Shape 1479"/>
          <p:cNvPicPr preferRelativeResize="0"/>
          <p:nvPr/>
        </p:nvPicPr>
        <p:blipFill rotWithShape="1">
          <a:blip r:embed="rId6">
            <a:alphaModFix/>
          </a:blip>
          <a:srcRect b="0" l="0" r="0" t="0"/>
          <a:stretch/>
        </p:blipFill>
        <p:spPr>
          <a:xfrm>
            <a:off x="3852627" y="3715391"/>
            <a:ext cx="2243374" cy="987084"/>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480" name="Shape 1480"/>
          <p:cNvPicPr preferRelativeResize="0"/>
          <p:nvPr/>
        </p:nvPicPr>
        <p:blipFill rotWithShape="1">
          <a:blip r:embed="rId7">
            <a:alphaModFix/>
          </a:blip>
          <a:srcRect b="0" l="0" r="0" t="0"/>
          <a:stretch/>
        </p:blipFill>
        <p:spPr>
          <a:xfrm>
            <a:off x="3852626" y="4702475"/>
            <a:ext cx="2256343" cy="755687"/>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481" name="Shape 1481"/>
          <p:cNvPicPr preferRelativeResize="0"/>
          <p:nvPr/>
        </p:nvPicPr>
        <p:blipFill rotWithShape="1">
          <a:blip r:embed="rId8">
            <a:alphaModFix/>
          </a:blip>
          <a:srcRect b="0" l="0" r="0" t="0"/>
          <a:stretch/>
        </p:blipFill>
        <p:spPr>
          <a:xfrm>
            <a:off x="6133708" y="3824757"/>
            <a:ext cx="2264505" cy="398861"/>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sp>
        <p:nvSpPr>
          <p:cNvPr id="1482" name="Shape 148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47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4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47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4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47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4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48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4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7" name="Shape 1487"/>
        <p:cNvGrpSpPr/>
        <p:nvPr/>
      </p:nvGrpSpPr>
      <p:grpSpPr>
        <a:xfrm>
          <a:off x="0" y="0"/>
          <a:ext cx="0" cy="0"/>
          <a:chOff x="0" y="0"/>
          <a:chExt cx="0" cy="0"/>
        </a:xfrm>
      </p:grpSpPr>
      <p:sp>
        <p:nvSpPr>
          <p:cNvPr id="1488" name="Shape 148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Social Security Benefits</a:t>
            </a:r>
          </a:p>
        </p:txBody>
      </p:sp>
      <p:sp>
        <p:nvSpPr>
          <p:cNvPr id="1489" name="Shape 1489"/>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Net benefits reported in box 5</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Social Security benefits include monthly retirement, survivor, and disability benefits</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They do NOT include Supplemental Security Income (SSI): aimed at helping low-income elderly, blind, and disabled individuals pay for basic needs</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unearned income</a:t>
            </a:r>
          </a:p>
          <a:p>
            <a:pPr indent="0" lvl="0" marL="0" marR="0" rtl="0" algn="l">
              <a:spcBef>
                <a:spcPts val="800"/>
              </a:spcBef>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490" name="Shape 149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9">
                                            <p:txEl>
                                              <p:pRg end="0" st="0"/>
                                            </p:txEl>
                                          </p:spTgt>
                                        </p:tgtEl>
                                        <p:attrNameLst>
                                          <p:attrName>style.visibility</p:attrName>
                                        </p:attrNameLst>
                                      </p:cBhvr>
                                      <p:to>
                                        <p:strVal val="visible"/>
                                      </p:to>
                                    </p:set>
                                    <p:animEffect filter="fade" transition="in">
                                      <p:cBhvr>
                                        <p:cTn dur="500"/>
                                        <p:tgtEl>
                                          <p:spTgt spid="148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9">
                                            <p:txEl>
                                              <p:pRg end="1" st="1"/>
                                            </p:txEl>
                                          </p:spTgt>
                                        </p:tgtEl>
                                        <p:attrNameLst>
                                          <p:attrName>style.visibility</p:attrName>
                                        </p:attrNameLst>
                                      </p:cBhvr>
                                      <p:to>
                                        <p:strVal val="visible"/>
                                      </p:to>
                                    </p:set>
                                    <p:animEffect filter="fade" transition="in">
                                      <p:cBhvr>
                                        <p:cTn dur="500"/>
                                        <p:tgtEl>
                                          <p:spTgt spid="148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9">
                                            <p:txEl>
                                              <p:pRg end="2" st="2"/>
                                            </p:txEl>
                                          </p:spTgt>
                                        </p:tgtEl>
                                        <p:attrNameLst>
                                          <p:attrName>style.visibility</p:attrName>
                                        </p:attrNameLst>
                                      </p:cBhvr>
                                      <p:to>
                                        <p:strVal val="visible"/>
                                      </p:to>
                                    </p:set>
                                    <p:animEffect filter="fade" transition="in">
                                      <p:cBhvr>
                                        <p:cTn dur="500"/>
                                        <p:tgtEl>
                                          <p:spTgt spid="148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9">
                                            <p:txEl>
                                              <p:pRg end="3" st="3"/>
                                            </p:txEl>
                                          </p:spTgt>
                                        </p:tgtEl>
                                        <p:attrNameLst>
                                          <p:attrName>style.visibility</p:attrName>
                                        </p:attrNameLst>
                                      </p:cBhvr>
                                      <p:to>
                                        <p:strVal val="visible"/>
                                      </p:to>
                                    </p:set>
                                    <p:animEffect filter="fade" transition="in">
                                      <p:cBhvr>
                                        <p:cTn dur="500"/>
                                        <p:tgtEl>
                                          <p:spTgt spid="148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9">
                                            <p:txEl>
                                              <p:pRg end="4" st="4"/>
                                            </p:txEl>
                                          </p:spTgt>
                                        </p:tgtEl>
                                        <p:attrNameLst>
                                          <p:attrName>style.visibility</p:attrName>
                                        </p:attrNameLst>
                                      </p:cBhvr>
                                      <p:to>
                                        <p:strVal val="visible"/>
                                      </p:to>
                                    </p:set>
                                    <p:animEffect filter="fade" transition="in">
                                      <p:cBhvr>
                                        <p:cTn dur="500"/>
                                        <p:tgtEl>
                                          <p:spTgt spid="148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5" name="Shape 1495"/>
        <p:cNvGrpSpPr/>
        <p:nvPr/>
      </p:nvGrpSpPr>
      <p:grpSpPr>
        <a:xfrm>
          <a:off x="0" y="0"/>
          <a:ext cx="0" cy="0"/>
          <a:chOff x="0" y="0"/>
          <a:chExt cx="0" cy="0"/>
        </a:xfrm>
      </p:grpSpPr>
      <p:sp>
        <p:nvSpPr>
          <p:cNvPr id="1496" name="Shape 149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Social Security Benefits</a:t>
            </a:r>
          </a:p>
        </p:txBody>
      </p:sp>
      <p:sp>
        <p:nvSpPr>
          <p:cNvPr id="1497" name="Shape 1497"/>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Some portion of the Social Security benefits may be taxable.</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Generally, if Social Security benefits are the only source of income, then they are not taxable.</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Dependent upon filing status and other reportable income</a:t>
            </a:r>
          </a:p>
          <a:p>
            <a:pPr indent="-342900" lvl="0" marL="342900" marR="0" rtl="0" algn="l">
              <a:spcBef>
                <a:spcPts val="800"/>
              </a:spcBef>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498" name="Shape 149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7">
                                            <p:txEl>
                                              <p:pRg end="0" st="0"/>
                                            </p:txEl>
                                          </p:spTgt>
                                        </p:tgtEl>
                                        <p:attrNameLst>
                                          <p:attrName>style.visibility</p:attrName>
                                        </p:attrNameLst>
                                      </p:cBhvr>
                                      <p:to>
                                        <p:strVal val="visible"/>
                                      </p:to>
                                    </p:set>
                                    <p:animEffect filter="fade" transition="in">
                                      <p:cBhvr>
                                        <p:cTn dur="500"/>
                                        <p:tgtEl>
                                          <p:spTgt spid="149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7">
                                            <p:txEl>
                                              <p:pRg end="1" st="1"/>
                                            </p:txEl>
                                          </p:spTgt>
                                        </p:tgtEl>
                                        <p:attrNameLst>
                                          <p:attrName>style.visibility</p:attrName>
                                        </p:attrNameLst>
                                      </p:cBhvr>
                                      <p:to>
                                        <p:strVal val="visible"/>
                                      </p:to>
                                    </p:set>
                                    <p:animEffect filter="fade" transition="in">
                                      <p:cBhvr>
                                        <p:cTn dur="500"/>
                                        <p:tgtEl>
                                          <p:spTgt spid="149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7">
                                            <p:txEl>
                                              <p:pRg end="2" st="2"/>
                                            </p:txEl>
                                          </p:spTgt>
                                        </p:tgtEl>
                                        <p:attrNameLst>
                                          <p:attrName>style.visibility</p:attrName>
                                        </p:attrNameLst>
                                      </p:cBhvr>
                                      <p:to>
                                        <p:strVal val="visible"/>
                                      </p:to>
                                    </p:set>
                                    <p:animEffect filter="fade" transition="in">
                                      <p:cBhvr>
                                        <p:cTn dur="500"/>
                                        <p:tgtEl>
                                          <p:spTgt spid="149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7">
                                            <p:txEl>
                                              <p:pRg end="3" st="3"/>
                                            </p:txEl>
                                          </p:spTgt>
                                        </p:tgtEl>
                                        <p:attrNameLst>
                                          <p:attrName>style.visibility</p:attrName>
                                        </p:attrNameLst>
                                      </p:cBhvr>
                                      <p:to>
                                        <p:strVal val="visible"/>
                                      </p:to>
                                    </p:set>
                                    <p:animEffect filter="fade" transition="in">
                                      <p:cBhvr>
                                        <p:cTn dur="500"/>
                                        <p:tgtEl>
                                          <p:spTgt spid="149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3" name="Shape 1503"/>
        <p:cNvGrpSpPr/>
        <p:nvPr/>
      </p:nvGrpSpPr>
      <p:grpSpPr>
        <a:xfrm>
          <a:off x="0" y="0"/>
          <a:ext cx="0" cy="0"/>
          <a:chOff x="0" y="0"/>
          <a:chExt cx="0" cy="0"/>
        </a:xfrm>
      </p:grpSpPr>
      <p:sp>
        <p:nvSpPr>
          <p:cNvPr id="1504" name="Shape 150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Medicare Premiums</a:t>
            </a:r>
          </a:p>
        </p:txBody>
      </p:sp>
      <p:sp>
        <p:nvSpPr>
          <p:cNvPr id="1505" name="Shape 1505"/>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3</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Many taxpayers will have Medicare insurance premiums (part B) and/or Medicare prescription drug premiums (part D) deducted from benefits</a:t>
            </a:r>
          </a:p>
        </p:txBody>
      </p:sp>
      <p:sp>
        <p:nvSpPr>
          <p:cNvPr id="1506" name="Shape 150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5">
                                            <p:txEl>
                                              <p:pRg end="0" st="0"/>
                                            </p:txEl>
                                          </p:spTgt>
                                        </p:tgtEl>
                                        <p:attrNameLst>
                                          <p:attrName>style.visibility</p:attrName>
                                        </p:attrNameLst>
                                      </p:cBhvr>
                                      <p:to>
                                        <p:strVal val="visible"/>
                                      </p:to>
                                    </p:set>
                                    <p:animEffect filter="fade" transition="in">
                                      <p:cBhvr>
                                        <p:cTn dur="500"/>
                                        <p:tgtEl>
                                          <p:spTgt spid="15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5">
                                            <p:txEl>
                                              <p:pRg end="1" st="1"/>
                                            </p:txEl>
                                          </p:spTgt>
                                        </p:tgtEl>
                                        <p:attrNameLst>
                                          <p:attrName>style.visibility</p:attrName>
                                        </p:attrNameLst>
                                      </p:cBhvr>
                                      <p:to>
                                        <p:strVal val="visible"/>
                                      </p:to>
                                    </p:set>
                                    <p:animEffect filter="fade" transition="in">
                                      <p:cBhvr>
                                        <p:cTn dur="500"/>
                                        <p:tgtEl>
                                          <p:spTgt spid="150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1" name="Shape 1511"/>
        <p:cNvGrpSpPr/>
        <p:nvPr/>
      </p:nvGrpSpPr>
      <p:grpSpPr>
        <a:xfrm>
          <a:off x="0" y="0"/>
          <a:ext cx="0" cy="0"/>
          <a:chOff x="0" y="0"/>
          <a:chExt cx="0" cy="0"/>
        </a:xfrm>
      </p:grpSpPr>
      <p:sp>
        <p:nvSpPr>
          <p:cNvPr id="1512" name="Shape 151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Voluntary Federal Income Tax Withholding</a:t>
            </a:r>
          </a:p>
        </p:txBody>
      </p:sp>
      <p:sp>
        <p:nvSpPr>
          <p:cNvPr id="1513" name="Shape 1513"/>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5</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choose to have federal income tax withheld from benefits (if taxpayers know their benefits may be partially taxable)</a:t>
            </a:r>
          </a:p>
        </p:txBody>
      </p:sp>
      <p:sp>
        <p:nvSpPr>
          <p:cNvPr id="1514" name="Shape 151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3">
                                            <p:txEl>
                                              <p:pRg end="0" st="0"/>
                                            </p:txEl>
                                          </p:spTgt>
                                        </p:tgtEl>
                                        <p:attrNameLst>
                                          <p:attrName>style.visibility</p:attrName>
                                        </p:attrNameLst>
                                      </p:cBhvr>
                                      <p:to>
                                        <p:strVal val="visible"/>
                                      </p:to>
                                    </p:set>
                                    <p:animEffect filter="fade" transition="in">
                                      <p:cBhvr>
                                        <p:cTn dur="500"/>
                                        <p:tgtEl>
                                          <p:spTgt spid="15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3">
                                            <p:txEl>
                                              <p:pRg end="1" st="1"/>
                                            </p:txEl>
                                          </p:spTgt>
                                        </p:tgtEl>
                                        <p:attrNameLst>
                                          <p:attrName>style.visibility</p:attrName>
                                        </p:attrNameLst>
                                      </p:cBhvr>
                                      <p:to>
                                        <p:strVal val="visible"/>
                                      </p:to>
                                    </p:set>
                                    <p:animEffect filter="fade" transition="in">
                                      <p:cBhvr>
                                        <p:cTn dur="500"/>
                                        <p:tgtEl>
                                          <p:spTgt spid="151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9" name="Shape 1519"/>
        <p:cNvGrpSpPr/>
        <p:nvPr/>
      </p:nvGrpSpPr>
      <p:grpSpPr>
        <a:xfrm>
          <a:off x="0" y="0"/>
          <a:ext cx="0" cy="0"/>
          <a:chOff x="0" y="0"/>
          <a:chExt cx="0" cy="0"/>
        </a:xfrm>
      </p:grpSpPr>
      <p:sp>
        <p:nvSpPr>
          <p:cNvPr id="1520" name="Shape 152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Lump Sum Benefit Payments</a:t>
            </a:r>
          </a:p>
        </p:txBody>
      </p:sp>
      <p:sp>
        <p:nvSpPr>
          <p:cNvPr id="1521" name="Shape 1521"/>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3</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Some taxpayers may have received a lump-sum benefit payment (for current tax year and prior tax years)</a:t>
            </a:r>
          </a:p>
          <a:p>
            <a:pPr indent="0" lvl="0" marL="0" marR="0" rtl="0" algn="l">
              <a:spcBef>
                <a:spcPts val="800"/>
              </a:spcBef>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522" name="Shape 1522"/>
          <p:cNvSpPr txBox="1"/>
          <p:nvPr/>
        </p:nvSpPr>
        <p:spPr>
          <a:xfrm>
            <a:off x="609600" y="4740442"/>
            <a:ext cx="10972800" cy="1323439"/>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0" lvl="0" marL="0" marR="0" rtl="0" algn="ctr">
              <a:spcBef>
                <a:spcPts val="0"/>
              </a:spcBef>
              <a:buNone/>
            </a:pPr>
            <a:r>
              <a:rPr b="1" lang="en-US" sz="4000">
                <a:solidFill>
                  <a:schemeClr val="accent3"/>
                </a:solidFill>
                <a:latin typeface="Questrial"/>
                <a:ea typeface="Questrial"/>
                <a:cs typeface="Questrial"/>
                <a:sym typeface="Questrial"/>
              </a:rPr>
              <a:t>See your site coordinator if a taxpayer received lump-sum benefits</a:t>
            </a:r>
          </a:p>
        </p:txBody>
      </p:sp>
      <p:sp>
        <p:nvSpPr>
          <p:cNvPr id="1523" name="Shape 152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1">
                                            <p:txEl>
                                              <p:pRg end="0" st="0"/>
                                            </p:txEl>
                                          </p:spTgt>
                                        </p:tgtEl>
                                        <p:attrNameLst>
                                          <p:attrName>style.visibility</p:attrName>
                                        </p:attrNameLst>
                                      </p:cBhvr>
                                      <p:to>
                                        <p:strVal val="visible"/>
                                      </p:to>
                                    </p:set>
                                    <p:animEffect filter="fade" transition="in">
                                      <p:cBhvr>
                                        <p:cTn dur="500"/>
                                        <p:tgtEl>
                                          <p:spTgt spid="15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1">
                                            <p:txEl>
                                              <p:pRg end="1" st="1"/>
                                            </p:txEl>
                                          </p:spTgt>
                                        </p:tgtEl>
                                        <p:attrNameLst>
                                          <p:attrName>style.visibility</p:attrName>
                                        </p:attrNameLst>
                                      </p:cBhvr>
                                      <p:to>
                                        <p:strVal val="visible"/>
                                      </p:to>
                                    </p:set>
                                    <p:animEffect filter="fade" transition="in">
                                      <p:cBhvr>
                                        <p:cTn dur="500"/>
                                        <p:tgtEl>
                                          <p:spTgt spid="152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1">
                                            <p:txEl>
                                              <p:pRg end="2" st="2"/>
                                            </p:txEl>
                                          </p:spTgt>
                                        </p:tgtEl>
                                        <p:attrNameLst>
                                          <p:attrName>style.visibility</p:attrName>
                                        </p:attrNameLst>
                                      </p:cBhvr>
                                      <p:to>
                                        <p:strVal val="visible"/>
                                      </p:to>
                                    </p:set>
                                    <p:animEffect filter="fade" transition="in">
                                      <p:cBhvr>
                                        <p:cTn dur="500"/>
                                        <p:tgtEl>
                                          <p:spTgt spid="152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8" name="Shape 1528"/>
        <p:cNvGrpSpPr/>
        <p:nvPr/>
      </p:nvGrpSpPr>
      <p:grpSpPr>
        <a:xfrm>
          <a:off x="0" y="0"/>
          <a:ext cx="0" cy="0"/>
          <a:chOff x="0" y="0"/>
          <a:chExt cx="0" cy="0"/>
        </a:xfrm>
      </p:grpSpPr>
      <p:sp>
        <p:nvSpPr>
          <p:cNvPr id="1529" name="Shape 152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1099-G: Certain Government Payments</a:t>
            </a:r>
          </a:p>
        </p:txBody>
      </p:sp>
      <p:pic>
        <p:nvPicPr>
          <p:cNvPr id="1530" name="Shape 1530"/>
          <p:cNvPicPr preferRelativeResize="0"/>
          <p:nvPr/>
        </p:nvPicPr>
        <p:blipFill rotWithShape="1">
          <a:blip r:embed="rId3">
            <a:alphaModFix amt="93000"/>
          </a:blip>
          <a:srcRect b="0" l="0" r="0" t="0"/>
          <a:stretch/>
        </p:blipFill>
        <p:spPr>
          <a:xfrm>
            <a:off x="1530350" y="1949823"/>
            <a:ext cx="9131300" cy="3962400"/>
          </a:xfrm>
          <a:prstGeom prst="rect">
            <a:avLst/>
          </a:prstGeom>
          <a:noFill/>
          <a:ln>
            <a:noFill/>
          </a:ln>
          <a:effectLst>
            <a:outerShdw blurRad="190500" rotWithShape="0" algn="tl">
              <a:srgbClr val="000000">
                <a:alpha val="69803"/>
              </a:srgbClr>
            </a:outerShdw>
          </a:effectLst>
        </p:spPr>
      </p:pic>
      <p:pic>
        <p:nvPicPr>
          <p:cNvPr id="1531" name="Shape 1531"/>
          <p:cNvPicPr preferRelativeResize="0"/>
          <p:nvPr/>
        </p:nvPicPr>
        <p:blipFill rotWithShape="1">
          <a:blip r:embed="rId4">
            <a:alphaModFix/>
          </a:blip>
          <a:srcRect b="0" l="0" r="0" t="0"/>
          <a:stretch/>
        </p:blipFill>
        <p:spPr>
          <a:xfrm>
            <a:off x="5811206" y="2192053"/>
            <a:ext cx="1654305" cy="582315"/>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532" name="Shape 1532"/>
          <p:cNvPicPr preferRelativeResize="0"/>
          <p:nvPr/>
        </p:nvPicPr>
        <p:blipFill rotWithShape="1">
          <a:blip r:embed="rId5">
            <a:alphaModFix/>
          </a:blip>
          <a:srcRect b="0" l="0" r="0" t="0"/>
          <a:stretch/>
        </p:blipFill>
        <p:spPr>
          <a:xfrm>
            <a:off x="5811205" y="2816282"/>
            <a:ext cx="1654305" cy="578010"/>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533" name="Shape 1533"/>
          <p:cNvPicPr preferRelativeResize="0"/>
          <p:nvPr/>
        </p:nvPicPr>
        <p:blipFill rotWithShape="1">
          <a:blip r:embed="rId6">
            <a:alphaModFix/>
          </a:blip>
          <a:srcRect b="0" l="0" r="0" t="0"/>
          <a:stretch/>
        </p:blipFill>
        <p:spPr>
          <a:xfrm>
            <a:off x="7509471" y="3433857"/>
            <a:ext cx="1647717" cy="360230"/>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sp>
        <p:nvSpPr>
          <p:cNvPr id="1534" name="Shape 153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53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5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532"/>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5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8" name="Shape 1538"/>
        <p:cNvGrpSpPr/>
        <p:nvPr/>
      </p:nvGrpSpPr>
      <p:grpSpPr>
        <a:xfrm>
          <a:off x="0" y="0"/>
          <a:ext cx="0" cy="0"/>
          <a:chOff x="0" y="0"/>
          <a:chExt cx="0" cy="0"/>
        </a:xfrm>
      </p:grpSpPr>
      <p:sp>
        <p:nvSpPr>
          <p:cNvPr id="1539" name="Shape 153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1099-G: Unemployment Compensation</a:t>
            </a:r>
          </a:p>
        </p:txBody>
      </p:sp>
      <p:sp>
        <p:nvSpPr>
          <p:cNvPr id="1540" name="Shape 1540"/>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1</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Shows the total amount of unemployment compensation for the tax year</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Unemployment compensation is fully taxable income</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unearned income</a:t>
            </a:r>
          </a:p>
        </p:txBody>
      </p:sp>
      <p:sp>
        <p:nvSpPr>
          <p:cNvPr id="1541" name="Shape 154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0">
                                            <p:txEl>
                                              <p:pRg end="0" st="0"/>
                                            </p:txEl>
                                          </p:spTgt>
                                        </p:tgtEl>
                                        <p:attrNameLst>
                                          <p:attrName>style.visibility</p:attrName>
                                        </p:attrNameLst>
                                      </p:cBhvr>
                                      <p:to>
                                        <p:strVal val="visible"/>
                                      </p:to>
                                    </p:set>
                                    <p:animEffect filter="fade" transition="in">
                                      <p:cBhvr>
                                        <p:cTn dur="500"/>
                                        <p:tgtEl>
                                          <p:spTgt spid="154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0">
                                            <p:txEl>
                                              <p:pRg end="1" st="1"/>
                                            </p:txEl>
                                          </p:spTgt>
                                        </p:tgtEl>
                                        <p:attrNameLst>
                                          <p:attrName>style.visibility</p:attrName>
                                        </p:attrNameLst>
                                      </p:cBhvr>
                                      <p:to>
                                        <p:strVal val="visible"/>
                                      </p:to>
                                    </p:set>
                                    <p:animEffect filter="fade" transition="in">
                                      <p:cBhvr>
                                        <p:cTn dur="500"/>
                                        <p:tgtEl>
                                          <p:spTgt spid="154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0">
                                            <p:txEl>
                                              <p:pRg end="2" st="2"/>
                                            </p:txEl>
                                          </p:spTgt>
                                        </p:tgtEl>
                                        <p:attrNameLst>
                                          <p:attrName>style.visibility</p:attrName>
                                        </p:attrNameLst>
                                      </p:cBhvr>
                                      <p:to>
                                        <p:strVal val="visible"/>
                                      </p:to>
                                    </p:set>
                                    <p:animEffect filter="fade" transition="in">
                                      <p:cBhvr>
                                        <p:cTn dur="500"/>
                                        <p:tgtEl>
                                          <p:spTgt spid="154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0">
                                            <p:txEl>
                                              <p:pRg end="3" st="3"/>
                                            </p:txEl>
                                          </p:spTgt>
                                        </p:tgtEl>
                                        <p:attrNameLst>
                                          <p:attrName>style.visibility</p:attrName>
                                        </p:attrNameLst>
                                      </p:cBhvr>
                                      <p:to>
                                        <p:strVal val="visible"/>
                                      </p:to>
                                    </p:set>
                                    <p:animEffect filter="fade" transition="in">
                                      <p:cBhvr>
                                        <p:cTn dur="500"/>
                                        <p:tgtEl>
                                          <p:spTgt spid="1540">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5" name="Shape 1545"/>
        <p:cNvGrpSpPr/>
        <p:nvPr/>
      </p:nvGrpSpPr>
      <p:grpSpPr>
        <a:xfrm>
          <a:off x="0" y="0"/>
          <a:ext cx="0" cy="0"/>
          <a:chOff x="0" y="0"/>
          <a:chExt cx="0" cy="0"/>
        </a:xfrm>
      </p:grpSpPr>
      <p:sp>
        <p:nvSpPr>
          <p:cNvPr id="1546" name="Shape 154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1099-G: Federal Income Tax Withheld</a:t>
            </a:r>
          </a:p>
        </p:txBody>
      </p:sp>
      <p:sp>
        <p:nvSpPr>
          <p:cNvPr id="1547" name="Shape 1547"/>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4</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choose to have federal income tax withheld on unemployment compensation</a:t>
            </a:r>
          </a:p>
          <a:p>
            <a:pPr indent="-342900" lvl="0" marL="342900" marR="0" rtl="0" algn="l">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548" name="Shape 154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7">
                                            <p:txEl>
                                              <p:pRg end="0" st="0"/>
                                            </p:txEl>
                                          </p:spTgt>
                                        </p:tgtEl>
                                        <p:attrNameLst>
                                          <p:attrName>style.visibility</p:attrName>
                                        </p:attrNameLst>
                                      </p:cBhvr>
                                      <p:to>
                                        <p:strVal val="visible"/>
                                      </p:to>
                                    </p:set>
                                    <p:animEffect filter="fade" transition="in">
                                      <p:cBhvr>
                                        <p:cTn dur="500"/>
                                        <p:tgtEl>
                                          <p:spTgt spid="154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7">
                                            <p:txEl>
                                              <p:pRg end="1" st="1"/>
                                            </p:txEl>
                                          </p:spTgt>
                                        </p:tgtEl>
                                        <p:attrNameLst>
                                          <p:attrName>style.visibility</p:attrName>
                                        </p:attrNameLst>
                                      </p:cBhvr>
                                      <p:to>
                                        <p:strVal val="visible"/>
                                      </p:to>
                                    </p:set>
                                    <p:animEffect filter="fade" transition="in">
                                      <p:cBhvr>
                                        <p:cTn dur="500"/>
                                        <p:tgtEl>
                                          <p:spTgt spid="154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7">
                                            <p:txEl>
                                              <p:pRg end="2" st="2"/>
                                            </p:txEl>
                                          </p:spTgt>
                                        </p:tgtEl>
                                        <p:attrNameLst>
                                          <p:attrName>style.visibility</p:attrName>
                                        </p:attrNameLst>
                                      </p:cBhvr>
                                      <p:to>
                                        <p:strVal val="visible"/>
                                      </p:to>
                                    </p:set>
                                    <p:animEffect filter="fade" transition="in">
                                      <p:cBhvr>
                                        <p:cTn dur="500"/>
                                        <p:tgtEl>
                                          <p:spTgt spid="154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Shape 17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Exemptions 	</a:t>
            </a:r>
          </a:p>
        </p:txBody>
      </p:sp>
      <p:sp>
        <p:nvSpPr>
          <p:cNvPr id="172" name="Shape 172"/>
          <p:cNvSpPr txBox="1"/>
          <p:nvPr>
            <p:ph idx="1" type="body"/>
          </p:nvPr>
        </p:nvSpPr>
        <p:spPr>
          <a:xfrm>
            <a:off x="609600" y="1257966"/>
            <a:ext cx="10972800" cy="4526100"/>
          </a:xfrm>
          <a:prstGeom prst="rect">
            <a:avLst/>
          </a:prstGeom>
          <a:noFill/>
          <a:ln>
            <a:noFill/>
          </a:ln>
        </p:spPr>
        <p:txBody>
          <a:bodyPr anchorCtr="0" anchor="t" bIns="45700" lIns="91425"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Let’s look at the I/I form:</a:t>
            </a:r>
          </a:p>
        </p:txBody>
      </p:sp>
      <p:pic>
        <p:nvPicPr>
          <p:cNvPr id="173" name="Shape 173"/>
          <p:cNvPicPr preferRelativeResize="0"/>
          <p:nvPr/>
        </p:nvPicPr>
        <p:blipFill>
          <a:blip r:embed="rId3">
            <a:alphaModFix/>
          </a:blip>
          <a:stretch>
            <a:fillRect/>
          </a:stretch>
        </p:blipFill>
        <p:spPr>
          <a:xfrm>
            <a:off x="888250" y="2183000"/>
            <a:ext cx="10244475" cy="2676025"/>
          </a:xfrm>
          <a:prstGeom prst="rect">
            <a:avLst/>
          </a:prstGeom>
          <a:noFill/>
          <a:ln>
            <a:noFill/>
          </a:ln>
          <a:effectLst>
            <a:outerShdw blurRad="292100" rotWithShape="0" algn="tl" dir="2700000" dist="139700">
              <a:srgbClr val="333333">
                <a:alpha val="64709"/>
              </a:srgbClr>
            </a:outerShdw>
          </a:effectLst>
        </p:spPr>
      </p:pic>
      <p:sp>
        <p:nvSpPr>
          <p:cNvPr id="174" name="Shape 174"/>
          <p:cNvSpPr/>
          <p:nvPr/>
        </p:nvSpPr>
        <p:spPr>
          <a:xfrm>
            <a:off x="405588" y="4859025"/>
            <a:ext cx="11209800" cy="1875900"/>
          </a:xfrm>
          <a:prstGeom prst="rect">
            <a:avLst/>
          </a:prstGeom>
          <a:solidFill>
            <a:schemeClr val="accent1"/>
          </a:solidFill>
          <a:ln cap="flat" cmpd="sng" w="25400">
            <a:solidFill>
              <a:srgbClr val="B08420"/>
            </a:solidFill>
            <a:prstDash val="solid"/>
            <a:round/>
            <a:headEnd len="med" w="med" type="none"/>
            <a:tailEnd len="med" w="med" type="none"/>
          </a:ln>
        </p:spPr>
        <p:txBody>
          <a:bodyPr anchorCtr="0" anchor="ctr" bIns="45700" lIns="91425" rIns="91425" wrap="square" tIns="45700">
            <a:noAutofit/>
          </a:bodyPr>
          <a:lstStyle/>
          <a:p>
            <a:pPr indent="0" lvl="1" marL="457200" marR="0" rtl="0" algn="ctr">
              <a:spcBef>
                <a:spcPts val="0"/>
              </a:spcBef>
              <a:buClr>
                <a:schemeClr val="lt1"/>
              </a:buClr>
              <a:buFont typeface="Noto Sans Symbols"/>
              <a:buNone/>
            </a:pPr>
            <a:r>
              <a:rPr b="1" lang="en-US" sz="3600">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 </a:t>
            </a:r>
          </a:p>
        </p:txBody>
      </p:sp>
      <p:sp>
        <p:nvSpPr>
          <p:cNvPr id="175" name="Shape 17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0" st="0"/>
                                            </p:txEl>
                                          </p:spTgt>
                                        </p:tgtEl>
                                        <p:attrNameLst>
                                          <p:attrName>style.visibility</p:attrName>
                                        </p:attrNameLst>
                                      </p:cBhvr>
                                      <p:to>
                                        <p:strVal val="visible"/>
                                      </p:to>
                                    </p:set>
                                    <p:animEffect filter="fade" transition="in">
                                      <p:cBhvr>
                                        <p:cTn dur="500"/>
                                        <p:tgtEl>
                                          <p:spTgt spid="17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3" name="Shape 1553"/>
        <p:cNvGrpSpPr/>
        <p:nvPr/>
      </p:nvGrpSpPr>
      <p:grpSpPr>
        <a:xfrm>
          <a:off x="0" y="0"/>
          <a:ext cx="0" cy="0"/>
          <a:chOff x="0" y="0"/>
          <a:chExt cx="0" cy="0"/>
        </a:xfrm>
      </p:grpSpPr>
      <p:sp>
        <p:nvSpPr>
          <p:cNvPr id="1554" name="Shape 155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Prior Year State Tax Refund</a:t>
            </a:r>
          </a:p>
        </p:txBody>
      </p:sp>
      <p:sp>
        <p:nvSpPr>
          <p:cNvPr id="1555" name="Shape 1555"/>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12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t>
            </a:r>
            <a:r>
              <a:rPr lang="en-US"/>
              <a:t>Prior Year</a:t>
            </a:r>
            <a:r>
              <a:rPr b="0" i="0" lang="en-US" sz="4000" u="none" cap="none" strike="noStrike">
                <a:solidFill>
                  <a:schemeClr val="dk1"/>
                </a:solidFill>
                <a:latin typeface="Questrial"/>
                <a:ea typeface="Questrial"/>
                <a:cs typeface="Questrial"/>
                <a:sym typeface="Questrial"/>
              </a:rPr>
              <a:t> State Tax Refund may be taxable and need to be reported</a:t>
            </a:r>
          </a:p>
          <a:p>
            <a:pPr indent="-342900" lvl="0" marL="342900" marR="0" rtl="0" algn="l">
              <a:lnSpc>
                <a:spcPct val="12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 order for the refund to be taxable, the taxpayer must have:</a:t>
            </a:r>
          </a:p>
          <a:p>
            <a:pPr indent="-285750" lvl="1" marL="742950" marR="0" rtl="0" algn="l">
              <a:lnSpc>
                <a:spcPct val="120000"/>
              </a:lnSpc>
              <a:spcBef>
                <a:spcPts val="0"/>
              </a:spcBef>
              <a:spcAft>
                <a:spcPts val="0"/>
              </a:spcAft>
              <a:buClr>
                <a:schemeClr val="dk1"/>
              </a:buClr>
              <a:buSzPts val="4000"/>
              <a:buFont typeface="Arial"/>
              <a:buChar char="•"/>
            </a:pPr>
            <a:r>
              <a:rPr b="0" i="0" lang="en-US" sz="4000" u="none" cap="none" strike="noStrike">
                <a:solidFill>
                  <a:schemeClr val="dk1"/>
                </a:solidFill>
                <a:latin typeface="Questrial"/>
                <a:ea typeface="Questrial"/>
                <a:cs typeface="Questrial"/>
                <a:sym typeface="Questrial"/>
              </a:rPr>
              <a:t>Itemized on Federal Return </a:t>
            </a:r>
          </a:p>
          <a:p>
            <a:pPr indent="-285750" lvl="1" marL="742950" marR="0" rtl="0" algn="l">
              <a:lnSpc>
                <a:spcPct val="120000"/>
              </a:lnSpc>
              <a:spcBef>
                <a:spcPts val="0"/>
              </a:spcBef>
              <a:spcAft>
                <a:spcPts val="0"/>
              </a:spcAft>
              <a:buClr>
                <a:schemeClr val="dk1"/>
              </a:buClr>
              <a:buSzPts val="4000"/>
              <a:buFont typeface="Arial"/>
              <a:buChar char="•"/>
            </a:pPr>
            <a:r>
              <a:rPr b="0" i="0" lang="en-US" sz="4000" u="none" cap="none" strike="noStrike">
                <a:solidFill>
                  <a:schemeClr val="dk1"/>
                </a:solidFill>
                <a:latin typeface="Questrial"/>
                <a:ea typeface="Questrial"/>
                <a:cs typeface="Questrial"/>
                <a:sym typeface="Questrial"/>
              </a:rPr>
              <a:t>Deducted State Income Tax(5a), NOT sales tax(5b) on Sch A(Federal return)</a:t>
            </a:r>
          </a:p>
          <a:p>
            <a:pPr indent="0" lvl="1" marL="457200" marR="0" rtl="0" algn="l">
              <a:lnSpc>
                <a:spcPct val="120000"/>
              </a:lnSpc>
              <a:spcBef>
                <a:spcPts val="0"/>
              </a:spcBef>
              <a:spcAft>
                <a:spcPts val="0"/>
              </a:spcAft>
              <a:buClr>
                <a:schemeClr val="dk1"/>
              </a:buClr>
              <a:buFont typeface="Arial"/>
              <a:buNone/>
            </a:pPr>
            <a:r>
              <a:t/>
            </a:r>
            <a:endParaRPr b="0" i="0" sz="3600" u="none" cap="none" strike="noStrike">
              <a:solidFill>
                <a:schemeClr val="dk1"/>
              </a:solidFill>
              <a:latin typeface="Questrial"/>
              <a:ea typeface="Questrial"/>
              <a:cs typeface="Questrial"/>
              <a:sym typeface="Questrial"/>
            </a:endParaRPr>
          </a:p>
          <a:p>
            <a:pPr indent="-342900" lvl="0" marL="342900" marR="0" rtl="0" algn="ctr">
              <a:lnSpc>
                <a:spcPct val="80000"/>
              </a:lnSpc>
              <a:spcBef>
                <a:spcPts val="640"/>
              </a:spcBef>
              <a:buClr>
                <a:schemeClr val="dk1"/>
              </a:buClr>
              <a:buFont typeface="Noto Sans Symbols"/>
              <a:buNone/>
            </a:pPr>
            <a:r>
              <a:t/>
            </a:r>
            <a:endParaRPr b="1" i="1" sz="3200" u="none" cap="none" strike="noStrike">
              <a:solidFill>
                <a:srgbClr val="FFFFFF"/>
              </a:solidFill>
              <a:latin typeface="Questrial"/>
              <a:ea typeface="Questrial"/>
              <a:cs typeface="Questrial"/>
              <a:sym typeface="Questrial"/>
            </a:endParaRPr>
          </a:p>
        </p:txBody>
      </p:sp>
      <p:sp>
        <p:nvSpPr>
          <p:cNvPr id="1556" name="Shape 155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1" name="Shape 1561"/>
        <p:cNvGrpSpPr/>
        <p:nvPr/>
      </p:nvGrpSpPr>
      <p:grpSpPr>
        <a:xfrm>
          <a:off x="0" y="0"/>
          <a:ext cx="0" cy="0"/>
          <a:chOff x="0" y="0"/>
          <a:chExt cx="0" cy="0"/>
        </a:xfrm>
      </p:grpSpPr>
      <p:sp>
        <p:nvSpPr>
          <p:cNvPr id="1562" name="Shape 156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Household Employee Income</a:t>
            </a:r>
          </a:p>
        </p:txBody>
      </p:sp>
      <p:sp>
        <p:nvSpPr>
          <p:cNvPr id="1563" name="Shape 1563"/>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a household employee earns less than $2,000 a year, the employer is not required to issue a Form W-2 </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However, this income must still be reported on the taxpayer’s income tax return</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earned income</a:t>
            </a:r>
          </a:p>
        </p:txBody>
      </p:sp>
      <p:sp>
        <p:nvSpPr>
          <p:cNvPr id="1564" name="Shape 156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3">
                                            <p:txEl>
                                              <p:pRg end="0" st="0"/>
                                            </p:txEl>
                                          </p:spTgt>
                                        </p:tgtEl>
                                        <p:attrNameLst>
                                          <p:attrName>style.visibility</p:attrName>
                                        </p:attrNameLst>
                                      </p:cBhvr>
                                      <p:to>
                                        <p:strVal val="visible"/>
                                      </p:to>
                                    </p:set>
                                    <p:animEffect filter="fade" transition="in">
                                      <p:cBhvr>
                                        <p:cTn dur="500"/>
                                        <p:tgtEl>
                                          <p:spTgt spid="15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3">
                                            <p:txEl>
                                              <p:pRg end="1" st="1"/>
                                            </p:txEl>
                                          </p:spTgt>
                                        </p:tgtEl>
                                        <p:attrNameLst>
                                          <p:attrName>style.visibility</p:attrName>
                                        </p:attrNameLst>
                                      </p:cBhvr>
                                      <p:to>
                                        <p:strVal val="visible"/>
                                      </p:to>
                                    </p:set>
                                    <p:animEffect filter="fade" transition="in">
                                      <p:cBhvr>
                                        <p:cTn dur="500"/>
                                        <p:tgtEl>
                                          <p:spTgt spid="156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3">
                                            <p:txEl>
                                              <p:pRg end="2" st="2"/>
                                            </p:txEl>
                                          </p:spTgt>
                                        </p:tgtEl>
                                        <p:attrNameLst>
                                          <p:attrName>style.visibility</p:attrName>
                                        </p:attrNameLst>
                                      </p:cBhvr>
                                      <p:to>
                                        <p:strVal val="visible"/>
                                      </p:to>
                                    </p:set>
                                    <p:animEffect filter="fade" transition="in">
                                      <p:cBhvr>
                                        <p:cTn dur="500"/>
                                        <p:tgtEl>
                                          <p:spTgt spid="156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9" name="Shape 1569"/>
        <p:cNvGrpSpPr/>
        <p:nvPr/>
      </p:nvGrpSpPr>
      <p:grpSpPr>
        <a:xfrm>
          <a:off x="0" y="0"/>
          <a:ext cx="0" cy="0"/>
          <a:chOff x="0" y="0"/>
          <a:chExt cx="0" cy="0"/>
        </a:xfrm>
      </p:grpSpPr>
      <p:sp>
        <p:nvSpPr>
          <p:cNvPr id="1570" name="Shape 157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1099-INT: Interest Income</a:t>
            </a:r>
          </a:p>
        </p:txBody>
      </p:sp>
      <p:pic>
        <p:nvPicPr>
          <p:cNvPr id="1571" name="Shape 1571"/>
          <p:cNvPicPr preferRelativeResize="0"/>
          <p:nvPr/>
        </p:nvPicPr>
        <p:blipFill rotWithShape="1">
          <a:blip r:embed="rId3">
            <a:alphaModFix/>
          </a:blip>
          <a:srcRect b="0" l="0" r="0" t="0"/>
          <a:stretch/>
        </p:blipFill>
        <p:spPr>
          <a:xfrm>
            <a:off x="2408642" y="1303338"/>
            <a:ext cx="7374716" cy="4870249"/>
          </a:xfrm>
          <a:prstGeom prst="rect">
            <a:avLst/>
          </a:prstGeom>
          <a:noFill/>
          <a:ln>
            <a:noFill/>
          </a:ln>
          <a:effectLst>
            <a:outerShdw blurRad="190500" rotWithShape="0" algn="tl">
              <a:srgbClr val="000000">
                <a:alpha val="69803"/>
              </a:srgbClr>
            </a:outerShdw>
          </a:effectLst>
        </p:spPr>
      </p:pic>
      <p:pic>
        <p:nvPicPr>
          <p:cNvPr id="1572" name="Shape 1572"/>
          <p:cNvPicPr preferRelativeResize="0"/>
          <p:nvPr/>
        </p:nvPicPr>
        <p:blipFill rotWithShape="1">
          <a:blip r:embed="rId4">
            <a:alphaModFix/>
          </a:blip>
          <a:srcRect b="0" l="0" r="0" t="0"/>
          <a:stretch/>
        </p:blipFill>
        <p:spPr>
          <a:xfrm>
            <a:off x="5889355" y="2002303"/>
            <a:ext cx="1340603" cy="444035"/>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573" name="Shape 1573"/>
          <p:cNvPicPr preferRelativeResize="0"/>
          <p:nvPr/>
        </p:nvPicPr>
        <p:blipFill rotWithShape="1">
          <a:blip r:embed="rId5">
            <a:alphaModFix/>
          </a:blip>
          <a:srcRect b="0" l="0" r="0" t="0"/>
          <a:stretch/>
        </p:blipFill>
        <p:spPr>
          <a:xfrm>
            <a:off x="5889355" y="2486667"/>
            <a:ext cx="2712204" cy="471128"/>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574" name="Shape 1574"/>
          <p:cNvPicPr preferRelativeResize="0"/>
          <p:nvPr/>
        </p:nvPicPr>
        <p:blipFill rotWithShape="1">
          <a:blip r:embed="rId6">
            <a:alphaModFix/>
          </a:blip>
          <a:srcRect b="0" l="0" r="0" t="0"/>
          <a:stretch/>
        </p:blipFill>
        <p:spPr>
          <a:xfrm>
            <a:off x="5889355" y="2987391"/>
            <a:ext cx="2712204" cy="461453"/>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575" name="Shape 1575"/>
          <p:cNvPicPr preferRelativeResize="0"/>
          <p:nvPr/>
        </p:nvPicPr>
        <p:blipFill rotWithShape="1">
          <a:blip r:embed="rId7">
            <a:alphaModFix/>
          </a:blip>
          <a:srcRect b="0" l="0" r="0" t="0"/>
          <a:stretch/>
        </p:blipFill>
        <p:spPr>
          <a:xfrm>
            <a:off x="5889355" y="3492354"/>
            <a:ext cx="1317357" cy="281984"/>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sp>
        <p:nvSpPr>
          <p:cNvPr id="1576" name="Shape 157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57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57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5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57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5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57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1" name="Shape 1581"/>
        <p:cNvGrpSpPr/>
        <p:nvPr/>
      </p:nvGrpSpPr>
      <p:grpSpPr>
        <a:xfrm>
          <a:off x="0" y="0"/>
          <a:ext cx="0" cy="0"/>
          <a:chOff x="0" y="0"/>
          <a:chExt cx="0" cy="0"/>
        </a:xfrm>
      </p:grpSpPr>
      <p:sp>
        <p:nvSpPr>
          <p:cNvPr id="1582" name="Shape 158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1099-INT: Interest &amp; Interest on U.S. Savings Bonds &amp; Treas. Obligations</a:t>
            </a:r>
          </a:p>
        </p:txBody>
      </p:sp>
      <p:sp>
        <p:nvSpPr>
          <p:cNvPr id="1583" name="Shape 1583"/>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boxes 1 and 3</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Money earns interest when it is:</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Deposited into bank accounts (e.g., savings account)</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Used to buy certificates of deposit (CDs) or bonds</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Interest is taxed in the year and is credited to a taxpayer’s account</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a:t>
            </a:r>
            <a:r>
              <a:rPr b="0" i="1" lang="en-US" sz="4000" u="none" cap="none" strike="noStrike">
                <a:solidFill>
                  <a:schemeClr val="dk1"/>
                </a:solidFill>
                <a:latin typeface="Questrial"/>
                <a:ea typeface="Questrial"/>
                <a:cs typeface="Questrial"/>
                <a:sym typeface="Questrial"/>
              </a:rPr>
              <a:t> </a:t>
            </a:r>
            <a:r>
              <a:rPr b="1" i="0" lang="en-US" sz="4000" u="none" cap="none" strike="noStrike">
                <a:solidFill>
                  <a:schemeClr val="dk1"/>
                </a:solidFill>
                <a:latin typeface="Questrial"/>
                <a:ea typeface="Questrial"/>
                <a:cs typeface="Questrial"/>
                <a:sym typeface="Questrial"/>
              </a:rPr>
              <a:t>unearned</a:t>
            </a:r>
            <a:r>
              <a:rPr b="0" i="0" lang="en-US" sz="4000" u="none" cap="none" strike="noStrike">
                <a:solidFill>
                  <a:schemeClr val="dk1"/>
                </a:solidFill>
                <a:latin typeface="Questrial"/>
                <a:ea typeface="Questrial"/>
                <a:cs typeface="Questrial"/>
                <a:sym typeface="Questrial"/>
              </a:rPr>
              <a:t> </a:t>
            </a:r>
            <a:r>
              <a:rPr b="1" i="0" lang="en-US" sz="4000" u="none" cap="none" strike="noStrike">
                <a:solidFill>
                  <a:schemeClr val="dk1"/>
                </a:solidFill>
                <a:latin typeface="Questrial"/>
                <a:ea typeface="Questrial"/>
                <a:cs typeface="Questrial"/>
                <a:sym typeface="Questrial"/>
              </a:rPr>
              <a:t>income</a:t>
            </a:r>
          </a:p>
          <a:p>
            <a:pPr indent="-285750" lvl="1" marL="742950" marR="0" rtl="0" algn="l">
              <a:lnSpc>
                <a:spcPct val="90000"/>
              </a:lnSpc>
              <a:spcBef>
                <a:spcPts val="720"/>
              </a:spcBef>
              <a:spcAft>
                <a:spcPts val="0"/>
              </a:spcAft>
              <a:buClr>
                <a:schemeClr val="dk1"/>
              </a:buClr>
              <a:buSzPts val="3600"/>
              <a:buFont typeface="Arial"/>
              <a:buNone/>
            </a:pPr>
            <a:r>
              <a:t/>
            </a:r>
            <a:endParaRPr b="0" i="0" sz="3600" u="none" cap="none" strike="noStrike">
              <a:solidFill>
                <a:srgbClr val="FFFFFF"/>
              </a:solidFill>
              <a:latin typeface="Questrial"/>
              <a:ea typeface="Questrial"/>
              <a:cs typeface="Questrial"/>
              <a:sym typeface="Questrial"/>
            </a:endParaRPr>
          </a:p>
          <a:p>
            <a:pPr indent="-342900" lvl="0" marL="342900" marR="0" rtl="0" algn="l">
              <a:lnSpc>
                <a:spcPct val="90000"/>
              </a:lnSpc>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584" name="Shape 158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3">
                                            <p:txEl>
                                              <p:pRg end="0" st="0"/>
                                            </p:txEl>
                                          </p:spTgt>
                                        </p:tgtEl>
                                        <p:attrNameLst>
                                          <p:attrName>style.visibility</p:attrName>
                                        </p:attrNameLst>
                                      </p:cBhvr>
                                      <p:to>
                                        <p:strVal val="visible"/>
                                      </p:to>
                                    </p:set>
                                    <p:animEffect filter="fade" transition="in">
                                      <p:cBhvr>
                                        <p:cTn dur="500"/>
                                        <p:tgtEl>
                                          <p:spTgt spid="15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3">
                                            <p:txEl>
                                              <p:pRg end="1" st="1"/>
                                            </p:txEl>
                                          </p:spTgt>
                                        </p:tgtEl>
                                        <p:attrNameLst>
                                          <p:attrName>style.visibility</p:attrName>
                                        </p:attrNameLst>
                                      </p:cBhvr>
                                      <p:to>
                                        <p:strVal val="visible"/>
                                      </p:to>
                                    </p:set>
                                    <p:animEffect filter="fade" transition="in">
                                      <p:cBhvr>
                                        <p:cTn dur="500"/>
                                        <p:tgtEl>
                                          <p:spTgt spid="158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3">
                                            <p:txEl>
                                              <p:pRg end="2" st="2"/>
                                            </p:txEl>
                                          </p:spTgt>
                                        </p:tgtEl>
                                        <p:attrNameLst>
                                          <p:attrName>style.visibility</p:attrName>
                                        </p:attrNameLst>
                                      </p:cBhvr>
                                      <p:to>
                                        <p:strVal val="visible"/>
                                      </p:to>
                                    </p:set>
                                    <p:animEffect filter="fade" transition="in">
                                      <p:cBhvr>
                                        <p:cTn dur="500"/>
                                        <p:tgtEl>
                                          <p:spTgt spid="158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3">
                                            <p:txEl>
                                              <p:pRg end="3" st="3"/>
                                            </p:txEl>
                                          </p:spTgt>
                                        </p:tgtEl>
                                        <p:attrNameLst>
                                          <p:attrName>style.visibility</p:attrName>
                                        </p:attrNameLst>
                                      </p:cBhvr>
                                      <p:to>
                                        <p:strVal val="visible"/>
                                      </p:to>
                                    </p:set>
                                    <p:animEffect filter="fade" transition="in">
                                      <p:cBhvr>
                                        <p:cTn dur="500"/>
                                        <p:tgtEl>
                                          <p:spTgt spid="158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3">
                                            <p:txEl>
                                              <p:pRg end="4" st="4"/>
                                            </p:txEl>
                                          </p:spTgt>
                                        </p:tgtEl>
                                        <p:attrNameLst>
                                          <p:attrName>style.visibility</p:attrName>
                                        </p:attrNameLst>
                                      </p:cBhvr>
                                      <p:to>
                                        <p:strVal val="visible"/>
                                      </p:to>
                                    </p:set>
                                    <p:animEffect filter="fade" transition="in">
                                      <p:cBhvr>
                                        <p:cTn dur="500"/>
                                        <p:tgtEl>
                                          <p:spTgt spid="158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3">
                                            <p:txEl>
                                              <p:pRg end="5" st="5"/>
                                            </p:txEl>
                                          </p:spTgt>
                                        </p:tgtEl>
                                        <p:attrNameLst>
                                          <p:attrName>style.visibility</p:attrName>
                                        </p:attrNameLst>
                                      </p:cBhvr>
                                      <p:to>
                                        <p:strVal val="visible"/>
                                      </p:to>
                                    </p:set>
                                    <p:animEffect filter="fade" transition="in">
                                      <p:cBhvr>
                                        <p:cTn dur="500"/>
                                        <p:tgtEl>
                                          <p:spTgt spid="158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3">
                                            <p:txEl>
                                              <p:pRg end="6" st="6"/>
                                            </p:txEl>
                                          </p:spTgt>
                                        </p:tgtEl>
                                        <p:attrNameLst>
                                          <p:attrName>style.visibility</p:attrName>
                                        </p:attrNameLst>
                                      </p:cBhvr>
                                      <p:to>
                                        <p:strVal val="visible"/>
                                      </p:to>
                                    </p:set>
                                    <p:animEffect filter="fade" transition="in">
                                      <p:cBhvr>
                                        <p:cTn dur="500"/>
                                        <p:tgtEl>
                                          <p:spTgt spid="158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3">
                                            <p:txEl>
                                              <p:pRg end="7" st="7"/>
                                            </p:txEl>
                                          </p:spTgt>
                                        </p:tgtEl>
                                        <p:attrNameLst>
                                          <p:attrName>style.visibility</p:attrName>
                                        </p:attrNameLst>
                                      </p:cBhvr>
                                      <p:to>
                                        <p:strVal val="visible"/>
                                      </p:to>
                                    </p:set>
                                    <p:animEffect filter="fade" transition="in">
                                      <p:cBhvr>
                                        <p:cTn dur="500"/>
                                        <p:tgtEl>
                                          <p:spTgt spid="1583">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9" name="Shape 1589"/>
        <p:cNvGrpSpPr/>
        <p:nvPr/>
      </p:nvGrpSpPr>
      <p:grpSpPr>
        <a:xfrm>
          <a:off x="0" y="0"/>
          <a:ext cx="0" cy="0"/>
          <a:chOff x="0" y="0"/>
          <a:chExt cx="0" cy="0"/>
        </a:xfrm>
      </p:grpSpPr>
      <p:sp>
        <p:nvSpPr>
          <p:cNvPr id="1590" name="Shape 159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1099-INT: Early Withdrawal Penalty</a:t>
            </a:r>
          </a:p>
        </p:txBody>
      </p:sp>
      <p:sp>
        <p:nvSpPr>
          <p:cNvPr id="1591" name="Shape 1591"/>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2</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Shows interest/principal forfeited because of early withdrawal of time savings (e.g., from a CD that has a time limit before withdrawal is allowed)</a:t>
            </a:r>
          </a:p>
          <a:p>
            <a:pPr indent="-342900" lvl="0" marL="342900" marR="0" rtl="0" algn="l">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592" name="Shape 159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1">
                                            <p:txEl>
                                              <p:pRg end="0" st="0"/>
                                            </p:txEl>
                                          </p:spTgt>
                                        </p:tgtEl>
                                        <p:attrNameLst>
                                          <p:attrName>style.visibility</p:attrName>
                                        </p:attrNameLst>
                                      </p:cBhvr>
                                      <p:to>
                                        <p:strVal val="visible"/>
                                      </p:to>
                                    </p:set>
                                    <p:animEffect filter="fade" transition="in">
                                      <p:cBhvr>
                                        <p:cTn dur="500"/>
                                        <p:tgtEl>
                                          <p:spTgt spid="159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1">
                                            <p:txEl>
                                              <p:pRg end="1" st="1"/>
                                            </p:txEl>
                                          </p:spTgt>
                                        </p:tgtEl>
                                        <p:attrNameLst>
                                          <p:attrName>style.visibility</p:attrName>
                                        </p:attrNameLst>
                                      </p:cBhvr>
                                      <p:to>
                                        <p:strVal val="visible"/>
                                      </p:to>
                                    </p:set>
                                    <p:animEffect filter="fade" transition="in">
                                      <p:cBhvr>
                                        <p:cTn dur="500"/>
                                        <p:tgtEl>
                                          <p:spTgt spid="159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1">
                                            <p:txEl>
                                              <p:pRg end="2" st="2"/>
                                            </p:txEl>
                                          </p:spTgt>
                                        </p:tgtEl>
                                        <p:attrNameLst>
                                          <p:attrName>style.visibility</p:attrName>
                                        </p:attrNameLst>
                                      </p:cBhvr>
                                      <p:to>
                                        <p:strVal val="visible"/>
                                      </p:to>
                                    </p:set>
                                    <p:animEffect filter="fade" transition="in">
                                      <p:cBhvr>
                                        <p:cTn dur="500"/>
                                        <p:tgtEl>
                                          <p:spTgt spid="159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7" name="Shape 1597"/>
        <p:cNvGrpSpPr/>
        <p:nvPr/>
      </p:nvGrpSpPr>
      <p:grpSpPr>
        <a:xfrm>
          <a:off x="0" y="0"/>
          <a:ext cx="0" cy="0"/>
          <a:chOff x="0" y="0"/>
          <a:chExt cx="0" cy="0"/>
        </a:xfrm>
      </p:grpSpPr>
      <p:sp>
        <p:nvSpPr>
          <p:cNvPr id="1598" name="Shape 159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1099-INT: Federal Income Tax Withheld</a:t>
            </a:r>
          </a:p>
        </p:txBody>
      </p:sp>
      <p:sp>
        <p:nvSpPr>
          <p:cNvPr id="1599" name="Shape 1599"/>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4</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 may have had federal income tax withheld in some circumstances</a:t>
            </a:r>
          </a:p>
          <a:p>
            <a:pPr indent="-342900" lvl="0" marL="342900" marR="0" rtl="0" algn="l">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600" name="Shape 160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9">
                                            <p:txEl>
                                              <p:pRg end="0" st="0"/>
                                            </p:txEl>
                                          </p:spTgt>
                                        </p:tgtEl>
                                        <p:attrNameLst>
                                          <p:attrName>style.visibility</p:attrName>
                                        </p:attrNameLst>
                                      </p:cBhvr>
                                      <p:to>
                                        <p:strVal val="visible"/>
                                      </p:to>
                                    </p:set>
                                    <p:animEffect filter="fade" transition="in">
                                      <p:cBhvr>
                                        <p:cTn dur="500"/>
                                        <p:tgtEl>
                                          <p:spTgt spid="159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9">
                                            <p:txEl>
                                              <p:pRg end="1" st="1"/>
                                            </p:txEl>
                                          </p:spTgt>
                                        </p:tgtEl>
                                        <p:attrNameLst>
                                          <p:attrName>style.visibility</p:attrName>
                                        </p:attrNameLst>
                                      </p:cBhvr>
                                      <p:to>
                                        <p:strVal val="visible"/>
                                      </p:to>
                                    </p:set>
                                    <p:animEffect filter="fade" transition="in">
                                      <p:cBhvr>
                                        <p:cTn dur="500"/>
                                        <p:tgtEl>
                                          <p:spTgt spid="159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9">
                                            <p:txEl>
                                              <p:pRg end="2" st="2"/>
                                            </p:txEl>
                                          </p:spTgt>
                                        </p:tgtEl>
                                        <p:attrNameLst>
                                          <p:attrName>style.visibility</p:attrName>
                                        </p:attrNameLst>
                                      </p:cBhvr>
                                      <p:to>
                                        <p:strVal val="visible"/>
                                      </p:to>
                                    </p:set>
                                    <p:animEffect filter="fade" transition="in">
                                      <p:cBhvr>
                                        <p:cTn dur="500"/>
                                        <p:tgtEl>
                                          <p:spTgt spid="159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5" name="Shape 1605"/>
        <p:cNvGrpSpPr/>
        <p:nvPr/>
      </p:nvGrpSpPr>
      <p:grpSpPr>
        <a:xfrm>
          <a:off x="0" y="0"/>
          <a:ext cx="0" cy="0"/>
          <a:chOff x="0" y="0"/>
          <a:chExt cx="0" cy="0"/>
        </a:xfrm>
      </p:grpSpPr>
      <p:sp>
        <p:nvSpPr>
          <p:cNvPr id="1606" name="Shape 160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1099-DIV: Dividends and Distributions</a:t>
            </a:r>
          </a:p>
        </p:txBody>
      </p:sp>
      <p:pic>
        <p:nvPicPr>
          <p:cNvPr id="1607" name="Shape 1607"/>
          <p:cNvPicPr preferRelativeResize="0"/>
          <p:nvPr>
            <p:ph idx="1" type="body"/>
          </p:nvPr>
        </p:nvPicPr>
        <p:blipFill rotWithShape="1">
          <a:blip r:embed="rId3">
            <a:alphaModFix/>
          </a:blip>
          <a:srcRect b="0" l="0" r="0" t="0"/>
          <a:stretch/>
        </p:blipFill>
        <p:spPr>
          <a:xfrm>
            <a:off x="2684853" y="1600200"/>
            <a:ext cx="6822293" cy="4525963"/>
          </a:xfrm>
          <a:prstGeom prst="rect">
            <a:avLst/>
          </a:prstGeom>
          <a:noFill/>
          <a:ln>
            <a:noFill/>
          </a:ln>
          <a:effectLst>
            <a:outerShdw blurRad="190500" rotWithShape="0" algn="tl">
              <a:srgbClr val="000000">
                <a:alpha val="69803"/>
              </a:srgbClr>
            </a:outerShdw>
          </a:effectLst>
        </p:spPr>
      </p:pic>
      <p:pic>
        <p:nvPicPr>
          <p:cNvPr id="1608" name="Shape 1608"/>
          <p:cNvPicPr preferRelativeResize="0"/>
          <p:nvPr/>
        </p:nvPicPr>
        <p:blipFill rotWithShape="1">
          <a:blip r:embed="rId4">
            <a:alphaModFix/>
          </a:blip>
          <a:srcRect b="0" l="0" r="0" t="0"/>
          <a:stretch/>
        </p:blipFill>
        <p:spPr>
          <a:xfrm>
            <a:off x="5902816" y="1843361"/>
            <a:ext cx="1275224" cy="416513"/>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609" name="Shape 1609"/>
          <p:cNvPicPr preferRelativeResize="0"/>
          <p:nvPr/>
        </p:nvPicPr>
        <p:blipFill rotWithShape="1">
          <a:blip r:embed="rId5">
            <a:alphaModFix/>
          </a:blip>
          <a:srcRect b="0" l="0" r="0" t="0"/>
          <a:stretch/>
        </p:blipFill>
        <p:spPr>
          <a:xfrm>
            <a:off x="5902816" y="2305203"/>
            <a:ext cx="1275224" cy="414624"/>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610" name="Shape 1610"/>
          <p:cNvPicPr preferRelativeResize="0"/>
          <p:nvPr/>
        </p:nvPicPr>
        <p:blipFill rotWithShape="1">
          <a:blip r:embed="rId6">
            <a:alphaModFix/>
          </a:blip>
          <a:srcRect b="0" l="0" r="0" t="0"/>
          <a:stretch/>
        </p:blipFill>
        <p:spPr>
          <a:xfrm>
            <a:off x="5902816" y="2765156"/>
            <a:ext cx="1275224" cy="287112"/>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611" name="Shape 1611"/>
          <p:cNvPicPr preferRelativeResize="0"/>
          <p:nvPr/>
        </p:nvPicPr>
        <p:blipFill rotWithShape="1">
          <a:blip r:embed="rId7">
            <a:alphaModFix/>
          </a:blip>
          <a:srcRect b="0" l="0" r="0" t="0"/>
          <a:stretch/>
        </p:blipFill>
        <p:spPr>
          <a:xfrm>
            <a:off x="7229658" y="3742509"/>
            <a:ext cx="1274263" cy="273874"/>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sp>
        <p:nvSpPr>
          <p:cNvPr id="1612" name="Shape 161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60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6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60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6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61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6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61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7" name="Shape 1617"/>
        <p:cNvGrpSpPr/>
        <p:nvPr/>
      </p:nvGrpSpPr>
      <p:grpSpPr>
        <a:xfrm>
          <a:off x="0" y="0"/>
          <a:ext cx="0" cy="0"/>
          <a:chOff x="0" y="0"/>
          <a:chExt cx="0" cy="0"/>
        </a:xfrm>
      </p:grpSpPr>
      <p:sp>
        <p:nvSpPr>
          <p:cNvPr id="1618" name="Shape 161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1099-DIV: Ordinary and Qualified Dividends</a:t>
            </a:r>
          </a:p>
        </p:txBody>
      </p:sp>
      <p:sp>
        <p:nvSpPr>
          <p:cNvPr id="1619" name="Shape 1619"/>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boxes 1a and 1b</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dividend is a distributions of a portion of a company’s earnings to shareholders</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E.g., if a taxpayer has investments in a stock, then dividends paid by the corporation are taxable</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unearned income</a:t>
            </a:r>
          </a:p>
        </p:txBody>
      </p:sp>
      <p:sp>
        <p:nvSpPr>
          <p:cNvPr id="1620" name="Shape 162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9">
                                            <p:txEl>
                                              <p:pRg end="0" st="0"/>
                                            </p:txEl>
                                          </p:spTgt>
                                        </p:tgtEl>
                                        <p:attrNameLst>
                                          <p:attrName>style.visibility</p:attrName>
                                        </p:attrNameLst>
                                      </p:cBhvr>
                                      <p:to>
                                        <p:strVal val="visible"/>
                                      </p:to>
                                    </p:set>
                                    <p:animEffect filter="fade" transition="in">
                                      <p:cBhvr>
                                        <p:cTn dur="500"/>
                                        <p:tgtEl>
                                          <p:spTgt spid="161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9">
                                            <p:txEl>
                                              <p:pRg end="1" st="1"/>
                                            </p:txEl>
                                          </p:spTgt>
                                        </p:tgtEl>
                                        <p:attrNameLst>
                                          <p:attrName>style.visibility</p:attrName>
                                        </p:attrNameLst>
                                      </p:cBhvr>
                                      <p:to>
                                        <p:strVal val="visible"/>
                                      </p:to>
                                    </p:set>
                                    <p:animEffect filter="fade" transition="in">
                                      <p:cBhvr>
                                        <p:cTn dur="500"/>
                                        <p:tgtEl>
                                          <p:spTgt spid="161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9">
                                            <p:txEl>
                                              <p:pRg end="2" st="2"/>
                                            </p:txEl>
                                          </p:spTgt>
                                        </p:tgtEl>
                                        <p:attrNameLst>
                                          <p:attrName>style.visibility</p:attrName>
                                        </p:attrNameLst>
                                      </p:cBhvr>
                                      <p:to>
                                        <p:strVal val="visible"/>
                                      </p:to>
                                    </p:set>
                                    <p:animEffect filter="fade" transition="in">
                                      <p:cBhvr>
                                        <p:cTn dur="500"/>
                                        <p:tgtEl>
                                          <p:spTgt spid="161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9">
                                            <p:txEl>
                                              <p:pRg end="3" st="3"/>
                                            </p:txEl>
                                          </p:spTgt>
                                        </p:tgtEl>
                                        <p:attrNameLst>
                                          <p:attrName>style.visibility</p:attrName>
                                        </p:attrNameLst>
                                      </p:cBhvr>
                                      <p:to>
                                        <p:strVal val="visible"/>
                                      </p:to>
                                    </p:set>
                                    <p:animEffect filter="fade" transition="in">
                                      <p:cBhvr>
                                        <p:cTn dur="500"/>
                                        <p:tgtEl>
                                          <p:spTgt spid="161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5" name="Shape 1625"/>
        <p:cNvGrpSpPr/>
        <p:nvPr/>
      </p:nvGrpSpPr>
      <p:grpSpPr>
        <a:xfrm>
          <a:off x="0" y="0"/>
          <a:ext cx="0" cy="0"/>
          <a:chOff x="0" y="0"/>
          <a:chExt cx="0" cy="0"/>
        </a:xfrm>
      </p:grpSpPr>
      <p:sp>
        <p:nvSpPr>
          <p:cNvPr id="1626" name="Shape 162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1099-DIV: Capital Gains Distributions</a:t>
            </a:r>
          </a:p>
        </p:txBody>
      </p:sp>
      <p:sp>
        <p:nvSpPr>
          <p:cNvPr id="1627" name="Shape 1627"/>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2a</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Capital gains distributions occur when a taxpayer sells stocks and securities in a mutual fund</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Capital gains are taxable!</a:t>
            </a:r>
          </a:p>
        </p:txBody>
      </p:sp>
      <p:sp>
        <p:nvSpPr>
          <p:cNvPr id="1628" name="Shape 162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7">
                                            <p:txEl>
                                              <p:pRg end="0" st="0"/>
                                            </p:txEl>
                                          </p:spTgt>
                                        </p:tgtEl>
                                        <p:attrNameLst>
                                          <p:attrName>style.visibility</p:attrName>
                                        </p:attrNameLst>
                                      </p:cBhvr>
                                      <p:to>
                                        <p:strVal val="visible"/>
                                      </p:to>
                                    </p:set>
                                    <p:animEffect filter="fade" transition="in">
                                      <p:cBhvr>
                                        <p:cTn dur="500"/>
                                        <p:tgtEl>
                                          <p:spTgt spid="162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7">
                                            <p:txEl>
                                              <p:pRg end="1" st="1"/>
                                            </p:txEl>
                                          </p:spTgt>
                                        </p:tgtEl>
                                        <p:attrNameLst>
                                          <p:attrName>style.visibility</p:attrName>
                                        </p:attrNameLst>
                                      </p:cBhvr>
                                      <p:to>
                                        <p:strVal val="visible"/>
                                      </p:to>
                                    </p:set>
                                    <p:animEffect filter="fade" transition="in">
                                      <p:cBhvr>
                                        <p:cTn dur="500"/>
                                        <p:tgtEl>
                                          <p:spTgt spid="162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7">
                                            <p:txEl>
                                              <p:pRg end="2" st="2"/>
                                            </p:txEl>
                                          </p:spTgt>
                                        </p:tgtEl>
                                        <p:attrNameLst>
                                          <p:attrName>style.visibility</p:attrName>
                                        </p:attrNameLst>
                                      </p:cBhvr>
                                      <p:to>
                                        <p:strVal val="visible"/>
                                      </p:to>
                                    </p:set>
                                    <p:animEffect filter="fade" transition="in">
                                      <p:cBhvr>
                                        <p:cTn dur="500"/>
                                        <p:tgtEl>
                                          <p:spTgt spid="162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3" name="Shape 1633"/>
        <p:cNvGrpSpPr/>
        <p:nvPr/>
      </p:nvGrpSpPr>
      <p:grpSpPr>
        <a:xfrm>
          <a:off x="0" y="0"/>
          <a:ext cx="0" cy="0"/>
          <a:chOff x="0" y="0"/>
          <a:chExt cx="0" cy="0"/>
        </a:xfrm>
      </p:grpSpPr>
      <p:sp>
        <p:nvSpPr>
          <p:cNvPr id="1634" name="Shape 163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1099-DIV: Federal Income Tax Withheld</a:t>
            </a:r>
          </a:p>
        </p:txBody>
      </p:sp>
      <p:sp>
        <p:nvSpPr>
          <p:cNvPr id="1635" name="Shape 1635"/>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4</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 may have had federal income tax withheld in some circumstances</a:t>
            </a:r>
          </a:p>
          <a:p>
            <a:pPr indent="-342900" lvl="0" marL="342900" marR="0" rtl="0" algn="l">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636" name="Shape 163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5">
                                            <p:txEl>
                                              <p:pRg end="0" st="0"/>
                                            </p:txEl>
                                          </p:spTgt>
                                        </p:tgtEl>
                                        <p:attrNameLst>
                                          <p:attrName>style.visibility</p:attrName>
                                        </p:attrNameLst>
                                      </p:cBhvr>
                                      <p:to>
                                        <p:strVal val="visible"/>
                                      </p:to>
                                    </p:set>
                                    <p:animEffect filter="fade" transition="in">
                                      <p:cBhvr>
                                        <p:cTn dur="500"/>
                                        <p:tgtEl>
                                          <p:spTgt spid="163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5">
                                            <p:txEl>
                                              <p:pRg end="1" st="1"/>
                                            </p:txEl>
                                          </p:spTgt>
                                        </p:tgtEl>
                                        <p:attrNameLst>
                                          <p:attrName>style.visibility</p:attrName>
                                        </p:attrNameLst>
                                      </p:cBhvr>
                                      <p:to>
                                        <p:strVal val="visible"/>
                                      </p:to>
                                    </p:set>
                                    <p:animEffect filter="fade" transition="in">
                                      <p:cBhvr>
                                        <p:cTn dur="500"/>
                                        <p:tgtEl>
                                          <p:spTgt spid="163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5">
                                            <p:txEl>
                                              <p:pRg end="2" st="2"/>
                                            </p:txEl>
                                          </p:spTgt>
                                        </p:tgtEl>
                                        <p:attrNameLst>
                                          <p:attrName>style.visibility</p:attrName>
                                        </p:attrNameLst>
                                      </p:cBhvr>
                                      <p:to>
                                        <p:strVal val="visible"/>
                                      </p:to>
                                    </p:set>
                                    <p:animEffect filter="fade" transition="in">
                                      <p:cBhvr>
                                        <p:cTn dur="500"/>
                                        <p:tgtEl>
                                          <p:spTgt spid="163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Shape 18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Earned vs. Unearned Income</a:t>
            </a:r>
          </a:p>
        </p:txBody>
      </p:sp>
      <p:sp>
        <p:nvSpPr>
          <p:cNvPr id="181" name="Shape 181"/>
          <p:cNvSpPr txBox="1"/>
          <p:nvPr>
            <p:ph idx="1" type="body"/>
          </p:nvPr>
        </p:nvSpPr>
        <p:spPr>
          <a:xfrm>
            <a:off x="609600" y="1600204"/>
            <a:ext cx="10972800" cy="3186950"/>
          </a:xfrm>
          <a:prstGeom prst="rect">
            <a:avLst/>
          </a:prstGeom>
          <a:noFill/>
          <a:ln>
            <a:noFill/>
          </a:ln>
        </p:spPr>
        <p:txBody>
          <a:bodyPr anchorCtr="0" anchor="t" bIns="45700" lIns="91425" rIns="91425" wrap="square" tIns="45700">
            <a:noAutofit/>
          </a:bodyPr>
          <a:lstStyle/>
          <a:p>
            <a:pPr indent="-514350" lvl="0" marL="628650" marR="0" rtl="0" algn="l">
              <a:spcBef>
                <a:spcPts val="0"/>
              </a:spcBef>
              <a:spcAft>
                <a:spcPts val="0"/>
              </a:spcAft>
              <a:buClr>
                <a:schemeClr val="dk1"/>
              </a:buClr>
              <a:buSzPts val="4300"/>
              <a:buFont typeface="Noto Sans Symbols"/>
              <a:buChar char="➢"/>
            </a:pPr>
            <a:r>
              <a:rPr b="1" i="0" lang="en-US" sz="4300" u="none" cap="none" strike="noStrike">
                <a:solidFill>
                  <a:schemeClr val="dk1"/>
                </a:solidFill>
                <a:latin typeface="Questrial"/>
                <a:ea typeface="Questrial"/>
                <a:cs typeface="Questrial"/>
                <a:sym typeface="Questrial"/>
              </a:rPr>
              <a:t>Earned</a:t>
            </a:r>
            <a:r>
              <a:rPr b="0" i="0" lang="en-US" sz="4300" u="none" cap="none" strike="noStrike">
                <a:solidFill>
                  <a:schemeClr val="dk1"/>
                </a:solidFill>
                <a:latin typeface="Questrial"/>
                <a:ea typeface="Questrial"/>
                <a:cs typeface="Questrial"/>
                <a:sym typeface="Questrial"/>
              </a:rPr>
              <a:t>: income received through work</a:t>
            </a:r>
          </a:p>
          <a:p>
            <a:pPr indent="-520700" lvl="1" marL="1028700" marR="0" rtl="0" algn="l">
              <a:spcBef>
                <a:spcPts val="780"/>
              </a:spcBef>
              <a:spcAft>
                <a:spcPts val="0"/>
              </a:spcAft>
              <a:buClr>
                <a:schemeClr val="dk1"/>
              </a:buClr>
              <a:buSzPts val="3900"/>
              <a:buFont typeface="Arial"/>
              <a:buChar char="•"/>
            </a:pPr>
            <a:r>
              <a:rPr b="0" i="0" lang="en-US" sz="3900" u="none" cap="none" strike="noStrike">
                <a:solidFill>
                  <a:schemeClr val="dk1"/>
                </a:solidFill>
                <a:latin typeface="Questrial"/>
                <a:ea typeface="Questrial"/>
                <a:cs typeface="Questrial"/>
                <a:sym typeface="Questrial"/>
              </a:rPr>
              <a:t>Wages, salary, tips, etc.</a:t>
            </a:r>
          </a:p>
          <a:p>
            <a:pPr indent="-514350" lvl="0" marL="628650" marR="0" rtl="0" algn="l">
              <a:spcBef>
                <a:spcPts val="860"/>
              </a:spcBef>
              <a:spcAft>
                <a:spcPts val="0"/>
              </a:spcAft>
              <a:buClr>
                <a:schemeClr val="dk1"/>
              </a:buClr>
              <a:buSzPts val="4300"/>
              <a:buFont typeface="Noto Sans Symbols"/>
              <a:buChar char="➢"/>
            </a:pPr>
            <a:r>
              <a:rPr b="1" i="0" lang="en-US" sz="4300" u="none" cap="none" strike="noStrike">
                <a:solidFill>
                  <a:schemeClr val="dk1"/>
                </a:solidFill>
                <a:latin typeface="Questrial"/>
                <a:ea typeface="Questrial"/>
                <a:cs typeface="Questrial"/>
                <a:sym typeface="Questrial"/>
              </a:rPr>
              <a:t>Unearned</a:t>
            </a:r>
            <a:r>
              <a:rPr b="0" i="0" lang="en-US" sz="4300" u="none" cap="none" strike="noStrike">
                <a:solidFill>
                  <a:schemeClr val="dk1"/>
                </a:solidFill>
                <a:latin typeface="Questrial"/>
                <a:ea typeface="Questrial"/>
                <a:cs typeface="Questrial"/>
                <a:sym typeface="Questrial"/>
              </a:rPr>
              <a:t>: income other than pay from work </a:t>
            </a:r>
          </a:p>
          <a:p>
            <a:pPr indent="-520700" lvl="1" marL="1028700" marR="0" rtl="0" algn="l">
              <a:spcBef>
                <a:spcPts val="780"/>
              </a:spcBef>
              <a:spcAft>
                <a:spcPts val="0"/>
              </a:spcAft>
              <a:buClr>
                <a:schemeClr val="dk1"/>
              </a:buClr>
              <a:buSzPts val="3900"/>
              <a:buFont typeface="Arial"/>
              <a:buChar char="•"/>
            </a:pPr>
            <a:r>
              <a:rPr b="0" i="0" lang="en-US" sz="3900" u="none" cap="none" strike="noStrike">
                <a:solidFill>
                  <a:schemeClr val="dk1"/>
                </a:solidFill>
                <a:latin typeface="Questrial"/>
                <a:ea typeface="Questrial"/>
                <a:cs typeface="Questrial"/>
                <a:sym typeface="Questrial"/>
              </a:rPr>
              <a:t>Interest, social security, retirement, etc.</a:t>
            </a:r>
          </a:p>
          <a:p>
            <a:pPr indent="0" lvl="0" marL="114300" marR="0" rtl="0" algn="l">
              <a:spcBef>
                <a:spcPts val="800"/>
              </a:spcBef>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82" name="Shape 182"/>
          <p:cNvSpPr/>
          <p:nvPr/>
        </p:nvSpPr>
        <p:spPr>
          <a:xfrm>
            <a:off x="609600" y="5310995"/>
            <a:ext cx="10972800" cy="1323300"/>
          </a:xfrm>
          <a:prstGeom prst="rect">
            <a:avLst/>
          </a:prstGeom>
          <a:solidFill>
            <a:schemeClr val="accent1"/>
          </a:solidFill>
          <a:ln cap="flat" cmpd="sng" w="25400">
            <a:solidFill>
              <a:srgbClr val="B08420"/>
            </a:solidFill>
            <a:prstDash val="solid"/>
            <a:round/>
            <a:headEnd len="med" w="med" type="none"/>
            <a:tailEnd len="med" w="med" type="none"/>
          </a:ln>
        </p:spPr>
        <p:txBody>
          <a:bodyPr anchorCtr="0" anchor="t" bIns="45700" lIns="91425" rIns="91425" wrap="square" tIns="45700">
            <a:noAutofit/>
          </a:bodyPr>
          <a:lstStyle/>
          <a:p>
            <a:pPr indent="0" lvl="0" marL="114300" marR="0" rtl="0" algn="ctr">
              <a:spcBef>
                <a:spcPts val="0"/>
              </a:spcBef>
              <a:buClr>
                <a:schemeClr val="lt1"/>
              </a:buClr>
              <a:buFont typeface="Questrial"/>
              <a:buNone/>
            </a:pPr>
            <a:r>
              <a:rPr b="1" lang="en-US" sz="4000">
                <a:solidFill>
                  <a:schemeClr val="lt1"/>
                </a:solidFill>
                <a:latin typeface="Questrial"/>
                <a:ea typeface="Questrial"/>
                <a:cs typeface="Questrial"/>
                <a:sym typeface="Questrial"/>
              </a:rPr>
              <a:t>Income is entered on Lines 7-21</a:t>
            </a:r>
          </a:p>
          <a:p>
            <a:pPr indent="0" lvl="0" marL="114300" marR="0" rtl="0" algn="ctr">
              <a:spcBef>
                <a:spcPts val="0"/>
              </a:spcBef>
              <a:buClr>
                <a:schemeClr val="lt1"/>
              </a:buClr>
              <a:buFont typeface="Questrial"/>
              <a:buNone/>
            </a:pPr>
            <a:r>
              <a:rPr b="1" lang="en-US" sz="4000">
                <a:solidFill>
                  <a:schemeClr val="lt1"/>
                </a:solidFill>
                <a:latin typeface="Questrial"/>
                <a:ea typeface="Questrial"/>
                <a:cs typeface="Questrial"/>
                <a:sym typeface="Questrial"/>
              </a:rPr>
              <a:t>Total income is found on Line 22</a:t>
            </a:r>
          </a:p>
        </p:txBody>
      </p:sp>
      <p:sp>
        <p:nvSpPr>
          <p:cNvPr id="183" name="Shape 18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xEl>
                                              <p:pRg end="0" st="0"/>
                                            </p:txEl>
                                          </p:spTgt>
                                        </p:tgtEl>
                                        <p:attrNameLst>
                                          <p:attrName>style.visibility</p:attrName>
                                        </p:attrNameLst>
                                      </p:cBhvr>
                                      <p:to>
                                        <p:strVal val="visible"/>
                                      </p:to>
                                    </p:set>
                                    <p:animEffect filter="fade" transition="in">
                                      <p:cBhvr>
                                        <p:cTn dur="500"/>
                                        <p:tgtEl>
                                          <p:spTgt spid="18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xEl>
                                              <p:pRg end="1" st="1"/>
                                            </p:txEl>
                                          </p:spTgt>
                                        </p:tgtEl>
                                        <p:attrNameLst>
                                          <p:attrName>style.visibility</p:attrName>
                                        </p:attrNameLst>
                                      </p:cBhvr>
                                      <p:to>
                                        <p:strVal val="visible"/>
                                      </p:to>
                                    </p:set>
                                    <p:animEffect filter="fade" transition="in">
                                      <p:cBhvr>
                                        <p:cTn dur="500"/>
                                        <p:tgtEl>
                                          <p:spTgt spid="18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xEl>
                                              <p:pRg end="2" st="2"/>
                                            </p:txEl>
                                          </p:spTgt>
                                        </p:tgtEl>
                                        <p:attrNameLst>
                                          <p:attrName>style.visibility</p:attrName>
                                        </p:attrNameLst>
                                      </p:cBhvr>
                                      <p:to>
                                        <p:strVal val="visible"/>
                                      </p:to>
                                    </p:set>
                                    <p:animEffect filter="fade" transition="in">
                                      <p:cBhvr>
                                        <p:cTn dur="500"/>
                                        <p:tgtEl>
                                          <p:spTgt spid="18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xEl>
                                              <p:pRg end="3" st="3"/>
                                            </p:txEl>
                                          </p:spTgt>
                                        </p:tgtEl>
                                        <p:attrNameLst>
                                          <p:attrName>style.visibility</p:attrName>
                                        </p:attrNameLst>
                                      </p:cBhvr>
                                      <p:to>
                                        <p:strVal val="visible"/>
                                      </p:to>
                                    </p:set>
                                    <p:animEffect filter="fade" transition="in">
                                      <p:cBhvr>
                                        <p:cTn dur="500"/>
                                        <p:tgtEl>
                                          <p:spTgt spid="18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xEl>
                                              <p:pRg end="4" st="4"/>
                                            </p:txEl>
                                          </p:spTgt>
                                        </p:tgtEl>
                                        <p:attrNameLst>
                                          <p:attrName>style.visibility</p:attrName>
                                        </p:attrNameLst>
                                      </p:cBhvr>
                                      <p:to>
                                        <p:strVal val="visible"/>
                                      </p:to>
                                    </p:set>
                                    <p:animEffect filter="fade" transition="in">
                                      <p:cBhvr>
                                        <p:cTn dur="500"/>
                                        <p:tgtEl>
                                          <p:spTgt spid="18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500"/>
                                        <p:tgtEl>
                                          <p:spTgt spid="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1" name="Shape 1641"/>
        <p:cNvGrpSpPr/>
        <p:nvPr/>
      </p:nvGrpSpPr>
      <p:grpSpPr>
        <a:xfrm>
          <a:off x="0" y="0"/>
          <a:ext cx="0" cy="0"/>
          <a:chOff x="0" y="0"/>
          <a:chExt cx="0" cy="0"/>
        </a:xfrm>
      </p:grpSpPr>
      <p:sp>
        <p:nvSpPr>
          <p:cNvPr id="1642" name="Shape 164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W2-G: Certain Gambling Winnings</a:t>
            </a:r>
          </a:p>
        </p:txBody>
      </p:sp>
      <p:pic>
        <p:nvPicPr>
          <p:cNvPr id="1643" name="Shape 1643"/>
          <p:cNvPicPr preferRelativeResize="0"/>
          <p:nvPr>
            <p:ph idx="1" type="body"/>
          </p:nvPr>
        </p:nvPicPr>
        <p:blipFill rotWithShape="1">
          <a:blip r:embed="rId3">
            <a:alphaModFix/>
          </a:blip>
          <a:srcRect b="0" l="0" r="0" t="0"/>
          <a:stretch/>
        </p:blipFill>
        <p:spPr>
          <a:xfrm>
            <a:off x="2407149" y="1619538"/>
            <a:ext cx="7377600" cy="4860600"/>
          </a:xfrm>
          <a:prstGeom prst="rect">
            <a:avLst/>
          </a:prstGeom>
          <a:noFill/>
          <a:ln>
            <a:noFill/>
          </a:ln>
          <a:effectLst>
            <a:outerShdw blurRad="190500" rotWithShape="0" algn="tl">
              <a:srgbClr val="000000">
                <a:alpha val="69803"/>
              </a:srgbClr>
            </a:outerShdw>
          </a:effectLst>
        </p:spPr>
      </p:pic>
      <p:pic>
        <p:nvPicPr>
          <p:cNvPr id="1644" name="Shape 1644"/>
          <p:cNvPicPr preferRelativeResize="0"/>
          <p:nvPr/>
        </p:nvPicPr>
        <p:blipFill rotWithShape="1">
          <a:blip r:embed="rId4">
            <a:alphaModFix/>
          </a:blip>
          <a:srcRect b="0" l="0" r="0" t="0"/>
          <a:stretch/>
        </p:blipFill>
        <p:spPr>
          <a:xfrm>
            <a:off x="5853472" y="1776592"/>
            <a:ext cx="2750700" cy="1953900"/>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645" name="Shape 1645"/>
          <p:cNvPicPr preferRelativeResize="0"/>
          <p:nvPr/>
        </p:nvPicPr>
        <p:blipFill rotWithShape="1">
          <a:blip r:embed="rId5">
            <a:alphaModFix/>
          </a:blip>
          <a:srcRect b="0" l="0" r="0" t="0"/>
          <a:stretch/>
        </p:blipFill>
        <p:spPr>
          <a:xfrm>
            <a:off x="5853434" y="4251920"/>
            <a:ext cx="2750700" cy="1459500"/>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sp>
        <p:nvSpPr>
          <p:cNvPr id="1646" name="Shape 164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64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6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1" name="Shape 1651"/>
        <p:cNvGrpSpPr/>
        <p:nvPr/>
      </p:nvGrpSpPr>
      <p:grpSpPr>
        <a:xfrm>
          <a:off x="0" y="0"/>
          <a:ext cx="0" cy="0"/>
          <a:chOff x="0" y="0"/>
          <a:chExt cx="0" cy="0"/>
        </a:xfrm>
      </p:grpSpPr>
      <p:sp>
        <p:nvSpPr>
          <p:cNvPr id="1652" name="Shape 165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W2-G: Certain Gambling Winnings</a:t>
            </a:r>
          </a:p>
        </p:txBody>
      </p:sp>
      <p:sp>
        <p:nvSpPr>
          <p:cNvPr id="1653" name="Shape 1653"/>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taxpayer may receive one or more Form W2-Gs reporting gambling winnings</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unearned income</a:t>
            </a:r>
          </a:p>
          <a:p>
            <a:pPr indent="-342900" lvl="0" marL="342900" marR="0" rtl="0" algn="l">
              <a:spcBef>
                <a:spcPts val="800"/>
              </a:spcBef>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Note:</a:t>
            </a:r>
            <a:r>
              <a:rPr b="0" i="0" lang="en-US" sz="4000" u="none" cap="none" strike="noStrike">
                <a:solidFill>
                  <a:schemeClr val="dk1"/>
                </a:solidFill>
                <a:latin typeface="Questrial"/>
                <a:ea typeface="Questrial"/>
                <a:cs typeface="Questrial"/>
                <a:sym typeface="Questrial"/>
              </a:rPr>
              <a:t> If a taxpayer has gambling winnings</a:t>
            </a:r>
            <a:r>
              <a:rPr b="1" i="0" lang="en-US" sz="4000" u="none" cap="none" strike="noStrike">
                <a:solidFill>
                  <a:schemeClr val="dk1"/>
                </a:solidFill>
                <a:latin typeface="Questrial"/>
                <a:ea typeface="Questrial"/>
                <a:cs typeface="Questrial"/>
                <a:sym typeface="Questrial"/>
              </a:rPr>
              <a:t> not </a:t>
            </a:r>
            <a:r>
              <a:rPr b="0" i="0" lang="en-US" sz="4000" u="none" cap="none" strike="noStrike">
                <a:solidFill>
                  <a:schemeClr val="dk1"/>
                </a:solidFill>
                <a:latin typeface="Questrial"/>
                <a:ea typeface="Questrial"/>
                <a:cs typeface="Questrial"/>
                <a:sym typeface="Questrial"/>
              </a:rPr>
              <a:t>reported on a Form W2-G, they must still be reported as income on the tax return</a:t>
            </a:r>
          </a:p>
        </p:txBody>
      </p:sp>
      <p:sp>
        <p:nvSpPr>
          <p:cNvPr id="1654" name="Shape 165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3">
                                            <p:txEl>
                                              <p:pRg end="0" st="0"/>
                                            </p:txEl>
                                          </p:spTgt>
                                        </p:tgtEl>
                                        <p:attrNameLst>
                                          <p:attrName>style.visibility</p:attrName>
                                        </p:attrNameLst>
                                      </p:cBhvr>
                                      <p:to>
                                        <p:strVal val="visible"/>
                                      </p:to>
                                    </p:set>
                                    <p:animEffect filter="fade" transition="in">
                                      <p:cBhvr>
                                        <p:cTn dur="500"/>
                                        <p:tgtEl>
                                          <p:spTgt spid="165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3">
                                            <p:txEl>
                                              <p:pRg end="1" st="1"/>
                                            </p:txEl>
                                          </p:spTgt>
                                        </p:tgtEl>
                                        <p:attrNameLst>
                                          <p:attrName>style.visibility</p:attrName>
                                        </p:attrNameLst>
                                      </p:cBhvr>
                                      <p:to>
                                        <p:strVal val="visible"/>
                                      </p:to>
                                    </p:set>
                                    <p:animEffect filter="fade" transition="in">
                                      <p:cBhvr>
                                        <p:cTn dur="500"/>
                                        <p:tgtEl>
                                          <p:spTgt spid="165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3">
                                            <p:txEl>
                                              <p:pRg end="2" st="2"/>
                                            </p:txEl>
                                          </p:spTgt>
                                        </p:tgtEl>
                                        <p:attrNameLst>
                                          <p:attrName>style.visibility</p:attrName>
                                        </p:attrNameLst>
                                      </p:cBhvr>
                                      <p:to>
                                        <p:strVal val="visible"/>
                                      </p:to>
                                    </p:set>
                                    <p:animEffect filter="fade" transition="in">
                                      <p:cBhvr>
                                        <p:cTn dur="500"/>
                                        <p:tgtEl>
                                          <p:spTgt spid="165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8" name="Shape 1658"/>
        <p:cNvGrpSpPr/>
        <p:nvPr/>
      </p:nvGrpSpPr>
      <p:grpSpPr>
        <a:xfrm>
          <a:off x="0" y="0"/>
          <a:ext cx="0" cy="0"/>
          <a:chOff x="0" y="0"/>
          <a:chExt cx="0" cy="0"/>
        </a:xfrm>
      </p:grpSpPr>
      <p:sp>
        <p:nvSpPr>
          <p:cNvPr id="1659" name="Shape 165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Jury Duty Pay</a:t>
            </a:r>
          </a:p>
        </p:txBody>
      </p:sp>
      <p:sp>
        <p:nvSpPr>
          <p:cNvPr id="1660" name="Shape 1660"/>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Jury duty pay must be reported as taxable income</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unearned income</a:t>
            </a:r>
          </a:p>
        </p:txBody>
      </p:sp>
      <p:sp>
        <p:nvSpPr>
          <p:cNvPr id="1661" name="Shape 166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0">
                                            <p:txEl>
                                              <p:pRg end="0" st="0"/>
                                            </p:txEl>
                                          </p:spTgt>
                                        </p:tgtEl>
                                        <p:attrNameLst>
                                          <p:attrName>style.visibility</p:attrName>
                                        </p:attrNameLst>
                                      </p:cBhvr>
                                      <p:to>
                                        <p:strVal val="visible"/>
                                      </p:to>
                                    </p:set>
                                    <p:animEffect filter="fade" transition="in">
                                      <p:cBhvr>
                                        <p:cTn dur="500"/>
                                        <p:tgtEl>
                                          <p:spTgt spid="166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0">
                                            <p:txEl>
                                              <p:pRg end="1" st="1"/>
                                            </p:txEl>
                                          </p:spTgt>
                                        </p:tgtEl>
                                        <p:attrNameLst>
                                          <p:attrName>style.visibility</p:attrName>
                                        </p:attrNameLst>
                                      </p:cBhvr>
                                      <p:to>
                                        <p:strVal val="visible"/>
                                      </p:to>
                                    </p:set>
                                    <p:animEffect filter="fade" transition="in">
                                      <p:cBhvr>
                                        <p:cTn dur="500"/>
                                        <p:tgtEl>
                                          <p:spTgt spid="166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6" name="Shape 1666"/>
        <p:cNvGrpSpPr/>
        <p:nvPr/>
      </p:nvGrpSpPr>
      <p:grpSpPr>
        <a:xfrm>
          <a:off x="0" y="0"/>
          <a:ext cx="0" cy="0"/>
          <a:chOff x="0" y="0"/>
          <a:chExt cx="0" cy="0"/>
        </a:xfrm>
      </p:grpSpPr>
      <p:sp>
        <p:nvSpPr>
          <p:cNvPr id="1667" name="Shape 166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1099-MISC: Miscellaneous Income</a:t>
            </a:r>
          </a:p>
        </p:txBody>
      </p:sp>
      <p:pic>
        <p:nvPicPr>
          <p:cNvPr id="1668" name="Shape 1668"/>
          <p:cNvPicPr preferRelativeResize="0"/>
          <p:nvPr>
            <p:ph idx="1" type="body"/>
          </p:nvPr>
        </p:nvPicPr>
        <p:blipFill rotWithShape="1">
          <a:blip r:embed="rId3">
            <a:alphaModFix/>
          </a:blip>
          <a:srcRect b="0" l="0" r="0" t="0"/>
          <a:stretch/>
        </p:blipFill>
        <p:spPr>
          <a:xfrm>
            <a:off x="2593430" y="2028360"/>
            <a:ext cx="7005300" cy="4526100"/>
          </a:xfrm>
          <a:prstGeom prst="rect">
            <a:avLst/>
          </a:prstGeom>
          <a:noFill/>
          <a:ln>
            <a:noFill/>
          </a:ln>
          <a:effectLst>
            <a:outerShdw blurRad="190500" rotWithShape="0" algn="tl">
              <a:srgbClr val="000000">
                <a:alpha val="69803"/>
              </a:srgbClr>
            </a:outerShdw>
          </a:effectLst>
        </p:spPr>
      </p:pic>
      <p:pic>
        <p:nvPicPr>
          <p:cNvPr id="1669" name="Shape 1669"/>
          <p:cNvPicPr preferRelativeResize="0"/>
          <p:nvPr/>
        </p:nvPicPr>
        <p:blipFill rotWithShape="1">
          <a:blip r:embed="rId4">
            <a:alphaModFix/>
          </a:blip>
          <a:srcRect b="0" l="0" r="0" t="0"/>
          <a:stretch/>
        </p:blipFill>
        <p:spPr>
          <a:xfrm>
            <a:off x="5917418" y="3104426"/>
            <a:ext cx="1282800" cy="292200"/>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670" name="Shape 1670"/>
          <p:cNvPicPr preferRelativeResize="0"/>
          <p:nvPr/>
        </p:nvPicPr>
        <p:blipFill rotWithShape="1">
          <a:blip r:embed="rId5">
            <a:alphaModFix/>
          </a:blip>
          <a:srcRect b="0" l="0" r="0" t="0"/>
          <a:stretch/>
        </p:blipFill>
        <p:spPr>
          <a:xfrm>
            <a:off x="7198118" y="3106664"/>
            <a:ext cx="1321200" cy="287700"/>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671" name="Shape 1671"/>
          <p:cNvPicPr preferRelativeResize="0"/>
          <p:nvPr/>
        </p:nvPicPr>
        <p:blipFill rotWithShape="1">
          <a:blip r:embed="rId6">
            <a:alphaModFix/>
          </a:blip>
          <a:srcRect b="0" l="0" r="0" t="0"/>
          <a:stretch/>
        </p:blipFill>
        <p:spPr>
          <a:xfrm>
            <a:off x="5919518" y="4059318"/>
            <a:ext cx="1278600" cy="604500"/>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1672" name="Shape 1672"/>
          <p:cNvPicPr preferRelativeResize="0"/>
          <p:nvPr/>
        </p:nvPicPr>
        <p:blipFill>
          <a:blip r:embed="rId7">
            <a:alphaModFix/>
          </a:blip>
          <a:stretch>
            <a:fillRect/>
          </a:stretch>
        </p:blipFill>
        <p:spPr>
          <a:xfrm>
            <a:off x="7275400" y="2444975"/>
            <a:ext cx="707250" cy="388575"/>
          </a:xfrm>
          <a:prstGeom prst="rect">
            <a:avLst/>
          </a:prstGeom>
          <a:noFill/>
          <a:ln>
            <a:noFill/>
          </a:ln>
        </p:spPr>
      </p:pic>
      <p:sp>
        <p:nvSpPr>
          <p:cNvPr id="1673" name="Shape 167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66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6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67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6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8" name="Shape 1678"/>
        <p:cNvGrpSpPr/>
        <p:nvPr/>
      </p:nvGrpSpPr>
      <p:grpSpPr>
        <a:xfrm>
          <a:off x="0" y="0"/>
          <a:ext cx="0" cy="0"/>
          <a:chOff x="0" y="0"/>
          <a:chExt cx="0" cy="0"/>
        </a:xfrm>
      </p:grpSpPr>
      <p:sp>
        <p:nvSpPr>
          <p:cNvPr id="1679" name="Shape 167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1099-MISC: Other Income </a:t>
            </a:r>
          </a:p>
        </p:txBody>
      </p:sp>
      <p:sp>
        <p:nvSpPr>
          <p:cNvPr id="1680" name="Shape 1680"/>
          <p:cNvSpPr txBox="1"/>
          <p:nvPr>
            <p:ph idx="1" type="body"/>
          </p:nvPr>
        </p:nvSpPr>
        <p:spPr>
          <a:xfrm>
            <a:off x="609600" y="1600203"/>
            <a:ext cx="10972800" cy="48428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Reported in box 3</a:t>
            </a: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Other income reported in this box is generally:</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Prizes</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Awards</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Taxable damages (from a lawsuit settlement)</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Other taxable income</a:t>
            </a:r>
          </a:p>
          <a:p>
            <a:pPr indent="-342900" lvl="0" marL="342900" marR="0" rtl="0" algn="l">
              <a:lnSpc>
                <a:spcPct val="90000"/>
              </a:lnSpc>
              <a:spcBef>
                <a:spcPts val="740"/>
              </a:spcBef>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Other income in box 3 is classified as </a:t>
            </a:r>
            <a:r>
              <a:rPr b="1" i="0" lang="en-US" sz="3700" u="none" cap="none" strike="noStrike">
                <a:solidFill>
                  <a:schemeClr val="dk1"/>
                </a:solidFill>
                <a:latin typeface="Questrial"/>
                <a:ea typeface="Questrial"/>
                <a:cs typeface="Questrial"/>
                <a:sym typeface="Questrial"/>
              </a:rPr>
              <a:t>unearned income</a:t>
            </a:r>
          </a:p>
        </p:txBody>
      </p:sp>
      <p:sp>
        <p:nvSpPr>
          <p:cNvPr id="1681" name="Shape 168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0">
                                            <p:txEl>
                                              <p:pRg end="0" st="0"/>
                                            </p:txEl>
                                          </p:spTgt>
                                        </p:tgtEl>
                                        <p:attrNameLst>
                                          <p:attrName>style.visibility</p:attrName>
                                        </p:attrNameLst>
                                      </p:cBhvr>
                                      <p:to>
                                        <p:strVal val="visible"/>
                                      </p:to>
                                    </p:set>
                                    <p:animEffect filter="fade" transition="in">
                                      <p:cBhvr>
                                        <p:cTn dur="500"/>
                                        <p:tgtEl>
                                          <p:spTgt spid="16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0">
                                            <p:txEl>
                                              <p:pRg end="1" st="1"/>
                                            </p:txEl>
                                          </p:spTgt>
                                        </p:tgtEl>
                                        <p:attrNameLst>
                                          <p:attrName>style.visibility</p:attrName>
                                        </p:attrNameLst>
                                      </p:cBhvr>
                                      <p:to>
                                        <p:strVal val="visible"/>
                                      </p:to>
                                    </p:set>
                                    <p:animEffect filter="fade" transition="in">
                                      <p:cBhvr>
                                        <p:cTn dur="500"/>
                                        <p:tgtEl>
                                          <p:spTgt spid="168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0">
                                            <p:txEl>
                                              <p:pRg end="2" st="2"/>
                                            </p:txEl>
                                          </p:spTgt>
                                        </p:tgtEl>
                                        <p:attrNameLst>
                                          <p:attrName>style.visibility</p:attrName>
                                        </p:attrNameLst>
                                      </p:cBhvr>
                                      <p:to>
                                        <p:strVal val="visible"/>
                                      </p:to>
                                    </p:set>
                                    <p:animEffect filter="fade" transition="in">
                                      <p:cBhvr>
                                        <p:cTn dur="500"/>
                                        <p:tgtEl>
                                          <p:spTgt spid="168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0">
                                            <p:txEl>
                                              <p:pRg end="3" st="3"/>
                                            </p:txEl>
                                          </p:spTgt>
                                        </p:tgtEl>
                                        <p:attrNameLst>
                                          <p:attrName>style.visibility</p:attrName>
                                        </p:attrNameLst>
                                      </p:cBhvr>
                                      <p:to>
                                        <p:strVal val="visible"/>
                                      </p:to>
                                    </p:set>
                                    <p:animEffect filter="fade" transition="in">
                                      <p:cBhvr>
                                        <p:cTn dur="500"/>
                                        <p:tgtEl>
                                          <p:spTgt spid="168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0">
                                            <p:txEl>
                                              <p:pRg end="4" st="4"/>
                                            </p:txEl>
                                          </p:spTgt>
                                        </p:tgtEl>
                                        <p:attrNameLst>
                                          <p:attrName>style.visibility</p:attrName>
                                        </p:attrNameLst>
                                      </p:cBhvr>
                                      <p:to>
                                        <p:strVal val="visible"/>
                                      </p:to>
                                    </p:set>
                                    <p:animEffect filter="fade" transition="in">
                                      <p:cBhvr>
                                        <p:cTn dur="500"/>
                                        <p:tgtEl>
                                          <p:spTgt spid="168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0">
                                            <p:txEl>
                                              <p:pRg end="5" st="5"/>
                                            </p:txEl>
                                          </p:spTgt>
                                        </p:tgtEl>
                                        <p:attrNameLst>
                                          <p:attrName>style.visibility</p:attrName>
                                        </p:attrNameLst>
                                      </p:cBhvr>
                                      <p:to>
                                        <p:strVal val="visible"/>
                                      </p:to>
                                    </p:set>
                                    <p:animEffect filter="fade" transition="in">
                                      <p:cBhvr>
                                        <p:cTn dur="500"/>
                                        <p:tgtEl>
                                          <p:spTgt spid="168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0">
                                            <p:txEl>
                                              <p:pRg end="6" st="6"/>
                                            </p:txEl>
                                          </p:spTgt>
                                        </p:tgtEl>
                                        <p:attrNameLst>
                                          <p:attrName>style.visibility</p:attrName>
                                        </p:attrNameLst>
                                      </p:cBhvr>
                                      <p:to>
                                        <p:strVal val="visible"/>
                                      </p:to>
                                    </p:set>
                                    <p:animEffect filter="fade" transition="in">
                                      <p:cBhvr>
                                        <p:cTn dur="500"/>
                                        <p:tgtEl>
                                          <p:spTgt spid="1680">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6" name="Shape 1686"/>
        <p:cNvGrpSpPr/>
        <p:nvPr/>
      </p:nvGrpSpPr>
      <p:grpSpPr>
        <a:xfrm>
          <a:off x="0" y="0"/>
          <a:ext cx="0" cy="0"/>
          <a:chOff x="0" y="0"/>
          <a:chExt cx="0" cy="0"/>
        </a:xfrm>
      </p:grpSpPr>
      <p:sp>
        <p:nvSpPr>
          <p:cNvPr id="1687" name="Shape 168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1099-MISC: Federal Income Tax Withheld</a:t>
            </a:r>
          </a:p>
        </p:txBody>
      </p:sp>
      <p:sp>
        <p:nvSpPr>
          <p:cNvPr id="1688" name="Shape 1688"/>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4</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choose to have federal income tax withheld on other income in box 3</a:t>
            </a:r>
          </a:p>
          <a:p>
            <a:pPr indent="-342900" lvl="0" marL="342900" marR="0" rtl="0" algn="l">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689" name="Shape 168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8">
                                            <p:txEl>
                                              <p:pRg end="0" st="0"/>
                                            </p:txEl>
                                          </p:spTgt>
                                        </p:tgtEl>
                                        <p:attrNameLst>
                                          <p:attrName>style.visibility</p:attrName>
                                        </p:attrNameLst>
                                      </p:cBhvr>
                                      <p:to>
                                        <p:strVal val="visible"/>
                                      </p:to>
                                    </p:set>
                                    <p:animEffect filter="fade" transition="in">
                                      <p:cBhvr>
                                        <p:cTn dur="500"/>
                                        <p:tgtEl>
                                          <p:spTgt spid="16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8">
                                            <p:txEl>
                                              <p:pRg end="1" st="1"/>
                                            </p:txEl>
                                          </p:spTgt>
                                        </p:tgtEl>
                                        <p:attrNameLst>
                                          <p:attrName>style.visibility</p:attrName>
                                        </p:attrNameLst>
                                      </p:cBhvr>
                                      <p:to>
                                        <p:strVal val="visible"/>
                                      </p:to>
                                    </p:set>
                                    <p:animEffect filter="fade" transition="in">
                                      <p:cBhvr>
                                        <p:cTn dur="500"/>
                                        <p:tgtEl>
                                          <p:spTgt spid="168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8">
                                            <p:txEl>
                                              <p:pRg end="2" st="2"/>
                                            </p:txEl>
                                          </p:spTgt>
                                        </p:tgtEl>
                                        <p:attrNameLst>
                                          <p:attrName>style.visibility</p:attrName>
                                        </p:attrNameLst>
                                      </p:cBhvr>
                                      <p:to>
                                        <p:strVal val="visible"/>
                                      </p:to>
                                    </p:set>
                                    <p:animEffect filter="fade" transition="in">
                                      <p:cBhvr>
                                        <p:cTn dur="500"/>
                                        <p:tgtEl>
                                          <p:spTgt spid="168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4" name="Shape 1694"/>
        <p:cNvGrpSpPr/>
        <p:nvPr/>
      </p:nvGrpSpPr>
      <p:grpSpPr>
        <a:xfrm>
          <a:off x="0" y="0"/>
          <a:ext cx="0" cy="0"/>
          <a:chOff x="0" y="0"/>
          <a:chExt cx="0" cy="0"/>
        </a:xfrm>
      </p:grpSpPr>
      <p:sp>
        <p:nvSpPr>
          <p:cNvPr id="1695" name="Shape 169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Form 1099-MISC: Nonemployee Compensation</a:t>
            </a:r>
          </a:p>
        </p:txBody>
      </p:sp>
      <p:sp>
        <p:nvSpPr>
          <p:cNvPr id="1696" name="Shape 1696"/>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7</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is business/self-employment income</a:t>
            </a:r>
          </a:p>
          <a:p>
            <a:pPr indent="-342900" lvl="0" marL="342900" marR="0" rtl="0" algn="l">
              <a:spcBef>
                <a:spcPts val="800"/>
              </a:spcBef>
              <a:spcAft>
                <a:spcPts val="0"/>
              </a:spcAft>
              <a:buClr>
                <a:srgbClr val="C00000"/>
              </a:buClr>
              <a:buSzPts val="4000"/>
              <a:buFont typeface="Noto Sans Symbols"/>
              <a:buChar char="➢"/>
            </a:pPr>
            <a:r>
              <a:rPr b="1" i="1" lang="en-US" sz="4000" u="none" cap="none" strike="noStrike">
                <a:solidFill>
                  <a:srgbClr val="C00000"/>
                </a:solidFill>
                <a:latin typeface="Questrial"/>
                <a:ea typeface="Questrial"/>
                <a:cs typeface="Questrial"/>
                <a:sym typeface="Questrial"/>
              </a:rPr>
              <a:t>Out of scope for basic volunteers</a:t>
            </a:r>
          </a:p>
          <a:p>
            <a:pPr indent="-342900" lvl="0" marL="342900" marR="0" rtl="0" algn="l">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697" name="Shape 1697"/>
          <p:cNvSpPr txBox="1"/>
          <p:nvPr/>
        </p:nvSpPr>
        <p:spPr>
          <a:xfrm>
            <a:off x="609600" y="4187175"/>
            <a:ext cx="10972800" cy="1338300"/>
          </a:xfrm>
          <a:prstGeom prst="rect">
            <a:avLst/>
          </a:prstGeom>
          <a:gradFill>
            <a:gsLst>
              <a:gs pos="0">
                <a:srgbClr val="CABBCD"/>
              </a:gs>
              <a:gs pos="35000">
                <a:srgbClr val="DBCFDB"/>
              </a:gs>
              <a:gs pos="100000">
                <a:srgbClr val="F2EBF2"/>
              </a:gs>
            </a:gsLst>
            <a:lin ang="16200000" scaled="0"/>
          </a:gradFill>
          <a:ln cap="flat" cmpd="sng" w="9525">
            <a:solidFill>
              <a:srgbClr val="674F6A"/>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0" lvl="0" marL="0" marR="0" rtl="0" algn="ctr">
              <a:spcBef>
                <a:spcPts val="0"/>
              </a:spcBef>
              <a:buNone/>
            </a:pPr>
            <a:r>
              <a:rPr b="1" lang="en-US" sz="4000">
                <a:solidFill>
                  <a:schemeClr val="accent2"/>
                </a:solidFill>
                <a:latin typeface="Questrial"/>
                <a:ea typeface="Questrial"/>
                <a:cs typeface="Questrial"/>
                <a:sym typeface="Questrial"/>
              </a:rPr>
              <a:t>A</a:t>
            </a:r>
            <a:r>
              <a:rPr b="1" lang="en-US" sz="4000">
                <a:solidFill>
                  <a:schemeClr val="accent2"/>
                </a:solidFill>
                <a:latin typeface="Questrial"/>
                <a:ea typeface="Questrial"/>
                <a:cs typeface="Questrial"/>
                <a:sym typeface="Questrial"/>
              </a:rPr>
              <a:t> more advanced volunteer will need to enter the Form 1099-MISC with an amount in Box 7. </a:t>
            </a:r>
          </a:p>
        </p:txBody>
      </p:sp>
      <p:sp>
        <p:nvSpPr>
          <p:cNvPr id="1698" name="Shape 169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6">
                                            <p:txEl>
                                              <p:pRg end="0" st="0"/>
                                            </p:txEl>
                                          </p:spTgt>
                                        </p:tgtEl>
                                        <p:attrNameLst>
                                          <p:attrName>style.visibility</p:attrName>
                                        </p:attrNameLst>
                                      </p:cBhvr>
                                      <p:to>
                                        <p:strVal val="visible"/>
                                      </p:to>
                                    </p:set>
                                    <p:animEffect filter="fade" transition="in">
                                      <p:cBhvr>
                                        <p:cTn dur="500"/>
                                        <p:tgtEl>
                                          <p:spTgt spid="16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6">
                                            <p:txEl>
                                              <p:pRg end="1" st="1"/>
                                            </p:txEl>
                                          </p:spTgt>
                                        </p:tgtEl>
                                        <p:attrNameLst>
                                          <p:attrName>style.visibility</p:attrName>
                                        </p:attrNameLst>
                                      </p:cBhvr>
                                      <p:to>
                                        <p:strVal val="visible"/>
                                      </p:to>
                                    </p:set>
                                    <p:animEffect filter="fade" transition="in">
                                      <p:cBhvr>
                                        <p:cTn dur="500"/>
                                        <p:tgtEl>
                                          <p:spTgt spid="16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6">
                                            <p:txEl>
                                              <p:pRg end="2" st="2"/>
                                            </p:txEl>
                                          </p:spTgt>
                                        </p:tgtEl>
                                        <p:attrNameLst>
                                          <p:attrName>style.visibility</p:attrName>
                                        </p:attrNameLst>
                                      </p:cBhvr>
                                      <p:to>
                                        <p:strVal val="visible"/>
                                      </p:to>
                                    </p:set>
                                    <p:animEffect filter="fade" transition="in">
                                      <p:cBhvr>
                                        <p:cTn dur="500"/>
                                        <p:tgtEl>
                                          <p:spTgt spid="169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6">
                                            <p:txEl>
                                              <p:pRg end="3" st="3"/>
                                            </p:txEl>
                                          </p:spTgt>
                                        </p:tgtEl>
                                        <p:attrNameLst>
                                          <p:attrName>style.visibility</p:attrName>
                                        </p:attrNameLst>
                                      </p:cBhvr>
                                      <p:to>
                                        <p:strVal val="visible"/>
                                      </p:to>
                                    </p:set>
                                    <p:animEffect filter="fade" transition="in">
                                      <p:cBhvr>
                                        <p:cTn dur="500"/>
                                        <p:tgtEl>
                                          <p:spTgt spid="169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2" name="Shape 1702"/>
        <p:cNvGrpSpPr/>
        <p:nvPr/>
      </p:nvGrpSpPr>
      <p:grpSpPr>
        <a:xfrm>
          <a:off x="0" y="0"/>
          <a:ext cx="0" cy="0"/>
          <a:chOff x="0" y="0"/>
          <a:chExt cx="0" cy="0"/>
        </a:xfrm>
      </p:grpSpPr>
      <p:sp>
        <p:nvSpPr>
          <p:cNvPr id="1703" name="Shape 170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Out of Scope for Basic Volunteers</a:t>
            </a:r>
          </a:p>
        </p:txBody>
      </p:sp>
      <p:sp>
        <p:nvSpPr>
          <p:cNvPr id="1704" name="Shape 1704"/>
          <p:cNvSpPr txBox="1"/>
          <p:nvPr>
            <p:ph idx="1" type="body"/>
          </p:nvPr>
        </p:nvSpPr>
        <p:spPr>
          <a:xfrm>
            <a:off x="292525" y="1600200"/>
            <a:ext cx="11668500" cy="45261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Self-Employment/Business Income (including income reported in box 7 of Form 1099-MISC)</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Sale of Stock (Form 1099-B)</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IRA/Pension Income (Form 1099-R)</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Any form of income we did not just cover</a:t>
            </a:r>
          </a:p>
          <a:p>
            <a:pPr indent="0" lvl="0" marL="0" marR="0" rtl="0" algn="ctr">
              <a:lnSpc>
                <a:spcPct val="90000"/>
              </a:lnSpc>
              <a:spcBef>
                <a:spcPts val="800"/>
              </a:spcBef>
              <a:buClr>
                <a:schemeClr val="accent1"/>
              </a:buClr>
              <a:buFont typeface="Noto Sans Symbols"/>
              <a:buNone/>
            </a:pPr>
            <a:r>
              <a:rPr b="1" i="1" lang="en-US" sz="4000" u="none" cap="none" strike="noStrike">
                <a:solidFill>
                  <a:schemeClr val="accent1"/>
                </a:solidFill>
                <a:latin typeface="Questrial"/>
                <a:ea typeface="Questrial"/>
                <a:cs typeface="Questrial"/>
                <a:sym typeface="Questrial"/>
              </a:rPr>
              <a:t>Impact America staff or Advanced trained volunteers must prepare these for taxpayers          at our sites</a:t>
            </a:r>
          </a:p>
        </p:txBody>
      </p:sp>
      <p:sp>
        <p:nvSpPr>
          <p:cNvPr id="1705" name="Shape 170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9" name="Shape 1709"/>
        <p:cNvGrpSpPr/>
        <p:nvPr/>
      </p:nvGrpSpPr>
      <p:grpSpPr>
        <a:xfrm>
          <a:off x="0" y="0"/>
          <a:ext cx="0" cy="0"/>
          <a:chOff x="0" y="0"/>
          <a:chExt cx="0" cy="0"/>
        </a:xfrm>
      </p:grpSpPr>
      <p:sp>
        <p:nvSpPr>
          <p:cNvPr id="1710" name="Shape 1710"/>
          <p:cNvSpPr txBox="1"/>
          <p:nvPr>
            <p:ph type="title"/>
          </p:nvPr>
        </p:nvSpPr>
        <p:spPr>
          <a:xfrm>
            <a:off x="609600" y="-12"/>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Beth Branch</a:t>
            </a:r>
          </a:p>
        </p:txBody>
      </p:sp>
      <p:sp>
        <p:nvSpPr>
          <p:cNvPr id="1711" name="Shape 1711"/>
          <p:cNvSpPr txBox="1"/>
          <p:nvPr>
            <p:ph idx="1" type="body"/>
          </p:nvPr>
        </p:nvSpPr>
        <p:spPr>
          <a:xfrm>
            <a:off x="609600" y="971016"/>
            <a:ext cx="10972800" cy="45261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Login to TaxSlayer</a:t>
            </a:r>
          </a:p>
          <a:p>
            <a:pPr indent="-285750" lvl="1" marL="742950" marR="0" rtl="0" algn="l">
              <a:lnSpc>
                <a:spcPct val="90000"/>
              </a:lnSpc>
              <a:spcBef>
                <a:spcPts val="666"/>
              </a:spcBef>
              <a:spcAft>
                <a:spcPts val="0"/>
              </a:spcAft>
              <a:buClr>
                <a:srgbClr val="FF0000"/>
              </a:buClr>
              <a:buSzPts val="3330"/>
              <a:buFont typeface="Arial"/>
              <a:buChar char="•"/>
            </a:pPr>
            <a:r>
              <a:rPr b="0" i="0" lang="en-US" sz="3330" u="sng" cap="none" strike="noStrike">
                <a:solidFill>
                  <a:srgbClr val="FF0000"/>
                </a:solidFill>
                <a:latin typeface="Questrial"/>
                <a:ea typeface="Questrial"/>
                <a:cs typeface="Questrial"/>
                <a:sym typeface="Questrial"/>
              </a:rPr>
              <a:t>Vita.taxslayerpro.com/irstraining</a:t>
            </a:r>
            <a:r>
              <a:rPr b="0" i="0" lang="en-US" sz="3330" u="none" cap="none" strike="noStrike">
                <a:solidFill>
                  <a:schemeClr val="dk1"/>
                </a:solidFill>
                <a:latin typeface="Questrial"/>
                <a:ea typeface="Questrial"/>
                <a:cs typeface="Questrial"/>
                <a:sym typeface="Questrial"/>
              </a:rPr>
              <a:t> </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TRAINPROWEB</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Username: </a:t>
            </a:r>
            <a:r>
              <a:rPr lang="en-US" sz="3330"/>
              <a:t>SMITHJ</a:t>
            </a:r>
            <a:r>
              <a:rPr b="0" i="0" lang="en-US" sz="3330" u="none" cap="none" strike="noStrike">
                <a:solidFill>
                  <a:schemeClr val="dk1"/>
                </a:solidFill>
                <a:latin typeface="Questrial"/>
                <a:ea typeface="Questrial"/>
                <a:cs typeface="Questrial"/>
                <a:sym typeface="Questrial"/>
              </a:rPr>
              <a:t>TRAIN (last name, first initial, TRAIN)</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S</a:t>
            </a:r>
            <a:r>
              <a:rPr lang="en-US" sz="3330"/>
              <a:t>avefirstAL123!</a:t>
            </a:r>
          </a:p>
          <a:p>
            <a:pPr indent="-342900" lvl="0" marL="342900" marR="0" rtl="0" algn="l">
              <a:lnSpc>
                <a:spcPct val="90000"/>
              </a:lnSpc>
              <a:spcBef>
                <a:spcPts val="740"/>
              </a:spcBef>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Enter all income (wages, social security, unemployment, interest, dividends, gambling winnings, household employee, jury duty, other income)</a:t>
            </a:r>
          </a:p>
        </p:txBody>
      </p:sp>
      <p:sp>
        <p:nvSpPr>
          <p:cNvPr id="1712" name="Shape 171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6" name="Shape 1716"/>
        <p:cNvGrpSpPr/>
        <p:nvPr/>
      </p:nvGrpSpPr>
      <p:grpSpPr>
        <a:xfrm>
          <a:off x="0" y="0"/>
          <a:ext cx="0" cy="0"/>
          <a:chOff x="0" y="0"/>
          <a:chExt cx="0" cy="0"/>
        </a:xfrm>
      </p:grpSpPr>
      <p:pic>
        <p:nvPicPr>
          <p:cNvPr descr="Impact-logo_SaveFirst-green.eps" id="1717" name="Shape 1717"/>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1718" name="Shape 1718"/>
          <p:cNvSpPr/>
          <p:nvPr/>
        </p:nvSpPr>
        <p:spPr>
          <a:xfrm>
            <a:off x="1524003" y="-184666"/>
            <a:ext cx="184731" cy="369332"/>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19" name="Shape 1719"/>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20" name="Shape 1720"/>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21" name="Shape 1721"/>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1722" name="Shape 1722"/>
          <p:cNvSpPr txBox="1"/>
          <p:nvPr/>
        </p:nvSpPr>
        <p:spPr>
          <a:xfrm>
            <a:off x="-1461427" y="1481721"/>
            <a:ext cx="184666"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1723" name="Shape 1723"/>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lang="en-US" sz="5400">
                <a:solidFill>
                  <a:schemeClr val="dk2"/>
                </a:solidFill>
                <a:latin typeface="Questrial"/>
                <a:ea typeface="Questrial"/>
                <a:cs typeface="Questrial"/>
                <a:sym typeface="Questrial"/>
              </a:rPr>
              <a:t>Standard Deduction</a:t>
            </a:r>
          </a:p>
        </p:txBody>
      </p:sp>
      <p:sp>
        <p:nvSpPr>
          <p:cNvPr id="1724" name="Shape 172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Shape 188"/>
          <p:cNvSpPr txBox="1"/>
          <p:nvPr>
            <p:ph type="title"/>
          </p:nvPr>
        </p:nvSpPr>
        <p:spPr>
          <a:xfrm>
            <a:off x="609600" y="-160187"/>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Earned vs. Unearned Income</a:t>
            </a:r>
          </a:p>
        </p:txBody>
      </p:sp>
      <p:sp>
        <p:nvSpPr>
          <p:cNvPr id="189" name="Shape 189"/>
          <p:cNvSpPr txBox="1"/>
          <p:nvPr>
            <p:ph idx="1" type="body"/>
          </p:nvPr>
        </p:nvSpPr>
        <p:spPr>
          <a:xfrm>
            <a:off x="143675" y="658304"/>
            <a:ext cx="10972800" cy="3186900"/>
          </a:xfrm>
          <a:prstGeom prst="rect">
            <a:avLst/>
          </a:prstGeom>
          <a:noFill/>
          <a:ln>
            <a:noFill/>
          </a:ln>
        </p:spPr>
        <p:txBody>
          <a:bodyPr anchorCtr="0" anchor="t" bIns="45700" lIns="91425" rIns="91425" wrap="square" tIns="45700">
            <a:noAutofit/>
          </a:bodyPr>
          <a:lstStyle/>
          <a:p>
            <a:pPr indent="-514350" lvl="0" marL="628650" marR="0" rtl="0" algn="l">
              <a:lnSpc>
                <a:spcPct val="100000"/>
              </a:lnSpc>
              <a:spcBef>
                <a:spcPts val="0"/>
              </a:spcBef>
              <a:spcAft>
                <a:spcPts val="0"/>
              </a:spcAft>
              <a:buClr>
                <a:schemeClr val="dk1"/>
              </a:buClr>
              <a:buSzPts val="4300"/>
              <a:buFont typeface="Noto Sans Symbols"/>
              <a:buChar char="➢"/>
            </a:pPr>
            <a:r>
              <a:rPr b="1" lang="en-US" sz="4300"/>
              <a:t>Let’s look at the I/I form:</a:t>
            </a:r>
          </a:p>
          <a:p>
            <a:pPr indent="0" lvl="0" marL="0" marR="0" rtl="0" algn="l">
              <a:lnSpc>
                <a:spcPct val="100000"/>
              </a:lnSpc>
              <a:spcBef>
                <a:spcPts val="0"/>
              </a:spcBef>
              <a:spcAft>
                <a:spcPts val="0"/>
              </a:spcAft>
              <a:buNone/>
            </a:pPr>
            <a:r>
              <a:t/>
            </a:r>
            <a:endParaRPr b="1" sz="4300"/>
          </a:p>
          <a:p>
            <a:pPr indent="0" lvl="0" marL="114300" marR="0" rtl="0" algn="l">
              <a:spcBef>
                <a:spcPts val="800"/>
              </a:spcBef>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90" name="Shape 190"/>
          <p:cNvSpPr/>
          <p:nvPr/>
        </p:nvSpPr>
        <p:spPr>
          <a:xfrm>
            <a:off x="372600" y="4922300"/>
            <a:ext cx="11209800" cy="1935600"/>
          </a:xfrm>
          <a:prstGeom prst="rect">
            <a:avLst/>
          </a:prstGeom>
          <a:solidFill>
            <a:schemeClr val="accent1"/>
          </a:solidFill>
          <a:ln cap="flat" cmpd="sng" w="25400">
            <a:solidFill>
              <a:srgbClr val="B08420"/>
            </a:solidFill>
            <a:prstDash val="solid"/>
            <a:round/>
            <a:headEnd len="med" w="med" type="none"/>
            <a:tailEnd len="med" w="med" type="none"/>
          </a:ln>
        </p:spPr>
        <p:txBody>
          <a:bodyPr anchorCtr="0" anchor="ctr" bIns="45700" lIns="91425" rIns="91425" wrap="square" tIns="45700">
            <a:noAutofit/>
          </a:bodyPr>
          <a:lstStyle/>
          <a:p>
            <a:pPr indent="0" lvl="1" marL="457200" marR="0" rtl="0" algn="ctr">
              <a:spcBef>
                <a:spcPts val="0"/>
              </a:spcBef>
              <a:buClr>
                <a:schemeClr val="lt1"/>
              </a:buClr>
              <a:buFont typeface="Noto Sans Symbols"/>
              <a:buNone/>
            </a:pPr>
            <a:r>
              <a:rPr b="1" lang="en-US" sz="2400">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 Ask clarifying questions: If they only marked having one type of income, you should ask “Did you have any other types of income? Interest or self-employment? What about Social Security or retirement?”</a:t>
            </a:r>
          </a:p>
        </p:txBody>
      </p:sp>
      <p:pic>
        <p:nvPicPr>
          <p:cNvPr descr="I I form.png" id="191" name="Shape 191"/>
          <p:cNvPicPr preferRelativeResize="0"/>
          <p:nvPr/>
        </p:nvPicPr>
        <p:blipFill>
          <a:blip r:embed="rId3">
            <a:alphaModFix/>
          </a:blip>
          <a:stretch>
            <a:fillRect/>
          </a:stretch>
        </p:blipFill>
        <p:spPr>
          <a:xfrm>
            <a:off x="71450" y="1405301"/>
            <a:ext cx="12049125" cy="3335975"/>
          </a:xfrm>
          <a:prstGeom prst="rect">
            <a:avLst/>
          </a:prstGeom>
          <a:noFill/>
          <a:ln>
            <a:noFill/>
          </a:ln>
        </p:spPr>
      </p:pic>
      <p:sp>
        <p:nvSpPr>
          <p:cNvPr id="192" name="Shape 19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xEl>
                                              <p:pRg end="0" st="0"/>
                                            </p:txEl>
                                          </p:spTgt>
                                        </p:tgtEl>
                                        <p:attrNameLst>
                                          <p:attrName>style.visibility</p:attrName>
                                        </p:attrNameLst>
                                      </p:cBhvr>
                                      <p:to>
                                        <p:strVal val="visible"/>
                                      </p:to>
                                    </p:set>
                                    <p:animEffect filter="fade" transition="in">
                                      <p:cBhvr>
                                        <p:cTn dur="500"/>
                                        <p:tgtEl>
                                          <p:spTgt spid="18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xEl>
                                              <p:pRg end="1" st="1"/>
                                            </p:txEl>
                                          </p:spTgt>
                                        </p:tgtEl>
                                        <p:attrNameLst>
                                          <p:attrName>style.visibility</p:attrName>
                                        </p:attrNameLst>
                                      </p:cBhvr>
                                      <p:to>
                                        <p:strVal val="visible"/>
                                      </p:to>
                                    </p:set>
                                    <p:animEffect filter="fade" transition="in">
                                      <p:cBhvr>
                                        <p:cTn dur="500"/>
                                        <p:tgtEl>
                                          <p:spTgt spid="18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xEl>
                                              <p:pRg end="2" st="2"/>
                                            </p:txEl>
                                          </p:spTgt>
                                        </p:tgtEl>
                                        <p:attrNameLst>
                                          <p:attrName>style.visibility</p:attrName>
                                        </p:attrNameLst>
                                      </p:cBhvr>
                                      <p:to>
                                        <p:strVal val="visible"/>
                                      </p:to>
                                    </p:set>
                                    <p:animEffect filter="fade" transition="in">
                                      <p:cBhvr>
                                        <p:cTn dur="500"/>
                                        <p:tgtEl>
                                          <p:spTgt spid="18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8" name="Shape 1728"/>
        <p:cNvGrpSpPr/>
        <p:nvPr/>
      </p:nvGrpSpPr>
      <p:grpSpPr>
        <a:xfrm>
          <a:off x="0" y="0"/>
          <a:ext cx="0" cy="0"/>
          <a:chOff x="0" y="0"/>
          <a:chExt cx="0" cy="0"/>
        </a:xfrm>
      </p:grpSpPr>
      <p:sp>
        <p:nvSpPr>
          <p:cNvPr id="1729" name="Shape 172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Standard Deduction Objectives</a:t>
            </a:r>
          </a:p>
        </p:txBody>
      </p:sp>
      <p:sp>
        <p:nvSpPr>
          <p:cNvPr id="1730" name="Shape 1730"/>
          <p:cNvSpPr txBox="1"/>
          <p:nvPr>
            <p:ph idx="1" type="body"/>
          </p:nvPr>
        </p:nvSpPr>
        <p:spPr>
          <a:xfrm>
            <a:off x="609600" y="1600204"/>
            <a:ext cx="10972800" cy="4460627"/>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342900" lvl="0" marL="342900" marR="0" rtl="0" algn="l">
              <a:spcBef>
                <a:spcPts val="0"/>
              </a:spcBef>
              <a:spcAft>
                <a:spcPts val="0"/>
              </a:spcAft>
              <a:buClr>
                <a:schemeClr val="accent3"/>
              </a:buClr>
              <a:buSzPts val="4000"/>
              <a:buFont typeface="Noto Sans Symbols"/>
              <a:buChar char="➢"/>
            </a:pPr>
            <a:r>
              <a:rPr b="1" i="0" lang="en-US" sz="4000" u="none" cap="none" strike="noStrike">
                <a:solidFill>
                  <a:schemeClr val="accent3"/>
                </a:solidFill>
                <a:latin typeface="Questrial"/>
                <a:ea typeface="Questrial"/>
                <a:cs typeface="Questrial"/>
                <a:sym typeface="Questrial"/>
              </a:rPr>
              <a:t>After completing this section, the volunteer will be able to:</a:t>
            </a: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Explain how the standard deduction is determined for each taxpayer</a:t>
            </a:r>
          </a:p>
          <a:p>
            <a:pPr indent="-285750" lvl="1" marL="742950" marR="0" rtl="0" algn="l">
              <a:spcBef>
                <a:spcPts val="720"/>
              </a:spcBef>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Distinguish when a taxpayer should itemize deductions and when a taxpayer should take the standard deduction</a:t>
            </a:r>
          </a:p>
        </p:txBody>
      </p:sp>
      <p:sp>
        <p:nvSpPr>
          <p:cNvPr id="1731" name="Shape 173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0">
                                            <p:txEl>
                                              <p:pRg end="0" st="0"/>
                                            </p:txEl>
                                          </p:spTgt>
                                        </p:tgtEl>
                                        <p:attrNameLst>
                                          <p:attrName>style.visibility</p:attrName>
                                        </p:attrNameLst>
                                      </p:cBhvr>
                                      <p:to>
                                        <p:strVal val="visible"/>
                                      </p:to>
                                    </p:set>
                                    <p:animEffect filter="fade" transition="in">
                                      <p:cBhvr>
                                        <p:cTn dur="1000"/>
                                        <p:tgtEl>
                                          <p:spTgt spid="173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0">
                                            <p:txEl>
                                              <p:pRg end="1" st="1"/>
                                            </p:txEl>
                                          </p:spTgt>
                                        </p:tgtEl>
                                        <p:attrNameLst>
                                          <p:attrName>style.visibility</p:attrName>
                                        </p:attrNameLst>
                                      </p:cBhvr>
                                      <p:to>
                                        <p:strVal val="visible"/>
                                      </p:to>
                                    </p:set>
                                    <p:animEffect filter="fade" transition="in">
                                      <p:cBhvr>
                                        <p:cTn dur="1000"/>
                                        <p:tgtEl>
                                          <p:spTgt spid="173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0">
                                            <p:txEl>
                                              <p:pRg end="2" st="2"/>
                                            </p:txEl>
                                          </p:spTgt>
                                        </p:tgtEl>
                                        <p:attrNameLst>
                                          <p:attrName>style.visibility</p:attrName>
                                        </p:attrNameLst>
                                      </p:cBhvr>
                                      <p:to>
                                        <p:strVal val="visible"/>
                                      </p:to>
                                    </p:set>
                                    <p:animEffect filter="fade" transition="in">
                                      <p:cBhvr>
                                        <p:cTn dur="1000"/>
                                        <p:tgtEl>
                                          <p:spTgt spid="173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6" name="Shape 1736"/>
        <p:cNvGrpSpPr/>
        <p:nvPr/>
      </p:nvGrpSpPr>
      <p:grpSpPr>
        <a:xfrm>
          <a:off x="0" y="0"/>
          <a:ext cx="0" cy="0"/>
          <a:chOff x="0" y="0"/>
          <a:chExt cx="0" cy="0"/>
        </a:xfrm>
      </p:grpSpPr>
      <p:sp>
        <p:nvSpPr>
          <p:cNvPr id="1737" name="Shape 173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Standard Deduction</a:t>
            </a:r>
          </a:p>
        </p:txBody>
      </p:sp>
      <p:sp>
        <p:nvSpPr>
          <p:cNvPr id="1738" name="Shape 1738"/>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Reduces amount of income that is taxed</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Amount of deduction based on</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Filing Status</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Age</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Whether taxpayer/spouse is blind</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Whether taxpayer is a dependent</a:t>
            </a:r>
          </a:p>
          <a:p>
            <a:pPr indent="-342900" lvl="0" marL="342900" marR="0" rtl="0" algn="l">
              <a:lnSpc>
                <a:spcPct val="90000"/>
              </a:lnSpc>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Calculated automatically in TaxSlayer</a:t>
            </a:r>
          </a:p>
        </p:txBody>
      </p:sp>
      <p:sp>
        <p:nvSpPr>
          <p:cNvPr id="1739" name="Shape 173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8">
                                            <p:txEl>
                                              <p:pRg end="0" st="0"/>
                                            </p:txEl>
                                          </p:spTgt>
                                        </p:tgtEl>
                                        <p:attrNameLst>
                                          <p:attrName>style.visibility</p:attrName>
                                        </p:attrNameLst>
                                      </p:cBhvr>
                                      <p:to>
                                        <p:strVal val="visible"/>
                                      </p:to>
                                    </p:set>
                                    <p:animEffect filter="fade" transition="in">
                                      <p:cBhvr>
                                        <p:cTn dur="500"/>
                                        <p:tgtEl>
                                          <p:spTgt spid="173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8">
                                            <p:txEl>
                                              <p:pRg end="1" st="1"/>
                                            </p:txEl>
                                          </p:spTgt>
                                        </p:tgtEl>
                                        <p:attrNameLst>
                                          <p:attrName>style.visibility</p:attrName>
                                        </p:attrNameLst>
                                      </p:cBhvr>
                                      <p:to>
                                        <p:strVal val="visible"/>
                                      </p:to>
                                    </p:set>
                                    <p:animEffect filter="fade" transition="in">
                                      <p:cBhvr>
                                        <p:cTn dur="500"/>
                                        <p:tgtEl>
                                          <p:spTgt spid="173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8">
                                            <p:txEl>
                                              <p:pRg end="2" st="2"/>
                                            </p:txEl>
                                          </p:spTgt>
                                        </p:tgtEl>
                                        <p:attrNameLst>
                                          <p:attrName>style.visibility</p:attrName>
                                        </p:attrNameLst>
                                      </p:cBhvr>
                                      <p:to>
                                        <p:strVal val="visible"/>
                                      </p:to>
                                    </p:set>
                                    <p:animEffect filter="fade" transition="in">
                                      <p:cBhvr>
                                        <p:cTn dur="500"/>
                                        <p:tgtEl>
                                          <p:spTgt spid="173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8">
                                            <p:txEl>
                                              <p:pRg end="3" st="3"/>
                                            </p:txEl>
                                          </p:spTgt>
                                        </p:tgtEl>
                                        <p:attrNameLst>
                                          <p:attrName>style.visibility</p:attrName>
                                        </p:attrNameLst>
                                      </p:cBhvr>
                                      <p:to>
                                        <p:strVal val="visible"/>
                                      </p:to>
                                    </p:set>
                                    <p:animEffect filter="fade" transition="in">
                                      <p:cBhvr>
                                        <p:cTn dur="500"/>
                                        <p:tgtEl>
                                          <p:spTgt spid="173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8">
                                            <p:txEl>
                                              <p:pRg end="4" st="4"/>
                                            </p:txEl>
                                          </p:spTgt>
                                        </p:tgtEl>
                                        <p:attrNameLst>
                                          <p:attrName>style.visibility</p:attrName>
                                        </p:attrNameLst>
                                      </p:cBhvr>
                                      <p:to>
                                        <p:strVal val="visible"/>
                                      </p:to>
                                    </p:set>
                                    <p:animEffect filter="fade" transition="in">
                                      <p:cBhvr>
                                        <p:cTn dur="500"/>
                                        <p:tgtEl>
                                          <p:spTgt spid="173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8">
                                            <p:txEl>
                                              <p:pRg end="5" st="5"/>
                                            </p:txEl>
                                          </p:spTgt>
                                        </p:tgtEl>
                                        <p:attrNameLst>
                                          <p:attrName>style.visibility</p:attrName>
                                        </p:attrNameLst>
                                      </p:cBhvr>
                                      <p:to>
                                        <p:strVal val="visible"/>
                                      </p:to>
                                    </p:set>
                                    <p:animEffect filter="fade" transition="in">
                                      <p:cBhvr>
                                        <p:cTn dur="500"/>
                                        <p:tgtEl>
                                          <p:spTgt spid="173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8">
                                            <p:txEl>
                                              <p:pRg end="6" st="6"/>
                                            </p:txEl>
                                          </p:spTgt>
                                        </p:tgtEl>
                                        <p:attrNameLst>
                                          <p:attrName>style.visibility</p:attrName>
                                        </p:attrNameLst>
                                      </p:cBhvr>
                                      <p:to>
                                        <p:strVal val="visible"/>
                                      </p:to>
                                    </p:set>
                                    <p:animEffect filter="fade" transition="in">
                                      <p:cBhvr>
                                        <p:cTn dur="500"/>
                                        <p:tgtEl>
                                          <p:spTgt spid="1738">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4" name="Shape 1744"/>
        <p:cNvGrpSpPr/>
        <p:nvPr/>
      </p:nvGrpSpPr>
      <p:grpSpPr>
        <a:xfrm>
          <a:off x="0" y="0"/>
          <a:ext cx="0" cy="0"/>
          <a:chOff x="0" y="0"/>
          <a:chExt cx="0" cy="0"/>
        </a:xfrm>
      </p:grpSpPr>
      <p:sp>
        <p:nvSpPr>
          <p:cNvPr id="1745" name="Shape 174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Standard Deduction for Most Filers</a:t>
            </a:r>
          </a:p>
        </p:txBody>
      </p:sp>
      <p:sp>
        <p:nvSpPr>
          <p:cNvPr id="1746" name="Shape 1746"/>
          <p:cNvSpPr txBox="1"/>
          <p:nvPr>
            <p:ph idx="1" type="body"/>
          </p:nvPr>
        </p:nvSpPr>
        <p:spPr>
          <a:xfrm>
            <a:off x="487525" y="1600200"/>
            <a:ext cx="11094900" cy="47865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285750" lvl="1" marL="742950" marR="0" rtl="0" algn="l">
              <a:spcBef>
                <a:spcPts val="0"/>
              </a:spcBef>
              <a:spcAft>
                <a:spcPts val="0"/>
              </a:spcAft>
              <a:buClr>
                <a:schemeClr val="dk1"/>
              </a:buClr>
              <a:buFont typeface="Noto Sans Symbols"/>
              <a:buNone/>
            </a:pPr>
            <a:r>
              <a:t/>
            </a:r>
            <a:endParaRPr b="0" i="0" sz="3600" u="none" cap="none" strike="noStrike">
              <a:solidFill>
                <a:schemeClr val="dk1"/>
              </a:solidFill>
              <a:latin typeface="Questrial"/>
              <a:ea typeface="Questrial"/>
              <a:cs typeface="Questrial"/>
              <a:sym typeface="Questrial"/>
            </a:endParaRPr>
          </a:p>
          <a:p>
            <a:pPr indent="-11113" lvl="0" marL="11113" marR="0" rtl="0" algn="ctr">
              <a:spcBef>
                <a:spcPts val="720"/>
              </a:spcBef>
              <a:spcAft>
                <a:spcPts val="0"/>
              </a:spcAft>
              <a:buClr>
                <a:schemeClr val="accent3"/>
              </a:buClr>
              <a:buFont typeface="Noto Sans Symbols"/>
              <a:buNone/>
            </a:pPr>
            <a:r>
              <a:rPr b="1" i="0" lang="en-US" sz="3600" u="none" cap="none" strike="noStrike">
                <a:solidFill>
                  <a:schemeClr val="accent3"/>
                </a:solidFill>
                <a:latin typeface="Questrial"/>
                <a:ea typeface="Questrial"/>
                <a:cs typeface="Questrial"/>
                <a:sym typeface="Questrial"/>
              </a:rPr>
              <a:t>Open the Publication 4012 to the Deductions Tab to </a:t>
            </a:r>
            <a:r>
              <a:rPr b="1" i="0" lang="en-US" sz="3600" u="sng" cap="none" strike="noStrike">
                <a:solidFill>
                  <a:schemeClr val="accent3"/>
                </a:solidFill>
                <a:latin typeface="Questrial"/>
                <a:ea typeface="Questrial"/>
                <a:cs typeface="Questrial"/>
                <a:sym typeface="Questrial"/>
              </a:rPr>
              <a:t>Exhibit1: Standard Deduction for Most People</a:t>
            </a:r>
          </a:p>
          <a:p>
            <a:pPr indent="-285750" lvl="1" marL="742950" marR="0" rtl="0" algn="l">
              <a:spcBef>
                <a:spcPts val="640"/>
              </a:spcBef>
              <a:spcAft>
                <a:spcPts val="0"/>
              </a:spcAft>
              <a:buClr>
                <a:schemeClr val="dk1"/>
              </a:buClr>
              <a:buFont typeface="Noto Sans Symbols"/>
              <a:buNone/>
            </a:pPr>
            <a:r>
              <a:t/>
            </a:r>
            <a:endParaRPr b="0" i="0" sz="3200" u="none" cap="none" strike="noStrike">
              <a:solidFill>
                <a:schemeClr val="accent3"/>
              </a:solidFill>
              <a:latin typeface="Questrial"/>
              <a:ea typeface="Questrial"/>
              <a:cs typeface="Questrial"/>
              <a:sym typeface="Questrial"/>
            </a:endParaRPr>
          </a:p>
          <a:p>
            <a:pPr indent="-3165" lvl="0" marL="3165" marR="0" rtl="0" algn="ctr">
              <a:spcBef>
                <a:spcPts val="960"/>
              </a:spcBef>
              <a:spcAft>
                <a:spcPts val="0"/>
              </a:spcAft>
              <a:buClr>
                <a:schemeClr val="accent3"/>
              </a:buClr>
              <a:buFont typeface="Noto Sans Symbols"/>
              <a:buNone/>
            </a:pPr>
            <a:r>
              <a:rPr b="1" i="1" lang="en-US" sz="4800" u="none" cap="none" strike="noStrike">
                <a:solidFill>
                  <a:schemeClr val="accent3"/>
                </a:solidFill>
                <a:latin typeface="Questrial"/>
                <a:ea typeface="Questrial"/>
                <a:cs typeface="Questrial"/>
                <a:sym typeface="Questrial"/>
              </a:rPr>
              <a:t>This table provides the standard deduction amounts for the current tax year</a:t>
            </a:r>
          </a:p>
          <a:p>
            <a:pPr indent="-342900" lvl="0" marL="342900" marR="0" rtl="0" algn="l">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47" name="Shape 174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2" name="Shape 1752"/>
        <p:cNvGrpSpPr/>
        <p:nvPr/>
      </p:nvGrpSpPr>
      <p:grpSpPr>
        <a:xfrm>
          <a:off x="0" y="0"/>
          <a:ext cx="0" cy="0"/>
          <a:chOff x="0" y="0"/>
          <a:chExt cx="0" cy="0"/>
        </a:xfrm>
      </p:grpSpPr>
      <p:sp>
        <p:nvSpPr>
          <p:cNvPr id="1753" name="Shape 175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p>
        </p:txBody>
      </p:sp>
      <p:sp>
        <p:nvSpPr>
          <p:cNvPr id="1754" name="Shape 1754"/>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Instead of taking the standard deduction, a taxpayer can choose to itemize, which is to list certain deductible expenses separately, in order to receive a </a:t>
            </a:r>
            <a:r>
              <a:rPr b="1" i="0" lang="en-US" sz="4000" u="none" cap="none" strike="noStrike">
                <a:solidFill>
                  <a:schemeClr val="dk1"/>
                </a:solidFill>
                <a:latin typeface="Questrial"/>
                <a:ea typeface="Questrial"/>
                <a:cs typeface="Questrial"/>
                <a:sym typeface="Questrial"/>
              </a:rPr>
              <a:t>greater</a:t>
            </a:r>
            <a:r>
              <a:rPr b="0" i="0" lang="en-US" sz="4000" u="none" cap="none" strike="noStrike">
                <a:solidFill>
                  <a:schemeClr val="dk1"/>
                </a:solidFill>
                <a:latin typeface="Questrial"/>
                <a:ea typeface="Questrial"/>
                <a:cs typeface="Questrial"/>
                <a:sym typeface="Questrial"/>
              </a:rPr>
              <a:t> deduction</a:t>
            </a:r>
          </a:p>
        </p:txBody>
      </p:sp>
      <p:sp>
        <p:nvSpPr>
          <p:cNvPr id="1755" name="Shape 175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4">
                                            <p:txEl>
                                              <p:pRg end="0" st="0"/>
                                            </p:txEl>
                                          </p:spTgt>
                                        </p:tgtEl>
                                        <p:attrNameLst>
                                          <p:attrName>style.visibility</p:attrName>
                                        </p:attrNameLst>
                                      </p:cBhvr>
                                      <p:to>
                                        <p:strVal val="visible"/>
                                      </p:to>
                                    </p:set>
                                    <p:animEffect filter="fade" transition="in">
                                      <p:cBhvr>
                                        <p:cTn dur="500"/>
                                        <p:tgtEl>
                                          <p:spTgt spid="1754">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0" name="Shape 1760"/>
        <p:cNvGrpSpPr/>
        <p:nvPr/>
      </p:nvGrpSpPr>
      <p:grpSpPr>
        <a:xfrm>
          <a:off x="0" y="0"/>
          <a:ext cx="0" cy="0"/>
          <a:chOff x="0" y="0"/>
          <a:chExt cx="0" cy="0"/>
        </a:xfrm>
      </p:grpSpPr>
      <p:sp>
        <p:nvSpPr>
          <p:cNvPr id="1761" name="Shape 176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p>
        </p:txBody>
      </p:sp>
      <p:sp>
        <p:nvSpPr>
          <p:cNvPr id="1762" name="Shape 1762"/>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Itemized deductions include (but are not limited to):</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Un-reimbursed medical expenses</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Charitable contributions</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Home mortgage payments</a:t>
            </a:r>
          </a:p>
          <a:p>
            <a:pPr indent="0" lvl="0" marL="0" marR="0" rtl="0" algn="ctr">
              <a:lnSpc>
                <a:spcPct val="90000"/>
              </a:lnSpc>
              <a:spcBef>
                <a:spcPts val="800"/>
              </a:spcBef>
              <a:spcAft>
                <a:spcPts val="0"/>
              </a:spcAft>
              <a:buClr>
                <a:schemeClr val="accent1"/>
              </a:buClr>
              <a:buFont typeface="Noto Sans Symbols"/>
              <a:buNone/>
            </a:pPr>
            <a:r>
              <a:t/>
            </a:r>
            <a:endParaRPr/>
          </a:p>
          <a:p>
            <a:pPr indent="0" lvl="0" marL="0" marR="0" rtl="0" algn="l">
              <a:lnSpc>
                <a:spcPct val="90000"/>
              </a:lnSpc>
              <a:spcBef>
                <a:spcPts val="800"/>
              </a:spcBef>
              <a:buClr>
                <a:schemeClr val="dk1"/>
              </a:buClr>
              <a:buFont typeface="Noto Sans Symbols"/>
              <a:buNone/>
            </a:pPr>
            <a:r>
              <a:t/>
            </a:r>
            <a:endParaRPr b="1" i="1" sz="4000" u="none" cap="none" strike="noStrike">
              <a:solidFill>
                <a:schemeClr val="hlink"/>
              </a:solidFill>
              <a:latin typeface="Questrial"/>
              <a:ea typeface="Questrial"/>
              <a:cs typeface="Questrial"/>
              <a:sym typeface="Questrial"/>
            </a:endParaRPr>
          </a:p>
        </p:txBody>
      </p:sp>
      <p:sp>
        <p:nvSpPr>
          <p:cNvPr id="1763" name="Shape 176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2">
                                            <p:txEl>
                                              <p:pRg end="0" st="0"/>
                                            </p:txEl>
                                          </p:spTgt>
                                        </p:tgtEl>
                                        <p:attrNameLst>
                                          <p:attrName>style.visibility</p:attrName>
                                        </p:attrNameLst>
                                      </p:cBhvr>
                                      <p:to>
                                        <p:strVal val="visible"/>
                                      </p:to>
                                    </p:set>
                                    <p:animEffect filter="fade" transition="in">
                                      <p:cBhvr>
                                        <p:cTn dur="500"/>
                                        <p:tgtEl>
                                          <p:spTgt spid="176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2">
                                            <p:txEl>
                                              <p:pRg end="1" st="1"/>
                                            </p:txEl>
                                          </p:spTgt>
                                        </p:tgtEl>
                                        <p:attrNameLst>
                                          <p:attrName>style.visibility</p:attrName>
                                        </p:attrNameLst>
                                      </p:cBhvr>
                                      <p:to>
                                        <p:strVal val="visible"/>
                                      </p:to>
                                    </p:set>
                                    <p:animEffect filter="fade" transition="in">
                                      <p:cBhvr>
                                        <p:cTn dur="500"/>
                                        <p:tgtEl>
                                          <p:spTgt spid="176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2">
                                            <p:txEl>
                                              <p:pRg end="2" st="2"/>
                                            </p:txEl>
                                          </p:spTgt>
                                        </p:tgtEl>
                                        <p:attrNameLst>
                                          <p:attrName>style.visibility</p:attrName>
                                        </p:attrNameLst>
                                      </p:cBhvr>
                                      <p:to>
                                        <p:strVal val="visible"/>
                                      </p:to>
                                    </p:set>
                                    <p:animEffect filter="fade" transition="in">
                                      <p:cBhvr>
                                        <p:cTn dur="500"/>
                                        <p:tgtEl>
                                          <p:spTgt spid="176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2">
                                            <p:txEl>
                                              <p:pRg end="3" st="3"/>
                                            </p:txEl>
                                          </p:spTgt>
                                        </p:tgtEl>
                                        <p:attrNameLst>
                                          <p:attrName>style.visibility</p:attrName>
                                        </p:attrNameLst>
                                      </p:cBhvr>
                                      <p:to>
                                        <p:strVal val="visible"/>
                                      </p:to>
                                    </p:set>
                                    <p:animEffect filter="fade" transition="in">
                                      <p:cBhvr>
                                        <p:cTn dur="500"/>
                                        <p:tgtEl>
                                          <p:spTgt spid="176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2">
                                            <p:txEl>
                                              <p:pRg end="4" st="4"/>
                                            </p:txEl>
                                          </p:spTgt>
                                        </p:tgtEl>
                                        <p:attrNameLst>
                                          <p:attrName>style.visibility</p:attrName>
                                        </p:attrNameLst>
                                      </p:cBhvr>
                                      <p:to>
                                        <p:strVal val="visible"/>
                                      </p:to>
                                    </p:set>
                                    <p:animEffect filter="fade" transition="in">
                                      <p:cBhvr>
                                        <p:cTn dur="500"/>
                                        <p:tgtEl>
                                          <p:spTgt spid="176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2">
                                            <p:txEl>
                                              <p:pRg end="5" st="5"/>
                                            </p:txEl>
                                          </p:spTgt>
                                        </p:tgtEl>
                                        <p:attrNameLst>
                                          <p:attrName>style.visibility</p:attrName>
                                        </p:attrNameLst>
                                      </p:cBhvr>
                                      <p:to>
                                        <p:strVal val="visible"/>
                                      </p:to>
                                    </p:set>
                                    <p:animEffect filter="fade" transition="in">
                                      <p:cBhvr>
                                        <p:cTn dur="500"/>
                                        <p:tgtEl>
                                          <p:spTgt spid="1762">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8" name="Shape 1768"/>
        <p:cNvGrpSpPr/>
        <p:nvPr/>
      </p:nvGrpSpPr>
      <p:grpSpPr>
        <a:xfrm>
          <a:off x="0" y="0"/>
          <a:ext cx="0" cy="0"/>
          <a:chOff x="0" y="0"/>
          <a:chExt cx="0" cy="0"/>
        </a:xfrm>
      </p:grpSpPr>
      <p:sp>
        <p:nvSpPr>
          <p:cNvPr id="1769" name="Shape 176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p>
        </p:txBody>
      </p:sp>
      <p:sp>
        <p:nvSpPr>
          <p:cNvPr id="1770" name="Shape 1770"/>
          <p:cNvSpPr txBox="1"/>
          <p:nvPr>
            <p:ph idx="1" type="body"/>
          </p:nvPr>
        </p:nvSpPr>
        <p:spPr>
          <a:xfrm>
            <a:off x="326850" y="1165953"/>
            <a:ext cx="109728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buClr>
                <a:schemeClr val="dk1"/>
              </a:buClr>
              <a:buSzPts val="4000"/>
              <a:buFont typeface="Noto Sans Symbols"/>
              <a:buChar char="➢"/>
            </a:pPr>
            <a:r>
              <a:rPr lang="en-US"/>
              <a:t>Let’s look at the I/I form</a:t>
            </a:r>
          </a:p>
        </p:txBody>
      </p:sp>
      <p:sp>
        <p:nvSpPr>
          <p:cNvPr id="1771" name="Shape 1771"/>
          <p:cNvSpPr/>
          <p:nvPr/>
        </p:nvSpPr>
        <p:spPr>
          <a:xfrm>
            <a:off x="326850" y="5100875"/>
            <a:ext cx="11538300" cy="1509600"/>
          </a:xfrm>
          <a:prstGeom prst="rect">
            <a:avLst/>
          </a:prstGeom>
          <a:solidFill>
            <a:schemeClr val="accent1"/>
          </a:solidFill>
          <a:ln cap="flat" cmpd="sng" w="25400">
            <a:solidFill>
              <a:srgbClr val="B08420"/>
            </a:solidFill>
            <a:prstDash val="solid"/>
            <a:round/>
            <a:headEnd len="med" w="med" type="none"/>
            <a:tailEnd len="med" w="med" type="none"/>
          </a:ln>
        </p:spPr>
        <p:txBody>
          <a:bodyPr anchorCtr="0" anchor="t" bIns="45700" lIns="91425" rIns="91425" wrap="square" tIns="45700">
            <a:noAutofit/>
          </a:bodyPr>
          <a:lstStyle/>
          <a:p>
            <a:pPr indent="0" lvl="0" marL="114300" marR="0" rtl="0" algn="ctr">
              <a:spcBef>
                <a:spcPts val="0"/>
              </a:spcBef>
              <a:buClr>
                <a:schemeClr val="lt1"/>
              </a:buClr>
              <a:buFont typeface="Questrial"/>
              <a:buNone/>
            </a:pPr>
            <a:r>
              <a:rPr b="1" lang="en-US" sz="3000">
                <a:solidFill>
                  <a:schemeClr val="lt1"/>
                </a:solidFill>
                <a:latin typeface="Questrial"/>
                <a:ea typeface="Questrial"/>
                <a:cs typeface="Questrial"/>
                <a:sym typeface="Questrial"/>
              </a:rPr>
              <a:t>If the taxpayer has medical expenses, charitable contributions, home mortgage interest, or other itemizable expenses, the itemized deduction might be better than the standard.</a:t>
            </a:r>
          </a:p>
        </p:txBody>
      </p:sp>
      <p:pic>
        <p:nvPicPr>
          <p:cNvPr id="1772" name="Shape 1772"/>
          <p:cNvPicPr preferRelativeResize="0"/>
          <p:nvPr/>
        </p:nvPicPr>
        <p:blipFill>
          <a:blip r:embed="rId3">
            <a:alphaModFix/>
          </a:blip>
          <a:stretch>
            <a:fillRect/>
          </a:stretch>
        </p:blipFill>
        <p:spPr>
          <a:xfrm>
            <a:off x="426575" y="1911000"/>
            <a:ext cx="10660526" cy="3084475"/>
          </a:xfrm>
          <a:prstGeom prst="rect">
            <a:avLst/>
          </a:prstGeom>
          <a:noFill/>
          <a:ln>
            <a:noFill/>
          </a:ln>
        </p:spPr>
      </p:pic>
      <p:sp>
        <p:nvSpPr>
          <p:cNvPr id="1773" name="Shape 177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0">
                                            <p:txEl>
                                              <p:pRg end="0" st="0"/>
                                            </p:txEl>
                                          </p:spTgt>
                                        </p:tgtEl>
                                        <p:attrNameLst>
                                          <p:attrName>style.visibility</p:attrName>
                                        </p:attrNameLst>
                                      </p:cBhvr>
                                      <p:to>
                                        <p:strVal val="visible"/>
                                      </p:to>
                                    </p:set>
                                    <p:animEffect filter="fade" transition="in">
                                      <p:cBhvr>
                                        <p:cTn dur="500"/>
                                        <p:tgtEl>
                                          <p:spTgt spid="177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8" name="Shape 1778"/>
        <p:cNvGrpSpPr/>
        <p:nvPr/>
      </p:nvGrpSpPr>
      <p:grpSpPr>
        <a:xfrm>
          <a:off x="0" y="0"/>
          <a:ext cx="0" cy="0"/>
          <a:chOff x="0" y="0"/>
          <a:chExt cx="0" cy="0"/>
        </a:xfrm>
      </p:grpSpPr>
      <p:sp>
        <p:nvSpPr>
          <p:cNvPr id="1779" name="Shape 177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p>
        </p:txBody>
      </p:sp>
      <p:sp>
        <p:nvSpPr>
          <p:cNvPr id="1780" name="Shape 1780"/>
          <p:cNvSpPr txBox="1"/>
          <p:nvPr>
            <p:ph idx="1" type="body"/>
          </p:nvPr>
        </p:nvSpPr>
        <p:spPr>
          <a:xfrm>
            <a:off x="132925" y="1165950"/>
            <a:ext cx="33114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buClr>
                <a:schemeClr val="dk1"/>
              </a:buClr>
              <a:buSzPts val="4000"/>
              <a:buFont typeface="Noto Sans Symbols"/>
              <a:buChar char="➢"/>
            </a:pPr>
            <a:r>
              <a:rPr lang="en-US"/>
              <a:t>Let’s look at the scope of service chart.</a:t>
            </a:r>
          </a:p>
        </p:txBody>
      </p:sp>
      <p:sp>
        <p:nvSpPr>
          <p:cNvPr id="1781" name="Shape 1781"/>
          <p:cNvSpPr txBox="1"/>
          <p:nvPr/>
        </p:nvSpPr>
        <p:spPr>
          <a:xfrm>
            <a:off x="132925" y="3516725"/>
            <a:ext cx="4596300" cy="3000000"/>
          </a:xfrm>
          <a:prstGeom prst="rect">
            <a:avLst/>
          </a:prstGeom>
          <a:noFill/>
          <a:ln>
            <a:noFill/>
          </a:ln>
        </p:spPr>
        <p:txBody>
          <a:bodyPr anchorCtr="0" anchor="ctr" bIns="91425" lIns="91425" rIns="91425" wrap="square" tIns="91425">
            <a:noAutofit/>
          </a:bodyPr>
          <a:lstStyle/>
          <a:p>
            <a:pPr indent="-279400" lvl="0" marL="342900" rtl="0">
              <a:lnSpc>
                <a:spcPct val="90000"/>
              </a:lnSpc>
              <a:spcBef>
                <a:spcPts val="800"/>
              </a:spcBef>
              <a:buClr>
                <a:srgbClr val="C00000"/>
              </a:buClr>
              <a:buSzPts val="3000"/>
              <a:buFont typeface="Noto Sans Symbols"/>
              <a:buChar char="➢"/>
            </a:pPr>
            <a:r>
              <a:rPr b="1" i="1" lang="en-US" sz="3000">
                <a:solidFill>
                  <a:srgbClr val="C00000"/>
                </a:solidFill>
                <a:latin typeface="Questrial"/>
                <a:ea typeface="Questrial"/>
                <a:cs typeface="Questrial"/>
                <a:sym typeface="Questrial"/>
              </a:rPr>
              <a:t>Out of Scope for Basic Volunteers</a:t>
            </a:r>
          </a:p>
          <a:p>
            <a:pPr indent="0" lvl="0" marL="0" rtl="0" algn="ctr">
              <a:lnSpc>
                <a:spcPct val="90000"/>
              </a:lnSpc>
              <a:spcBef>
                <a:spcPts val="800"/>
              </a:spcBef>
              <a:buNone/>
            </a:pPr>
            <a:r>
              <a:rPr b="1" i="1" lang="en-US" sz="3000">
                <a:solidFill>
                  <a:schemeClr val="accent1"/>
                </a:solidFill>
                <a:latin typeface="Questrial"/>
                <a:ea typeface="Questrial"/>
                <a:cs typeface="Questrial"/>
                <a:sym typeface="Questrial"/>
              </a:rPr>
              <a:t>Impact America staff or Advanced trained volunteers must complete itemization at tax sites</a:t>
            </a:r>
          </a:p>
        </p:txBody>
      </p:sp>
      <p:pic>
        <p:nvPicPr>
          <p:cNvPr descr="Screen Shot 2017-10-20 at 9.34.34 AM.png" id="1782" name="Shape 1782"/>
          <p:cNvPicPr preferRelativeResize="0"/>
          <p:nvPr/>
        </p:nvPicPr>
        <p:blipFill rotWithShape="1">
          <a:blip r:embed="rId3">
            <a:alphaModFix/>
          </a:blip>
          <a:srcRect b="2981" l="0" r="0" t="2971"/>
          <a:stretch/>
        </p:blipFill>
        <p:spPr>
          <a:xfrm>
            <a:off x="5146275" y="1143000"/>
            <a:ext cx="6918924" cy="585050"/>
          </a:xfrm>
          <a:prstGeom prst="rect">
            <a:avLst/>
          </a:prstGeom>
          <a:noFill/>
          <a:ln>
            <a:noFill/>
          </a:ln>
          <a:effectLst>
            <a:outerShdw blurRad="190500" rotWithShape="0" algn="tl">
              <a:srgbClr val="000000">
                <a:alpha val="69800"/>
              </a:srgbClr>
            </a:outerShdw>
          </a:effectLst>
        </p:spPr>
      </p:pic>
      <p:pic>
        <p:nvPicPr>
          <p:cNvPr descr="Screen Shot 2017-10-19 at 9.23.46 AM.png" id="1783" name="Shape 1783"/>
          <p:cNvPicPr preferRelativeResize="0"/>
          <p:nvPr/>
        </p:nvPicPr>
        <p:blipFill>
          <a:blip r:embed="rId4">
            <a:alphaModFix/>
          </a:blip>
          <a:stretch>
            <a:fillRect/>
          </a:stretch>
        </p:blipFill>
        <p:spPr>
          <a:xfrm>
            <a:off x="5146275" y="1728050"/>
            <a:ext cx="6918925" cy="4441303"/>
          </a:xfrm>
          <a:prstGeom prst="rect">
            <a:avLst/>
          </a:prstGeom>
          <a:noFill/>
          <a:ln>
            <a:noFill/>
          </a:ln>
        </p:spPr>
      </p:pic>
      <p:sp>
        <p:nvSpPr>
          <p:cNvPr id="1784" name="Shape 178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0">
                                            <p:txEl>
                                              <p:pRg end="0" st="0"/>
                                            </p:txEl>
                                          </p:spTgt>
                                        </p:tgtEl>
                                        <p:attrNameLst>
                                          <p:attrName>style.visibility</p:attrName>
                                        </p:attrNameLst>
                                      </p:cBhvr>
                                      <p:to>
                                        <p:strVal val="visible"/>
                                      </p:to>
                                    </p:set>
                                    <p:animEffect filter="fade" transition="in">
                                      <p:cBhvr>
                                        <p:cTn dur="500"/>
                                        <p:tgtEl>
                                          <p:spTgt spid="178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9" name="Shape 1789"/>
        <p:cNvGrpSpPr/>
        <p:nvPr/>
      </p:nvGrpSpPr>
      <p:grpSpPr>
        <a:xfrm>
          <a:off x="0" y="0"/>
          <a:ext cx="0" cy="0"/>
          <a:chOff x="0" y="0"/>
          <a:chExt cx="0" cy="0"/>
        </a:xfrm>
      </p:grpSpPr>
      <p:pic>
        <p:nvPicPr>
          <p:cNvPr descr="Impact-logo_SaveFirst-green.eps" id="1790" name="Shape 1790"/>
          <p:cNvPicPr preferRelativeResize="0"/>
          <p:nvPr/>
        </p:nvPicPr>
        <p:blipFill rotWithShape="1">
          <a:blip r:embed="rId3">
            <a:alphaModFix/>
          </a:blip>
          <a:srcRect b="34976" l="19563" r="20645" t="31741"/>
          <a:stretch/>
        </p:blipFill>
        <p:spPr>
          <a:xfrm>
            <a:off x="1440089" y="625475"/>
            <a:ext cx="9264600" cy="4243500"/>
          </a:xfrm>
          <a:prstGeom prst="rect">
            <a:avLst/>
          </a:prstGeom>
          <a:noFill/>
          <a:ln>
            <a:noFill/>
          </a:ln>
        </p:spPr>
      </p:pic>
      <p:sp>
        <p:nvSpPr>
          <p:cNvPr id="1791" name="Shape 1791"/>
          <p:cNvSpPr/>
          <p:nvPr/>
        </p:nvSpPr>
        <p:spPr>
          <a:xfrm>
            <a:off x="1524003" y="-184666"/>
            <a:ext cx="184800" cy="369300"/>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92" name="Shape 1792"/>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93" name="Shape 1793"/>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94" name="Shape 1794"/>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1795" name="Shape 1795"/>
          <p:cNvSpPr txBox="1"/>
          <p:nvPr/>
        </p:nvSpPr>
        <p:spPr>
          <a:xfrm>
            <a:off x="-1461427" y="1481721"/>
            <a:ext cx="184800" cy="3693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1796" name="Shape 1796"/>
          <p:cNvSpPr txBox="1"/>
          <p:nvPr/>
        </p:nvSpPr>
        <p:spPr>
          <a:xfrm>
            <a:off x="1708732" y="5173794"/>
            <a:ext cx="8727300" cy="1012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med" w="med" type="none"/>
            <a:tailEnd len="med" w="med" type="none"/>
          </a:ln>
          <a:effectLst>
            <a:outerShdw blurRad="40000" rotWithShape="0" dir="5400000" dist="20000">
              <a:srgbClr val="000000">
                <a:alpha val="37650"/>
              </a:srgbClr>
            </a:outerShdw>
          </a:effectLst>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lang="en-US" sz="5400">
                <a:solidFill>
                  <a:schemeClr val="dk2"/>
                </a:solidFill>
                <a:latin typeface="Questrial"/>
                <a:ea typeface="Questrial"/>
                <a:cs typeface="Questrial"/>
                <a:sym typeface="Questrial"/>
              </a:rPr>
              <a:t>Scope of Service Questions</a:t>
            </a:r>
          </a:p>
        </p:txBody>
      </p:sp>
      <p:sp>
        <p:nvSpPr>
          <p:cNvPr id="1797" name="Shape 179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2" name="Shape 1802"/>
        <p:cNvGrpSpPr/>
        <p:nvPr/>
      </p:nvGrpSpPr>
      <p:grpSpPr>
        <a:xfrm>
          <a:off x="0" y="0"/>
          <a:ext cx="0" cy="0"/>
          <a:chOff x="0" y="0"/>
          <a:chExt cx="0" cy="0"/>
        </a:xfrm>
      </p:grpSpPr>
      <p:sp>
        <p:nvSpPr>
          <p:cNvPr id="1803" name="Shape 1803"/>
          <p:cNvSpPr txBox="1"/>
          <p:nvPr>
            <p:ph type="title"/>
          </p:nvPr>
        </p:nvSpPr>
        <p:spPr>
          <a:xfrm>
            <a:off x="544575" y="-12"/>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p>
        </p:txBody>
      </p:sp>
      <p:sp>
        <p:nvSpPr>
          <p:cNvPr id="1804" name="Shape 1804"/>
          <p:cNvSpPr txBox="1"/>
          <p:nvPr>
            <p:ph idx="1" type="body"/>
          </p:nvPr>
        </p:nvSpPr>
        <p:spPr>
          <a:xfrm>
            <a:off x="418500" y="1143000"/>
            <a:ext cx="11355000" cy="5368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med" w="med" type="none"/>
            <a:tailEnd len="med" w="med" type="none"/>
          </a:ln>
          <a:effectLst>
            <a:outerShdw blurRad="40000" rotWithShape="0" dir="5400000" dist="20000">
              <a:srgbClr val="000000">
                <a:alpha val="37650"/>
              </a:srgbClr>
            </a:outerShdw>
          </a:effectLst>
        </p:spPr>
        <p:txBody>
          <a:bodyPr anchorCtr="0" anchor="ctr" bIns="45700" lIns="91425"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r>
              <a:rPr b="1" lang="en-US"/>
              <a:t>Margaret has filled out her I/I form and after the interview you conduct, you conclude she has the following types of income:</a:t>
            </a:r>
          </a:p>
          <a:p>
            <a:pPr indent="-342900" lvl="0" marL="342900" marR="0" rtl="0" algn="ctr">
              <a:spcBef>
                <a:spcPts val="0"/>
              </a:spcBef>
              <a:spcAft>
                <a:spcPts val="0"/>
              </a:spcAft>
              <a:buClr>
                <a:srgbClr val="000000"/>
              </a:buClr>
              <a:buFont typeface="Noto Sans Symbols"/>
              <a:buNone/>
            </a:pPr>
            <a:r>
              <a:rPr b="1" lang="en-US"/>
              <a:t>Use your scope of service chart!</a:t>
            </a:r>
          </a:p>
          <a:p>
            <a:pPr indent="-342900" lvl="0" marL="342900" marR="0" rtl="0" algn="ctr">
              <a:spcBef>
                <a:spcPts val="0"/>
              </a:spcBef>
              <a:spcAft>
                <a:spcPts val="0"/>
              </a:spcAft>
              <a:buClr>
                <a:srgbClr val="000000"/>
              </a:buClr>
              <a:buFont typeface="Noto Sans Symbols"/>
              <a:buNone/>
            </a:pPr>
            <a:r>
              <a:rPr b="1" lang="en-US"/>
              <a:t>Wages(W-2)</a:t>
            </a:r>
          </a:p>
          <a:p>
            <a:pPr indent="-342900" lvl="0" marL="342900" marR="0" rtl="0" algn="ctr">
              <a:spcBef>
                <a:spcPts val="0"/>
              </a:spcBef>
              <a:spcAft>
                <a:spcPts val="0"/>
              </a:spcAft>
              <a:buClr>
                <a:srgbClr val="000000"/>
              </a:buClr>
              <a:buFont typeface="Noto Sans Symbols"/>
              <a:buNone/>
            </a:pPr>
            <a:r>
              <a:rPr b="1" lang="en-US"/>
              <a:t>Interest(1099-INT)</a:t>
            </a:r>
          </a:p>
          <a:p>
            <a:pPr indent="-342900" lvl="0" marL="342900" marR="0" rtl="0" algn="ctr">
              <a:spcBef>
                <a:spcPts val="0"/>
              </a:spcBef>
              <a:spcAft>
                <a:spcPts val="0"/>
              </a:spcAft>
              <a:buClr>
                <a:srgbClr val="000000"/>
              </a:buClr>
              <a:buFont typeface="Noto Sans Symbols"/>
              <a:buNone/>
            </a:pPr>
            <a:r>
              <a:rPr b="1" lang="en-US"/>
              <a:t>Alimony Income</a:t>
            </a:r>
          </a:p>
          <a:p>
            <a:pPr indent="-342900" lvl="0" marL="342900" marR="0" rtl="0" algn="ctr">
              <a:spcBef>
                <a:spcPts val="0"/>
              </a:spcBef>
              <a:spcAft>
                <a:spcPts val="0"/>
              </a:spcAft>
              <a:buClr>
                <a:srgbClr val="000000"/>
              </a:buClr>
              <a:buFont typeface="Noto Sans Symbols"/>
              <a:buNone/>
            </a:pPr>
            <a:r>
              <a:rPr b="1" lang="en-US"/>
              <a:t>Retirement (Form 1099-R)</a:t>
            </a:r>
          </a:p>
          <a:p>
            <a:pPr indent="-342900" lvl="0" marL="342900" marR="0" rtl="0" algn="ctr">
              <a:spcBef>
                <a:spcPts val="0"/>
              </a:spcBef>
              <a:spcAft>
                <a:spcPts val="0"/>
              </a:spcAft>
              <a:buClr>
                <a:srgbClr val="000000"/>
              </a:buClr>
              <a:buFont typeface="Noto Sans Symbols"/>
              <a:buNone/>
            </a:pPr>
            <a:r>
              <a:rPr b="1" lang="en-US"/>
              <a:t>Social Security Benefits(SSA-1099)</a:t>
            </a:r>
          </a:p>
        </p:txBody>
      </p:sp>
      <p:sp>
        <p:nvSpPr>
          <p:cNvPr id="1805" name="Shape 180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0" name="Shape 1810"/>
        <p:cNvGrpSpPr/>
        <p:nvPr/>
      </p:nvGrpSpPr>
      <p:grpSpPr>
        <a:xfrm>
          <a:off x="0" y="0"/>
          <a:ext cx="0" cy="0"/>
          <a:chOff x="0" y="0"/>
          <a:chExt cx="0" cy="0"/>
        </a:xfrm>
      </p:grpSpPr>
      <p:sp>
        <p:nvSpPr>
          <p:cNvPr id="1811" name="Shape 181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p>
        </p:txBody>
      </p:sp>
      <p:sp>
        <p:nvSpPr>
          <p:cNvPr id="1812" name="Shape 1812"/>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a:noFill/>
          </a:ln>
          <a:effectLst>
            <a:outerShdw blurRad="40000" rotWithShape="0" dir="5400000" dist="20000">
              <a:srgbClr val="000000">
                <a:alpha val="37650"/>
              </a:srgbClr>
            </a:outerShdw>
          </a:effectLst>
        </p:spPr>
        <p:txBody>
          <a:bodyPr anchorCtr="0" anchor="ctr" bIns="45700" lIns="91425" rIns="91425" wrap="square" tIns="45700">
            <a:noAutofit/>
          </a:bodyPr>
          <a:lstStyle/>
          <a:p>
            <a:pPr indent="-342900" lvl="0" marL="342900" rtl="0" algn="ctr">
              <a:spcBef>
                <a:spcPts val="0"/>
              </a:spcBef>
              <a:buClr>
                <a:srgbClr val="000000"/>
              </a:buClr>
              <a:buFont typeface="Noto Sans Symbols"/>
              <a:buNone/>
            </a:pPr>
            <a:r>
              <a:rPr b="1" lang="en-US"/>
              <a:t>Wages(W-2)-</a:t>
            </a:r>
          </a:p>
          <a:p>
            <a:pPr indent="-342900" lvl="0" marL="342900" rtl="0" algn="ctr">
              <a:spcBef>
                <a:spcPts val="0"/>
              </a:spcBef>
              <a:buClr>
                <a:srgbClr val="000000"/>
              </a:buClr>
              <a:buFont typeface="Noto Sans Symbols"/>
              <a:buNone/>
            </a:pPr>
            <a:r>
              <a:rPr b="1" lang="en-US"/>
              <a:t>Interest(1099-INT)</a:t>
            </a:r>
          </a:p>
          <a:p>
            <a:pPr indent="-342900" lvl="0" marL="342900" rtl="0" algn="ctr">
              <a:spcBef>
                <a:spcPts val="0"/>
              </a:spcBef>
              <a:buClr>
                <a:srgbClr val="000000"/>
              </a:buClr>
              <a:buFont typeface="Noto Sans Symbols"/>
              <a:buNone/>
            </a:pPr>
            <a:r>
              <a:rPr b="1" lang="en-US" strike="sngStrike">
                <a:solidFill>
                  <a:srgbClr val="FF0000"/>
                </a:solidFill>
              </a:rPr>
              <a:t>Alimony Income</a:t>
            </a:r>
          </a:p>
          <a:p>
            <a:pPr indent="-342900" lvl="0" marL="342900" rtl="0" algn="ctr">
              <a:spcBef>
                <a:spcPts val="0"/>
              </a:spcBef>
              <a:buClr>
                <a:srgbClr val="000000"/>
              </a:buClr>
              <a:buFont typeface="Noto Sans Symbols"/>
              <a:buNone/>
            </a:pPr>
            <a:r>
              <a:rPr b="1" lang="en-US" strike="sngStrike">
                <a:solidFill>
                  <a:srgbClr val="FF0000"/>
                </a:solidFill>
              </a:rPr>
              <a:t>Retirement (Form 1099-R)</a:t>
            </a:r>
          </a:p>
          <a:p>
            <a:pPr indent="-342900" lvl="0" marL="342900" rtl="0" algn="ctr">
              <a:spcBef>
                <a:spcPts val="0"/>
              </a:spcBef>
              <a:buClr>
                <a:srgbClr val="000000"/>
              </a:buClr>
              <a:buFont typeface="Noto Sans Symbols"/>
              <a:buNone/>
            </a:pPr>
            <a:r>
              <a:rPr b="1" lang="en-US"/>
              <a:t>Social Security Benefits(SSA-1099)</a:t>
            </a:r>
          </a:p>
        </p:txBody>
      </p:sp>
      <p:sp>
        <p:nvSpPr>
          <p:cNvPr id="1813" name="Shape 181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 name="Shape 46"/>
        <p:cNvGrpSpPr/>
        <p:nvPr/>
      </p:nvGrpSpPr>
      <p:grpSpPr>
        <a:xfrm>
          <a:off x="0" y="0"/>
          <a:ext cx="0" cy="0"/>
          <a:chOff x="0" y="0"/>
          <a:chExt cx="0" cy="0"/>
        </a:xfrm>
      </p:grpSpPr>
      <p:sp>
        <p:nvSpPr>
          <p:cNvPr id="47" name="Shape 47"/>
          <p:cNvSpPr txBox="1"/>
          <p:nvPr>
            <p:ph type="title"/>
          </p:nvPr>
        </p:nvSpPr>
        <p:spPr>
          <a:xfrm>
            <a:off x="609600" y="-12"/>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SaveFirst Basic Volunteer Overview</a:t>
            </a:r>
          </a:p>
        </p:txBody>
      </p:sp>
      <p:sp>
        <p:nvSpPr>
          <p:cNvPr id="48" name="Shape 48"/>
          <p:cNvSpPr txBox="1"/>
          <p:nvPr>
            <p:ph idx="1" type="body"/>
          </p:nvPr>
        </p:nvSpPr>
        <p:spPr>
          <a:xfrm>
            <a:off x="609600" y="802428"/>
            <a:ext cx="10972800" cy="49281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Basic Tax Training (A &amp; B Sessions)</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IRS Basic Certification</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Intake/Interview &amp; Quality Review Exam (B Session)</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Volunteer Standards of Conduct Exam (B Session)</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IRS Basic Certification Exam (attend testing session </a:t>
            </a:r>
            <a:r>
              <a:rPr b="1" i="0" lang="en-US" sz="3600" u="none" cap="none" strike="noStrike">
                <a:solidFill>
                  <a:schemeClr val="dk1"/>
                </a:solidFill>
                <a:latin typeface="Questrial"/>
                <a:ea typeface="Questrial"/>
                <a:cs typeface="Questrial"/>
                <a:sym typeface="Questrial"/>
              </a:rPr>
              <a:t>or</a:t>
            </a:r>
            <a:r>
              <a:rPr b="0" i="0" lang="en-US" sz="3600" u="none" cap="none" strike="noStrike">
                <a:solidFill>
                  <a:schemeClr val="dk1"/>
                </a:solidFill>
                <a:latin typeface="Questrial"/>
                <a:ea typeface="Questrial"/>
                <a:cs typeface="Questrial"/>
                <a:sym typeface="Questrial"/>
              </a:rPr>
              <a:t> on your own)</a:t>
            </a:r>
          </a:p>
          <a:p>
            <a:pPr indent="-228600" lvl="2" marL="1143000" marR="0" rtl="0" algn="l">
              <a:lnSpc>
                <a:spcPct val="90000"/>
              </a:lnSpc>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Passing Score: 80% or better</a:t>
            </a:r>
          </a:p>
          <a:p>
            <a:pPr indent="-228600" lvl="2" marL="1143000" marR="0" rtl="0" algn="l">
              <a:lnSpc>
                <a:spcPct val="90000"/>
              </a:lnSpc>
              <a:spcBef>
                <a:spcPts val="640"/>
              </a:spcBef>
              <a:buClr>
                <a:schemeClr val="dk1"/>
              </a:buClr>
              <a:buSzPts val="3200"/>
              <a:buFont typeface="Courier New"/>
              <a:buChar char="o"/>
            </a:pPr>
            <a:r>
              <a:rPr b="1" i="0" lang="en-US" sz="3200" u="none" cap="none" strike="noStrike">
                <a:solidFill>
                  <a:schemeClr val="dk1"/>
                </a:solidFill>
                <a:latin typeface="Questrial"/>
                <a:ea typeface="Questrial"/>
                <a:cs typeface="Questrial"/>
                <a:sym typeface="Questrial"/>
              </a:rPr>
              <a:t>Must pass before serving at a tax site</a:t>
            </a:r>
          </a:p>
        </p:txBody>
      </p:sp>
      <p:sp>
        <p:nvSpPr>
          <p:cNvPr id="49" name="Shape 4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Shape 197"/>
          <p:cNvSpPr txBox="1"/>
          <p:nvPr>
            <p:ph type="title"/>
          </p:nvPr>
        </p:nvSpPr>
        <p:spPr>
          <a:xfrm>
            <a:off x="609600" y="-12"/>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Earned vs. Unearned Income</a:t>
            </a:r>
          </a:p>
        </p:txBody>
      </p:sp>
      <p:sp>
        <p:nvSpPr>
          <p:cNvPr id="198" name="Shape 198"/>
          <p:cNvSpPr txBox="1"/>
          <p:nvPr>
            <p:ph idx="1" type="body"/>
          </p:nvPr>
        </p:nvSpPr>
        <p:spPr>
          <a:xfrm>
            <a:off x="609600" y="862129"/>
            <a:ext cx="10972800" cy="31869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None/>
            </a:pPr>
            <a:r>
              <a:t/>
            </a:r>
            <a:endParaRPr b="1" sz="4300"/>
          </a:p>
          <a:p>
            <a:pPr indent="0" lvl="0" marL="0" marR="0" rtl="0" algn="l">
              <a:lnSpc>
                <a:spcPct val="100000"/>
              </a:lnSpc>
              <a:spcBef>
                <a:spcPts val="0"/>
              </a:spcBef>
              <a:spcAft>
                <a:spcPts val="0"/>
              </a:spcAft>
              <a:buNone/>
            </a:pPr>
            <a:r>
              <a:t/>
            </a:r>
            <a:endParaRPr b="1" sz="4300"/>
          </a:p>
          <a:p>
            <a:pPr indent="0" lvl="0" marL="114300" marR="0" rtl="0" algn="l">
              <a:spcBef>
                <a:spcPts val="800"/>
              </a:spcBef>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99" name="Shape 199"/>
          <p:cNvSpPr/>
          <p:nvPr/>
        </p:nvSpPr>
        <p:spPr>
          <a:xfrm>
            <a:off x="372600" y="4852100"/>
            <a:ext cx="11209800" cy="1875900"/>
          </a:xfrm>
          <a:prstGeom prst="rect">
            <a:avLst/>
          </a:prstGeom>
          <a:solidFill>
            <a:schemeClr val="accent1"/>
          </a:solidFill>
          <a:ln cap="flat" cmpd="sng" w="25400">
            <a:solidFill>
              <a:srgbClr val="B08420"/>
            </a:solidFill>
            <a:prstDash val="solid"/>
            <a:round/>
            <a:headEnd len="med" w="med" type="none"/>
            <a:tailEnd len="med" w="med" type="none"/>
          </a:ln>
        </p:spPr>
        <p:txBody>
          <a:bodyPr anchorCtr="0" anchor="ctr" bIns="45700" lIns="91425" rIns="91425" wrap="square" tIns="45700">
            <a:noAutofit/>
          </a:bodyPr>
          <a:lstStyle/>
          <a:p>
            <a:pPr indent="0" lvl="1" marL="457200" marR="0" rtl="0" algn="ctr">
              <a:spcBef>
                <a:spcPts val="0"/>
              </a:spcBef>
              <a:buClr>
                <a:schemeClr val="lt1"/>
              </a:buClr>
              <a:buFont typeface="Noto Sans Symbols"/>
              <a:buNone/>
            </a:pPr>
            <a:r>
              <a:rPr b="1" lang="en-US" sz="3000">
                <a:solidFill>
                  <a:schemeClr val="lt1"/>
                </a:solidFill>
                <a:latin typeface="Questrial"/>
                <a:ea typeface="Questrial"/>
                <a:cs typeface="Questrial"/>
                <a:sym typeface="Questrial"/>
              </a:rPr>
              <a:t>All of these boxes must be checked yes or no. Otherwise, the document is incorrectly filled out. If the taxpayer marked unsure, clarify with them what the question is asking and change the checkbox to “Yes” or “No” accordingly.</a:t>
            </a:r>
            <a:r>
              <a:rPr b="1" lang="en-US" sz="3000">
                <a:solidFill>
                  <a:schemeClr val="lt1"/>
                </a:solidFill>
                <a:latin typeface="Questrial"/>
                <a:ea typeface="Questrial"/>
                <a:cs typeface="Questrial"/>
                <a:sym typeface="Questrial"/>
              </a:rPr>
              <a:t> </a:t>
            </a:r>
          </a:p>
        </p:txBody>
      </p:sp>
      <p:pic>
        <p:nvPicPr>
          <p:cNvPr id="200" name="Shape 200"/>
          <p:cNvPicPr preferRelativeResize="0"/>
          <p:nvPr/>
        </p:nvPicPr>
        <p:blipFill>
          <a:blip r:embed="rId3">
            <a:alphaModFix/>
          </a:blip>
          <a:stretch>
            <a:fillRect/>
          </a:stretch>
        </p:blipFill>
        <p:spPr>
          <a:xfrm>
            <a:off x="71438" y="862113"/>
            <a:ext cx="12049125" cy="3914775"/>
          </a:xfrm>
          <a:prstGeom prst="rect">
            <a:avLst/>
          </a:prstGeom>
          <a:noFill/>
          <a:ln>
            <a:noFill/>
          </a:ln>
          <a:effectLst>
            <a:outerShdw blurRad="190500" rotWithShape="0" algn="tl">
              <a:srgbClr val="000000">
                <a:alpha val="69800"/>
              </a:srgbClr>
            </a:outerShdw>
          </a:effectLst>
        </p:spPr>
      </p:pic>
      <p:sp>
        <p:nvSpPr>
          <p:cNvPr id="201" name="Shape 20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xEl>
                                              <p:pRg end="0" st="0"/>
                                            </p:txEl>
                                          </p:spTgt>
                                        </p:tgtEl>
                                        <p:attrNameLst>
                                          <p:attrName>style.visibility</p:attrName>
                                        </p:attrNameLst>
                                      </p:cBhvr>
                                      <p:to>
                                        <p:strVal val="visible"/>
                                      </p:to>
                                    </p:set>
                                    <p:animEffect filter="fade" transition="in">
                                      <p:cBhvr>
                                        <p:cTn dur="500"/>
                                        <p:tgtEl>
                                          <p:spTgt spid="1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xEl>
                                              <p:pRg end="1" st="1"/>
                                            </p:txEl>
                                          </p:spTgt>
                                        </p:tgtEl>
                                        <p:attrNameLst>
                                          <p:attrName>style.visibility</p:attrName>
                                        </p:attrNameLst>
                                      </p:cBhvr>
                                      <p:to>
                                        <p:strVal val="visible"/>
                                      </p:to>
                                    </p:set>
                                    <p:animEffect filter="fade" transition="in">
                                      <p:cBhvr>
                                        <p:cTn dur="500"/>
                                        <p:tgtEl>
                                          <p:spTgt spid="19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xEl>
                                              <p:pRg end="2" st="2"/>
                                            </p:txEl>
                                          </p:spTgt>
                                        </p:tgtEl>
                                        <p:attrNameLst>
                                          <p:attrName>style.visibility</p:attrName>
                                        </p:attrNameLst>
                                      </p:cBhvr>
                                      <p:to>
                                        <p:strVal val="visible"/>
                                      </p:to>
                                    </p:set>
                                    <p:animEffect filter="fade" transition="in">
                                      <p:cBhvr>
                                        <p:cTn dur="500"/>
                                        <p:tgtEl>
                                          <p:spTgt spid="19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8" name="Shape 1818"/>
        <p:cNvGrpSpPr/>
        <p:nvPr/>
      </p:nvGrpSpPr>
      <p:grpSpPr>
        <a:xfrm>
          <a:off x="0" y="0"/>
          <a:ext cx="0" cy="0"/>
          <a:chOff x="0" y="0"/>
          <a:chExt cx="0" cy="0"/>
        </a:xfrm>
      </p:grpSpPr>
      <p:sp>
        <p:nvSpPr>
          <p:cNvPr id="1819" name="Shape 181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p>
        </p:txBody>
      </p:sp>
      <p:sp>
        <p:nvSpPr>
          <p:cNvPr id="1820" name="Shape 1820"/>
          <p:cNvSpPr txBox="1"/>
          <p:nvPr>
            <p:ph idx="1" type="body"/>
          </p:nvPr>
        </p:nvSpPr>
        <p:spPr>
          <a:xfrm>
            <a:off x="338275" y="1245500"/>
            <a:ext cx="11244300" cy="5228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med" w="med" type="none"/>
            <a:tailEnd len="med" w="med" type="none"/>
          </a:ln>
          <a:effectLst>
            <a:outerShdw blurRad="40000" rotWithShape="0" dir="5400000" dist="20000">
              <a:srgbClr val="000000">
                <a:alpha val="37650"/>
              </a:srgbClr>
            </a:outerShdw>
          </a:effectLst>
        </p:spPr>
        <p:txBody>
          <a:bodyPr anchorCtr="0" anchor="ctr" bIns="45700" lIns="91425"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r>
              <a:rPr b="1" lang="en-US"/>
              <a:t>Margaret has filled out her I/I form and after the interview you conduct, you conclude she has the following types of expenses:</a:t>
            </a:r>
          </a:p>
          <a:p>
            <a:pPr indent="-342900" lvl="0" marL="342900" marR="0" rtl="0" algn="ctr">
              <a:spcBef>
                <a:spcPts val="0"/>
              </a:spcBef>
              <a:spcAft>
                <a:spcPts val="0"/>
              </a:spcAft>
              <a:buClr>
                <a:srgbClr val="000000"/>
              </a:buClr>
              <a:buFont typeface="Noto Sans Symbols"/>
              <a:buNone/>
            </a:pPr>
            <a:r>
              <a:rPr b="1" lang="en-US"/>
              <a:t>Use your scope of service chart!</a:t>
            </a:r>
          </a:p>
          <a:p>
            <a:pPr indent="-342900" lvl="0" marL="342900" marR="0" rtl="0" algn="ctr">
              <a:spcBef>
                <a:spcPts val="0"/>
              </a:spcBef>
              <a:spcAft>
                <a:spcPts val="0"/>
              </a:spcAft>
              <a:buClr>
                <a:srgbClr val="000000"/>
              </a:buClr>
              <a:buFont typeface="Noto Sans Symbols"/>
              <a:buNone/>
            </a:pPr>
            <a:r>
              <a:rPr b="1" lang="en-US" sz="3000"/>
              <a:t>Supplies for Classroom(She’s a teacher)</a:t>
            </a:r>
          </a:p>
          <a:p>
            <a:pPr indent="-342900" lvl="0" marL="342900" marR="0" rtl="0" algn="ctr">
              <a:spcBef>
                <a:spcPts val="0"/>
              </a:spcBef>
              <a:spcAft>
                <a:spcPts val="0"/>
              </a:spcAft>
              <a:buClr>
                <a:srgbClr val="000000"/>
              </a:buClr>
              <a:buFont typeface="Noto Sans Symbols"/>
              <a:buNone/>
            </a:pPr>
            <a:r>
              <a:rPr b="1" lang="en-US" sz="3000"/>
              <a:t>Student Loan Interest</a:t>
            </a:r>
          </a:p>
          <a:p>
            <a:pPr indent="-342900" lvl="0" marL="342900" marR="0" rtl="0" algn="ctr">
              <a:spcBef>
                <a:spcPts val="0"/>
              </a:spcBef>
              <a:spcAft>
                <a:spcPts val="0"/>
              </a:spcAft>
              <a:buClr>
                <a:srgbClr val="000000"/>
              </a:buClr>
              <a:buFont typeface="Noto Sans Symbols"/>
              <a:buNone/>
            </a:pPr>
            <a:r>
              <a:rPr b="1" lang="en-US" sz="3000"/>
              <a:t>Charitable Donations</a:t>
            </a:r>
          </a:p>
          <a:p>
            <a:pPr indent="-342900" lvl="0" marL="342900" marR="0" rtl="0" algn="ctr">
              <a:spcBef>
                <a:spcPts val="0"/>
              </a:spcBef>
              <a:spcAft>
                <a:spcPts val="0"/>
              </a:spcAft>
              <a:buClr>
                <a:srgbClr val="000000"/>
              </a:buClr>
              <a:buFont typeface="Noto Sans Symbols"/>
              <a:buNone/>
            </a:pPr>
            <a:r>
              <a:rPr b="1" lang="en-US" sz="3000"/>
              <a:t>Prescription Drugs</a:t>
            </a:r>
          </a:p>
          <a:p>
            <a:pPr indent="-342900" lvl="0" marL="342900" marR="0" rtl="0" algn="ctr">
              <a:spcBef>
                <a:spcPts val="0"/>
              </a:spcBef>
              <a:spcAft>
                <a:spcPts val="0"/>
              </a:spcAft>
              <a:buClr>
                <a:srgbClr val="000000"/>
              </a:buClr>
              <a:buFont typeface="Noto Sans Symbols"/>
              <a:buNone/>
            </a:pPr>
            <a:r>
              <a:rPr b="1" lang="en-US" sz="3000"/>
              <a:t>Penalty on early withdrawal from her savings account(1099-INT)</a:t>
            </a:r>
          </a:p>
          <a:p>
            <a:pPr indent="-342900" lvl="0" marL="342900" marR="0" rtl="0" algn="ctr">
              <a:spcBef>
                <a:spcPts val="0"/>
              </a:spcBef>
              <a:spcAft>
                <a:spcPts val="0"/>
              </a:spcAft>
              <a:buClr>
                <a:srgbClr val="000000"/>
              </a:buClr>
              <a:buFont typeface="Noto Sans Symbols"/>
              <a:buNone/>
            </a:pPr>
            <a:r>
              <a:t/>
            </a:r>
            <a:endParaRPr b="1"/>
          </a:p>
        </p:txBody>
      </p:sp>
      <p:sp>
        <p:nvSpPr>
          <p:cNvPr id="1821" name="Shape 182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6" name="Shape 1826"/>
        <p:cNvGrpSpPr/>
        <p:nvPr/>
      </p:nvGrpSpPr>
      <p:grpSpPr>
        <a:xfrm>
          <a:off x="0" y="0"/>
          <a:ext cx="0" cy="0"/>
          <a:chOff x="0" y="0"/>
          <a:chExt cx="0" cy="0"/>
        </a:xfrm>
      </p:grpSpPr>
      <p:sp>
        <p:nvSpPr>
          <p:cNvPr id="1827" name="Shape 182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p>
        </p:txBody>
      </p:sp>
      <p:sp>
        <p:nvSpPr>
          <p:cNvPr id="1828" name="Shape 1828"/>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a:noFill/>
          </a:ln>
          <a:effectLst>
            <a:outerShdw blurRad="40000" rotWithShape="0" dir="5400000" dist="20000">
              <a:srgbClr val="000000">
                <a:alpha val="37650"/>
              </a:srgbClr>
            </a:outerShdw>
          </a:effectLst>
        </p:spPr>
        <p:txBody>
          <a:bodyPr anchorCtr="0" anchor="ctr" bIns="45700" lIns="91425" rIns="91425" wrap="square" tIns="45700">
            <a:noAutofit/>
          </a:bodyPr>
          <a:lstStyle/>
          <a:p>
            <a:pPr indent="-342900" lvl="0" marL="342900" rtl="0" algn="ctr">
              <a:spcBef>
                <a:spcPts val="0"/>
              </a:spcBef>
              <a:buClr>
                <a:srgbClr val="000000"/>
              </a:buClr>
              <a:buFont typeface="Noto Sans Symbols"/>
              <a:buNone/>
            </a:pPr>
            <a:r>
              <a:rPr b="1" lang="en-US" sz="3000" strike="sngStrike">
                <a:solidFill>
                  <a:srgbClr val="FF0000"/>
                </a:solidFill>
              </a:rPr>
              <a:t>Supplies for Classroom(She’s a teacher)</a:t>
            </a:r>
          </a:p>
          <a:p>
            <a:pPr indent="-342900" lvl="0" marL="342900" rtl="0" algn="ctr">
              <a:spcBef>
                <a:spcPts val="0"/>
              </a:spcBef>
              <a:buClr>
                <a:srgbClr val="000000"/>
              </a:buClr>
              <a:buFont typeface="Noto Sans Symbols"/>
              <a:buNone/>
            </a:pPr>
            <a:r>
              <a:rPr b="1" lang="en-US" sz="3000" strike="sngStrike">
                <a:solidFill>
                  <a:srgbClr val="FF0000"/>
                </a:solidFill>
              </a:rPr>
              <a:t>Student Loan Interest</a:t>
            </a:r>
          </a:p>
          <a:p>
            <a:pPr indent="-342900" lvl="0" marL="342900" rtl="0" algn="ctr">
              <a:spcBef>
                <a:spcPts val="0"/>
              </a:spcBef>
              <a:buClr>
                <a:srgbClr val="000000"/>
              </a:buClr>
              <a:buFont typeface="Noto Sans Symbols"/>
              <a:buNone/>
            </a:pPr>
            <a:r>
              <a:rPr b="1" lang="en-US" sz="3000" strike="sngStrike">
                <a:solidFill>
                  <a:srgbClr val="FF0000"/>
                </a:solidFill>
              </a:rPr>
              <a:t>Charitable Donations</a:t>
            </a:r>
          </a:p>
          <a:p>
            <a:pPr indent="-342900" lvl="0" marL="342900" rtl="0" algn="ctr">
              <a:spcBef>
                <a:spcPts val="0"/>
              </a:spcBef>
              <a:buClr>
                <a:srgbClr val="000000"/>
              </a:buClr>
              <a:buFont typeface="Noto Sans Symbols"/>
              <a:buNone/>
            </a:pPr>
            <a:r>
              <a:rPr b="1" lang="en-US" sz="3000" strike="sngStrike">
                <a:solidFill>
                  <a:srgbClr val="FF0000"/>
                </a:solidFill>
              </a:rPr>
              <a:t>Prescription Drugs</a:t>
            </a:r>
          </a:p>
          <a:p>
            <a:pPr indent="-342900" lvl="0" marL="342900" rtl="0" algn="ctr">
              <a:spcBef>
                <a:spcPts val="0"/>
              </a:spcBef>
              <a:buClr>
                <a:srgbClr val="000000"/>
              </a:buClr>
              <a:buFont typeface="Noto Sans Symbols"/>
              <a:buNone/>
            </a:pPr>
            <a:r>
              <a:rPr b="1" lang="en-US" sz="3000"/>
              <a:t>Penalty on early withdrawal from her savings account(1099-INT)</a:t>
            </a:r>
          </a:p>
        </p:txBody>
      </p:sp>
      <p:sp>
        <p:nvSpPr>
          <p:cNvPr id="1829" name="Shape 182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ransition spd="med">
    <p:fade thruBlk="1"/>
  </p:transition>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4" name="Shape 1834"/>
        <p:cNvGrpSpPr/>
        <p:nvPr/>
      </p:nvGrpSpPr>
      <p:grpSpPr>
        <a:xfrm>
          <a:off x="0" y="0"/>
          <a:ext cx="0" cy="0"/>
          <a:chOff x="0" y="0"/>
          <a:chExt cx="0" cy="0"/>
        </a:xfrm>
      </p:grpSpPr>
      <p:pic>
        <p:nvPicPr>
          <p:cNvPr descr="Impact-logo_SaveFirst-green.eps" id="1835" name="Shape 1835"/>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1836" name="Shape 1836"/>
          <p:cNvSpPr/>
          <p:nvPr/>
        </p:nvSpPr>
        <p:spPr>
          <a:xfrm>
            <a:off x="1524003" y="-184666"/>
            <a:ext cx="184731" cy="369332"/>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837" name="Shape 1837"/>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838" name="Shape 1838"/>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839" name="Shape 1839"/>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1840" name="Shape 1840"/>
          <p:cNvSpPr txBox="1"/>
          <p:nvPr/>
        </p:nvSpPr>
        <p:spPr>
          <a:xfrm>
            <a:off x="-1461427" y="1481721"/>
            <a:ext cx="184666"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1841" name="Shape 1841"/>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lang="en-US" sz="5400">
                <a:solidFill>
                  <a:schemeClr val="dk2"/>
                </a:solidFill>
                <a:latin typeface="Questrial"/>
                <a:ea typeface="Questrial"/>
                <a:cs typeface="Questrial"/>
                <a:sym typeface="Questrial"/>
              </a:rPr>
              <a:t>Nonrefundable Credits</a:t>
            </a:r>
          </a:p>
        </p:txBody>
      </p:sp>
      <p:sp>
        <p:nvSpPr>
          <p:cNvPr id="1842" name="Shape 184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7" name="Shape 1847"/>
        <p:cNvGrpSpPr/>
        <p:nvPr/>
      </p:nvGrpSpPr>
      <p:grpSpPr>
        <a:xfrm>
          <a:off x="0" y="0"/>
          <a:ext cx="0" cy="0"/>
          <a:chOff x="0" y="0"/>
          <a:chExt cx="0" cy="0"/>
        </a:xfrm>
      </p:grpSpPr>
      <p:sp>
        <p:nvSpPr>
          <p:cNvPr id="1848" name="Shape 184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Nonrefundable Credits Objectives</a:t>
            </a:r>
          </a:p>
        </p:txBody>
      </p:sp>
      <p:sp>
        <p:nvSpPr>
          <p:cNvPr id="1849" name="Shape 1849"/>
          <p:cNvSpPr txBox="1"/>
          <p:nvPr>
            <p:ph idx="1" type="body"/>
          </p:nvPr>
        </p:nvSpPr>
        <p:spPr>
          <a:xfrm>
            <a:off x="609600" y="1600200"/>
            <a:ext cx="10972800" cy="49329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accent3"/>
              </a:buClr>
              <a:buSzPts val="4000"/>
              <a:buFont typeface="Noto Sans Symbols"/>
              <a:buChar char="➢"/>
            </a:pPr>
            <a:r>
              <a:rPr b="1" i="0" lang="en-US" sz="4000" u="none" cap="none" strike="noStrike">
                <a:solidFill>
                  <a:schemeClr val="accent3"/>
                </a:solidFill>
                <a:latin typeface="Questrial"/>
                <a:ea typeface="Questrial"/>
                <a:cs typeface="Questrial"/>
                <a:sym typeface="Questrial"/>
              </a:rPr>
              <a:t>After completing this section, the volunteer will be able to:</a:t>
            </a:r>
          </a:p>
          <a:p>
            <a:pPr indent="-285750" lvl="1" marL="742950" marR="0" rtl="0" algn="l">
              <a:lnSpc>
                <a:spcPct val="90000"/>
              </a:lnSpc>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Assess a taxpayer’s eligibility for the Child &amp; Dependent Care Expenses Credit</a:t>
            </a:r>
          </a:p>
          <a:p>
            <a:pPr indent="-285750" lvl="1" marL="742950" marR="0" rtl="0" algn="l">
              <a:lnSpc>
                <a:spcPct val="90000"/>
              </a:lnSpc>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Explain how a taxpayer qualifies for the Child Tax Credit</a:t>
            </a:r>
          </a:p>
          <a:p>
            <a:pPr indent="-285750" lvl="1" marL="742950" marR="0" rtl="0" algn="l">
              <a:lnSpc>
                <a:spcPct val="90000"/>
              </a:lnSpc>
              <a:spcBef>
                <a:spcPts val="720"/>
              </a:spcBef>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Assess a taxpayer’s eligibility for the Retirement Savings Contribution Credit</a:t>
            </a:r>
          </a:p>
        </p:txBody>
      </p:sp>
      <p:sp>
        <p:nvSpPr>
          <p:cNvPr id="1850" name="Shape 185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9">
                                            <p:txEl>
                                              <p:pRg end="0" st="0"/>
                                            </p:txEl>
                                          </p:spTgt>
                                        </p:tgtEl>
                                        <p:attrNameLst>
                                          <p:attrName>style.visibility</p:attrName>
                                        </p:attrNameLst>
                                      </p:cBhvr>
                                      <p:to>
                                        <p:strVal val="visible"/>
                                      </p:to>
                                    </p:set>
                                    <p:animEffect filter="fade" transition="in">
                                      <p:cBhvr>
                                        <p:cTn dur="1000"/>
                                        <p:tgtEl>
                                          <p:spTgt spid="18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9">
                                            <p:txEl>
                                              <p:pRg end="1" st="1"/>
                                            </p:txEl>
                                          </p:spTgt>
                                        </p:tgtEl>
                                        <p:attrNameLst>
                                          <p:attrName>style.visibility</p:attrName>
                                        </p:attrNameLst>
                                      </p:cBhvr>
                                      <p:to>
                                        <p:strVal val="visible"/>
                                      </p:to>
                                    </p:set>
                                    <p:animEffect filter="fade" transition="in">
                                      <p:cBhvr>
                                        <p:cTn dur="1000"/>
                                        <p:tgtEl>
                                          <p:spTgt spid="184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9">
                                            <p:txEl>
                                              <p:pRg end="2" st="2"/>
                                            </p:txEl>
                                          </p:spTgt>
                                        </p:tgtEl>
                                        <p:attrNameLst>
                                          <p:attrName>style.visibility</p:attrName>
                                        </p:attrNameLst>
                                      </p:cBhvr>
                                      <p:to>
                                        <p:strVal val="visible"/>
                                      </p:to>
                                    </p:set>
                                    <p:animEffect filter="fade" transition="in">
                                      <p:cBhvr>
                                        <p:cTn dur="1000"/>
                                        <p:tgtEl>
                                          <p:spTgt spid="184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9">
                                            <p:txEl>
                                              <p:pRg end="3" st="3"/>
                                            </p:txEl>
                                          </p:spTgt>
                                        </p:tgtEl>
                                        <p:attrNameLst>
                                          <p:attrName>style.visibility</p:attrName>
                                        </p:attrNameLst>
                                      </p:cBhvr>
                                      <p:to>
                                        <p:strVal val="visible"/>
                                      </p:to>
                                    </p:set>
                                    <p:animEffect filter="fade" transition="in">
                                      <p:cBhvr>
                                        <p:cTn dur="1000"/>
                                        <p:tgtEl>
                                          <p:spTgt spid="184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5" name="Shape 1855"/>
        <p:cNvGrpSpPr/>
        <p:nvPr/>
      </p:nvGrpSpPr>
      <p:grpSpPr>
        <a:xfrm>
          <a:off x="0" y="0"/>
          <a:ext cx="0" cy="0"/>
          <a:chOff x="0" y="0"/>
          <a:chExt cx="0" cy="0"/>
        </a:xfrm>
      </p:grpSpPr>
      <p:sp>
        <p:nvSpPr>
          <p:cNvPr id="1856" name="Shape 185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Nonrefundable Tax Credit</a:t>
            </a:r>
          </a:p>
        </p:txBody>
      </p:sp>
      <p:sp>
        <p:nvSpPr>
          <p:cNvPr id="1857" name="Shape 1857"/>
          <p:cNvSpPr txBox="1"/>
          <p:nvPr>
            <p:ph idx="1" type="body"/>
          </p:nvPr>
        </p:nvSpPr>
        <p:spPr>
          <a:xfrm>
            <a:off x="609600" y="1600204"/>
            <a:ext cx="10972800" cy="3886196"/>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Reduces the tax liability – only to zero. </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Child and Dependent Care Expenses </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Child Tax Credit</a:t>
            </a:r>
          </a:p>
          <a:p>
            <a:pPr indent="-285750" lvl="1" marL="742950" marR="0" rtl="0" algn="l">
              <a:lnSpc>
                <a:spcPct val="90000"/>
              </a:lnSpc>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Retirement Savings Contribution Credit</a:t>
            </a:r>
          </a:p>
        </p:txBody>
      </p:sp>
      <p:sp>
        <p:nvSpPr>
          <p:cNvPr id="1858" name="Shape 185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7">
                                            <p:txEl>
                                              <p:pRg end="0" st="0"/>
                                            </p:txEl>
                                          </p:spTgt>
                                        </p:tgtEl>
                                        <p:attrNameLst>
                                          <p:attrName>style.visibility</p:attrName>
                                        </p:attrNameLst>
                                      </p:cBhvr>
                                      <p:to>
                                        <p:strVal val="visible"/>
                                      </p:to>
                                    </p:set>
                                    <p:animEffect filter="fade" transition="in">
                                      <p:cBhvr>
                                        <p:cTn dur="500"/>
                                        <p:tgtEl>
                                          <p:spTgt spid="18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7">
                                            <p:txEl>
                                              <p:pRg end="1" st="1"/>
                                            </p:txEl>
                                          </p:spTgt>
                                        </p:tgtEl>
                                        <p:attrNameLst>
                                          <p:attrName>style.visibility</p:attrName>
                                        </p:attrNameLst>
                                      </p:cBhvr>
                                      <p:to>
                                        <p:strVal val="visible"/>
                                      </p:to>
                                    </p:set>
                                    <p:animEffect filter="fade" transition="in">
                                      <p:cBhvr>
                                        <p:cTn dur="500"/>
                                        <p:tgtEl>
                                          <p:spTgt spid="185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7">
                                            <p:txEl>
                                              <p:pRg end="2" st="2"/>
                                            </p:txEl>
                                          </p:spTgt>
                                        </p:tgtEl>
                                        <p:attrNameLst>
                                          <p:attrName>style.visibility</p:attrName>
                                        </p:attrNameLst>
                                      </p:cBhvr>
                                      <p:to>
                                        <p:strVal val="visible"/>
                                      </p:to>
                                    </p:set>
                                    <p:animEffect filter="fade" transition="in">
                                      <p:cBhvr>
                                        <p:cTn dur="500"/>
                                        <p:tgtEl>
                                          <p:spTgt spid="185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7">
                                            <p:txEl>
                                              <p:pRg end="3" st="3"/>
                                            </p:txEl>
                                          </p:spTgt>
                                        </p:tgtEl>
                                        <p:attrNameLst>
                                          <p:attrName>style.visibility</p:attrName>
                                        </p:attrNameLst>
                                      </p:cBhvr>
                                      <p:to>
                                        <p:strVal val="visible"/>
                                      </p:to>
                                    </p:set>
                                    <p:animEffect filter="fade" transition="in">
                                      <p:cBhvr>
                                        <p:cTn dur="500"/>
                                        <p:tgtEl>
                                          <p:spTgt spid="185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3" name="Shape 1863"/>
        <p:cNvGrpSpPr/>
        <p:nvPr/>
      </p:nvGrpSpPr>
      <p:grpSpPr>
        <a:xfrm>
          <a:off x="0" y="0"/>
          <a:ext cx="0" cy="0"/>
          <a:chOff x="0" y="0"/>
          <a:chExt cx="0" cy="0"/>
        </a:xfrm>
      </p:grpSpPr>
      <p:sp>
        <p:nvSpPr>
          <p:cNvPr id="1864" name="Shape 186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Nonrefundable Credits</a:t>
            </a:r>
          </a:p>
        </p:txBody>
      </p:sp>
      <p:sp>
        <p:nvSpPr>
          <p:cNvPr id="1865" name="Shape 1865"/>
          <p:cNvSpPr txBox="1"/>
          <p:nvPr>
            <p:ph idx="1" type="body"/>
          </p:nvPr>
        </p:nvSpPr>
        <p:spPr>
          <a:xfrm>
            <a:off x="609600" y="1600203"/>
            <a:ext cx="10972800" cy="4525963"/>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11113" lvl="0" marL="11113" marR="0" rtl="0" algn="ctr">
              <a:spcBef>
                <a:spcPts val="0"/>
              </a:spcBef>
              <a:spcAft>
                <a:spcPts val="0"/>
              </a:spcAft>
              <a:buClr>
                <a:schemeClr val="accent3"/>
              </a:buClr>
              <a:buFont typeface="Noto Sans Symbols"/>
              <a:buNone/>
            </a:pPr>
            <a:r>
              <a:rPr b="1" i="0" lang="en-US" sz="4000" u="sng" cap="none" strike="noStrike">
                <a:solidFill>
                  <a:schemeClr val="accent3"/>
                </a:solidFill>
                <a:latin typeface="Questrial"/>
                <a:ea typeface="Questrial"/>
                <a:cs typeface="Questrial"/>
                <a:sym typeface="Questrial"/>
              </a:rPr>
              <a:t>Open the Publication 4012 to the Nonrefundable Credits tab</a:t>
            </a:r>
          </a:p>
          <a:p>
            <a:pPr indent="-285750" lvl="1" marL="742950" marR="0" rtl="0" algn="l">
              <a:spcBef>
                <a:spcPts val="640"/>
              </a:spcBef>
              <a:spcAft>
                <a:spcPts val="0"/>
              </a:spcAft>
              <a:buClr>
                <a:schemeClr val="dk1"/>
              </a:buClr>
              <a:buFont typeface="Noto Sans Symbols"/>
              <a:buNone/>
            </a:pPr>
            <a:r>
              <a:t/>
            </a:r>
            <a:endParaRPr b="0" i="0" sz="3200" u="none" cap="none" strike="noStrike">
              <a:solidFill>
                <a:schemeClr val="accent3"/>
              </a:solidFill>
              <a:latin typeface="Questrial"/>
              <a:ea typeface="Questrial"/>
              <a:cs typeface="Questrial"/>
              <a:sym typeface="Questrial"/>
            </a:endParaRPr>
          </a:p>
          <a:p>
            <a:pPr indent="-3165" lvl="0" marL="3165" marR="0" rtl="0" algn="ctr">
              <a:spcBef>
                <a:spcPts val="800"/>
              </a:spcBef>
              <a:buClr>
                <a:schemeClr val="accent3"/>
              </a:buClr>
              <a:buFont typeface="Noto Sans Symbols"/>
              <a:buNone/>
            </a:pPr>
            <a:r>
              <a:rPr b="1" i="1" lang="en-US" sz="4000" u="none" cap="none" strike="noStrike">
                <a:solidFill>
                  <a:schemeClr val="accent3"/>
                </a:solidFill>
                <a:latin typeface="Questrial"/>
                <a:ea typeface="Questrial"/>
                <a:cs typeface="Questrial"/>
                <a:sym typeface="Questrial"/>
              </a:rPr>
              <a:t>Use this tab to help determine if a taxpayer qualifies for any nonrefundable credits</a:t>
            </a:r>
          </a:p>
        </p:txBody>
      </p:sp>
      <p:sp>
        <p:nvSpPr>
          <p:cNvPr id="1866" name="Shape 186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5">
                                            <p:txEl>
                                              <p:pRg end="0" st="0"/>
                                            </p:txEl>
                                          </p:spTgt>
                                        </p:tgtEl>
                                        <p:attrNameLst>
                                          <p:attrName>style.visibility</p:attrName>
                                        </p:attrNameLst>
                                      </p:cBhvr>
                                      <p:to>
                                        <p:strVal val="visible"/>
                                      </p:to>
                                    </p:set>
                                    <p:animEffect filter="fade" transition="in">
                                      <p:cBhvr>
                                        <p:cTn dur="500"/>
                                        <p:tgtEl>
                                          <p:spTgt spid="186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5">
                                            <p:txEl>
                                              <p:pRg end="1" st="1"/>
                                            </p:txEl>
                                          </p:spTgt>
                                        </p:tgtEl>
                                        <p:attrNameLst>
                                          <p:attrName>style.visibility</p:attrName>
                                        </p:attrNameLst>
                                      </p:cBhvr>
                                      <p:to>
                                        <p:strVal val="visible"/>
                                      </p:to>
                                    </p:set>
                                    <p:animEffect filter="fade" transition="in">
                                      <p:cBhvr>
                                        <p:cTn dur="500"/>
                                        <p:tgtEl>
                                          <p:spTgt spid="186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5">
                                            <p:txEl>
                                              <p:pRg end="2" st="2"/>
                                            </p:txEl>
                                          </p:spTgt>
                                        </p:tgtEl>
                                        <p:attrNameLst>
                                          <p:attrName>style.visibility</p:attrName>
                                        </p:attrNameLst>
                                      </p:cBhvr>
                                      <p:to>
                                        <p:strVal val="visible"/>
                                      </p:to>
                                    </p:set>
                                    <p:animEffect filter="fade" transition="in">
                                      <p:cBhvr>
                                        <p:cTn dur="500"/>
                                        <p:tgtEl>
                                          <p:spTgt spid="186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1" name="Shape 1871"/>
        <p:cNvGrpSpPr/>
        <p:nvPr/>
      </p:nvGrpSpPr>
      <p:grpSpPr>
        <a:xfrm>
          <a:off x="0" y="0"/>
          <a:ext cx="0" cy="0"/>
          <a:chOff x="0" y="0"/>
          <a:chExt cx="0" cy="0"/>
        </a:xfrm>
      </p:grpSpPr>
      <p:sp>
        <p:nvSpPr>
          <p:cNvPr id="1872" name="Shape 187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Nonrefundable Tax Credit</a:t>
            </a:r>
          </a:p>
        </p:txBody>
      </p:sp>
      <p:sp>
        <p:nvSpPr>
          <p:cNvPr id="1873" name="Shape 1873"/>
          <p:cNvSpPr txBox="1"/>
          <p:nvPr>
            <p:ph idx="1" type="body"/>
          </p:nvPr>
        </p:nvSpPr>
        <p:spPr>
          <a:xfrm>
            <a:off x="609600" y="1600204"/>
            <a:ext cx="10972800" cy="38862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Let’s look at the I/I form</a:t>
            </a:r>
          </a:p>
        </p:txBody>
      </p:sp>
      <p:sp>
        <p:nvSpPr>
          <p:cNvPr id="1874" name="Shape 1874"/>
          <p:cNvSpPr/>
          <p:nvPr/>
        </p:nvSpPr>
        <p:spPr>
          <a:xfrm>
            <a:off x="559950" y="5231925"/>
            <a:ext cx="11072100" cy="1533000"/>
          </a:xfrm>
          <a:prstGeom prst="rect">
            <a:avLst/>
          </a:prstGeom>
          <a:solidFill>
            <a:schemeClr val="accent1"/>
          </a:solidFill>
          <a:ln cap="flat" cmpd="sng" w="25400">
            <a:solidFill>
              <a:srgbClr val="B08420"/>
            </a:solidFill>
            <a:prstDash val="solid"/>
            <a:round/>
            <a:headEnd len="med" w="med" type="none"/>
            <a:tailEnd len="med" w="med" type="none"/>
          </a:ln>
        </p:spPr>
        <p:txBody>
          <a:bodyPr anchorCtr="0" anchor="t" bIns="45700" lIns="91425" rIns="91425" wrap="square" tIns="45700">
            <a:noAutofit/>
          </a:bodyPr>
          <a:lstStyle/>
          <a:p>
            <a:pPr indent="0" lvl="0" marL="114300" marR="0" rtl="0" algn="ctr">
              <a:spcBef>
                <a:spcPts val="0"/>
              </a:spcBef>
              <a:buClr>
                <a:schemeClr val="lt1"/>
              </a:buClr>
              <a:buFont typeface="Questrial"/>
              <a:buNone/>
            </a:pPr>
            <a:r>
              <a:rPr b="1" lang="en-US" sz="3000">
                <a:solidFill>
                  <a:schemeClr val="lt1"/>
                </a:solidFill>
                <a:latin typeface="Questrial"/>
                <a:ea typeface="Questrial"/>
                <a:cs typeface="Questrial"/>
                <a:sym typeface="Questrial"/>
              </a:rPr>
              <a:t>If the taxpayer has childcare expenses or they contributed to a retirement account, they should indicate as such on the “Expenses” section of the I/I form.</a:t>
            </a:r>
          </a:p>
        </p:txBody>
      </p:sp>
      <p:pic>
        <p:nvPicPr>
          <p:cNvPr id="1875" name="Shape 1875"/>
          <p:cNvPicPr preferRelativeResize="0"/>
          <p:nvPr/>
        </p:nvPicPr>
        <p:blipFill>
          <a:blip r:embed="rId3">
            <a:alphaModFix/>
          </a:blip>
          <a:stretch>
            <a:fillRect/>
          </a:stretch>
        </p:blipFill>
        <p:spPr>
          <a:xfrm>
            <a:off x="459400" y="2238375"/>
            <a:ext cx="10627700" cy="2724275"/>
          </a:xfrm>
          <a:prstGeom prst="rect">
            <a:avLst/>
          </a:prstGeom>
          <a:noFill/>
          <a:ln>
            <a:noFill/>
          </a:ln>
        </p:spPr>
      </p:pic>
      <p:sp>
        <p:nvSpPr>
          <p:cNvPr id="1876" name="Shape 187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3">
                                            <p:txEl>
                                              <p:pRg end="0" st="0"/>
                                            </p:txEl>
                                          </p:spTgt>
                                        </p:tgtEl>
                                        <p:attrNameLst>
                                          <p:attrName>style.visibility</p:attrName>
                                        </p:attrNameLst>
                                      </p:cBhvr>
                                      <p:to>
                                        <p:strVal val="visible"/>
                                      </p:to>
                                    </p:set>
                                    <p:animEffect filter="fade" transition="in">
                                      <p:cBhvr>
                                        <p:cTn dur="500"/>
                                        <p:tgtEl>
                                          <p:spTgt spid="187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1" name="Shape 1881"/>
        <p:cNvGrpSpPr/>
        <p:nvPr/>
      </p:nvGrpSpPr>
      <p:grpSpPr>
        <a:xfrm>
          <a:off x="0" y="0"/>
          <a:ext cx="0" cy="0"/>
          <a:chOff x="0" y="0"/>
          <a:chExt cx="0" cy="0"/>
        </a:xfrm>
      </p:grpSpPr>
      <p:sp>
        <p:nvSpPr>
          <p:cNvPr id="1882" name="Shape 188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Nonrefundable Tax Credit</a:t>
            </a:r>
          </a:p>
        </p:txBody>
      </p:sp>
      <p:sp>
        <p:nvSpPr>
          <p:cNvPr id="1883" name="Shape 1883"/>
          <p:cNvSpPr txBox="1"/>
          <p:nvPr>
            <p:ph idx="1" type="body"/>
          </p:nvPr>
        </p:nvSpPr>
        <p:spPr>
          <a:xfrm>
            <a:off x="225175" y="1223800"/>
            <a:ext cx="4650300" cy="3886200"/>
          </a:xfrm>
          <a:prstGeom prst="rect">
            <a:avLst/>
          </a:prstGeom>
          <a:noFill/>
          <a:ln>
            <a:noFill/>
          </a:ln>
        </p:spPr>
        <p:txBody>
          <a:bodyPr anchorCtr="0" anchor="t" bIns="45700" lIns="91425" rIns="91425" wrap="square" tIns="45700">
            <a:noAutofit/>
          </a:bodyPr>
          <a:lstStyle/>
          <a:p>
            <a:pPr indent="-317500" lvl="0" marL="342900" marR="0" rtl="0" algn="l">
              <a:lnSpc>
                <a:spcPct val="90000"/>
              </a:lnSpc>
              <a:spcBef>
                <a:spcPts val="0"/>
              </a:spcBef>
              <a:spcAft>
                <a:spcPts val="0"/>
              </a:spcAft>
              <a:buSzPts val="3600"/>
              <a:buFont typeface="Noto Sans Symbols"/>
              <a:buChar char="➢"/>
            </a:pPr>
            <a:r>
              <a:rPr lang="en-US" sz="3600"/>
              <a:t>Let’s look at the scope of service chart</a:t>
            </a:r>
          </a:p>
          <a:p>
            <a:pPr indent="-317500" lvl="0" marL="342900" rtl="0">
              <a:spcBef>
                <a:spcPts val="0"/>
              </a:spcBef>
              <a:buSzPts val="3600"/>
              <a:buFont typeface="Arial"/>
              <a:buChar char="➢"/>
            </a:pPr>
            <a:r>
              <a:rPr lang="en-US" sz="3600"/>
              <a:t>If a credit is out of scope for you, just set it aside for your advanced volunteer and make a note on the back of the I/I form.</a:t>
            </a:r>
          </a:p>
          <a:p>
            <a:pPr indent="0" lvl="0" marL="0" marR="0" rtl="0" algn="l">
              <a:lnSpc>
                <a:spcPct val="90000"/>
              </a:lnSpc>
              <a:spcBef>
                <a:spcPts val="0"/>
              </a:spcBef>
              <a:spcAft>
                <a:spcPts val="0"/>
              </a:spcAft>
              <a:buNone/>
            </a:pPr>
            <a:r>
              <a:t/>
            </a:r>
            <a:endParaRPr/>
          </a:p>
        </p:txBody>
      </p:sp>
      <p:pic>
        <p:nvPicPr>
          <p:cNvPr descr="Screen Shot 2017-10-20 at 9.34.34 AM.png" id="1884" name="Shape 1884"/>
          <p:cNvPicPr preferRelativeResize="0"/>
          <p:nvPr/>
        </p:nvPicPr>
        <p:blipFill rotWithShape="1">
          <a:blip r:embed="rId3">
            <a:alphaModFix/>
          </a:blip>
          <a:srcRect b="2981" l="0" r="0" t="2971"/>
          <a:stretch/>
        </p:blipFill>
        <p:spPr>
          <a:xfrm>
            <a:off x="5160700" y="1577138"/>
            <a:ext cx="6918924" cy="585050"/>
          </a:xfrm>
          <a:prstGeom prst="rect">
            <a:avLst/>
          </a:prstGeom>
          <a:noFill/>
          <a:ln>
            <a:noFill/>
          </a:ln>
          <a:effectLst>
            <a:outerShdw blurRad="190500" rotWithShape="0" algn="tl">
              <a:srgbClr val="000000">
                <a:alpha val="69800"/>
              </a:srgbClr>
            </a:outerShdw>
          </a:effectLst>
        </p:spPr>
      </p:pic>
      <p:pic>
        <p:nvPicPr>
          <p:cNvPr descr="Screen Shot 2017-10-19 at 9.27.25 AM.png" id="1885" name="Shape 1885"/>
          <p:cNvPicPr preferRelativeResize="0"/>
          <p:nvPr/>
        </p:nvPicPr>
        <p:blipFill>
          <a:blip r:embed="rId4">
            <a:alphaModFix/>
          </a:blip>
          <a:stretch>
            <a:fillRect/>
          </a:stretch>
        </p:blipFill>
        <p:spPr>
          <a:xfrm>
            <a:off x="5160700" y="2162200"/>
            <a:ext cx="6918925" cy="4391000"/>
          </a:xfrm>
          <a:prstGeom prst="rect">
            <a:avLst/>
          </a:prstGeom>
          <a:noFill/>
          <a:ln>
            <a:noFill/>
          </a:ln>
          <a:effectLst>
            <a:outerShdw blurRad="190500" rotWithShape="0" algn="tl">
              <a:srgbClr val="000000">
                <a:alpha val="69800"/>
              </a:srgbClr>
            </a:outerShdw>
          </a:effectLst>
        </p:spPr>
      </p:pic>
      <p:sp>
        <p:nvSpPr>
          <p:cNvPr id="1886" name="Shape 188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3">
                                            <p:txEl>
                                              <p:pRg end="0" st="0"/>
                                            </p:txEl>
                                          </p:spTgt>
                                        </p:tgtEl>
                                        <p:attrNameLst>
                                          <p:attrName>style.visibility</p:attrName>
                                        </p:attrNameLst>
                                      </p:cBhvr>
                                      <p:to>
                                        <p:strVal val="visible"/>
                                      </p:to>
                                    </p:set>
                                    <p:animEffect filter="fade" transition="in">
                                      <p:cBhvr>
                                        <p:cTn dur="500"/>
                                        <p:tgtEl>
                                          <p:spTgt spid="18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3">
                                            <p:txEl>
                                              <p:pRg end="1" st="1"/>
                                            </p:txEl>
                                          </p:spTgt>
                                        </p:tgtEl>
                                        <p:attrNameLst>
                                          <p:attrName>style.visibility</p:attrName>
                                        </p:attrNameLst>
                                      </p:cBhvr>
                                      <p:to>
                                        <p:strVal val="visible"/>
                                      </p:to>
                                    </p:set>
                                    <p:animEffect filter="fade" transition="in">
                                      <p:cBhvr>
                                        <p:cTn dur="500"/>
                                        <p:tgtEl>
                                          <p:spTgt spid="188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3">
                                            <p:txEl>
                                              <p:pRg end="2" st="2"/>
                                            </p:txEl>
                                          </p:spTgt>
                                        </p:tgtEl>
                                        <p:attrNameLst>
                                          <p:attrName>style.visibility</p:attrName>
                                        </p:attrNameLst>
                                      </p:cBhvr>
                                      <p:to>
                                        <p:strVal val="visible"/>
                                      </p:to>
                                    </p:set>
                                    <p:animEffect filter="fade" transition="in">
                                      <p:cBhvr>
                                        <p:cTn dur="500"/>
                                        <p:tgtEl>
                                          <p:spTgt spid="188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1" name="Shape 1891"/>
        <p:cNvGrpSpPr/>
        <p:nvPr/>
      </p:nvGrpSpPr>
      <p:grpSpPr>
        <a:xfrm>
          <a:off x="0" y="0"/>
          <a:ext cx="0" cy="0"/>
          <a:chOff x="0" y="0"/>
          <a:chExt cx="0" cy="0"/>
        </a:xfrm>
      </p:grpSpPr>
      <p:sp>
        <p:nvSpPr>
          <p:cNvPr id="1892" name="Shape 189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320" u="none" cap="none" strike="noStrike">
                <a:solidFill>
                  <a:schemeClr val="dk2"/>
                </a:solidFill>
                <a:latin typeface="Questrial"/>
                <a:ea typeface="Questrial"/>
                <a:cs typeface="Questrial"/>
                <a:sym typeface="Questrial"/>
              </a:rPr>
              <a:t>Child &amp; Dependent Care Expenses Credit	</a:t>
            </a:r>
          </a:p>
        </p:txBody>
      </p:sp>
      <p:sp>
        <p:nvSpPr>
          <p:cNvPr id="1893" name="Shape 1893"/>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Nonrefundable credit</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Applied to offset expenses paid so taxpayer </a:t>
            </a:r>
            <a:r>
              <a:rPr b="1" i="0" lang="en-US" sz="4000" u="none" cap="none" strike="noStrike">
                <a:solidFill>
                  <a:schemeClr val="dk1"/>
                </a:solidFill>
                <a:latin typeface="Questrial"/>
                <a:ea typeface="Questrial"/>
                <a:cs typeface="Questrial"/>
                <a:sym typeface="Questrial"/>
              </a:rPr>
              <a:t>can work or look for work</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Dependent child under 13</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Spouse who is incapable of self-care</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Dependent who is incapable of self-care</a:t>
            </a:r>
          </a:p>
          <a:p>
            <a:pPr indent="-5080" lvl="1" marL="411480" marR="0" rtl="0" algn="l">
              <a:spcBef>
                <a:spcPts val="720"/>
              </a:spcBef>
              <a:buClr>
                <a:schemeClr val="dk1"/>
              </a:buClr>
              <a:buFont typeface="Arial"/>
              <a:buNone/>
            </a:pPr>
            <a:r>
              <a:t/>
            </a:r>
            <a:endParaRPr b="0" i="0" sz="3600" u="none" cap="none" strike="noStrike">
              <a:solidFill>
                <a:schemeClr val="dk1"/>
              </a:solidFill>
              <a:latin typeface="Questrial"/>
              <a:ea typeface="Questrial"/>
              <a:cs typeface="Questrial"/>
              <a:sym typeface="Questrial"/>
            </a:endParaRPr>
          </a:p>
        </p:txBody>
      </p:sp>
      <p:sp>
        <p:nvSpPr>
          <p:cNvPr id="1894" name="Shape 189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3">
                                            <p:txEl>
                                              <p:pRg end="0" st="0"/>
                                            </p:txEl>
                                          </p:spTgt>
                                        </p:tgtEl>
                                        <p:attrNameLst>
                                          <p:attrName>style.visibility</p:attrName>
                                        </p:attrNameLst>
                                      </p:cBhvr>
                                      <p:to>
                                        <p:strVal val="visible"/>
                                      </p:to>
                                    </p:set>
                                    <p:animEffect filter="fade" transition="in">
                                      <p:cBhvr>
                                        <p:cTn dur="500"/>
                                        <p:tgtEl>
                                          <p:spTgt spid="18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3">
                                            <p:txEl>
                                              <p:pRg end="1" st="1"/>
                                            </p:txEl>
                                          </p:spTgt>
                                        </p:tgtEl>
                                        <p:attrNameLst>
                                          <p:attrName>style.visibility</p:attrName>
                                        </p:attrNameLst>
                                      </p:cBhvr>
                                      <p:to>
                                        <p:strVal val="visible"/>
                                      </p:to>
                                    </p:set>
                                    <p:animEffect filter="fade" transition="in">
                                      <p:cBhvr>
                                        <p:cTn dur="500"/>
                                        <p:tgtEl>
                                          <p:spTgt spid="189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3">
                                            <p:txEl>
                                              <p:pRg end="2" st="2"/>
                                            </p:txEl>
                                          </p:spTgt>
                                        </p:tgtEl>
                                        <p:attrNameLst>
                                          <p:attrName>style.visibility</p:attrName>
                                        </p:attrNameLst>
                                      </p:cBhvr>
                                      <p:to>
                                        <p:strVal val="visible"/>
                                      </p:to>
                                    </p:set>
                                    <p:animEffect filter="fade" transition="in">
                                      <p:cBhvr>
                                        <p:cTn dur="500"/>
                                        <p:tgtEl>
                                          <p:spTgt spid="189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3">
                                            <p:txEl>
                                              <p:pRg end="3" st="3"/>
                                            </p:txEl>
                                          </p:spTgt>
                                        </p:tgtEl>
                                        <p:attrNameLst>
                                          <p:attrName>style.visibility</p:attrName>
                                        </p:attrNameLst>
                                      </p:cBhvr>
                                      <p:to>
                                        <p:strVal val="visible"/>
                                      </p:to>
                                    </p:set>
                                    <p:animEffect filter="fade" transition="in">
                                      <p:cBhvr>
                                        <p:cTn dur="500"/>
                                        <p:tgtEl>
                                          <p:spTgt spid="189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3">
                                            <p:txEl>
                                              <p:pRg end="4" st="4"/>
                                            </p:txEl>
                                          </p:spTgt>
                                        </p:tgtEl>
                                        <p:attrNameLst>
                                          <p:attrName>style.visibility</p:attrName>
                                        </p:attrNameLst>
                                      </p:cBhvr>
                                      <p:to>
                                        <p:strVal val="visible"/>
                                      </p:to>
                                    </p:set>
                                    <p:animEffect filter="fade" transition="in">
                                      <p:cBhvr>
                                        <p:cTn dur="500"/>
                                        <p:tgtEl>
                                          <p:spTgt spid="189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3">
                                            <p:txEl>
                                              <p:pRg end="5" st="5"/>
                                            </p:txEl>
                                          </p:spTgt>
                                        </p:tgtEl>
                                        <p:attrNameLst>
                                          <p:attrName>style.visibility</p:attrName>
                                        </p:attrNameLst>
                                      </p:cBhvr>
                                      <p:to>
                                        <p:strVal val="visible"/>
                                      </p:to>
                                    </p:set>
                                    <p:animEffect filter="fade" transition="in">
                                      <p:cBhvr>
                                        <p:cTn dur="500"/>
                                        <p:tgtEl>
                                          <p:spTgt spid="1893">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9" name="Shape 1899"/>
        <p:cNvGrpSpPr/>
        <p:nvPr/>
      </p:nvGrpSpPr>
      <p:grpSpPr>
        <a:xfrm>
          <a:off x="0" y="0"/>
          <a:ext cx="0" cy="0"/>
          <a:chOff x="0" y="0"/>
          <a:chExt cx="0" cy="0"/>
        </a:xfrm>
      </p:grpSpPr>
      <p:sp>
        <p:nvSpPr>
          <p:cNvPr id="1900" name="Shape 190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Eligibility</a:t>
            </a:r>
          </a:p>
        </p:txBody>
      </p:sp>
      <p:sp>
        <p:nvSpPr>
          <p:cNvPr id="1901" name="Shape 1901"/>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Care had to be for qualifying persons</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 (and spouse) had to have earned income</a:t>
            </a:r>
          </a:p>
          <a:p>
            <a:pPr indent="-285750" lvl="1" marL="742950" marR="0" rtl="0" algn="l">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 spouse is treated as having earned income for any month the spouse is physically/mentally incapable of care, or is a full-time student.</a:t>
            </a:r>
          </a:p>
        </p:txBody>
      </p:sp>
      <p:sp>
        <p:nvSpPr>
          <p:cNvPr id="1902" name="Shape 190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1">
                                            <p:txEl>
                                              <p:pRg end="0" st="0"/>
                                            </p:txEl>
                                          </p:spTgt>
                                        </p:tgtEl>
                                        <p:attrNameLst>
                                          <p:attrName>style.visibility</p:attrName>
                                        </p:attrNameLst>
                                      </p:cBhvr>
                                      <p:to>
                                        <p:strVal val="visible"/>
                                      </p:to>
                                    </p:set>
                                    <p:animEffect filter="fade" transition="in">
                                      <p:cBhvr>
                                        <p:cTn dur="500"/>
                                        <p:tgtEl>
                                          <p:spTgt spid="190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1">
                                            <p:txEl>
                                              <p:pRg end="1" st="1"/>
                                            </p:txEl>
                                          </p:spTgt>
                                        </p:tgtEl>
                                        <p:attrNameLst>
                                          <p:attrName>style.visibility</p:attrName>
                                        </p:attrNameLst>
                                      </p:cBhvr>
                                      <p:to>
                                        <p:strVal val="visible"/>
                                      </p:to>
                                    </p:set>
                                    <p:animEffect filter="fade" transition="in">
                                      <p:cBhvr>
                                        <p:cTn dur="500"/>
                                        <p:tgtEl>
                                          <p:spTgt spid="190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1">
                                            <p:txEl>
                                              <p:pRg end="2" st="2"/>
                                            </p:txEl>
                                          </p:spTgt>
                                        </p:tgtEl>
                                        <p:attrNameLst>
                                          <p:attrName>style.visibility</p:attrName>
                                        </p:attrNameLst>
                                      </p:cBhvr>
                                      <p:to>
                                        <p:strVal val="visible"/>
                                      </p:to>
                                    </p:set>
                                    <p:animEffect filter="fade" transition="in">
                                      <p:cBhvr>
                                        <p:cTn dur="500"/>
                                        <p:tgtEl>
                                          <p:spTgt spid="190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Shape 206"/>
          <p:cNvSpPr txBox="1"/>
          <p:nvPr>
            <p:ph type="title"/>
          </p:nvPr>
        </p:nvSpPr>
        <p:spPr>
          <a:xfrm>
            <a:off x="609600" y="-12"/>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Earned vs. Unearned Income</a:t>
            </a:r>
          </a:p>
        </p:txBody>
      </p:sp>
      <p:sp>
        <p:nvSpPr>
          <p:cNvPr id="207" name="Shape 207"/>
          <p:cNvSpPr txBox="1"/>
          <p:nvPr>
            <p:ph idx="1" type="body"/>
          </p:nvPr>
        </p:nvSpPr>
        <p:spPr>
          <a:xfrm>
            <a:off x="194425" y="896975"/>
            <a:ext cx="4357200" cy="4577100"/>
          </a:xfrm>
          <a:prstGeom prst="rect">
            <a:avLst/>
          </a:prstGeom>
          <a:noFill/>
          <a:ln>
            <a:noFill/>
          </a:ln>
        </p:spPr>
        <p:txBody>
          <a:bodyPr anchorCtr="0" anchor="t" bIns="45700" lIns="91425" rIns="91425" wrap="square" tIns="45700">
            <a:noAutofit/>
          </a:bodyPr>
          <a:lstStyle/>
          <a:p>
            <a:pPr indent="-317500" lvl="0" marL="342900" rtl="0">
              <a:spcBef>
                <a:spcPts val="0"/>
              </a:spcBef>
              <a:buSzPts val="3600"/>
              <a:buChar char="➢"/>
            </a:pPr>
            <a:r>
              <a:rPr lang="en-US" sz="3600"/>
              <a:t>Let’s look at the scope of service chart!</a:t>
            </a:r>
          </a:p>
          <a:p>
            <a:pPr indent="-317500" lvl="0" marL="342900" rtl="0">
              <a:spcBef>
                <a:spcPts val="0"/>
              </a:spcBef>
              <a:buSzPts val="3600"/>
              <a:buChar char="➢"/>
            </a:pPr>
            <a:r>
              <a:rPr lang="en-US" sz="3600"/>
              <a:t>If a form is out of scope for you, just set it aside for your advanced volunteer and make a note on the back of the I/I form.</a:t>
            </a:r>
          </a:p>
          <a:p>
            <a:pPr indent="0" lvl="0" marL="0" rtl="0">
              <a:spcBef>
                <a:spcPts val="0"/>
              </a:spcBef>
              <a:buNone/>
            </a:pPr>
            <a:r>
              <a:t/>
            </a:r>
            <a:endParaRPr/>
          </a:p>
        </p:txBody>
      </p:sp>
      <p:pic>
        <p:nvPicPr>
          <p:cNvPr descr="Screen Shot 2017-10-25 at 2.10.08 PM.png" id="208" name="Shape 208"/>
          <p:cNvPicPr preferRelativeResize="0"/>
          <p:nvPr/>
        </p:nvPicPr>
        <p:blipFill rotWithShape="1">
          <a:blip r:embed="rId3">
            <a:alphaModFix/>
          </a:blip>
          <a:srcRect b="0" l="1190" r="1190" t="0"/>
          <a:stretch/>
        </p:blipFill>
        <p:spPr>
          <a:xfrm>
            <a:off x="4674353" y="1786525"/>
            <a:ext cx="6908049" cy="4988449"/>
          </a:xfrm>
          <a:prstGeom prst="rect">
            <a:avLst/>
          </a:prstGeom>
          <a:noFill/>
          <a:ln>
            <a:noFill/>
          </a:ln>
          <a:effectLst>
            <a:outerShdw blurRad="190500" rotWithShape="0" algn="tl">
              <a:srgbClr val="000000">
                <a:alpha val="69800"/>
              </a:srgbClr>
            </a:outerShdw>
          </a:effectLst>
        </p:spPr>
      </p:pic>
      <p:pic>
        <p:nvPicPr>
          <p:cNvPr descr="Screen Shot 2017-10-25 at 2.10.39 PM.png" id="209" name="Shape 209"/>
          <p:cNvPicPr preferRelativeResize="0"/>
          <p:nvPr/>
        </p:nvPicPr>
        <p:blipFill rotWithShape="1">
          <a:blip r:embed="rId4">
            <a:alphaModFix/>
          </a:blip>
          <a:srcRect b="3574" l="0" r="0" t="3583"/>
          <a:stretch/>
        </p:blipFill>
        <p:spPr>
          <a:xfrm>
            <a:off x="4674350" y="1202400"/>
            <a:ext cx="6908049" cy="584127"/>
          </a:xfrm>
          <a:prstGeom prst="rect">
            <a:avLst/>
          </a:prstGeom>
          <a:noFill/>
          <a:ln>
            <a:noFill/>
          </a:ln>
          <a:effectLst>
            <a:outerShdw blurRad="190500" rotWithShape="0" algn="tl">
              <a:srgbClr val="000000">
                <a:alpha val="69800"/>
              </a:srgbClr>
            </a:outerShdw>
          </a:effectLst>
        </p:spPr>
      </p:pic>
      <p:sp>
        <p:nvSpPr>
          <p:cNvPr id="210" name="Shape 21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xEl>
                                              <p:pRg end="0" st="0"/>
                                            </p:txEl>
                                          </p:spTgt>
                                        </p:tgtEl>
                                        <p:attrNameLst>
                                          <p:attrName>style.visibility</p:attrName>
                                        </p:attrNameLst>
                                      </p:cBhvr>
                                      <p:to>
                                        <p:strVal val="visible"/>
                                      </p:to>
                                    </p:set>
                                    <p:animEffect filter="fade" transition="in">
                                      <p:cBhvr>
                                        <p:cTn dur="500"/>
                                        <p:tgtEl>
                                          <p:spTgt spid="20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xEl>
                                              <p:pRg end="1" st="1"/>
                                            </p:txEl>
                                          </p:spTgt>
                                        </p:tgtEl>
                                        <p:attrNameLst>
                                          <p:attrName>style.visibility</p:attrName>
                                        </p:attrNameLst>
                                      </p:cBhvr>
                                      <p:to>
                                        <p:strVal val="visible"/>
                                      </p:to>
                                    </p:set>
                                    <p:animEffect filter="fade" transition="in">
                                      <p:cBhvr>
                                        <p:cTn dur="500"/>
                                        <p:tgtEl>
                                          <p:spTgt spid="20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xEl>
                                              <p:pRg end="2" st="2"/>
                                            </p:txEl>
                                          </p:spTgt>
                                        </p:tgtEl>
                                        <p:attrNameLst>
                                          <p:attrName>style.visibility</p:attrName>
                                        </p:attrNameLst>
                                      </p:cBhvr>
                                      <p:to>
                                        <p:strVal val="visible"/>
                                      </p:to>
                                    </p:set>
                                    <p:animEffect filter="fade" transition="in">
                                      <p:cBhvr>
                                        <p:cTn dur="500"/>
                                        <p:tgtEl>
                                          <p:spTgt spid="20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7" name="Shape 1907"/>
        <p:cNvGrpSpPr/>
        <p:nvPr/>
      </p:nvGrpSpPr>
      <p:grpSpPr>
        <a:xfrm>
          <a:off x="0" y="0"/>
          <a:ext cx="0" cy="0"/>
          <a:chOff x="0" y="0"/>
          <a:chExt cx="0" cy="0"/>
        </a:xfrm>
      </p:grpSpPr>
      <p:sp>
        <p:nvSpPr>
          <p:cNvPr id="1908" name="Shape 190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Eligibility</a:t>
            </a:r>
          </a:p>
        </p:txBody>
      </p:sp>
      <p:sp>
        <p:nvSpPr>
          <p:cNvPr id="1909" name="Shape 1909"/>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Expenses must have been for work or to look for work</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Payments can’t have been made to taxpayer’s spouse, dependent child or child under 19</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Must have care provider’s name, address, and SSN/EIN (due diligence)</a:t>
            </a:r>
          </a:p>
        </p:txBody>
      </p:sp>
      <p:sp>
        <p:nvSpPr>
          <p:cNvPr id="1910" name="Shape 191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9">
                                            <p:txEl>
                                              <p:pRg end="0" st="0"/>
                                            </p:txEl>
                                          </p:spTgt>
                                        </p:tgtEl>
                                        <p:attrNameLst>
                                          <p:attrName>style.visibility</p:attrName>
                                        </p:attrNameLst>
                                      </p:cBhvr>
                                      <p:to>
                                        <p:strVal val="visible"/>
                                      </p:to>
                                    </p:set>
                                    <p:animEffect filter="fade" transition="in">
                                      <p:cBhvr>
                                        <p:cTn dur="500"/>
                                        <p:tgtEl>
                                          <p:spTgt spid="190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9">
                                            <p:txEl>
                                              <p:pRg end="1" st="1"/>
                                            </p:txEl>
                                          </p:spTgt>
                                        </p:tgtEl>
                                        <p:attrNameLst>
                                          <p:attrName>style.visibility</p:attrName>
                                        </p:attrNameLst>
                                      </p:cBhvr>
                                      <p:to>
                                        <p:strVal val="visible"/>
                                      </p:to>
                                    </p:set>
                                    <p:animEffect filter="fade" transition="in">
                                      <p:cBhvr>
                                        <p:cTn dur="500"/>
                                        <p:tgtEl>
                                          <p:spTgt spid="190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9">
                                            <p:txEl>
                                              <p:pRg end="2" st="2"/>
                                            </p:txEl>
                                          </p:spTgt>
                                        </p:tgtEl>
                                        <p:attrNameLst>
                                          <p:attrName>style.visibility</p:attrName>
                                        </p:attrNameLst>
                                      </p:cBhvr>
                                      <p:to>
                                        <p:strVal val="visible"/>
                                      </p:to>
                                    </p:set>
                                    <p:animEffect filter="fade" transition="in">
                                      <p:cBhvr>
                                        <p:cTn dur="500"/>
                                        <p:tgtEl>
                                          <p:spTgt spid="190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5" name="Shape 1915"/>
        <p:cNvGrpSpPr/>
        <p:nvPr/>
      </p:nvGrpSpPr>
      <p:grpSpPr>
        <a:xfrm>
          <a:off x="0" y="0"/>
          <a:ext cx="0" cy="0"/>
          <a:chOff x="0" y="0"/>
          <a:chExt cx="0" cy="0"/>
        </a:xfrm>
      </p:grpSpPr>
      <p:sp>
        <p:nvSpPr>
          <p:cNvPr id="1916" name="Shape 1916"/>
          <p:cNvSpPr txBox="1"/>
          <p:nvPr>
            <p:ph type="title"/>
          </p:nvPr>
        </p:nvSpPr>
        <p:spPr>
          <a:xfrm>
            <a:off x="609600" y="5021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Qualified Work-Related Expenses	</a:t>
            </a:r>
          </a:p>
        </p:txBody>
      </p:sp>
      <p:sp>
        <p:nvSpPr>
          <p:cNvPr id="1917" name="Shape 1917"/>
          <p:cNvSpPr txBox="1"/>
          <p:nvPr>
            <p:ph idx="1" type="body"/>
          </p:nvPr>
        </p:nvSpPr>
        <p:spPr>
          <a:xfrm>
            <a:off x="609600" y="2217728"/>
            <a:ext cx="109728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Expenses must be paid for the care of the qualifying person to allow the taxpayer (and spouse) to work or look for work</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Care includes the costs of services for the qualifying person’s well-being and protection</a:t>
            </a:r>
          </a:p>
        </p:txBody>
      </p:sp>
      <p:sp>
        <p:nvSpPr>
          <p:cNvPr id="1918" name="Shape 191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7">
                                            <p:txEl>
                                              <p:pRg end="0" st="0"/>
                                            </p:txEl>
                                          </p:spTgt>
                                        </p:tgtEl>
                                        <p:attrNameLst>
                                          <p:attrName>style.visibility</p:attrName>
                                        </p:attrNameLst>
                                      </p:cBhvr>
                                      <p:to>
                                        <p:strVal val="visible"/>
                                      </p:to>
                                    </p:set>
                                    <p:animEffect filter="fade" transition="in">
                                      <p:cBhvr>
                                        <p:cTn dur="500"/>
                                        <p:tgtEl>
                                          <p:spTgt spid="19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7">
                                            <p:txEl>
                                              <p:pRg end="1" st="1"/>
                                            </p:txEl>
                                          </p:spTgt>
                                        </p:tgtEl>
                                        <p:attrNameLst>
                                          <p:attrName>style.visibility</p:attrName>
                                        </p:attrNameLst>
                                      </p:cBhvr>
                                      <p:to>
                                        <p:strVal val="visible"/>
                                      </p:to>
                                    </p:set>
                                    <p:animEffect filter="fade" transition="in">
                                      <p:cBhvr>
                                        <p:cTn dur="500"/>
                                        <p:tgtEl>
                                          <p:spTgt spid="191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3" name="Shape 1923"/>
        <p:cNvGrpSpPr/>
        <p:nvPr/>
      </p:nvGrpSpPr>
      <p:grpSpPr>
        <a:xfrm>
          <a:off x="0" y="0"/>
          <a:ext cx="0" cy="0"/>
          <a:chOff x="0" y="0"/>
          <a:chExt cx="0" cy="0"/>
        </a:xfrm>
      </p:grpSpPr>
      <p:sp>
        <p:nvSpPr>
          <p:cNvPr id="1924" name="Shape 1924"/>
          <p:cNvSpPr txBox="1"/>
          <p:nvPr>
            <p:ph type="title"/>
          </p:nvPr>
        </p:nvSpPr>
        <p:spPr>
          <a:xfrm>
            <a:off x="609600" y="632163"/>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Qualified Work-Related Expenses	</a:t>
            </a:r>
          </a:p>
        </p:txBody>
      </p:sp>
      <p:sp>
        <p:nvSpPr>
          <p:cNvPr id="1925" name="Shape 1925"/>
          <p:cNvSpPr txBox="1"/>
          <p:nvPr>
            <p:ph idx="1" type="body"/>
          </p:nvPr>
        </p:nvSpPr>
        <p:spPr>
          <a:xfrm>
            <a:off x="609600" y="2429003"/>
            <a:ext cx="109728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Expenses to attend Kindergarten or a higher grade: NOT AN EXPENSE</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Expenses for summer day-camp qualify, but those for over-night camp are not!</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$3,000 limit for one qualifying person or $6,000 for two or more qualifying persons.</a:t>
            </a:r>
          </a:p>
        </p:txBody>
      </p:sp>
      <p:sp>
        <p:nvSpPr>
          <p:cNvPr id="1926" name="Shape 192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5">
                                            <p:txEl>
                                              <p:pRg end="0" st="0"/>
                                            </p:txEl>
                                          </p:spTgt>
                                        </p:tgtEl>
                                        <p:attrNameLst>
                                          <p:attrName>style.visibility</p:attrName>
                                        </p:attrNameLst>
                                      </p:cBhvr>
                                      <p:to>
                                        <p:strVal val="visible"/>
                                      </p:to>
                                    </p:set>
                                    <p:animEffect filter="fade" transition="in">
                                      <p:cBhvr>
                                        <p:cTn dur="500"/>
                                        <p:tgtEl>
                                          <p:spTgt spid="192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5">
                                            <p:txEl>
                                              <p:pRg end="1" st="1"/>
                                            </p:txEl>
                                          </p:spTgt>
                                        </p:tgtEl>
                                        <p:attrNameLst>
                                          <p:attrName>style.visibility</p:attrName>
                                        </p:attrNameLst>
                                      </p:cBhvr>
                                      <p:to>
                                        <p:strVal val="visible"/>
                                      </p:to>
                                    </p:set>
                                    <p:animEffect filter="fade" transition="in">
                                      <p:cBhvr>
                                        <p:cTn dur="500"/>
                                        <p:tgtEl>
                                          <p:spTgt spid="192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5">
                                            <p:txEl>
                                              <p:pRg end="2" st="2"/>
                                            </p:txEl>
                                          </p:spTgt>
                                        </p:tgtEl>
                                        <p:attrNameLst>
                                          <p:attrName>style.visibility</p:attrName>
                                        </p:attrNameLst>
                                      </p:cBhvr>
                                      <p:to>
                                        <p:strVal val="visible"/>
                                      </p:to>
                                    </p:set>
                                    <p:animEffect filter="fade" transition="in">
                                      <p:cBhvr>
                                        <p:cTn dur="500"/>
                                        <p:tgtEl>
                                          <p:spTgt spid="192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1" name="Shape 1931"/>
        <p:cNvGrpSpPr/>
        <p:nvPr/>
      </p:nvGrpSpPr>
      <p:grpSpPr>
        <a:xfrm>
          <a:off x="0" y="0"/>
          <a:ext cx="0" cy="0"/>
          <a:chOff x="0" y="0"/>
          <a:chExt cx="0" cy="0"/>
        </a:xfrm>
      </p:grpSpPr>
      <p:sp>
        <p:nvSpPr>
          <p:cNvPr id="1932" name="Shape 1932"/>
          <p:cNvSpPr txBox="1"/>
          <p:nvPr>
            <p:ph type="title"/>
          </p:nvPr>
        </p:nvSpPr>
        <p:spPr>
          <a:xfrm>
            <a:off x="609600" y="274650"/>
            <a:ext cx="114000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Notes</a:t>
            </a:r>
          </a:p>
        </p:txBody>
      </p:sp>
      <p:sp>
        <p:nvSpPr>
          <p:cNvPr id="1933" name="Shape 1933"/>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you had expenses that met the requirements for the previous tax year, except that you did not pay them until the current tax year, you may be able to claim them on your tax return.</a:t>
            </a:r>
          </a:p>
          <a:p>
            <a:pPr indent="-342900" lvl="0" marL="342900" marR="0" rtl="0" algn="l">
              <a:lnSpc>
                <a:spcPct val="90000"/>
              </a:lnSpc>
              <a:spcBef>
                <a:spcPts val="740"/>
              </a:spcBef>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Taxpayers who cannot provide all of the provider’s information or who have incorrect information may still be able to take the credit if they can show they used due diligence in trying to obtain the info.</a:t>
            </a:r>
          </a:p>
        </p:txBody>
      </p:sp>
      <p:sp>
        <p:nvSpPr>
          <p:cNvPr id="1934" name="Shape 193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3">
                                            <p:txEl>
                                              <p:pRg end="0" st="0"/>
                                            </p:txEl>
                                          </p:spTgt>
                                        </p:tgtEl>
                                        <p:attrNameLst>
                                          <p:attrName>style.visibility</p:attrName>
                                        </p:attrNameLst>
                                      </p:cBhvr>
                                      <p:to>
                                        <p:strVal val="visible"/>
                                      </p:to>
                                    </p:set>
                                    <p:animEffect filter="fade" transition="in">
                                      <p:cBhvr>
                                        <p:cTn dur="500"/>
                                        <p:tgtEl>
                                          <p:spTgt spid="19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3">
                                            <p:txEl>
                                              <p:pRg end="1" st="1"/>
                                            </p:txEl>
                                          </p:spTgt>
                                        </p:tgtEl>
                                        <p:attrNameLst>
                                          <p:attrName>style.visibility</p:attrName>
                                        </p:attrNameLst>
                                      </p:cBhvr>
                                      <p:to>
                                        <p:strVal val="visible"/>
                                      </p:to>
                                    </p:set>
                                    <p:animEffect filter="fade" transition="in">
                                      <p:cBhvr>
                                        <p:cTn dur="500"/>
                                        <p:tgtEl>
                                          <p:spTgt spid="193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8" name="Shape 1938"/>
        <p:cNvGrpSpPr/>
        <p:nvPr/>
      </p:nvGrpSpPr>
      <p:grpSpPr>
        <a:xfrm>
          <a:off x="0" y="0"/>
          <a:ext cx="0" cy="0"/>
          <a:chOff x="0" y="0"/>
          <a:chExt cx="0" cy="0"/>
        </a:xfrm>
      </p:grpSpPr>
      <p:sp>
        <p:nvSpPr>
          <p:cNvPr id="1939" name="Shape 193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320" u="none" cap="none" strike="noStrike">
                <a:solidFill>
                  <a:schemeClr val="dk2"/>
                </a:solidFill>
                <a:latin typeface="Questrial"/>
                <a:ea typeface="Questrial"/>
                <a:cs typeface="Questrial"/>
                <a:sym typeface="Questrial"/>
              </a:rPr>
              <a:t>Child &amp; Dependent Care Expenses Credit: Employer Provided Benefits</a:t>
            </a:r>
          </a:p>
        </p:txBody>
      </p:sp>
      <p:sp>
        <p:nvSpPr>
          <p:cNvPr id="1940" name="Shape 1940"/>
          <p:cNvSpPr txBox="1"/>
          <p:nvPr>
            <p:ph idx="1" type="body"/>
          </p:nvPr>
        </p:nvSpPr>
        <p:spPr>
          <a:xfrm>
            <a:off x="145500" y="2138925"/>
            <a:ext cx="48612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a taxpayer had employer-provided benefits, they will appear in box 10 of the Form W-2</a:t>
            </a:r>
          </a:p>
        </p:txBody>
      </p:sp>
      <p:pic>
        <p:nvPicPr>
          <p:cNvPr id="1941" name="Shape 1941"/>
          <p:cNvPicPr preferRelativeResize="0"/>
          <p:nvPr/>
        </p:nvPicPr>
        <p:blipFill rotWithShape="1">
          <a:blip r:embed="rId3">
            <a:alphaModFix/>
          </a:blip>
          <a:srcRect b="0" l="0" r="0" t="0"/>
          <a:stretch/>
        </p:blipFill>
        <p:spPr>
          <a:xfrm>
            <a:off x="5006707" y="1726434"/>
            <a:ext cx="7185300" cy="4526100"/>
          </a:xfrm>
          <a:prstGeom prst="rect">
            <a:avLst/>
          </a:prstGeom>
          <a:noFill/>
          <a:ln>
            <a:noFill/>
          </a:ln>
          <a:effectLst>
            <a:outerShdw blurRad="190500" rotWithShape="0" algn="tl">
              <a:srgbClr val="000000">
                <a:alpha val="69803"/>
              </a:srgbClr>
            </a:outerShdw>
          </a:effectLst>
        </p:spPr>
      </p:pic>
      <p:pic>
        <p:nvPicPr>
          <p:cNvPr id="1942" name="Shape 1942"/>
          <p:cNvPicPr preferRelativeResize="0"/>
          <p:nvPr/>
        </p:nvPicPr>
        <p:blipFill rotWithShape="1">
          <a:blip r:embed="rId4">
            <a:alphaModFix/>
          </a:blip>
          <a:srcRect b="0" l="0" r="0" t="0"/>
          <a:stretch/>
        </p:blipFill>
        <p:spPr>
          <a:xfrm>
            <a:off x="10525487" y="3395160"/>
            <a:ext cx="1593900" cy="305400"/>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sp>
        <p:nvSpPr>
          <p:cNvPr id="1943" name="Shape 194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9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94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8" name="Shape 1948"/>
        <p:cNvGrpSpPr/>
        <p:nvPr/>
      </p:nvGrpSpPr>
      <p:grpSpPr>
        <a:xfrm>
          <a:off x="0" y="0"/>
          <a:ext cx="0" cy="0"/>
          <a:chOff x="0" y="0"/>
          <a:chExt cx="0" cy="0"/>
        </a:xfrm>
      </p:grpSpPr>
      <p:sp>
        <p:nvSpPr>
          <p:cNvPr id="1949" name="Shape 1949"/>
          <p:cNvSpPr txBox="1"/>
          <p:nvPr>
            <p:ph type="title"/>
          </p:nvPr>
        </p:nvSpPr>
        <p:spPr>
          <a:xfrm>
            <a:off x="447100" y="193400"/>
            <a:ext cx="115824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Employer Provided Benefits</a:t>
            </a:r>
          </a:p>
        </p:txBody>
      </p:sp>
      <p:sp>
        <p:nvSpPr>
          <p:cNvPr id="1950" name="Shape 1950"/>
          <p:cNvSpPr txBox="1"/>
          <p:nvPr>
            <p:ph idx="1" type="body"/>
          </p:nvPr>
        </p:nvSpPr>
        <p:spPr>
          <a:xfrm>
            <a:off x="609600" y="1681453"/>
            <a:ext cx="109728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Reported on Form W-2, box 10</a:t>
            </a: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These are dependent care benefits the employer paid either directly to the employee or on the employee’s behalf for dependent care expenses (i.e., to daycare)</a:t>
            </a:r>
          </a:p>
          <a:p>
            <a:pPr indent="-342900" lvl="0" marL="342900" marR="0" rtl="0" algn="l">
              <a:spcBef>
                <a:spcPts val="740"/>
              </a:spcBef>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Amounts paid on behalf of the taxpayer by the employer will reduce the dollar amount of the credit</a:t>
            </a:r>
          </a:p>
        </p:txBody>
      </p:sp>
      <p:sp>
        <p:nvSpPr>
          <p:cNvPr id="1951" name="Shape 195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0">
                                            <p:txEl>
                                              <p:pRg end="0" st="0"/>
                                            </p:txEl>
                                          </p:spTgt>
                                        </p:tgtEl>
                                        <p:attrNameLst>
                                          <p:attrName>style.visibility</p:attrName>
                                        </p:attrNameLst>
                                      </p:cBhvr>
                                      <p:to>
                                        <p:strVal val="visible"/>
                                      </p:to>
                                    </p:set>
                                    <p:animEffect filter="fade" transition="in">
                                      <p:cBhvr>
                                        <p:cTn dur="500"/>
                                        <p:tgtEl>
                                          <p:spTgt spid="195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0">
                                            <p:txEl>
                                              <p:pRg end="1" st="1"/>
                                            </p:txEl>
                                          </p:spTgt>
                                        </p:tgtEl>
                                        <p:attrNameLst>
                                          <p:attrName>style.visibility</p:attrName>
                                        </p:attrNameLst>
                                      </p:cBhvr>
                                      <p:to>
                                        <p:strVal val="visible"/>
                                      </p:to>
                                    </p:set>
                                    <p:animEffect filter="fade" transition="in">
                                      <p:cBhvr>
                                        <p:cTn dur="500"/>
                                        <p:tgtEl>
                                          <p:spTgt spid="195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0">
                                            <p:txEl>
                                              <p:pRg end="2" st="2"/>
                                            </p:txEl>
                                          </p:spTgt>
                                        </p:tgtEl>
                                        <p:attrNameLst>
                                          <p:attrName>style.visibility</p:attrName>
                                        </p:attrNameLst>
                                      </p:cBhvr>
                                      <p:to>
                                        <p:strVal val="visible"/>
                                      </p:to>
                                    </p:set>
                                    <p:animEffect filter="fade" transition="in">
                                      <p:cBhvr>
                                        <p:cTn dur="500"/>
                                        <p:tgtEl>
                                          <p:spTgt spid="195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6" name="Shape 1956"/>
        <p:cNvGrpSpPr/>
        <p:nvPr/>
      </p:nvGrpSpPr>
      <p:grpSpPr>
        <a:xfrm>
          <a:off x="0" y="0"/>
          <a:ext cx="0" cy="0"/>
          <a:chOff x="0" y="0"/>
          <a:chExt cx="0" cy="0"/>
        </a:xfrm>
      </p:grpSpPr>
      <p:sp>
        <p:nvSpPr>
          <p:cNvPr id="1957" name="Shape 195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Divorced/Separated Parents	</a:t>
            </a:r>
          </a:p>
        </p:txBody>
      </p:sp>
      <p:sp>
        <p:nvSpPr>
          <p:cNvPr id="1958" name="Shape 1958"/>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Custodial parent can claim the Child &amp; Dependent Care Expenses Credit, even if he/she did not claim the dependency exemption</a:t>
            </a:r>
          </a:p>
        </p:txBody>
      </p:sp>
      <p:sp>
        <p:nvSpPr>
          <p:cNvPr id="1959" name="Shape 1959"/>
          <p:cNvSpPr/>
          <p:nvPr/>
        </p:nvSpPr>
        <p:spPr>
          <a:xfrm>
            <a:off x="502350" y="5555770"/>
            <a:ext cx="11187300" cy="9936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0" lvl="0" marL="0" marR="0" rtl="0" algn="ctr">
              <a:spcBef>
                <a:spcPts val="0"/>
              </a:spcBef>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a:t>
            </a:r>
          </a:p>
        </p:txBody>
      </p:sp>
      <p:sp>
        <p:nvSpPr>
          <p:cNvPr id="1960" name="Shape 196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8">
                                            <p:txEl>
                                              <p:pRg end="0" st="0"/>
                                            </p:txEl>
                                          </p:spTgt>
                                        </p:tgtEl>
                                        <p:attrNameLst>
                                          <p:attrName>style.visibility</p:attrName>
                                        </p:attrNameLst>
                                      </p:cBhvr>
                                      <p:to>
                                        <p:strVal val="visible"/>
                                      </p:to>
                                    </p:set>
                                    <p:animEffect filter="fade" transition="in">
                                      <p:cBhvr>
                                        <p:cTn dur="500"/>
                                        <p:tgtEl>
                                          <p:spTgt spid="19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59"/>
                                        </p:tgtEl>
                                        <p:attrNameLst>
                                          <p:attrName>style.visibility</p:attrName>
                                        </p:attrNameLst>
                                      </p:cBhvr>
                                      <p:to>
                                        <p:strVal val="visible"/>
                                      </p:to>
                                    </p:set>
                                    <p:anim calcmode="lin" valueType="num">
                                      <p:cBhvr additive="base">
                                        <p:cTn dur="500"/>
                                        <p:tgtEl>
                                          <p:spTgt spid="1959"/>
                                        </p:tgtEl>
                                        <p:attrNameLst>
                                          <p:attrName>ppt_w</p:attrName>
                                        </p:attrNameLst>
                                      </p:cBhvr>
                                      <p:tavLst>
                                        <p:tav fmla="" tm="0">
                                          <p:val>
                                            <p:strVal val="0"/>
                                          </p:val>
                                        </p:tav>
                                        <p:tav fmla="" tm="100000">
                                          <p:val>
                                            <p:strVal val="#ppt_w"/>
                                          </p:val>
                                        </p:tav>
                                      </p:tavLst>
                                    </p:anim>
                                    <p:anim calcmode="lin" valueType="num">
                                      <p:cBhvr additive="base">
                                        <p:cTn dur="500"/>
                                        <p:tgtEl>
                                          <p:spTgt spid="195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5" name="Shape 1965"/>
        <p:cNvGrpSpPr/>
        <p:nvPr/>
      </p:nvGrpSpPr>
      <p:grpSpPr>
        <a:xfrm>
          <a:off x="0" y="0"/>
          <a:ext cx="0" cy="0"/>
          <a:chOff x="0" y="0"/>
          <a:chExt cx="0" cy="0"/>
        </a:xfrm>
      </p:grpSpPr>
      <p:sp>
        <p:nvSpPr>
          <p:cNvPr id="1966" name="Shape 1966"/>
          <p:cNvSpPr txBox="1"/>
          <p:nvPr>
            <p:ph type="title"/>
          </p:nvPr>
        </p:nvSpPr>
        <p:spPr>
          <a:xfrm>
            <a:off x="609600" y="99913"/>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p>
        </p:txBody>
      </p:sp>
      <p:sp>
        <p:nvSpPr>
          <p:cNvPr id="1967" name="Shape 1967"/>
          <p:cNvSpPr txBox="1"/>
          <p:nvPr>
            <p:ph idx="1" type="body"/>
          </p:nvPr>
        </p:nvSpPr>
        <p:spPr>
          <a:xfrm>
            <a:off x="520050" y="991325"/>
            <a:ext cx="11343300" cy="51348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609600" lvl="0" marL="609600" marR="0" rtl="0" algn="ctr">
              <a:lnSpc>
                <a:spcPct val="80000"/>
              </a:lnSpc>
              <a:spcBef>
                <a:spcPts val="0"/>
              </a:spcBef>
              <a:spcAft>
                <a:spcPts val="0"/>
              </a:spcAft>
              <a:buClr>
                <a:schemeClr val="dk1"/>
              </a:buClr>
              <a:buFont typeface="Noto Sans Symbols"/>
              <a:buNone/>
            </a:pPr>
            <a:r>
              <a:rPr b="1" i="0" lang="en-US" sz="3700" u="none" cap="none" strike="noStrike">
                <a:solidFill>
                  <a:schemeClr val="dk1"/>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chemeClr val="dk1"/>
              </a:solidFill>
              <a:latin typeface="Questrial"/>
              <a:ea typeface="Questrial"/>
              <a:cs typeface="Questrial"/>
              <a:sym typeface="Questrial"/>
            </a:endParaRPr>
          </a:p>
          <a:p>
            <a:pPr indent="-609600" lvl="0" marL="1066800" marR="0" rtl="0" algn="l">
              <a:lnSpc>
                <a:spcPct val="80000"/>
              </a:lnSpc>
              <a:spcBef>
                <a:spcPts val="740"/>
              </a:spcBef>
              <a:spcAft>
                <a:spcPts val="0"/>
              </a:spcAft>
              <a:buClr>
                <a:schemeClr val="dk1"/>
              </a:buClr>
              <a:buSzPts val="3700"/>
              <a:buFont typeface="Noto Sans Symbols"/>
              <a:buAutoNum type="arabicPeriod"/>
            </a:pPr>
            <a:r>
              <a:rPr b="1" i="0" lang="en-US" sz="3700" u="none" cap="none" strike="noStrike">
                <a:solidFill>
                  <a:schemeClr val="dk1"/>
                </a:solidFill>
                <a:latin typeface="Questrial"/>
                <a:ea typeface="Questrial"/>
                <a:cs typeface="Questrial"/>
                <a:sym typeface="Questrial"/>
              </a:rPr>
              <a:t>$300 for overnight camp</a:t>
            </a:r>
          </a:p>
          <a:p>
            <a:pPr indent="-609600" lvl="0" marL="1066800" marR="0" rtl="0" algn="l">
              <a:lnSpc>
                <a:spcPct val="80000"/>
              </a:lnSpc>
              <a:spcBef>
                <a:spcPts val="740"/>
              </a:spcBef>
              <a:spcAft>
                <a:spcPts val="0"/>
              </a:spcAft>
              <a:buClr>
                <a:schemeClr val="dk1"/>
              </a:buClr>
              <a:buSzPts val="3700"/>
              <a:buFont typeface="Noto Sans Symbols"/>
              <a:buAutoNum type="arabicPeriod"/>
            </a:pPr>
            <a:r>
              <a:rPr b="1" i="0" lang="en-US" sz="3700" u="none" cap="none" strike="noStrike">
                <a:solidFill>
                  <a:schemeClr val="dk1"/>
                </a:solidFill>
                <a:latin typeface="Questrial"/>
                <a:ea typeface="Questrial"/>
                <a:cs typeface="Questrial"/>
                <a:sym typeface="Questrial"/>
              </a:rPr>
              <a:t>$1000 to her ex-husband for after school-care</a:t>
            </a:r>
          </a:p>
          <a:p>
            <a:pPr indent="-609600" lvl="0" marL="1066800" marR="0" rtl="0" algn="l">
              <a:lnSpc>
                <a:spcPct val="80000"/>
              </a:lnSpc>
              <a:spcBef>
                <a:spcPts val="740"/>
              </a:spcBef>
              <a:spcAft>
                <a:spcPts val="0"/>
              </a:spcAft>
              <a:buClr>
                <a:schemeClr val="dk1"/>
              </a:buClr>
              <a:buSzPts val="3700"/>
              <a:buFont typeface="Noto Sans Symbols"/>
              <a:buAutoNum type="arabicPeriod"/>
            </a:pPr>
            <a:r>
              <a:rPr b="1" i="0" lang="en-US" sz="3700" u="none" cap="none" strike="noStrike">
                <a:solidFill>
                  <a:schemeClr val="dk1"/>
                </a:solidFill>
                <a:latin typeface="Questrial"/>
                <a:ea typeface="Questrial"/>
                <a:cs typeface="Questrial"/>
                <a:sym typeface="Questrial"/>
              </a:rPr>
              <a:t>$1500 to her mother for after-school care</a:t>
            </a:r>
          </a:p>
          <a:p>
            <a:pPr indent="-609600" lvl="0" marL="1066800" marR="0" rtl="0" algn="l">
              <a:lnSpc>
                <a:spcPct val="80000"/>
              </a:lnSpc>
              <a:spcBef>
                <a:spcPts val="740"/>
              </a:spcBef>
              <a:buClr>
                <a:schemeClr val="dk1"/>
              </a:buClr>
              <a:buSzPts val="3700"/>
              <a:buFont typeface="Noto Sans Symbols"/>
              <a:buAutoNum type="arabicPeriod"/>
            </a:pPr>
            <a:r>
              <a:rPr b="1" i="0" lang="en-US" sz="3700" u="none" cap="none" strike="noStrike">
                <a:solidFill>
                  <a:schemeClr val="dk1"/>
                </a:solidFill>
                <a:latin typeface="Questrial"/>
                <a:ea typeface="Questrial"/>
                <a:cs typeface="Questrial"/>
                <a:sym typeface="Questrial"/>
              </a:rPr>
              <a:t>$500 to her 15-year-old son for babysitting</a:t>
            </a:r>
          </a:p>
        </p:txBody>
      </p:sp>
      <p:sp>
        <p:nvSpPr>
          <p:cNvPr id="1968" name="Shape 196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7">
                                            <p:txEl>
                                              <p:pRg end="0" st="0"/>
                                            </p:txEl>
                                          </p:spTgt>
                                        </p:tgtEl>
                                        <p:attrNameLst>
                                          <p:attrName>style.visibility</p:attrName>
                                        </p:attrNameLst>
                                      </p:cBhvr>
                                      <p:to>
                                        <p:strVal val="visible"/>
                                      </p:to>
                                    </p:set>
                                    <p:animEffect filter="fade" transition="in">
                                      <p:cBhvr>
                                        <p:cTn dur="500"/>
                                        <p:tgtEl>
                                          <p:spTgt spid="196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7">
                                            <p:txEl>
                                              <p:pRg end="1" st="1"/>
                                            </p:txEl>
                                          </p:spTgt>
                                        </p:tgtEl>
                                        <p:attrNameLst>
                                          <p:attrName>style.visibility</p:attrName>
                                        </p:attrNameLst>
                                      </p:cBhvr>
                                      <p:to>
                                        <p:strVal val="visible"/>
                                      </p:to>
                                    </p:set>
                                    <p:animEffect filter="fade" transition="in">
                                      <p:cBhvr>
                                        <p:cTn dur="500"/>
                                        <p:tgtEl>
                                          <p:spTgt spid="196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7">
                                            <p:txEl>
                                              <p:pRg end="2" st="2"/>
                                            </p:txEl>
                                          </p:spTgt>
                                        </p:tgtEl>
                                        <p:attrNameLst>
                                          <p:attrName>style.visibility</p:attrName>
                                        </p:attrNameLst>
                                      </p:cBhvr>
                                      <p:to>
                                        <p:strVal val="visible"/>
                                      </p:to>
                                    </p:set>
                                    <p:animEffect filter="fade" transition="in">
                                      <p:cBhvr>
                                        <p:cTn dur="500"/>
                                        <p:tgtEl>
                                          <p:spTgt spid="196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7">
                                            <p:txEl>
                                              <p:pRg end="3" st="3"/>
                                            </p:txEl>
                                          </p:spTgt>
                                        </p:tgtEl>
                                        <p:attrNameLst>
                                          <p:attrName>style.visibility</p:attrName>
                                        </p:attrNameLst>
                                      </p:cBhvr>
                                      <p:to>
                                        <p:strVal val="visible"/>
                                      </p:to>
                                    </p:set>
                                    <p:animEffect filter="fade" transition="in">
                                      <p:cBhvr>
                                        <p:cTn dur="500"/>
                                        <p:tgtEl>
                                          <p:spTgt spid="196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7">
                                            <p:txEl>
                                              <p:pRg end="4" st="4"/>
                                            </p:txEl>
                                          </p:spTgt>
                                        </p:tgtEl>
                                        <p:attrNameLst>
                                          <p:attrName>style.visibility</p:attrName>
                                        </p:attrNameLst>
                                      </p:cBhvr>
                                      <p:to>
                                        <p:strVal val="visible"/>
                                      </p:to>
                                    </p:set>
                                    <p:animEffect filter="fade" transition="in">
                                      <p:cBhvr>
                                        <p:cTn dur="500"/>
                                        <p:tgtEl>
                                          <p:spTgt spid="196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7">
                                            <p:txEl>
                                              <p:pRg end="5" st="5"/>
                                            </p:txEl>
                                          </p:spTgt>
                                        </p:tgtEl>
                                        <p:attrNameLst>
                                          <p:attrName>style.visibility</p:attrName>
                                        </p:attrNameLst>
                                      </p:cBhvr>
                                      <p:to>
                                        <p:strVal val="visible"/>
                                      </p:to>
                                    </p:set>
                                    <p:animEffect filter="fade" transition="in">
                                      <p:cBhvr>
                                        <p:cTn dur="500"/>
                                        <p:tgtEl>
                                          <p:spTgt spid="1967">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2" name="Shape 1972"/>
        <p:cNvGrpSpPr/>
        <p:nvPr/>
      </p:nvGrpSpPr>
      <p:grpSpPr>
        <a:xfrm>
          <a:off x="0" y="0"/>
          <a:ext cx="0" cy="0"/>
          <a:chOff x="0" y="0"/>
          <a:chExt cx="0" cy="0"/>
        </a:xfrm>
      </p:grpSpPr>
      <p:sp>
        <p:nvSpPr>
          <p:cNvPr id="1973" name="Shape 197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p>
        </p:txBody>
      </p:sp>
      <p:sp>
        <p:nvSpPr>
          <p:cNvPr id="1974" name="Shape 1974"/>
          <p:cNvSpPr txBox="1"/>
          <p:nvPr>
            <p:ph idx="1" type="body"/>
          </p:nvPr>
        </p:nvSpPr>
        <p:spPr>
          <a:xfrm>
            <a:off x="609600" y="1600200"/>
            <a:ext cx="11156400" cy="5160300"/>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609600" lvl="0" marL="609600" marR="0" rtl="0" algn="ctr">
              <a:lnSpc>
                <a:spcPct val="80000"/>
              </a:lnSpc>
              <a:spcBef>
                <a:spcPts val="0"/>
              </a:spcBef>
              <a:spcAft>
                <a:spcPts val="0"/>
              </a:spcAft>
              <a:buClr>
                <a:srgbClr val="CA8F0C"/>
              </a:buClr>
              <a:buFont typeface="Noto Sans Symbols"/>
              <a:buNone/>
            </a:pPr>
            <a:r>
              <a:rPr b="1" i="0" lang="en-US" sz="3700" u="none" cap="none" strike="noStrik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rgbClr val="CA8F0C"/>
              </a:solidFill>
              <a:latin typeface="Questrial"/>
              <a:ea typeface="Questrial"/>
              <a:cs typeface="Questrial"/>
              <a:sym typeface="Questrial"/>
            </a:endParaRPr>
          </a:p>
          <a:p>
            <a:pPr indent="-609600" lvl="0" marL="1066800" marR="0" rtl="0" algn="l">
              <a:lnSpc>
                <a:spcPct val="80000"/>
              </a:lnSpc>
              <a:spcBef>
                <a:spcPts val="740"/>
              </a:spcBef>
              <a:spcAft>
                <a:spcPts val="0"/>
              </a:spcAft>
              <a:buClr>
                <a:srgbClr val="CA8F0C"/>
              </a:buClr>
              <a:buSzPts val="3700"/>
              <a:buFont typeface="Noto Sans Symbols"/>
              <a:buAutoNum type="arabicPeriod"/>
            </a:pPr>
            <a:r>
              <a:rPr b="1" i="0" lang="en-US" sz="3700" u="none" cap="none" strike="noStrike">
                <a:solidFill>
                  <a:srgbClr val="CA8F0C"/>
                </a:solidFill>
                <a:latin typeface="Questrial"/>
                <a:ea typeface="Questrial"/>
                <a:cs typeface="Questrial"/>
                <a:sym typeface="Questrial"/>
              </a:rPr>
              <a:t>$300 for overnight camp – </a:t>
            </a:r>
            <a:r>
              <a:rPr b="1" i="0" lang="en-US" sz="3700" u="sng" cap="none" strike="noStrike">
                <a:solidFill>
                  <a:srgbClr val="CA8F0C"/>
                </a:solidFill>
                <a:latin typeface="Questrial"/>
                <a:ea typeface="Questrial"/>
                <a:cs typeface="Questrial"/>
                <a:sym typeface="Questrial"/>
              </a:rPr>
              <a:t>NO</a:t>
            </a:r>
          </a:p>
          <a:p>
            <a:pPr indent="-609600" lvl="0" marL="1066800" marR="0" rtl="0" algn="l">
              <a:lnSpc>
                <a:spcPct val="80000"/>
              </a:lnSpc>
              <a:spcBef>
                <a:spcPts val="740"/>
              </a:spcBef>
              <a:spcAft>
                <a:spcPts val="0"/>
              </a:spcAft>
              <a:buClr>
                <a:srgbClr val="CA8F0C"/>
              </a:buClr>
              <a:buSzPts val="3700"/>
              <a:buFont typeface="Noto Sans Symbols"/>
              <a:buAutoNum type="arabicPeriod"/>
            </a:pPr>
            <a:r>
              <a:rPr b="1" i="0" lang="en-US" sz="3700" u="none" cap="none" strike="noStrike">
                <a:solidFill>
                  <a:srgbClr val="CA8F0C"/>
                </a:solidFill>
                <a:latin typeface="Questrial"/>
                <a:ea typeface="Questrial"/>
                <a:cs typeface="Questrial"/>
                <a:sym typeface="Questrial"/>
              </a:rPr>
              <a:t>$1000 to her ex-husband for after school care</a:t>
            </a:r>
          </a:p>
          <a:p>
            <a:pPr indent="-609600" lvl="0" marL="1066800" marR="0" rtl="0" algn="l">
              <a:lnSpc>
                <a:spcPct val="80000"/>
              </a:lnSpc>
              <a:spcBef>
                <a:spcPts val="740"/>
              </a:spcBef>
              <a:spcAft>
                <a:spcPts val="0"/>
              </a:spcAft>
              <a:buClr>
                <a:srgbClr val="CA8F0C"/>
              </a:buClr>
              <a:buSzPts val="3700"/>
              <a:buFont typeface="Noto Sans Symbols"/>
              <a:buAutoNum type="arabicPeriod"/>
            </a:pPr>
            <a:r>
              <a:rPr b="1" i="0" lang="en-US" sz="3700" u="none" cap="none" strike="noStrike">
                <a:solidFill>
                  <a:srgbClr val="CA8F0C"/>
                </a:solidFill>
                <a:latin typeface="Questrial"/>
                <a:ea typeface="Questrial"/>
                <a:cs typeface="Questrial"/>
                <a:sym typeface="Questrial"/>
              </a:rPr>
              <a:t>$1500 to her mother for after-school care</a:t>
            </a:r>
          </a:p>
          <a:p>
            <a:pPr indent="-609600" lvl="0" marL="1066800" marR="0" rtl="0" algn="l">
              <a:lnSpc>
                <a:spcPct val="80000"/>
              </a:lnSpc>
              <a:spcBef>
                <a:spcPts val="740"/>
              </a:spcBef>
              <a:spcAft>
                <a:spcPts val="0"/>
              </a:spcAft>
              <a:buClr>
                <a:srgbClr val="CA8F0C"/>
              </a:buClr>
              <a:buSzPts val="3700"/>
              <a:buFont typeface="Noto Sans Symbols"/>
              <a:buAutoNum type="arabicPeriod"/>
            </a:pPr>
            <a:r>
              <a:rPr b="1" i="0" lang="en-US" sz="3700" u="none" cap="none" strike="noStrike">
                <a:solidFill>
                  <a:srgbClr val="CA8F0C"/>
                </a:solidFill>
                <a:latin typeface="Questrial"/>
                <a:ea typeface="Questrial"/>
                <a:cs typeface="Questrial"/>
                <a:sym typeface="Questrial"/>
              </a:rPr>
              <a:t>$500 to her 15-year-old son for babysitting</a:t>
            </a:r>
          </a:p>
          <a:p>
            <a:pPr indent="-342900" lvl="0" marL="342900" marR="0" rtl="0" algn="l">
              <a:lnSpc>
                <a:spcPct val="90000"/>
              </a:lnSpc>
              <a:spcBef>
                <a:spcPts val="740"/>
              </a:spcBef>
              <a:buClr>
                <a:schemeClr val="dk1"/>
              </a:buClr>
              <a:buSzPts val="3700"/>
              <a:buFont typeface="Noto Sans Symbols"/>
              <a:buNone/>
            </a:pPr>
            <a:r>
              <a:t/>
            </a:r>
            <a:endParaRPr b="1" i="0" sz="3700" u="none" cap="none" strike="noStrike">
              <a:solidFill>
                <a:srgbClr val="CA8F0C"/>
              </a:solidFill>
              <a:latin typeface="Questrial"/>
              <a:ea typeface="Questrial"/>
              <a:cs typeface="Questrial"/>
              <a:sym typeface="Questrial"/>
            </a:endParaRPr>
          </a:p>
        </p:txBody>
      </p:sp>
      <p:sp>
        <p:nvSpPr>
          <p:cNvPr id="1975" name="Shape 197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9" name="Shape 1979"/>
        <p:cNvGrpSpPr/>
        <p:nvPr/>
      </p:nvGrpSpPr>
      <p:grpSpPr>
        <a:xfrm>
          <a:off x="0" y="0"/>
          <a:ext cx="0" cy="0"/>
          <a:chOff x="0" y="0"/>
          <a:chExt cx="0" cy="0"/>
        </a:xfrm>
      </p:grpSpPr>
      <p:sp>
        <p:nvSpPr>
          <p:cNvPr id="1980" name="Shape 198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Answer</a:t>
            </a:r>
          </a:p>
        </p:txBody>
      </p:sp>
      <p:sp>
        <p:nvSpPr>
          <p:cNvPr id="1981" name="Shape 1981"/>
          <p:cNvSpPr txBox="1"/>
          <p:nvPr>
            <p:ph idx="1" type="body"/>
          </p:nvPr>
        </p:nvSpPr>
        <p:spPr>
          <a:xfrm>
            <a:off x="326850" y="1173875"/>
            <a:ext cx="11538300" cy="5684100"/>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609600" lvl="0" marL="609600" marR="0" rtl="0" algn="ctr">
              <a:lnSpc>
                <a:spcPct val="80000"/>
              </a:lnSpc>
              <a:spcBef>
                <a:spcPts val="0"/>
              </a:spcBef>
              <a:spcAft>
                <a:spcPts val="0"/>
              </a:spcAft>
              <a:buClr>
                <a:srgbClr val="CA8F0C"/>
              </a:buClr>
              <a:buFont typeface="Noto Sans Symbols"/>
              <a:buNone/>
            </a:pPr>
            <a:r>
              <a:rPr b="1" i="0" lang="en-US" sz="3700" u="none" cap="none" strike="noStrik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rgbClr val="CA8F0C"/>
              </a:solidFill>
              <a:latin typeface="Questrial"/>
              <a:ea typeface="Questrial"/>
              <a:cs typeface="Questrial"/>
              <a:sym typeface="Questrial"/>
            </a:endParaRPr>
          </a:p>
          <a:p>
            <a:pPr indent="-609600" lvl="0" marL="1066800" marR="0" rtl="0" algn="l">
              <a:lnSpc>
                <a:spcPct val="80000"/>
              </a:lnSpc>
              <a:spcBef>
                <a:spcPts val="740"/>
              </a:spcBef>
              <a:spcAft>
                <a:spcPts val="0"/>
              </a:spcAft>
              <a:buClr>
                <a:srgbClr val="CA8F0C"/>
              </a:buClr>
              <a:buSzPts val="3700"/>
              <a:buFont typeface="Noto Sans Symbols"/>
              <a:buAutoNum type="arabicPeriod"/>
            </a:pPr>
            <a:r>
              <a:rPr b="1" i="0" lang="en-US" sz="3700" u="none" cap="none" strike="noStrike">
                <a:solidFill>
                  <a:srgbClr val="CA8F0C"/>
                </a:solidFill>
                <a:latin typeface="Questrial"/>
                <a:ea typeface="Questrial"/>
                <a:cs typeface="Questrial"/>
                <a:sym typeface="Questrial"/>
              </a:rPr>
              <a:t>$300 for overnight camp – </a:t>
            </a:r>
            <a:r>
              <a:rPr b="1" i="0" lang="en-US" sz="3700" u="sng" cap="none" strike="noStrike">
                <a:solidFill>
                  <a:srgbClr val="CA8F0C"/>
                </a:solidFill>
                <a:latin typeface="Questrial"/>
                <a:ea typeface="Questrial"/>
                <a:cs typeface="Questrial"/>
                <a:sym typeface="Questrial"/>
              </a:rPr>
              <a:t>NO</a:t>
            </a:r>
          </a:p>
          <a:p>
            <a:pPr indent="-609600" lvl="0" marL="1066800" marR="0" rtl="0" algn="l">
              <a:lnSpc>
                <a:spcPct val="80000"/>
              </a:lnSpc>
              <a:spcBef>
                <a:spcPts val="740"/>
              </a:spcBef>
              <a:spcAft>
                <a:spcPts val="0"/>
              </a:spcAft>
              <a:buClr>
                <a:srgbClr val="CA8F0C"/>
              </a:buClr>
              <a:buSzPts val="3700"/>
              <a:buFont typeface="Noto Sans Symbols"/>
              <a:buAutoNum type="arabicPeriod"/>
            </a:pPr>
            <a:r>
              <a:rPr b="1" i="0" lang="en-US" sz="3700" u="none" cap="none" strike="noStrike">
                <a:solidFill>
                  <a:srgbClr val="CA8F0C"/>
                </a:solidFill>
                <a:latin typeface="Questrial"/>
                <a:ea typeface="Questrial"/>
                <a:cs typeface="Questrial"/>
                <a:sym typeface="Questrial"/>
              </a:rPr>
              <a:t>$1000 to her ex-husband for after school care – </a:t>
            </a:r>
            <a:r>
              <a:rPr b="1" i="0" lang="en-US" sz="3700" u="sng" cap="none" strike="noStrike">
                <a:solidFill>
                  <a:srgbClr val="CA8F0C"/>
                </a:solidFill>
                <a:latin typeface="Questrial"/>
                <a:ea typeface="Questrial"/>
                <a:cs typeface="Questrial"/>
                <a:sym typeface="Questrial"/>
              </a:rPr>
              <a:t>NO</a:t>
            </a:r>
          </a:p>
          <a:p>
            <a:pPr indent="-609600" lvl="0" marL="1066800" marR="0" rtl="0" algn="l">
              <a:lnSpc>
                <a:spcPct val="80000"/>
              </a:lnSpc>
              <a:spcBef>
                <a:spcPts val="740"/>
              </a:spcBef>
              <a:spcAft>
                <a:spcPts val="0"/>
              </a:spcAft>
              <a:buClr>
                <a:srgbClr val="CA8F0C"/>
              </a:buClr>
              <a:buSzPts val="3700"/>
              <a:buFont typeface="Noto Sans Symbols"/>
              <a:buAutoNum type="arabicPeriod"/>
            </a:pPr>
            <a:r>
              <a:rPr b="1" i="0" lang="en-US" sz="3700" u="none" cap="none" strike="noStrike">
                <a:solidFill>
                  <a:srgbClr val="CA8F0C"/>
                </a:solidFill>
                <a:latin typeface="Questrial"/>
                <a:ea typeface="Questrial"/>
                <a:cs typeface="Questrial"/>
                <a:sym typeface="Questrial"/>
              </a:rPr>
              <a:t>$1500 to her mother for after-school care</a:t>
            </a:r>
          </a:p>
          <a:p>
            <a:pPr indent="-609600" lvl="0" marL="1066800" marR="0" rtl="0" algn="l">
              <a:lnSpc>
                <a:spcPct val="80000"/>
              </a:lnSpc>
              <a:spcBef>
                <a:spcPts val="740"/>
              </a:spcBef>
              <a:spcAft>
                <a:spcPts val="0"/>
              </a:spcAft>
              <a:buClr>
                <a:srgbClr val="CA8F0C"/>
              </a:buClr>
              <a:buSzPts val="3700"/>
              <a:buFont typeface="Noto Sans Symbols"/>
              <a:buAutoNum type="arabicPeriod"/>
            </a:pPr>
            <a:r>
              <a:rPr b="1" i="0" lang="en-US" sz="3700" u="none" cap="none" strike="noStrike">
                <a:solidFill>
                  <a:srgbClr val="CA8F0C"/>
                </a:solidFill>
                <a:latin typeface="Questrial"/>
                <a:ea typeface="Questrial"/>
                <a:cs typeface="Questrial"/>
                <a:sym typeface="Questrial"/>
              </a:rPr>
              <a:t>$500 to her 15-year-old son for babysitting</a:t>
            </a:r>
          </a:p>
          <a:p>
            <a:pPr indent="-342900" lvl="0" marL="342900" marR="0" rtl="0" algn="l">
              <a:lnSpc>
                <a:spcPct val="90000"/>
              </a:lnSpc>
              <a:spcBef>
                <a:spcPts val="740"/>
              </a:spcBef>
              <a:buClr>
                <a:schemeClr val="dk1"/>
              </a:buClr>
              <a:buSzPts val="3700"/>
              <a:buFont typeface="Noto Sans Symbols"/>
              <a:buNone/>
            </a:pPr>
            <a:r>
              <a:t/>
            </a:r>
            <a:endParaRPr b="1" i="0" sz="3700" u="none" cap="none" strike="noStrike">
              <a:solidFill>
                <a:srgbClr val="CA8F0C"/>
              </a:solidFill>
              <a:latin typeface="Questrial"/>
              <a:ea typeface="Questrial"/>
              <a:cs typeface="Questrial"/>
              <a:sym typeface="Questrial"/>
            </a:endParaRPr>
          </a:p>
        </p:txBody>
      </p:sp>
      <p:sp>
        <p:nvSpPr>
          <p:cNvPr id="1982" name="Shape 198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Shape 21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Adjustment</a:t>
            </a:r>
          </a:p>
        </p:txBody>
      </p:sp>
      <p:sp>
        <p:nvSpPr>
          <p:cNvPr id="216" name="Shape 216"/>
          <p:cNvSpPr txBox="1"/>
          <p:nvPr>
            <p:ph idx="1" type="body"/>
          </p:nvPr>
        </p:nvSpPr>
        <p:spPr>
          <a:xfrm>
            <a:off x="609600" y="1600203"/>
            <a:ext cx="10972800" cy="1828797"/>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Decreases the amount of income on which the taxpayer will be taxed</a:t>
            </a:r>
          </a:p>
          <a:p>
            <a:pPr indent="-342900" lvl="0" marL="342900" marR="0" rtl="0" algn="l">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17" name="Shape 217"/>
          <p:cNvSpPr/>
          <p:nvPr/>
        </p:nvSpPr>
        <p:spPr>
          <a:xfrm>
            <a:off x="609600" y="3177988"/>
            <a:ext cx="10972800" cy="1323439"/>
          </a:xfrm>
          <a:prstGeom prst="rect">
            <a:avLst/>
          </a:prstGeom>
          <a:solidFill>
            <a:schemeClr val="accent1"/>
          </a:solidFill>
          <a:ln cap="flat" cmpd="sng" w="25400">
            <a:solidFill>
              <a:srgbClr val="B08420"/>
            </a:solidFill>
            <a:prstDash val="solid"/>
            <a:round/>
            <a:headEnd len="med" w="med" type="none"/>
            <a:tailEnd len="med" w="med" type="none"/>
          </a:ln>
        </p:spPr>
        <p:txBody>
          <a:bodyPr anchorCtr="0" anchor="t" bIns="45700" lIns="91425" rIns="91425" wrap="square" tIns="45700">
            <a:noAutofit/>
          </a:bodyPr>
          <a:lstStyle/>
          <a:p>
            <a:pPr indent="0" lvl="0" marL="114300" marR="0" rtl="0" algn="ctr">
              <a:spcBef>
                <a:spcPts val="0"/>
              </a:spcBef>
              <a:buClr>
                <a:schemeClr val="lt1"/>
              </a:buClr>
              <a:buFont typeface="Questrial"/>
              <a:buNone/>
            </a:pPr>
            <a:r>
              <a:rPr b="1" lang="en-US" sz="4000">
                <a:solidFill>
                  <a:schemeClr val="lt1"/>
                </a:solidFill>
                <a:latin typeface="Questrial"/>
                <a:ea typeface="Questrial"/>
                <a:cs typeface="Questrial"/>
                <a:sym typeface="Questrial"/>
              </a:rPr>
              <a:t>Adjustments are entered on Lines 23-35</a:t>
            </a:r>
          </a:p>
          <a:p>
            <a:pPr indent="0" lvl="0" marL="114300" marR="0" rtl="0" algn="ctr">
              <a:spcBef>
                <a:spcPts val="0"/>
              </a:spcBef>
              <a:buClr>
                <a:schemeClr val="lt1"/>
              </a:buClr>
              <a:buFont typeface="Questrial"/>
              <a:buNone/>
            </a:pPr>
            <a:r>
              <a:rPr b="1" lang="en-US" sz="4000">
                <a:solidFill>
                  <a:schemeClr val="lt1"/>
                </a:solidFill>
                <a:latin typeface="Questrial"/>
                <a:ea typeface="Questrial"/>
                <a:cs typeface="Questrial"/>
                <a:sym typeface="Questrial"/>
              </a:rPr>
              <a:t>Total adjustments are found on Line 36</a:t>
            </a:r>
          </a:p>
        </p:txBody>
      </p:sp>
      <p:sp>
        <p:nvSpPr>
          <p:cNvPr id="218" name="Shape 21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0" st="0"/>
                                            </p:txEl>
                                          </p:spTgt>
                                        </p:tgtEl>
                                        <p:attrNameLst>
                                          <p:attrName>style.visibility</p:attrName>
                                        </p:attrNameLst>
                                      </p:cBhvr>
                                      <p:to>
                                        <p:strVal val="visible"/>
                                      </p:to>
                                    </p:set>
                                    <p:animEffect filter="fade" transition="in">
                                      <p:cBhvr>
                                        <p:cTn dur="500"/>
                                        <p:tgtEl>
                                          <p:spTgt spid="21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1" st="1"/>
                                            </p:txEl>
                                          </p:spTgt>
                                        </p:tgtEl>
                                        <p:attrNameLst>
                                          <p:attrName>style.visibility</p:attrName>
                                        </p:attrNameLst>
                                      </p:cBhvr>
                                      <p:to>
                                        <p:strVal val="visible"/>
                                      </p:to>
                                    </p:set>
                                    <p:animEffect filter="fade" transition="in">
                                      <p:cBhvr>
                                        <p:cTn dur="500"/>
                                        <p:tgtEl>
                                          <p:spTgt spid="21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50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6" name="Shape 1986"/>
        <p:cNvGrpSpPr/>
        <p:nvPr/>
      </p:nvGrpSpPr>
      <p:grpSpPr>
        <a:xfrm>
          <a:off x="0" y="0"/>
          <a:ext cx="0" cy="0"/>
          <a:chOff x="0" y="0"/>
          <a:chExt cx="0" cy="0"/>
        </a:xfrm>
      </p:grpSpPr>
      <p:sp>
        <p:nvSpPr>
          <p:cNvPr id="1987" name="Shape 198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p>
        </p:txBody>
      </p:sp>
      <p:sp>
        <p:nvSpPr>
          <p:cNvPr id="1988" name="Shape 1988"/>
          <p:cNvSpPr txBox="1"/>
          <p:nvPr>
            <p:ph idx="1" type="body"/>
          </p:nvPr>
        </p:nvSpPr>
        <p:spPr>
          <a:xfrm>
            <a:off x="195025" y="1235100"/>
            <a:ext cx="11749500" cy="5622900"/>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609600" lvl="0" marL="609600" marR="0" rtl="0" algn="ctr">
              <a:lnSpc>
                <a:spcPct val="80000"/>
              </a:lnSpc>
              <a:spcBef>
                <a:spcPts val="0"/>
              </a:spcBef>
              <a:spcAft>
                <a:spcPts val="0"/>
              </a:spcAft>
              <a:buClr>
                <a:srgbClr val="CA8F0C"/>
              </a:buClr>
              <a:buFont typeface="Noto Sans Symbols"/>
              <a:buNone/>
            </a:pPr>
            <a:r>
              <a:rPr b="1" i="0" lang="en-US" sz="3700" u="none" cap="none" strike="noStrik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rgbClr val="CA8F0C"/>
              </a:solidFill>
              <a:latin typeface="Questrial"/>
              <a:ea typeface="Questrial"/>
              <a:cs typeface="Questrial"/>
              <a:sym typeface="Questrial"/>
            </a:endParaRPr>
          </a:p>
          <a:p>
            <a:pPr indent="-609600" lvl="0" marL="1066800" marR="0" rtl="0" algn="l">
              <a:lnSpc>
                <a:spcPct val="80000"/>
              </a:lnSpc>
              <a:spcBef>
                <a:spcPts val="740"/>
              </a:spcBef>
              <a:spcAft>
                <a:spcPts val="0"/>
              </a:spcAft>
              <a:buClr>
                <a:srgbClr val="CA8F0C"/>
              </a:buClr>
              <a:buSzPts val="3700"/>
              <a:buFont typeface="Noto Sans Symbols"/>
              <a:buAutoNum type="arabicPeriod"/>
            </a:pPr>
            <a:r>
              <a:rPr b="1" i="0" lang="en-US" sz="3700" u="none" cap="none" strike="noStrike">
                <a:solidFill>
                  <a:srgbClr val="CA8F0C"/>
                </a:solidFill>
                <a:latin typeface="Questrial"/>
                <a:ea typeface="Questrial"/>
                <a:cs typeface="Questrial"/>
                <a:sym typeface="Questrial"/>
              </a:rPr>
              <a:t>$300 for overnight camp – </a:t>
            </a:r>
            <a:r>
              <a:rPr b="1" i="0" lang="en-US" sz="3700" u="sng" cap="none" strike="noStrike">
                <a:solidFill>
                  <a:srgbClr val="CA8F0C"/>
                </a:solidFill>
                <a:latin typeface="Questrial"/>
                <a:ea typeface="Questrial"/>
                <a:cs typeface="Questrial"/>
                <a:sym typeface="Questrial"/>
              </a:rPr>
              <a:t>NO</a:t>
            </a:r>
          </a:p>
          <a:p>
            <a:pPr indent="-609600" lvl="0" marL="1066800" marR="0" rtl="0" algn="l">
              <a:lnSpc>
                <a:spcPct val="80000"/>
              </a:lnSpc>
              <a:spcBef>
                <a:spcPts val="740"/>
              </a:spcBef>
              <a:spcAft>
                <a:spcPts val="0"/>
              </a:spcAft>
              <a:buClr>
                <a:srgbClr val="CA8F0C"/>
              </a:buClr>
              <a:buSzPts val="3700"/>
              <a:buFont typeface="Noto Sans Symbols"/>
              <a:buAutoNum type="arabicPeriod"/>
            </a:pPr>
            <a:r>
              <a:rPr b="1" i="0" lang="en-US" sz="3700" u="none" cap="none" strike="noStrike">
                <a:solidFill>
                  <a:srgbClr val="CA8F0C"/>
                </a:solidFill>
                <a:latin typeface="Questrial"/>
                <a:ea typeface="Questrial"/>
                <a:cs typeface="Questrial"/>
                <a:sym typeface="Questrial"/>
              </a:rPr>
              <a:t>$1000 to her ex-husband for after school care – </a:t>
            </a:r>
            <a:r>
              <a:rPr b="1" i="0" lang="en-US" sz="3700" u="sng" cap="none" strike="noStrike">
                <a:solidFill>
                  <a:srgbClr val="CA8F0C"/>
                </a:solidFill>
                <a:latin typeface="Questrial"/>
                <a:ea typeface="Questrial"/>
                <a:cs typeface="Questrial"/>
                <a:sym typeface="Questrial"/>
              </a:rPr>
              <a:t>NO</a:t>
            </a:r>
          </a:p>
          <a:p>
            <a:pPr indent="-609600" lvl="0" marL="1066800" marR="0" rtl="0" algn="l">
              <a:lnSpc>
                <a:spcPct val="80000"/>
              </a:lnSpc>
              <a:spcBef>
                <a:spcPts val="740"/>
              </a:spcBef>
              <a:spcAft>
                <a:spcPts val="0"/>
              </a:spcAft>
              <a:buClr>
                <a:srgbClr val="CA8F0C"/>
              </a:buClr>
              <a:buSzPts val="3700"/>
              <a:buFont typeface="Noto Sans Symbols"/>
              <a:buAutoNum type="arabicPeriod"/>
            </a:pPr>
            <a:r>
              <a:rPr b="1" i="0" lang="en-US" sz="3700" u="none" cap="none" strike="noStrike">
                <a:solidFill>
                  <a:srgbClr val="CA8F0C"/>
                </a:solidFill>
                <a:latin typeface="Questrial"/>
                <a:ea typeface="Questrial"/>
                <a:cs typeface="Questrial"/>
                <a:sym typeface="Questrial"/>
              </a:rPr>
              <a:t>$1500 to her mother for after-school care – </a:t>
            </a:r>
            <a:r>
              <a:rPr b="1" i="0" lang="en-US" sz="3700" u="sng" cap="none" strike="noStrike">
                <a:solidFill>
                  <a:srgbClr val="CA8F0C"/>
                </a:solidFill>
                <a:latin typeface="Questrial"/>
                <a:ea typeface="Questrial"/>
                <a:cs typeface="Questrial"/>
                <a:sym typeface="Questrial"/>
              </a:rPr>
              <a:t>YES</a:t>
            </a:r>
          </a:p>
          <a:p>
            <a:pPr indent="-609600" lvl="0" marL="1066800" marR="0" rtl="0" algn="l">
              <a:lnSpc>
                <a:spcPct val="80000"/>
              </a:lnSpc>
              <a:spcBef>
                <a:spcPts val="740"/>
              </a:spcBef>
              <a:spcAft>
                <a:spcPts val="0"/>
              </a:spcAft>
              <a:buClr>
                <a:srgbClr val="CA8F0C"/>
              </a:buClr>
              <a:buSzPts val="3700"/>
              <a:buFont typeface="Noto Sans Symbols"/>
              <a:buAutoNum type="arabicPeriod"/>
            </a:pPr>
            <a:r>
              <a:rPr b="1" i="0" lang="en-US" sz="3700" u="none" cap="none" strike="noStrike">
                <a:solidFill>
                  <a:srgbClr val="CA8F0C"/>
                </a:solidFill>
                <a:latin typeface="Questrial"/>
                <a:ea typeface="Questrial"/>
                <a:cs typeface="Questrial"/>
                <a:sym typeface="Questrial"/>
              </a:rPr>
              <a:t>$500 to her 15-year-old son for babysitting</a:t>
            </a:r>
          </a:p>
          <a:p>
            <a:pPr indent="-342900" lvl="0" marL="342900" marR="0" rtl="0" algn="l">
              <a:lnSpc>
                <a:spcPct val="90000"/>
              </a:lnSpc>
              <a:spcBef>
                <a:spcPts val="740"/>
              </a:spcBef>
              <a:buClr>
                <a:schemeClr val="dk1"/>
              </a:buClr>
              <a:buSzPts val="3700"/>
              <a:buFont typeface="Noto Sans Symbols"/>
              <a:buNone/>
            </a:pPr>
            <a:r>
              <a:t/>
            </a:r>
            <a:endParaRPr b="1" i="0" sz="3700" u="none" cap="none" strike="noStrike">
              <a:solidFill>
                <a:srgbClr val="CA8F0C"/>
              </a:solidFill>
              <a:latin typeface="Questrial"/>
              <a:ea typeface="Questrial"/>
              <a:cs typeface="Questrial"/>
              <a:sym typeface="Questrial"/>
            </a:endParaRPr>
          </a:p>
        </p:txBody>
      </p:sp>
      <p:sp>
        <p:nvSpPr>
          <p:cNvPr id="1989" name="Shape 198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3" name="Shape 1993"/>
        <p:cNvGrpSpPr/>
        <p:nvPr/>
      </p:nvGrpSpPr>
      <p:grpSpPr>
        <a:xfrm>
          <a:off x="0" y="0"/>
          <a:ext cx="0" cy="0"/>
          <a:chOff x="0" y="0"/>
          <a:chExt cx="0" cy="0"/>
        </a:xfrm>
      </p:grpSpPr>
      <p:sp>
        <p:nvSpPr>
          <p:cNvPr id="1994" name="Shape 1994"/>
          <p:cNvSpPr txBox="1"/>
          <p:nvPr>
            <p:ph type="title"/>
          </p:nvPr>
        </p:nvSpPr>
        <p:spPr>
          <a:xfrm>
            <a:off x="609600" y="95863"/>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Answer</a:t>
            </a:r>
          </a:p>
        </p:txBody>
      </p:sp>
      <p:sp>
        <p:nvSpPr>
          <p:cNvPr id="1995" name="Shape 1995"/>
          <p:cNvSpPr txBox="1"/>
          <p:nvPr>
            <p:ph idx="1" type="body"/>
          </p:nvPr>
        </p:nvSpPr>
        <p:spPr>
          <a:xfrm>
            <a:off x="292500" y="1080175"/>
            <a:ext cx="11684700" cy="5615400"/>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609600" lvl="0" marL="609600" marR="0" rtl="0" algn="ctr">
              <a:lnSpc>
                <a:spcPct val="80000"/>
              </a:lnSpc>
              <a:spcBef>
                <a:spcPts val="0"/>
              </a:spcBef>
              <a:spcAft>
                <a:spcPts val="0"/>
              </a:spcAft>
              <a:buClr>
                <a:srgbClr val="CA8F0C"/>
              </a:buClr>
              <a:buFont typeface="Noto Sans Symbols"/>
              <a:buNone/>
            </a:pPr>
            <a:r>
              <a:rPr b="1" i="0" lang="en-US" sz="3700" u="none" cap="none" strike="noStrik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rgbClr val="CA8F0C"/>
              </a:solidFill>
              <a:latin typeface="Questrial"/>
              <a:ea typeface="Questrial"/>
              <a:cs typeface="Questrial"/>
              <a:sym typeface="Questrial"/>
            </a:endParaRPr>
          </a:p>
          <a:p>
            <a:pPr indent="-609600" lvl="0" marL="1066800" marR="0" rtl="0" algn="l">
              <a:lnSpc>
                <a:spcPct val="80000"/>
              </a:lnSpc>
              <a:spcBef>
                <a:spcPts val="740"/>
              </a:spcBef>
              <a:spcAft>
                <a:spcPts val="0"/>
              </a:spcAft>
              <a:buClr>
                <a:srgbClr val="CA8F0C"/>
              </a:buClr>
              <a:buSzPts val="3700"/>
              <a:buFont typeface="Noto Sans Symbols"/>
              <a:buAutoNum type="arabicPeriod"/>
            </a:pPr>
            <a:r>
              <a:rPr b="1" i="0" lang="en-US" sz="3700" u="none" cap="none" strike="noStrike">
                <a:solidFill>
                  <a:srgbClr val="CA8F0C"/>
                </a:solidFill>
                <a:latin typeface="Questrial"/>
                <a:ea typeface="Questrial"/>
                <a:cs typeface="Questrial"/>
                <a:sym typeface="Questrial"/>
              </a:rPr>
              <a:t>$300 for overnight camp – </a:t>
            </a:r>
            <a:r>
              <a:rPr b="1" i="0" lang="en-US" sz="3700" u="sng" cap="none" strike="noStrike">
                <a:solidFill>
                  <a:srgbClr val="CA8F0C"/>
                </a:solidFill>
                <a:latin typeface="Questrial"/>
                <a:ea typeface="Questrial"/>
                <a:cs typeface="Questrial"/>
                <a:sym typeface="Questrial"/>
              </a:rPr>
              <a:t>NO</a:t>
            </a:r>
          </a:p>
          <a:p>
            <a:pPr indent="-609600" lvl="0" marL="1066800" marR="0" rtl="0" algn="l">
              <a:lnSpc>
                <a:spcPct val="80000"/>
              </a:lnSpc>
              <a:spcBef>
                <a:spcPts val="740"/>
              </a:spcBef>
              <a:spcAft>
                <a:spcPts val="0"/>
              </a:spcAft>
              <a:buClr>
                <a:srgbClr val="CA8F0C"/>
              </a:buClr>
              <a:buSzPts val="3700"/>
              <a:buFont typeface="Noto Sans Symbols"/>
              <a:buAutoNum type="arabicPeriod"/>
            </a:pPr>
            <a:r>
              <a:rPr b="1" i="0" lang="en-US" sz="3700" u="none" cap="none" strike="noStrike">
                <a:solidFill>
                  <a:srgbClr val="CA8F0C"/>
                </a:solidFill>
                <a:latin typeface="Questrial"/>
                <a:ea typeface="Questrial"/>
                <a:cs typeface="Questrial"/>
                <a:sym typeface="Questrial"/>
              </a:rPr>
              <a:t>$1000 to her ex-husband for after school care – </a:t>
            </a:r>
            <a:r>
              <a:rPr b="1" i="0" lang="en-US" sz="3700" u="sng" cap="none" strike="noStrike">
                <a:solidFill>
                  <a:srgbClr val="CA8F0C"/>
                </a:solidFill>
                <a:latin typeface="Questrial"/>
                <a:ea typeface="Questrial"/>
                <a:cs typeface="Questrial"/>
                <a:sym typeface="Questrial"/>
              </a:rPr>
              <a:t>NO</a:t>
            </a:r>
          </a:p>
          <a:p>
            <a:pPr indent="-609600" lvl="0" marL="1066800" marR="0" rtl="0" algn="l">
              <a:lnSpc>
                <a:spcPct val="80000"/>
              </a:lnSpc>
              <a:spcBef>
                <a:spcPts val="740"/>
              </a:spcBef>
              <a:spcAft>
                <a:spcPts val="0"/>
              </a:spcAft>
              <a:buClr>
                <a:srgbClr val="CA8F0C"/>
              </a:buClr>
              <a:buSzPts val="3700"/>
              <a:buFont typeface="Noto Sans Symbols"/>
              <a:buAutoNum type="arabicPeriod"/>
            </a:pPr>
            <a:r>
              <a:rPr b="1" i="0" lang="en-US" sz="3700" u="none" cap="none" strike="noStrike">
                <a:solidFill>
                  <a:srgbClr val="CA8F0C"/>
                </a:solidFill>
                <a:latin typeface="Questrial"/>
                <a:ea typeface="Questrial"/>
                <a:cs typeface="Questrial"/>
                <a:sym typeface="Questrial"/>
              </a:rPr>
              <a:t>$1500 to her mother for after-school care – </a:t>
            </a:r>
            <a:r>
              <a:rPr b="1" i="0" lang="en-US" sz="3700" u="sng" cap="none" strike="noStrike">
                <a:solidFill>
                  <a:srgbClr val="CA8F0C"/>
                </a:solidFill>
                <a:latin typeface="Questrial"/>
                <a:ea typeface="Questrial"/>
                <a:cs typeface="Questrial"/>
                <a:sym typeface="Questrial"/>
              </a:rPr>
              <a:t>YES</a:t>
            </a:r>
          </a:p>
          <a:p>
            <a:pPr indent="-609600" lvl="0" marL="1066800" marR="0" rtl="0" algn="l">
              <a:lnSpc>
                <a:spcPct val="80000"/>
              </a:lnSpc>
              <a:spcBef>
                <a:spcPts val="740"/>
              </a:spcBef>
              <a:spcAft>
                <a:spcPts val="0"/>
              </a:spcAft>
              <a:buClr>
                <a:srgbClr val="CA8F0C"/>
              </a:buClr>
              <a:buSzPts val="3700"/>
              <a:buFont typeface="Noto Sans Symbols"/>
              <a:buAutoNum type="arabicPeriod"/>
            </a:pPr>
            <a:r>
              <a:rPr b="1" i="0" lang="en-US" sz="3700" u="none" cap="none" strike="noStrike">
                <a:solidFill>
                  <a:srgbClr val="CA8F0C"/>
                </a:solidFill>
                <a:latin typeface="Questrial"/>
                <a:ea typeface="Questrial"/>
                <a:cs typeface="Questrial"/>
                <a:sym typeface="Questrial"/>
              </a:rPr>
              <a:t>$500 to her 15-year-old son for babysitting – </a:t>
            </a:r>
            <a:r>
              <a:rPr b="1" i="0" lang="en-US" sz="3700" u="sng" cap="none" strike="noStrike">
                <a:solidFill>
                  <a:srgbClr val="CA8F0C"/>
                </a:solidFill>
                <a:latin typeface="Questrial"/>
                <a:ea typeface="Questrial"/>
                <a:cs typeface="Questrial"/>
                <a:sym typeface="Questrial"/>
              </a:rPr>
              <a:t>NO</a:t>
            </a:r>
          </a:p>
          <a:p>
            <a:pPr indent="-342900" lvl="0" marL="342900" marR="0" rtl="0" algn="l">
              <a:lnSpc>
                <a:spcPct val="90000"/>
              </a:lnSpc>
              <a:spcBef>
                <a:spcPts val="740"/>
              </a:spcBef>
              <a:buClr>
                <a:schemeClr val="dk1"/>
              </a:buClr>
              <a:buSzPts val="3700"/>
              <a:buFont typeface="Noto Sans Symbols"/>
              <a:buNone/>
            </a:pPr>
            <a:r>
              <a:t/>
            </a:r>
            <a:endParaRPr b="1" i="0" sz="3700" u="none" cap="none" strike="noStrike">
              <a:solidFill>
                <a:srgbClr val="CA8F0C"/>
              </a:solidFill>
              <a:latin typeface="Questrial"/>
              <a:ea typeface="Questrial"/>
              <a:cs typeface="Questrial"/>
              <a:sym typeface="Questrial"/>
            </a:endParaRPr>
          </a:p>
        </p:txBody>
      </p:sp>
      <p:sp>
        <p:nvSpPr>
          <p:cNvPr id="1996" name="Shape 199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1" name="Shape 2001"/>
        <p:cNvGrpSpPr/>
        <p:nvPr/>
      </p:nvGrpSpPr>
      <p:grpSpPr>
        <a:xfrm>
          <a:off x="0" y="0"/>
          <a:ext cx="0" cy="0"/>
          <a:chOff x="0" y="0"/>
          <a:chExt cx="0" cy="0"/>
        </a:xfrm>
      </p:grpSpPr>
      <p:sp>
        <p:nvSpPr>
          <p:cNvPr id="2002" name="Shape 2002"/>
          <p:cNvSpPr txBox="1"/>
          <p:nvPr>
            <p:ph type="title"/>
          </p:nvPr>
        </p:nvSpPr>
        <p:spPr>
          <a:xfrm>
            <a:off x="609600" y="-12"/>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Child Tax Credit</a:t>
            </a:r>
          </a:p>
        </p:txBody>
      </p:sp>
      <p:sp>
        <p:nvSpPr>
          <p:cNvPr id="2003" name="Shape 2003"/>
          <p:cNvSpPr txBox="1"/>
          <p:nvPr>
            <p:ph idx="1" type="body"/>
          </p:nvPr>
        </p:nvSpPr>
        <p:spPr>
          <a:xfrm>
            <a:off x="609600" y="857266"/>
            <a:ext cx="10972800" cy="4526100"/>
          </a:xfrm>
          <a:prstGeom prst="rect">
            <a:avLst/>
          </a:prstGeom>
          <a:noFill/>
          <a:ln>
            <a:noFill/>
          </a:ln>
        </p:spPr>
        <p:txBody>
          <a:bodyPr anchorCtr="0" anchor="t" bIns="45700" lIns="91425" rIns="91425" wrap="square" tIns="45700">
            <a:noAutofit/>
          </a:bodyPr>
          <a:lstStyle/>
          <a:p>
            <a:pPr indent="-342900" lvl="0" marL="342900" marR="0" rtl="0" algn="l">
              <a:lnSpc>
                <a:spcPct val="7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One credit for each qualifying child </a:t>
            </a:r>
            <a:r>
              <a:rPr b="1" i="0" lang="en-US" sz="3700" u="none" cap="none" strike="noStrike">
                <a:solidFill>
                  <a:schemeClr val="accent2"/>
                </a:solidFill>
                <a:latin typeface="Questrial"/>
                <a:ea typeface="Questrial"/>
                <a:cs typeface="Questrial"/>
                <a:sym typeface="Questrial"/>
              </a:rPr>
              <a:t>under 17 years of age</a:t>
            </a:r>
          </a:p>
          <a:p>
            <a:pPr indent="-342900" lvl="0" marL="342900" marR="0" rtl="0" algn="l">
              <a:lnSpc>
                <a:spcPct val="7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 taxpayer can claim a Child Tax Credit for a child only if they </a:t>
            </a:r>
            <a:r>
              <a:rPr b="1" i="0" lang="en-US" sz="3700" u="none" cap="none" strike="noStrike">
                <a:solidFill>
                  <a:schemeClr val="accent2"/>
                </a:solidFill>
                <a:latin typeface="Questrial"/>
                <a:ea typeface="Questrial"/>
                <a:cs typeface="Questrial"/>
                <a:sym typeface="Questrial"/>
              </a:rPr>
              <a:t>CAN AND DO </a:t>
            </a:r>
            <a:r>
              <a:rPr b="0" i="0" lang="en-US" sz="3700" u="none" cap="none" strike="noStrike">
                <a:solidFill>
                  <a:schemeClr val="dk1"/>
                </a:solidFill>
                <a:latin typeface="Questrial"/>
                <a:ea typeface="Questrial"/>
                <a:cs typeface="Questrial"/>
                <a:sym typeface="Questrial"/>
              </a:rPr>
              <a:t>claim a dependency exemption for the child</a:t>
            </a:r>
          </a:p>
          <a:p>
            <a:pPr indent="-342900" lvl="0" marL="342900" marR="0" rtl="0" algn="l">
              <a:lnSpc>
                <a:spcPct val="7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Nonrefundable credit with a maximum of $1,000 per child.</a:t>
            </a:r>
          </a:p>
          <a:p>
            <a:pPr indent="-285750" lvl="1" marL="742950" marR="0" rtl="0" algn="l">
              <a:lnSpc>
                <a:spcPct val="7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Amount actually claimed depends on taxpayer’s tax liability, MAGI and filing status</a:t>
            </a:r>
          </a:p>
          <a:p>
            <a:pPr indent="-285750" lvl="1" marL="742950" marR="0" rtl="0" algn="l">
              <a:lnSpc>
                <a:spcPct val="7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MAGI: typically same as AGI</a:t>
            </a:r>
          </a:p>
          <a:p>
            <a:pPr indent="-342900" lvl="0" marL="342900" marR="0" rtl="0" algn="l">
              <a:lnSpc>
                <a:spcPct val="80000"/>
              </a:lnSpc>
              <a:spcBef>
                <a:spcPts val="740"/>
              </a:spcBef>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2004" name="Shape 200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3">
                                            <p:txEl>
                                              <p:pRg end="0" st="0"/>
                                            </p:txEl>
                                          </p:spTgt>
                                        </p:tgtEl>
                                        <p:attrNameLst>
                                          <p:attrName>style.visibility</p:attrName>
                                        </p:attrNameLst>
                                      </p:cBhvr>
                                      <p:to>
                                        <p:strVal val="visible"/>
                                      </p:to>
                                    </p:set>
                                    <p:animEffect filter="fade" transition="in">
                                      <p:cBhvr>
                                        <p:cTn dur="500"/>
                                        <p:tgtEl>
                                          <p:spTgt spid="20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3">
                                            <p:txEl>
                                              <p:pRg end="1" st="1"/>
                                            </p:txEl>
                                          </p:spTgt>
                                        </p:tgtEl>
                                        <p:attrNameLst>
                                          <p:attrName>style.visibility</p:attrName>
                                        </p:attrNameLst>
                                      </p:cBhvr>
                                      <p:to>
                                        <p:strVal val="visible"/>
                                      </p:to>
                                    </p:set>
                                    <p:animEffect filter="fade" transition="in">
                                      <p:cBhvr>
                                        <p:cTn dur="500"/>
                                        <p:tgtEl>
                                          <p:spTgt spid="20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3">
                                            <p:txEl>
                                              <p:pRg end="2" st="2"/>
                                            </p:txEl>
                                          </p:spTgt>
                                        </p:tgtEl>
                                        <p:attrNameLst>
                                          <p:attrName>style.visibility</p:attrName>
                                        </p:attrNameLst>
                                      </p:cBhvr>
                                      <p:to>
                                        <p:strVal val="visible"/>
                                      </p:to>
                                    </p:set>
                                    <p:animEffect filter="fade" transition="in">
                                      <p:cBhvr>
                                        <p:cTn dur="500"/>
                                        <p:tgtEl>
                                          <p:spTgt spid="200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3">
                                            <p:txEl>
                                              <p:pRg end="3" st="3"/>
                                            </p:txEl>
                                          </p:spTgt>
                                        </p:tgtEl>
                                        <p:attrNameLst>
                                          <p:attrName>style.visibility</p:attrName>
                                        </p:attrNameLst>
                                      </p:cBhvr>
                                      <p:to>
                                        <p:strVal val="visible"/>
                                      </p:to>
                                    </p:set>
                                    <p:animEffect filter="fade" transition="in">
                                      <p:cBhvr>
                                        <p:cTn dur="500"/>
                                        <p:tgtEl>
                                          <p:spTgt spid="200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3">
                                            <p:txEl>
                                              <p:pRg end="4" st="4"/>
                                            </p:txEl>
                                          </p:spTgt>
                                        </p:tgtEl>
                                        <p:attrNameLst>
                                          <p:attrName>style.visibility</p:attrName>
                                        </p:attrNameLst>
                                      </p:cBhvr>
                                      <p:to>
                                        <p:strVal val="visible"/>
                                      </p:to>
                                    </p:set>
                                    <p:animEffect filter="fade" transition="in">
                                      <p:cBhvr>
                                        <p:cTn dur="500"/>
                                        <p:tgtEl>
                                          <p:spTgt spid="200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3">
                                            <p:txEl>
                                              <p:pRg end="5" st="5"/>
                                            </p:txEl>
                                          </p:spTgt>
                                        </p:tgtEl>
                                        <p:attrNameLst>
                                          <p:attrName>style.visibility</p:attrName>
                                        </p:attrNameLst>
                                      </p:cBhvr>
                                      <p:to>
                                        <p:strVal val="visible"/>
                                      </p:to>
                                    </p:set>
                                    <p:animEffect filter="fade" transition="in">
                                      <p:cBhvr>
                                        <p:cTn dur="500"/>
                                        <p:tgtEl>
                                          <p:spTgt spid="2003">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8" name="Shape 2008"/>
        <p:cNvGrpSpPr/>
        <p:nvPr/>
      </p:nvGrpSpPr>
      <p:grpSpPr>
        <a:xfrm>
          <a:off x="0" y="0"/>
          <a:ext cx="0" cy="0"/>
          <a:chOff x="0" y="0"/>
          <a:chExt cx="0" cy="0"/>
        </a:xfrm>
      </p:grpSpPr>
      <p:sp>
        <p:nvSpPr>
          <p:cNvPr id="2009" name="Shape 2009"/>
          <p:cNvSpPr txBox="1"/>
          <p:nvPr>
            <p:ph type="title"/>
          </p:nvPr>
        </p:nvSpPr>
        <p:spPr>
          <a:xfrm>
            <a:off x="609600" y="-12"/>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Child Tax Credit</a:t>
            </a:r>
          </a:p>
        </p:txBody>
      </p:sp>
      <p:sp>
        <p:nvSpPr>
          <p:cNvPr id="2010" name="Shape 2010"/>
          <p:cNvSpPr txBox="1"/>
          <p:nvPr>
            <p:ph idx="1" type="body"/>
          </p:nvPr>
        </p:nvSpPr>
        <p:spPr>
          <a:xfrm>
            <a:off x="609600" y="1096403"/>
            <a:ext cx="109728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is a credit intended to reduce the tax liability owed by the taxpayer, therefore, this part of the credit is </a:t>
            </a:r>
            <a:r>
              <a:rPr b="1" i="0" lang="en-US" sz="4000" u="none" cap="none" strike="noStrike">
                <a:solidFill>
                  <a:schemeClr val="dk1"/>
                </a:solidFill>
                <a:latin typeface="Questrial"/>
                <a:ea typeface="Questrial"/>
                <a:cs typeface="Questrial"/>
                <a:sym typeface="Questrial"/>
              </a:rPr>
              <a:t>nonrefundable</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However, the taxpayers may be able to take the </a:t>
            </a:r>
            <a:r>
              <a:rPr b="0" i="1" lang="en-US" sz="4000" u="none" cap="none" strike="noStrike">
                <a:solidFill>
                  <a:schemeClr val="accent2"/>
                </a:solidFill>
                <a:latin typeface="Questrial"/>
                <a:ea typeface="Questrial"/>
                <a:cs typeface="Questrial"/>
                <a:sym typeface="Questrial"/>
              </a:rPr>
              <a:t>Additional Child Tax Credit</a:t>
            </a:r>
            <a:r>
              <a:rPr b="0" i="0" lang="en-US" sz="4000" u="none" cap="none" strike="noStrike">
                <a:solidFill>
                  <a:schemeClr val="dk1"/>
                </a:solidFill>
                <a:latin typeface="Questrial"/>
                <a:ea typeface="Questrial"/>
                <a:cs typeface="Questrial"/>
                <a:sym typeface="Questrial"/>
              </a:rPr>
              <a:t>, which is </a:t>
            </a:r>
            <a:r>
              <a:rPr b="1" i="0" lang="en-US" sz="4000" u="none" cap="none" strike="noStrike">
                <a:solidFill>
                  <a:schemeClr val="dk1"/>
                </a:solidFill>
                <a:latin typeface="Questrial"/>
                <a:ea typeface="Questrial"/>
                <a:cs typeface="Questrial"/>
                <a:sym typeface="Questrial"/>
              </a:rPr>
              <a:t>refundable</a:t>
            </a:r>
          </a:p>
          <a:p>
            <a:pPr indent="-342900" lvl="0" marL="342900" marR="0" rtl="0" algn="l">
              <a:spcBef>
                <a:spcPts val="800"/>
              </a:spcBef>
              <a:buClr>
                <a:schemeClr val="dk1"/>
              </a:buClr>
              <a:buSzPts val="4000"/>
              <a:buFont typeface="Noto Sans Symbols"/>
              <a:buChar char="➢"/>
            </a:pPr>
            <a:r>
              <a:rPr i="1" lang="en-US"/>
              <a:t>The tax software automatically calculates this, but you should be familiar with the rules in case the taxpayer has questions!</a:t>
            </a:r>
          </a:p>
        </p:txBody>
      </p:sp>
      <p:sp>
        <p:nvSpPr>
          <p:cNvPr id="2011" name="Shape 201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0">
                                            <p:txEl>
                                              <p:pRg end="0" st="0"/>
                                            </p:txEl>
                                          </p:spTgt>
                                        </p:tgtEl>
                                        <p:attrNameLst>
                                          <p:attrName>style.visibility</p:attrName>
                                        </p:attrNameLst>
                                      </p:cBhvr>
                                      <p:to>
                                        <p:strVal val="visible"/>
                                      </p:to>
                                    </p:set>
                                    <p:animEffect filter="fade" transition="in">
                                      <p:cBhvr>
                                        <p:cTn dur="500"/>
                                        <p:tgtEl>
                                          <p:spTgt spid="201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0">
                                            <p:txEl>
                                              <p:pRg end="1" st="1"/>
                                            </p:txEl>
                                          </p:spTgt>
                                        </p:tgtEl>
                                        <p:attrNameLst>
                                          <p:attrName>style.visibility</p:attrName>
                                        </p:attrNameLst>
                                      </p:cBhvr>
                                      <p:to>
                                        <p:strVal val="visible"/>
                                      </p:to>
                                    </p:set>
                                    <p:animEffect filter="fade" transition="in">
                                      <p:cBhvr>
                                        <p:cTn dur="500"/>
                                        <p:tgtEl>
                                          <p:spTgt spid="201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0">
                                            <p:txEl>
                                              <p:pRg end="2" st="2"/>
                                            </p:txEl>
                                          </p:spTgt>
                                        </p:tgtEl>
                                        <p:attrNameLst>
                                          <p:attrName>style.visibility</p:attrName>
                                        </p:attrNameLst>
                                      </p:cBhvr>
                                      <p:to>
                                        <p:strVal val="visible"/>
                                      </p:to>
                                    </p:set>
                                    <p:animEffect filter="fade" transition="in">
                                      <p:cBhvr>
                                        <p:cTn dur="500"/>
                                        <p:tgtEl>
                                          <p:spTgt spid="201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6" name="Shape 2016"/>
        <p:cNvGrpSpPr/>
        <p:nvPr/>
      </p:nvGrpSpPr>
      <p:grpSpPr>
        <a:xfrm>
          <a:off x="0" y="0"/>
          <a:ext cx="0" cy="0"/>
          <a:chOff x="0" y="0"/>
          <a:chExt cx="0" cy="0"/>
        </a:xfrm>
      </p:grpSpPr>
      <p:sp>
        <p:nvSpPr>
          <p:cNvPr id="2017" name="Shape 201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Savings Contributions Credit: General Eligibility Requirements</a:t>
            </a:r>
          </a:p>
        </p:txBody>
      </p:sp>
      <p:sp>
        <p:nvSpPr>
          <p:cNvPr id="2018" name="Shape 2018"/>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contribution to an IRA or other qualified plan for the tax year</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AGI limitations (vary based on filing status)</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Age 18 or older</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Not claimed as a dependent on someone else’s tax return</a:t>
            </a:r>
          </a:p>
          <a:p>
            <a:pPr indent="-342900" lvl="0" marL="342900" marR="0" rtl="0" algn="l">
              <a:lnSpc>
                <a:spcPct val="90000"/>
              </a:lnSpc>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Not a full-time student during the tax year</a:t>
            </a:r>
          </a:p>
        </p:txBody>
      </p:sp>
      <p:sp>
        <p:nvSpPr>
          <p:cNvPr id="2019" name="Shape 201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8">
                                            <p:txEl>
                                              <p:pRg end="0" st="0"/>
                                            </p:txEl>
                                          </p:spTgt>
                                        </p:tgtEl>
                                        <p:attrNameLst>
                                          <p:attrName>style.visibility</p:attrName>
                                        </p:attrNameLst>
                                      </p:cBhvr>
                                      <p:to>
                                        <p:strVal val="visible"/>
                                      </p:to>
                                    </p:set>
                                    <p:animEffect filter="fade" transition="in">
                                      <p:cBhvr>
                                        <p:cTn dur="500"/>
                                        <p:tgtEl>
                                          <p:spTgt spid="20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8">
                                            <p:txEl>
                                              <p:pRg end="1" st="1"/>
                                            </p:txEl>
                                          </p:spTgt>
                                        </p:tgtEl>
                                        <p:attrNameLst>
                                          <p:attrName>style.visibility</p:attrName>
                                        </p:attrNameLst>
                                      </p:cBhvr>
                                      <p:to>
                                        <p:strVal val="visible"/>
                                      </p:to>
                                    </p:set>
                                    <p:animEffect filter="fade" transition="in">
                                      <p:cBhvr>
                                        <p:cTn dur="500"/>
                                        <p:tgtEl>
                                          <p:spTgt spid="201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8">
                                            <p:txEl>
                                              <p:pRg end="2" st="2"/>
                                            </p:txEl>
                                          </p:spTgt>
                                        </p:tgtEl>
                                        <p:attrNameLst>
                                          <p:attrName>style.visibility</p:attrName>
                                        </p:attrNameLst>
                                      </p:cBhvr>
                                      <p:to>
                                        <p:strVal val="visible"/>
                                      </p:to>
                                    </p:set>
                                    <p:animEffect filter="fade" transition="in">
                                      <p:cBhvr>
                                        <p:cTn dur="500"/>
                                        <p:tgtEl>
                                          <p:spTgt spid="201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8">
                                            <p:txEl>
                                              <p:pRg end="3" st="3"/>
                                            </p:txEl>
                                          </p:spTgt>
                                        </p:tgtEl>
                                        <p:attrNameLst>
                                          <p:attrName>style.visibility</p:attrName>
                                        </p:attrNameLst>
                                      </p:cBhvr>
                                      <p:to>
                                        <p:strVal val="visible"/>
                                      </p:to>
                                    </p:set>
                                    <p:animEffect filter="fade" transition="in">
                                      <p:cBhvr>
                                        <p:cTn dur="500"/>
                                        <p:tgtEl>
                                          <p:spTgt spid="201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8">
                                            <p:txEl>
                                              <p:pRg end="4" st="4"/>
                                            </p:txEl>
                                          </p:spTgt>
                                        </p:tgtEl>
                                        <p:attrNameLst>
                                          <p:attrName>style.visibility</p:attrName>
                                        </p:attrNameLst>
                                      </p:cBhvr>
                                      <p:to>
                                        <p:strVal val="visible"/>
                                      </p:to>
                                    </p:set>
                                    <p:animEffect filter="fade" transition="in">
                                      <p:cBhvr>
                                        <p:cTn dur="500"/>
                                        <p:tgtEl>
                                          <p:spTgt spid="2018">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4" name="Shape 2024"/>
        <p:cNvGrpSpPr/>
        <p:nvPr/>
      </p:nvGrpSpPr>
      <p:grpSpPr>
        <a:xfrm>
          <a:off x="0" y="0"/>
          <a:ext cx="0" cy="0"/>
          <a:chOff x="0" y="0"/>
          <a:chExt cx="0" cy="0"/>
        </a:xfrm>
      </p:grpSpPr>
      <p:sp>
        <p:nvSpPr>
          <p:cNvPr id="2025" name="Shape 202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Savings Contribution Credit: Form W-2</a:t>
            </a:r>
          </a:p>
        </p:txBody>
      </p:sp>
      <p:pic>
        <p:nvPicPr>
          <p:cNvPr id="2026" name="Shape 2026"/>
          <p:cNvPicPr preferRelativeResize="0"/>
          <p:nvPr>
            <p:ph idx="1" type="body"/>
          </p:nvPr>
        </p:nvPicPr>
        <p:blipFill rotWithShape="1">
          <a:blip r:embed="rId3">
            <a:alphaModFix/>
          </a:blip>
          <a:srcRect b="0" l="0" r="0" t="0"/>
          <a:stretch/>
        </p:blipFill>
        <p:spPr>
          <a:xfrm>
            <a:off x="2503357" y="1600200"/>
            <a:ext cx="7185285" cy="4525963"/>
          </a:xfrm>
          <a:prstGeom prst="rect">
            <a:avLst/>
          </a:prstGeom>
          <a:noFill/>
          <a:ln>
            <a:noFill/>
          </a:ln>
          <a:effectLst>
            <a:outerShdw blurRad="190500" rotWithShape="0" algn="tl">
              <a:srgbClr val="000000">
                <a:alpha val="69803"/>
              </a:srgbClr>
            </a:outerShdw>
          </a:effectLst>
        </p:spPr>
      </p:pic>
      <p:pic>
        <p:nvPicPr>
          <p:cNvPr id="2027" name="Shape 2027"/>
          <p:cNvPicPr preferRelativeResize="0"/>
          <p:nvPr/>
        </p:nvPicPr>
        <p:blipFill rotWithShape="1">
          <a:blip r:embed="rId4">
            <a:alphaModFix/>
          </a:blip>
          <a:srcRect b="0" l="0" r="0" t="0"/>
          <a:stretch/>
        </p:blipFill>
        <p:spPr>
          <a:xfrm>
            <a:off x="8016949" y="3627942"/>
            <a:ext cx="1599859" cy="1257667"/>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2028" name="Shape 2028"/>
          <p:cNvPicPr preferRelativeResize="0"/>
          <p:nvPr/>
        </p:nvPicPr>
        <p:blipFill rotWithShape="1">
          <a:blip r:embed="rId5">
            <a:alphaModFix/>
          </a:blip>
          <a:srcRect b="0" l="0" r="0" t="0"/>
          <a:stretch/>
        </p:blipFill>
        <p:spPr>
          <a:xfrm>
            <a:off x="6444578" y="3905702"/>
            <a:ext cx="1528591" cy="292980"/>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pic>
        <p:nvPicPr>
          <p:cNvPr id="2029" name="Shape 2029"/>
          <p:cNvPicPr preferRelativeResize="0"/>
          <p:nvPr/>
        </p:nvPicPr>
        <p:blipFill rotWithShape="1">
          <a:blip r:embed="rId6">
            <a:alphaModFix/>
          </a:blip>
          <a:srcRect b="0" l="0" r="0" t="0"/>
          <a:stretch/>
        </p:blipFill>
        <p:spPr>
          <a:xfrm>
            <a:off x="6458032" y="4256775"/>
            <a:ext cx="1515137" cy="725355"/>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45"/>
              </a:srgbClr>
            </a:outerShdw>
          </a:effectLst>
        </p:spPr>
      </p:pic>
      <p:sp>
        <p:nvSpPr>
          <p:cNvPr id="2030" name="Shape 203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20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02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0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02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0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5" name="Shape 2035"/>
        <p:cNvGrpSpPr/>
        <p:nvPr/>
      </p:nvGrpSpPr>
      <p:grpSpPr>
        <a:xfrm>
          <a:off x="0" y="0"/>
          <a:ext cx="0" cy="0"/>
          <a:chOff x="0" y="0"/>
          <a:chExt cx="0" cy="0"/>
        </a:xfrm>
      </p:grpSpPr>
      <p:sp>
        <p:nvSpPr>
          <p:cNvPr id="2036" name="Shape 203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Savings Contribution Credit: Contributions Record</a:t>
            </a:r>
          </a:p>
        </p:txBody>
      </p:sp>
      <p:sp>
        <p:nvSpPr>
          <p:cNvPr id="2037" name="Shape 2037"/>
          <p:cNvSpPr txBox="1"/>
          <p:nvPr>
            <p:ph idx="1" type="body"/>
          </p:nvPr>
        </p:nvSpPr>
        <p:spPr>
          <a:xfrm>
            <a:off x="81250" y="1509050"/>
            <a:ext cx="11928600" cy="38400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How do I know if the taxpayer has made a qualifying contribution?</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Form W-2, Box 12 and one of the codes: D, E, F, G, H, S, AA or BB</a:t>
            </a:r>
          </a:p>
          <a:p>
            <a:pPr indent="-285750" lvl="1" marL="742950" marR="0" rtl="0" algn="l">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Form W-2, Box 14 and codes for military personnel: Q or E</a:t>
            </a:r>
          </a:p>
        </p:txBody>
      </p:sp>
      <p:sp>
        <p:nvSpPr>
          <p:cNvPr id="2038" name="Shape 2038"/>
          <p:cNvSpPr/>
          <p:nvPr/>
        </p:nvSpPr>
        <p:spPr>
          <a:xfrm>
            <a:off x="1122000" y="5188200"/>
            <a:ext cx="10460400" cy="1669800"/>
          </a:xfrm>
          <a:prstGeom prst="rect">
            <a:avLst/>
          </a:prstGeom>
          <a:solidFill>
            <a:schemeClr val="accent3"/>
          </a:solidFill>
          <a:ln cap="flat" cmpd="sng" w="25400">
            <a:solidFill>
              <a:srgbClr val="2B535E"/>
            </a:solidFill>
            <a:prstDash val="solid"/>
            <a:round/>
            <a:headEnd len="med" w="med" type="none"/>
            <a:tailEnd len="med" w="med" type="none"/>
          </a:ln>
        </p:spPr>
        <p:txBody>
          <a:bodyPr anchorCtr="0" anchor="t" bIns="45700" lIns="91425" rIns="91425" wrap="square" tIns="45700">
            <a:noAutofit/>
          </a:bodyPr>
          <a:lstStyle/>
          <a:p>
            <a:pPr indent="0" lvl="0" marL="0" marR="0" rtl="0" algn="ctr">
              <a:spcBef>
                <a:spcPts val="0"/>
              </a:spcBef>
              <a:buNone/>
            </a:pPr>
            <a:r>
              <a:rPr b="1" lang="en-US" sz="3600" u="sng">
                <a:solidFill>
                  <a:schemeClr val="lt1"/>
                </a:solidFill>
                <a:latin typeface="Questrial"/>
                <a:ea typeface="Questrial"/>
                <a:cs typeface="Questrial"/>
                <a:sym typeface="Questrial"/>
              </a:rPr>
              <a:t>CAUTION</a:t>
            </a:r>
            <a:r>
              <a:rPr b="1" lang="en-US" sz="3600">
                <a:solidFill>
                  <a:schemeClr val="lt1"/>
                </a:solidFill>
                <a:latin typeface="Questrial"/>
                <a:ea typeface="Questrial"/>
                <a:cs typeface="Questrial"/>
                <a:sym typeface="Questrial"/>
              </a:rPr>
              <a:t>: Entries in box 14 that are treated a employer contributions are NOT eligible for the credit</a:t>
            </a:r>
          </a:p>
        </p:txBody>
      </p:sp>
      <p:sp>
        <p:nvSpPr>
          <p:cNvPr id="2039" name="Shape 203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7">
                                            <p:txEl>
                                              <p:pRg end="0" st="0"/>
                                            </p:txEl>
                                          </p:spTgt>
                                        </p:tgtEl>
                                        <p:attrNameLst>
                                          <p:attrName>style.visibility</p:attrName>
                                        </p:attrNameLst>
                                      </p:cBhvr>
                                      <p:to>
                                        <p:strVal val="visible"/>
                                      </p:to>
                                    </p:set>
                                    <p:animEffect filter="fade" transition="in">
                                      <p:cBhvr>
                                        <p:cTn dur="500"/>
                                        <p:tgtEl>
                                          <p:spTgt spid="203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7">
                                            <p:txEl>
                                              <p:pRg end="1" st="1"/>
                                            </p:txEl>
                                          </p:spTgt>
                                        </p:tgtEl>
                                        <p:attrNameLst>
                                          <p:attrName>style.visibility</p:attrName>
                                        </p:attrNameLst>
                                      </p:cBhvr>
                                      <p:to>
                                        <p:strVal val="visible"/>
                                      </p:to>
                                    </p:set>
                                    <p:animEffect filter="fade" transition="in">
                                      <p:cBhvr>
                                        <p:cTn dur="500"/>
                                        <p:tgtEl>
                                          <p:spTgt spid="203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7">
                                            <p:txEl>
                                              <p:pRg end="2" st="2"/>
                                            </p:txEl>
                                          </p:spTgt>
                                        </p:tgtEl>
                                        <p:attrNameLst>
                                          <p:attrName>style.visibility</p:attrName>
                                        </p:attrNameLst>
                                      </p:cBhvr>
                                      <p:to>
                                        <p:strVal val="visible"/>
                                      </p:to>
                                    </p:set>
                                    <p:animEffect filter="fade" transition="in">
                                      <p:cBhvr>
                                        <p:cTn dur="500"/>
                                        <p:tgtEl>
                                          <p:spTgt spid="203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8"/>
                                        </p:tgtEl>
                                        <p:attrNameLst>
                                          <p:attrName>style.visibility</p:attrName>
                                        </p:attrNameLst>
                                      </p:cBhvr>
                                      <p:to>
                                        <p:strVal val="visible"/>
                                      </p:to>
                                    </p:set>
                                    <p:animEffect filter="fade" transition="in">
                                      <p:cBhvr>
                                        <p:cTn dur="500"/>
                                        <p:tgtEl>
                                          <p:spTgt spid="20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4" name="Shape 2044"/>
        <p:cNvGrpSpPr/>
        <p:nvPr/>
      </p:nvGrpSpPr>
      <p:grpSpPr>
        <a:xfrm>
          <a:off x="0" y="0"/>
          <a:ext cx="0" cy="0"/>
          <a:chOff x="0" y="0"/>
          <a:chExt cx="0" cy="0"/>
        </a:xfrm>
      </p:grpSpPr>
      <p:sp>
        <p:nvSpPr>
          <p:cNvPr id="2045" name="Shape 204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Savings Contributions Credit: Eligible Contributions</a:t>
            </a:r>
          </a:p>
        </p:txBody>
      </p:sp>
      <p:sp>
        <p:nvSpPr>
          <p:cNvPr id="2046" name="Shape 2046"/>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Some retirement distributions reduce the eligible contributions for the credit</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 addition to retirement distributions made during the current tax year, the taxpayer must also reduce eligible contributions for distributions taken during the previous two tax years</a:t>
            </a:r>
          </a:p>
          <a:p>
            <a:pPr indent="-342900" lvl="0" marL="342900" marR="0" rtl="0" algn="l">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047" name="Shape 204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6">
                                            <p:txEl>
                                              <p:pRg end="0" st="0"/>
                                            </p:txEl>
                                          </p:spTgt>
                                        </p:tgtEl>
                                        <p:attrNameLst>
                                          <p:attrName>style.visibility</p:attrName>
                                        </p:attrNameLst>
                                      </p:cBhvr>
                                      <p:to>
                                        <p:strVal val="visible"/>
                                      </p:to>
                                    </p:set>
                                    <p:animEffect filter="fade" transition="in">
                                      <p:cBhvr>
                                        <p:cTn dur="500"/>
                                        <p:tgtEl>
                                          <p:spTgt spid="20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6">
                                            <p:txEl>
                                              <p:pRg end="1" st="1"/>
                                            </p:txEl>
                                          </p:spTgt>
                                        </p:tgtEl>
                                        <p:attrNameLst>
                                          <p:attrName>style.visibility</p:attrName>
                                        </p:attrNameLst>
                                      </p:cBhvr>
                                      <p:to>
                                        <p:strVal val="visible"/>
                                      </p:to>
                                    </p:set>
                                    <p:animEffect filter="fade" transition="in">
                                      <p:cBhvr>
                                        <p:cTn dur="500"/>
                                        <p:tgtEl>
                                          <p:spTgt spid="204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6">
                                            <p:txEl>
                                              <p:pRg end="2" st="2"/>
                                            </p:txEl>
                                          </p:spTgt>
                                        </p:tgtEl>
                                        <p:attrNameLst>
                                          <p:attrName>style.visibility</p:attrName>
                                        </p:attrNameLst>
                                      </p:cBhvr>
                                      <p:to>
                                        <p:strVal val="visible"/>
                                      </p:to>
                                    </p:set>
                                    <p:animEffect filter="fade" transition="in">
                                      <p:cBhvr>
                                        <p:cTn dur="500"/>
                                        <p:tgtEl>
                                          <p:spTgt spid="204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1" name="Shape 2051"/>
        <p:cNvGrpSpPr/>
        <p:nvPr/>
      </p:nvGrpSpPr>
      <p:grpSpPr>
        <a:xfrm>
          <a:off x="0" y="0"/>
          <a:ext cx="0" cy="0"/>
          <a:chOff x="0" y="0"/>
          <a:chExt cx="0" cy="0"/>
        </a:xfrm>
      </p:grpSpPr>
      <p:sp>
        <p:nvSpPr>
          <p:cNvPr id="2052" name="Shape 205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p>
        </p:txBody>
      </p:sp>
      <p:sp>
        <p:nvSpPr>
          <p:cNvPr id="2053" name="Shape 2053"/>
          <p:cNvSpPr txBox="1"/>
          <p:nvPr>
            <p:ph idx="1" type="body"/>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114300" marR="0" rtl="0" algn="ctr">
              <a:spcBef>
                <a:spcPts val="0"/>
              </a:spcBef>
              <a:buClr>
                <a:schemeClr val="dk1"/>
              </a:buClr>
              <a:buFont typeface="Noto Sans Symbols"/>
              <a:buNone/>
            </a:pPr>
            <a:r>
              <a:rPr b="1" i="0" lang="en-US" sz="4000" u="none" cap="none" strike="noStrike">
                <a:solidFill>
                  <a:schemeClr val="dk1"/>
                </a:solidFill>
                <a:latin typeface="Questrial"/>
                <a:ea typeface="Questrial"/>
                <a:cs typeface="Questrial"/>
                <a:sym typeface="Questrial"/>
              </a:rPr>
              <a:t>Bob, age 48, contributed $600 to an IRA during the tax year.  During the year, he worked full-time and had an AGI of $24,000.  He is not a student.  Is Bob eligible to claim the Retirement Savings Contribution Credit?</a:t>
            </a:r>
          </a:p>
        </p:txBody>
      </p:sp>
      <p:sp>
        <p:nvSpPr>
          <p:cNvPr id="2054" name="Shape 205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3">
                                            <p:txEl>
                                              <p:pRg end="0" st="0"/>
                                            </p:txEl>
                                          </p:spTgt>
                                        </p:tgtEl>
                                        <p:attrNameLst>
                                          <p:attrName>style.visibility</p:attrName>
                                        </p:attrNameLst>
                                      </p:cBhvr>
                                      <p:to>
                                        <p:strVal val="visible"/>
                                      </p:to>
                                    </p:set>
                                    <p:animEffect filter="fade" transition="in">
                                      <p:cBhvr>
                                        <p:cTn dur="500"/>
                                        <p:tgtEl>
                                          <p:spTgt spid="205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8" name="Shape 2058"/>
        <p:cNvGrpSpPr/>
        <p:nvPr/>
      </p:nvGrpSpPr>
      <p:grpSpPr>
        <a:xfrm>
          <a:off x="0" y="0"/>
          <a:ext cx="0" cy="0"/>
          <a:chOff x="0" y="0"/>
          <a:chExt cx="0" cy="0"/>
        </a:xfrm>
      </p:grpSpPr>
      <p:sp>
        <p:nvSpPr>
          <p:cNvPr id="2059" name="Shape 205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p>
        </p:txBody>
      </p:sp>
      <p:sp>
        <p:nvSpPr>
          <p:cNvPr id="2060" name="Shape 2060"/>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114300" marR="0" rtl="0" algn="ctr">
              <a:spcBef>
                <a:spcPts val="0"/>
              </a:spcBef>
              <a:spcAft>
                <a:spcPts val="0"/>
              </a:spcAft>
              <a:buClr>
                <a:schemeClr val="dk1"/>
              </a:buClr>
              <a:buFont typeface="Noto Sans Symbols"/>
              <a:buNone/>
            </a:pPr>
            <a:r>
              <a:t/>
            </a:r>
            <a:endParaRPr b="1" i="0" sz="4000" u="none" cap="none" strike="noStrike">
              <a:solidFill>
                <a:srgbClr val="CA8F0C"/>
              </a:solidFill>
              <a:latin typeface="Questrial"/>
              <a:ea typeface="Questrial"/>
              <a:cs typeface="Questrial"/>
              <a:sym typeface="Questrial"/>
            </a:endParaRPr>
          </a:p>
          <a:p>
            <a:pPr indent="0" lvl="0" marL="114300" marR="0" rtl="0" algn="ctr">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Yes: Bob contributed to an IRA, meets the age and AGI limits, is not a dependent and is not a full-time student.</a:t>
            </a:r>
          </a:p>
          <a:p>
            <a:pPr indent="-342900" lvl="0" marL="342900" marR="0" rtl="0" algn="l">
              <a:spcBef>
                <a:spcPts val="800"/>
              </a:spcBef>
              <a:buClr>
                <a:schemeClr val="dk1"/>
              </a:buClr>
              <a:buSzPts val="4000"/>
              <a:buFont typeface="Noto Sans Symbols"/>
              <a:buNone/>
            </a:pPr>
            <a:r>
              <a:t/>
            </a:r>
            <a:endParaRPr b="1" i="0" sz="4000" u="none" cap="none" strike="noStrike">
              <a:solidFill>
                <a:srgbClr val="CA8F0C"/>
              </a:solidFill>
              <a:latin typeface="Questrial"/>
              <a:ea typeface="Questrial"/>
              <a:cs typeface="Questrial"/>
              <a:sym typeface="Questrial"/>
            </a:endParaRPr>
          </a:p>
        </p:txBody>
      </p:sp>
      <p:sp>
        <p:nvSpPr>
          <p:cNvPr id="2061" name="Shape 206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Shape 223"/>
          <p:cNvSpPr txBox="1"/>
          <p:nvPr>
            <p:ph type="title"/>
          </p:nvPr>
        </p:nvSpPr>
        <p:spPr>
          <a:xfrm>
            <a:off x="609600" y="-12"/>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Adjustment</a:t>
            </a:r>
          </a:p>
        </p:txBody>
      </p:sp>
      <p:sp>
        <p:nvSpPr>
          <p:cNvPr id="224" name="Shape 224"/>
          <p:cNvSpPr txBox="1"/>
          <p:nvPr>
            <p:ph idx="1" type="body"/>
          </p:nvPr>
        </p:nvSpPr>
        <p:spPr>
          <a:xfrm>
            <a:off x="609600" y="877503"/>
            <a:ext cx="10972800" cy="18288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 Some of these are adjustments, some are itemized deductions, and some are credits.</a:t>
            </a:r>
          </a:p>
          <a:p>
            <a:pPr indent="-342900" lvl="0" marL="342900" marR="0" rtl="0" algn="l">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25" name="Shape 225"/>
          <p:cNvSpPr/>
          <p:nvPr/>
        </p:nvSpPr>
        <p:spPr>
          <a:xfrm>
            <a:off x="609600" y="5610899"/>
            <a:ext cx="10972800" cy="1143000"/>
          </a:xfrm>
          <a:prstGeom prst="rect">
            <a:avLst/>
          </a:prstGeom>
          <a:solidFill>
            <a:schemeClr val="accent1"/>
          </a:solidFill>
          <a:ln cap="flat" cmpd="sng" w="25400">
            <a:solidFill>
              <a:srgbClr val="B08420"/>
            </a:solidFill>
            <a:prstDash val="solid"/>
            <a:round/>
            <a:headEnd len="med" w="med" type="none"/>
            <a:tailEnd len="med" w="med" type="none"/>
          </a:ln>
        </p:spPr>
        <p:txBody>
          <a:bodyPr anchorCtr="0" anchor="t" bIns="45700" lIns="91425" rIns="91425" wrap="square" tIns="45700">
            <a:noAutofit/>
          </a:bodyPr>
          <a:lstStyle/>
          <a:p>
            <a:pPr indent="0" lvl="1" marL="457200" rtl="0" algn="ctr">
              <a:spcBef>
                <a:spcPts val="0"/>
              </a:spcBef>
              <a:buClr>
                <a:schemeClr val="lt1"/>
              </a:buClr>
              <a:buFont typeface="Noto Sans Symbols"/>
              <a:buNone/>
            </a:pPr>
            <a:r>
              <a:rPr b="1" lang="en-US" sz="2400">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 Ask clarifying questions. </a:t>
            </a:r>
          </a:p>
        </p:txBody>
      </p:sp>
      <p:pic>
        <p:nvPicPr>
          <p:cNvPr id="226" name="Shape 226"/>
          <p:cNvPicPr preferRelativeResize="0"/>
          <p:nvPr/>
        </p:nvPicPr>
        <p:blipFill>
          <a:blip r:embed="rId3">
            <a:alphaModFix/>
          </a:blip>
          <a:stretch>
            <a:fillRect/>
          </a:stretch>
        </p:blipFill>
        <p:spPr>
          <a:xfrm>
            <a:off x="152400" y="2706300"/>
            <a:ext cx="11840899" cy="2797775"/>
          </a:xfrm>
          <a:prstGeom prst="rect">
            <a:avLst/>
          </a:prstGeom>
          <a:noFill/>
          <a:ln>
            <a:noFill/>
          </a:ln>
          <a:effectLst>
            <a:outerShdw blurRad="190500" rotWithShape="0" algn="tl">
              <a:srgbClr val="000000">
                <a:alpha val="69800"/>
              </a:srgbClr>
            </a:outerShdw>
          </a:effectLst>
        </p:spPr>
      </p:pic>
      <p:sp>
        <p:nvSpPr>
          <p:cNvPr id="227" name="Shape 22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xEl>
                                              <p:pRg end="0" st="0"/>
                                            </p:txEl>
                                          </p:spTgt>
                                        </p:tgtEl>
                                        <p:attrNameLst>
                                          <p:attrName>style.visibility</p:attrName>
                                        </p:attrNameLst>
                                      </p:cBhvr>
                                      <p:to>
                                        <p:strVal val="visible"/>
                                      </p:to>
                                    </p:set>
                                    <p:animEffect filter="fade" transition="in">
                                      <p:cBhvr>
                                        <p:cTn dur="500"/>
                                        <p:tgtEl>
                                          <p:spTgt spid="22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xEl>
                                              <p:pRg end="1" st="1"/>
                                            </p:txEl>
                                          </p:spTgt>
                                        </p:tgtEl>
                                        <p:attrNameLst>
                                          <p:attrName>style.visibility</p:attrName>
                                        </p:attrNameLst>
                                      </p:cBhvr>
                                      <p:to>
                                        <p:strVal val="visible"/>
                                      </p:to>
                                    </p:set>
                                    <p:animEffect filter="fade" transition="in">
                                      <p:cBhvr>
                                        <p:cTn dur="500"/>
                                        <p:tgtEl>
                                          <p:spTgt spid="22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500"/>
                                        <p:tgtEl>
                                          <p:spTgt spid="2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6" name="Shape 2066"/>
        <p:cNvGrpSpPr/>
        <p:nvPr/>
      </p:nvGrpSpPr>
      <p:grpSpPr>
        <a:xfrm>
          <a:off x="0" y="0"/>
          <a:ext cx="0" cy="0"/>
          <a:chOff x="0" y="0"/>
          <a:chExt cx="0" cy="0"/>
        </a:xfrm>
      </p:grpSpPr>
      <p:pic>
        <p:nvPicPr>
          <p:cNvPr descr="Impact-logo_SaveFirst-green.eps" id="2067" name="Shape 2067"/>
          <p:cNvPicPr preferRelativeResize="0"/>
          <p:nvPr/>
        </p:nvPicPr>
        <p:blipFill rotWithShape="1">
          <a:blip r:embed="rId3">
            <a:alphaModFix/>
          </a:blip>
          <a:srcRect b="34976" l="19563" r="20645" t="31741"/>
          <a:stretch/>
        </p:blipFill>
        <p:spPr>
          <a:xfrm>
            <a:off x="1440089" y="625475"/>
            <a:ext cx="9264600" cy="4243500"/>
          </a:xfrm>
          <a:prstGeom prst="rect">
            <a:avLst/>
          </a:prstGeom>
          <a:noFill/>
          <a:ln>
            <a:noFill/>
          </a:ln>
        </p:spPr>
      </p:pic>
      <p:sp>
        <p:nvSpPr>
          <p:cNvPr id="2068" name="Shape 2068"/>
          <p:cNvSpPr/>
          <p:nvPr/>
        </p:nvSpPr>
        <p:spPr>
          <a:xfrm>
            <a:off x="1524003" y="-184666"/>
            <a:ext cx="184800" cy="369300"/>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69" name="Shape 2069"/>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70" name="Shape 2070"/>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71" name="Shape 2071"/>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2072" name="Shape 2072"/>
          <p:cNvSpPr txBox="1"/>
          <p:nvPr/>
        </p:nvSpPr>
        <p:spPr>
          <a:xfrm>
            <a:off x="-1461427" y="1481721"/>
            <a:ext cx="184800" cy="3693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2073" name="Shape 2073"/>
          <p:cNvSpPr txBox="1"/>
          <p:nvPr/>
        </p:nvSpPr>
        <p:spPr>
          <a:xfrm>
            <a:off x="1708732" y="5173794"/>
            <a:ext cx="8727300" cy="1012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med" w="med" type="none"/>
            <a:tailEnd len="med" w="med" type="none"/>
          </a:ln>
          <a:effectLst>
            <a:outerShdw blurRad="40000" rotWithShape="0" dir="5400000" dist="20000">
              <a:srgbClr val="000000">
                <a:alpha val="37650"/>
              </a:srgbClr>
            </a:outerShdw>
          </a:effectLst>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lang="en-US" sz="5400">
                <a:solidFill>
                  <a:schemeClr val="dk2"/>
                </a:solidFill>
                <a:latin typeface="Questrial"/>
                <a:ea typeface="Questrial"/>
                <a:cs typeface="Questrial"/>
                <a:sym typeface="Questrial"/>
              </a:rPr>
              <a:t>Scope of Service Questions</a:t>
            </a:r>
          </a:p>
        </p:txBody>
      </p:sp>
      <p:sp>
        <p:nvSpPr>
          <p:cNvPr id="2074" name="Shape 207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9" name="Shape 2079"/>
        <p:cNvGrpSpPr/>
        <p:nvPr/>
      </p:nvGrpSpPr>
      <p:grpSpPr>
        <a:xfrm>
          <a:off x="0" y="0"/>
          <a:ext cx="0" cy="0"/>
          <a:chOff x="0" y="0"/>
          <a:chExt cx="0" cy="0"/>
        </a:xfrm>
      </p:grpSpPr>
      <p:sp>
        <p:nvSpPr>
          <p:cNvPr id="2080" name="Shape 2080"/>
          <p:cNvSpPr txBox="1"/>
          <p:nvPr>
            <p:ph type="title"/>
          </p:nvPr>
        </p:nvSpPr>
        <p:spPr>
          <a:xfrm>
            <a:off x="609600" y="-12"/>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p>
        </p:txBody>
      </p:sp>
      <p:sp>
        <p:nvSpPr>
          <p:cNvPr id="2081" name="Shape 2081"/>
          <p:cNvSpPr txBox="1"/>
          <p:nvPr>
            <p:ph idx="1" type="body"/>
          </p:nvPr>
        </p:nvSpPr>
        <p:spPr>
          <a:xfrm>
            <a:off x="292525" y="893825"/>
            <a:ext cx="11289900" cy="55797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med" w="med" type="none"/>
            <a:tailEnd len="med" w="med" type="none"/>
          </a:ln>
          <a:effectLst>
            <a:outerShdw blurRad="40000" rotWithShape="0" dir="5400000" dist="20000">
              <a:srgbClr val="000000">
                <a:alpha val="37650"/>
              </a:srgbClr>
            </a:outerShdw>
          </a:effectLst>
        </p:spPr>
        <p:txBody>
          <a:bodyPr anchorCtr="0" anchor="ctr" bIns="45700" lIns="91425"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p>
          <a:p>
            <a:pPr indent="-342900" lvl="0" marL="342900" rtl="0" algn="ctr">
              <a:spcBef>
                <a:spcPts val="0"/>
              </a:spcBef>
              <a:buClr>
                <a:srgbClr val="000000"/>
              </a:buClr>
              <a:buFont typeface="Noto Sans Symbols"/>
              <a:buNone/>
            </a:pPr>
            <a:r>
              <a:rPr b="1" i="1" lang="en-US">
                <a:solidFill>
                  <a:srgbClr val="E06666"/>
                </a:solidFill>
              </a:rPr>
              <a:t>Use your scope of service chart!</a:t>
            </a:r>
          </a:p>
          <a:p>
            <a:pPr indent="-342900" lvl="0" marL="342900" marR="0" rtl="0" algn="ctr">
              <a:spcBef>
                <a:spcPts val="0"/>
              </a:spcBef>
              <a:spcAft>
                <a:spcPts val="0"/>
              </a:spcAft>
              <a:buClr>
                <a:srgbClr val="000000"/>
              </a:buClr>
              <a:buFont typeface="Noto Sans Symbols"/>
              <a:buNone/>
            </a:pPr>
            <a:r>
              <a:rPr b="1" lang="en-US"/>
              <a:t>Anna</a:t>
            </a:r>
            <a:r>
              <a:rPr b="1" lang="en-US"/>
              <a:t> has filled out her I/I form and after the interview you conduct, you conclude she has the following types of expenses:</a:t>
            </a:r>
          </a:p>
          <a:p>
            <a:pPr indent="-342900" lvl="0" marL="342900" marR="0" rtl="0" algn="ctr">
              <a:spcBef>
                <a:spcPts val="0"/>
              </a:spcBef>
              <a:spcAft>
                <a:spcPts val="0"/>
              </a:spcAft>
              <a:buClr>
                <a:srgbClr val="000000"/>
              </a:buClr>
              <a:buFont typeface="Noto Sans Symbols"/>
              <a:buNone/>
            </a:pPr>
            <a:r>
              <a:rPr b="1" lang="en-US"/>
              <a:t>Daycare expenses for son</a:t>
            </a:r>
          </a:p>
          <a:p>
            <a:pPr indent="-342900" lvl="0" marL="342900" marR="0" rtl="0" algn="ctr">
              <a:spcBef>
                <a:spcPts val="0"/>
              </a:spcBef>
              <a:spcAft>
                <a:spcPts val="0"/>
              </a:spcAft>
              <a:buClr>
                <a:srgbClr val="000000"/>
              </a:buClr>
              <a:buFont typeface="Noto Sans Symbols"/>
              <a:buNone/>
            </a:pPr>
            <a:r>
              <a:rPr b="1" lang="en-US"/>
              <a:t>Education Expenses for her daughter(1098-T)</a:t>
            </a:r>
          </a:p>
          <a:p>
            <a:pPr indent="-342900" lvl="0" marL="342900" marR="0" rtl="0" algn="ctr">
              <a:spcBef>
                <a:spcPts val="0"/>
              </a:spcBef>
              <a:spcAft>
                <a:spcPts val="0"/>
              </a:spcAft>
              <a:buClr>
                <a:srgbClr val="000000"/>
              </a:buClr>
              <a:buFont typeface="Noto Sans Symbols"/>
              <a:buNone/>
            </a:pPr>
            <a:r>
              <a:rPr b="1" lang="en-US"/>
              <a:t>Contributed to a retirement account through her job(indicated in Box 12 and 13 of W-2)</a:t>
            </a:r>
          </a:p>
          <a:p>
            <a:pPr indent="-342900" lvl="0" marL="342900" marR="0" rtl="0" algn="ctr">
              <a:spcBef>
                <a:spcPts val="0"/>
              </a:spcBef>
              <a:spcAft>
                <a:spcPts val="0"/>
              </a:spcAft>
              <a:buClr>
                <a:srgbClr val="000000"/>
              </a:buClr>
              <a:buFont typeface="Noto Sans Symbols"/>
              <a:buNone/>
            </a:pPr>
            <a:r>
              <a:t/>
            </a:r>
            <a:endParaRPr b="1"/>
          </a:p>
          <a:p>
            <a:pPr indent="-342900" lvl="0" marL="342900" marR="0" rtl="0" algn="ctr">
              <a:spcBef>
                <a:spcPts val="0"/>
              </a:spcBef>
              <a:spcAft>
                <a:spcPts val="0"/>
              </a:spcAft>
              <a:buClr>
                <a:srgbClr val="000000"/>
              </a:buClr>
              <a:buFont typeface="Noto Sans Symbols"/>
              <a:buNone/>
            </a:pPr>
            <a:r>
              <a:t/>
            </a:r>
            <a:endParaRPr b="1"/>
          </a:p>
        </p:txBody>
      </p:sp>
      <p:sp>
        <p:nvSpPr>
          <p:cNvPr id="2082" name="Shape 208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7" name="Shape 2087"/>
        <p:cNvGrpSpPr/>
        <p:nvPr/>
      </p:nvGrpSpPr>
      <p:grpSpPr>
        <a:xfrm>
          <a:off x="0" y="0"/>
          <a:ext cx="0" cy="0"/>
          <a:chOff x="0" y="0"/>
          <a:chExt cx="0" cy="0"/>
        </a:xfrm>
      </p:grpSpPr>
      <p:sp>
        <p:nvSpPr>
          <p:cNvPr id="2088" name="Shape 208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p>
        </p:txBody>
      </p:sp>
      <p:sp>
        <p:nvSpPr>
          <p:cNvPr id="2089" name="Shape 2089"/>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a:noFill/>
          </a:ln>
          <a:effectLst>
            <a:outerShdw blurRad="40000" rotWithShape="0" dir="5400000" dist="20000">
              <a:srgbClr val="000000">
                <a:alpha val="37650"/>
              </a:srgbClr>
            </a:outerShdw>
          </a:effectLst>
        </p:spPr>
        <p:txBody>
          <a:bodyPr anchorCtr="0" anchor="ctr" bIns="45700" lIns="91425" rIns="91425" wrap="square" tIns="45700">
            <a:noAutofit/>
          </a:bodyPr>
          <a:lstStyle/>
          <a:p>
            <a:pPr indent="-342900" lvl="0" marL="342900" rtl="0" algn="ctr">
              <a:spcBef>
                <a:spcPts val="0"/>
              </a:spcBef>
              <a:buClr>
                <a:srgbClr val="000000"/>
              </a:buClr>
              <a:buFont typeface="Noto Sans Symbols"/>
              <a:buNone/>
            </a:pPr>
            <a:r>
              <a:rPr b="1" lang="en-US"/>
              <a:t>Daycare expenses for son</a:t>
            </a:r>
          </a:p>
          <a:p>
            <a:pPr indent="-342900" lvl="0" marL="342900" rtl="0" algn="ctr">
              <a:spcBef>
                <a:spcPts val="0"/>
              </a:spcBef>
              <a:buClr>
                <a:srgbClr val="000000"/>
              </a:buClr>
              <a:buFont typeface="Noto Sans Symbols"/>
              <a:buNone/>
            </a:pPr>
            <a:r>
              <a:rPr b="1" lang="en-US" strike="sngStrike">
                <a:solidFill>
                  <a:srgbClr val="FF0000"/>
                </a:solidFill>
              </a:rPr>
              <a:t>Education Expenses for her daughter(1098-T)</a:t>
            </a:r>
          </a:p>
          <a:p>
            <a:pPr indent="-342900" lvl="0" marL="342900" rtl="0" algn="ctr">
              <a:spcBef>
                <a:spcPts val="0"/>
              </a:spcBef>
              <a:buClr>
                <a:srgbClr val="000000"/>
              </a:buClr>
              <a:buFont typeface="Noto Sans Symbols"/>
              <a:buNone/>
            </a:pPr>
            <a:r>
              <a:rPr b="1" lang="en-US"/>
              <a:t>Contributed to a retirement account through her job(indicated in Box 12 and 13 of W-2)</a:t>
            </a:r>
          </a:p>
        </p:txBody>
      </p:sp>
      <p:sp>
        <p:nvSpPr>
          <p:cNvPr id="2090" name="Shape 209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ransition spd="med">
    <p:fade thruBlk="1"/>
  </p:transition>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4" name="Shape 2094"/>
        <p:cNvGrpSpPr/>
        <p:nvPr/>
      </p:nvGrpSpPr>
      <p:grpSpPr>
        <a:xfrm>
          <a:off x="0" y="0"/>
          <a:ext cx="0" cy="0"/>
          <a:chOff x="0" y="0"/>
          <a:chExt cx="0" cy="0"/>
        </a:xfrm>
      </p:grpSpPr>
      <p:sp>
        <p:nvSpPr>
          <p:cNvPr id="2095" name="Shape 209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Beth Branch</a:t>
            </a:r>
          </a:p>
        </p:txBody>
      </p:sp>
      <p:sp>
        <p:nvSpPr>
          <p:cNvPr id="2096" name="Shape 2096"/>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Login to TaxSlayer</a:t>
            </a:r>
          </a:p>
          <a:p>
            <a:pPr indent="-285750" lvl="1" marL="742950" marR="0" rtl="0" algn="l">
              <a:spcBef>
                <a:spcPts val="666"/>
              </a:spcBef>
              <a:spcAft>
                <a:spcPts val="0"/>
              </a:spcAft>
              <a:buClr>
                <a:srgbClr val="FF0000"/>
              </a:buClr>
              <a:buSzPts val="3330"/>
              <a:buFont typeface="Arial"/>
              <a:buChar char="•"/>
            </a:pPr>
            <a:r>
              <a:rPr b="0" i="0" lang="en-US" sz="3330" u="sng" cap="none" strike="noStrike">
                <a:solidFill>
                  <a:srgbClr val="FF0000"/>
                </a:solidFill>
                <a:latin typeface="Questrial"/>
                <a:ea typeface="Questrial"/>
                <a:cs typeface="Questrial"/>
                <a:sym typeface="Questrial"/>
              </a:rPr>
              <a:t>Vita.taxslayerpro.com/irstraining</a:t>
            </a:r>
            <a:r>
              <a:rPr b="0" i="0" lang="en-US" sz="3330" u="none" cap="none" strike="noStrike">
                <a:solidFill>
                  <a:schemeClr val="dk1"/>
                </a:solidFill>
                <a:latin typeface="Questrial"/>
                <a:ea typeface="Questrial"/>
                <a:cs typeface="Questrial"/>
                <a:sym typeface="Questrial"/>
              </a:rPr>
              <a:t> </a:t>
            </a: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TRAINPROWEB</a:t>
            </a: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Username: </a:t>
            </a:r>
            <a:r>
              <a:rPr lang="en-US" sz="3330"/>
              <a:t>SMITHJ</a:t>
            </a:r>
            <a:r>
              <a:rPr b="0" i="0" lang="en-US" sz="3330" u="none" cap="none" strike="noStrike">
                <a:solidFill>
                  <a:schemeClr val="dk1"/>
                </a:solidFill>
                <a:latin typeface="Questrial"/>
                <a:ea typeface="Questrial"/>
                <a:cs typeface="Questrial"/>
                <a:sym typeface="Questrial"/>
              </a:rPr>
              <a:t>TRAIN (last name, first initial, TRAIN)</a:t>
            </a: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S</a:t>
            </a:r>
            <a:r>
              <a:rPr lang="en-US" sz="3330"/>
              <a:t>avefirstAL123!</a:t>
            </a:r>
          </a:p>
          <a:p>
            <a:pPr indent="-342900" lvl="0" marL="342900" marR="0" rtl="0" algn="l">
              <a:spcBef>
                <a:spcPts val="740"/>
              </a:spcBef>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Enter Child &amp; Dependent Care Expenses Credit, Retirement Savings Contribution Credit</a:t>
            </a:r>
          </a:p>
        </p:txBody>
      </p:sp>
      <p:sp>
        <p:nvSpPr>
          <p:cNvPr id="2097" name="Shape 209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2" name="Shape 2102"/>
        <p:cNvGrpSpPr/>
        <p:nvPr/>
      </p:nvGrpSpPr>
      <p:grpSpPr>
        <a:xfrm>
          <a:off x="0" y="0"/>
          <a:ext cx="0" cy="0"/>
          <a:chOff x="0" y="0"/>
          <a:chExt cx="0" cy="0"/>
        </a:xfrm>
      </p:grpSpPr>
      <p:sp>
        <p:nvSpPr>
          <p:cNvPr id="2103" name="Shape 210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Reminders</a:t>
            </a:r>
          </a:p>
        </p:txBody>
      </p:sp>
      <p:sp>
        <p:nvSpPr>
          <p:cNvPr id="2104" name="Shape 2104"/>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Don’t forget to complete paperwork on your volunteer profile</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Please bring your training materials back to the B session.</a:t>
            </a:r>
          </a:p>
          <a:p>
            <a:pPr indent="-342900" lvl="0" marL="342900" marR="0" rtl="0" algn="l">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105" name="Shape 210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9" name="Shape 2109"/>
        <p:cNvGrpSpPr/>
        <p:nvPr/>
      </p:nvGrpSpPr>
      <p:grpSpPr>
        <a:xfrm>
          <a:off x="0" y="0"/>
          <a:ext cx="0" cy="0"/>
          <a:chOff x="0" y="0"/>
          <a:chExt cx="0" cy="0"/>
        </a:xfrm>
      </p:grpSpPr>
      <p:sp>
        <p:nvSpPr>
          <p:cNvPr id="2110" name="Shape 211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Sign Up For a Testing Session</a:t>
            </a:r>
          </a:p>
        </p:txBody>
      </p:sp>
      <p:sp>
        <p:nvSpPr>
          <p:cNvPr id="2111" name="Shape 2111"/>
          <p:cNvSpPr txBox="1"/>
          <p:nvPr>
            <p:ph idx="1" type="body"/>
          </p:nvPr>
        </p:nvSpPr>
        <p:spPr>
          <a:xfrm>
            <a:off x="609600" y="1166016"/>
            <a:ext cx="10972800" cy="4526100"/>
          </a:xfrm>
          <a:prstGeom prst="rect">
            <a:avLst/>
          </a:prstGeom>
          <a:noFill/>
          <a:ln>
            <a:noFill/>
          </a:ln>
        </p:spPr>
        <p:txBody>
          <a:bodyPr anchorCtr="0" anchor="t" bIns="45700" lIns="91425"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Please remember to sign up for a Testing Session! These are optional but can be very helpful if you have questions while taking the test.</a:t>
            </a: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To see Testing Sessions available to you:</a:t>
            </a: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Log in to your account at volunteers.generationforchange.org</a:t>
            </a: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Select “Register for a Testing Session (Recommended)”</a:t>
            </a:r>
          </a:p>
          <a:p>
            <a:pPr indent="-285750" lvl="1" marL="742950" marR="0" rtl="0" algn="l">
              <a:lnSpc>
                <a:spcPct val="80000"/>
              </a:lnSpc>
              <a:spcBef>
                <a:spcPts val="666"/>
              </a:spcBef>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Select “Register” for the training session you would like to attend</a:t>
            </a:r>
          </a:p>
        </p:txBody>
      </p:sp>
      <p:sp>
        <p:nvSpPr>
          <p:cNvPr id="2112" name="Shape 211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7" name="Shape 2117"/>
        <p:cNvGrpSpPr/>
        <p:nvPr/>
      </p:nvGrpSpPr>
      <p:grpSpPr>
        <a:xfrm>
          <a:off x="0" y="0"/>
          <a:ext cx="0" cy="0"/>
          <a:chOff x="0" y="0"/>
          <a:chExt cx="0" cy="0"/>
        </a:xfrm>
      </p:grpSpPr>
      <p:pic>
        <p:nvPicPr>
          <p:cNvPr descr="Impact-logo_SaveFirst-green.eps" id="2118" name="Shape 2118"/>
          <p:cNvPicPr preferRelativeResize="0"/>
          <p:nvPr/>
        </p:nvPicPr>
        <p:blipFill rotWithShape="1">
          <a:blip r:embed="rId3">
            <a:alphaModFix/>
          </a:blip>
          <a:srcRect b="34976" l="19561" r="20646" t="31742"/>
          <a:stretch/>
        </p:blipFill>
        <p:spPr>
          <a:xfrm>
            <a:off x="1440089" y="413266"/>
            <a:ext cx="9264733" cy="4243519"/>
          </a:xfrm>
          <a:prstGeom prst="rect">
            <a:avLst/>
          </a:prstGeom>
          <a:noFill/>
          <a:ln>
            <a:noFill/>
          </a:ln>
        </p:spPr>
      </p:pic>
      <p:sp>
        <p:nvSpPr>
          <p:cNvPr id="2119" name="Shape 2119"/>
          <p:cNvSpPr/>
          <p:nvPr/>
        </p:nvSpPr>
        <p:spPr>
          <a:xfrm>
            <a:off x="1524003" y="-184666"/>
            <a:ext cx="184731" cy="369332"/>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120" name="Shape 2120"/>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121" name="Shape 2121"/>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122" name="Shape 2122"/>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2123" name="Shape 2123"/>
          <p:cNvSpPr txBox="1"/>
          <p:nvPr/>
        </p:nvSpPr>
        <p:spPr>
          <a:xfrm>
            <a:off x="-1461427" y="1481721"/>
            <a:ext cx="184666"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2124" name="Shape 2124"/>
          <p:cNvSpPr txBox="1"/>
          <p:nvPr/>
        </p:nvSpPr>
        <p:spPr>
          <a:xfrm>
            <a:off x="1378963" y="4749375"/>
            <a:ext cx="9387000" cy="18810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Volunteer Basic Tax Training</a:t>
            </a:r>
          </a:p>
          <a:p>
            <a:pPr indent="0" lvl="0" marL="0" marR="0" rtl="0" algn="ctr">
              <a:spcBef>
                <a:spcPts val="0"/>
              </a:spcBef>
              <a:buClr>
                <a:schemeClr val="dk2"/>
              </a:buClr>
              <a:buFont typeface="Questrial"/>
              <a:buNone/>
            </a:pPr>
            <a:r>
              <a:rPr b="1" lang="en-US" sz="5400">
                <a:solidFill>
                  <a:schemeClr val="dk2"/>
                </a:solidFill>
                <a:latin typeface="Questrial"/>
                <a:ea typeface="Questrial"/>
                <a:cs typeface="Questrial"/>
                <a:sym typeface="Questrial"/>
              </a:rPr>
              <a:t>B Session</a:t>
            </a:r>
          </a:p>
        </p:txBody>
      </p:sp>
      <p:sp>
        <p:nvSpPr>
          <p:cNvPr id="2125" name="Shape 212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9" name="Shape 2129"/>
        <p:cNvGrpSpPr/>
        <p:nvPr/>
      </p:nvGrpSpPr>
      <p:grpSpPr>
        <a:xfrm>
          <a:off x="0" y="0"/>
          <a:ext cx="0" cy="0"/>
          <a:chOff x="0" y="0"/>
          <a:chExt cx="0" cy="0"/>
        </a:xfrm>
      </p:grpSpPr>
      <p:sp>
        <p:nvSpPr>
          <p:cNvPr id="2130" name="Shape 213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B Session</a:t>
            </a:r>
          </a:p>
        </p:txBody>
      </p:sp>
      <p:sp>
        <p:nvSpPr>
          <p:cNvPr id="2131" name="Shape 2131"/>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1) Refundable Credits</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Additional Child Tax Credit</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Earned Income Credit</a:t>
            </a:r>
          </a:p>
          <a:p>
            <a:pPr indent="-342900" lvl="0" marL="342900" marR="0" rtl="0" algn="l">
              <a:spcBef>
                <a:spcPts val="800"/>
              </a:spcBef>
              <a:spcAft>
                <a:spcPts val="0"/>
              </a:spcAft>
              <a:buClr>
                <a:schemeClr val="dk1"/>
              </a:buClr>
              <a:buSzPts val="4000"/>
              <a:buFont typeface="Noto Sans Symbols"/>
              <a:buChar char="➢"/>
            </a:pPr>
            <a:r>
              <a:rPr lang="en-US"/>
              <a:t>2</a:t>
            </a:r>
            <a:r>
              <a:rPr b="0" i="0" lang="en-US" sz="4000" u="none" cap="none" strike="noStrike">
                <a:solidFill>
                  <a:schemeClr val="dk1"/>
                </a:solidFill>
                <a:latin typeface="Questrial"/>
                <a:ea typeface="Questrial"/>
                <a:cs typeface="Questrial"/>
                <a:sym typeface="Questrial"/>
              </a:rPr>
              <a:t>) Affordable Care Act</a:t>
            </a:r>
          </a:p>
          <a:p>
            <a:pPr indent="-342900" lvl="0" marL="342900" marR="0" rtl="0" algn="l">
              <a:spcBef>
                <a:spcPts val="800"/>
              </a:spcBef>
              <a:spcAft>
                <a:spcPts val="0"/>
              </a:spcAft>
              <a:buClr>
                <a:schemeClr val="dk1"/>
              </a:buClr>
              <a:buSzPts val="4000"/>
              <a:buFont typeface="Noto Sans Symbols"/>
              <a:buChar char="➢"/>
            </a:pPr>
            <a:r>
              <a:rPr lang="en-US"/>
              <a:t>3</a:t>
            </a:r>
            <a:r>
              <a:rPr b="0" i="0" lang="en-US" sz="4000" u="none" cap="none" strike="noStrike">
                <a:solidFill>
                  <a:schemeClr val="dk1"/>
                </a:solidFill>
                <a:latin typeface="Questrial"/>
                <a:ea typeface="Questrial"/>
                <a:cs typeface="Questrial"/>
                <a:sym typeface="Questrial"/>
              </a:rPr>
              <a:t>) </a:t>
            </a:r>
            <a:r>
              <a:rPr lang="en-US"/>
              <a:t>State</a:t>
            </a:r>
            <a:r>
              <a:rPr b="0" i="0" lang="en-US" sz="4000" u="none" cap="none" strike="noStrike">
                <a:solidFill>
                  <a:schemeClr val="dk1"/>
                </a:solidFill>
                <a:latin typeface="Questrial"/>
                <a:ea typeface="Questrial"/>
                <a:cs typeface="Questrial"/>
                <a:sym typeface="Questrial"/>
              </a:rPr>
              <a:t> Return</a:t>
            </a:r>
          </a:p>
          <a:p>
            <a:pPr indent="-342900" lvl="0" marL="342900" marR="0" rtl="0" algn="l">
              <a:spcBef>
                <a:spcPts val="800"/>
              </a:spcBef>
              <a:spcAft>
                <a:spcPts val="0"/>
              </a:spcAft>
              <a:buClr>
                <a:schemeClr val="dk1"/>
              </a:buClr>
              <a:buSzPts val="4000"/>
              <a:buFont typeface="Noto Sans Symbols"/>
              <a:buChar char="➢"/>
            </a:pPr>
            <a:r>
              <a:rPr lang="en-US"/>
              <a:t>4)Refund/Amount Owed</a:t>
            </a:r>
          </a:p>
          <a:p>
            <a:pPr indent="0" lvl="1" marL="457200" marR="0" rtl="0" algn="l">
              <a:spcBef>
                <a:spcPts val="720"/>
              </a:spcBef>
              <a:spcAft>
                <a:spcPts val="0"/>
              </a:spcAft>
              <a:buClr>
                <a:schemeClr val="dk1"/>
              </a:buClr>
              <a:buFont typeface="Arial"/>
              <a:buNone/>
            </a:pPr>
            <a:r>
              <a:t/>
            </a:r>
            <a:endParaRPr b="0" i="0" sz="3600" u="none" cap="none" strike="noStrike">
              <a:solidFill>
                <a:schemeClr val="dk1"/>
              </a:solidFill>
              <a:latin typeface="Questrial"/>
              <a:ea typeface="Questrial"/>
              <a:cs typeface="Questrial"/>
              <a:sym typeface="Questrial"/>
            </a:endParaRPr>
          </a:p>
          <a:p>
            <a:pPr indent="0" lvl="0" marL="0" marR="0" rtl="0" algn="l">
              <a:spcBef>
                <a:spcPts val="800"/>
              </a:spcBef>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132" name="Shape 213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6" name="Shape 2136"/>
        <p:cNvGrpSpPr/>
        <p:nvPr/>
      </p:nvGrpSpPr>
      <p:grpSpPr>
        <a:xfrm>
          <a:off x="0" y="0"/>
          <a:ext cx="0" cy="0"/>
          <a:chOff x="0" y="0"/>
          <a:chExt cx="0" cy="0"/>
        </a:xfrm>
      </p:grpSpPr>
      <p:sp>
        <p:nvSpPr>
          <p:cNvPr id="2137" name="Shape 213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B Session</a:t>
            </a:r>
          </a:p>
        </p:txBody>
      </p:sp>
      <p:sp>
        <p:nvSpPr>
          <p:cNvPr id="2138" name="Shape 2138"/>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5) Tax Preparation Process</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Preparing the Return in TaxSlayer</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Quality Review</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Finishing the Return</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Filing the Return</a:t>
            </a:r>
          </a:p>
          <a:p>
            <a:pPr indent="0" lvl="0" marL="0" marR="0" rtl="0" algn="l">
              <a:spcBef>
                <a:spcPts val="800"/>
              </a:spcBef>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139" name="Shape 213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3" name="Shape 2143"/>
        <p:cNvGrpSpPr/>
        <p:nvPr/>
      </p:nvGrpSpPr>
      <p:grpSpPr>
        <a:xfrm>
          <a:off x="0" y="0"/>
          <a:ext cx="0" cy="0"/>
          <a:chOff x="0" y="0"/>
          <a:chExt cx="0" cy="0"/>
        </a:xfrm>
      </p:grpSpPr>
      <p:sp>
        <p:nvSpPr>
          <p:cNvPr id="2144" name="Shape 214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B Session</a:t>
            </a:r>
          </a:p>
        </p:txBody>
      </p:sp>
      <p:sp>
        <p:nvSpPr>
          <p:cNvPr id="2145" name="Shape 2145"/>
          <p:cNvSpPr txBox="1"/>
          <p:nvPr>
            <p:ph idx="1" type="body"/>
          </p:nvPr>
        </p:nvSpPr>
        <p:spPr>
          <a:xfrm>
            <a:off x="609600" y="1600203"/>
            <a:ext cx="10972800" cy="4867504"/>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6) Out of Scope Topics</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Additional Affordable Care Act Tax Provisions</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Retirement Income: IRAs and Pensions</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Itemized Deductions</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Education Credits &amp; Student Loan Interest</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7) Intake/Interview &amp; Quality Review Process</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8) Volunteer Standards of Conduct</a:t>
            </a:r>
          </a:p>
          <a:p>
            <a:pPr indent="0" lvl="0" marL="0" marR="0" rtl="0" algn="l">
              <a:spcBef>
                <a:spcPts val="800"/>
              </a:spcBef>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146" name="Shape 214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Shape 232"/>
          <p:cNvSpPr txBox="1"/>
          <p:nvPr>
            <p:ph type="title"/>
          </p:nvPr>
        </p:nvSpPr>
        <p:spPr>
          <a:xfrm>
            <a:off x="609600" y="-12"/>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Adjustment</a:t>
            </a:r>
          </a:p>
        </p:txBody>
      </p:sp>
      <p:sp>
        <p:nvSpPr>
          <p:cNvPr id="233" name="Shape 233"/>
          <p:cNvSpPr txBox="1"/>
          <p:nvPr>
            <p:ph idx="1" type="body"/>
          </p:nvPr>
        </p:nvSpPr>
        <p:spPr>
          <a:xfrm>
            <a:off x="188650" y="571050"/>
            <a:ext cx="4443600" cy="46887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scope of service chart.</a:t>
            </a:r>
          </a:p>
          <a:p>
            <a:pPr indent="-342900" lvl="0" marL="342900" rtl="0">
              <a:spcBef>
                <a:spcPts val="0"/>
              </a:spcBef>
              <a:buClr>
                <a:schemeClr val="dk1"/>
              </a:buClr>
              <a:buSzPts val="4000"/>
              <a:buFont typeface="Noto Sans Symbols"/>
              <a:buChar char="➢"/>
            </a:pPr>
            <a:r>
              <a:rPr lang="en-US" sz="3600"/>
              <a:t>If an adjustment is out of scope for you, just set it aside for your advanced volunteer and make a note on the back of the I/I form.</a:t>
            </a:r>
          </a:p>
          <a:p>
            <a:pPr indent="-342900" lvl="0" marL="342900" marR="0" rtl="0" algn="l">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pic>
        <p:nvPicPr>
          <p:cNvPr descr="Screen Shot 2017-10-25 at 2.10.39 PM.png" id="234" name="Shape 234"/>
          <p:cNvPicPr preferRelativeResize="0"/>
          <p:nvPr/>
        </p:nvPicPr>
        <p:blipFill rotWithShape="1">
          <a:blip r:embed="rId3">
            <a:alphaModFix/>
          </a:blip>
          <a:srcRect b="3574" l="0" r="0" t="3583"/>
          <a:stretch/>
        </p:blipFill>
        <p:spPr>
          <a:xfrm>
            <a:off x="4735850" y="1378753"/>
            <a:ext cx="7456151" cy="630472"/>
          </a:xfrm>
          <a:prstGeom prst="rect">
            <a:avLst/>
          </a:prstGeom>
          <a:noFill/>
          <a:ln>
            <a:noFill/>
          </a:ln>
          <a:effectLst>
            <a:outerShdw blurRad="190500" rotWithShape="0" algn="tl">
              <a:srgbClr val="000000">
                <a:alpha val="69800"/>
              </a:srgbClr>
            </a:outerShdw>
          </a:effectLst>
        </p:spPr>
      </p:pic>
      <p:pic>
        <p:nvPicPr>
          <p:cNvPr descr="Screen Shot 2017-10-19 at 9.18.29 AM.png" id="235" name="Shape 235"/>
          <p:cNvPicPr preferRelativeResize="0"/>
          <p:nvPr/>
        </p:nvPicPr>
        <p:blipFill>
          <a:blip r:embed="rId4">
            <a:alphaModFix/>
          </a:blip>
          <a:stretch>
            <a:fillRect/>
          </a:stretch>
        </p:blipFill>
        <p:spPr>
          <a:xfrm>
            <a:off x="4735850" y="2009225"/>
            <a:ext cx="7456145" cy="2976800"/>
          </a:xfrm>
          <a:prstGeom prst="rect">
            <a:avLst/>
          </a:prstGeom>
          <a:noFill/>
          <a:ln>
            <a:noFill/>
          </a:ln>
          <a:effectLst>
            <a:outerShdw blurRad="190500" rotWithShape="0" algn="tl">
              <a:srgbClr val="000000">
                <a:alpha val="69800"/>
              </a:srgbClr>
            </a:outerShdw>
          </a:effectLst>
        </p:spPr>
      </p:pic>
      <p:sp>
        <p:nvSpPr>
          <p:cNvPr id="236" name="Shape 23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xEl>
                                              <p:pRg end="0" st="0"/>
                                            </p:txEl>
                                          </p:spTgt>
                                        </p:tgtEl>
                                        <p:attrNameLst>
                                          <p:attrName>style.visibility</p:attrName>
                                        </p:attrNameLst>
                                      </p:cBhvr>
                                      <p:to>
                                        <p:strVal val="visible"/>
                                      </p:to>
                                    </p:set>
                                    <p:animEffect filter="fade" transition="in">
                                      <p:cBhvr>
                                        <p:cTn dur="500"/>
                                        <p:tgtEl>
                                          <p:spTgt spid="2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xEl>
                                              <p:pRg end="1" st="1"/>
                                            </p:txEl>
                                          </p:spTgt>
                                        </p:tgtEl>
                                        <p:attrNameLst>
                                          <p:attrName>style.visibility</p:attrName>
                                        </p:attrNameLst>
                                      </p:cBhvr>
                                      <p:to>
                                        <p:strVal val="visible"/>
                                      </p:to>
                                    </p:set>
                                    <p:animEffect filter="fade" transition="in">
                                      <p:cBhvr>
                                        <p:cTn dur="500"/>
                                        <p:tgtEl>
                                          <p:spTgt spid="2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xEl>
                                              <p:pRg end="2" st="2"/>
                                            </p:txEl>
                                          </p:spTgt>
                                        </p:tgtEl>
                                        <p:attrNameLst>
                                          <p:attrName>style.visibility</p:attrName>
                                        </p:attrNameLst>
                                      </p:cBhvr>
                                      <p:to>
                                        <p:strVal val="visible"/>
                                      </p:to>
                                    </p:set>
                                    <p:animEffect filter="fade" transition="in">
                                      <p:cBhvr>
                                        <p:cTn dur="500"/>
                                        <p:tgtEl>
                                          <p:spTgt spid="23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1" name="Shape 2151"/>
        <p:cNvGrpSpPr/>
        <p:nvPr/>
      </p:nvGrpSpPr>
      <p:grpSpPr>
        <a:xfrm>
          <a:off x="0" y="0"/>
          <a:ext cx="0" cy="0"/>
          <a:chOff x="0" y="0"/>
          <a:chExt cx="0" cy="0"/>
        </a:xfrm>
      </p:grpSpPr>
      <p:pic>
        <p:nvPicPr>
          <p:cNvPr descr="Impact-logo_SaveFirst-green.eps" id="2152" name="Shape 2152"/>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2153" name="Shape 2153"/>
          <p:cNvSpPr/>
          <p:nvPr/>
        </p:nvSpPr>
        <p:spPr>
          <a:xfrm>
            <a:off x="1524003" y="-184666"/>
            <a:ext cx="184731" cy="369332"/>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154" name="Shape 2154"/>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155" name="Shape 2155"/>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156" name="Shape 2156"/>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2157" name="Shape 2157"/>
          <p:cNvSpPr txBox="1"/>
          <p:nvPr/>
        </p:nvSpPr>
        <p:spPr>
          <a:xfrm>
            <a:off x="-1461427" y="1481721"/>
            <a:ext cx="184666"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2158" name="Shape 2158"/>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lang="en-US" sz="5400">
                <a:solidFill>
                  <a:schemeClr val="dk2"/>
                </a:solidFill>
                <a:latin typeface="Questrial"/>
                <a:ea typeface="Questrial"/>
                <a:cs typeface="Questrial"/>
                <a:sym typeface="Questrial"/>
              </a:rPr>
              <a:t>Refundable Credits</a:t>
            </a:r>
          </a:p>
        </p:txBody>
      </p:sp>
      <p:sp>
        <p:nvSpPr>
          <p:cNvPr id="2159" name="Shape 215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4" name="Shape 2164"/>
        <p:cNvGrpSpPr/>
        <p:nvPr/>
      </p:nvGrpSpPr>
      <p:grpSpPr>
        <a:xfrm>
          <a:off x="0" y="0"/>
          <a:ext cx="0" cy="0"/>
          <a:chOff x="0" y="0"/>
          <a:chExt cx="0" cy="0"/>
        </a:xfrm>
      </p:grpSpPr>
      <p:sp>
        <p:nvSpPr>
          <p:cNvPr id="2165" name="Shape 216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Credits Objectives</a:t>
            </a:r>
          </a:p>
        </p:txBody>
      </p:sp>
      <p:sp>
        <p:nvSpPr>
          <p:cNvPr id="2166" name="Shape 2166"/>
          <p:cNvSpPr txBox="1"/>
          <p:nvPr>
            <p:ph idx="1" type="body"/>
          </p:nvPr>
        </p:nvSpPr>
        <p:spPr>
          <a:xfrm>
            <a:off x="609600" y="1600204"/>
            <a:ext cx="10972800" cy="3865175"/>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342900" lvl="0" marL="342900" marR="0" rtl="0" algn="l">
              <a:spcBef>
                <a:spcPts val="0"/>
              </a:spcBef>
              <a:spcAft>
                <a:spcPts val="0"/>
              </a:spcAft>
              <a:buClr>
                <a:schemeClr val="accent3"/>
              </a:buClr>
              <a:buSzPts val="4000"/>
              <a:buFont typeface="Noto Sans Symbols"/>
              <a:buChar char="➢"/>
            </a:pPr>
            <a:r>
              <a:rPr b="1" i="0" lang="en-US" sz="4000" u="none" cap="none" strike="noStrike">
                <a:solidFill>
                  <a:schemeClr val="accent3"/>
                </a:solidFill>
                <a:latin typeface="Questrial"/>
                <a:ea typeface="Questrial"/>
                <a:cs typeface="Questrial"/>
                <a:sym typeface="Questrial"/>
              </a:rPr>
              <a:t>After completing this section, the volunteer will be able to:</a:t>
            </a: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Explain how a taxpayer qualifies for the Additional Child Tax Credit</a:t>
            </a:r>
          </a:p>
          <a:p>
            <a:pPr indent="-285750" lvl="1" marL="742950" marR="0" rtl="0" algn="l">
              <a:spcBef>
                <a:spcPts val="720"/>
              </a:spcBef>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Assess a taxpayer’s eligibility for the Earned Income Tax Credit</a:t>
            </a:r>
          </a:p>
        </p:txBody>
      </p:sp>
      <p:sp>
        <p:nvSpPr>
          <p:cNvPr id="2167" name="Shape 216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6">
                                            <p:txEl>
                                              <p:pRg end="0" st="0"/>
                                            </p:txEl>
                                          </p:spTgt>
                                        </p:tgtEl>
                                        <p:attrNameLst>
                                          <p:attrName>style.visibility</p:attrName>
                                        </p:attrNameLst>
                                      </p:cBhvr>
                                      <p:to>
                                        <p:strVal val="visible"/>
                                      </p:to>
                                    </p:set>
                                    <p:animEffect filter="fade" transition="in">
                                      <p:cBhvr>
                                        <p:cTn dur="1000"/>
                                        <p:tgtEl>
                                          <p:spTgt spid="216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6">
                                            <p:txEl>
                                              <p:pRg end="1" st="1"/>
                                            </p:txEl>
                                          </p:spTgt>
                                        </p:tgtEl>
                                        <p:attrNameLst>
                                          <p:attrName>style.visibility</p:attrName>
                                        </p:attrNameLst>
                                      </p:cBhvr>
                                      <p:to>
                                        <p:strVal val="visible"/>
                                      </p:to>
                                    </p:set>
                                    <p:animEffect filter="fade" transition="in">
                                      <p:cBhvr>
                                        <p:cTn dur="1000"/>
                                        <p:tgtEl>
                                          <p:spTgt spid="216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6">
                                            <p:txEl>
                                              <p:pRg end="2" st="2"/>
                                            </p:txEl>
                                          </p:spTgt>
                                        </p:tgtEl>
                                        <p:attrNameLst>
                                          <p:attrName>style.visibility</p:attrName>
                                        </p:attrNameLst>
                                      </p:cBhvr>
                                      <p:to>
                                        <p:strVal val="visible"/>
                                      </p:to>
                                    </p:set>
                                    <p:animEffect filter="fade" transition="in">
                                      <p:cBhvr>
                                        <p:cTn dur="1000"/>
                                        <p:tgtEl>
                                          <p:spTgt spid="216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2" name="Shape 2172"/>
        <p:cNvGrpSpPr/>
        <p:nvPr/>
      </p:nvGrpSpPr>
      <p:grpSpPr>
        <a:xfrm>
          <a:off x="0" y="0"/>
          <a:ext cx="0" cy="0"/>
          <a:chOff x="0" y="0"/>
          <a:chExt cx="0" cy="0"/>
        </a:xfrm>
      </p:grpSpPr>
      <p:sp>
        <p:nvSpPr>
          <p:cNvPr id="2173" name="Shape 217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Tax Credit</a:t>
            </a:r>
          </a:p>
        </p:txBody>
      </p:sp>
      <p:sp>
        <p:nvSpPr>
          <p:cNvPr id="2174" name="Shape 2174"/>
          <p:cNvSpPr txBox="1"/>
          <p:nvPr>
            <p:ph idx="1" type="body"/>
          </p:nvPr>
        </p:nvSpPr>
        <p:spPr>
          <a:xfrm>
            <a:off x="609600" y="1600203"/>
            <a:ext cx="10972800" cy="4155138"/>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Reduces tax liability to zero</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 will receive the remainder of the credit value as a refund. </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Additional Child Tax Credit</a:t>
            </a:r>
          </a:p>
          <a:p>
            <a:pPr indent="-285750" lvl="1" marL="742950" marR="0" rtl="0" algn="l">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Earned Income Tax Credit</a:t>
            </a:r>
          </a:p>
        </p:txBody>
      </p:sp>
      <p:sp>
        <p:nvSpPr>
          <p:cNvPr id="2175" name="Shape 217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4">
                                            <p:txEl>
                                              <p:pRg end="0" st="0"/>
                                            </p:txEl>
                                          </p:spTgt>
                                        </p:tgtEl>
                                        <p:attrNameLst>
                                          <p:attrName>style.visibility</p:attrName>
                                        </p:attrNameLst>
                                      </p:cBhvr>
                                      <p:to>
                                        <p:strVal val="visible"/>
                                      </p:to>
                                    </p:set>
                                    <p:animEffect filter="fade" transition="in">
                                      <p:cBhvr>
                                        <p:cTn dur="500"/>
                                        <p:tgtEl>
                                          <p:spTgt spid="217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4">
                                            <p:txEl>
                                              <p:pRg end="1" st="1"/>
                                            </p:txEl>
                                          </p:spTgt>
                                        </p:tgtEl>
                                        <p:attrNameLst>
                                          <p:attrName>style.visibility</p:attrName>
                                        </p:attrNameLst>
                                      </p:cBhvr>
                                      <p:to>
                                        <p:strVal val="visible"/>
                                      </p:to>
                                    </p:set>
                                    <p:animEffect filter="fade" transition="in">
                                      <p:cBhvr>
                                        <p:cTn dur="500"/>
                                        <p:tgtEl>
                                          <p:spTgt spid="217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4">
                                            <p:txEl>
                                              <p:pRg end="2" st="2"/>
                                            </p:txEl>
                                          </p:spTgt>
                                        </p:tgtEl>
                                        <p:attrNameLst>
                                          <p:attrName>style.visibility</p:attrName>
                                        </p:attrNameLst>
                                      </p:cBhvr>
                                      <p:to>
                                        <p:strVal val="visible"/>
                                      </p:to>
                                    </p:set>
                                    <p:animEffect filter="fade" transition="in">
                                      <p:cBhvr>
                                        <p:cTn dur="500"/>
                                        <p:tgtEl>
                                          <p:spTgt spid="217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4">
                                            <p:txEl>
                                              <p:pRg end="3" st="3"/>
                                            </p:txEl>
                                          </p:spTgt>
                                        </p:tgtEl>
                                        <p:attrNameLst>
                                          <p:attrName>style.visibility</p:attrName>
                                        </p:attrNameLst>
                                      </p:cBhvr>
                                      <p:to>
                                        <p:strVal val="visible"/>
                                      </p:to>
                                    </p:set>
                                    <p:animEffect filter="fade" transition="in">
                                      <p:cBhvr>
                                        <p:cTn dur="500"/>
                                        <p:tgtEl>
                                          <p:spTgt spid="2174">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9" name="Shape 2179"/>
        <p:cNvGrpSpPr/>
        <p:nvPr/>
      </p:nvGrpSpPr>
      <p:grpSpPr>
        <a:xfrm>
          <a:off x="0" y="0"/>
          <a:ext cx="0" cy="0"/>
          <a:chOff x="0" y="0"/>
          <a:chExt cx="0" cy="0"/>
        </a:xfrm>
      </p:grpSpPr>
      <p:sp>
        <p:nvSpPr>
          <p:cNvPr id="2180" name="Shape 218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Child Tax Credit</a:t>
            </a:r>
          </a:p>
        </p:txBody>
      </p:sp>
      <p:sp>
        <p:nvSpPr>
          <p:cNvPr id="2181" name="Shape 2181"/>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t>
            </a:r>
            <a:r>
              <a:rPr b="0" i="1" lang="en-US" sz="4000" u="none" cap="none" strike="noStrike">
                <a:solidFill>
                  <a:schemeClr val="accent2"/>
                </a:solidFill>
                <a:latin typeface="Questrial"/>
                <a:ea typeface="Questrial"/>
                <a:cs typeface="Questrial"/>
                <a:sym typeface="Questrial"/>
              </a:rPr>
              <a:t>Child Tax Credit </a:t>
            </a:r>
            <a:r>
              <a:rPr b="0" i="1" lang="en-US" sz="4000" u="none" cap="none" strike="noStrike">
                <a:solidFill>
                  <a:schemeClr val="dk1"/>
                </a:solidFill>
                <a:latin typeface="Questrial"/>
                <a:ea typeface="Questrial"/>
                <a:cs typeface="Questrial"/>
                <a:sym typeface="Questrial"/>
              </a:rPr>
              <a:t>is </a:t>
            </a:r>
            <a:r>
              <a:rPr b="0" i="0" lang="en-US" sz="4000" u="none" cap="none" strike="noStrike">
                <a:solidFill>
                  <a:schemeClr val="dk1"/>
                </a:solidFill>
                <a:latin typeface="Questrial"/>
                <a:ea typeface="Questrial"/>
                <a:cs typeface="Questrial"/>
                <a:sym typeface="Questrial"/>
              </a:rPr>
              <a:t>intended to reduce the tax liability owed by the taxpayer, therefore, this part of the credit is </a:t>
            </a:r>
            <a:r>
              <a:rPr b="1" i="0" lang="en-US" sz="4000" u="none" cap="none" strike="noStrike">
                <a:solidFill>
                  <a:schemeClr val="dk1"/>
                </a:solidFill>
                <a:latin typeface="Questrial"/>
                <a:ea typeface="Questrial"/>
                <a:cs typeface="Questrial"/>
                <a:sym typeface="Questrial"/>
              </a:rPr>
              <a:t>nonrefundable</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However, the taxpayers may be able to take the </a:t>
            </a:r>
            <a:r>
              <a:rPr b="0" i="1" lang="en-US" sz="4000" u="none" cap="none" strike="noStrike">
                <a:solidFill>
                  <a:schemeClr val="accent2"/>
                </a:solidFill>
                <a:latin typeface="Questrial"/>
                <a:ea typeface="Questrial"/>
                <a:cs typeface="Questrial"/>
                <a:sym typeface="Questrial"/>
              </a:rPr>
              <a:t>Additional Child Tax Credit</a:t>
            </a:r>
            <a:r>
              <a:rPr b="0" i="0" lang="en-US" sz="4000" u="none" cap="none" strike="noStrike">
                <a:solidFill>
                  <a:schemeClr val="dk1"/>
                </a:solidFill>
                <a:latin typeface="Questrial"/>
                <a:ea typeface="Questrial"/>
                <a:cs typeface="Questrial"/>
                <a:sym typeface="Questrial"/>
              </a:rPr>
              <a:t>, which is </a:t>
            </a:r>
            <a:r>
              <a:rPr b="1" i="0" lang="en-US" sz="4000" u="none" cap="none" strike="noStrike">
                <a:solidFill>
                  <a:schemeClr val="dk1"/>
                </a:solidFill>
                <a:latin typeface="Questrial"/>
                <a:ea typeface="Questrial"/>
                <a:cs typeface="Questrial"/>
                <a:sym typeface="Questrial"/>
              </a:rPr>
              <a:t>refundable</a:t>
            </a:r>
          </a:p>
        </p:txBody>
      </p:sp>
      <p:sp>
        <p:nvSpPr>
          <p:cNvPr id="2182" name="Shape 218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1">
                                            <p:txEl>
                                              <p:pRg end="0" st="0"/>
                                            </p:txEl>
                                          </p:spTgt>
                                        </p:tgtEl>
                                        <p:attrNameLst>
                                          <p:attrName>style.visibility</p:attrName>
                                        </p:attrNameLst>
                                      </p:cBhvr>
                                      <p:to>
                                        <p:strVal val="visible"/>
                                      </p:to>
                                    </p:set>
                                    <p:animEffect filter="fade" transition="in">
                                      <p:cBhvr>
                                        <p:cTn dur="500"/>
                                        <p:tgtEl>
                                          <p:spTgt spid="218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1">
                                            <p:txEl>
                                              <p:pRg end="1" st="1"/>
                                            </p:txEl>
                                          </p:spTgt>
                                        </p:tgtEl>
                                        <p:attrNameLst>
                                          <p:attrName>style.visibility</p:attrName>
                                        </p:attrNameLst>
                                      </p:cBhvr>
                                      <p:to>
                                        <p:strVal val="visible"/>
                                      </p:to>
                                    </p:set>
                                    <p:animEffect filter="fade" transition="in">
                                      <p:cBhvr>
                                        <p:cTn dur="500"/>
                                        <p:tgtEl>
                                          <p:spTgt spid="218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7" name="Shape 2187"/>
        <p:cNvGrpSpPr/>
        <p:nvPr/>
      </p:nvGrpSpPr>
      <p:grpSpPr>
        <a:xfrm>
          <a:off x="0" y="0"/>
          <a:ext cx="0" cy="0"/>
          <a:chOff x="0" y="0"/>
          <a:chExt cx="0" cy="0"/>
        </a:xfrm>
      </p:grpSpPr>
      <p:sp>
        <p:nvSpPr>
          <p:cNvPr id="2188" name="Shape 218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Child Tax Credit</a:t>
            </a:r>
          </a:p>
        </p:txBody>
      </p:sp>
      <p:sp>
        <p:nvSpPr>
          <p:cNvPr id="2189" name="Shape 2189"/>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Refundable credit with a maximum of $1000 per child</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Amount claimed depends upon meeting general eligibility requirements as well as how much of the nonrefundable Child Tax Credit is claimed</a:t>
            </a:r>
          </a:p>
          <a:p>
            <a:pPr indent="-285750" lvl="1" marL="742950" marR="0" rtl="0" algn="l">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Cannot claim more than $1000 of CTC and additional CTC combined for one child</a:t>
            </a:r>
          </a:p>
        </p:txBody>
      </p:sp>
      <p:sp>
        <p:nvSpPr>
          <p:cNvPr id="2190" name="Shape 219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9">
                                            <p:txEl>
                                              <p:pRg end="0" st="0"/>
                                            </p:txEl>
                                          </p:spTgt>
                                        </p:tgtEl>
                                        <p:attrNameLst>
                                          <p:attrName>style.visibility</p:attrName>
                                        </p:attrNameLst>
                                      </p:cBhvr>
                                      <p:to>
                                        <p:strVal val="visible"/>
                                      </p:to>
                                    </p:set>
                                    <p:animEffect filter="fade" transition="in">
                                      <p:cBhvr>
                                        <p:cTn dur="500"/>
                                        <p:tgtEl>
                                          <p:spTgt spid="218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9">
                                            <p:txEl>
                                              <p:pRg end="1" st="1"/>
                                            </p:txEl>
                                          </p:spTgt>
                                        </p:tgtEl>
                                        <p:attrNameLst>
                                          <p:attrName>style.visibility</p:attrName>
                                        </p:attrNameLst>
                                      </p:cBhvr>
                                      <p:to>
                                        <p:strVal val="visible"/>
                                      </p:to>
                                    </p:set>
                                    <p:animEffect filter="fade" transition="in">
                                      <p:cBhvr>
                                        <p:cTn dur="500"/>
                                        <p:tgtEl>
                                          <p:spTgt spid="218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9">
                                            <p:txEl>
                                              <p:pRg end="2" st="2"/>
                                            </p:txEl>
                                          </p:spTgt>
                                        </p:tgtEl>
                                        <p:attrNameLst>
                                          <p:attrName>style.visibility</p:attrName>
                                        </p:attrNameLst>
                                      </p:cBhvr>
                                      <p:to>
                                        <p:strVal val="visible"/>
                                      </p:to>
                                    </p:set>
                                    <p:animEffect filter="fade" transition="in">
                                      <p:cBhvr>
                                        <p:cTn dur="500"/>
                                        <p:tgtEl>
                                          <p:spTgt spid="218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5" name="Shape 2195"/>
        <p:cNvGrpSpPr/>
        <p:nvPr/>
      </p:nvGrpSpPr>
      <p:grpSpPr>
        <a:xfrm>
          <a:off x="0" y="0"/>
          <a:ext cx="0" cy="0"/>
          <a:chOff x="0" y="0"/>
          <a:chExt cx="0" cy="0"/>
        </a:xfrm>
      </p:grpSpPr>
      <p:sp>
        <p:nvSpPr>
          <p:cNvPr id="2196" name="Shape 219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Child Tax Credit: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General Eligibility</a:t>
            </a:r>
          </a:p>
        </p:txBody>
      </p:sp>
      <p:sp>
        <p:nvSpPr>
          <p:cNvPr id="2197" name="Shape 2197"/>
          <p:cNvSpPr txBox="1"/>
          <p:nvPr>
            <p:ph idx="1" type="body"/>
          </p:nvPr>
        </p:nvSpPr>
        <p:spPr>
          <a:xfrm>
            <a:off x="609600" y="1417653"/>
            <a:ext cx="10972800" cy="45261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Meet all the requirement of the Child Tax Credit</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Under 17, U.S. citizen, dependent of taxpayer, qualifying relationship, child did not provide over ½ of own support, lived with taxpayer for more than ½ of year</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Must have $3,000 of taxable earned income</a:t>
            </a:r>
          </a:p>
          <a:p>
            <a:pPr indent="-285750" lvl="1" marL="742950" marR="0" rtl="0" algn="l">
              <a:lnSpc>
                <a:spcPct val="90000"/>
              </a:lnSpc>
              <a:spcBef>
                <a:spcPts val="720"/>
              </a:spcBef>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Exception</a:t>
            </a:r>
            <a:r>
              <a:rPr b="0" i="0" lang="en-US" sz="3600" u="none" cap="none" strike="noStrike">
                <a:solidFill>
                  <a:schemeClr val="dk1"/>
                </a:solidFill>
                <a:latin typeface="Questrial"/>
                <a:ea typeface="Questrial"/>
                <a:cs typeface="Questrial"/>
                <a:sym typeface="Questrial"/>
              </a:rPr>
              <a:t>: Taxpayers with three or more children may be eligible regardless of their income</a:t>
            </a:r>
          </a:p>
        </p:txBody>
      </p:sp>
      <p:sp>
        <p:nvSpPr>
          <p:cNvPr id="2198" name="Shape 219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7">
                                            <p:txEl>
                                              <p:pRg end="0" st="0"/>
                                            </p:txEl>
                                          </p:spTgt>
                                        </p:tgtEl>
                                        <p:attrNameLst>
                                          <p:attrName>style.visibility</p:attrName>
                                        </p:attrNameLst>
                                      </p:cBhvr>
                                      <p:to>
                                        <p:strVal val="visible"/>
                                      </p:to>
                                    </p:set>
                                    <p:animEffect filter="fade" transition="in">
                                      <p:cBhvr>
                                        <p:cTn dur="500"/>
                                        <p:tgtEl>
                                          <p:spTgt spid="219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7">
                                            <p:txEl>
                                              <p:pRg end="1" st="1"/>
                                            </p:txEl>
                                          </p:spTgt>
                                        </p:tgtEl>
                                        <p:attrNameLst>
                                          <p:attrName>style.visibility</p:attrName>
                                        </p:attrNameLst>
                                      </p:cBhvr>
                                      <p:to>
                                        <p:strVal val="visible"/>
                                      </p:to>
                                    </p:set>
                                    <p:animEffect filter="fade" transition="in">
                                      <p:cBhvr>
                                        <p:cTn dur="500"/>
                                        <p:tgtEl>
                                          <p:spTgt spid="219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7">
                                            <p:txEl>
                                              <p:pRg end="2" st="2"/>
                                            </p:txEl>
                                          </p:spTgt>
                                        </p:tgtEl>
                                        <p:attrNameLst>
                                          <p:attrName>style.visibility</p:attrName>
                                        </p:attrNameLst>
                                      </p:cBhvr>
                                      <p:to>
                                        <p:strVal val="visible"/>
                                      </p:to>
                                    </p:set>
                                    <p:animEffect filter="fade" transition="in">
                                      <p:cBhvr>
                                        <p:cTn dur="500"/>
                                        <p:tgtEl>
                                          <p:spTgt spid="219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7">
                                            <p:txEl>
                                              <p:pRg end="3" st="3"/>
                                            </p:txEl>
                                          </p:spTgt>
                                        </p:tgtEl>
                                        <p:attrNameLst>
                                          <p:attrName>style.visibility</p:attrName>
                                        </p:attrNameLst>
                                      </p:cBhvr>
                                      <p:to>
                                        <p:strVal val="visible"/>
                                      </p:to>
                                    </p:set>
                                    <p:animEffect filter="fade" transition="in">
                                      <p:cBhvr>
                                        <p:cTn dur="500"/>
                                        <p:tgtEl>
                                          <p:spTgt spid="219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3" name="Shape 2203"/>
        <p:cNvGrpSpPr/>
        <p:nvPr/>
      </p:nvGrpSpPr>
      <p:grpSpPr>
        <a:xfrm>
          <a:off x="0" y="0"/>
          <a:ext cx="0" cy="0"/>
          <a:chOff x="0" y="0"/>
          <a:chExt cx="0" cy="0"/>
        </a:xfrm>
      </p:grpSpPr>
      <p:sp>
        <p:nvSpPr>
          <p:cNvPr id="2204" name="Shape 220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a:t>
            </a:r>
          </a:p>
        </p:txBody>
      </p:sp>
      <p:sp>
        <p:nvSpPr>
          <p:cNvPr id="2205" name="Shape 2205"/>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Refundable tax credit for low-to-moderate income workers to encourage work, offset payroll and income taxes, and help meet basic need</a:t>
            </a:r>
          </a:p>
          <a:p>
            <a:pPr indent="-342900" lvl="0" marL="342900" marR="0" rtl="0" algn="l">
              <a:lnSpc>
                <a:spcPct val="90000"/>
              </a:lnSpc>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EIC is the largest federal anti-poverty program and has been one of the most successful programs to lift families, especially families with children, out of poverty</a:t>
            </a:r>
          </a:p>
        </p:txBody>
      </p:sp>
      <p:sp>
        <p:nvSpPr>
          <p:cNvPr id="2206" name="Shape 220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5">
                                            <p:txEl>
                                              <p:pRg end="0" st="0"/>
                                            </p:txEl>
                                          </p:spTgt>
                                        </p:tgtEl>
                                        <p:attrNameLst>
                                          <p:attrName>style.visibility</p:attrName>
                                        </p:attrNameLst>
                                      </p:cBhvr>
                                      <p:to>
                                        <p:strVal val="visible"/>
                                      </p:to>
                                    </p:set>
                                    <p:animEffect filter="fade" transition="in">
                                      <p:cBhvr>
                                        <p:cTn dur="500"/>
                                        <p:tgtEl>
                                          <p:spTgt spid="22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5">
                                            <p:txEl>
                                              <p:pRg end="1" st="1"/>
                                            </p:txEl>
                                          </p:spTgt>
                                        </p:tgtEl>
                                        <p:attrNameLst>
                                          <p:attrName>style.visibility</p:attrName>
                                        </p:attrNameLst>
                                      </p:cBhvr>
                                      <p:to>
                                        <p:strVal val="visible"/>
                                      </p:to>
                                    </p:set>
                                    <p:animEffect filter="fade" transition="in">
                                      <p:cBhvr>
                                        <p:cTn dur="500"/>
                                        <p:tgtEl>
                                          <p:spTgt spid="220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1" name="Shape 2211"/>
        <p:cNvGrpSpPr/>
        <p:nvPr/>
      </p:nvGrpSpPr>
      <p:grpSpPr>
        <a:xfrm>
          <a:off x="0" y="0"/>
          <a:ext cx="0" cy="0"/>
          <a:chOff x="0" y="0"/>
          <a:chExt cx="0" cy="0"/>
        </a:xfrm>
      </p:grpSpPr>
      <p:sp>
        <p:nvSpPr>
          <p:cNvPr id="2212" name="Shape 221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a:t>
            </a:r>
          </a:p>
        </p:txBody>
      </p:sp>
      <p:sp>
        <p:nvSpPr>
          <p:cNvPr id="2213" name="Shape 2213"/>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 estimated 26 million households received more than $65.6 billion in reduced taxes and refunds in the tax year 2015*</a:t>
            </a: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r">
              <a:lnSpc>
                <a:spcPct val="90000"/>
              </a:lnSpc>
              <a:spcBef>
                <a:spcPts val="480"/>
              </a:spcBef>
              <a:buClr>
                <a:schemeClr val="dk1"/>
              </a:buClr>
              <a:buFont typeface="Noto Sans Symbols"/>
              <a:buNone/>
            </a:pPr>
            <a:r>
              <a:rPr b="0" i="1" lang="en-US" sz="2400" u="none" cap="none" strike="noStrike">
                <a:solidFill>
                  <a:schemeClr val="dk1"/>
                </a:solidFill>
                <a:latin typeface="Questrial"/>
                <a:ea typeface="Questrial"/>
                <a:cs typeface="Questrial"/>
                <a:sym typeface="Questrial"/>
              </a:rPr>
              <a:t>*Source: Calendar Year Report, June 2016</a:t>
            </a:r>
          </a:p>
        </p:txBody>
      </p:sp>
      <p:sp>
        <p:nvSpPr>
          <p:cNvPr id="2214" name="Shape 221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3">
                                            <p:txEl>
                                              <p:pRg end="0" st="0"/>
                                            </p:txEl>
                                          </p:spTgt>
                                        </p:tgtEl>
                                        <p:attrNameLst>
                                          <p:attrName>style.visibility</p:attrName>
                                        </p:attrNameLst>
                                      </p:cBhvr>
                                      <p:to>
                                        <p:strVal val="visible"/>
                                      </p:to>
                                    </p:set>
                                    <p:animEffect filter="fade" transition="in">
                                      <p:cBhvr>
                                        <p:cTn dur="500"/>
                                        <p:tgtEl>
                                          <p:spTgt spid="22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3">
                                            <p:txEl>
                                              <p:pRg end="1" st="1"/>
                                            </p:txEl>
                                          </p:spTgt>
                                        </p:tgtEl>
                                        <p:attrNameLst>
                                          <p:attrName>style.visibility</p:attrName>
                                        </p:attrNameLst>
                                      </p:cBhvr>
                                      <p:to>
                                        <p:strVal val="visible"/>
                                      </p:to>
                                    </p:set>
                                    <p:animEffect filter="fade" transition="in">
                                      <p:cBhvr>
                                        <p:cTn dur="500"/>
                                        <p:tgtEl>
                                          <p:spTgt spid="221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3">
                                            <p:txEl>
                                              <p:pRg end="2" st="2"/>
                                            </p:txEl>
                                          </p:spTgt>
                                        </p:tgtEl>
                                        <p:attrNameLst>
                                          <p:attrName>style.visibility</p:attrName>
                                        </p:attrNameLst>
                                      </p:cBhvr>
                                      <p:to>
                                        <p:strVal val="visible"/>
                                      </p:to>
                                    </p:set>
                                    <p:animEffect filter="fade" transition="in">
                                      <p:cBhvr>
                                        <p:cTn dur="500"/>
                                        <p:tgtEl>
                                          <p:spTgt spid="221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3">
                                            <p:txEl>
                                              <p:pRg end="3" st="3"/>
                                            </p:txEl>
                                          </p:spTgt>
                                        </p:tgtEl>
                                        <p:attrNameLst>
                                          <p:attrName>style.visibility</p:attrName>
                                        </p:attrNameLst>
                                      </p:cBhvr>
                                      <p:to>
                                        <p:strVal val="visible"/>
                                      </p:to>
                                    </p:set>
                                    <p:animEffect filter="fade" transition="in">
                                      <p:cBhvr>
                                        <p:cTn dur="500"/>
                                        <p:tgtEl>
                                          <p:spTgt spid="221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3">
                                            <p:txEl>
                                              <p:pRg end="4" st="4"/>
                                            </p:txEl>
                                          </p:spTgt>
                                        </p:tgtEl>
                                        <p:attrNameLst>
                                          <p:attrName>style.visibility</p:attrName>
                                        </p:attrNameLst>
                                      </p:cBhvr>
                                      <p:to>
                                        <p:strVal val="visible"/>
                                      </p:to>
                                    </p:set>
                                    <p:animEffect filter="fade" transition="in">
                                      <p:cBhvr>
                                        <p:cTn dur="500"/>
                                        <p:tgtEl>
                                          <p:spTgt spid="221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3">
                                            <p:txEl>
                                              <p:pRg end="5" st="5"/>
                                            </p:txEl>
                                          </p:spTgt>
                                        </p:tgtEl>
                                        <p:attrNameLst>
                                          <p:attrName>style.visibility</p:attrName>
                                        </p:attrNameLst>
                                      </p:cBhvr>
                                      <p:to>
                                        <p:strVal val="visible"/>
                                      </p:to>
                                    </p:set>
                                    <p:animEffect filter="fade" transition="in">
                                      <p:cBhvr>
                                        <p:cTn dur="500"/>
                                        <p:tgtEl>
                                          <p:spTgt spid="221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3">
                                            <p:txEl>
                                              <p:pRg end="6" st="6"/>
                                            </p:txEl>
                                          </p:spTgt>
                                        </p:tgtEl>
                                        <p:attrNameLst>
                                          <p:attrName>style.visibility</p:attrName>
                                        </p:attrNameLst>
                                      </p:cBhvr>
                                      <p:to>
                                        <p:strVal val="visible"/>
                                      </p:to>
                                    </p:set>
                                    <p:animEffect filter="fade" transition="in">
                                      <p:cBhvr>
                                        <p:cTn dur="500"/>
                                        <p:tgtEl>
                                          <p:spTgt spid="2213">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9" name="Shape 2219"/>
        <p:cNvGrpSpPr/>
        <p:nvPr/>
      </p:nvGrpSpPr>
      <p:grpSpPr>
        <a:xfrm>
          <a:off x="0" y="0"/>
          <a:ext cx="0" cy="0"/>
          <a:chOff x="0" y="0"/>
          <a:chExt cx="0" cy="0"/>
        </a:xfrm>
      </p:grpSpPr>
      <p:sp>
        <p:nvSpPr>
          <p:cNvPr id="2220" name="Shape 222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a:t>
            </a:r>
          </a:p>
        </p:txBody>
      </p:sp>
      <p:sp>
        <p:nvSpPr>
          <p:cNvPr id="2221" name="Shape 2221"/>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 the tax year 2015, the EIC lifted an estimated “6.5 million people out of poverty, including about 3.3 million children” </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EIC has been especially successful in providing an incentive for single mothers with children to find work</a:t>
            </a:r>
          </a:p>
          <a:p>
            <a:pPr indent="0" lvl="0" marL="0" marR="0" rtl="0" algn="l">
              <a:lnSpc>
                <a:spcPct val="90000"/>
              </a:lnSpc>
              <a:spcBef>
                <a:spcPts val="640"/>
              </a:spcBef>
              <a:spcAft>
                <a:spcPts val="0"/>
              </a:spcAft>
              <a:buClr>
                <a:schemeClr val="dk1"/>
              </a:buClr>
              <a:buFont typeface="Noto Sans Symbols"/>
              <a:buNone/>
            </a:pPr>
            <a:r>
              <a:t/>
            </a:r>
            <a:endParaRPr b="0" i="0" sz="3200" u="none" cap="none" strike="noStrike">
              <a:solidFill>
                <a:schemeClr val="dk1"/>
              </a:solidFill>
              <a:latin typeface="Questrial"/>
              <a:ea typeface="Questrial"/>
              <a:cs typeface="Questrial"/>
              <a:sym typeface="Questrial"/>
            </a:endParaRPr>
          </a:p>
          <a:p>
            <a:pPr indent="0" lvl="0" marL="0" marR="0" rtl="0" algn="r">
              <a:lnSpc>
                <a:spcPct val="90000"/>
              </a:lnSpc>
              <a:spcBef>
                <a:spcPts val="560"/>
              </a:spcBef>
              <a:spcAft>
                <a:spcPts val="0"/>
              </a:spcAft>
              <a:buClr>
                <a:schemeClr val="dk1"/>
              </a:buClr>
              <a:buFont typeface="Noto Sans Symbols"/>
              <a:buNone/>
            </a:pPr>
            <a:r>
              <a:rPr b="0" i="1" lang="en-US" sz="2800" u="none" cap="none" strike="noStrike">
                <a:solidFill>
                  <a:schemeClr val="dk1"/>
                </a:solidFill>
                <a:latin typeface="Questrial"/>
                <a:ea typeface="Questrial"/>
                <a:cs typeface="Questrial"/>
                <a:sym typeface="Questrial"/>
              </a:rPr>
              <a:t>*Source: The Center for Budget and Policy Priorities</a:t>
            </a:r>
          </a:p>
          <a:p>
            <a:pPr indent="0" lvl="0" marL="0" marR="0" rtl="0" algn="l">
              <a:lnSpc>
                <a:spcPct val="90000"/>
              </a:lnSpc>
              <a:spcBef>
                <a:spcPts val="800"/>
              </a:spcBef>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222" name="Shape 222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1">
                                            <p:txEl>
                                              <p:pRg end="0" st="0"/>
                                            </p:txEl>
                                          </p:spTgt>
                                        </p:tgtEl>
                                        <p:attrNameLst>
                                          <p:attrName>style.visibility</p:attrName>
                                        </p:attrNameLst>
                                      </p:cBhvr>
                                      <p:to>
                                        <p:strVal val="visible"/>
                                      </p:to>
                                    </p:set>
                                    <p:animEffect filter="fade" transition="in">
                                      <p:cBhvr>
                                        <p:cTn dur="500"/>
                                        <p:tgtEl>
                                          <p:spTgt spid="22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1">
                                            <p:txEl>
                                              <p:pRg end="1" st="1"/>
                                            </p:txEl>
                                          </p:spTgt>
                                        </p:tgtEl>
                                        <p:attrNameLst>
                                          <p:attrName>style.visibility</p:attrName>
                                        </p:attrNameLst>
                                      </p:cBhvr>
                                      <p:to>
                                        <p:strVal val="visible"/>
                                      </p:to>
                                    </p:set>
                                    <p:animEffect filter="fade" transition="in">
                                      <p:cBhvr>
                                        <p:cTn dur="500"/>
                                        <p:tgtEl>
                                          <p:spTgt spid="222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1">
                                            <p:txEl>
                                              <p:pRg end="2" st="2"/>
                                            </p:txEl>
                                          </p:spTgt>
                                        </p:tgtEl>
                                        <p:attrNameLst>
                                          <p:attrName>style.visibility</p:attrName>
                                        </p:attrNameLst>
                                      </p:cBhvr>
                                      <p:to>
                                        <p:strVal val="visible"/>
                                      </p:to>
                                    </p:set>
                                    <p:animEffect filter="fade" transition="in">
                                      <p:cBhvr>
                                        <p:cTn dur="500"/>
                                        <p:tgtEl>
                                          <p:spTgt spid="222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1">
                                            <p:txEl>
                                              <p:pRg end="3" st="3"/>
                                            </p:txEl>
                                          </p:spTgt>
                                        </p:tgtEl>
                                        <p:attrNameLst>
                                          <p:attrName>style.visibility</p:attrName>
                                        </p:attrNameLst>
                                      </p:cBhvr>
                                      <p:to>
                                        <p:strVal val="visible"/>
                                      </p:to>
                                    </p:set>
                                    <p:animEffect filter="fade" transition="in">
                                      <p:cBhvr>
                                        <p:cTn dur="500"/>
                                        <p:tgtEl>
                                          <p:spTgt spid="222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1">
                                            <p:txEl>
                                              <p:pRg end="4" st="4"/>
                                            </p:txEl>
                                          </p:spTgt>
                                        </p:tgtEl>
                                        <p:attrNameLst>
                                          <p:attrName>style.visibility</p:attrName>
                                        </p:attrNameLst>
                                      </p:cBhvr>
                                      <p:to>
                                        <p:strVal val="visible"/>
                                      </p:to>
                                    </p:set>
                                    <p:animEffect filter="fade" transition="in">
                                      <p:cBhvr>
                                        <p:cTn dur="500"/>
                                        <p:tgtEl>
                                          <p:spTgt spid="222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6" name="Shape 2226"/>
        <p:cNvGrpSpPr/>
        <p:nvPr/>
      </p:nvGrpSpPr>
      <p:grpSpPr>
        <a:xfrm>
          <a:off x="0" y="0"/>
          <a:ext cx="0" cy="0"/>
          <a:chOff x="0" y="0"/>
          <a:chExt cx="0" cy="0"/>
        </a:xfrm>
      </p:grpSpPr>
      <p:sp>
        <p:nvSpPr>
          <p:cNvPr id="2227" name="Shape 222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Encouraging Work and Reducing Poverty</a:t>
            </a:r>
          </a:p>
        </p:txBody>
      </p:sp>
      <p:sp>
        <p:nvSpPr>
          <p:cNvPr id="2228" name="Shape 2228"/>
          <p:cNvSpPr txBox="1"/>
          <p:nvPr>
            <p:ph idx="1" type="body"/>
          </p:nvPr>
        </p:nvSpPr>
        <p:spPr>
          <a:xfrm>
            <a:off x="609600" y="1600203"/>
            <a:ext cx="10972800" cy="5065292"/>
          </a:xfrm>
          <a:prstGeom prst="rect">
            <a:avLst/>
          </a:prstGeom>
          <a:noFill/>
          <a:ln>
            <a:noFill/>
          </a:ln>
        </p:spPr>
        <p:txBody>
          <a:bodyPr anchorCtr="0" anchor="t" bIns="45700" lIns="91425"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Research has also found that children in families who get an income boost from the EIC and CTC quickly show improvements in health and school performance relative to other low-income children who did not receive this extra help</a:t>
            </a: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In addition, children whose families receive that boost have higher school test scores, on average, and are more likely to go to college and to work and earn more as adults</a:t>
            </a:r>
          </a:p>
          <a:p>
            <a:pPr indent="0" lvl="0" marL="0" marR="0" rtl="0" algn="r">
              <a:lnSpc>
                <a:spcPct val="80000"/>
              </a:lnSpc>
              <a:spcBef>
                <a:spcPts val="555"/>
              </a:spcBef>
              <a:buClr>
                <a:schemeClr val="dk1"/>
              </a:buClr>
              <a:buFont typeface="Noto Sans Symbols"/>
              <a:buNone/>
            </a:pPr>
            <a:r>
              <a:rPr b="0" i="1" lang="en-US" sz="2775" u="none" cap="none" strike="noStrike">
                <a:solidFill>
                  <a:schemeClr val="dk1"/>
                </a:solidFill>
                <a:latin typeface="Questrial"/>
                <a:ea typeface="Questrial"/>
                <a:cs typeface="Questrial"/>
                <a:sym typeface="Questrial"/>
              </a:rPr>
              <a:t>*Source: The Center for Budget and Policy Priorities</a:t>
            </a:r>
          </a:p>
        </p:txBody>
      </p:sp>
      <p:sp>
        <p:nvSpPr>
          <p:cNvPr id="2229" name="Shape 222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8">
                                            <p:txEl>
                                              <p:pRg end="0" st="0"/>
                                            </p:txEl>
                                          </p:spTgt>
                                        </p:tgtEl>
                                        <p:attrNameLst>
                                          <p:attrName>style.visibility</p:attrName>
                                        </p:attrNameLst>
                                      </p:cBhvr>
                                      <p:to>
                                        <p:strVal val="visible"/>
                                      </p:to>
                                    </p:set>
                                    <p:animEffect filter="fade" transition="in">
                                      <p:cBhvr>
                                        <p:cTn dur="500"/>
                                        <p:tgtEl>
                                          <p:spTgt spid="22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8">
                                            <p:txEl>
                                              <p:pRg end="1" st="1"/>
                                            </p:txEl>
                                          </p:spTgt>
                                        </p:tgtEl>
                                        <p:attrNameLst>
                                          <p:attrName>style.visibility</p:attrName>
                                        </p:attrNameLst>
                                      </p:cBhvr>
                                      <p:to>
                                        <p:strVal val="visible"/>
                                      </p:to>
                                    </p:set>
                                    <p:animEffect filter="fade" transition="in">
                                      <p:cBhvr>
                                        <p:cTn dur="500"/>
                                        <p:tgtEl>
                                          <p:spTgt spid="222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8">
                                            <p:txEl>
                                              <p:pRg end="2" st="2"/>
                                            </p:txEl>
                                          </p:spTgt>
                                        </p:tgtEl>
                                        <p:attrNameLst>
                                          <p:attrName>style.visibility</p:attrName>
                                        </p:attrNameLst>
                                      </p:cBhvr>
                                      <p:to>
                                        <p:strVal val="visible"/>
                                      </p:to>
                                    </p:set>
                                    <p:animEffect filter="fade" transition="in">
                                      <p:cBhvr>
                                        <p:cTn dur="500"/>
                                        <p:tgtEl>
                                          <p:spTgt spid="222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Shape 24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Adjusted Gross Income (AGI)</a:t>
            </a:r>
          </a:p>
        </p:txBody>
      </p:sp>
      <p:sp>
        <p:nvSpPr>
          <p:cNvPr id="242" name="Shape 242"/>
          <p:cNvSpPr txBox="1"/>
          <p:nvPr>
            <p:ph idx="1" type="body"/>
          </p:nvPr>
        </p:nvSpPr>
        <p:spPr>
          <a:xfrm>
            <a:off x="609600" y="1600203"/>
            <a:ext cx="10972800" cy="1828797"/>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Amount of taxable income after adjustments are made</a:t>
            </a:r>
          </a:p>
          <a:p>
            <a:pPr indent="0" lvl="0" marL="114300" marR="0" rtl="0" algn="l">
              <a:spcBef>
                <a:spcPts val="800"/>
              </a:spcBef>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43" name="Shape 243"/>
          <p:cNvSpPr/>
          <p:nvPr/>
        </p:nvSpPr>
        <p:spPr>
          <a:xfrm>
            <a:off x="609600" y="3075057"/>
            <a:ext cx="10972800" cy="707886"/>
          </a:xfrm>
          <a:prstGeom prst="rect">
            <a:avLst/>
          </a:prstGeom>
          <a:solidFill>
            <a:schemeClr val="accent1"/>
          </a:solidFill>
          <a:ln cap="flat" cmpd="sng" w="25400">
            <a:solidFill>
              <a:srgbClr val="B08420"/>
            </a:solidFill>
            <a:prstDash val="solid"/>
            <a:round/>
            <a:headEnd len="med" w="med" type="none"/>
            <a:tailEnd len="med" w="med" type="none"/>
          </a:ln>
        </p:spPr>
        <p:txBody>
          <a:bodyPr anchorCtr="0" anchor="t" bIns="45700" lIns="91425" rIns="91425" wrap="square" tIns="45700">
            <a:noAutofit/>
          </a:bodyPr>
          <a:lstStyle/>
          <a:p>
            <a:pPr indent="0" lvl="0" marL="114300" marR="0" rtl="0" algn="ctr">
              <a:spcBef>
                <a:spcPts val="0"/>
              </a:spcBef>
              <a:buClr>
                <a:schemeClr val="lt1"/>
              </a:buClr>
              <a:buFont typeface="Questrial"/>
              <a:buNone/>
            </a:pPr>
            <a:r>
              <a:rPr b="1" lang="en-US" sz="4000">
                <a:solidFill>
                  <a:schemeClr val="lt1"/>
                </a:solidFill>
                <a:latin typeface="Questrial"/>
                <a:ea typeface="Questrial"/>
                <a:cs typeface="Questrial"/>
                <a:sym typeface="Questrial"/>
              </a:rPr>
              <a:t>AGI is found on Lines 37/38</a:t>
            </a:r>
          </a:p>
        </p:txBody>
      </p:sp>
      <p:sp>
        <p:nvSpPr>
          <p:cNvPr id="244" name="Shape 24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xEl>
                                              <p:pRg end="0" st="0"/>
                                            </p:txEl>
                                          </p:spTgt>
                                        </p:tgtEl>
                                        <p:attrNameLst>
                                          <p:attrName>style.visibility</p:attrName>
                                        </p:attrNameLst>
                                      </p:cBhvr>
                                      <p:to>
                                        <p:strVal val="visible"/>
                                      </p:to>
                                    </p:set>
                                    <p:animEffect filter="fade" transition="in">
                                      <p:cBhvr>
                                        <p:cTn dur="500"/>
                                        <p:tgtEl>
                                          <p:spTgt spid="24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xEl>
                                              <p:pRg end="1" st="1"/>
                                            </p:txEl>
                                          </p:spTgt>
                                        </p:tgtEl>
                                        <p:attrNameLst>
                                          <p:attrName>style.visibility</p:attrName>
                                        </p:attrNameLst>
                                      </p:cBhvr>
                                      <p:to>
                                        <p:strVal val="visible"/>
                                      </p:to>
                                    </p:set>
                                    <p:animEffect filter="fade" transition="in">
                                      <p:cBhvr>
                                        <p:cTn dur="500"/>
                                        <p:tgtEl>
                                          <p:spTgt spid="24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500"/>
                                        <p:tgtEl>
                                          <p:spTgt spid="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3" name="Shape 2233"/>
        <p:cNvGrpSpPr/>
        <p:nvPr/>
      </p:nvGrpSpPr>
      <p:grpSpPr>
        <a:xfrm>
          <a:off x="0" y="0"/>
          <a:ext cx="0" cy="0"/>
          <a:chOff x="0" y="0"/>
          <a:chExt cx="0" cy="0"/>
        </a:xfrm>
      </p:grpSpPr>
      <p:sp>
        <p:nvSpPr>
          <p:cNvPr id="2234" name="Shape 223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EIC and Alabama Families</a:t>
            </a:r>
          </a:p>
        </p:txBody>
      </p:sp>
      <p:sp>
        <p:nvSpPr>
          <p:cNvPr id="2235" name="Shape 2235"/>
          <p:cNvSpPr txBox="1"/>
          <p:nvPr>
            <p:ph idx="1" type="body"/>
          </p:nvPr>
        </p:nvSpPr>
        <p:spPr>
          <a:xfrm>
            <a:off x="609600" y="1600203"/>
            <a:ext cx="10972800" cy="4800597"/>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1" i="0" lang="en-US" sz="3700" u="none" cap="none" strike="noStrike">
                <a:solidFill>
                  <a:schemeClr val="dk1"/>
                </a:solidFill>
                <a:latin typeface="Questrial"/>
                <a:ea typeface="Questrial"/>
                <a:cs typeface="Questrial"/>
                <a:sym typeface="Questrial"/>
              </a:rPr>
              <a:t>498,000 Alabama households</a:t>
            </a:r>
            <a:r>
              <a:rPr b="0" i="0" lang="en-US" sz="3700" u="none" cap="none" strike="noStrike">
                <a:solidFill>
                  <a:schemeClr val="dk1"/>
                </a:solidFill>
                <a:latin typeface="Questrial"/>
                <a:ea typeface="Questrial"/>
                <a:cs typeface="Questrial"/>
                <a:sym typeface="Questrial"/>
              </a:rPr>
              <a:t> received EIC in 2016 for tax year 2015</a:t>
            </a:r>
          </a:p>
          <a:p>
            <a:pPr indent="-342900" lvl="0" marL="342900" marR="0" rtl="0" algn="l">
              <a:spcBef>
                <a:spcPts val="740"/>
              </a:spcBef>
              <a:spcAft>
                <a:spcPts val="0"/>
              </a:spcAft>
              <a:buClr>
                <a:schemeClr val="dk1"/>
              </a:buClr>
              <a:buSzPts val="3700"/>
              <a:buFont typeface="Noto Sans Symbols"/>
              <a:buChar char="➢"/>
            </a:pPr>
            <a:r>
              <a:rPr b="1" i="0" lang="en-US" sz="3700" u="none" cap="none" strike="noStrike">
                <a:solidFill>
                  <a:schemeClr val="dk1"/>
                </a:solidFill>
                <a:latin typeface="Questrial"/>
                <a:ea typeface="Questrial"/>
                <a:cs typeface="Questrial"/>
                <a:sym typeface="Questrial"/>
              </a:rPr>
              <a:t>153,000 Alabamians</a:t>
            </a:r>
            <a:r>
              <a:rPr b="0" i="0" lang="en-US" sz="3700" u="none" cap="none" strike="noStrike">
                <a:solidFill>
                  <a:schemeClr val="dk1"/>
                </a:solidFill>
                <a:latin typeface="Questrial"/>
                <a:ea typeface="Questrial"/>
                <a:cs typeface="Questrial"/>
                <a:sym typeface="Questrial"/>
              </a:rPr>
              <a:t> were lifted out of poverty by the EIC and CTC combined, including </a:t>
            </a:r>
            <a:r>
              <a:rPr b="1" i="0" lang="en-US" sz="3700" u="none" cap="none" strike="noStrike">
                <a:solidFill>
                  <a:schemeClr val="dk1"/>
                </a:solidFill>
                <a:latin typeface="Questrial"/>
                <a:ea typeface="Questrial"/>
                <a:cs typeface="Questrial"/>
                <a:sym typeface="Questrial"/>
              </a:rPr>
              <a:t>80,000 children</a:t>
            </a:r>
            <a:r>
              <a:rPr b="0" i="0" lang="en-US" sz="3700" u="none" cap="none" strike="noStrike">
                <a:solidFill>
                  <a:schemeClr val="dk1"/>
                </a:solidFill>
                <a:latin typeface="Questrial"/>
                <a:ea typeface="Questrial"/>
                <a:cs typeface="Questrial"/>
                <a:sym typeface="Questrial"/>
              </a:rPr>
              <a:t>, each year, on average, during 2011 to 2013</a:t>
            </a: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The EIC put about </a:t>
            </a:r>
            <a:r>
              <a:rPr b="1" i="0" lang="en-US" sz="3700" u="none" cap="none" strike="noStrike">
                <a:solidFill>
                  <a:schemeClr val="dk1"/>
                </a:solidFill>
                <a:latin typeface="Questrial"/>
                <a:ea typeface="Questrial"/>
                <a:cs typeface="Questrial"/>
                <a:sym typeface="Questrial"/>
              </a:rPr>
              <a:t>$1.4 billion</a:t>
            </a:r>
            <a:r>
              <a:rPr b="0" i="0" lang="en-US" sz="3700" u="none" cap="none" strike="noStrike">
                <a:solidFill>
                  <a:schemeClr val="dk1"/>
                </a:solidFill>
                <a:latin typeface="Questrial"/>
                <a:ea typeface="Questrial"/>
                <a:cs typeface="Questrial"/>
                <a:sym typeface="Questrial"/>
              </a:rPr>
              <a:t> into Alabama’s economy in 2012</a:t>
            </a:r>
          </a:p>
          <a:p>
            <a:pPr indent="0" lvl="0" marL="0" marR="0" rtl="0" algn="r">
              <a:spcBef>
                <a:spcPts val="555"/>
              </a:spcBef>
              <a:buClr>
                <a:schemeClr val="dk1"/>
              </a:buClr>
              <a:buFont typeface="Noto Sans Symbols"/>
              <a:buNone/>
            </a:pPr>
            <a:r>
              <a:rPr b="0" i="1" lang="en-US" sz="2775" u="none" cap="none" strike="noStrike">
                <a:solidFill>
                  <a:schemeClr val="dk1"/>
                </a:solidFill>
                <a:latin typeface="Questrial"/>
                <a:ea typeface="Questrial"/>
                <a:cs typeface="Questrial"/>
                <a:sym typeface="Questrial"/>
              </a:rPr>
              <a:t>*Source: The Center for Budget and Policy Priorities</a:t>
            </a:r>
          </a:p>
        </p:txBody>
      </p:sp>
      <p:sp>
        <p:nvSpPr>
          <p:cNvPr id="2236" name="Shape 223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5">
                                            <p:txEl>
                                              <p:pRg end="0" st="0"/>
                                            </p:txEl>
                                          </p:spTgt>
                                        </p:tgtEl>
                                        <p:attrNameLst>
                                          <p:attrName>style.visibility</p:attrName>
                                        </p:attrNameLst>
                                      </p:cBhvr>
                                      <p:to>
                                        <p:strVal val="visible"/>
                                      </p:to>
                                    </p:set>
                                    <p:animEffect filter="fade" transition="in">
                                      <p:cBhvr>
                                        <p:cTn dur="500"/>
                                        <p:tgtEl>
                                          <p:spTgt spid="223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5">
                                            <p:txEl>
                                              <p:pRg end="1" st="1"/>
                                            </p:txEl>
                                          </p:spTgt>
                                        </p:tgtEl>
                                        <p:attrNameLst>
                                          <p:attrName>style.visibility</p:attrName>
                                        </p:attrNameLst>
                                      </p:cBhvr>
                                      <p:to>
                                        <p:strVal val="visible"/>
                                      </p:to>
                                    </p:set>
                                    <p:animEffect filter="fade" transition="in">
                                      <p:cBhvr>
                                        <p:cTn dur="500"/>
                                        <p:tgtEl>
                                          <p:spTgt spid="223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5">
                                            <p:txEl>
                                              <p:pRg end="2" st="2"/>
                                            </p:txEl>
                                          </p:spTgt>
                                        </p:tgtEl>
                                        <p:attrNameLst>
                                          <p:attrName>style.visibility</p:attrName>
                                        </p:attrNameLst>
                                      </p:cBhvr>
                                      <p:to>
                                        <p:strVal val="visible"/>
                                      </p:to>
                                    </p:set>
                                    <p:animEffect filter="fade" transition="in">
                                      <p:cBhvr>
                                        <p:cTn dur="500"/>
                                        <p:tgtEl>
                                          <p:spTgt spid="223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5">
                                            <p:txEl>
                                              <p:pRg end="3" st="3"/>
                                            </p:txEl>
                                          </p:spTgt>
                                        </p:tgtEl>
                                        <p:attrNameLst>
                                          <p:attrName>style.visibility</p:attrName>
                                        </p:attrNameLst>
                                      </p:cBhvr>
                                      <p:to>
                                        <p:strVal val="visible"/>
                                      </p:to>
                                    </p:set>
                                    <p:animEffect filter="fade" transition="in">
                                      <p:cBhvr>
                                        <p:cTn dur="500"/>
                                        <p:tgtEl>
                                          <p:spTgt spid="223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1" name="Shape 2241"/>
        <p:cNvGrpSpPr/>
        <p:nvPr/>
      </p:nvGrpSpPr>
      <p:grpSpPr>
        <a:xfrm>
          <a:off x="0" y="0"/>
          <a:ext cx="0" cy="0"/>
          <a:chOff x="0" y="0"/>
          <a:chExt cx="0" cy="0"/>
        </a:xfrm>
      </p:grpSpPr>
      <p:sp>
        <p:nvSpPr>
          <p:cNvPr id="2242" name="Shape 224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a:t>
            </a:r>
          </a:p>
        </p:txBody>
      </p:sp>
      <p:sp>
        <p:nvSpPr>
          <p:cNvPr id="2243" name="Shape 2243"/>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Critics of the EIC have complained that it is too complex, forcing recipients to seek help in filing their return</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Two-thirds get such assistance, most from paid tax preparers</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It is our job to provide high-quality tax preparation to ensure these families receive the full amount of the EIC they are eligible for!</a:t>
            </a:r>
          </a:p>
          <a:p>
            <a:pPr indent="0" lvl="0" marL="0" marR="0" rtl="0" algn="l">
              <a:lnSpc>
                <a:spcPct val="90000"/>
              </a:lnSpc>
              <a:spcBef>
                <a:spcPts val="800"/>
              </a:spcBef>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244" name="Shape 224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3">
                                            <p:txEl>
                                              <p:pRg end="0" st="0"/>
                                            </p:txEl>
                                          </p:spTgt>
                                        </p:tgtEl>
                                        <p:attrNameLst>
                                          <p:attrName>style.visibility</p:attrName>
                                        </p:attrNameLst>
                                      </p:cBhvr>
                                      <p:to>
                                        <p:strVal val="visible"/>
                                      </p:to>
                                    </p:set>
                                    <p:animEffect filter="fade" transition="in">
                                      <p:cBhvr>
                                        <p:cTn dur="500"/>
                                        <p:tgtEl>
                                          <p:spTgt spid="224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3">
                                            <p:txEl>
                                              <p:pRg end="1" st="1"/>
                                            </p:txEl>
                                          </p:spTgt>
                                        </p:tgtEl>
                                        <p:attrNameLst>
                                          <p:attrName>style.visibility</p:attrName>
                                        </p:attrNameLst>
                                      </p:cBhvr>
                                      <p:to>
                                        <p:strVal val="visible"/>
                                      </p:to>
                                    </p:set>
                                    <p:animEffect filter="fade" transition="in">
                                      <p:cBhvr>
                                        <p:cTn dur="500"/>
                                        <p:tgtEl>
                                          <p:spTgt spid="224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3">
                                            <p:txEl>
                                              <p:pRg end="2" st="2"/>
                                            </p:txEl>
                                          </p:spTgt>
                                        </p:tgtEl>
                                        <p:attrNameLst>
                                          <p:attrName>style.visibility</p:attrName>
                                        </p:attrNameLst>
                                      </p:cBhvr>
                                      <p:to>
                                        <p:strVal val="visible"/>
                                      </p:to>
                                    </p:set>
                                    <p:animEffect filter="fade" transition="in">
                                      <p:cBhvr>
                                        <p:cTn dur="500"/>
                                        <p:tgtEl>
                                          <p:spTgt spid="224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3">
                                            <p:txEl>
                                              <p:pRg end="3" st="3"/>
                                            </p:txEl>
                                          </p:spTgt>
                                        </p:tgtEl>
                                        <p:attrNameLst>
                                          <p:attrName>style.visibility</p:attrName>
                                        </p:attrNameLst>
                                      </p:cBhvr>
                                      <p:to>
                                        <p:strVal val="visible"/>
                                      </p:to>
                                    </p:set>
                                    <p:animEffect filter="fade" transition="in">
                                      <p:cBhvr>
                                        <p:cTn dur="500"/>
                                        <p:tgtEl>
                                          <p:spTgt spid="224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9" name="Shape 2249"/>
        <p:cNvGrpSpPr/>
        <p:nvPr/>
      </p:nvGrpSpPr>
      <p:grpSpPr>
        <a:xfrm>
          <a:off x="0" y="0"/>
          <a:ext cx="0" cy="0"/>
          <a:chOff x="0" y="0"/>
          <a:chExt cx="0" cy="0"/>
        </a:xfrm>
      </p:grpSpPr>
      <p:sp>
        <p:nvSpPr>
          <p:cNvPr id="2250" name="Shape 225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Maximum Credit Amounts</a:t>
            </a:r>
          </a:p>
        </p:txBody>
      </p:sp>
      <p:sp>
        <p:nvSpPr>
          <p:cNvPr id="2251" name="Shape 2251"/>
          <p:cNvSpPr txBox="1"/>
          <p:nvPr/>
        </p:nvSpPr>
        <p:spPr>
          <a:xfrm>
            <a:off x="1524000" y="5791201"/>
            <a:ext cx="3124200" cy="366713"/>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Arial"/>
              <a:ea typeface="Arial"/>
              <a:cs typeface="Arial"/>
              <a:sym typeface="Arial"/>
            </a:endParaRPr>
          </a:p>
        </p:txBody>
      </p:sp>
      <p:pic>
        <p:nvPicPr>
          <p:cNvPr id="2252" name="Shape 2252"/>
          <p:cNvPicPr preferRelativeResize="0"/>
          <p:nvPr/>
        </p:nvPicPr>
        <p:blipFill>
          <a:blip r:embed="rId3">
            <a:alphaModFix/>
          </a:blip>
          <a:stretch>
            <a:fillRect/>
          </a:stretch>
        </p:blipFill>
        <p:spPr>
          <a:xfrm>
            <a:off x="977124" y="1546225"/>
            <a:ext cx="9628701" cy="5165500"/>
          </a:xfrm>
          <a:prstGeom prst="rect">
            <a:avLst/>
          </a:prstGeom>
          <a:noFill/>
          <a:ln cap="flat" cmpd="sng" w="38100">
            <a:solidFill>
              <a:srgbClr val="2C3C43"/>
            </a:solidFill>
            <a:prstDash val="solid"/>
            <a:round/>
            <a:headEnd len="med" w="med" type="none"/>
            <a:tailEnd len="med" w="med" type="none"/>
          </a:ln>
        </p:spPr>
      </p:pic>
      <p:sp>
        <p:nvSpPr>
          <p:cNvPr id="2253" name="Shape 225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8" name="Shape 2258"/>
        <p:cNvGrpSpPr/>
        <p:nvPr/>
      </p:nvGrpSpPr>
      <p:grpSpPr>
        <a:xfrm>
          <a:off x="0" y="0"/>
          <a:ext cx="0" cy="0"/>
          <a:chOff x="0" y="0"/>
          <a:chExt cx="0" cy="0"/>
        </a:xfrm>
      </p:grpSpPr>
      <p:sp>
        <p:nvSpPr>
          <p:cNvPr id="2259" name="Shape 225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the Earned Income Credit</a:t>
            </a:r>
          </a:p>
        </p:txBody>
      </p:sp>
      <p:sp>
        <p:nvSpPr>
          <p:cNvPr id="2260" name="Shape 2260"/>
          <p:cNvSpPr txBox="1"/>
          <p:nvPr>
            <p:ph idx="1" type="body"/>
          </p:nvPr>
        </p:nvSpPr>
        <p:spPr>
          <a:xfrm>
            <a:off x="609600" y="1600203"/>
            <a:ext cx="10972800" cy="4525963"/>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11113" lvl="0" marL="11113" marR="0" rtl="0" algn="ctr">
              <a:spcBef>
                <a:spcPts val="0"/>
              </a:spcBef>
              <a:spcAft>
                <a:spcPts val="0"/>
              </a:spcAft>
              <a:buClr>
                <a:schemeClr val="accent3"/>
              </a:buClr>
              <a:buFont typeface="Noto Sans Symbols"/>
              <a:buNone/>
            </a:pPr>
            <a:r>
              <a:rPr b="1" i="0" lang="en-US" sz="3600" u="none" cap="none" strike="noStrike">
                <a:solidFill>
                  <a:schemeClr val="accent3"/>
                </a:solidFill>
                <a:latin typeface="Questrial"/>
                <a:ea typeface="Questrial"/>
                <a:cs typeface="Questrial"/>
                <a:sym typeface="Questrial"/>
              </a:rPr>
              <a:t>Open the </a:t>
            </a:r>
            <a:r>
              <a:rPr b="1" i="0" lang="en-US" sz="3600" u="sng" cap="none" strike="noStrike">
                <a:solidFill>
                  <a:schemeClr val="accent3"/>
                </a:solidFill>
                <a:latin typeface="Questrial"/>
                <a:ea typeface="Questrial"/>
                <a:cs typeface="Questrial"/>
                <a:sym typeface="Questrial"/>
              </a:rPr>
              <a:t>Publication 4012</a:t>
            </a:r>
            <a:r>
              <a:rPr b="1" i="0" lang="en-US" sz="3600" u="none" cap="none" strike="noStrike">
                <a:solidFill>
                  <a:schemeClr val="accent3"/>
                </a:solidFill>
                <a:latin typeface="Questrial"/>
                <a:ea typeface="Questrial"/>
                <a:cs typeface="Questrial"/>
                <a:sym typeface="Questrial"/>
              </a:rPr>
              <a:t> to the </a:t>
            </a:r>
            <a:r>
              <a:rPr b="1" i="0" lang="en-US" sz="3600" u="sng" cap="none" strike="noStrike">
                <a:solidFill>
                  <a:schemeClr val="accent3"/>
                </a:solidFill>
                <a:latin typeface="Questrial"/>
                <a:ea typeface="Questrial"/>
                <a:cs typeface="Questrial"/>
                <a:sym typeface="Questrial"/>
              </a:rPr>
              <a:t>Earned Income Credit Tab</a:t>
            </a:r>
          </a:p>
          <a:p>
            <a:pPr indent="-285750" lvl="1" marL="742950" marR="0" rtl="0" algn="l">
              <a:spcBef>
                <a:spcPts val="640"/>
              </a:spcBef>
              <a:spcAft>
                <a:spcPts val="0"/>
              </a:spcAft>
              <a:buClr>
                <a:schemeClr val="dk1"/>
              </a:buClr>
              <a:buFont typeface="Noto Sans Symbols"/>
              <a:buNone/>
            </a:pPr>
            <a:r>
              <a:t/>
            </a:r>
            <a:endParaRPr b="0" i="0" sz="3200" u="none" cap="none" strike="noStrike">
              <a:solidFill>
                <a:schemeClr val="accent3"/>
              </a:solidFill>
              <a:latin typeface="Questrial"/>
              <a:ea typeface="Questrial"/>
              <a:cs typeface="Questrial"/>
              <a:sym typeface="Questrial"/>
            </a:endParaRPr>
          </a:p>
          <a:p>
            <a:pPr indent="-3165" lvl="0" marL="3165" marR="0" rtl="0" algn="ctr">
              <a:spcBef>
                <a:spcPts val="960"/>
              </a:spcBef>
              <a:buClr>
                <a:schemeClr val="accent3"/>
              </a:buClr>
              <a:buFont typeface="Noto Sans Symbols"/>
              <a:buNone/>
            </a:pPr>
            <a:r>
              <a:rPr b="1" i="1" lang="en-US" sz="4800" u="none" cap="none" strike="noStrike">
                <a:solidFill>
                  <a:schemeClr val="accent3"/>
                </a:solidFill>
                <a:latin typeface="Questrial"/>
                <a:ea typeface="Questrial"/>
                <a:cs typeface="Questrial"/>
                <a:sym typeface="Questrial"/>
              </a:rPr>
              <a:t>Use this tab to help determine if a taxpayer qualifies the Earned Income Credit</a:t>
            </a:r>
          </a:p>
        </p:txBody>
      </p:sp>
      <p:sp>
        <p:nvSpPr>
          <p:cNvPr id="2261" name="Shape 226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0">
                                            <p:txEl>
                                              <p:pRg end="0" st="0"/>
                                            </p:txEl>
                                          </p:spTgt>
                                        </p:tgtEl>
                                        <p:attrNameLst>
                                          <p:attrName>style.visibility</p:attrName>
                                        </p:attrNameLst>
                                      </p:cBhvr>
                                      <p:to>
                                        <p:strVal val="visible"/>
                                      </p:to>
                                    </p:set>
                                    <p:animEffect filter="fade" transition="in">
                                      <p:cBhvr>
                                        <p:cTn dur="500"/>
                                        <p:tgtEl>
                                          <p:spTgt spid="226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0">
                                            <p:txEl>
                                              <p:pRg end="1" st="1"/>
                                            </p:txEl>
                                          </p:spTgt>
                                        </p:tgtEl>
                                        <p:attrNameLst>
                                          <p:attrName>style.visibility</p:attrName>
                                        </p:attrNameLst>
                                      </p:cBhvr>
                                      <p:to>
                                        <p:strVal val="visible"/>
                                      </p:to>
                                    </p:set>
                                    <p:animEffect filter="fade" transition="in">
                                      <p:cBhvr>
                                        <p:cTn dur="500"/>
                                        <p:tgtEl>
                                          <p:spTgt spid="226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0">
                                            <p:txEl>
                                              <p:pRg end="2" st="2"/>
                                            </p:txEl>
                                          </p:spTgt>
                                        </p:tgtEl>
                                        <p:attrNameLst>
                                          <p:attrName>style.visibility</p:attrName>
                                        </p:attrNameLst>
                                      </p:cBhvr>
                                      <p:to>
                                        <p:strVal val="visible"/>
                                      </p:to>
                                    </p:set>
                                    <p:animEffect filter="fade" transition="in">
                                      <p:cBhvr>
                                        <p:cTn dur="500"/>
                                        <p:tgtEl>
                                          <p:spTgt spid="226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5" name="Shape 2265"/>
        <p:cNvGrpSpPr/>
        <p:nvPr/>
      </p:nvGrpSpPr>
      <p:grpSpPr>
        <a:xfrm>
          <a:off x="0" y="0"/>
          <a:ext cx="0" cy="0"/>
          <a:chOff x="0" y="0"/>
          <a:chExt cx="0" cy="0"/>
        </a:xfrm>
      </p:grpSpPr>
      <p:sp>
        <p:nvSpPr>
          <p:cNvPr id="2266" name="Shape 226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p>
        </p:txBody>
      </p:sp>
      <p:sp>
        <p:nvSpPr>
          <p:cNvPr id="2267" name="Shape 2267"/>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Rules for everyone:</a:t>
            </a: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Must have </a:t>
            </a:r>
            <a:r>
              <a:rPr b="1" i="0" lang="en-US" sz="3200" u="none" cap="none" strike="noStrike">
                <a:solidFill>
                  <a:schemeClr val="dk1"/>
                </a:solidFill>
                <a:latin typeface="Questrial"/>
                <a:ea typeface="Questrial"/>
                <a:cs typeface="Questrial"/>
                <a:sym typeface="Questrial"/>
              </a:rPr>
              <a:t>earned</a:t>
            </a:r>
            <a:r>
              <a:rPr b="0" i="0" lang="en-US" sz="3200" u="none" cap="none" strike="noStrike">
                <a:solidFill>
                  <a:schemeClr val="dk1"/>
                </a:solidFill>
                <a:latin typeface="Questrial"/>
                <a:ea typeface="Questrial"/>
                <a:cs typeface="Questrial"/>
                <a:sym typeface="Questrial"/>
              </a:rPr>
              <a:t> income (and AGI has limits)</a:t>
            </a: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Valid SSNs and U.S. citizens/resident aliens</a:t>
            </a: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Not Married Filing Separately</a:t>
            </a: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No foreign earned income</a:t>
            </a:r>
          </a:p>
          <a:p>
            <a:pPr indent="-285750" lvl="1" marL="742950" marR="0" rtl="0" algn="l">
              <a:spcBef>
                <a:spcPts val="640"/>
              </a:spcBef>
              <a:spcAft>
                <a:spcPts val="0"/>
              </a:spcAft>
              <a:buClr>
                <a:schemeClr val="dk1"/>
              </a:buClr>
              <a:buSzPts val="3200"/>
              <a:buFont typeface="Arial"/>
              <a:buChar char="•"/>
            </a:pPr>
            <a:r>
              <a:rPr lang="en-US" sz="3200"/>
              <a:t>Limit on i</a:t>
            </a:r>
            <a:r>
              <a:rPr b="0" i="0" lang="en-US" sz="3200" u="none" cap="none" strike="noStrike">
                <a:solidFill>
                  <a:schemeClr val="dk1"/>
                </a:solidFill>
                <a:latin typeface="Questrial"/>
                <a:ea typeface="Questrial"/>
                <a:cs typeface="Questrial"/>
                <a:sym typeface="Questrial"/>
              </a:rPr>
              <a:t>nvestment income</a:t>
            </a:r>
          </a:p>
          <a:p>
            <a:pPr indent="-285750" lvl="1" marL="742950" marR="0" rtl="0" algn="l">
              <a:spcBef>
                <a:spcPts val="640"/>
              </a:spcBef>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Taxpayer cannot be qualifying child of another person</a:t>
            </a:r>
          </a:p>
        </p:txBody>
      </p:sp>
      <p:sp>
        <p:nvSpPr>
          <p:cNvPr id="2268" name="Shape 226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7">
                                            <p:txEl>
                                              <p:pRg end="0" st="0"/>
                                            </p:txEl>
                                          </p:spTgt>
                                        </p:tgtEl>
                                        <p:attrNameLst>
                                          <p:attrName>style.visibility</p:attrName>
                                        </p:attrNameLst>
                                      </p:cBhvr>
                                      <p:to>
                                        <p:strVal val="visible"/>
                                      </p:to>
                                    </p:set>
                                    <p:animEffect filter="fade" transition="in">
                                      <p:cBhvr>
                                        <p:cTn dur="500"/>
                                        <p:tgtEl>
                                          <p:spTgt spid="226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7">
                                            <p:txEl>
                                              <p:pRg end="1" st="1"/>
                                            </p:txEl>
                                          </p:spTgt>
                                        </p:tgtEl>
                                        <p:attrNameLst>
                                          <p:attrName>style.visibility</p:attrName>
                                        </p:attrNameLst>
                                      </p:cBhvr>
                                      <p:to>
                                        <p:strVal val="visible"/>
                                      </p:to>
                                    </p:set>
                                    <p:animEffect filter="fade" transition="in">
                                      <p:cBhvr>
                                        <p:cTn dur="500"/>
                                        <p:tgtEl>
                                          <p:spTgt spid="226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7">
                                            <p:txEl>
                                              <p:pRg end="2" st="2"/>
                                            </p:txEl>
                                          </p:spTgt>
                                        </p:tgtEl>
                                        <p:attrNameLst>
                                          <p:attrName>style.visibility</p:attrName>
                                        </p:attrNameLst>
                                      </p:cBhvr>
                                      <p:to>
                                        <p:strVal val="visible"/>
                                      </p:to>
                                    </p:set>
                                    <p:animEffect filter="fade" transition="in">
                                      <p:cBhvr>
                                        <p:cTn dur="500"/>
                                        <p:tgtEl>
                                          <p:spTgt spid="226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7">
                                            <p:txEl>
                                              <p:pRg end="3" st="3"/>
                                            </p:txEl>
                                          </p:spTgt>
                                        </p:tgtEl>
                                        <p:attrNameLst>
                                          <p:attrName>style.visibility</p:attrName>
                                        </p:attrNameLst>
                                      </p:cBhvr>
                                      <p:to>
                                        <p:strVal val="visible"/>
                                      </p:to>
                                    </p:set>
                                    <p:animEffect filter="fade" transition="in">
                                      <p:cBhvr>
                                        <p:cTn dur="500"/>
                                        <p:tgtEl>
                                          <p:spTgt spid="226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7">
                                            <p:txEl>
                                              <p:pRg end="4" st="4"/>
                                            </p:txEl>
                                          </p:spTgt>
                                        </p:tgtEl>
                                        <p:attrNameLst>
                                          <p:attrName>style.visibility</p:attrName>
                                        </p:attrNameLst>
                                      </p:cBhvr>
                                      <p:to>
                                        <p:strVal val="visible"/>
                                      </p:to>
                                    </p:set>
                                    <p:animEffect filter="fade" transition="in">
                                      <p:cBhvr>
                                        <p:cTn dur="500"/>
                                        <p:tgtEl>
                                          <p:spTgt spid="226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7">
                                            <p:txEl>
                                              <p:pRg end="5" st="5"/>
                                            </p:txEl>
                                          </p:spTgt>
                                        </p:tgtEl>
                                        <p:attrNameLst>
                                          <p:attrName>style.visibility</p:attrName>
                                        </p:attrNameLst>
                                      </p:cBhvr>
                                      <p:to>
                                        <p:strVal val="visible"/>
                                      </p:to>
                                    </p:set>
                                    <p:animEffect filter="fade" transition="in">
                                      <p:cBhvr>
                                        <p:cTn dur="500"/>
                                        <p:tgtEl>
                                          <p:spTgt spid="226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7">
                                            <p:txEl>
                                              <p:pRg end="6" st="6"/>
                                            </p:txEl>
                                          </p:spTgt>
                                        </p:tgtEl>
                                        <p:attrNameLst>
                                          <p:attrName>style.visibility</p:attrName>
                                        </p:attrNameLst>
                                      </p:cBhvr>
                                      <p:to>
                                        <p:strVal val="visible"/>
                                      </p:to>
                                    </p:set>
                                    <p:animEffect filter="fade" transition="in">
                                      <p:cBhvr>
                                        <p:cTn dur="500"/>
                                        <p:tgtEl>
                                          <p:spTgt spid="2267">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2" name="Shape 2272"/>
        <p:cNvGrpSpPr/>
        <p:nvPr/>
      </p:nvGrpSpPr>
      <p:grpSpPr>
        <a:xfrm>
          <a:off x="0" y="0"/>
          <a:ext cx="0" cy="0"/>
          <a:chOff x="0" y="0"/>
          <a:chExt cx="0" cy="0"/>
        </a:xfrm>
      </p:grpSpPr>
      <p:sp>
        <p:nvSpPr>
          <p:cNvPr id="2273" name="Shape 227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p>
        </p:txBody>
      </p:sp>
      <p:sp>
        <p:nvSpPr>
          <p:cNvPr id="2274" name="Shape 2274"/>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Rules if taxpayer does NOT have a qualifying child:</a:t>
            </a: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Cannot be claimed as a dependent by another person</a:t>
            </a: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Must be at least 25 but under 65 on December 31</a:t>
            </a:r>
            <a:r>
              <a:rPr b="0" baseline="30000" i="0" lang="en-US" sz="3200" u="none" cap="none" strike="noStrike">
                <a:solidFill>
                  <a:schemeClr val="dk1"/>
                </a:solidFill>
                <a:latin typeface="Questrial"/>
                <a:ea typeface="Questrial"/>
                <a:cs typeface="Questrial"/>
                <a:sym typeface="Questrial"/>
              </a:rPr>
              <a:t>st</a:t>
            </a:r>
            <a:r>
              <a:rPr b="0" i="0" lang="en-US" sz="3200" u="none" cap="none" strike="noStrike">
                <a:solidFill>
                  <a:schemeClr val="dk1"/>
                </a:solidFill>
                <a:latin typeface="Questrial"/>
                <a:ea typeface="Questrial"/>
                <a:cs typeface="Questrial"/>
                <a:sym typeface="Questrial"/>
              </a:rPr>
              <a:t> of the tax year</a:t>
            </a:r>
          </a:p>
          <a:p>
            <a:pPr indent="-285750" lvl="1" marL="742950" marR="0" rtl="0" algn="l">
              <a:spcBef>
                <a:spcPts val="640"/>
              </a:spcBef>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Must have lived in the United States (and spouse, if MFJ) for more than ½ of the year</a:t>
            </a:r>
          </a:p>
        </p:txBody>
      </p:sp>
      <p:sp>
        <p:nvSpPr>
          <p:cNvPr id="2275" name="Shape 227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4">
                                            <p:txEl>
                                              <p:pRg end="0" st="0"/>
                                            </p:txEl>
                                          </p:spTgt>
                                        </p:tgtEl>
                                        <p:attrNameLst>
                                          <p:attrName>style.visibility</p:attrName>
                                        </p:attrNameLst>
                                      </p:cBhvr>
                                      <p:to>
                                        <p:strVal val="visible"/>
                                      </p:to>
                                    </p:set>
                                    <p:animEffect filter="fade" transition="in">
                                      <p:cBhvr>
                                        <p:cTn dur="500"/>
                                        <p:tgtEl>
                                          <p:spTgt spid="227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4">
                                            <p:txEl>
                                              <p:pRg end="1" st="1"/>
                                            </p:txEl>
                                          </p:spTgt>
                                        </p:tgtEl>
                                        <p:attrNameLst>
                                          <p:attrName>style.visibility</p:attrName>
                                        </p:attrNameLst>
                                      </p:cBhvr>
                                      <p:to>
                                        <p:strVal val="visible"/>
                                      </p:to>
                                    </p:set>
                                    <p:animEffect filter="fade" transition="in">
                                      <p:cBhvr>
                                        <p:cTn dur="500"/>
                                        <p:tgtEl>
                                          <p:spTgt spid="227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4">
                                            <p:txEl>
                                              <p:pRg end="2" st="2"/>
                                            </p:txEl>
                                          </p:spTgt>
                                        </p:tgtEl>
                                        <p:attrNameLst>
                                          <p:attrName>style.visibility</p:attrName>
                                        </p:attrNameLst>
                                      </p:cBhvr>
                                      <p:to>
                                        <p:strVal val="visible"/>
                                      </p:to>
                                    </p:set>
                                    <p:animEffect filter="fade" transition="in">
                                      <p:cBhvr>
                                        <p:cTn dur="500"/>
                                        <p:tgtEl>
                                          <p:spTgt spid="227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4">
                                            <p:txEl>
                                              <p:pRg end="3" st="3"/>
                                            </p:txEl>
                                          </p:spTgt>
                                        </p:tgtEl>
                                        <p:attrNameLst>
                                          <p:attrName>style.visibility</p:attrName>
                                        </p:attrNameLst>
                                      </p:cBhvr>
                                      <p:to>
                                        <p:strVal val="visible"/>
                                      </p:to>
                                    </p:set>
                                    <p:animEffect filter="fade" transition="in">
                                      <p:cBhvr>
                                        <p:cTn dur="500"/>
                                        <p:tgtEl>
                                          <p:spTgt spid="2274">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9" name="Shape 2279"/>
        <p:cNvGrpSpPr/>
        <p:nvPr/>
      </p:nvGrpSpPr>
      <p:grpSpPr>
        <a:xfrm>
          <a:off x="0" y="0"/>
          <a:ext cx="0" cy="0"/>
          <a:chOff x="0" y="0"/>
          <a:chExt cx="0" cy="0"/>
        </a:xfrm>
      </p:grpSpPr>
      <p:sp>
        <p:nvSpPr>
          <p:cNvPr id="2280" name="Shape 228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p>
        </p:txBody>
      </p:sp>
      <p:sp>
        <p:nvSpPr>
          <p:cNvPr id="2281" name="Shape 2281"/>
          <p:cNvSpPr txBox="1"/>
          <p:nvPr>
            <p:ph idx="1" type="body"/>
          </p:nvPr>
        </p:nvSpPr>
        <p:spPr>
          <a:xfrm>
            <a:off x="609600" y="1600203"/>
            <a:ext cx="10972800" cy="4856015"/>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Rules if taxpayer has a qualifying child:</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child must have a valid SSN that allows him/her to work</a:t>
            </a: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[Relationship Test] </a:t>
            </a:r>
            <a:r>
              <a:rPr b="0" i="0" lang="en-US" sz="3600" u="none" cap="none" strike="noStrike">
                <a:solidFill>
                  <a:schemeClr val="dk1"/>
                </a:solidFill>
                <a:latin typeface="Questrial"/>
                <a:ea typeface="Questrial"/>
                <a:cs typeface="Questrial"/>
                <a:sym typeface="Questrial"/>
              </a:rPr>
              <a:t>Child must be the taxpayer’s:</a:t>
            </a: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son, daughter, stepchild, eligible foster child</a:t>
            </a:r>
          </a:p>
          <a:p>
            <a:pPr indent="-228600" lvl="2" marL="1143000" marR="0" rtl="0" algn="l">
              <a:spcBef>
                <a:spcPts val="640"/>
              </a:spcBef>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brother, sister, half brother, half sister, stepbrother, stepsister, or descendent of any of them</a:t>
            </a:r>
          </a:p>
        </p:txBody>
      </p:sp>
      <p:sp>
        <p:nvSpPr>
          <p:cNvPr id="2282" name="Shape 228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1">
                                            <p:txEl>
                                              <p:pRg end="0" st="0"/>
                                            </p:txEl>
                                          </p:spTgt>
                                        </p:tgtEl>
                                        <p:attrNameLst>
                                          <p:attrName>style.visibility</p:attrName>
                                        </p:attrNameLst>
                                      </p:cBhvr>
                                      <p:to>
                                        <p:strVal val="visible"/>
                                      </p:to>
                                    </p:set>
                                    <p:animEffect filter="fade" transition="in">
                                      <p:cBhvr>
                                        <p:cTn dur="500"/>
                                        <p:tgtEl>
                                          <p:spTgt spid="228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1">
                                            <p:txEl>
                                              <p:pRg end="1" st="1"/>
                                            </p:txEl>
                                          </p:spTgt>
                                        </p:tgtEl>
                                        <p:attrNameLst>
                                          <p:attrName>style.visibility</p:attrName>
                                        </p:attrNameLst>
                                      </p:cBhvr>
                                      <p:to>
                                        <p:strVal val="visible"/>
                                      </p:to>
                                    </p:set>
                                    <p:animEffect filter="fade" transition="in">
                                      <p:cBhvr>
                                        <p:cTn dur="500"/>
                                        <p:tgtEl>
                                          <p:spTgt spid="228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1">
                                            <p:txEl>
                                              <p:pRg end="2" st="2"/>
                                            </p:txEl>
                                          </p:spTgt>
                                        </p:tgtEl>
                                        <p:attrNameLst>
                                          <p:attrName>style.visibility</p:attrName>
                                        </p:attrNameLst>
                                      </p:cBhvr>
                                      <p:to>
                                        <p:strVal val="visible"/>
                                      </p:to>
                                    </p:set>
                                    <p:animEffect filter="fade" transition="in">
                                      <p:cBhvr>
                                        <p:cTn dur="500"/>
                                        <p:tgtEl>
                                          <p:spTgt spid="228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1">
                                            <p:txEl>
                                              <p:pRg end="3" st="3"/>
                                            </p:txEl>
                                          </p:spTgt>
                                        </p:tgtEl>
                                        <p:attrNameLst>
                                          <p:attrName>style.visibility</p:attrName>
                                        </p:attrNameLst>
                                      </p:cBhvr>
                                      <p:to>
                                        <p:strVal val="visible"/>
                                      </p:to>
                                    </p:set>
                                    <p:animEffect filter="fade" transition="in">
                                      <p:cBhvr>
                                        <p:cTn dur="500"/>
                                        <p:tgtEl>
                                          <p:spTgt spid="228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1">
                                            <p:txEl>
                                              <p:pRg end="4" st="4"/>
                                            </p:txEl>
                                          </p:spTgt>
                                        </p:tgtEl>
                                        <p:attrNameLst>
                                          <p:attrName>style.visibility</p:attrName>
                                        </p:attrNameLst>
                                      </p:cBhvr>
                                      <p:to>
                                        <p:strVal val="visible"/>
                                      </p:to>
                                    </p:set>
                                    <p:animEffect filter="fade" transition="in">
                                      <p:cBhvr>
                                        <p:cTn dur="500"/>
                                        <p:tgtEl>
                                          <p:spTgt spid="228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6" name="Shape 2286"/>
        <p:cNvGrpSpPr/>
        <p:nvPr/>
      </p:nvGrpSpPr>
      <p:grpSpPr>
        <a:xfrm>
          <a:off x="0" y="0"/>
          <a:ext cx="0" cy="0"/>
          <a:chOff x="0" y="0"/>
          <a:chExt cx="0" cy="0"/>
        </a:xfrm>
      </p:grpSpPr>
      <p:sp>
        <p:nvSpPr>
          <p:cNvPr id="2287" name="Shape 228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p>
        </p:txBody>
      </p:sp>
      <p:sp>
        <p:nvSpPr>
          <p:cNvPr id="2288" name="Shape 2288"/>
          <p:cNvSpPr txBox="1"/>
          <p:nvPr>
            <p:ph idx="1" type="body"/>
          </p:nvPr>
        </p:nvSpPr>
        <p:spPr>
          <a:xfrm>
            <a:off x="609600" y="1600203"/>
            <a:ext cx="10972800" cy="4856015"/>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Rules if taxpayer has a qualifying child:</a:t>
            </a: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[Age Test] </a:t>
            </a:r>
            <a:r>
              <a:rPr b="0" i="0" lang="en-US" sz="3600" u="none" cap="none" strike="noStrike">
                <a:solidFill>
                  <a:schemeClr val="dk1"/>
                </a:solidFill>
                <a:latin typeface="Questrial"/>
                <a:ea typeface="Questrial"/>
                <a:cs typeface="Questrial"/>
                <a:sym typeface="Questrial"/>
              </a:rPr>
              <a:t>Child must be</a:t>
            </a: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Under age 19 at the end of the tax year, </a:t>
            </a:r>
            <a:r>
              <a:rPr b="1" i="1" lang="en-US" sz="3200" u="none" cap="none" strike="noStrike">
                <a:solidFill>
                  <a:schemeClr val="accent1"/>
                </a:solidFill>
                <a:latin typeface="Questrial"/>
                <a:ea typeface="Questrial"/>
                <a:cs typeface="Questrial"/>
                <a:sym typeface="Questrial"/>
              </a:rPr>
              <a:t>OR</a:t>
            </a: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Under age 24 and a full-time student at the end of the tax year, </a:t>
            </a:r>
            <a:r>
              <a:rPr b="1" i="1" lang="en-US" sz="3200" u="none" cap="none" strike="noStrike">
                <a:solidFill>
                  <a:schemeClr val="accent1"/>
                </a:solidFill>
                <a:latin typeface="Questrial"/>
                <a:ea typeface="Questrial"/>
                <a:cs typeface="Questrial"/>
                <a:sym typeface="Questrial"/>
              </a:rPr>
              <a:t>OR</a:t>
            </a:r>
          </a:p>
          <a:p>
            <a:pPr indent="-228600" lvl="2" marL="1143000" marR="0" rtl="0" algn="l">
              <a:spcBef>
                <a:spcPts val="640"/>
              </a:spcBef>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Any age and permanently and totally disabled </a:t>
            </a:r>
          </a:p>
        </p:txBody>
      </p:sp>
      <p:sp>
        <p:nvSpPr>
          <p:cNvPr id="2289" name="Shape 228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3" name="Shape 2293"/>
        <p:cNvGrpSpPr/>
        <p:nvPr/>
      </p:nvGrpSpPr>
      <p:grpSpPr>
        <a:xfrm>
          <a:off x="0" y="0"/>
          <a:ext cx="0" cy="0"/>
          <a:chOff x="0" y="0"/>
          <a:chExt cx="0" cy="0"/>
        </a:xfrm>
      </p:grpSpPr>
      <p:sp>
        <p:nvSpPr>
          <p:cNvPr id="2294" name="Shape 229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p>
        </p:txBody>
      </p:sp>
      <p:sp>
        <p:nvSpPr>
          <p:cNvPr id="2295" name="Shape 2295"/>
          <p:cNvSpPr txBox="1"/>
          <p:nvPr>
            <p:ph idx="1" type="body"/>
          </p:nvPr>
        </p:nvSpPr>
        <p:spPr>
          <a:xfrm>
            <a:off x="609600" y="1600203"/>
            <a:ext cx="10972800" cy="4856015"/>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Rules if taxpayer has a qualifying child:</a:t>
            </a:r>
          </a:p>
          <a:p>
            <a:pPr indent="-285750" lvl="1" marL="742950" marR="0" rtl="0" algn="l">
              <a:spcBef>
                <a:spcPts val="640"/>
              </a:spcBef>
              <a:spcAft>
                <a:spcPts val="0"/>
              </a:spcAft>
              <a:buClr>
                <a:schemeClr val="dk1"/>
              </a:buClr>
              <a:buSzPts val="3200"/>
              <a:buFont typeface="Arial"/>
              <a:buChar char="•"/>
            </a:pPr>
            <a:r>
              <a:rPr b="1" i="0" lang="en-US" sz="3200" u="none" cap="none" strike="noStrike">
                <a:solidFill>
                  <a:schemeClr val="dk1"/>
                </a:solidFill>
                <a:latin typeface="Questrial"/>
                <a:ea typeface="Questrial"/>
                <a:cs typeface="Questrial"/>
                <a:sym typeface="Questrial"/>
              </a:rPr>
              <a:t>[Joint Return Test] </a:t>
            </a:r>
            <a:r>
              <a:rPr b="0" i="0" lang="en-US" sz="3200" u="none" cap="none" strike="noStrike">
                <a:solidFill>
                  <a:schemeClr val="dk1"/>
                </a:solidFill>
                <a:latin typeface="Questrial"/>
                <a:ea typeface="Questrial"/>
                <a:cs typeface="Questrial"/>
                <a:sym typeface="Questrial"/>
              </a:rPr>
              <a:t>Qualifying child must not have filed a joint return for the tax year</a:t>
            </a:r>
          </a:p>
          <a:p>
            <a:pPr indent="-228600" lvl="2" marL="1143000" marR="0" rtl="0" algn="l">
              <a:spcBef>
                <a:spcPts val="560"/>
              </a:spcBef>
              <a:spcAft>
                <a:spcPts val="0"/>
              </a:spcAft>
              <a:buClr>
                <a:schemeClr val="dk1"/>
              </a:buClr>
              <a:buSzPts val="2800"/>
              <a:buFont typeface="Courier New"/>
              <a:buChar char="o"/>
            </a:pPr>
            <a:r>
              <a:rPr b="0" i="0" lang="en-US" sz="2800" u="none" cap="none" strike="noStrike">
                <a:solidFill>
                  <a:schemeClr val="dk1"/>
                </a:solidFill>
                <a:latin typeface="Questrial"/>
                <a:ea typeface="Questrial"/>
                <a:cs typeface="Questrial"/>
                <a:sym typeface="Questrial"/>
              </a:rPr>
              <a:t>Unless the child only filed a joint return with spouse to claim a refund</a:t>
            </a:r>
          </a:p>
          <a:p>
            <a:pPr indent="-285750" lvl="1" marL="742950" marR="0" rtl="0" algn="l">
              <a:spcBef>
                <a:spcPts val="640"/>
              </a:spcBef>
              <a:spcAft>
                <a:spcPts val="0"/>
              </a:spcAft>
              <a:buClr>
                <a:schemeClr val="dk1"/>
              </a:buClr>
              <a:buSzPts val="3200"/>
              <a:buFont typeface="Arial"/>
              <a:buChar char="•"/>
            </a:pPr>
            <a:r>
              <a:rPr b="1" i="0" lang="en-US" sz="3200" u="none" cap="none" strike="noStrike">
                <a:solidFill>
                  <a:schemeClr val="dk1"/>
                </a:solidFill>
                <a:latin typeface="Questrial"/>
                <a:ea typeface="Questrial"/>
                <a:cs typeface="Questrial"/>
                <a:sym typeface="Questrial"/>
              </a:rPr>
              <a:t>[Residency Test] </a:t>
            </a:r>
            <a:r>
              <a:rPr b="0" i="0" lang="en-US" sz="3200" u="none" cap="none" strike="noStrike">
                <a:solidFill>
                  <a:schemeClr val="dk1"/>
                </a:solidFill>
                <a:latin typeface="Questrial"/>
                <a:ea typeface="Questrial"/>
                <a:cs typeface="Questrial"/>
                <a:sym typeface="Questrial"/>
              </a:rPr>
              <a:t>Must have lived with the taxpayer for more than ½ the year</a:t>
            </a:r>
          </a:p>
          <a:p>
            <a:pPr indent="-285750" lvl="1" marL="742950" marR="0" rtl="0" algn="l">
              <a:spcBef>
                <a:spcPts val="640"/>
              </a:spcBef>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Must not be the qualifying child of another person</a:t>
            </a:r>
          </a:p>
        </p:txBody>
      </p:sp>
      <p:sp>
        <p:nvSpPr>
          <p:cNvPr id="2296" name="Shape 229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0" name="Shape 2300"/>
        <p:cNvGrpSpPr/>
        <p:nvPr/>
      </p:nvGrpSpPr>
      <p:grpSpPr>
        <a:xfrm>
          <a:off x="0" y="0"/>
          <a:ext cx="0" cy="0"/>
          <a:chOff x="0" y="0"/>
          <a:chExt cx="0" cy="0"/>
        </a:xfrm>
      </p:grpSpPr>
      <p:sp>
        <p:nvSpPr>
          <p:cNvPr id="2301" name="Shape 230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p>
        </p:txBody>
      </p:sp>
      <p:sp>
        <p:nvSpPr>
          <p:cNvPr id="2302" name="Shape 2302"/>
          <p:cNvSpPr txBox="1"/>
          <p:nvPr>
            <p:ph idx="1" type="body"/>
          </p:nvPr>
        </p:nvSpPr>
        <p:spPr>
          <a:xfrm>
            <a:off x="609600" y="1600203"/>
            <a:ext cx="10972800" cy="4525963"/>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spcAft>
                <a:spcPts val="0"/>
              </a:spcAft>
              <a:buClr>
                <a:schemeClr val="accent3"/>
              </a:buClr>
              <a:buFont typeface="Noto Sans Symbols"/>
              <a:buNone/>
            </a:pPr>
            <a:r>
              <a:rPr b="1" i="0" lang="en-US" sz="3700" u="none" cap="none" strike="noStrike">
                <a:solidFill>
                  <a:schemeClr val="accent3"/>
                </a:solidFill>
                <a:latin typeface="Questrial"/>
                <a:ea typeface="Questrial"/>
                <a:cs typeface="Questrial"/>
                <a:sym typeface="Questrial"/>
              </a:rPr>
              <a:t>Note: Just because a person qualifies as the dependent of the taxpayer does not mean they automatically make the taxpayer eligible for the EIC</a:t>
            </a:r>
          </a:p>
          <a:p>
            <a:pPr indent="0" lvl="0" marL="0" marR="0" rtl="0" algn="ctr">
              <a:spcBef>
                <a:spcPts val="740"/>
              </a:spcBef>
              <a:buClr>
                <a:schemeClr val="accent3"/>
              </a:buClr>
              <a:buFont typeface="Noto Sans Symbols"/>
              <a:buNone/>
            </a:pPr>
            <a:r>
              <a:rPr b="1" i="1" lang="en-US" sz="3700" u="none" cap="none" strike="noStrike">
                <a:solidFill>
                  <a:schemeClr val="accent3"/>
                </a:solidFill>
                <a:latin typeface="Questrial"/>
                <a:ea typeface="Questrial"/>
                <a:cs typeface="Questrial"/>
                <a:sym typeface="Questrial"/>
              </a:rPr>
              <a:t>Child in question must meet the age, relationship, residency, and joint return tests to qualify (therefore, Qualifying Children always meet requirements, HOWEVER, Qualifying Relatives DO NOT)</a:t>
            </a:r>
          </a:p>
        </p:txBody>
      </p:sp>
      <p:sp>
        <p:nvSpPr>
          <p:cNvPr id="2303" name="Shape 230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2">
                                            <p:txEl>
                                              <p:pRg end="0" st="0"/>
                                            </p:txEl>
                                          </p:spTgt>
                                        </p:tgtEl>
                                        <p:attrNameLst>
                                          <p:attrName>style.visibility</p:attrName>
                                        </p:attrNameLst>
                                      </p:cBhvr>
                                      <p:to>
                                        <p:strVal val="visible"/>
                                      </p:to>
                                    </p:set>
                                    <p:animEffect filter="fade" transition="in">
                                      <p:cBhvr>
                                        <p:cTn dur="500"/>
                                        <p:tgtEl>
                                          <p:spTgt spid="230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2">
                                            <p:txEl>
                                              <p:pRg end="1" st="1"/>
                                            </p:txEl>
                                          </p:spTgt>
                                        </p:tgtEl>
                                        <p:attrNameLst>
                                          <p:attrName>style.visibility</p:attrName>
                                        </p:attrNameLst>
                                      </p:cBhvr>
                                      <p:to>
                                        <p:strVal val="visible"/>
                                      </p:to>
                                    </p:set>
                                    <p:animEffect filter="fade" transition="in">
                                      <p:cBhvr>
                                        <p:cTn dur="500"/>
                                        <p:tgtEl>
                                          <p:spTgt spid="2302">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Shape 24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Deduction</a:t>
            </a:r>
          </a:p>
        </p:txBody>
      </p:sp>
      <p:sp>
        <p:nvSpPr>
          <p:cNvPr id="250" name="Shape 250"/>
          <p:cNvSpPr txBox="1"/>
          <p:nvPr>
            <p:ph idx="1" type="body"/>
          </p:nvPr>
        </p:nvSpPr>
        <p:spPr>
          <a:xfrm>
            <a:off x="609600" y="1600204"/>
            <a:ext cx="10972800" cy="349175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Amount subtracted from the AGI to further decrease taxable income</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Standard deduction: based on filing status</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Itemized deductions: taxpayer can </a:t>
            </a:r>
            <a:r>
              <a:rPr lang="en-US"/>
              <a:t>choose</a:t>
            </a:r>
            <a:r>
              <a:rPr b="0" i="0" lang="en-US" sz="3600" u="none" cap="none" strike="noStrike">
                <a:solidFill>
                  <a:schemeClr val="dk1"/>
                </a:solidFill>
                <a:latin typeface="Questrial"/>
                <a:ea typeface="Questrial"/>
                <a:cs typeface="Questrial"/>
                <a:sym typeface="Questrial"/>
              </a:rPr>
              <a:t> to enter expenses if larger than standard deduction amount</a:t>
            </a:r>
          </a:p>
          <a:p>
            <a:pPr indent="-5080" lvl="1" marL="411480" marR="0" rtl="0" algn="ctr">
              <a:spcBef>
                <a:spcPts val="600"/>
              </a:spcBef>
              <a:buClr>
                <a:schemeClr val="dk1"/>
              </a:buClr>
              <a:buFont typeface="Arial"/>
              <a:buNone/>
            </a:pPr>
            <a:r>
              <a:t/>
            </a:r>
            <a:endParaRPr b="0" i="0" sz="3000" u="none" cap="none" strike="noStrike">
              <a:solidFill>
                <a:schemeClr val="dk1"/>
              </a:solidFill>
              <a:latin typeface="Questrial"/>
              <a:ea typeface="Questrial"/>
              <a:cs typeface="Questrial"/>
              <a:sym typeface="Questrial"/>
            </a:endParaRPr>
          </a:p>
        </p:txBody>
      </p:sp>
      <p:sp>
        <p:nvSpPr>
          <p:cNvPr id="251" name="Shape 251"/>
          <p:cNvSpPr/>
          <p:nvPr/>
        </p:nvSpPr>
        <p:spPr>
          <a:xfrm>
            <a:off x="609600" y="5346967"/>
            <a:ext cx="10972800" cy="1323300"/>
          </a:xfrm>
          <a:prstGeom prst="rect">
            <a:avLst/>
          </a:prstGeom>
          <a:solidFill>
            <a:schemeClr val="accent1"/>
          </a:solidFill>
          <a:ln cap="flat" cmpd="sng" w="25400">
            <a:solidFill>
              <a:srgbClr val="B08420"/>
            </a:solidFill>
            <a:prstDash val="solid"/>
            <a:round/>
            <a:headEnd len="med" w="med" type="none"/>
            <a:tailEnd len="med" w="med" type="none"/>
          </a:ln>
        </p:spPr>
        <p:txBody>
          <a:bodyPr anchorCtr="0" anchor="t" bIns="45700" lIns="91425" rIns="91425" wrap="square" tIns="45700">
            <a:noAutofit/>
          </a:bodyPr>
          <a:lstStyle/>
          <a:p>
            <a:pPr indent="-5080" lvl="1" marL="411480" marR="0" rtl="0" algn="ctr">
              <a:spcBef>
                <a:spcPts val="0"/>
              </a:spcBef>
              <a:buClr>
                <a:schemeClr val="lt1"/>
              </a:buClr>
              <a:buFont typeface="Questrial"/>
              <a:buNone/>
            </a:pPr>
            <a:r>
              <a:rPr b="1" i="0" lang="en-US" sz="4000" u="none" cap="none" strike="noStrike">
                <a:solidFill>
                  <a:schemeClr val="lt1"/>
                </a:solidFill>
                <a:latin typeface="Questrial"/>
                <a:ea typeface="Questrial"/>
                <a:cs typeface="Questrial"/>
                <a:sym typeface="Questrial"/>
              </a:rPr>
              <a:t>Standard/Itemized Deduction(s) </a:t>
            </a:r>
          </a:p>
          <a:p>
            <a:pPr indent="-5080" lvl="1" marL="411480" marR="0" rtl="0" algn="ctr">
              <a:spcBef>
                <a:spcPts val="0"/>
              </a:spcBef>
              <a:buClr>
                <a:schemeClr val="lt1"/>
              </a:buClr>
              <a:buFont typeface="Questrial"/>
              <a:buNone/>
            </a:pPr>
            <a:r>
              <a:rPr b="1" i="0" lang="en-US" sz="4000" u="none" cap="none" strike="noStrike">
                <a:solidFill>
                  <a:schemeClr val="lt1"/>
                </a:solidFill>
                <a:latin typeface="Questrial"/>
                <a:ea typeface="Questrial"/>
                <a:cs typeface="Questrial"/>
                <a:sym typeface="Questrial"/>
              </a:rPr>
              <a:t>found on Line 40</a:t>
            </a:r>
          </a:p>
        </p:txBody>
      </p:sp>
      <p:sp>
        <p:nvSpPr>
          <p:cNvPr id="252" name="Shape 25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xEl>
                                              <p:pRg end="0" st="0"/>
                                            </p:txEl>
                                          </p:spTgt>
                                        </p:tgtEl>
                                        <p:attrNameLst>
                                          <p:attrName>style.visibility</p:attrName>
                                        </p:attrNameLst>
                                      </p:cBhvr>
                                      <p:to>
                                        <p:strVal val="visible"/>
                                      </p:to>
                                    </p:set>
                                    <p:animEffect filter="fade" transition="in">
                                      <p:cBhvr>
                                        <p:cTn dur="500"/>
                                        <p:tgtEl>
                                          <p:spTgt spid="25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xEl>
                                              <p:pRg end="1" st="1"/>
                                            </p:txEl>
                                          </p:spTgt>
                                        </p:tgtEl>
                                        <p:attrNameLst>
                                          <p:attrName>style.visibility</p:attrName>
                                        </p:attrNameLst>
                                      </p:cBhvr>
                                      <p:to>
                                        <p:strVal val="visible"/>
                                      </p:to>
                                    </p:set>
                                    <p:animEffect filter="fade" transition="in">
                                      <p:cBhvr>
                                        <p:cTn dur="500"/>
                                        <p:tgtEl>
                                          <p:spTgt spid="25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xEl>
                                              <p:pRg end="2" st="2"/>
                                            </p:txEl>
                                          </p:spTgt>
                                        </p:tgtEl>
                                        <p:attrNameLst>
                                          <p:attrName>style.visibility</p:attrName>
                                        </p:attrNameLst>
                                      </p:cBhvr>
                                      <p:to>
                                        <p:strVal val="visible"/>
                                      </p:to>
                                    </p:set>
                                    <p:animEffect filter="fade" transition="in">
                                      <p:cBhvr>
                                        <p:cTn dur="500"/>
                                        <p:tgtEl>
                                          <p:spTgt spid="25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xEl>
                                              <p:pRg end="3" st="3"/>
                                            </p:txEl>
                                          </p:spTgt>
                                        </p:tgtEl>
                                        <p:attrNameLst>
                                          <p:attrName>style.visibility</p:attrName>
                                        </p:attrNameLst>
                                      </p:cBhvr>
                                      <p:to>
                                        <p:strVal val="visible"/>
                                      </p:to>
                                    </p:set>
                                    <p:animEffect filter="fade" transition="in">
                                      <p:cBhvr>
                                        <p:cTn dur="500"/>
                                        <p:tgtEl>
                                          <p:spTgt spid="25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
                                        <p:tgtEl>
                                          <p:spTgt spid="2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8" name="Shape 2308"/>
        <p:cNvGrpSpPr/>
        <p:nvPr/>
      </p:nvGrpSpPr>
      <p:grpSpPr>
        <a:xfrm>
          <a:off x="0" y="0"/>
          <a:ext cx="0" cy="0"/>
          <a:chOff x="0" y="0"/>
          <a:chExt cx="0" cy="0"/>
        </a:xfrm>
      </p:grpSpPr>
      <p:sp>
        <p:nvSpPr>
          <p:cNvPr id="2309" name="Shape 230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Qualifying Child of More than One Person</a:t>
            </a:r>
          </a:p>
        </p:txBody>
      </p:sp>
      <p:sp>
        <p:nvSpPr>
          <p:cNvPr id="2310" name="Shape 2310"/>
          <p:cNvSpPr txBox="1"/>
          <p:nvPr>
            <p:ph idx="1" type="body"/>
          </p:nvPr>
        </p:nvSpPr>
        <p:spPr>
          <a:xfrm>
            <a:off x="609600" y="1600203"/>
            <a:ext cx="10972800" cy="4223081"/>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Sometimes, a child meets all of the tests to be claimed by more than one taxpayer</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child cannot be used by more than one person to claim the EIC</a:t>
            </a:r>
          </a:p>
          <a:p>
            <a:pPr indent="-342900" lvl="0" marL="342900" marR="0" rtl="0" algn="l">
              <a:lnSpc>
                <a:spcPct val="90000"/>
              </a:lnSpc>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rules for determining who claims the child for EIC are the same as those for determining who claims the the child as a dependent</a:t>
            </a:r>
          </a:p>
        </p:txBody>
      </p:sp>
      <p:sp>
        <p:nvSpPr>
          <p:cNvPr id="2311" name="Shape 2311"/>
          <p:cNvSpPr txBox="1"/>
          <p:nvPr/>
        </p:nvSpPr>
        <p:spPr>
          <a:xfrm>
            <a:off x="609600" y="6113682"/>
            <a:ext cx="10972800" cy="5232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0" lvl="0" marL="0" marR="0" rtl="0" algn="ctr">
              <a:spcBef>
                <a:spcPts val="0"/>
              </a:spcBef>
              <a:buNone/>
            </a:pPr>
            <a:r>
              <a:rPr b="1" lang="en-US" sz="2800">
                <a:solidFill>
                  <a:schemeClr val="accent3"/>
                </a:solidFill>
                <a:latin typeface="Questrial"/>
                <a:ea typeface="Questrial"/>
                <a:cs typeface="Questrial"/>
                <a:sym typeface="Questrial"/>
              </a:rPr>
              <a:t>If this situation arises, please </a:t>
            </a:r>
            <a:r>
              <a:rPr b="1" lang="en-US" sz="2800" u="sng">
                <a:solidFill>
                  <a:schemeClr val="accent3"/>
                </a:solidFill>
                <a:latin typeface="Questrial"/>
                <a:ea typeface="Questrial"/>
                <a:cs typeface="Questrial"/>
                <a:sym typeface="Questrial"/>
              </a:rPr>
              <a:t>see your Site Coordinator</a:t>
            </a:r>
          </a:p>
        </p:txBody>
      </p:sp>
      <p:sp>
        <p:nvSpPr>
          <p:cNvPr id="2312" name="Shape 231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0">
                                            <p:txEl>
                                              <p:pRg end="0" st="0"/>
                                            </p:txEl>
                                          </p:spTgt>
                                        </p:tgtEl>
                                        <p:attrNameLst>
                                          <p:attrName>style.visibility</p:attrName>
                                        </p:attrNameLst>
                                      </p:cBhvr>
                                      <p:to>
                                        <p:strVal val="visible"/>
                                      </p:to>
                                    </p:set>
                                    <p:animEffect filter="fade" transition="in">
                                      <p:cBhvr>
                                        <p:cTn dur="500"/>
                                        <p:tgtEl>
                                          <p:spTgt spid="231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0">
                                            <p:txEl>
                                              <p:pRg end="1" st="1"/>
                                            </p:txEl>
                                          </p:spTgt>
                                        </p:tgtEl>
                                        <p:attrNameLst>
                                          <p:attrName>style.visibility</p:attrName>
                                        </p:attrNameLst>
                                      </p:cBhvr>
                                      <p:to>
                                        <p:strVal val="visible"/>
                                      </p:to>
                                    </p:set>
                                    <p:animEffect filter="fade" transition="in">
                                      <p:cBhvr>
                                        <p:cTn dur="500"/>
                                        <p:tgtEl>
                                          <p:spTgt spid="231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0">
                                            <p:txEl>
                                              <p:pRg end="2" st="2"/>
                                            </p:txEl>
                                          </p:spTgt>
                                        </p:tgtEl>
                                        <p:attrNameLst>
                                          <p:attrName>style.visibility</p:attrName>
                                        </p:attrNameLst>
                                      </p:cBhvr>
                                      <p:to>
                                        <p:strVal val="visible"/>
                                      </p:to>
                                    </p:set>
                                    <p:animEffect filter="fade" transition="in">
                                      <p:cBhvr>
                                        <p:cTn dur="500"/>
                                        <p:tgtEl>
                                          <p:spTgt spid="231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7" name="Shape 2317"/>
        <p:cNvGrpSpPr/>
        <p:nvPr/>
      </p:nvGrpSpPr>
      <p:grpSpPr>
        <a:xfrm>
          <a:off x="0" y="0"/>
          <a:ext cx="0" cy="0"/>
          <a:chOff x="0" y="0"/>
          <a:chExt cx="0" cy="0"/>
        </a:xfrm>
      </p:grpSpPr>
      <p:sp>
        <p:nvSpPr>
          <p:cNvPr id="2318" name="Shape 231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Disallowance</a:t>
            </a:r>
          </a:p>
        </p:txBody>
      </p:sp>
      <p:sp>
        <p:nvSpPr>
          <p:cNvPr id="2319" name="Shape 2319"/>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EIC can be disallowed for</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Reckless or intentional disregard of the rules: 2 years</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Fraudulent Claim: 10 Years</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To claim EIC again, a taxpayer must</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Wait full period of disallowance</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Submit a Form 8862 with the tax return</a:t>
            </a:r>
          </a:p>
          <a:p>
            <a:pPr indent="-342900" lvl="0" marL="342900" marR="0" rtl="0" algn="l">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320" name="Shape 2320"/>
          <p:cNvSpPr txBox="1"/>
          <p:nvPr/>
        </p:nvSpPr>
        <p:spPr>
          <a:xfrm>
            <a:off x="609600" y="6126182"/>
            <a:ext cx="10972800" cy="5232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0" lvl="0" marL="0" marR="0" rtl="0" algn="ctr">
              <a:spcBef>
                <a:spcPts val="0"/>
              </a:spcBef>
              <a:buNone/>
            </a:pPr>
            <a:r>
              <a:rPr b="1" lang="en-US" sz="2800">
                <a:solidFill>
                  <a:schemeClr val="accent3"/>
                </a:solidFill>
                <a:latin typeface="Questrial"/>
                <a:ea typeface="Questrial"/>
                <a:cs typeface="Questrial"/>
                <a:sym typeface="Questrial"/>
              </a:rPr>
              <a:t>If this situation arises, please </a:t>
            </a:r>
            <a:r>
              <a:rPr b="1" lang="en-US" sz="2800" u="sng">
                <a:solidFill>
                  <a:schemeClr val="accent3"/>
                </a:solidFill>
                <a:latin typeface="Questrial"/>
                <a:ea typeface="Questrial"/>
                <a:cs typeface="Questrial"/>
                <a:sym typeface="Questrial"/>
              </a:rPr>
              <a:t>see your Site Coordinator</a:t>
            </a:r>
          </a:p>
        </p:txBody>
      </p:sp>
      <p:sp>
        <p:nvSpPr>
          <p:cNvPr id="2321" name="Shape 232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9">
                                            <p:txEl>
                                              <p:pRg end="0" st="0"/>
                                            </p:txEl>
                                          </p:spTgt>
                                        </p:tgtEl>
                                        <p:attrNameLst>
                                          <p:attrName>style.visibility</p:attrName>
                                        </p:attrNameLst>
                                      </p:cBhvr>
                                      <p:to>
                                        <p:strVal val="visible"/>
                                      </p:to>
                                    </p:set>
                                    <p:animEffect filter="fade" transition="in">
                                      <p:cBhvr>
                                        <p:cTn dur="500"/>
                                        <p:tgtEl>
                                          <p:spTgt spid="231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9">
                                            <p:txEl>
                                              <p:pRg end="1" st="1"/>
                                            </p:txEl>
                                          </p:spTgt>
                                        </p:tgtEl>
                                        <p:attrNameLst>
                                          <p:attrName>style.visibility</p:attrName>
                                        </p:attrNameLst>
                                      </p:cBhvr>
                                      <p:to>
                                        <p:strVal val="visible"/>
                                      </p:to>
                                    </p:set>
                                    <p:animEffect filter="fade" transition="in">
                                      <p:cBhvr>
                                        <p:cTn dur="500"/>
                                        <p:tgtEl>
                                          <p:spTgt spid="231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9">
                                            <p:txEl>
                                              <p:pRg end="2" st="2"/>
                                            </p:txEl>
                                          </p:spTgt>
                                        </p:tgtEl>
                                        <p:attrNameLst>
                                          <p:attrName>style.visibility</p:attrName>
                                        </p:attrNameLst>
                                      </p:cBhvr>
                                      <p:to>
                                        <p:strVal val="visible"/>
                                      </p:to>
                                    </p:set>
                                    <p:animEffect filter="fade" transition="in">
                                      <p:cBhvr>
                                        <p:cTn dur="500"/>
                                        <p:tgtEl>
                                          <p:spTgt spid="231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9">
                                            <p:txEl>
                                              <p:pRg end="3" st="3"/>
                                            </p:txEl>
                                          </p:spTgt>
                                        </p:tgtEl>
                                        <p:attrNameLst>
                                          <p:attrName>style.visibility</p:attrName>
                                        </p:attrNameLst>
                                      </p:cBhvr>
                                      <p:to>
                                        <p:strVal val="visible"/>
                                      </p:to>
                                    </p:set>
                                    <p:animEffect filter="fade" transition="in">
                                      <p:cBhvr>
                                        <p:cTn dur="500"/>
                                        <p:tgtEl>
                                          <p:spTgt spid="231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9">
                                            <p:txEl>
                                              <p:pRg end="4" st="4"/>
                                            </p:txEl>
                                          </p:spTgt>
                                        </p:tgtEl>
                                        <p:attrNameLst>
                                          <p:attrName>style.visibility</p:attrName>
                                        </p:attrNameLst>
                                      </p:cBhvr>
                                      <p:to>
                                        <p:strVal val="visible"/>
                                      </p:to>
                                    </p:set>
                                    <p:animEffect filter="fade" transition="in">
                                      <p:cBhvr>
                                        <p:cTn dur="500"/>
                                        <p:tgtEl>
                                          <p:spTgt spid="231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9">
                                            <p:txEl>
                                              <p:pRg end="5" st="5"/>
                                            </p:txEl>
                                          </p:spTgt>
                                        </p:tgtEl>
                                        <p:attrNameLst>
                                          <p:attrName>style.visibility</p:attrName>
                                        </p:attrNameLst>
                                      </p:cBhvr>
                                      <p:to>
                                        <p:strVal val="visible"/>
                                      </p:to>
                                    </p:set>
                                    <p:animEffect filter="fade" transition="in">
                                      <p:cBhvr>
                                        <p:cTn dur="500"/>
                                        <p:tgtEl>
                                          <p:spTgt spid="231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9">
                                            <p:txEl>
                                              <p:pRg end="6" st="6"/>
                                            </p:txEl>
                                          </p:spTgt>
                                        </p:tgtEl>
                                        <p:attrNameLst>
                                          <p:attrName>style.visibility</p:attrName>
                                        </p:attrNameLst>
                                      </p:cBhvr>
                                      <p:to>
                                        <p:strVal val="visible"/>
                                      </p:to>
                                    </p:set>
                                    <p:animEffect filter="fade" transition="in">
                                      <p:cBhvr>
                                        <p:cTn dur="500"/>
                                        <p:tgtEl>
                                          <p:spTgt spid="2319">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5" name="Shape 2325"/>
        <p:cNvGrpSpPr/>
        <p:nvPr/>
      </p:nvGrpSpPr>
      <p:grpSpPr>
        <a:xfrm>
          <a:off x="0" y="0"/>
          <a:ext cx="0" cy="0"/>
          <a:chOff x="0" y="0"/>
          <a:chExt cx="0" cy="0"/>
        </a:xfrm>
      </p:grpSpPr>
      <p:sp>
        <p:nvSpPr>
          <p:cNvPr id="2326" name="Shape 232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p>
        </p:txBody>
      </p:sp>
      <p:sp>
        <p:nvSpPr>
          <p:cNvPr id="2327" name="Shape 2327"/>
          <p:cNvSpPr txBox="1"/>
          <p:nvPr>
            <p:ph idx="1" type="body"/>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ctr">
              <a:spcBef>
                <a:spcPts val="0"/>
              </a:spcBef>
              <a:buClr>
                <a:srgbClr val="000000"/>
              </a:buClr>
              <a:buFont typeface="Noto Sans Symbols"/>
              <a:buNone/>
            </a:pPr>
            <a:r>
              <a:rPr b="0" i="0" lang="en-US" sz="4000" u="none" cap="none" strike="noStrike">
                <a:solidFill>
                  <a:schemeClr val="dk1"/>
                </a:solidFill>
                <a:latin typeface="Questrial"/>
                <a:ea typeface="Questrial"/>
                <a:cs typeface="Questrial"/>
                <a:sym typeface="Questrial"/>
              </a:rPr>
              <a:t>	</a:t>
            </a:r>
            <a:r>
              <a:rPr b="1" i="0" lang="en-US" sz="4000" u="none" cap="none" strike="noStrike">
                <a:solidFill>
                  <a:schemeClr val="dk1"/>
                </a:solidFill>
                <a:latin typeface="Questrial"/>
                <a:ea typeface="Questrial"/>
                <a:cs typeface="Questrial"/>
                <a:sym typeface="Questrial"/>
              </a:rPr>
              <a:t>Sharon, who has an earned income and AGI of $15,525, takes care of her sister’s son, Eric.  If Eric is 12 years old and began living with Sharon in August, can Sharon claim the EIC?</a:t>
            </a:r>
          </a:p>
        </p:txBody>
      </p:sp>
      <p:sp>
        <p:nvSpPr>
          <p:cNvPr id="2328" name="Shape 232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7">
                                            <p:txEl>
                                              <p:pRg end="0" st="0"/>
                                            </p:txEl>
                                          </p:spTgt>
                                        </p:tgtEl>
                                        <p:attrNameLst>
                                          <p:attrName>style.visibility</p:attrName>
                                        </p:attrNameLst>
                                      </p:cBhvr>
                                      <p:to>
                                        <p:strVal val="visible"/>
                                      </p:to>
                                    </p:set>
                                    <p:animEffect filter="fade" transition="in">
                                      <p:cBhvr>
                                        <p:cTn dur="500"/>
                                        <p:tgtEl>
                                          <p:spTgt spid="232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3" name="Shape 2333"/>
        <p:cNvGrpSpPr/>
        <p:nvPr/>
      </p:nvGrpSpPr>
      <p:grpSpPr>
        <a:xfrm>
          <a:off x="0" y="0"/>
          <a:ext cx="0" cy="0"/>
          <a:chOff x="0" y="0"/>
          <a:chExt cx="0" cy="0"/>
        </a:xfrm>
      </p:grpSpPr>
      <p:sp>
        <p:nvSpPr>
          <p:cNvPr id="2334" name="Shape 233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p>
        </p:txBody>
      </p:sp>
      <p:sp>
        <p:nvSpPr>
          <p:cNvPr id="2335" name="Shape 2335"/>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ctr">
              <a:lnSpc>
                <a:spcPct val="80000"/>
              </a:lnSpc>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No </a:t>
            </a:r>
          </a:p>
          <a:p>
            <a:pPr indent="-342900" lvl="0" marL="342900" marR="0" rtl="0" algn="ctr">
              <a:lnSpc>
                <a:spcPct val="80000"/>
              </a:lnSpc>
              <a:spcBef>
                <a:spcPts val="800"/>
              </a:spcBef>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Sharon’s AGI is too high to claim the EIC alone, and since Eric lived with her for less than half a year, he is not her qualifying child</a:t>
            </a:r>
          </a:p>
        </p:txBody>
      </p:sp>
      <p:sp>
        <p:nvSpPr>
          <p:cNvPr id="2336" name="Shape 233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5">
                                            <p:txEl>
                                              <p:pRg end="0" st="0"/>
                                            </p:txEl>
                                          </p:spTgt>
                                        </p:tgtEl>
                                        <p:attrNameLst>
                                          <p:attrName>style.visibility</p:attrName>
                                        </p:attrNameLst>
                                      </p:cBhvr>
                                      <p:to>
                                        <p:strVal val="visible"/>
                                      </p:to>
                                    </p:set>
                                    <p:animEffect filter="fade" transition="in">
                                      <p:cBhvr>
                                        <p:cTn dur="500"/>
                                        <p:tgtEl>
                                          <p:spTgt spid="233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5">
                                            <p:txEl>
                                              <p:pRg end="1" st="1"/>
                                            </p:txEl>
                                          </p:spTgt>
                                        </p:tgtEl>
                                        <p:attrNameLst>
                                          <p:attrName>style.visibility</p:attrName>
                                        </p:attrNameLst>
                                      </p:cBhvr>
                                      <p:to>
                                        <p:strVal val="visible"/>
                                      </p:to>
                                    </p:set>
                                    <p:animEffect filter="fade" transition="in">
                                      <p:cBhvr>
                                        <p:cTn dur="500"/>
                                        <p:tgtEl>
                                          <p:spTgt spid="233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0" name="Shape 2340"/>
        <p:cNvGrpSpPr/>
        <p:nvPr/>
      </p:nvGrpSpPr>
      <p:grpSpPr>
        <a:xfrm>
          <a:off x="0" y="0"/>
          <a:ext cx="0" cy="0"/>
          <a:chOff x="0" y="0"/>
          <a:chExt cx="0" cy="0"/>
        </a:xfrm>
      </p:grpSpPr>
      <p:sp>
        <p:nvSpPr>
          <p:cNvPr id="2341" name="Shape 234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p>
        </p:txBody>
      </p:sp>
      <p:sp>
        <p:nvSpPr>
          <p:cNvPr id="2342" name="Shape 2342"/>
          <p:cNvSpPr txBox="1"/>
          <p:nvPr>
            <p:ph idx="1" type="body"/>
          </p:nvPr>
        </p:nvSpPr>
        <p:spPr>
          <a:xfrm>
            <a:off x="471275" y="1600200"/>
            <a:ext cx="11111100" cy="49977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ctr">
              <a:lnSpc>
                <a:spcPct val="90000"/>
              </a:lnSpc>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Doug and Donna are married and live together with their 4-year-old son Sam.  Their combined earned income is $25,000, but they file separately. Doug reports an AGI of $11,000 on his return, and Donna reports AGI of $14,000.</a:t>
            </a:r>
          </a:p>
          <a:p>
            <a:pPr indent="-342900" lvl="0" marL="342900" marR="0" rtl="0" algn="ctr">
              <a:lnSpc>
                <a:spcPct val="90000"/>
              </a:lnSpc>
              <a:spcBef>
                <a:spcPts val="800"/>
              </a:spcBef>
              <a:spcAft>
                <a:spcPts val="0"/>
              </a:spcAft>
              <a:buClr>
                <a:srgbClr val="000000"/>
              </a:buClr>
              <a:buFont typeface="Noto Sans Symbols"/>
              <a:buNone/>
            </a:pPr>
            <a:r>
              <a:t/>
            </a:r>
            <a:endParaRPr b="1" i="0" sz="4000" u="none" cap="none" strike="noStrike">
              <a:solidFill>
                <a:schemeClr val="dk1"/>
              </a:solidFill>
              <a:latin typeface="Questrial"/>
              <a:ea typeface="Questrial"/>
              <a:cs typeface="Questrial"/>
              <a:sym typeface="Questrial"/>
            </a:endParaRPr>
          </a:p>
          <a:p>
            <a:pPr indent="-342900" lvl="0" marL="342900" marR="0" rtl="0" algn="ctr">
              <a:lnSpc>
                <a:spcPct val="90000"/>
              </a:lnSpc>
              <a:spcBef>
                <a:spcPts val="800"/>
              </a:spcBef>
              <a:buClr>
                <a:srgbClr val="000000"/>
              </a:buClr>
              <a:buFont typeface="Noto Sans Symbols"/>
              <a:buNone/>
            </a:pPr>
            <a:r>
              <a:rPr b="1" i="0" lang="en-US" sz="4000" u="none" cap="none" strike="noStrike">
                <a:solidFill>
                  <a:schemeClr val="dk1"/>
                </a:solidFill>
                <a:latin typeface="Questrial"/>
                <a:ea typeface="Questrial"/>
                <a:cs typeface="Questrial"/>
                <a:sym typeface="Questrial"/>
              </a:rPr>
              <a:t>Can Doug and/or Donna claim the EIC?</a:t>
            </a:r>
          </a:p>
        </p:txBody>
      </p:sp>
      <p:sp>
        <p:nvSpPr>
          <p:cNvPr id="2343" name="Shape 234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2">
                                            <p:txEl>
                                              <p:pRg end="0" st="0"/>
                                            </p:txEl>
                                          </p:spTgt>
                                        </p:tgtEl>
                                        <p:attrNameLst>
                                          <p:attrName>style.visibility</p:attrName>
                                        </p:attrNameLst>
                                      </p:cBhvr>
                                      <p:to>
                                        <p:strVal val="visible"/>
                                      </p:to>
                                    </p:set>
                                    <p:animEffect filter="fade" transition="in">
                                      <p:cBhvr>
                                        <p:cTn dur="500"/>
                                        <p:tgtEl>
                                          <p:spTgt spid="234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2">
                                            <p:txEl>
                                              <p:pRg end="1" st="1"/>
                                            </p:txEl>
                                          </p:spTgt>
                                        </p:tgtEl>
                                        <p:attrNameLst>
                                          <p:attrName>style.visibility</p:attrName>
                                        </p:attrNameLst>
                                      </p:cBhvr>
                                      <p:to>
                                        <p:strVal val="visible"/>
                                      </p:to>
                                    </p:set>
                                    <p:animEffect filter="fade" transition="in">
                                      <p:cBhvr>
                                        <p:cTn dur="500"/>
                                        <p:tgtEl>
                                          <p:spTgt spid="234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2">
                                            <p:txEl>
                                              <p:pRg end="2" st="2"/>
                                            </p:txEl>
                                          </p:spTgt>
                                        </p:tgtEl>
                                        <p:attrNameLst>
                                          <p:attrName>style.visibility</p:attrName>
                                        </p:attrNameLst>
                                      </p:cBhvr>
                                      <p:to>
                                        <p:strVal val="visible"/>
                                      </p:to>
                                    </p:set>
                                    <p:animEffect filter="fade" transition="in">
                                      <p:cBhvr>
                                        <p:cTn dur="500"/>
                                        <p:tgtEl>
                                          <p:spTgt spid="234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7" name="Shape 2347"/>
        <p:cNvGrpSpPr/>
        <p:nvPr/>
      </p:nvGrpSpPr>
      <p:grpSpPr>
        <a:xfrm>
          <a:off x="0" y="0"/>
          <a:ext cx="0" cy="0"/>
          <a:chOff x="0" y="0"/>
          <a:chExt cx="0" cy="0"/>
        </a:xfrm>
      </p:grpSpPr>
      <p:sp>
        <p:nvSpPr>
          <p:cNvPr id="2348" name="Shape 234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p>
        </p:txBody>
      </p:sp>
      <p:sp>
        <p:nvSpPr>
          <p:cNvPr id="2349" name="Shape 2349"/>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400" u="none" cap="none" strike="noStrike">
                <a:solidFill>
                  <a:srgbClr val="CA8F0C"/>
                </a:solidFill>
                <a:latin typeface="Questrial"/>
                <a:ea typeface="Questrial"/>
                <a:cs typeface="Questrial"/>
                <a:sym typeface="Questrial"/>
              </a:rPr>
              <a:t>No</a:t>
            </a:r>
          </a:p>
          <a:p>
            <a:pPr indent="-342900" lvl="0" marL="342900" marR="0" rtl="0" algn="ctr">
              <a:spcBef>
                <a:spcPts val="800"/>
              </a:spcBef>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Neither can claim the EIC because both have a filing status of Married Filing Separately</a:t>
            </a:r>
          </a:p>
        </p:txBody>
      </p:sp>
      <p:sp>
        <p:nvSpPr>
          <p:cNvPr id="2350" name="Shape 235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9">
                                            <p:txEl>
                                              <p:pRg end="0" st="0"/>
                                            </p:txEl>
                                          </p:spTgt>
                                        </p:tgtEl>
                                        <p:attrNameLst>
                                          <p:attrName>style.visibility</p:attrName>
                                        </p:attrNameLst>
                                      </p:cBhvr>
                                      <p:to>
                                        <p:strVal val="visible"/>
                                      </p:to>
                                    </p:set>
                                    <p:animEffect filter="fade" transition="in">
                                      <p:cBhvr>
                                        <p:cTn dur="500"/>
                                        <p:tgtEl>
                                          <p:spTgt spid="23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9">
                                            <p:txEl>
                                              <p:pRg end="1" st="1"/>
                                            </p:txEl>
                                          </p:spTgt>
                                        </p:tgtEl>
                                        <p:attrNameLst>
                                          <p:attrName>style.visibility</p:attrName>
                                        </p:attrNameLst>
                                      </p:cBhvr>
                                      <p:to>
                                        <p:strVal val="visible"/>
                                      </p:to>
                                    </p:set>
                                    <p:animEffect filter="fade" transition="in">
                                      <p:cBhvr>
                                        <p:cTn dur="500"/>
                                        <p:tgtEl>
                                          <p:spTgt spid="234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4" name="Shape 2354"/>
        <p:cNvGrpSpPr/>
        <p:nvPr/>
      </p:nvGrpSpPr>
      <p:grpSpPr>
        <a:xfrm>
          <a:off x="0" y="0"/>
          <a:ext cx="0" cy="0"/>
          <a:chOff x="0" y="0"/>
          <a:chExt cx="0" cy="0"/>
        </a:xfrm>
      </p:grpSpPr>
      <p:sp>
        <p:nvSpPr>
          <p:cNvPr id="2355" name="Shape 235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Example</a:t>
            </a:r>
          </a:p>
        </p:txBody>
      </p:sp>
      <p:sp>
        <p:nvSpPr>
          <p:cNvPr id="2356" name="Shape 2356"/>
          <p:cNvSpPr txBox="1"/>
          <p:nvPr>
            <p:ph idx="1" type="body"/>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ctr">
              <a:spcBef>
                <a:spcPts val="0"/>
              </a:spcBef>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Doug and Donna are still married and still live together with Sam, but now they decide to file a joint return.  Their combined earned income and AGI are $25,000. Can they claim the EIC on this return?</a:t>
            </a:r>
          </a:p>
        </p:txBody>
      </p:sp>
      <p:sp>
        <p:nvSpPr>
          <p:cNvPr id="2357" name="Shape 235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6">
                                            <p:txEl>
                                              <p:pRg end="0" st="0"/>
                                            </p:txEl>
                                          </p:spTgt>
                                        </p:tgtEl>
                                        <p:attrNameLst>
                                          <p:attrName>style.visibility</p:attrName>
                                        </p:attrNameLst>
                                      </p:cBhvr>
                                      <p:to>
                                        <p:strVal val="visible"/>
                                      </p:to>
                                    </p:set>
                                    <p:animEffect filter="fade" transition="in">
                                      <p:cBhvr>
                                        <p:cTn dur="500"/>
                                        <p:tgtEl>
                                          <p:spTgt spid="235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1" name="Shape 2361"/>
        <p:cNvGrpSpPr/>
        <p:nvPr/>
      </p:nvGrpSpPr>
      <p:grpSpPr>
        <a:xfrm>
          <a:off x="0" y="0"/>
          <a:ext cx="0" cy="0"/>
          <a:chOff x="0" y="0"/>
          <a:chExt cx="0" cy="0"/>
        </a:xfrm>
      </p:grpSpPr>
      <p:sp>
        <p:nvSpPr>
          <p:cNvPr id="2362" name="Shape 236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Example – Answer</a:t>
            </a:r>
          </a:p>
        </p:txBody>
      </p:sp>
      <p:sp>
        <p:nvSpPr>
          <p:cNvPr id="2363" name="Shape 2363"/>
          <p:cNvSpPr txBox="1"/>
          <p:nvPr>
            <p:ph idx="1" type="body"/>
          </p:nvPr>
        </p:nvSpPr>
        <p:spPr>
          <a:xfrm>
            <a:off x="609600" y="1524003"/>
            <a:ext cx="10972800" cy="4526100"/>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ctr">
              <a:lnSpc>
                <a:spcPct val="80000"/>
              </a:lnSpc>
              <a:spcBef>
                <a:spcPts val="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Yes </a:t>
            </a:r>
          </a:p>
          <a:p>
            <a:pPr indent="-342900" lvl="0" marL="342900" marR="0" rtl="0" algn="ctr">
              <a:lnSpc>
                <a:spcPct val="80000"/>
              </a:lnSpc>
              <a:spcBef>
                <a:spcPts val="800"/>
              </a:spcBef>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Their joint income is low enough to claim the EIC with one qualifying child (Sam)</a:t>
            </a:r>
          </a:p>
        </p:txBody>
      </p:sp>
      <p:sp>
        <p:nvSpPr>
          <p:cNvPr id="2364" name="Shape 236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3">
                                            <p:txEl>
                                              <p:pRg end="0" st="0"/>
                                            </p:txEl>
                                          </p:spTgt>
                                        </p:tgtEl>
                                        <p:attrNameLst>
                                          <p:attrName>style.visibility</p:attrName>
                                        </p:attrNameLst>
                                      </p:cBhvr>
                                      <p:to>
                                        <p:strVal val="visible"/>
                                      </p:to>
                                    </p:set>
                                    <p:animEffect filter="fade" transition="in">
                                      <p:cBhvr>
                                        <p:cTn dur="500"/>
                                        <p:tgtEl>
                                          <p:spTgt spid="23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3">
                                            <p:txEl>
                                              <p:pRg end="1" st="1"/>
                                            </p:txEl>
                                          </p:spTgt>
                                        </p:tgtEl>
                                        <p:attrNameLst>
                                          <p:attrName>style.visibility</p:attrName>
                                        </p:attrNameLst>
                                      </p:cBhvr>
                                      <p:to>
                                        <p:strVal val="visible"/>
                                      </p:to>
                                    </p:set>
                                    <p:animEffect filter="fade" transition="in">
                                      <p:cBhvr>
                                        <p:cTn dur="500"/>
                                        <p:tgtEl>
                                          <p:spTgt spid="236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8" name="Shape 2368"/>
        <p:cNvGrpSpPr/>
        <p:nvPr/>
      </p:nvGrpSpPr>
      <p:grpSpPr>
        <a:xfrm>
          <a:off x="0" y="0"/>
          <a:ext cx="0" cy="0"/>
          <a:chOff x="0" y="0"/>
          <a:chExt cx="0" cy="0"/>
        </a:xfrm>
      </p:grpSpPr>
      <p:sp>
        <p:nvSpPr>
          <p:cNvPr id="2369" name="Shape 236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Example</a:t>
            </a:r>
          </a:p>
        </p:txBody>
      </p:sp>
      <p:sp>
        <p:nvSpPr>
          <p:cNvPr id="2370" name="Shape 2370"/>
          <p:cNvSpPr txBox="1"/>
          <p:nvPr>
            <p:ph idx="1" type="body"/>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ctr">
              <a:spcBef>
                <a:spcPts val="0"/>
              </a:spcBef>
              <a:spcAft>
                <a:spcPts val="0"/>
              </a:spcAft>
              <a:buClr>
                <a:schemeClr val="dk1"/>
              </a:buClr>
              <a:buFont typeface="Noto Sans Symbols"/>
              <a:buNone/>
            </a:pPr>
            <a:r>
              <a:rPr b="1" i="0" lang="en-US" sz="4000" u="none" cap="none" strike="noStrike">
                <a:solidFill>
                  <a:schemeClr val="dk1"/>
                </a:solidFill>
                <a:latin typeface="Questrial"/>
                <a:ea typeface="Questrial"/>
                <a:cs typeface="Questrial"/>
                <a:sym typeface="Questrial"/>
              </a:rPr>
              <a:t>Tom is 64 years old, retired and collected $10,000 of social security during the tax year.  He does not have any qualifying children. </a:t>
            </a:r>
          </a:p>
          <a:p>
            <a:pPr indent="-342900" lvl="0" marL="342900" marR="0" rtl="0" algn="ctr">
              <a:spcBef>
                <a:spcPts val="800"/>
              </a:spcBef>
              <a:spcAft>
                <a:spcPts val="0"/>
              </a:spcAft>
              <a:buClr>
                <a:schemeClr val="dk1"/>
              </a:buClr>
              <a:buFont typeface="Noto Sans Symbols"/>
              <a:buNone/>
            </a:pPr>
            <a:r>
              <a:t/>
            </a:r>
            <a:endParaRPr b="1" i="0" sz="4000" u="none" cap="none" strike="noStrike">
              <a:solidFill>
                <a:schemeClr val="dk1"/>
              </a:solidFill>
              <a:latin typeface="Questrial"/>
              <a:ea typeface="Questrial"/>
              <a:cs typeface="Questrial"/>
              <a:sym typeface="Questrial"/>
            </a:endParaRPr>
          </a:p>
          <a:p>
            <a:pPr indent="-342900" lvl="0" marL="342900" marR="0" rtl="0" algn="ctr">
              <a:spcBef>
                <a:spcPts val="800"/>
              </a:spcBef>
              <a:buClr>
                <a:schemeClr val="dk1"/>
              </a:buClr>
              <a:buFont typeface="Noto Sans Symbols"/>
              <a:buNone/>
            </a:pPr>
            <a:r>
              <a:rPr b="1" i="0" lang="en-US" sz="4000" u="none" cap="none" strike="noStrike">
                <a:solidFill>
                  <a:schemeClr val="dk1"/>
                </a:solidFill>
                <a:latin typeface="Questrial"/>
                <a:ea typeface="Questrial"/>
                <a:cs typeface="Questrial"/>
                <a:sym typeface="Questrial"/>
              </a:rPr>
              <a:t>Can he claim the EIC on his return?</a:t>
            </a:r>
          </a:p>
        </p:txBody>
      </p:sp>
      <p:sp>
        <p:nvSpPr>
          <p:cNvPr id="2371" name="Shape 237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0">
                                            <p:txEl>
                                              <p:pRg end="0" st="0"/>
                                            </p:txEl>
                                          </p:spTgt>
                                        </p:tgtEl>
                                        <p:attrNameLst>
                                          <p:attrName>style.visibility</p:attrName>
                                        </p:attrNameLst>
                                      </p:cBhvr>
                                      <p:to>
                                        <p:strVal val="visible"/>
                                      </p:to>
                                    </p:set>
                                    <p:animEffect filter="fade" transition="in">
                                      <p:cBhvr>
                                        <p:cTn dur="500"/>
                                        <p:tgtEl>
                                          <p:spTgt spid="23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0">
                                            <p:txEl>
                                              <p:pRg end="1" st="1"/>
                                            </p:txEl>
                                          </p:spTgt>
                                        </p:tgtEl>
                                        <p:attrNameLst>
                                          <p:attrName>style.visibility</p:attrName>
                                        </p:attrNameLst>
                                      </p:cBhvr>
                                      <p:to>
                                        <p:strVal val="visible"/>
                                      </p:to>
                                    </p:set>
                                    <p:animEffect filter="fade" transition="in">
                                      <p:cBhvr>
                                        <p:cTn dur="500"/>
                                        <p:tgtEl>
                                          <p:spTgt spid="237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0">
                                            <p:txEl>
                                              <p:pRg end="2" st="2"/>
                                            </p:txEl>
                                          </p:spTgt>
                                        </p:tgtEl>
                                        <p:attrNameLst>
                                          <p:attrName>style.visibility</p:attrName>
                                        </p:attrNameLst>
                                      </p:cBhvr>
                                      <p:to>
                                        <p:strVal val="visible"/>
                                      </p:to>
                                    </p:set>
                                    <p:animEffect filter="fade" transition="in">
                                      <p:cBhvr>
                                        <p:cTn dur="500"/>
                                        <p:tgtEl>
                                          <p:spTgt spid="237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5" name="Shape 2375"/>
        <p:cNvGrpSpPr/>
        <p:nvPr/>
      </p:nvGrpSpPr>
      <p:grpSpPr>
        <a:xfrm>
          <a:off x="0" y="0"/>
          <a:ext cx="0" cy="0"/>
          <a:chOff x="0" y="0"/>
          <a:chExt cx="0" cy="0"/>
        </a:xfrm>
      </p:grpSpPr>
      <p:sp>
        <p:nvSpPr>
          <p:cNvPr id="2376" name="Shape 237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Example – Answer</a:t>
            </a:r>
          </a:p>
        </p:txBody>
      </p:sp>
      <p:sp>
        <p:nvSpPr>
          <p:cNvPr id="2377" name="Shape 2377"/>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ctr">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No</a:t>
            </a:r>
          </a:p>
          <a:p>
            <a:pPr indent="-342900" lvl="0" marL="342900" marR="0" rtl="0" algn="ctr">
              <a:spcBef>
                <a:spcPts val="800"/>
              </a:spcBef>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Tom does not have any earned income</a:t>
            </a:r>
          </a:p>
        </p:txBody>
      </p:sp>
      <p:sp>
        <p:nvSpPr>
          <p:cNvPr id="2378" name="Shape 237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7">
                                            <p:txEl>
                                              <p:pRg end="0" st="0"/>
                                            </p:txEl>
                                          </p:spTgt>
                                        </p:tgtEl>
                                        <p:attrNameLst>
                                          <p:attrName>style.visibility</p:attrName>
                                        </p:attrNameLst>
                                      </p:cBhvr>
                                      <p:to>
                                        <p:strVal val="visible"/>
                                      </p:to>
                                    </p:set>
                                    <p:animEffect filter="fade" transition="in">
                                      <p:cBhvr>
                                        <p:cTn dur="500"/>
                                        <p:tgtEl>
                                          <p:spTgt spid="23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7">
                                            <p:txEl>
                                              <p:pRg end="1" st="1"/>
                                            </p:txEl>
                                          </p:spTgt>
                                        </p:tgtEl>
                                        <p:attrNameLst>
                                          <p:attrName>style.visibility</p:attrName>
                                        </p:attrNameLst>
                                      </p:cBhvr>
                                      <p:to>
                                        <p:strVal val="visible"/>
                                      </p:to>
                                    </p:set>
                                    <p:animEffect filter="fade" transition="in">
                                      <p:cBhvr>
                                        <p:cTn dur="500"/>
                                        <p:tgtEl>
                                          <p:spTgt spid="237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Shape 25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Deduction</a:t>
            </a:r>
          </a:p>
        </p:txBody>
      </p:sp>
      <p:sp>
        <p:nvSpPr>
          <p:cNvPr id="258" name="Shape 258"/>
          <p:cNvSpPr txBox="1"/>
          <p:nvPr>
            <p:ph idx="1" type="body"/>
          </p:nvPr>
        </p:nvSpPr>
        <p:spPr>
          <a:xfrm>
            <a:off x="609600" y="1600204"/>
            <a:ext cx="10972800" cy="3491700"/>
          </a:xfrm>
          <a:prstGeom prst="rect">
            <a:avLst/>
          </a:prstGeom>
          <a:noFill/>
          <a:ln>
            <a:noFill/>
          </a:ln>
        </p:spPr>
        <p:txBody>
          <a:bodyPr anchorCtr="0" anchor="t" bIns="45700" lIns="91425"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If a taxpayer has expenses they wish to itemize, an advanced volunteer will have to enter the information.</a:t>
            </a:r>
          </a:p>
          <a:p>
            <a:pPr indent="-342900" lvl="0" marL="342900" marR="0" rtl="0" algn="l">
              <a:lnSpc>
                <a:spcPct val="100000"/>
              </a:lnSpc>
              <a:spcBef>
                <a:spcPts val="0"/>
              </a:spcBef>
              <a:spcAft>
                <a:spcPts val="0"/>
              </a:spcAft>
              <a:buClr>
                <a:schemeClr val="dk1"/>
              </a:buClr>
              <a:buSzPts val="4000"/>
              <a:buFont typeface="Noto Sans Symbols"/>
              <a:buChar char="➢"/>
            </a:pPr>
            <a:r>
              <a:rPr lang="en-US"/>
              <a:t>Based on the filing status and age you input in the software, the standard deduction will automatically calculate and no extra steps need to be taken</a:t>
            </a:r>
          </a:p>
          <a:p>
            <a:pPr indent="-5080" lvl="1" marL="411480" marR="0" rtl="0" algn="ctr">
              <a:spcBef>
                <a:spcPts val="600"/>
              </a:spcBef>
              <a:buClr>
                <a:schemeClr val="dk1"/>
              </a:buClr>
              <a:buFont typeface="Arial"/>
              <a:buNone/>
            </a:pPr>
            <a:r>
              <a:t/>
            </a:r>
            <a:endParaRPr b="0" i="0" sz="3000" u="none" cap="none" strike="noStrike">
              <a:solidFill>
                <a:schemeClr val="dk1"/>
              </a:solidFill>
              <a:latin typeface="Questrial"/>
              <a:ea typeface="Questrial"/>
              <a:cs typeface="Questrial"/>
              <a:sym typeface="Questrial"/>
            </a:endParaRPr>
          </a:p>
        </p:txBody>
      </p:sp>
      <p:sp>
        <p:nvSpPr>
          <p:cNvPr id="259" name="Shape 25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0" st="0"/>
                                            </p:txEl>
                                          </p:spTgt>
                                        </p:tgtEl>
                                        <p:attrNameLst>
                                          <p:attrName>style.visibility</p:attrName>
                                        </p:attrNameLst>
                                      </p:cBhvr>
                                      <p:to>
                                        <p:strVal val="visible"/>
                                      </p:to>
                                    </p:set>
                                    <p:animEffect filter="fade" transition="in">
                                      <p:cBhvr>
                                        <p:cTn dur="500"/>
                                        <p:tgtEl>
                                          <p:spTgt spid="2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1" st="1"/>
                                            </p:txEl>
                                          </p:spTgt>
                                        </p:tgtEl>
                                        <p:attrNameLst>
                                          <p:attrName>style.visibility</p:attrName>
                                        </p:attrNameLst>
                                      </p:cBhvr>
                                      <p:to>
                                        <p:strVal val="visible"/>
                                      </p:to>
                                    </p:set>
                                    <p:animEffect filter="fade" transition="in">
                                      <p:cBhvr>
                                        <p:cTn dur="500"/>
                                        <p:tgtEl>
                                          <p:spTgt spid="25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2" st="2"/>
                                            </p:txEl>
                                          </p:spTgt>
                                        </p:tgtEl>
                                        <p:attrNameLst>
                                          <p:attrName>style.visibility</p:attrName>
                                        </p:attrNameLst>
                                      </p:cBhvr>
                                      <p:to>
                                        <p:strVal val="visible"/>
                                      </p:to>
                                    </p:set>
                                    <p:animEffect filter="fade" transition="in">
                                      <p:cBhvr>
                                        <p:cTn dur="500"/>
                                        <p:tgtEl>
                                          <p:spTgt spid="25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2" name="Shape 2382"/>
        <p:cNvGrpSpPr/>
        <p:nvPr/>
      </p:nvGrpSpPr>
      <p:grpSpPr>
        <a:xfrm>
          <a:off x="0" y="0"/>
          <a:ext cx="0" cy="0"/>
          <a:chOff x="0" y="0"/>
          <a:chExt cx="0" cy="0"/>
        </a:xfrm>
      </p:grpSpPr>
      <p:sp>
        <p:nvSpPr>
          <p:cNvPr id="2383" name="Shape 238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a:t>
            </a:r>
            <a:r>
              <a:rPr lang="en-US"/>
              <a:t>arned Income Credit</a:t>
            </a:r>
          </a:p>
        </p:txBody>
      </p:sp>
      <p:sp>
        <p:nvSpPr>
          <p:cNvPr id="2384" name="Shape 2384"/>
          <p:cNvSpPr txBox="1"/>
          <p:nvPr/>
        </p:nvSpPr>
        <p:spPr>
          <a:xfrm>
            <a:off x="338300" y="1691450"/>
            <a:ext cx="10425300" cy="3000000"/>
          </a:xfrm>
          <a:prstGeom prst="rect">
            <a:avLst/>
          </a:prstGeom>
          <a:noFill/>
          <a:ln>
            <a:noFill/>
          </a:ln>
        </p:spPr>
        <p:txBody>
          <a:bodyPr anchorCtr="0" anchor="ctr" bIns="91425" lIns="91425" rIns="91425" wrap="square" tIns="91425">
            <a:noAutofit/>
          </a:bodyPr>
          <a:lstStyle/>
          <a:p>
            <a:pPr indent="-342900" lvl="0" marL="342900" rtl="0">
              <a:spcBef>
                <a:spcPts val="0"/>
              </a:spcBef>
              <a:buClr>
                <a:schemeClr val="dk1"/>
              </a:buClr>
              <a:buSzPts val="4000"/>
              <a:buFont typeface="Noto Sans Symbols"/>
              <a:buChar char="➢"/>
            </a:pPr>
            <a:r>
              <a:rPr lang="en-US" sz="4000">
                <a:solidFill>
                  <a:schemeClr val="dk1"/>
                </a:solidFill>
                <a:latin typeface="Questrial"/>
                <a:ea typeface="Questrial"/>
                <a:cs typeface="Questrial"/>
                <a:sym typeface="Questrial"/>
              </a:rPr>
              <a:t>The software automatically calculates the amount of this credit. You will answer due diligence questions that determine a taxpayer’s eligibility for the credit.</a:t>
            </a:r>
          </a:p>
          <a:p>
            <a:pPr indent="-342900" lvl="0" marL="342900" rtl="0">
              <a:spcBef>
                <a:spcPts val="0"/>
              </a:spcBef>
              <a:buClr>
                <a:schemeClr val="dk1"/>
              </a:buClr>
              <a:buSzPts val="4000"/>
              <a:buFont typeface="Noto Sans Symbols"/>
              <a:buChar char="➢"/>
            </a:pPr>
            <a:r>
              <a:rPr i="1" lang="en-US" sz="4000">
                <a:solidFill>
                  <a:schemeClr val="dk1"/>
                </a:solidFill>
                <a:latin typeface="Questrial"/>
                <a:ea typeface="Questrial"/>
                <a:cs typeface="Questrial"/>
                <a:sym typeface="Questrial"/>
              </a:rPr>
              <a:t>You just need to be familiar with the rules if the taxpayer has questions!</a:t>
            </a:r>
          </a:p>
        </p:txBody>
      </p:sp>
      <p:sp>
        <p:nvSpPr>
          <p:cNvPr id="2385" name="Shape 238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9" name="Shape 2389"/>
        <p:cNvGrpSpPr/>
        <p:nvPr/>
      </p:nvGrpSpPr>
      <p:grpSpPr>
        <a:xfrm>
          <a:off x="0" y="0"/>
          <a:ext cx="0" cy="0"/>
          <a:chOff x="0" y="0"/>
          <a:chExt cx="0" cy="0"/>
        </a:xfrm>
      </p:grpSpPr>
      <p:sp>
        <p:nvSpPr>
          <p:cNvPr id="2390" name="Shape 239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Beth Branch</a:t>
            </a:r>
          </a:p>
        </p:txBody>
      </p:sp>
      <p:sp>
        <p:nvSpPr>
          <p:cNvPr id="2391" name="Shape 2391"/>
          <p:cNvSpPr txBox="1"/>
          <p:nvPr>
            <p:ph idx="1" type="body"/>
          </p:nvPr>
        </p:nvSpPr>
        <p:spPr>
          <a:xfrm>
            <a:off x="609600" y="1600200"/>
            <a:ext cx="11419800" cy="45261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Login to TaxSlayer Vita.taxslayerpro.com/IRSTRAINING</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TRAINPROWEB</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Username: </a:t>
            </a:r>
            <a:r>
              <a:rPr lang="en-US"/>
              <a:t>SMITHJ</a:t>
            </a:r>
            <a:r>
              <a:rPr b="0" i="0" lang="en-US" sz="3600" u="none" cap="none" strike="noStrike">
                <a:solidFill>
                  <a:schemeClr val="dk1"/>
                </a:solidFill>
                <a:latin typeface="Questrial"/>
                <a:ea typeface="Questrial"/>
                <a:cs typeface="Questrial"/>
                <a:sym typeface="Questrial"/>
              </a:rPr>
              <a:t>TRAIN (last name, first initial,TRAIN)</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a:t>
            </a:r>
            <a:r>
              <a:rPr lang="en-US"/>
              <a:t>SavefirstAL0217!</a:t>
            </a:r>
          </a:p>
          <a:p>
            <a:pPr indent="-342900" lvl="0" marL="342900" marR="0" rtl="0" algn="l">
              <a:lnSpc>
                <a:spcPct val="90000"/>
              </a:lnSpc>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Enter Earned Income Credit (EIC due dilig</a:t>
            </a:r>
            <a:r>
              <a:rPr lang="en-US"/>
              <a:t>en</a:t>
            </a:r>
            <a:r>
              <a:rPr b="0" i="0" lang="en-US" sz="4000" u="none" cap="none" strike="noStrike">
                <a:solidFill>
                  <a:schemeClr val="dk1"/>
                </a:solidFill>
                <a:latin typeface="Questrial"/>
                <a:ea typeface="Questrial"/>
                <a:cs typeface="Questrial"/>
                <a:sym typeface="Questrial"/>
              </a:rPr>
              <a:t>ce)</a:t>
            </a:r>
          </a:p>
        </p:txBody>
      </p:sp>
      <p:sp>
        <p:nvSpPr>
          <p:cNvPr id="2392" name="Shape 239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7" name="Shape 2397"/>
        <p:cNvGrpSpPr/>
        <p:nvPr/>
      </p:nvGrpSpPr>
      <p:grpSpPr>
        <a:xfrm>
          <a:off x="0" y="0"/>
          <a:ext cx="0" cy="0"/>
          <a:chOff x="0" y="0"/>
          <a:chExt cx="0" cy="0"/>
        </a:xfrm>
      </p:grpSpPr>
      <p:pic>
        <p:nvPicPr>
          <p:cNvPr descr="Impact-logo_SaveFirst-green.eps" id="2398" name="Shape 2398"/>
          <p:cNvPicPr preferRelativeResize="0"/>
          <p:nvPr/>
        </p:nvPicPr>
        <p:blipFill rotWithShape="1">
          <a:blip r:embed="rId3">
            <a:alphaModFix/>
          </a:blip>
          <a:srcRect b="34976" l="19561" r="20646" t="31742"/>
          <a:stretch/>
        </p:blipFill>
        <p:spPr>
          <a:xfrm>
            <a:off x="1440089" y="473075"/>
            <a:ext cx="9264733" cy="4243519"/>
          </a:xfrm>
          <a:prstGeom prst="rect">
            <a:avLst/>
          </a:prstGeom>
          <a:noFill/>
          <a:ln>
            <a:noFill/>
          </a:ln>
        </p:spPr>
      </p:pic>
      <p:sp>
        <p:nvSpPr>
          <p:cNvPr id="2399" name="Shape 2399"/>
          <p:cNvSpPr/>
          <p:nvPr/>
        </p:nvSpPr>
        <p:spPr>
          <a:xfrm>
            <a:off x="1524003" y="-184666"/>
            <a:ext cx="184731" cy="369332"/>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400" name="Shape 2400"/>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401" name="Shape 2401"/>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402" name="Shape 2402"/>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2403" name="Shape 2403"/>
          <p:cNvSpPr txBox="1"/>
          <p:nvPr/>
        </p:nvSpPr>
        <p:spPr>
          <a:xfrm>
            <a:off x="-1461427" y="1481721"/>
            <a:ext cx="184666"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2404" name="Shape 2404"/>
          <p:cNvSpPr txBox="1"/>
          <p:nvPr/>
        </p:nvSpPr>
        <p:spPr>
          <a:xfrm>
            <a:off x="1708732" y="4868994"/>
            <a:ext cx="8727445" cy="1512756"/>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lang="en-US" sz="5400">
                <a:solidFill>
                  <a:schemeClr val="dk2"/>
                </a:solidFill>
                <a:latin typeface="Questrial"/>
                <a:ea typeface="Questrial"/>
                <a:cs typeface="Questrial"/>
                <a:sym typeface="Questrial"/>
              </a:rPr>
              <a:t>Refund &amp; Amount of Tax Owed</a:t>
            </a:r>
          </a:p>
        </p:txBody>
      </p:sp>
      <p:sp>
        <p:nvSpPr>
          <p:cNvPr id="2405" name="Shape 240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0" name="Shape 2410"/>
        <p:cNvGrpSpPr/>
        <p:nvPr/>
      </p:nvGrpSpPr>
      <p:grpSpPr>
        <a:xfrm>
          <a:off x="0" y="0"/>
          <a:ext cx="0" cy="0"/>
          <a:chOff x="0" y="0"/>
          <a:chExt cx="0" cy="0"/>
        </a:xfrm>
      </p:grpSpPr>
      <p:sp>
        <p:nvSpPr>
          <p:cNvPr id="2411" name="Shape 241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Refund &amp; Amount of Tax Owed Objectives</a:t>
            </a:r>
          </a:p>
        </p:txBody>
      </p:sp>
      <p:sp>
        <p:nvSpPr>
          <p:cNvPr id="2412" name="Shape 2412"/>
          <p:cNvSpPr txBox="1"/>
          <p:nvPr>
            <p:ph idx="1" type="body"/>
          </p:nvPr>
        </p:nvSpPr>
        <p:spPr>
          <a:xfrm>
            <a:off x="609600" y="1600204"/>
            <a:ext cx="10972800" cy="3865175"/>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342900" lvl="0" marL="342900" marR="0" rtl="0" algn="l">
              <a:spcBef>
                <a:spcPts val="0"/>
              </a:spcBef>
              <a:spcAft>
                <a:spcPts val="0"/>
              </a:spcAft>
              <a:buClr>
                <a:schemeClr val="accent3"/>
              </a:buClr>
              <a:buSzPts val="4000"/>
              <a:buFont typeface="Noto Sans Symbols"/>
              <a:buChar char="➢"/>
            </a:pPr>
            <a:r>
              <a:rPr b="1" i="0" lang="en-US" sz="4000" u="none" cap="none" strike="noStrike">
                <a:solidFill>
                  <a:schemeClr val="accent3"/>
                </a:solidFill>
                <a:latin typeface="Questrial"/>
                <a:ea typeface="Questrial"/>
                <a:cs typeface="Questrial"/>
                <a:sym typeface="Questrial"/>
              </a:rPr>
              <a:t>After completing this section, the volunteer will be able to:</a:t>
            </a: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Explain the taxpayer’s options when receiving a tax refund</a:t>
            </a:r>
          </a:p>
          <a:p>
            <a:pPr indent="-285750" lvl="1" marL="742950" marR="0" rtl="0" algn="l">
              <a:spcBef>
                <a:spcPts val="720"/>
              </a:spcBef>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Explain the options available to a taxpayer that has tax due</a:t>
            </a:r>
          </a:p>
        </p:txBody>
      </p:sp>
      <p:sp>
        <p:nvSpPr>
          <p:cNvPr id="2413" name="Shape 241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2">
                                            <p:txEl>
                                              <p:pRg end="0" st="0"/>
                                            </p:txEl>
                                          </p:spTgt>
                                        </p:tgtEl>
                                        <p:attrNameLst>
                                          <p:attrName>style.visibility</p:attrName>
                                        </p:attrNameLst>
                                      </p:cBhvr>
                                      <p:to>
                                        <p:strVal val="visible"/>
                                      </p:to>
                                    </p:set>
                                    <p:animEffect filter="fade" transition="in">
                                      <p:cBhvr>
                                        <p:cTn dur="1000"/>
                                        <p:tgtEl>
                                          <p:spTgt spid="24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2">
                                            <p:txEl>
                                              <p:pRg end="1" st="1"/>
                                            </p:txEl>
                                          </p:spTgt>
                                        </p:tgtEl>
                                        <p:attrNameLst>
                                          <p:attrName>style.visibility</p:attrName>
                                        </p:attrNameLst>
                                      </p:cBhvr>
                                      <p:to>
                                        <p:strVal val="visible"/>
                                      </p:to>
                                    </p:set>
                                    <p:animEffect filter="fade" transition="in">
                                      <p:cBhvr>
                                        <p:cTn dur="1000"/>
                                        <p:tgtEl>
                                          <p:spTgt spid="241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2">
                                            <p:txEl>
                                              <p:pRg end="2" st="2"/>
                                            </p:txEl>
                                          </p:spTgt>
                                        </p:tgtEl>
                                        <p:attrNameLst>
                                          <p:attrName>style.visibility</p:attrName>
                                        </p:attrNameLst>
                                      </p:cBhvr>
                                      <p:to>
                                        <p:strVal val="visible"/>
                                      </p:to>
                                    </p:set>
                                    <p:animEffect filter="fade" transition="in">
                                      <p:cBhvr>
                                        <p:cTn dur="1000"/>
                                        <p:tgtEl>
                                          <p:spTgt spid="241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8" name="Shape 2418"/>
        <p:cNvGrpSpPr/>
        <p:nvPr/>
      </p:nvGrpSpPr>
      <p:grpSpPr>
        <a:xfrm>
          <a:off x="0" y="0"/>
          <a:ext cx="0" cy="0"/>
          <a:chOff x="0" y="0"/>
          <a:chExt cx="0" cy="0"/>
        </a:xfrm>
      </p:grpSpPr>
      <p:sp>
        <p:nvSpPr>
          <p:cNvPr id="2419" name="Shape 241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Refunds</a:t>
            </a:r>
          </a:p>
        </p:txBody>
      </p:sp>
      <p:sp>
        <p:nvSpPr>
          <p:cNvPr id="2420" name="Shape 2420"/>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choose to receive their refund either by check or direct deposit</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Checks take 6-8 weeks to be mailed</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Electronic deposits will be made in 1-2 weeks</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also choose to allocate part of their refund to order savings bonds</a:t>
            </a:r>
          </a:p>
          <a:p>
            <a:pPr indent="-342900" lvl="0" marL="342900" marR="0" rtl="0" algn="l">
              <a:lnSpc>
                <a:spcPct val="90000"/>
              </a:lnSpc>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421" name="Shape 242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0">
                                            <p:txEl>
                                              <p:pRg end="0" st="0"/>
                                            </p:txEl>
                                          </p:spTgt>
                                        </p:tgtEl>
                                        <p:attrNameLst>
                                          <p:attrName>style.visibility</p:attrName>
                                        </p:attrNameLst>
                                      </p:cBhvr>
                                      <p:to>
                                        <p:strVal val="visible"/>
                                      </p:to>
                                    </p:set>
                                    <p:animEffect filter="fade" transition="in">
                                      <p:cBhvr>
                                        <p:cTn dur="500"/>
                                        <p:tgtEl>
                                          <p:spTgt spid="24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0">
                                            <p:txEl>
                                              <p:pRg end="1" st="1"/>
                                            </p:txEl>
                                          </p:spTgt>
                                        </p:tgtEl>
                                        <p:attrNameLst>
                                          <p:attrName>style.visibility</p:attrName>
                                        </p:attrNameLst>
                                      </p:cBhvr>
                                      <p:to>
                                        <p:strVal val="visible"/>
                                      </p:to>
                                    </p:set>
                                    <p:animEffect filter="fade" transition="in">
                                      <p:cBhvr>
                                        <p:cTn dur="500"/>
                                        <p:tgtEl>
                                          <p:spTgt spid="24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0">
                                            <p:txEl>
                                              <p:pRg end="2" st="2"/>
                                            </p:txEl>
                                          </p:spTgt>
                                        </p:tgtEl>
                                        <p:attrNameLst>
                                          <p:attrName>style.visibility</p:attrName>
                                        </p:attrNameLst>
                                      </p:cBhvr>
                                      <p:to>
                                        <p:strVal val="visible"/>
                                      </p:to>
                                    </p:set>
                                    <p:animEffect filter="fade" transition="in">
                                      <p:cBhvr>
                                        <p:cTn dur="500"/>
                                        <p:tgtEl>
                                          <p:spTgt spid="242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0">
                                            <p:txEl>
                                              <p:pRg end="3" st="3"/>
                                            </p:txEl>
                                          </p:spTgt>
                                        </p:tgtEl>
                                        <p:attrNameLst>
                                          <p:attrName>style.visibility</p:attrName>
                                        </p:attrNameLst>
                                      </p:cBhvr>
                                      <p:to>
                                        <p:strVal val="visible"/>
                                      </p:to>
                                    </p:set>
                                    <p:animEffect filter="fade" transition="in">
                                      <p:cBhvr>
                                        <p:cTn dur="500"/>
                                        <p:tgtEl>
                                          <p:spTgt spid="242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0">
                                            <p:txEl>
                                              <p:pRg end="4" st="4"/>
                                            </p:txEl>
                                          </p:spTgt>
                                        </p:tgtEl>
                                        <p:attrNameLst>
                                          <p:attrName>style.visibility</p:attrName>
                                        </p:attrNameLst>
                                      </p:cBhvr>
                                      <p:to>
                                        <p:strVal val="visible"/>
                                      </p:to>
                                    </p:set>
                                    <p:animEffect filter="fade" transition="in">
                                      <p:cBhvr>
                                        <p:cTn dur="500"/>
                                        <p:tgtEl>
                                          <p:spTgt spid="2420">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6" name="Shape 2426"/>
        <p:cNvGrpSpPr/>
        <p:nvPr/>
      </p:nvGrpSpPr>
      <p:grpSpPr>
        <a:xfrm>
          <a:off x="0" y="0"/>
          <a:ext cx="0" cy="0"/>
          <a:chOff x="0" y="0"/>
          <a:chExt cx="0" cy="0"/>
        </a:xfrm>
      </p:grpSpPr>
      <p:sp>
        <p:nvSpPr>
          <p:cNvPr id="2427" name="Shape 242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Refunds: Direct Deposit</a:t>
            </a:r>
          </a:p>
        </p:txBody>
      </p:sp>
      <p:sp>
        <p:nvSpPr>
          <p:cNvPr id="2428" name="Shape 2428"/>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Encourage taxpayers to use direct deposit</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But, refunds will be delayed 4-6 weeks if the routing and account numbers are not valid</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Refunds may only be deposited into their own accounts</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Refunds can be deposited in up to three accounts</a:t>
            </a:r>
          </a:p>
        </p:txBody>
      </p:sp>
      <p:sp>
        <p:nvSpPr>
          <p:cNvPr id="2429" name="Shape 242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8">
                                            <p:txEl>
                                              <p:pRg end="0" st="0"/>
                                            </p:txEl>
                                          </p:spTgt>
                                        </p:tgtEl>
                                        <p:attrNameLst>
                                          <p:attrName>style.visibility</p:attrName>
                                        </p:attrNameLst>
                                      </p:cBhvr>
                                      <p:to>
                                        <p:strVal val="visible"/>
                                      </p:to>
                                    </p:set>
                                    <p:animEffect filter="fade" transition="in">
                                      <p:cBhvr>
                                        <p:cTn dur="500"/>
                                        <p:tgtEl>
                                          <p:spTgt spid="24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8">
                                            <p:txEl>
                                              <p:pRg end="1" st="1"/>
                                            </p:txEl>
                                          </p:spTgt>
                                        </p:tgtEl>
                                        <p:attrNameLst>
                                          <p:attrName>style.visibility</p:attrName>
                                        </p:attrNameLst>
                                      </p:cBhvr>
                                      <p:to>
                                        <p:strVal val="visible"/>
                                      </p:to>
                                    </p:set>
                                    <p:animEffect filter="fade" transition="in">
                                      <p:cBhvr>
                                        <p:cTn dur="500"/>
                                        <p:tgtEl>
                                          <p:spTgt spid="242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8">
                                            <p:txEl>
                                              <p:pRg end="2" st="2"/>
                                            </p:txEl>
                                          </p:spTgt>
                                        </p:tgtEl>
                                        <p:attrNameLst>
                                          <p:attrName>style.visibility</p:attrName>
                                        </p:attrNameLst>
                                      </p:cBhvr>
                                      <p:to>
                                        <p:strVal val="visible"/>
                                      </p:to>
                                    </p:set>
                                    <p:animEffect filter="fade" transition="in">
                                      <p:cBhvr>
                                        <p:cTn dur="500"/>
                                        <p:tgtEl>
                                          <p:spTgt spid="242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8">
                                            <p:txEl>
                                              <p:pRg end="3" st="3"/>
                                            </p:txEl>
                                          </p:spTgt>
                                        </p:tgtEl>
                                        <p:attrNameLst>
                                          <p:attrName>style.visibility</p:attrName>
                                        </p:attrNameLst>
                                      </p:cBhvr>
                                      <p:to>
                                        <p:strVal val="visible"/>
                                      </p:to>
                                    </p:set>
                                    <p:animEffect filter="fade" transition="in">
                                      <p:cBhvr>
                                        <p:cTn dur="500"/>
                                        <p:tgtEl>
                                          <p:spTgt spid="242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4" name="Shape 2434"/>
        <p:cNvGrpSpPr/>
        <p:nvPr/>
      </p:nvGrpSpPr>
      <p:grpSpPr>
        <a:xfrm>
          <a:off x="0" y="0"/>
          <a:ext cx="0" cy="0"/>
          <a:chOff x="0" y="0"/>
          <a:chExt cx="0" cy="0"/>
        </a:xfrm>
      </p:grpSpPr>
      <p:sp>
        <p:nvSpPr>
          <p:cNvPr id="2435" name="Shape 243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Refunds: Direct Deposit</a:t>
            </a:r>
          </a:p>
        </p:txBody>
      </p:sp>
      <p:sp>
        <p:nvSpPr>
          <p:cNvPr id="2436" name="Shape 2436"/>
          <p:cNvSpPr txBox="1"/>
          <p:nvPr>
            <p:ph idx="1" type="body"/>
          </p:nvPr>
        </p:nvSpPr>
        <p:spPr>
          <a:xfrm>
            <a:off x="609600" y="1600203"/>
            <a:ext cx="5775702"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Routing number (9 digits): can look up online</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Account number: do not include check number!</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Do NOT include spaces or hyphens!</a:t>
            </a:r>
          </a:p>
        </p:txBody>
      </p:sp>
      <p:pic>
        <p:nvPicPr>
          <p:cNvPr descr="http://myuhinfo.hawaii.edu/sites/myuhinfo.hawaii.edu/files/images/check.jpg" id="2437" name="Shape 2437"/>
          <p:cNvPicPr preferRelativeResize="0"/>
          <p:nvPr/>
        </p:nvPicPr>
        <p:blipFill rotWithShape="1">
          <a:blip r:embed="rId3">
            <a:alphaModFix/>
          </a:blip>
          <a:srcRect b="0" l="0" r="0" t="0"/>
          <a:stretch/>
        </p:blipFill>
        <p:spPr>
          <a:xfrm>
            <a:off x="5953606" y="2384935"/>
            <a:ext cx="5771187" cy="3483440"/>
          </a:xfrm>
          <a:prstGeom prst="rect">
            <a:avLst/>
          </a:prstGeom>
          <a:noFill/>
          <a:ln>
            <a:noFill/>
          </a:ln>
          <a:effectLst>
            <a:outerShdw blurRad="190500" rotWithShape="0" algn="tl">
              <a:srgbClr val="000000">
                <a:alpha val="69803"/>
              </a:srgbClr>
            </a:outerShdw>
          </a:effectLst>
        </p:spPr>
      </p:pic>
      <p:sp>
        <p:nvSpPr>
          <p:cNvPr id="2438" name="Shape 243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7"/>
                                        </p:tgtEl>
                                        <p:attrNameLst>
                                          <p:attrName>style.visibility</p:attrName>
                                        </p:attrNameLst>
                                      </p:cBhvr>
                                      <p:to>
                                        <p:strVal val="visible"/>
                                      </p:to>
                                    </p:set>
                                    <p:animEffect filter="fade" transition="in">
                                      <p:cBhvr>
                                        <p:cTn dur="500"/>
                                        <p:tgtEl>
                                          <p:spTgt spid="24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6">
                                            <p:txEl>
                                              <p:pRg end="0" st="0"/>
                                            </p:txEl>
                                          </p:spTgt>
                                        </p:tgtEl>
                                        <p:attrNameLst>
                                          <p:attrName>style.visibility</p:attrName>
                                        </p:attrNameLst>
                                      </p:cBhvr>
                                      <p:to>
                                        <p:strVal val="visible"/>
                                      </p:to>
                                    </p:set>
                                    <p:animEffect filter="fade" transition="in">
                                      <p:cBhvr>
                                        <p:cTn dur="500"/>
                                        <p:tgtEl>
                                          <p:spTgt spid="243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6">
                                            <p:txEl>
                                              <p:pRg end="1" st="1"/>
                                            </p:txEl>
                                          </p:spTgt>
                                        </p:tgtEl>
                                        <p:attrNameLst>
                                          <p:attrName>style.visibility</p:attrName>
                                        </p:attrNameLst>
                                      </p:cBhvr>
                                      <p:to>
                                        <p:strVal val="visible"/>
                                      </p:to>
                                    </p:set>
                                    <p:animEffect filter="fade" transition="in">
                                      <p:cBhvr>
                                        <p:cTn dur="500"/>
                                        <p:tgtEl>
                                          <p:spTgt spid="243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6">
                                            <p:txEl>
                                              <p:pRg end="2" st="2"/>
                                            </p:txEl>
                                          </p:spTgt>
                                        </p:tgtEl>
                                        <p:attrNameLst>
                                          <p:attrName>style.visibility</p:attrName>
                                        </p:attrNameLst>
                                      </p:cBhvr>
                                      <p:to>
                                        <p:strVal val="visible"/>
                                      </p:to>
                                    </p:set>
                                    <p:animEffect filter="fade" transition="in">
                                      <p:cBhvr>
                                        <p:cTn dur="500"/>
                                        <p:tgtEl>
                                          <p:spTgt spid="243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3" name="Shape 2443"/>
        <p:cNvGrpSpPr/>
        <p:nvPr/>
      </p:nvGrpSpPr>
      <p:grpSpPr>
        <a:xfrm>
          <a:off x="0" y="0"/>
          <a:ext cx="0" cy="0"/>
          <a:chOff x="0" y="0"/>
          <a:chExt cx="0" cy="0"/>
        </a:xfrm>
      </p:grpSpPr>
      <p:sp>
        <p:nvSpPr>
          <p:cNvPr id="2444" name="Shape 244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Refunds: Electronic Deposit</a:t>
            </a:r>
          </a:p>
        </p:txBody>
      </p:sp>
      <p:sp>
        <p:nvSpPr>
          <p:cNvPr id="2445" name="Shape 2445"/>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a mistake is made that increases the amount of the refund, the IRS will send a letter explaining the changes in the adjustment</a:t>
            </a: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a taxpayer owes debts (child support or student loans), the </a:t>
            </a:r>
            <a:r>
              <a:rPr b="1" i="0" lang="en-US" sz="3700" u="none" cap="none" strike="noStrike">
                <a:solidFill>
                  <a:schemeClr val="dk1"/>
                </a:solidFill>
                <a:latin typeface="Questrial"/>
                <a:ea typeface="Questrial"/>
                <a:cs typeface="Questrial"/>
                <a:sym typeface="Questrial"/>
              </a:rPr>
              <a:t>IRS</a:t>
            </a:r>
            <a:r>
              <a:rPr b="0" i="0" lang="en-US" sz="3700" u="none" cap="none" strike="noStrike">
                <a:solidFill>
                  <a:schemeClr val="dk1"/>
                </a:solidFill>
                <a:latin typeface="Questrial"/>
                <a:ea typeface="Questrial"/>
                <a:cs typeface="Questrial"/>
                <a:sym typeface="Questrial"/>
              </a:rPr>
              <a:t> will decrease the refund after you E-file it</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Encourage taxpayers to still E-file</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We do not have access to any of this information!</a:t>
            </a:r>
          </a:p>
          <a:p>
            <a:pPr indent="-342900" lvl="0" marL="342900" marR="0" rtl="0" algn="l">
              <a:lnSpc>
                <a:spcPct val="90000"/>
              </a:lnSpc>
              <a:spcBef>
                <a:spcPts val="740"/>
              </a:spcBef>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2446" name="Shape 244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5">
                                            <p:txEl>
                                              <p:pRg end="0" st="0"/>
                                            </p:txEl>
                                          </p:spTgt>
                                        </p:tgtEl>
                                        <p:attrNameLst>
                                          <p:attrName>style.visibility</p:attrName>
                                        </p:attrNameLst>
                                      </p:cBhvr>
                                      <p:to>
                                        <p:strVal val="visible"/>
                                      </p:to>
                                    </p:set>
                                    <p:animEffect filter="fade" transition="in">
                                      <p:cBhvr>
                                        <p:cTn dur="500"/>
                                        <p:tgtEl>
                                          <p:spTgt spid="24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5">
                                            <p:txEl>
                                              <p:pRg end="1" st="1"/>
                                            </p:txEl>
                                          </p:spTgt>
                                        </p:tgtEl>
                                        <p:attrNameLst>
                                          <p:attrName>style.visibility</p:attrName>
                                        </p:attrNameLst>
                                      </p:cBhvr>
                                      <p:to>
                                        <p:strVal val="visible"/>
                                      </p:to>
                                    </p:set>
                                    <p:animEffect filter="fade" transition="in">
                                      <p:cBhvr>
                                        <p:cTn dur="500"/>
                                        <p:tgtEl>
                                          <p:spTgt spid="244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5">
                                            <p:txEl>
                                              <p:pRg end="2" st="2"/>
                                            </p:txEl>
                                          </p:spTgt>
                                        </p:tgtEl>
                                        <p:attrNameLst>
                                          <p:attrName>style.visibility</p:attrName>
                                        </p:attrNameLst>
                                      </p:cBhvr>
                                      <p:to>
                                        <p:strVal val="visible"/>
                                      </p:to>
                                    </p:set>
                                    <p:animEffect filter="fade" transition="in">
                                      <p:cBhvr>
                                        <p:cTn dur="500"/>
                                        <p:tgtEl>
                                          <p:spTgt spid="244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5">
                                            <p:txEl>
                                              <p:pRg end="3" st="3"/>
                                            </p:txEl>
                                          </p:spTgt>
                                        </p:tgtEl>
                                        <p:attrNameLst>
                                          <p:attrName>style.visibility</p:attrName>
                                        </p:attrNameLst>
                                      </p:cBhvr>
                                      <p:to>
                                        <p:strVal val="visible"/>
                                      </p:to>
                                    </p:set>
                                    <p:animEffect filter="fade" transition="in">
                                      <p:cBhvr>
                                        <p:cTn dur="500"/>
                                        <p:tgtEl>
                                          <p:spTgt spid="244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5">
                                            <p:txEl>
                                              <p:pRg end="4" st="4"/>
                                            </p:txEl>
                                          </p:spTgt>
                                        </p:tgtEl>
                                        <p:attrNameLst>
                                          <p:attrName>style.visibility</p:attrName>
                                        </p:attrNameLst>
                                      </p:cBhvr>
                                      <p:to>
                                        <p:strVal val="visible"/>
                                      </p:to>
                                    </p:set>
                                    <p:animEffect filter="fade" transition="in">
                                      <p:cBhvr>
                                        <p:cTn dur="500"/>
                                        <p:tgtEl>
                                          <p:spTgt spid="244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1" name="Shape 2451"/>
        <p:cNvGrpSpPr/>
        <p:nvPr/>
      </p:nvGrpSpPr>
      <p:grpSpPr>
        <a:xfrm>
          <a:off x="0" y="0"/>
          <a:ext cx="0" cy="0"/>
          <a:chOff x="0" y="0"/>
          <a:chExt cx="0" cy="0"/>
        </a:xfrm>
      </p:grpSpPr>
      <p:sp>
        <p:nvSpPr>
          <p:cNvPr id="2452" name="Shape 245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Refunds: Savings Bonds</a:t>
            </a:r>
          </a:p>
        </p:txBody>
      </p:sp>
      <p:sp>
        <p:nvSpPr>
          <p:cNvPr id="2453" name="Shape 2453"/>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Our Role</a:t>
            </a: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Explain opportunity</a:t>
            </a:r>
            <a:r>
              <a:rPr b="0" i="0" lang="en-US" sz="3600" u="none" cap="none" strike="noStrike">
                <a:solidFill>
                  <a:schemeClr val="dk1"/>
                </a:solidFill>
                <a:latin typeface="Questrial"/>
                <a:ea typeface="Questrial"/>
                <a:cs typeface="Questrial"/>
                <a:sym typeface="Questrial"/>
              </a:rPr>
              <a:t> - describe savings bonds &amp; chance to order at tax site</a:t>
            </a: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Seek decision</a:t>
            </a:r>
            <a:r>
              <a:rPr b="0" i="0" lang="en-US" sz="3600" u="none" cap="none" strike="noStrike">
                <a:solidFill>
                  <a:schemeClr val="dk1"/>
                </a:solidFill>
                <a:latin typeface="Questrial"/>
                <a:ea typeface="Questrial"/>
                <a:cs typeface="Questrial"/>
                <a:sym typeface="Questrial"/>
              </a:rPr>
              <a:t> – ask client to decide if, how much &amp; for whom to order bonds</a:t>
            </a: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Process order</a:t>
            </a:r>
            <a:r>
              <a:rPr b="0" i="0" lang="en-US" sz="3600" u="none" cap="none" strike="noStrike">
                <a:solidFill>
                  <a:schemeClr val="dk1"/>
                </a:solidFill>
                <a:latin typeface="Questrial"/>
                <a:ea typeface="Questrial"/>
                <a:cs typeface="Questrial"/>
                <a:sym typeface="Questrial"/>
              </a:rPr>
              <a:t> – complete IRS Form 8888</a:t>
            </a:r>
          </a:p>
          <a:p>
            <a:pPr indent="-342900" lvl="0" marL="342900" marR="0" rtl="0" algn="l">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454" name="Shape 2454"/>
          <p:cNvSpPr/>
          <p:nvPr/>
        </p:nvSpPr>
        <p:spPr>
          <a:xfrm>
            <a:off x="609600" y="5477734"/>
            <a:ext cx="10972800" cy="954107"/>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The Government will mail a physical bond to the taxpayer at the address listed on the return.</a:t>
            </a:r>
          </a:p>
        </p:txBody>
      </p:sp>
      <p:sp>
        <p:nvSpPr>
          <p:cNvPr id="2455" name="Shape 245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3">
                                            <p:txEl>
                                              <p:pRg end="0" st="0"/>
                                            </p:txEl>
                                          </p:spTgt>
                                        </p:tgtEl>
                                        <p:attrNameLst>
                                          <p:attrName>style.visibility</p:attrName>
                                        </p:attrNameLst>
                                      </p:cBhvr>
                                      <p:to>
                                        <p:strVal val="visible"/>
                                      </p:to>
                                    </p:set>
                                    <p:animEffect filter="fade" transition="in">
                                      <p:cBhvr>
                                        <p:cTn dur="500"/>
                                        <p:tgtEl>
                                          <p:spTgt spid="245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3">
                                            <p:txEl>
                                              <p:pRg end="1" st="1"/>
                                            </p:txEl>
                                          </p:spTgt>
                                        </p:tgtEl>
                                        <p:attrNameLst>
                                          <p:attrName>style.visibility</p:attrName>
                                        </p:attrNameLst>
                                      </p:cBhvr>
                                      <p:to>
                                        <p:strVal val="visible"/>
                                      </p:to>
                                    </p:set>
                                    <p:animEffect filter="fade" transition="in">
                                      <p:cBhvr>
                                        <p:cTn dur="500"/>
                                        <p:tgtEl>
                                          <p:spTgt spid="245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3">
                                            <p:txEl>
                                              <p:pRg end="2" st="2"/>
                                            </p:txEl>
                                          </p:spTgt>
                                        </p:tgtEl>
                                        <p:attrNameLst>
                                          <p:attrName>style.visibility</p:attrName>
                                        </p:attrNameLst>
                                      </p:cBhvr>
                                      <p:to>
                                        <p:strVal val="visible"/>
                                      </p:to>
                                    </p:set>
                                    <p:animEffect filter="fade" transition="in">
                                      <p:cBhvr>
                                        <p:cTn dur="500"/>
                                        <p:tgtEl>
                                          <p:spTgt spid="245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3">
                                            <p:txEl>
                                              <p:pRg end="3" st="3"/>
                                            </p:txEl>
                                          </p:spTgt>
                                        </p:tgtEl>
                                        <p:attrNameLst>
                                          <p:attrName>style.visibility</p:attrName>
                                        </p:attrNameLst>
                                      </p:cBhvr>
                                      <p:to>
                                        <p:strVal val="visible"/>
                                      </p:to>
                                    </p:set>
                                    <p:animEffect filter="fade" transition="in">
                                      <p:cBhvr>
                                        <p:cTn dur="500"/>
                                        <p:tgtEl>
                                          <p:spTgt spid="245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3">
                                            <p:txEl>
                                              <p:pRg end="4" st="4"/>
                                            </p:txEl>
                                          </p:spTgt>
                                        </p:tgtEl>
                                        <p:attrNameLst>
                                          <p:attrName>style.visibility</p:attrName>
                                        </p:attrNameLst>
                                      </p:cBhvr>
                                      <p:to>
                                        <p:strVal val="visible"/>
                                      </p:to>
                                    </p:set>
                                    <p:animEffect filter="fade" transition="in">
                                      <p:cBhvr>
                                        <p:cTn dur="500"/>
                                        <p:tgtEl>
                                          <p:spTgt spid="245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4"/>
                                        </p:tgtEl>
                                        <p:attrNameLst>
                                          <p:attrName>style.visibility</p:attrName>
                                        </p:attrNameLst>
                                      </p:cBhvr>
                                      <p:to>
                                        <p:strVal val="visible"/>
                                      </p:to>
                                    </p:set>
                                    <p:animEffect filter="fade" transition="in">
                                      <p:cBhvr>
                                        <p:cTn dur="500"/>
                                        <p:tgtEl>
                                          <p:spTgt spid="24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0" name="Shape 2460"/>
        <p:cNvGrpSpPr/>
        <p:nvPr/>
      </p:nvGrpSpPr>
      <p:grpSpPr>
        <a:xfrm>
          <a:off x="0" y="0"/>
          <a:ext cx="0" cy="0"/>
          <a:chOff x="0" y="0"/>
          <a:chExt cx="0" cy="0"/>
        </a:xfrm>
      </p:grpSpPr>
      <p:sp>
        <p:nvSpPr>
          <p:cNvPr id="2461" name="Shape 246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Refunds: Savings Bonds</a:t>
            </a:r>
          </a:p>
        </p:txBody>
      </p:sp>
      <p:sp>
        <p:nvSpPr>
          <p:cNvPr id="2462" name="Shape 2462"/>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All taxpayers can buy bonds for</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Themselves</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And/or 2 other people (kids, grandkids, spouses, nieces/nephews, godchildren, etc.)</a:t>
            </a: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How it works</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Taxpayer needs only name of gift recipient </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Client &amp; gift recipient will be listed on bond as co-owners</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Either party may redeem bond</a:t>
            </a:r>
          </a:p>
          <a:p>
            <a:pPr indent="-342900" lvl="0" marL="342900" marR="0" rtl="0" algn="l">
              <a:lnSpc>
                <a:spcPct val="90000"/>
              </a:lnSpc>
              <a:spcBef>
                <a:spcPts val="740"/>
              </a:spcBef>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2463" name="Shape 246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2">
                                            <p:txEl>
                                              <p:pRg end="0" st="0"/>
                                            </p:txEl>
                                          </p:spTgt>
                                        </p:tgtEl>
                                        <p:attrNameLst>
                                          <p:attrName>style.visibility</p:attrName>
                                        </p:attrNameLst>
                                      </p:cBhvr>
                                      <p:to>
                                        <p:strVal val="visible"/>
                                      </p:to>
                                    </p:set>
                                    <p:animEffect filter="fade" transition="in">
                                      <p:cBhvr>
                                        <p:cTn dur="500"/>
                                        <p:tgtEl>
                                          <p:spTgt spid="246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2">
                                            <p:txEl>
                                              <p:pRg end="1" st="1"/>
                                            </p:txEl>
                                          </p:spTgt>
                                        </p:tgtEl>
                                        <p:attrNameLst>
                                          <p:attrName>style.visibility</p:attrName>
                                        </p:attrNameLst>
                                      </p:cBhvr>
                                      <p:to>
                                        <p:strVal val="visible"/>
                                      </p:to>
                                    </p:set>
                                    <p:animEffect filter="fade" transition="in">
                                      <p:cBhvr>
                                        <p:cTn dur="500"/>
                                        <p:tgtEl>
                                          <p:spTgt spid="246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2">
                                            <p:txEl>
                                              <p:pRg end="2" st="2"/>
                                            </p:txEl>
                                          </p:spTgt>
                                        </p:tgtEl>
                                        <p:attrNameLst>
                                          <p:attrName>style.visibility</p:attrName>
                                        </p:attrNameLst>
                                      </p:cBhvr>
                                      <p:to>
                                        <p:strVal val="visible"/>
                                      </p:to>
                                    </p:set>
                                    <p:animEffect filter="fade" transition="in">
                                      <p:cBhvr>
                                        <p:cTn dur="500"/>
                                        <p:tgtEl>
                                          <p:spTgt spid="246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2">
                                            <p:txEl>
                                              <p:pRg end="3" st="3"/>
                                            </p:txEl>
                                          </p:spTgt>
                                        </p:tgtEl>
                                        <p:attrNameLst>
                                          <p:attrName>style.visibility</p:attrName>
                                        </p:attrNameLst>
                                      </p:cBhvr>
                                      <p:to>
                                        <p:strVal val="visible"/>
                                      </p:to>
                                    </p:set>
                                    <p:animEffect filter="fade" transition="in">
                                      <p:cBhvr>
                                        <p:cTn dur="500"/>
                                        <p:tgtEl>
                                          <p:spTgt spid="246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2">
                                            <p:txEl>
                                              <p:pRg end="4" st="4"/>
                                            </p:txEl>
                                          </p:spTgt>
                                        </p:tgtEl>
                                        <p:attrNameLst>
                                          <p:attrName>style.visibility</p:attrName>
                                        </p:attrNameLst>
                                      </p:cBhvr>
                                      <p:to>
                                        <p:strVal val="visible"/>
                                      </p:to>
                                    </p:set>
                                    <p:animEffect filter="fade" transition="in">
                                      <p:cBhvr>
                                        <p:cTn dur="500"/>
                                        <p:tgtEl>
                                          <p:spTgt spid="246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2">
                                            <p:txEl>
                                              <p:pRg end="5" st="5"/>
                                            </p:txEl>
                                          </p:spTgt>
                                        </p:tgtEl>
                                        <p:attrNameLst>
                                          <p:attrName>style.visibility</p:attrName>
                                        </p:attrNameLst>
                                      </p:cBhvr>
                                      <p:to>
                                        <p:strVal val="visible"/>
                                      </p:to>
                                    </p:set>
                                    <p:animEffect filter="fade" transition="in">
                                      <p:cBhvr>
                                        <p:cTn dur="500"/>
                                        <p:tgtEl>
                                          <p:spTgt spid="246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2">
                                            <p:txEl>
                                              <p:pRg end="6" st="6"/>
                                            </p:txEl>
                                          </p:spTgt>
                                        </p:tgtEl>
                                        <p:attrNameLst>
                                          <p:attrName>style.visibility</p:attrName>
                                        </p:attrNameLst>
                                      </p:cBhvr>
                                      <p:to>
                                        <p:strVal val="visible"/>
                                      </p:to>
                                    </p:set>
                                    <p:animEffect filter="fade" transition="in">
                                      <p:cBhvr>
                                        <p:cTn dur="500"/>
                                        <p:tgtEl>
                                          <p:spTgt spid="246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2">
                                            <p:txEl>
                                              <p:pRg end="7" st="7"/>
                                            </p:txEl>
                                          </p:spTgt>
                                        </p:tgtEl>
                                        <p:attrNameLst>
                                          <p:attrName>style.visibility</p:attrName>
                                        </p:attrNameLst>
                                      </p:cBhvr>
                                      <p:to>
                                        <p:strVal val="visible"/>
                                      </p:to>
                                    </p:set>
                                    <p:animEffect filter="fade" transition="in">
                                      <p:cBhvr>
                                        <p:cTn dur="500"/>
                                        <p:tgtEl>
                                          <p:spTgt spid="2462">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Shape 26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Taxable Income</a:t>
            </a:r>
          </a:p>
        </p:txBody>
      </p:sp>
      <p:sp>
        <p:nvSpPr>
          <p:cNvPr id="265" name="Shape 265"/>
          <p:cNvSpPr txBox="1"/>
          <p:nvPr>
            <p:ph idx="1" type="body"/>
          </p:nvPr>
        </p:nvSpPr>
        <p:spPr>
          <a:xfrm>
            <a:off x="609600" y="1600203"/>
            <a:ext cx="10972800" cy="1828797"/>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Any income that is subject to federal income tax </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Can include both earned and unearned income</a:t>
            </a:r>
          </a:p>
          <a:p>
            <a:pPr indent="0" lvl="0" marL="114300" marR="0" rtl="0" algn="l">
              <a:spcBef>
                <a:spcPts val="800"/>
              </a:spcBef>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66" name="Shape 266"/>
          <p:cNvSpPr/>
          <p:nvPr/>
        </p:nvSpPr>
        <p:spPr>
          <a:xfrm>
            <a:off x="609600" y="4397725"/>
            <a:ext cx="10972800" cy="708000"/>
          </a:xfrm>
          <a:prstGeom prst="rect">
            <a:avLst/>
          </a:prstGeom>
          <a:solidFill>
            <a:schemeClr val="accent1"/>
          </a:solidFill>
          <a:ln cap="flat" cmpd="sng" w="25400">
            <a:solidFill>
              <a:srgbClr val="B08420"/>
            </a:solidFill>
            <a:prstDash val="solid"/>
            <a:round/>
            <a:headEnd len="med" w="med" type="none"/>
            <a:tailEnd len="med" w="med" type="none"/>
          </a:ln>
        </p:spPr>
        <p:txBody>
          <a:bodyPr anchorCtr="0" anchor="t" bIns="45700" lIns="91425" rIns="91425" wrap="square" tIns="45700">
            <a:noAutofit/>
          </a:bodyPr>
          <a:lstStyle/>
          <a:p>
            <a:pPr indent="0" lvl="0" marL="114300" marR="0" rtl="0" algn="ctr">
              <a:spcBef>
                <a:spcPts val="0"/>
              </a:spcBef>
              <a:buClr>
                <a:schemeClr val="lt1"/>
              </a:buClr>
              <a:buFont typeface="Questrial"/>
              <a:buNone/>
            </a:pPr>
            <a:r>
              <a:rPr b="1" lang="en-US" sz="4000">
                <a:solidFill>
                  <a:schemeClr val="lt1"/>
                </a:solidFill>
                <a:latin typeface="Questrial"/>
                <a:ea typeface="Questrial"/>
                <a:cs typeface="Questrial"/>
                <a:sym typeface="Questrial"/>
              </a:rPr>
              <a:t>Taxable Income found on Line 43</a:t>
            </a:r>
          </a:p>
        </p:txBody>
      </p:sp>
      <p:sp>
        <p:nvSpPr>
          <p:cNvPr id="267" name="Shape 26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xEl>
                                              <p:pRg end="0" st="0"/>
                                            </p:txEl>
                                          </p:spTgt>
                                        </p:tgtEl>
                                        <p:attrNameLst>
                                          <p:attrName>style.visibility</p:attrName>
                                        </p:attrNameLst>
                                      </p:cBhvr>
                                      <p:to>
                                        <p:strVal val="visible"/>
                                      </p:to>
                                    </p:set>
                                    <p:animEffect filter="fade" transition="in">
                                      <p:cBhvr>
                                        <p:cTn dur="500"/>
                                        <p:tgtEl>
                                          <p:spTgt spid="26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xEl>
                                              <p:pRg end="1" st="1"/>
                                            </p:txEl>
                                          </p:spTgt>
                                        </p:tgtEl>
                                        <p:attrNameLst>
                                          <p:attrName>style.visibility</p:attrName>
                                        </p:attrNameLst>
                                      </p:cBhvr>
                                      <p:to>
                                        <p:strVal val="visible"/>
                                      </p:to>
                                    </p:set>
                                    <p:animEffect filter="fade" transition="in">
                                      <p:cBhvr>
                                        <p:cTn dur="500"/>
                                        <p:tgtEl>
                                          <p:spTgt spid="26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xEl>
                                              <p:pRg end="2" st="2"/>
                                            </p:txEl>
                                          </p:spTgt>
                                        </p:tgtEl>
                                        <p:attrNameLst>
                                          <p:attrName>style.visibility</p:attrName>
                                        </p:attrNameLst>
                                      </p:cBhvr>
                                      <p:to>
                                        <p:strVal val="visible"/>
                                      </p:to>
                                    </p:set>
                                    <p:animEffect filter="fade" transition="in">
                                      <p:cBhvr>
                                        <p:cTn dur="500"/>
                                        <p:tgtEl>
                                          <p:spTgt spid="26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8" name="Shape 2468"/>
        <p:cNvGrpSpPr/>
        <p:nvPr/>
      </p:nvGrpSpPr>
      <p:grpSpPr>
        <a:xfrm>
          <a:off x="0" y="0"/>
          <a:ext cx="0" cy="0"/>
          <a:chOff x="0" y="0"/>
          <a:chExt cx="0" cy="0"/>
        </a:xfrm>
      </p:grpSpPr>
      <p:sp>
        <p:nvSpPr>
          <p:cNvPr id="2469" name="Shape 246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Refunds: Rate of Return Comparison</a:t>
            </a:r>
          </a:p>
        </p:txBody>
      </p:sp>
      <p:graphicFrame>
        <p:nvGraphicFramePr>
          <p:cNvPr id="2470" name="Shape 2470"/>
          <p:cNvGraphicFramePr/>
          <p:nvPr/>
        </p:nvGraphicFramePr>
        <p:xfrm>
          <a:off x="609600" y="1600200"/>
          <a:ext cx="3000000" cy="3000000"/>
        </p:xfrm>
        <a:graphic>
          <a:graphicData uri="http://schemas.openxmlformats.org/drawingml/2006/table">
            <a:tbl>
              <a:tblPr>
                <a:noFill/>
                <a:tableStyleId>{1420C6DF-7F79-44F0-A2A2-86E587BE7706}</a:tableStyleId>
              </a:tblPr>
              <a:tblGrid>
                <a:gridCol w="3110500"/>
                <a:gridCol w="2458100"/>
                <a:gridCol w="2563400"/>
                <a:gridCol w="2840800"/>
              </a:tblGrid>
              <a:tr h="542625">
                <a:tc>
                  <a:txBody>
                    <a:bodyPr>
                      <a:noAutofit/>
                    </a:bodyPr>
                    <a:lstStyle/>
                    <a:p>
                      <a:pPr indent="0" lvl="0" marL="0" marR="0" rtl="0" algn="l">
                        <a:lnSpc>
                          <a:spcPct val="100000"/>
                        </a:lnSpc>
                        <a:spcBef>
                          <a:spcPts val="0"/>
                        </a:spcBef>
                        <a:spcAft>
                          <a:spcPts val="0"/>
                        </a:spcAft>
                        <a:buClr>
                          <a:schemeClr val="dk1"/>
                        </a:buClr>
                        <a:buFont typeface="Noto Sans Symbols"/>
                        <a:buNone/>
                      </a:pPr>
                      <a:r>
                        <a:t/>
                      </a:r>
                      <a:endParaRPr b="0" i="0" sz="1800" u="none" cap="none" strike="noStrike">
                        <a:solidFill>
                          <a:schemeClr val="dk1"/>
                        </a:solidFill>
                        <a:latin typeface="Questrial"/>
                        <a:ea typeface="Questrial"/>
                        <a:cs typeface="Questrial"/>
                        <a:sym typeface="Questrial"/>
                      </a:endParaRPr>
                    </a:p>
                  </a:txBody>
                  <a:tcPr marT="27425" marB="27425" marR="147950" marL="147950" anchor="ctr">
                    <a:lnL cap="flat" cmpd="sng" w="381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381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1" i="0" lang="en-US" sz="1600" u="none" cap="none" strike="noStrike">
                          <a:solidFill>
                            <a:schemeClr val="dk1"/>
                          </a:solidFill>
                          <a:latin typeface="Questrial"/>
                          <a:ea typeface="Questrial"/>
                          <a:cs typeface="Questrial"/>
                          <a:sym typeface="Questrial"/>
                        </a:rPr>
                        <a:t>Savings Account*</a:t>
                      </a:r>
                    </a:p>
                  </a:txBody>
                  <a:tcPr marT="27425" marB="27425" marR="147950" marL="147950" anchor="ctr">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381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1" i="0" lang="en-US" sz="1600" u="none" cap="none" strike="noStrike">
                          <a:solidFill>
                            <a:schemeClr val="dk1"/>
                          </a:solidFill>
                          <a:latin typeface="Questrial"/>
                          <a:ea typeface="Questrial"/>
                          <a:cs typeface="Questrial"/>
                          <a:sym typeface="Questrial"/>
                        </a:rPr>
                        <a:t>1 Year CD*</a:t>
                      </a:r>
                    </a:p>
                  </a:txBody>
                  <a:tcPr marT="27425" marB="27425" marR="147950" marL="147950" anchor="ctr">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381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1" i="0" lang="en-US" sz="1600" u="none" cap="none" strike="noStrike">
                          <a:solidFill>
                            <a:schemeClr val="dk1"/>
                          </a:solidFill>
                          <a:latin typeface="Questrial"/>
                          <a:ea typeface="Questrial"/>
                          <a:cs typeface="Questrial"/>
                          <a:sym typeface="Questrial"/>
                        </a:rPr>
                        <a:t>Series I U.S.</a:t>
                      </a:r>
                      <a:br>
                        <a:rPr b="1" i="0" lang="en-US" sz="1600" u="none" cap="none" strike="noStrike">
                          <a:solidFill>
                            <a:schemeClr val="dk1"/>
                          </a:solidFill>
                          <a:latin typeface="Questrial"/>
                          <a:ea typeface="Questrial"/>
                          <a:cs typeface="Questrial"/>
                          <a:sym typeface="Questrial"/>
                        </a:rPr>
                      </a:br>
                      <a:r>
                        <a:rPr b="1" i="0" lang="en-US" sz="1600" u="none" cap="none" strike="noStrike">
                          <a:solidFill>
                            <a:schemeClr val="dk1"/>
                          </a:solidFill>
                          <a:latin typeface="Questrial"/>
                          <a:ea typeface="Questrial"/>
                          <a:cs typeface="Questrial"/>
                          <a:sym typeface="Questrial"/>
                        </a:rPr>
                        <a:t>Savings Bond</a:t>
                      </a:r>
                      <a:r>
                        <a:rPr b="0" i="0" lang="en-US" sz="1600" u="none" cap="none" strike="noStrike">
                          <a:solidFill>
                            <a:schemeClr val="dk1"/>
                          </a:solidFill>
                          <a:latin typeface="Questrial"/>
                          <a:ea typeface="Questrial"/>
                          <a:cs typeface="Questrial"/>
                          <a:sym typeface="Questrial"/>
                        </a:rPr>
                        <a:t> </a:t>
                      </a:r>
                    </a:p>
                  </a:txBody>
                  <a:tcPr marT="27425" marB="27425" marR="147950" marL="147950" anchor="ctr">
                    <a:lnL cap="flat" cmpd="sng" w="12700">
                      <a:solidFill>
                        <a:schemeClr val="dk1"/>
                      </a:solidFill>
                      <a:prstDash val="solid"/>
                      <a:round/>
                      <a:headEnd len="med" w="med" type="none"/>
                      <a:tailEnd len="med" w="med" type="none"/>
                    </a:lnL>
                    <a:lnR cap="flat" cmpd="sng" w="38100">
                      <a:solidFill>
                        <a:schemeClr val="dk1"/>
                      </a:solidFill>
                      <a:prstDash val="solid"/>
                      <a:round/>
                      <a:headEnd len="med" w="med" type="none"/>
                      <a:tailEnd len="med" w="med" type="none"/>
                    </a:lnR>
                    <a:lnT cap="flat" cmpd="sng" w="381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r>
              <a:tr h="298750">
                <a:tc>
                  <a:txBody>
                    <a:bodyPr>
                      <a:noAutofit/>
                    </a:bodyPr>
                    <a:lstStyle/>
                    <a:p>
                      <a:pPr indent="0" lvl="0" marL="0" marR="0" rtl="0" algn="l">
                        <a:lnSpc>
                          <a:spcPct val="100000"/>
                        </a:lnSpc>
                        <a:spcBef>
                          <a:spcPts val="0"/>
                        </a:spcBef>
                        <a:spcAft>
                          <a:spcPts val="0"/>
                        </a:spcAft>
                        <a:buClr>
                          <a:schemeClr val="dk1"/>
                        </a:buClr>
                        <a:buFont typeface="Noto Sans Symbols"/>
                        <a:buNone/>
                      </a:pPr>
                      <a:r>
                        <a:rPr b="1" i="0" lang="en-US" sz="1600" u="none" cap="none" strike="noStrike">
                          <a:solidFill>
                            <a:schemeClr val="dk1"/>
                          </a:solidFill>
                          <a:latin typeface="Questrial"/>
                          <a:ea typeface="Questrial"/>
                          <a:cs typeface="Questrial"/>
                          <a:sym typeface="Questrial"/>
                        </a:rPr>
                        <a:t>Rate of Return</a:t>
                      </a:r>
                    </a:p>
                  </a:txBody>
                  <a:tcPr marT="27425" marB="27425" marR="147950" marL="147950" anchor="ctr">
                    <a:lnL cap="flat" cmpd="sng" w="381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0" i="0" lang="en-US" sz="1600" u="none" cap="none" strike="noStrike">
                          <a:solidFill>
                            <a:schemeClr val="dk1"/>
                          </a:solidFill>
                          <a:latin typeface="Questrial"/>
                          <a:ea typeface="Questrial"/>
                          <a:cs typeface="Questrial"/>
                          <a:sym typeface="Questrial"/>
                        </a:rPr>
                        <a:t>.17%</a:t>
                      </a:r>
                    </a:p>
                  </a:txBody>
                  <a:tcPr marT="27425" marB="27425" marR="147950" marL="147950" anchor="ctr">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0" i="0" lang="en-US" sz="1600" u="none" cap="none" strike="noStrike">
                          <a:solidFill>
                            <a:schemeClr val="dk1"/>
                          </a:solidFill>
                          <a:latin typeface="Questrial"/>
                          <a:ea typeface="Questrial"/>
                          <a:cs typeface="Questrial"/>
                          <a:sym typeface="Questrial"/>
                        </a:rPr>
                        <a:t>.73%</a:t>
                      </a:r>
                    </a:p>
                  </a:txBody>
                  <a:tcPr marT="27425" marB="27425" marR="147950" marL="147950" anchor="ctr">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1" i="0" lang="en-US" sz="1600" u="none" cap="none" strike="noStrike">
                          <a:solidFill>
                            <a:schemeClr val="dk1"/>
                          </a:solidFill>
                          <a:latin typeface="Questrial"/>
                          <a:ea typeface="Questrial"/>
                          <a:cs typeface="Questrial"/>
                          <a:sym typeface="Questrial"/>
                        </a:rPr>
                        <a:t>2.20%</a:t>
                      </a:r>
                    </a:p>
                  </a:txBody>
                  <a:tcPr marT="27425" marB="27425" marR="147950" marL="147950" anchor="ctr">
                    <a:lnL cap="flat" cmpd="sng" w="12700">
                      <a:solidFill>
                        <a:schemeClr val="dk1"/>
                      </a:solidFill>
                      <a:prstDash val="solid"/>
                      <a:round/>
                      <a:headEnd len="med" w="med" type="none"/>
                      <a:tailEnd len="med" w="med" type="none"/>
                    </a:lnL>
                    <a:lnR cap="flat" cmpd="sng" w="381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r>
              <a:tr h="298750">
                <a:tc>
                  <a:txBody>
                    <a:bodyPr>
                      <a:noAutofit/>
                    </a:bodyPr>
                    <a:lstStyle/>
                    <a:p>
                      <a:pPr indent="0" lvl="0" marL="0" marR="0" rtl="0" algn="l">
                        <a:lnSpc>
                          <a:spcPct val="100000"/>
                        </a:lnSpc>
                        <a:spcBef>
                          <a:spcPts val="0"/>
                        </a:spcBef>
                        <a:spcAft>
                          <a:spcPts val="0"/>
                        </a:spcAft>
                        <a:buClr>
                          <a:schemeClr val="dk1"/>
                        </a:buClr>
                        <a:buFont typeface="Noto Sans Symbols"/>
                        <a:buNone/>
                      </a:pPr>
                      <a:r>
                        <a:rPr b="1" i="0" lang="en-US" sz="1600" u="none" cap="none" strike="noStrike">
                          <a:solidFill>
                            <a:schemeClr val="dk1"/>
                          </a:solidFill>
                          <a:latin typeface="Questrial"/>
                          <a:ea typeface="Questrial"/>
                          <a:cs typeface="Questrial"/>
                          <a:sym typeface="Questrial"/>
                        </a:rPr>
                        <a:t>Annual Fees</a:t>
                      </a:r>
                    </a:p>
                  </a:txBody>
                  <a:tcPr marT="27425" marB="27425" marR="147950" marL="147950" anchor="ctr">
                    <a:lnL cap="flat" cmpd="sng" w="381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0" i="0" lang="en-US" sz="1600" u="none" cap="none" strike="noStrike">
                          <a:solidFill>
                            <a:schemeClr val="dk1"/>
                          </a:solidFill>
                          <a:latin typeface="Questrial"/>
                          <a:ea typeface="Questrial"/>
                          <a:cs typeface="Questrial"/>
                          <a:sym typeface="Questrial"/>
                        </a:rPr>
                        <a:t>$0</a:t>
                      </a:r>
                    </a:p>
                  </a:txBody>
                  <a:tcPr marT="27425" marB="27425" marR="147950" marL="147950" anchor="ctr">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0" i="0" lang="en-US" sz="1600" u="none" cap="none" strike="noStrike">
                          <a:solidFill>
                            <a:schemeClr val="dk1"/>
                          </a:solidFill>
                          <a:latin typeface="Questrial"/>
                          <a:ea typeface="Questrial"/>
                          <a:cs typeface="Questrial"/>
                          <a:sym typeface="Questrial"/>
                        </a:rPr>
                        <a:t>$0</a:t>
                      </a:r>
                    </a:p>
                  </a:txBody>
                  <a:tcPr marT="27425" marB="27425" marR="147950" marL="147950" anchor="ctr">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1" i="0" lang="en-US" sz="1600" u="none" cap="none" strike="noStrike">
                          <a:solidFill>
                            <a:schemeClr val="dk1"/>
                          </a:solidFill>
                          <a:latin typeface="Questrial"/>
                          <a:ea typeface="Questrial"/>
                          <a:cs typeface="Questrial"/>
                          <a:sym typeface="Questrial"/>
                        </a:rPr>
                        <a:t>$0</a:t>
                      </a:r>
                    </a:p>
                  </a:txBody>
                  <a:tcPr marT="27425" marB="27425" marR="147950" marL="147950" anchor="ctr">
                    <a:lnL cap="flat" cmpd="sng" w="12700">
                      <a:solidFill>
                        <a:schemeClr val="dk1"/>
                      </a:solidFill>
                      <a:prstDash val="solid"/>
                      <a:round/>
                      <a:headEnd len="med" w="med" type="none"/>
                      <a:tailEnd len="med" w="med" type="none"/>
                    </a:lnL>
                    <a:lnR cap="flat" cmpd="sng" w="381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r>
              <a:tr h="298750">
                <a:tc>
                  <a:txBody>
                    <a:bodyPr>
                      <a:noAutofit/>
                    </a:bodyPr>
                    <a:lstStyle/>
                    <a:p>
                      <a:pPr indent="0" lvl="0" marL="0" marR="0" rtl="0" algn="l">
                        <a:lnSpc>
                          <a:spcPct val="100000"/>
                        </a:lnSpc>
                        <a:spcBef>
                          <a:spcPts val="0"/>
                        </a:spcBef>
                        <a:spcAft>
                          <a:spcPts val="0"/>
                        </a:spcAft>
                        <a:buClr>
                          <a:schemeClr val="dk1"/>
                        </a:buClr>
                        <a:buFont typeface="Noto Sans Symbols"/>
                        <a:buNone/>
                      </a:pPr>
                      <a:r>
                        <a:rPr b="1" i="0" lang="en-US" sz="1600" u="none" cap="none" strike="noStrike">
                          <a:solidFill>
                            <a:schemeClr val="dk1"/>
                          </a:solidFill>
                          <a:latin typeface="Questrial"/>
                          <a:ea typeface="Questrial"/>
                          <a:cs typeface="Questrial"/>
                          <a:sym typeface="Questrial"/>
                        </a:rPr>
                        <a:t>Minimum to Open</a:t>
                      </a:r>
                    </a:p>
                  </a:txBody>
                  <a:tcPr marT="27425" marB="27425" marR="147950" marL="147950" anchor="ctr">
                    <a:lnL cap="flat" cmpd="sng" w="381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0" i="0" lang="en-US" sz="1600" u="none" cap="none" strike="noStrike">
                          <a:solidFill>
                            <a:schemeClr val="dk1"/>
                          </a:solidFill>
                          <a:latin typeface="Questrial"/>
                          <a:ea typeface="Questrial"/>
                          <a:cs typeface="Questrial"/>
                          <a:sym typeface="Questrial"/>
                        </a:rPr>
                        <a:t>$100</a:t>
                      </a:r>
                    </a:p>
                  </a:txBody>
                  <a:tcPr marT="27425" marB="27425" marR="147950" marL="147950" anchor="ctr">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0" i="0" lang="en-US" sz="1600" u="none" cap="none" strike="noStrike">
                          <a:solidFill>
                            <a:schemeClr val="dk1"/>
                          </a:solidFill>
                          <a:latin typeface="Questrial"/>
                          <a:ea typeface="Questrial"/>
                          <a:cs typeface="Questrial"/>
                          <a:sym typeface="Questrial"/>
                        </a:rPr>
                        <a:t>$1,000</a:t>
                      </a:r>
                    </a:p>
                  </a:txBody>
                  <a:tcPr marT="27425" marB="27425" marR="147950" marL="147950" anchor="ctr">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1" i="0" lang="en-US" sz="1600" u="none" cap="none" strike="noStrike">
                          <a:solidFill>
                            <a:schemeClr val="dk1"/>
                          </a:solidFill>
                          <a:latin typeface="Questrial"/>
                          <a:ea typeface="Questrial"/>
                          <a:cs typeface="Questrial"/>
                          <a:sym typeface="Questrial"/>
                        </a:rPr>
                        <a:t>$50</a:t>
                      </a:r>
                    </a:p>
                  </a:txBody>
                  <a:tcPr marT="27425" marB="27425" marR="147950" marL="147950" anchor="ctr">
                    <a:lnL cap="flat" cmpd="sng" w="12700">
                      <a:solidFill>
                        <a:schemeClr val="dk1"/>
                      </a:solidFill>
                      <a:prstDash val="solid"/>
                      <a:round/>
                      <a:headEnd len="med" w="med" type="none"/>
                      <a:tailEnd len="med" w="med" type="none"/>
                    </a:lnL>
                    <a:lnR cap="flat" cmpd="sng" w="381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r>
              <a:tr h="542625">
                <a:tc>
                  <a:txBody>
                    <a:bodyPr>
                      <a:noAutofit/>
                    </a:bodyPr>
                    <a:lstStyle/>
                    <a:p>
                      <a:pPr indent="0" lvl="0" marL="0" marR="0" rtl="0" algn="l">
                        <a:lnSpc>
                          <a:spcPct val="100000"/>
                        </a:lnSpc>
                        <a:spcBef>
                          <a:spcPts val="0"/>
                        </a:spcBef>
                        <a:spcAft>
                          <a:spcPts val="0"/>
                        </a:spcAft>
                        <a:buClr>
                          <a:schemeClr val="dk1"/>
                        </a:buClr>
                        <a:buFont typeface="Noto Sans Symbols"/>
                        <a:buNone/>
                      </a:pPr>
                      <a:r>
                        <a:rPr b="1" i="0" lang="en-US" sz="1600" u="none" cap="none" strike="noStrike">
                          <a:solidFill>
                            <a:schemeClr val="dk1"/>
                          </a:solidFill>
                          <a:latin typeface="Questrial"/>
                          <a:ea typeface="Questrial"/>
                          <a:cs typeface="Questrial"/>
                          <a:sym typeface="Questrial"/>
                        </a:rPr>
                        <a:t>Rate Fixed</a:t>
                      </a:r>
                    </a:p>
                  </a:txBody>
                  <a:tcPr marT="27425" marB="27425" marR="147950" marL="147950" anchor="ctr">
                    <a:lnL cap="flat" cmpd="sng" w="381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0" i="0" lang="en-US" sz="1600" u="none" cap="none" strike="noStrike">
                          <a:solidFill>
                            <a:schemeClr val="dk1"/>
                          </a:solidFill>
                          <a:latin typeface="Questrial"/>
                          <a:ea typeface="Questrial"/>
                          <a:cs typeface="Questrial"/>
                          <a:sym typeface="Questrial"/>
                        </a:rPr>
                        <a:t>No</a:t>
                      </a:r>
                    </a:p>
                  </a:txBody>
                  <a:tcPr marT="27425" marB="27425" marR="147950" marL="147950" anchor="ctr">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0" i="0" lang="en-US" sz="1600" u="none" cap="none" strike="noStrike">
                          <a:solidFill>
                            <a:schemeClr val="dk1"/>
                          </a:solidFill>
                          <a:latin typeface="Questrial"/>
                          <a:ea typeface="Questrial"/>
                          <a:cs typeface="Questrial"/>
                          <a:sym typeface="Questrial"/>
                        </a:rPr>
                        <a:t>Yes</a:t>
                      </a:r>
                    </a:p>
                  </a:txBody>
                  <a:tcPr marT="27425" marB="27425" marR="147950" marL="147950" anchor="ctr">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1" i="0" lang="en-US" sz="1600" u="none" cap="none" strike="noStrike">
                          <a:solidFill>
                            <a:schemeClr val="dk1"/>
                          </a:solidFill>
                          <a:latin typeface="Questrial"/>
                          <a:ea typeface="Questrial"/>
                          <a:cs typeface="Questrial"/>
                          <a:sym typeface="Questrial"/>
                        </a:rPr>
                        <a:t>Adjusts bi-annually</a:t>
                      </a:r>
                    </a:p>
                  </a:txBody>
                  <a:tcPr marT="27425" marB="27425" marR="147950" marL="147950" anchor="ctr">
                    <a:lnL cap="flat" cmpd="sng" w="12700">
                      <a:solidFill>
                        <a:schemeClr val="dk1"/>
                      </a:solidFill>
                      <a:prstDash val="solid"/>
                      <a:round/>
                      <a:headEnd len="med" w="med" type="none"/>
                      <a:tailEnd len="med" w="med" type="none"/>
                    </a:lnL>
                    <a:lnR cap="flat" cmpd="sng" w="381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r>
              <a:tr h="542625">
                <a:tc>
                  <a:txBody>
                    <a:bodyPr>
                      <a:noAutofit/>
                    </a:bodyPr>
                    <a:lstStyle/>
                    <a:p>
                      <a:pPr indent="0" lvl="0" marL="0" marR="0" rtl="0" algn="l">
                        <a:lnSpc>
                          <a:spcPct val="100000"/>
                        </a:lnSpc>
                        <a:spcBef>
                          <a:spcPts val="0"/>
                        </a:spcBef>
                        <a:spcAft>
                          <a:spcPts val="0"/>
                        </a:spcAft>
                        <a:buClr>
                          <a:schemeClr val="dk1"/>
                        </a:buClr>
                        <a:buFont typeface="Noto Sans Symbols"/>
                        <a:buNone/>
                      </a:pPr>
                      <a:r>
                        <a:rPr b="1" i="0" lang="en-US" sz="1600" u="none" cap="none" strike="noStrike">
                          <a:solidFill>
                            <a:schemeClr val="dk1"/>
                          </a:solidFill>
                          <a:latin typeface="Questrial"/>
                          <a:ea typeface="Questrial"/>
                          <a:cs typeface="Questrial"/>
                          <a:sym typeface="Questrial"/>
                        </a:rPr>
                        <a:t>Minimum Holding Period</a:t>
                      </a:r>
                    </a:p>
                  </a:txBody>
                  <a:tcPr marT="27425" marB="27425" marR="147950" marL="147950" anchor="ctr">
                    <a:lnL cap="flat" cmpd="sng" w="381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0" i="0" lang="en-US" sz="1600" u="none" cap="none" strike="noStrike">
                          <a:solidFill>
                            <a:schemeClr val="dk1"/>
                          </a:solidFill>
                          <a:latin typeface="Questrial"/>
                          <a:ea typeface="Questrial"/>
                          <a:cs typeface="Questrial"/>
                          <a:sym typeface="Questrial"/>
                        </a:rPr>
                        <a:t>None</a:t>
                      </a:r>
                    </a:p>
                  </a:txBody>
                  <a:tcPr marT="27425" marB="27425" marR="147950" marL="147950" anchor="ctr">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0" i="0" lang="en-US" sz="1600" u="none" cap="none" strike="noStrike">
                          <a:solidFill>
                            <a:schemeClr val="dk1"/>
                          </a:solidFill>
                          <a:latin typeface="Questrial"/>
                          <a:ea typeface="Questrial"/>
                          <a:cs typeface="Questrial"/>
                          <a:sym typeface="Questrial"/>
                        </a:rPr>
                        <a:t>1 year</a:t>
                      </a:r>
                    </a:p>
                  </a:txBody>
                  <a:tcPr marT="27425" marB="27425" marR="147950" marL="147950" anchor="ctr">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1" i="0" lang="en-US" sz="1600" u="none" cap="none" strike="noStrike">
                          <a:solidFill>
                            <a:schemeClr val="dk1"/>
                          </a:solidFill>
                          <a:latin typeface="Questrial"/>
                          <a:ea typeface="Questrial"/>
                          <a:cs typeface="Questrial"/>
                          <a:sym typeface="Questrial"/>
                        </a:rPr>
                        <a:t>1 year</a:t>
                      </a:r>
                    </a:p>
                  </a:txBody>
                  <a:tcPr marT="27425" marB="27425" marR="147950" marL="147950" anchor="ctr">
                    <a:lnL cap="flat" cmpd="sng" w="12700">
                      <a:solidFill>
                        <a:schemeClr val="dk1"/>
                      </a:solidFill>
                      <a:prstDash val="solid"/>
                      <a:round/>
                      <a:headEnd len="med" w="med" type="none"/>
                      <a:tailEnd len="med" w="med" type="none"/>
                    </a:lnL>
                    <a:lnR cap="flat" cmpd="sng" w="381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r>
              <a:tr h="1030350">
                <a:tc>
                  <a:txBody>
                    <a:bodyPr>
                      <a:noAutofit/>
                    </a:bodyPr>
                    <a:lstStyle/>
                    <a:p>
                      <a:pPr indent="0" lvl="0" marL="0" marR="0" rtl="0" algn="l">
                        <a:lnSpc>
                          <a:spcPct val="100000"/>
                        </a:lnSpc>
                        <a:spcBef>
                          <a:spcPts val="0"/>
                        </a:spcBef>
                        <a:spcAft>
                          <a:spcPts val="0"/>
                        </a:spcAft>
                        <a:buClr>
                          <a:schemeClr val="dk1"/>
                        </a:buClr>
                        <a:buFont typeface="Noto Sans Symbols"/>
                        <a:buNone/>
                      </a:pPr>
                      <a:r>
                        <a:rPr b="1" i="0" lang="en-US" sz="1600" u="none" cap="none" strike="noStrike">
                          <a:solidFill>
                            <a:schemeClr val="dk1"/>
                          </a:solidFill>
                          <a:latin typeface="Questrial"/>
                          <a:ea typeface="Questrial"/>
                          <a:cs typeface="Questrial"/>
                          <a:sym typeface="Questrial"/>
                        </a:rPr>
                        <a:t>Early Redemption</a:t>
                      </a:r>
                      <a:br>
                        <a:rPr b="1" i="0" lang="en-US" sz="1600" u="none" cap="none" strike="noStrike">
                          <a:solidFill>
                            <a:schemeClr val="dk1"/>
                          </a:solidFill>
                          <a:latin typeface="Questrial"/>
                          <a:ea typeface="Questrial"/>
                          <a:cs typeface="Questrial"/>
                          <a:sym typeface="Questrial"/>
                        </a:rPr>
                      </a:br>
                      <a:r>
                        <a:rPr b="1" i="0" lang="en-US" sz="1600" u="none" cap="none" strike="noStrike">
                          <a:solidFill>
                            <a:schemeClr val="dk1"/>
                          </a:solidFill>
                          <a:latin typeface="Questrial"/>
                          <a:ea typeface="Questrial"/>
                          <a:cs typeface="Questrial"/>
                          <a:sym typeface="Questrial"/>
                        </a:rPr>
                        <a:t>Penalty / Forfeiture</a:t>
                      </a:r>
                    </a:p>
                  </a:txBody>
                  <a:tcPr marT="27425" marB="27425" marR="147950" marL="147950" anchor="ctr">
                    <a:lnL cap="flat" cmpd="sng" w="381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0" i="0" lang="en-US" sz="1600" u="none" cap="none" strike="noStrike">
                          <a:solidFill>
                            <a:schemeClr val="dk1"/>
                          </a:solidFill>
                          <a:latin typeface="Questrial"/>
                          <a:ea typeface="Questrial"/>
                          <a:cs typeface="Questrial"/>
                          <a:sym typeface="Questrial"/>
                        </a:rPr>
                        <a:t>None</a:t>
                      </a:r>
                    </a:p>
                  </a:txBody>
                  <a:tcPr marT="27425" marB="27425" marR="147950" marL="147950" anchor="ctr">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0" i="0" lang="en-US" sz="1600" u="none" cap="none" strike="noStrike">
                          <a:solidFill>
                            <a:schemeClr val="dk1"/>
                          </a:solidFill>
                          <a:latin typeface="Questrial"/>
                          <a:ea typeface="Questrial"/>
                          <a:cs typeface="Questrial"/>
                          <a:sym typeface="Questrial"/>
                        </a:rPr>
                        <a:t>All interest earned to withdrawal date</a:t>
                      </a:r>
                    </a:p>
                  </a:txBody>
                  <a:tcPr marT="27425" marB="27425" marR="147950" marL="147950" anchor="ctr">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1" i="0" lang="en-US" sz="1600" u="none" cap="none" strike="noStrike">
                          <a:solidFill>
                            <a:schemeClr val="dk1"/>
                          </a:solidFill>
                          <a:latin typeface="Questrial"/>
                          <a:ea typeface="Questrial"/>
                          <a:cs typeface="Questrial"/>
                          <a:sym typeface="Questrial"/>
                        </a:rPr>
                        <a:t>3 months interest (redemptions within 5 years of purchase)</a:t>
                      </a:r>
                    </a:p>
                  </a:txBody>
                  <a:tcPr marT="27425" marB="27425" marR="147950" marL="147950" anchor="ctr">
                    <a:lnL cap="flat" cmpd="sng" w="12700">
                      <a:solidFill>
                        <a:schemeClr val="dk1"/>
                      </a:solidFill>
                      <a:prstDash val="solid"/>
                      <a:round/>
                      <a:headEnd len="med" w="med" type="none"/>
                      <a:tailEnd len="med" w="med" type="none"/>
                    </a:lnL>
                    <a:lnR cap="flat" cmpd="sng" w="381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r>
              <a:tr h="542625">
                <a:tc>
                  <a:txBody>
                    <a:bodyPr>
                      <a:noAutofit/>
                    </a:bodyPr>
                    <a:lstStyle/>
                    <a:p>
                      <a:pPr indent="0" lvl="0" marL="0" marR="0" rtl="0" algn="l">
                        <a:lnSpc>
                          <a:spcPct val="100000"/>
                        </a:lnSpc>
                        <a:spcBef>
                          <a:spcPts val="0"/>
                        </a:spcBef>
                        <a:spcAft>
                          <a:spcPts val="0"/>
                        </a:spcAft>
                        <a:buClr>
                          <a:schemeClr val="dk1"/>
                        </a:buClr>
                        <a:buFont typeface="Noto Sans Symbols"/>
                        <a:buNone/>
                      </a:pPr>
                      <a:r>
                        <a:rPr b="1" i="0" lang="en-US" sz="1600" u="none" cap="none" strike="noStrike">
                          <a:solidFill>
                            <a:schemeClr val="dk1"/>
                          </a:solidFill>
                          <a:latin typeface="Questrial"/>
                          <a:ea typeface="Questrial"/>
                          <a:cs typeface="Questrial"/>
                          <a:sym typeface="Questrial"/>
                        </a:rPr>
                        <a:t>ChexSystems (Application)</a:t>
                      </a:r>
                    </a:p>
                  </a:txBody>
                  <a:tcPr marT="27425" marB="27425" marR="147950" marL="147950" anchor="ctr">
                    <a:lnL cap="flat" cmpd="sng" w="381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0" i="0" lang="en-US" sz="1600" u="none" cap="none" strike="noStrike">
                          <a:solidFill>
                            <a:schemeClr val="dk1"/>
                          </a:solidFill>
                          <a:latin typeface="Questrial"/>
                          <a:ea typeface="Questrial"/>
                          <a:cs typeface="Questrial"/>
                          <a:sym typeface="Questrial"/>
                        </a:rPr>
                        <a:t>Yes</a:t>
                      </a:r>
                    </a:p>
                  </a:txBody>
                  <a:tcPr marT="27425" marB="27425" marR="147950" marL="147950" anchor="ctr">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0" i="0" lang="en-US" sz="1600" u="none" cap="none" strike="noStrike">
                          <a:solidFill>
                            <a:schemeClr val="dk1"/>
                          </a:solidFill>
                          <a:latin typeface="Questrial"/>
                          <a:ea typeface="Questrial"/>
                          <a:cs typeface="Questrial"/>
                          <a:sym typeface="Questrial"/>
                        </a:rPr>
                        <a:t>Yes</a:t>
                      </a:r>
                    </a:p>
                  </a:txBody>
                  <a:tcPr marT="27425" marB="27425" marR="147950" marL="147950" anchor="ctr">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1" i="0" lang="en-US" sz="1600" u="none" cap="none" strike="noStrike">
                          <a:solidFill>
                            <a:schemeClr val="dk1"/>
                          </a:solidFill>
                          <a:latin typeface="Questrial"/>
                          <a:ea typeface="Questrial"/>
                          <a:cs typeface="Questrial"/>
                          <a:sym typeface="Questrial"/>
                        </a:rPr>
                        <a:t>No</a:t>
                      </a:r>
                    </a:p>
                  </a:txBody>
                  <a:tcPr marT="27425" marB="27425" marR="147950" marL="147950" anchor="ctr">
                    <a:lnL cap="flat" cmpd="sng" w="12700">
                      <a:solidFill>
                        <a:schemeClr val="dk1"/>
                      </a:solidFill>
                      <a:prstDash val="solid"/>
                      <a:round/>
                      <a:headEnd len="med" w="med" type="none"/>
                      <a:tailEnd len="med" w="med" type="none"/>
                    </a:lnL>
                    <a:lnR cap="flat" cmpd="sng" w="381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accent1">
                        <a:alpha val="49803"/>
                      </a:schemeClr>
                    </a:solidFill>
                  </a:tcPr>
                </a:tc>
              </a:tr>
              <a:tr h="298750">
                <a:tc>
                  <a:txBody>
                    <a:bodyPr>
                      <a:noAutofit/>
                    </a:bodyPr>
                    <a:lstStyle/>
                    <a:p>
                      <a:pPr indent="0" lvl="0" marL="0" marR="0" rtl="0" algn="l">
                        <a:lnSpc>
                          <a:spcPct val="100000"/>
                        </a:lnSpc>
                        <a:spcBef>
                          <a:spcPts val="0"/>
                        </a:spcBef>
                        <a:spcAft>
                          <a:spcPts val="0"/>
                        </a:spcAft>
                        <a:buClr>
                          <a:schemeClr val="dk1"/>
                        </a:buClr>
                        <a:buFont typeface="Noto Sans Symbols"/>
                        <a:buNone/>
                      </a:pPr>
                      <a:r>
                        <a:rPr b="1" i="0" lang="en-US" sz="1600" u="none" cap="none" strike="noStrike">
                          <a:solidFill>
                            <a:schemeClr val="dk1"/>
                          </a:solidFill>
                          <a:latin typeface="Questrial"/>
                          <a:ea typeface="Questrial"/>
                          <a:cs typeface="Questrial"/>
                          <a:sym typeface="Questrial"/>
                        </a:rPr>
                        <a:t>May Buy as a Gift</a:t>
                      </a:r>
                    </a:p>
                  </a:txBody>
                  <a:tcPr marT="27425" marB="27425" marR="147950" marL="147950" anchor="ctr">
                    <a:lnL cap="flat" cmpd="sng" w="381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0" i="0" lang="en-US" sz="1600" u="none" cap="none" strike="noStrike">
                          <a:solidFill>
                            <a:schemeClr val="dk1"/>
                          </a:solidFill>
                          <a:latin typeface="Questrial"/>
                          <a:ea typeface="Questrial"/>
                          <a:cs typeface="Questrial"/>
                          <a:sym typeface="Questrial"/>
                        </a:rPr>
                        <a:t>No</a:t>
                      </a:r>
                    </a:p>
                  </a:txBody>
                  <a:tcPr marT="27425" marB="27425" marR="147950" marL="147950" anchor="ctr">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0" i="0" lang="en-US" sz="1600" u="none" cap="none" strike="noStrike">
                          <a:solidFill>
                            <a:schemeClr val="dk1"/>
                          </a:solidFill>
                          <a:latin typeface="Questrial"/>
                          <a:ea typeface="Questrial"/>
                          <a:cs typeface="Questrial"/>
                          <a:sym typeface="Questrial"/>
                        </a:rPr>
                        <a:t>No</a:t>
                      </a:r>
                    </a:p>
                  </a:txBody>
                  <a:tcPr marT="27425" marB="27425" marR="147950" marL="147950" anchor="ctr">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chemeClr val="accent1">
                        <a:alpha val="49803"/>
                      </a:schemeClr>
                    </a:solidFill>
                  </a:tcPr>
                </a:tc>
                <a:tc>
                  <a:txBody>
                    <a:bodyPr>
                      <a:noAutofit/>
                    </a:bodyPr>
                    <a:lstStyle/>
                    <a:p>
                      <a:pPr indent="0" lvl="0" marL="0" marR="0" rtl="0" algn="ctr">
                        <a:lnSpc>
                          <a:spcPct val="100000"/>
                        </a:lnSpc>
                        <a:spcBef>
                          <a:spcPts val="0"/>
                        </a:spcBef>
                        <a:spcAft>
                          <a:spcPts val="0"/>
                        </a:spcAft>
                        <a:buClr>
                          <a:schemeClr val="dk1"/>
                        </a:buClr>
                        <a:buFont typeface="Noto Sans Symbols"/>
                        <a:buNone/>
                      </a:pPr>
                      <a:r>
                        <a:rPr b="1" i="0" lang="en-US" sz="1600" u="none" cap="none" strike="noStrike">
                          <a:solidFill>
                            <a:schemeClr val="dk1"/>
                          </a:solidFill>
                          <a:latin typeface="Questrial"/>
                          <a:ea typeface="Questrial"/>
                          <a:cs typeface="Questrial"/>
                          <a:sym typeface="Questrial"/>
                        </a:rPr>
                        <a:t>Yes</a:t>
                      </a:r>
                    </a:p>
                  </a:txBody>
                  <a:tcPr marT="27425" marB="27425" marR="147950" marL="147950" anchor="ctr">
                    <a:lnL cap="flat" cmpd="sng" w="12700">
                      <a:solidFill>
                        <a:schemeClr val="dk1"/>
                      </a:solidFill>
                      <a:prstDash val="solid"/>
                      <a:round/>
                      <a:headEnd len="med" w="med" type="none"/>
                      <a:tailEnd len="med" w="med" type="none"/>
                    </a:lnL>
                    <a:lnR cap="flat" cmpd="sng" w="381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chemeClr val="accent1">
                        <a:alpha val="49803"/>
                      </a:schemeClr>
                    </a:solidFill>
                  </a:tcPr>
                </a:tc>
              </a:tr>
            </a:tbl>
          </a:graphicData>
        </a:graphic>
      </p:graphicFrame>
      <p:sp>
        <p:nvSpPr>
          <p:cNvPr id="2471" name="Shape 247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0"/>
                                        </p:tgtEl>
                                        <p:attrNameLst>
                                          <p:attrName>style.visibility</p:attrName>
                                        </p:attrNameLst>
                                      </p:cBhvr>
                                      <p:to>
                                        <p:strVal val="visible"/>
                                      </p:to>
                                    </p:set>
                                    <p:animEffect filter="fade" transition="in">
                                      <p:cBhvr>
                                        <p:cTn dur="500"/>
                                        <p:tgtEl>
                                          <p:spTgt spid="24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6" name="Shape 2476"/>
        <p:cNvGrpSpPr/>
        <p:nvPr/>
      </p:nvGrpSpPr>
      <p:grpSpPr>
        <a:xfrm>
          <a:off x="0" y="0"/>
          <a:ext cx="0" cy="0"/>
          <a:chOff x="0" y="0"/>
          <a:chExt cx="0" cy="0"/>
        </a:xfrm>
      </p:grpSpPr>
      <p:sp>
        <p:nvSpPr>
          <p:cNvPr id="2477" name="Shape 247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p>
        </p:txBody>
      </p:sp>
      <p:sp>
        <p:nvSpPr>
          <p:cNvPr id="2478" name="Shape 2478"/>
          <p:cNvSpPr txBox="1"/>
          <p:nvPr>
            <p:ph idx="1" type="body"/>
          </p:nvPr>
        </p:nvSpPr>
        <p:spPr>
          <a:xfrm>
            <a:off x="493125" y="1338103"/>
            <a:ext cx="10972800" cy="45261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Taxpayers do not have to pay if balance due is less than $1</a:t>
            </a: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Payment in full is due by the April filing due date, to avoid interest and penalties</a:t>
            </a: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Taxpayer should file his/her return by the April filing date to avoid a failure-to-file penalty</a:t>
            </a:r>
          </a:p>
          <a:p>
            <a:pPr indent="-342900" lvl="0" marL="342900" marR="0" rtl="0" algn="l">
              <a:lnSpc>
                <a:spcPct val="90000"/>
              </a:lnSpc>
              <a:spcBef>
                <a:spcPts val="740"/>
              </a:spcBef>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There are separate penalties for filing late and paying late – the late filing penalty is higher</a:t>
            </a:r>
          </a:p>
        </p:txBody>
      </p:sp>
      <p:sp>
        <p:nvSpPr>
          <p:cNvPr id="2479" name="Shape 247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8">
                                            <p:txEl>
                                              <p:pRg end="0" st="0"/>
                                            </p:txEl>
                                          </p:spTgt>
                                        </p:tgtEl>
                                        <p:attrNameLst>
                                          <p:attrName>style.visibility</p:attrName>
                                        </p:attrNameLst>
                                      </p:cBhvr>
                                      <p:to>
                                        <p:strVal val="visible"/>
                                      </p:to>
                                    </p:set>
                                    <p:animEffect filter="fade" transition="in">
                                      <p:cBhvr>
                                        <p:cTn dur="500"/>
                                        <p:tgtEl>
                                          <p:spTgt spid="247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8">
                                            <p:txEl>
                                              <p:pRg end="1" st="1"/>
                                            </p:txEl>
                                          </p:spTgt>
                                        </p:tgtEl>
                                        <p:attrNameLst>
                                          <p:attrName>style.visibility</p:attrName>
                                        </p:attrNameLst>
                                      </p:cBhvr>
                                      <p:to>
                                        <p:strVal val="visible"/>
                                      </p:to>
                                    </p:set>
                                    <p:animEffect filter="fade" transition="in">
                                      <p:cBhvr>
                                        <p:cTn dur="500"/>
                                        <p:tgtEl>
                                          <p:spTgt spid="247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8">
                                            <p:txEl>
                                              <p:pRg end="2" st="2"/>
                                            </p:txEl>
                                          </p:spTgt>
                                        </p:tgtEl>
                                        <p:attrNameLst>
                                          <p:attrName>style.visibility</p:attrName>
                                        </p:attrNameLst>
                                      </p:cBhvr>
                                      <p:to>
                                        <p:strVal val="visible"/>
                                      </p:to>
                                    </p:set>
                                    <p:animEffect filter="fade" transition="in">
                                      <p:cBhvr>
                                        <p:cTn dur="500"/>
                                        <p:tgtEl>
                                          <p:spTgt spid="247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8">
                                            <p:txEl>
                                              <p:pRg end="3" st="3"/>
                                            </p:txEl>
                                          </p:spTgt>
                                        </p:tgtEl>
                                        <p:attrNameLst>
                                          <p:attrName>style.visibility</p:attrName>
                                        </p:attrNameLst>
                                      </p:cBhvr>
                                      <p:to>
                                        <p:strVal val="visible"/>
                                      </p:to>
                                    </p:set>
                                    <p:animEffect filter="fade" transition="in">
                                      <p:cBhvr>
                                        <p:cTn dur="500"/>
                                        <p:tgtEl>
                                          <p:spTgt spid="247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4" name="Shape 2484"/>
        <p:cNvGrpSpPr/>
        <p:nvPr/>
      </p:nvGrpSpPr>
      <p:grpSpPr>
        <a:xfrm>
          <a:off x="0" y="0"/>
          <a:ext cx="0" cy="0"/>
          <a:chOff x="0" y="0"/>
          <a:chExt cx="0" cy="0"/>
        </a:xfrm>
      </p:grpSpPr>
      <p:sp>
        <p:nvSpPr>
          <p:cNvPr id="2485" name="Shape 248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p>
        </p:txBody>
      </p:sp>
      <p:sp>
        <p:nvSpPr>
          <p:cNvPr id="2486" name="Shape 2486"/>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Advise taxpayers to file the return on time, even if they cannot pay the full amount owed</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They should pay as much as possible by the due date to reduce penalties and interest</a:t>
            </a:r>
          </a:p>
          <a:p>
            <a:pPr indent="-342900" lvl="0" marL="342900" marR="0" rtl="0" algn="l">
              <a:lnSpc>
                <a:spcPct val="90000"/>
              </a:lnSpc>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Once taxpayers receive a notice, they can pay the remaining amount in full or choose another payment option if needed</a:t>
            </a:r>
          </a:p>
        </p:txBody>
      </p:sp>
      <p:sp>
        <p:nvSpPr>
          <p:cNvPr id="2487" name="Shape 248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6">
                                            <p:txEl>
                                              <p:pRg end="0" st="0"/>
                                            </p:txEl>
                                          </p:spTgt>
                                        </p:tgtEl>
                                        <p:attrNameLst>
                                          <p:attrName>style.visibility</p:attrName>
                                        </p:attrNameLst>
                                      </p:cBhvr>
                                      <p:to>
                                        <p:strVal val="visible"/>
                                      </p:to>
                                    </p:set>
                                    <p:animEffect filter="fade" transition="in">
                                      <p:cBhvr>
                                        <p:cTn dur="500"/>
                                        <p:tgtEl>
                                          <p:spTgt spid="24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6">
                                            <p:txEl>
                                              <p:pRg end="1" st="1"/>
                                            </p:txEl>
                                          </p:spTgt>
                                        </p:tgtEl>
                                        <p:attrNameLst>
                                          <p:attrName>style.visibility</p:attrName>
                                        </p:attrNameLst>
                                      </p:cBhvr>
                                      <p:to>
                                        <p:strVal val="visible"/>
                                      </p:to>
                                    </p:set>
                                    <p:animEffect filter="fade" transition="in">
                                      <p:cBhvr>
                                        <p:cTn dur="500"/>
                                        <p:tgtEl>
                                          <p:spTgt spid="248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6">
                                            <p:txEl>
                                              <p:pRg end="2" st="2"/>
                                            </p:txEl>
                                          </p:spTgt>
                                        </p:tgtEl>
                                        <p:attrNameLst>
                                          <p:attrName>style.visibility</p:attrName>
                                        </p:attrNameLst>
                                      </p:cBhvr>
                                      <p:to>
                                        <p:strVal val="visible"/>
                                      </p:to>
                                    </p:set>
                                    <p:animEffect filter="fade" transition="in">
                                      <p:cBhvr>
                                        <p:cTn dur="500"/>
                                        <p:tgtEl>
                                          <p:spTgt spid="248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2" name="Shape 2492"/>
        <p:cNvGrpSpPr/>
        <p:nvPr/>
      </p:nvGrpSpPr>
      <p:grpSpPr>
        <a:xfrm>
          <a:off x="0" y="0"/>
          <a:ext cx="0" cy="0"/>
          <a:chOff x="0" y="0"/>
          <a:chExt cx="0" cy="0"/>
        </a:xfrm>
      </p:grpSpPr>
      <p:sp>
        <p:nvSpPr>
          <p:cNvPr id="2493" name="Shape 249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p>
        </p:txBody>
      </p:sp>
      <p:sp>
        <p:nvSpPr>
          <p:cNvPr id="2494" name="Shape 2494"/>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Payment options:</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Pay by check or money order with Form 1040-V (Payment Voucher)</a:t>
            </a:r>
          </a:p>
          <a:p>
            <a:pPr indent="-285750" lvl="1" marL="742950" marR="0" rtl="0" algn="l">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Pay by direct debit from their checking/savings account on a date that they choose (up to the due date)</a:t>
            </a:r>
          </a:p>
        </p:txBody>
      </p:sp>
      <p:sp>
        <p:nvSpPr>
          <p:cNvPr id="2495" name="Shape 249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4">
                                            <p:txEl>
                                              <p:pRg end="0" st="0"/>
                                            </p:txEl>
                                          </p:spTgt>
                                        </p:tgtEl>
                                        <p:attrNameLst>
                                          <p:attrName>style.visibility</p:attrName>
                                        </p:attrNameLst>
                                      </p:cBhvr>
                                      <p:to>
                                        <p:strVal val="visible"/>
                                      </p:to>
                                    </p:set>
                                    <p:animEffect filter="fade" transition="in">
                                      <p:cBhvr>
                                        <p:cTn dur="500"/>
                                        <p:tgtEl>
                                          <p:spTgt spid="24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4">
                                            <p:txEl>
                                              <p:pRg end="1" st="1"/>
                                            </p:txEl>
                                          </p:spTgt>
                                        </p:tgtEl>
                                        <p:attrNameLst>
                                          <p:attrName>style.visibility</p:attrName>
                                        </p:attrNameLst>
                                      </p:cBhvr>
                                      <p:to>
                                        <p:strVal val="visible"/>
                                      </p:to>
                                    </p:set>
                                    <p:animEffect filter="fade" transition="in">
                                      <p:cBhvr>
                                        <p:cTn dur="500"/>
                                        <p:tgtEl>
                                          <p:spTgt spid="249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4">
                                            <p:txEl>
                                              <p:pRg end="2" st="2"/>
                                            </p:txEl>
                                          </p:spTgt>
                                        </p:tgtEl>
                                        <p:attrNameLst>
                                          <p:attrName>style.visibility</p:attrName>
                                        </p:attrNameLst>
                                      </p:cBhvr>
                                      <p:to>
                                        <p:strVal val="visible"/>
                                      </p:to>
                                    </p:set>
                                    <p:animEffect filter="fade" transition="in">
                                      <p:cBhvr>
                                        <p:cTn dur="500"/>
                                        <p:tgtEl>
                                          <p:spTgt spid="249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0" name="Shape 2500"/>
        <p:cNvGrpSpPr/>
        <p:nvPr/>
      </p:nvGrpSpPr>
      <p:grpSpPr>
        <a:xfrm>
          <a:off x="0" y="0"/>
          <a:ext cx="0" cy="0"/>
          <a:chOff x="0" y="0"/>
          <a:chExt cx="0" cy="0"/>
        </a:xfrm>
      </p:grpSpPr>
      <p:sp>
        <p:nvSpPr>
          <p:cNvPr id="2501" name="Shape 250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p>
        </p:txBody>
      </p:sp>
      <p:sp>
        <p:nvSpPr>
          <p:cNvPr id="2502" name="Shape 2502"/>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Payment options:</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Pay with a credit or debit card (convenience fee)</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Electronic Federal Tax Payment System (EFTPS)</a:t>
            </a: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Taxpayers can use EFTPS to file taxes, but they must </a:t>
            </a:r>
            <a:r>
              <a:rPr b="1" i="0" lang="en-US" sz="3200" u="none" cap="none" strike="noStrike">
                <a:solidFill>
                  <a:schemeClr val="dk1"/>
                </a:solidFill>
                <a:latin typeface="Questrial"/>
                <a:ea typeface="Questrial"/>
                <a:cs typeface="Questrial"/>
                <a:sym typeface="Questrial"/>
              </a:rPr>
              <a:t>enroll</a:t>
            </a:r>
            <a:r>
              <a:rPr b="0" i="0" lang="en-US" sz="3200" u="none" cap="none" strike="noStrike">
                <a:solidFill>
                  <a:schemeClr val="dk1"/>
                </a:solidFill>
                <a:latin typeface="Questrial"/>
                <a:ea typeface="Questrial"/>
                <a:cs typeface="Questrial"/>
                <a:sym typeface="Questrial"/>
              </a:rPr>
              <a:t> first (</a:t>
            </a:r>
            <a:r>
              <a:rPr b="0" i="0" lang="en-US" sz="3200" u="sng" cap="none" strike="noStrike">
                <a:solidFill>
                  <a:schemeClr val="dk1"/>
                </a:solidFill>
                <a:latin typeface="Questrial"/>
                <a:ea typeface="Questrial"/>
                <a:cs typeface="Questrial"/>
                <a:sym typeface="Questrial"/>
              </a:rPr>
              <a:t>www.irs.gov/e-pay</a:t>
            </a:r>
            <a:r>
              <a:rPr b="0" i="0" lang="en-US" sz="3200" u="none" cap="none" strike="noStrike">
                <a:solidFill>
                  <a:schemeClr val="dk1"/>
                </a:solidFill>
                <a:latin typeface="Questrial"/>
                <a:ea typeface="Questrial"/>
                <a:cs typeface="Questrial"/>
                <a:sym typeface="Questrial"/>
              </a:rPr>
              <a:t>)</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IRS Direct Pay</a:t>
            </a: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Free, one-time payment system offered through IRS.gov</a:t>
            </a:r>
          </a:p>
          <a:p>
            <a:pPr indent="-228600" lvl="2" marL="1143000" marR="0" rtl="0" algn="l">
              <a:spcBef>
                <a:spcPts val="640"/>
              </a:spcBef>
              <a:buClr>
                <a:schemeClr val="dk1"/>
              </a:buClr>
              <a:buSzPts val="3200"/>
              <a:buFont typeface="Courier New"/>
              <a:buNone/>
            </a:pPr>
            <a:r>
              <a:t/>
            </a:r>
            <a:endParaRPr b="0" i="0" sz="3200" u="none" cap="none" strike="noStrike">
              <a:solidFill>
                <a:schemeClr val="dk1"/>
              </a:solidFill>
              <a:latin typeface="Questrial"/>
              <a:ea typeface="Questrial"/>
              <a:cs typeface="Questrial"/>
              <a:sym typeface="Questrial"/>
            </a:endParaRPr>
          </a:p>
        </p:txBody>
      </p:sp>
      <p:sp>
        <p:nvSpPr>
          <p:cNvPr id="2503" name="Shape 250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8" name="Shape 2508"/>
        <p:cNvGrpSpPr/>
        <p:nvPr/>
      </p:nvGrpSpPr>
      <p:grpSpPr>
        <a:xfrm>
          <a:off x="0" y="0"/>
          <a:ext cx="0" cy="0"/>
          <a:chOff x="0" y="0"/>
          <a:chExt cx="0" cy="0"/>
        </a:xfrm>
      </p:grpSpPr>
      <p:sp>
        <p:nvSpPr>
          <p:cNvPr id="2509" name="Shape 250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 Due: What if the Taxpayer Cannot Pay?</a:t>
            </a:r>
          </a:p>
        </p:txBody>
      </p:sp>
      <p:sp>
        <p:nvSpPr>
          <p:cNvPr id="2510" name="Shape 2510"/>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Pay in full within 120 days</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If taxpayer can pay in full within 120 days, can avoid paying a fee to set up an installment agreement</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Apply online for a payment agreement</a:t>
            </a:r>
          </a:p>
          <a:p>
            <a:pPr indent="-285750" lvl="1" marL="742950" marR="0" rtl="0" algn="l">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 can apply online for a payment agreement by going to IRS.gov and searching for “Online Payment Agreement” or “OPA”</a:t>
            </a:r>
          </a:p>
        </p:txBody>
      </p:sp>
      <p:sp>
        <p:nvSpPr>
          <p:cNvPr id="2511" name="Shape 251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0">
                                            <p:txEl>
                                              <p:pRg end="0" st="0"/>
                                            </p:txEl>
                                          </p:spTgt>
                                        </p:tgtEl>
                                        <p:attrNameLst>
                                          <p:attrName>style.visibility</p:attrName>
                                        </p:attrNameLst>
                                      </p:cBhvr>
                                      <p:to>
                                        <p:strVal val="visible"/>
                                      </p:to>
                                    </p:set>
                                    <p:animEffect filter="fade" transition="in">
                                      <p:cBhvr>
                                        <p:cTn dur="500"/>
                                        <p:tgtEl>
                                          <p:spTgt spid="251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0">
                                            <p:txEl>
                                              <p:pRg end="1" st="1"/>
                                            </p:txEl>
                                          </p:spTgt>
                                        </p:tgtEl>
                                        <p:attrNameLst>
                                          <p:attrName>style.visibility</p:attrName>
                                        </p:attrNameLst>
                                      </p:cBhvr>
                                      <p:to>
                                        <p:strVal val="visible"/>
                                      </p:to>
                                    </p:set>
                                    <p:animEffect filter="fade" transition="in">
                                      <p:cBhvr>
                                        <p:cTn dur="500"/>
                                        <p:tgtEl>
                                          <p:spTgt spid="251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0">
                                            <p:txEl>
                                              <p:pRg end="2" st="2"/>
                                            </p:txEl>
                                          </p:spTgt>
                                        </p:tgtEl>
                                        <p:attrNameLst>
                                          <p:attrName>style.visibility</p:attrName>
                                        </p:attrNameLst>
                                      </p:cBhvr>
                                      <p:to>
                                        <p:strVal val="visible"/>
                                      </p:to>
                                    </p:set>
                                    <p:animEffect filter="fade" transition="in">
                                      <p:cBhvr>
                                        <p:cTn dur="500"/>
                                        <p:tgtEl>
                                          <p:spTgt spid="251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0">
                                            <p:txEl>
                                              <p:pRg end="3" st="3"/>
                                            </p:txEl>
                                          </p:spTgt>
                                        </p:tgtEl>
                                        <p:attrNameLst>
                                          <p:attrName>style.visibility</p:attrName>
                                        </p:attrNameLst>
                                      </p:cBhvr>
                                      <p:to>
                                        <p:strVal val="visible"/>
                                      </p:to>
                                    </p:set>
                                    <p:animEffect filter="fade" transition="in">
                                      <p:cBhvr>
                                        <p:cTn dur="500"/>
                                        <p:tgtEl>
                                          <p:spTgt spid="2510">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6" name="Shape 2516"/>
        <p:cNvGrpSpPr/>
        <p:nvPr/>
      </p:nvGrpSpPr>
      <p:grpSpPr>
        <a:xfrm>
          <a:off x="0" y="0"/>
          <a:ext cx="0" cy="0"/>
          <a:chOff x="0" y="0"/>
          <a:chExt cx="0" cy="0"/>
        </a:xfrm>
      </p:grpSpPr>
      <p:sp>
        <p:nvSpPr>
          <p:cNvPr id="2517" name="Shape 251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 Due: Undue Hardship</a:t>
            </a:r>
          </a:p>
        </p:txBody>
      </p:sp>
      <p:sp>
        <p:nvSpPr>
          <p:cNvPr id="2518" name="Shape 2518"/>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Taxpayers who can show they will have a substantial financial difficulty if they pay their tax on the due date are considered to have </a:t>
            </a:r>
            <a:r>
              <a:rPr b="1" i="1" lang="en-US" sz="3700" u="none" cap="none" strike="noStrike">
                <a:solidFill>
                  <a:schemeClr val="dk1"/>
                </a:solidFill>
                <a:latin typeface="Questrial"/>
                <a:ea typeface="Questrial"/>
                <a:cs typeface="Questrial"/>
                <a:sym typeface="Questrial"/>
              </a:rPr>
              <a:t>undue</a:t>
            </a:r>
            <a:r>
              <a:rPr b="0" i="1" lang="en-US" sz="3700" u="none" cap="none" strike="noStrike">
                <a:solidFill>
                  <a:schemeClr val="dk1"/>
                </a:solidFill>
                <a:latin typeface="Questrial"/>
                <a:ea typeface="Questrial"/>
                <a:cs typeface="Questrial"/>
                <a:sym typeface="Questrial"/>
              </a:rPr>
              <a:t> </a:t>
            </a:r>
            <a:r>
              <a:rPr b="0" i="0" lang="en-US" sz="3700" u="none" cap="none" strike="noStrike">
                <a:solidFill>
                  <a:schemeClr val="dk1"/>
                </a:solidFill>
                <a:latin typeface="Questrial"/>
                <a:ea typeface="Questrial"/>
                <a:cs typeface="Questrial"/>
                <a:sym typeface="Questrial"/>
              </a:rPr>
              <a:t>hardship.</a:t>
            </a: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Can request an extension by filing Form 1127 (out of scope) by the due date</a:t>
            </a: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Advise them to visit or call the local IRS office</a:t>
            </a: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Undue hardship is MORE than inconvenience!</a:t>
            </a:r>
          </a:p>
          <a:p>
            <a:pPr indent="-342900" lvl="0" marL="342900" marR="0" rtl="0" algn="l">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a:p>
            <a:pPr indent="-342900" lvl="0" marL="342900" marR="0" rtl="0" algn="l">
              <a:spcBef>
                <a:spcPts val="740"/>
              </a:spcBef>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2519" name="Shape 251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8">
                                            <p:txEl>
                                              <p:pRg end="0" st="0"/>
                                            </p:txEl>
                                          </p:spTgt>
                                        </p:tgtEl>
                                        <p:attrNameLst>
                                          <p:attrName>style.visibility</p:attrName>
                                        </p:attrNameLst>
                                      </p:cBhvr>
                                      <p:to>
                                        <p:strVal val="visible"/>
                                      </p:to>
                                    </p:set>
                                    <p:animEffect filter="fade" transition="in">
                                      <p:cBhvr>
                                        <p:cTn dur="500"/>
                                        <p:tgtEl>
                                          <p:spTgt spid="25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8">
                                            <p:txEl>
                                              <p:pRg end="1" st="1"/>
                                            </p:txEl>
                                          </p:spTgt>
                                        </p:tgtEl>
                                        <p:attrNameLst>
                                          <p:attrName>style.visibility</p:attrName>
                                        </p:attrNameLst>
                                      </p:cBhvr>
                                      <p:to>
                                        <p:strVal val="visible"/>
                                      </p:to>
                                    </p:set>
                                    <p:animEffect filter="fade" transition="in">
                                      <p:cBhvr>
                                        <p:cTn dur="500"/>
                                        <p:tgtEl>
                                          <p:spTgt spid="251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8">
                                            <p:txEl>
                                              <p:pRg end="2" st="2"/>
                                            </p:txEl>
                                          </p:spTgt>
                                        </p:tgtEl>
                                        <p:attrNameLst>
                                          <p:attrName>style.visibility</p:attrName>
                                        </p:attrNameLst>
                                      </p:cBhvr>
                                      <p:to>
                                        <p:strVal val="visible"/>
                                      </p:to>
                                    </p:set>
                                    <p:animEffect filter="fade" transition="in">
                                      <p:cBhvr>
                                        <p:cTn dur="500"/>
                                        <p:tgtEl>
                                          <p:spTgt spid="251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8">
                                            <p:txEl>
                                              <p:pRg end="3" st="3"/>
                                            </p:txEl>
                                          </p:spTgt>
                                        </p:tgtEl>
                                        <p:attrNameLst>
                                          <p:attrName>style.visibility</p:attrName>
                                        </p:attrNameLst>
                                      </p:cBhvr>
                                      <p:to>
                                        <p:strVal val="visible"/>
                                      </p:to>
                                    </p:set>
                                    <p:animEffect filter="fade" transition="in">
                                      <p:cBhvr>
                                        <p:cTn dur="500"/>
                                        <p:tgtEl>
                                          <p:spTgt spid="251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8">
                                            <p:txEl>
                                              <p:pRg end="4" st="4"/>
                                            </p:txEl>
                                          </p:spTgt>
                                        </p:tgtEl>
                                        <p:attrNameLst>
                                          <p:attrName>style.visibility</p:attrName>
                                        </p:attrNameLst>
                                      </p:cBhvr>
                                      <p:to>
                                        <p:strVal val="visible"/>
                                      </p:to>
                                    </p:set>
                                    <p:animEffect filter="fade" transition="in">
                                      <p:cBhvr>
                                        <p:cTn dur="500"/>
                                        <p:tgtEl>
                                          <p:spTgt spid="251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8">
                                            <p:txEl>
                                              <p:pRg end="5" st="5"/>
                                            </p:txEl>
                                          </p:spTgt>
                                        </p:tgtEl>
                                        <p:attrNameLst>
                                          <p:attrName>style.visibility</p:attrName>
                                        </p:attrNameLst>
                                      </p:cBhvr>
                                      <p:to>
                                        <p:strVal val="visible"/>
                                      </p:to>
                                    </p:set>
                                    <p:animEffect filter="fade" transition="in">
                                      <p:cBhvr>
                                        <p:cTn dur="500"/>
                                        <p:tgtEl>
                                          <p:spTgt spid="2518">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3" name="Shape 2523"/>
        <p:cNvGrpSpPr/>
        <p:nvPr/>
      </p:nvGrpSpPr>
      <p:grpSpPr>
        <a:xfrm>
          <a:off x="0" y="0"/>
          <a:ext cx="0" cy="0"/>
          <a:chOff x="0" y="0"/>
          <a:chExt cx="0" cy="0"/>
        </a:xfrm>
      </p:grpSpPr>
      <p:sp>
        <p:nvSpPr>
          <p:cNvPr id="2524" name="Shape 252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 Due: Estimated Tax Penalty</a:t>
            </a:r>
          </a:p>
        </p:txBody>
      </p:sp>
      <p:sp>
        <p:nvSpPr>
          <p:cNvPr id="2525" name="Shape 2525"/>
          <p:cNvSpPr txBox="1"/>
          <p:nvPr>
            <p:ph idx="1" type="body"/>
          </p:nvPr>
        </p:nvSpPr>
        <p:spPr>
          <a:xfrm>
            <a:off x="609600" y="1323928"/>
            <a:ext cx="10972800" cy="45261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rgbClr val="C00000"/>
              </a:buClr>
              <a:buSzPts val="3700"/>
              <a:buFont typeface="Noto Sans Symbols"/>
              <a:buChar char="➢"/>
            </a:pPr>
            <a:r>
              <a:rPr b="1" i="0" lang="en-US" sz="3700" u="none" cap="none" strike="noStrike">
                <a:solidFill>
                  <a:srgbClr val="C00000"/>
                </a:solidFill>
                <a:latin typeface="Questrial"/>
                <a:ea typeface="Questrial"/>
                <a:cs typeface="Questrial"/>
                <a:sym typeface="Questrial"/>
              </a:rPr>
              <a:t>Out of Scope for VITA!</a:t>
            </a: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Calculated on Form 2210 and reported in the Amount You Owe section on Form 1040</a:t>
            </a: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Taxpayers must make estimated tax payments if they expect to owe at least $1,000 and their withholding and credits will be less than the smaller of:</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90% of the tax shown on the current return</a:t>
            </a:r>
          </a:p>
          <a:p>
            <a:pPr indent="-285750" lvl="1" marL="742950" marR="0" rtl="0" algn="l">
              <a:lnSpc>
                <a:spcPct val="90000"/>
              </a:lnSpc>
              <a:spcBef>
                <a:spcPts val="666"/>
              </a:spcBef>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100% of the tax shown on the prior year return</a:t>
            </a:r>
          </a:p>
        </p:txBody>
      </p:sp>
      <p:sp>
        <p:nvSpPr>
          <p:cNvPr id="2526" name="Shape 252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5">
                                            <p:txEl>
                                              <p:pRg end="0" st="0"/>
                                            </p:txEl>
                                          </p:spTgt>
                                        </p:tgtEl>
                                        <p:attrNameLst>
                                          <p:attrName>style.visibility</p:attrName>
                                        </p:attrNameLst>
                                      </p:cBhvr>
                                      <p:to>
                                        <p:strVal val="visible"/>
                                      </p:to>
                                    </p:set>
                                    <p:animEffect filter="fade" transition="in">
                                      <p:cBhvr>
                                        <p:cTn dur="500"/>
                                        <p:tgtEl>
                                          <p:spTgt spid="252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5">
                                            <p:txEl>
                                              <p:pRg end="1" st="1"/>
                                            </p:txEl>
                                          </p:spTgt>
                                        </p:tgtEl>
                                        <p:attrNameLst>
                                          <p:attrName>style.visibility</p:attrName>
                                        </p:attrNameLst>
                                      </p:cBhvr>
                                      <p:to>
                                        <p:strVal val="visible"/>
                                      </p:to>
                                    </p:set>
                                    <p:animEffect filter="fade" transition="in">
                                      <p:cBhvr>
                                        <p:cTn dur="500"/>
                                        <p:tgtEl>
                                          <p:spTgt spid="252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5">
                                            <p:txEl>
                                              <p:pRg end="2" st="2"/>
                                            </p:txEl>
                                          </p:spTgt>
                                        </p:tgtEl>
                                        <p:attrNameLst>
                                          <p:attrName>style.visibility</p:attrName>
                                        </p:attrNameLst>
                                      </p:cBhvr>
                                      <p:to>
                                        <p:strVal val="visible"/>
                                      </p:to>
                                    </p:set>
                                    <p:animEffect filter="fade" transition="in">
                                      <p:cBhvr>
                                        <p:cTn dur="500"/>
                                        <p:tgtEl>
                                          <p:spTgt spid="252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5">
                                            <p:txEl>
                                              <p:pRg end="3" st="3"/>
                                            </p:txEl>
                                          </p:spTgt>
                                        </p:tgtEl>
                                        <p:attrNameLst>
                                          <p:attrName>style.visibility</p:attrName>
                                        </p:attrNameLst>
                                      </p:cBhvr>
                                      <p:to>
                                        <p:strVal val="visible"/>
                                      </p:to>
                                    </p:set>
                                    <p:animEffect filter="fade" transition="in">
                                      <p:cBhvr>
                                        <p:cTn dur="500"/>
                                        <p:tgtEl>
                                          <p:spTgt spid="252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5">
                                            <p:txEl>
                                              <p:pRg end="4" st="4"/>
                                            </p:txEl>
                                          </p:spTgt>
                                        </p:tgtEl>
                                        <p:attrNameLst>
                                          <p:attrName>style.visibility</p:attrName>
                                        </p:attrNameLst>
                                      </p:cBhvr>
                                      <p:to>
                                        <p:strVal val="visible"/>
                                      </p:to>
                                    </p:set>
                                    <p:animEffect filter="fade" transition="in">
                                      <p:cBhvr>
                                        <p:cTn dur="500"/>
                                        <p:tgtEl>
                                          <p:spTgt spid="252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1" name="Shape 2531"/>
        <p:cNvGrpSpPr/>
        <p:nvPr/>
      </p:nvGrpSpPr>
      <p:grpSpPr>
        <a:xfrm>
          <a:off x="0" y="0"/>
          <a:ext cx="0" cy="0"/>
          <a:chOff x="0" y="0"/>
          <a:chExt cx="0" cy="0"/>
        </a:xfrm>
      </p:grpSpPr>
      <p:sp>
        <p:nvSpPr>
          <p:cNvPr id="2532" name="Shape 253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p>
        </p:txBody>
      </p:sp>
      <p:sp>
        <p:nvSpPr>
          <p:cNvPr id="2533" name="Shape 2533"/>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To avoid having tax due next year:</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Adjust withholding on Form W-4 (from employer)</a:t>
            </a: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Taxpayers should submit a revised form when there is a change in life events (marriage, child, etc.)</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Make quarterly estimated tax payments </a:t>
            </a:r>
          </a:p>
          <a:p>
            <a:pPr indent="-228600" lvl="2" marL="1143000" marR="0" rtl="0" algn="l">
              <a:spcBef>
                <a:spcPts val="640"/>
              </a:spcBef>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Out of Scope for VITA!</a:t>
            </a:r>
          </a:p>
        </p:txBody>
      </p:sp>
      <p:sp>
        <p:nvSpPr>
          <p:cNvPr id="2534" name="Shape 253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3">
                                            <p:txEl>
                                              <p:pRg end="0" st="0"/>
                                            </p:txEl>
                                          </p:spTgt>
                                        </p:tgtEl>
                                        <p:attrNameLst>
                                          <p:attrName>style.visibility</p:attrName>
                                        </p:attrNameLst>
                                      </p:cBhvr>
                                      <p:to>
                                        <p:strVal val="visible"/>
                                      </p:to>
                                    </p:set>
                                    <p:animEffect filter="fade" transition="in">
                                      <p:cBhvr>
                                        <p:cTn dur="500"/>
                                        <p:tgtEl>
                                          <p:spTgt spid="25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3">
                                            <p:txEl>
                                              <p:pRg end="1" st="1"/>
                                            </p:txEl>
                                          </p:spTgt>
                                        </p:tgtEl>
                                        <p:attrNameLst>
                                          <p:attrName>style.visibility</p:attrName>
                                        </p:attrNameLst>
                                      </p:cBhvr>
                                      <p:to>
                                        <p:strVal val="visible"/>
                                      </p:to>
                                    </p:set>
                                    <p:animEffect filter="fade" transition="in">
                                      <p:cBhvr>
                                        <p:cTn dur="500"/>
                                        <p:tgtEl>
                                          <p:spTgt spid="25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3">
                                            <p:txEl>
                                              <p:pRg end="2" st="2"/>
                                            </p:txEl>
                                          </p:spTgt>
                                        </p:tgtEl>
                                        <p:attrNameLst>
                                          <p:attrName>style.visibility</p:attrName>
                                        </p:attrNameLst>
                                      </p:cBhvr>
                                      <p:to>
                                        <p:strVal val="visible"/>
                                      </p:to>
                                    </p:set>
                                    <p:animEffect filter="fade" transition="in">
                                      <p:cBhvr>
                                        <p:cTn dur="500"/>
                                        <p:tgtEl>
                                          <p:spTgt spid="253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3">
                                            <p:txEl>
                                              <p:pRg end="3" st="3"/>
                                            </p:txEl>
                                          </p:spTgt>
                                        </p:tgtEl>
                                        <p:attrNameLst>
                                          <p:attrName>style.visibility</p:attrName>
                                        </p:attrNameLst>
                                      </p:cBhvr>
                                      <p:to>
                                        <p:strVal val="visible"/>
                                      </p:to>
                                    </p:set>
                                    <p:animEffect filter="fade" transition="in">
                                      <p:cBhvr>
                                        <p:cTn dur="500"/>
                                        <p:tgtEl>
                                          <p:spTgt spid="253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3">
                                            <p:txEl>
                                              <p:pRg end="4" st="4"/>
                                            </p:txEl>
                                          </p:spTgt>
                                        </p:tgtEl>
                                        <p:attrNameLst>
                                          <p:attrName>style.visibility</p:attrName>
                                        </p:attrNameLst>
                                      </p:cBhvr>
                                      <p:to>
                                        <p:strVal val="visible"/>
                                      </p:to>
                                    </p:set>
                                    <p:animEffect filter="fade" transition="in">
                                      <p:cBhvr>
                                        <p:cTn dur="500"/>
                                        <p:tgtEl>
                                          <p:spTgt spid="253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9" name="Shape 2539"/>
        <p:cNvGrpSpPr/>
        <p:nvPr/>
      </p:nvGrpSpPr>
      <p:grpSpPr>
        <a:xfrm>
          <a:off x="0" y="0"/>
          <a:ext cx="0" cy="0"/>
          <a:chOff x="0" y="0"/>
          <a:chExt cx="0" cy="0"/>
        </a:xfrm>
      </p:grpSpPr>
      <p:pic>
        <p:nvPicPr>
          <p:cNvPr descr="Impact-logo_SaveFirst-green.eps" id="2540" name="Shape 2540"/>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2541" name="Shape 2541"/>
          <p:cNvSpPr/>
          <p:nvPr/>
        </p:nvSpPr>
        <p:spPr>
          <a:xfrm>
            <a:off x="1524003" y="-184666"/>
            <a:ext cx="184731" cy="369332"/>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542" name="Shape 2542"/>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543" name="Shape 2543"/>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544" name="Shape 2544"/>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2545" name="Shape 2545"/>
          <p:cNvSpPr txBox="1"/>
          <p:nvPr/>
        </p:nvSpPr>
        <p:spPr>
          <a:xfrm>
            <a:off x="-1461427" y="1481721"/>
            <a:ext cx="184666"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2546" name="Shape 2546"/>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lang="en-US" sz="5400">
                <a:solidFill>
                  <a:schemeClr val="dk2"/>
                </a:solidFill>
                <a:latin typeface="Questrial"/>
                <a:ea typeface="Questrial"/>
                <a:cs typeface="Questrial"/>
                <a:sym typeface="Questrial"/>
              </a:rPr>
              <a:t>Affordable Care Act</a:t>
            </a:r>
          </a:p>
        </p:txBody>
      </p:sp>
      <p:sp>
        <p:nvSpPr>
          <p:cNvPr id="2547" name="Shape 254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Shape 27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 Liability</a:t>
            </a:r>
          </a:p>
        </p:txBody>
      </p:sp>
      <p:sp>
        <p:nvSpPr>
          <p:cNvPr id="273" name="Shape 273"/>
          <p:cNvSpPr txBox="1"/>
          <p:nvPr>
            <p:ph idx="1" type="body"/>
          </p:nvPr>
        </p:nvSpPr>
        <p:spPr>
          <a:xfrm>
            <a:off x="609600" y="1600203"/>
            <a:ext cx="10972800" cy="1519515"/>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Amount of tax that must be paid based on the taxable income</a:t>
            </a:r>
          </a:p>
          <a:p>
            <a:pPr indent="0" lvl="0" marL="114300" marR="0" rtl="0" algn="l">
              <a:spcBef>
                <a:spcPts val="800"/>
              </a:spcBef>
              <a:buClr>
                <a:schemeClr val="dk1"/>
              </a:buClr>
              <a:buFont typeface="Noto Sans Symbols"/>
              <a:buNone/>
            </a:pPr>
            <a:r>
              <a:t/>
            </a:r>
            <a:endParaRPr b="1" i="0" sz="4000" u="none" cap="none" strike="noStrike">
              <a:solidFill>
                <a:srgbClr val="FF6600"/>
              </a:solidFill>
              <a:latin typeface="Questrial"/>
              <a:ea typeface="Questrial"/>
              <a:cs typeface="Questrial"/>
              <a:sym typeface="Questrial"/>
            </a:endParaRPr>
          </a:p>
        </p:txBody>
      </p:sp>
      <p:sp>
        <p:nvSpPr>
          <p:cNvPr id="274" name="Shape 274"/>
          <p:cNvSpPr/>
          <p:nvPr/>
        </p:nvSpPr>
        <p:spPr>
          <a:xfrm>
            <a:off x="609600" y="3105835"/>
            <a:ext cx="10972800" cy="1323439"/>
          </a:xfrm>
          <a:prstGeom prst="rect">
            <a:avLst/>
          </a:prstGeom>
          <a:solidFill>
            <a:schemeClr val="accent1"/>
          </a:solidFill>
          <a:ln cap="flat" cmpd="sng" w="25400">
            <a:solidFill>
              <a:srgbClr val="B08420"/>
            </a:solidFill>
            <a:prstDash val="solid"/>
            <a:round/>
            <a:headEnd len="med" w="med" type="none"/>
            <a:tailEnd len="med" w="med" type="none"/>
          </a:ln>
        </p:spPr>
        <p:txBody>
          <a:bodyPr anchorCtr="0" anchor="t" bIns="45700" lIns="91425" rIns="91425" wrap="square" tIns="45700">
            <a:noAutofit/>
          </a:bodyPr>
          <a:lstStyle/>
          <a:p>
            <a:pPr indent="0" lvl="0" marL="114300" marR="0" rtl="0" algn="ctr">
              <a:spcBef>
                <a:spcPts val="0"/>
              </a:spcBef>
              <a:buClr>
                <a:schemeClr val="lt1"/>
              </a:buClr>
              <a:buFont typeface="Questrial"/>
              <a:buNone/>
            </a:pPr>
            <a:r>
              <a:rPr b="1" lang="en-US" sz="4000">
                <a:solidFill>
                  <a:schemeClr val="lt1"/>
                </a:solidFill>
                <a:latin typeface="Questrial"/>
                <a:ea typeface="Questrial"/>
                <a:cs typeface="Questrial"/>
                <a:sym typeface="Questrial"/>
              </a:rPr>
              <a:t>Tax Liability (before credits </a:t>
            </a:r>
          </a:p>
          <a:p>
            <a:pPr indent="0" lvl="0" marL="114300" marR="0" rtl="0" algn="ctr">
              <a:spcBef>
                <a:spcPts val="0"/>
              </a:spcBef>
              <a:buClr>
                <a:schemeClr val="lt1"/>
              </a:buClr>
              <a:buFont typeface="Questrial"/>
              <a:buNone/>
            </a:pPr>
            <a:r>
              <a:rPr b="1" lang="en-US" sz="4000">
                <a:solidFill>
                  <a:schemeClr val="lt1"/>
                </a:solidFill>
                <a:latin typeface="Questrial"/>
                <a:ea typeface="Questrial"/>
                <a:cs typeface="Questrial"/>
                <a:sym typeface="Questrial"/>
              </a:rPr>
              <a:t>are subtracted) found on Line 47</a:t>
            </a:r>
          </a:p>
        </p:txBody>
      </p:sp>
      <p:sp>
        <p:nvSpPr>
          <p:cNvPr id="275" name="Shape 27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xEl>
                                              <p:pRg end="0" st="0"/>
                                            </p:txEl>
                                          </p:spTgt>
                                        </p:tgtEl>
                                        <p:attrNameLst>
                                          <p:attrName>style.visibility</p:attrName>
                                        </p:attrNameLst>
                                      </p:cBhvr>
                                      <p:to>
                                        <p:strVal val="visible"/>
                                      </p:to>
                                    </p:set>
                                    <p:animEffect filter="fade" transition="in">
                                      <p:cBhvr>
                                        <p:cTn dur="500"/>
                                        <p:tgtEl>
                                          <p:spTgt spid="27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xEl>
                                              <p:pRg end="1" st="1"/>
                                            </p:txEl>
                                          </p:spTgt>
                                        </p:tgtEl>
                                        <p:attrNameLst>
                                          <p:attrName>style.visibility</p:attrName>
                                        </p:attrNameLst>
                                      </p:cBhvr>
                                      <p:to>
                                        <p:strVal val="visible"/>
                                      </p:to>
                                    </p:set>
                                    <p:animEffect filter="fade" transition="in">
                                      <p:cBhvr>
                                        <p:cTn dur="500"/>
                                        <p:tgtEl>
                                          <p:spTgt spid="27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5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2" name="Shape 2552"/>
        <p:cNvGrpSpPr/>
        <p:nvPr/>
      </p:nvGrpSpPr>
      <p:grpSpPr>
        <a:xfrm>
          <a:off x="0" y="0"/>
          <a:ext cx="0" cy="0"/>
          <a:chOff x="0" y="0"/>
          <a:chExt cx="0" cy="0"/>
        </a:xfrm>
      </p:grpSpPr>
      <p:sp>
        <p:nvSpPr>
          <p:cNvPr id="2553" name="Shape 255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What is the Affordable Care Act (ACA)?</a:t>
            </a:r>
          </a:p>
        </p:txBody>
      </p:sp>
      <p:sp>
        <p:nvSpPr>
          <p:cNvPr id="2554" name="Shape 2554"/>
          <p:cNvSpPr txBox="1"/>
          <p:nvPr>
            <p:ph idx="1" type="body"/>
          </p:nvPr>
        </p:nvSpPr>
        <p:spPr>
          <a:xfrm>
            <a:off x="609600" y="1486453"/>
            <a:ext cx="10972800" cy="4526100"/>
          </a:xfrm>
          <a:prstGeom prst="rect">
            <a:avLst/>
          </a:prstGeom>
          <a:noFill/>
          <a:ln>
            <a:noFill/>
          </a:ln>
        </p:spPr>
        <p:txBody>
          <a:bodyPr anchorCtr="0" anchor="t" bIns="45700" lIns="91425"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The federal government, state governments, insurers, employers, and individuals share responsibility for improving the quality and availability of health insurance coverage in the United States</a:t>
            </a: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The ACA reforms the existing health insurance market by prohibiting insurers from denying coverage or charging higher premiums because of an </a:t>
            </a:r>
            <a:r>
              <a:rPr lang="en-US" sz="3400"/>
              <a:t>individual's</a:t>
            </a:r>
            <a:r>
              <a:rPr b="0" i="0" lang="en-US" sz="3400" u="none" cap="none" strike="noStrike">
                <a:solidFill>
                  <a:schemeClr val="dk1"/>
                </a:solidFill>
                <a:latin typeface="Questrial"/>
                <a:ea typeface="Questrial"/>
                <a:cs typeface="Questrial"/>
                <a:sym typeface="Questrial"/>
              </a:rPr>
              <a:t> pre-existing conditions.</a:t>
            </a:r>
          </a:p>
          <a:p>
            <a:pPr indent="-342900" lvl="0" marL="342900" marR="0" rtl="0" algn="l">
              <a:lnSpc>
                <a:spcPct val="80000"/>
              </a:lnSpc>
              <a:spcBef>
                <a:spcPts val="680"/>
              </a:spcBef>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The ACA also created the Health Insurance Marketplace (also known as </a:t>
            </a:r>
            <a:r>
              <a:rPr b="0" i="0" lang="en-US" sz="3400" u="sng" cap="none" strike="noStrike">
                <a:solidFill>
                  <a:schemeClr val="hlink"/>
                </a:solidFill>
                <a:latin typeface="Questrial"/>
                <a:ea typeface="Questrial"/>
                <a:cs typeface="Questrial"/>
                <a:sym typeface="Questrial"/>
                <a:hlinkClick r:id="rId3"/>
              </a:rPr>
              <a:t>www.healthcare.gov</a:t>
            </a:r>
            <a:r>
              <a:rPr b="0" i="0" lang="en-US" sz="3400" u="none" cap="none" strike="noStrike">
                <a:solidFill>
                  <a:schemeClr val="dk1"/>
                </a:solidFill>
                <a:latin typeface="Questrial"/>
                <a:ea typeface="Questrial"/>
                <a:cs typeface="Questrial"/>
                <a:sym typeface="Questrial"/>
              </a:rPr>
              <a:t>)</a:t>
            </a:r>
          </a:p>
        </p:txBody>
      </p:sp>
      <p:sp>
        <p:nvSpPr>
          <p:cNvPr id="2555" name="Shape 255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4">
                                            <p:txEl>
                                              <p:pRg end="0" st="0"/>
                                            </p:txEl>
                                          </p:spTgt>
                                        </p:tgtEl>
                                        <p:attrNameLst>
                                          <p:attrName>style.visibility</p:attrName>
                                        </p:attrNameLst>
                                      </p:cBhvr>
                                      <p:to>
                                        <p:strVal val="visible"/>
                                      </p:to>
                                    </p:set>
                                    <p:animEffect filter="fade" transition="in">
                                      <p:cBhvr>
                                        <p:cTn dur="500"/>
                                        <p:tgtEl>
                                          <p:spTgt spid="25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4">
                                            <p:txEl>
                                              <p:pRg end="1" st="1"/>
                                            </p:txEl>
                                          </p:spTgt>
                                        </p:tgtEl>
                                        <p:attrNameLst>
                                          <p:attrName>style.visibility</p:attrName>
                                        </p:attrNameLst>
                                      </p:cBhvr>
                                      <p:to>
                                        <p:strVal val="visible"/>
                                      </p:to>
                                    </p:set>
                                    <p:animEffect filter="fade" transition="in">
                                      <p:cBhvr>
                                        <p:cTn dur="500"/>
                                        <p:tgtEl>
                                          <p:spTgt spid="255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4">
                                            <p:txEl>
                                              <p:pRg end="2" st="2"/>
                                            </p:txEl>
                                          </p:spTgt>
                                        </p:tgtEl>
                                        <p:attrNameLst>
                                          <p:attrName>style.visibility</p:attrName>
                                        </p:attrNameLst>
                                      </p:cBhvr>
                                      <p:to>
                                        <p:strVal val="visible"/>
                                      </p:to>
                                    </p:set>
                                    <p:animEffect filter="fade" transition="in">
                                      <p:cBhvr>
                                        <p:cTn dur="500"/>
                                        <p:tgtEl>
                                          <p:spTgt spid="255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0" name="Shape 2560"/>
        <p:cNvGrpSpPr/>
        <p:nvPr/>
      </p:nvGrpSpPr>
      <p:grpSpPr>
        <a:xfrm>
          <a:off x="0" y="0"/>
          <a:ext cx="0" cy="0"/>
          <a:chOff x="0" y="0"/>
          <a:chExt cx="0" cy="0"/>
        </a:xfrm>
      </p:grpSpPr>
      <p:sp>
        <p:nvSpPr>
          <p:cNvPr id="2561" name="Shape 256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Shared Responsibility Provision</a:t>
            </a:r>
          </a:p>
        </p:txBody>
      </p:sp>
      <p:sp>
        <p:nvSpPr>
          <p:cNvPr id="2562" name="Shape 2562"/>
          <p:cNvSpPr txBox="1"/>
          <p:nvPr>
            <p:ph idx="1" type="body"/>
          </p:nvPr>
        </p:nvSpPr>
        <p:spPr>
          <a:xfrm>
            <a:off x="276275" y="1417650"/>
            <a:ext cx="112248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Affordable Care Act requires individuals to:</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Have qualifying health coverage, called </a:t>
            </a:r>
            <a:r>
              <a:rPr b="1" i="1" lang="en-US" sz="3600" u="none" cap="none" strike="noStrike">
                <a:solidFill>
                  <a:schemeClr val="accent1"/>
                </a:solidFill>
                <a:latin typeface="Questrial"/>
                <a:ea typeface="Questrial"/>
                <a:cs typeface="Questrial"/>
                <a:sym typeface="Questrial"/>
              </a:rPr>
              <a:t>minimum essential coverage</a:t>
            </a:r>
            <a:r>
              <a:rPr b="1" i="0" lang="en-US" sz="3600" u="none" cap="none" strike="noStrike">
                <a:solidFill>
                  <a:srgbClr val="F2B52C"/>
                </a:solidFill>
                <a:latin typeface="Questrial"/>
                <a:ea typeface="Questrial"/>
                <a:cs typeface="Questrial"/>
                <a:sym typeface="Questrial"/>
              </a:rPr>
              <a:t>,</a:t>
            </a:r>
            <a:r>
              <a:rPr b="0" i="1" lang="en-US" sz="3600" u="none" cap="none" strike="noStrike">
                <a:solidFill>
                  <a:schemeClr val="dk1"/>
                </a:solidFill>
                <a:latin typeface="Questrial"/>
                <a:ea typeface="Questrial"/>
                <a:cs typeface="Questrial"/>
                <a:sym typeface="Questrial"/>
              </a:rPr>
              <a:t> </a:t>
            </a:r>
            <a:r>
              <a:rPr b="0" i="0" lang="en-US" sz="3600" u="none" cap="none" strike="noStrike">
                <a:solidFill>
                  <a:schemeClr val="dk1"/>
                </a:solidFill>
                <a:latin typeface="Questrial"/>
                <a:ea typeface="Questrial"/>
                <a:cs typeface="Questrial"/>
                <a:sym typeface="Questrial"/>
              </a:rPr>
              <a:t>for each month of the year</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 for a </a:t>
            </a:r>
            <a:r>
              <a:rPr b="1" i="1" lang="en-US" sz="3600" u="none" cap="none" strike="noStrike">
                <a:solidFill>
                  <a:srgbClr val="F2B52C"/>
                </a:solidFill>
                <a:latin typeface="Questrial"/>
                <a:ea typeface="Questrial"/>
                <a:cs typeface="Questrial"/>
                <a:sym typeface="Questrial"/>
              </a:rPr>
              <a:t>coverage exemption</a:t>
            </a:r>
            <a:r>
              <a:rPr b="0" i="0" lang="en-US" sz="3600" u="none" cap="none" strike="noStrike">
                <a:solidFill>
                  <a:srgbClr val="F2B52C"/>
                </a:solidFill>
                <a:latin typeface="Questrial"/>
                <a:ea typeface="Questrial"/>
                <a:cs typeface="Questrial"/>
                <a:sym typeface="Questrial"/>
              </a:rPr>
              <a:t>, </a:t>
            </a:r>
            <a:r>
              <a:rPr b="0" i="0" lang="en-US" sz="3600" u="none" cap="none" strike="noStrike">
                <a:solidFill>
                  <a:schemeClr val="dk1"/>
                </a:solidFill>
                <a:latin typeface="Questrial"/>
                <a:ea typeface="Questrial"/>
                <a:cs typeface="Questrial"/>
                <a:sym typeface="Questrial"/>
              </a:rPr>
              <a:t>OR</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Make a </a:t>
            </a:r>
            <a:r>
              <a:rPr b="1" i="1" lang="en-US" sz="3600" u="none" cap="none" strike="noStrike">
                <a:solidFill>
                  <a:srgbClr val="F2B52C"/>
                </a:solidFill>
                <a:latin typeface="Questrial"/>
                <a:ea typeface="Questrial"/>
                <a:cs typeface="Questrial"/>
                <a:sym typeface="Questrial"/>
              </a:rPr>
              <a:t>shared responsibility payment </a:t>
            </a:r>
            <a:r>
              <a:rPr b="0" i="0" lang="en-US" sz="3600" u="none" cap="none" strike="noStrike">
                <a:solidFill>
                  <a:schemeClr val="dk1"/>
                </a:solidFill>
                <a:latin typeface="Questrial"/>
                <a:ea typeface="Questrial"/>
                <a:cs typeface="Questrial"/>
                <a:sym typeface="Questrial"/>
              </a:rPr>
              <a:t>when filing their federal income tax returns</a:t>
            </a:r>
          </a:p>
          <a:p>
            <a:pPr indent="-228600" lvl="2" marL="1143000" marR="0" rtl="0" algn="l">
              <a:spcBef>
                <a:spcPts val="640"/>
              </a:spcBef>
              <a:spcAft>
                <a:spcPts val="0"/>
              </a:spcAft>
              <a:buClr>
                <a:schemeClr val="dk1"/>
              </a:buClr>
              <a:buSzPts val="3200"/>
              <a:buFont typeface="Courier New"/>
              <a:buChar char="o"/>
            </a:pPr>
            <a:r>
              <a:rPr b="0" i="1" lang="en-US" sz="3200" u="none" cap="none" strike="noStrike">
                <a:solidFill>
                  <a:schemeClr val="dk1"/>
                </a:solidFill>
                <a:latin typeface="Questrial"/>
                <a:ea typeface="Questrial"/>
                <a:cs typeface="Questrial"/>
                <a:sym typeface="Questrial"/>
              </a:rPr>
              <a:t>This is essentially a tax penalty for not having coverage</a:t>
            </a:r>
          </a:p>
          <a:p>
            <a:pPr indent="-342900" lvl="0" marL="342900" marR="0" rtl="0" algn="l">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563" name="Shape 256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8" name="Shape 2568"/>
        <p:cNvGrpSpPr/>
        <p:nvPr/>
      </p:nvGrpSpPr>
      <p:grpSpPr>
        <a:xfrm>
          <a:off x="0" y="0"/>
          <a:ext cx="0" cy="0"/>
          <a:chOff x="0" y="0"/>
          <a:chExt cx="0" cy="0"/>
        </a:xfrm>
      </p:grpSpPr>
      <p:sp>
        <p:nvSpPr>
          <p:cNvPr id="2569" name="Shape 256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What is Minimum Essential Coverage?</a:t>
            </a:r>
          </a:p>
        </p:txBody>
      </p:sp>
      <p:sp>
        <p:nvSpPr>
          <p:cNvPr id="2570" name="Shape 2570"/>
          <p:cNvSpPr txBox="1"/>
          <p:nvPr>
            <p:ph idx="1" type="body"/>
          </p:nvPr>
        </p:nvSpPr>
        <p:spPr>
          <a:xfrm>
            <a:off x="609600" y="1600203"/>
            <a:ext cx="10972800" cy="2731165"/>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Minimum essential coverage (MEC) is health coverage that satisfies the individual shared responsibility requirement</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Most health insurance is MEC</a:t>
            </a:r>
          </a:p>
        </p:txBody>
      </p:sp>
      <p:sp>
        <p:nvSpPr>
          <p:cNvPr id="2571" name="Shape 2571"/>
          <p:cNvSpPr txBox="1"/>
          <p:nvPr/>
        </p:nvSpPr>
        <p:spPr>
          <a:xfrm>
            <a:off x="609600" y="4513933"/>
            <a:ext cx="10972800" cy="1569660"/>
          </a:xfrm>
          <a:prstGeom prst="rect">
            <a:avLst/>
          </a:prstGeom>
          <a:solidFill>
            <a:schemeClr val="accent3"/>
          </a:solidFill>
          <a:ln cap="flat" cmpd="sng" w="25400">
            <a:solidFill>
              <a:srgbClr val="2B535E"/>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rPr b="1" lang="en-US" sz="3200">
                <a:solidFill>
                  <a:schemeClr val="lt1"/>
                </a:solidFill>
                <a:latin typeface="Questrial"/>
                <a:ea typeface="Questrial"/>
                <a:cs typeface="Questrial"/>
                <a:sym typeface="Questrial"/>
              </a:rPr>
              <a:t>No proof of coverage is needed. Oral statement from the taxpayer is acceptable, unless normal due diligence leads you to believe the taxpayer’s statement is incorrect</a:t>
            </a:r>
          </a:p>
        </p:txBody>
      </p:sp>
      <p:sp>
        <p:nvSpPr>
          <p:cNvPr id="2572" name="Shape 257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7" name="Shape 2577"/>
        <p:cNvGrpSpPr/>
        <p:nvPr/>
      </p:nvGrpSpPr>
      <p:grpSpPr>
        <a:xfrm>
          <a:off x="0" y="0"/>
          <a:ext cx="0" cy="0"/>
          <a:chOff x="0" y="0"/>
          <a:chExt cx="0" cy="0"/>
        </a:xfrm>
      </p:grpSpPr>
      <p:sp>
        <p:nvSpPr>
          <p:cNvPr id="2578" name="Shape 257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How Many Months Do Taxpayers Need to Have MEC?</a:t>
            </a:r>
          </a:p>
        </p:txBody>
      </p:sp>
      <p:sp>
        <p:nvSpPr>
          <p:cNvPr id="2579" name="Shape 2579"/>
          <p:cNvSpPr txBox="1"/>
          <p:nvPr>
            <p:ph idx="1" type="body"/>
          </p:nvPr>
        </p:nvSpPr>
        <p:spPr>
          <a:xfrm>
            <a:off x="609600" y="1600203"/>
            <a:ext cx="10972800" cy="4415586"/>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Everyone needs MEC for every month</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 person is considered covered for the whole month if they had coverage for at least one day</a:t>
            </a:r>
          </a:p>
          <a:p>
            <a:pPr indent="-285750" lvl="1" marL="742950" marR="0" rtl="0" algn="l">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 person who was born or died during the year is required to have coverage for every </a:t>
            </a:r>
            <a:r>
              <a:rPr b="0" i="0" lang="en-US" sz="3600" u="sng" cap="none" strike="noStrike">
                <a:solidFill>
                  <a:schemeClr val="dk1"/>
                </a:solidFill>
                <a:latin typeface="Questrial"/>
                <a:ea typeface="Questrial"/>
                <a:cs typeface="Questrial"/>
                <a:sym typeface="Questrial"/>
              </a:rPr>
              <a:t>full</a:t>
            </a:r>
            <a:r>
              <a:rPr b="0" i="0" lang="en-US" sz="3600" u="none" cap="none" strike="noStrike">
                <a:solidFill>
                  <a:schemeClr val="dk1"/>
                </a:solidFill>
                <a:latin typeface="Questrial"/>
                <a:ea typeface="Questrial"/>
                <a:cs typeface="Questrial"/>
                <a:sym typeface="Questrial"/>
              </a:rPr>
              <a:t> month alive</a:t>
            </a:r>
          </a:p>
        </p:txBody>
      </p:sp>
      <p:sp>
        <p:nvSpPr>
          <p:cNvPr id="2580" name="Shape 258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5" name="Shape 2585"/>
        <p:cNvGrpSpPr/>
        <p:nvPr/>
      </p:nvGrpSpPr>
      <p:grpSpPr>
        <a:xfrm>
          <a:off x="0" y="0"/>
          <a:ext cx="0" cy="0"/>
          <a:chOff x="0" y="0"/>
          <a:chExt cx="0" cy="0"/>
        </a:xfrm>
      </p:grpSpPr>
      <p:sp>
        <p:nvSpPr>
          <p:cNvPr id="2586" name="Shape 258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What Qualifies as Minimum Essential Coverage?</a:t>
            </a:r>
          </a:p>
        </p:txBody>
      </p:sp>
      <p:sp>
        <p:nvSpPr>
          <p:cNvPr id="2587" name="Shape 2587"/>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Employer sponsored health insurance</a:t>
            </a: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Individual health insurance</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Purchased directly from a health insurance company </a:t>
            </a:r>
            <a:r>
              <a:rPr lang="en-US" sz="3330"/>
              <a:t>OR</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 </a:t>
            </a:r>
            <a:r>
              <a:rPr lang="en-US" sz="3330"/>
              <a:t>T</a:t>
            </a:r>
            <a:r>
              <a:rPr b="0" i="0" lang="en-US" sz="3330" u="none" cap="none" strike="noStrike">
                <a:solidFill>
                  <a:schemeClr val="dk1"/>
                </a:solidFill>
                <a:latin typeface="Questrial"/>
                <a:ea typeface="Questrial"/>
                <a:cs typeface="Questrial"/>
                <a:sym typeface="Questrial"/>
              </a:rPr>
              <a:t>hrough the Health Insurance Marketplace (</a:t>
            </a:r>
            <a:r>
              <a:rPr b="0" i="0" lang="en-US" sz="3330" u="sng" cap="none" strike="noStrike">
                <a:solidFill>
                  <a:schemeClr val="hlink"/>
                </a:solidFill>
                <a:latin typeface="Questrial"/>
                <a:ea typeface="Questrial"/>
                <a:cs typeface="Questrial"/>
                <a:sym typeface="Questrial"/>
                <a:hlinkClick r:id="rId3"/>
              </a:rPr>
              <a:t>www.healthcare.gov</a:t>
            </a:r>
            <a:r>
              <a:rPr b="0" i="0" lang="en-US" sz="3330" u="none" cap="none" strike="noStrike">
                <a:solidFill>
                  <a:schemeClr val="dk1"/>
                </a:solidFill>
                <a:latin typeface="Questrial"/>
                <a:ea typeface="Questrial"/>
                <a:cs typeface="Questrial"/>
                <a:sym typeface="Questrial"/>
              </a:rPr>
              <a:t>) </a:t>
            </a:r>
          </a:p>
        </p:txBody>
      </p:sp>
      <p:sp>
        <p:nvSpPr>
          <p:cNvPr id="2588" name="Shape 258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3" name="Shape 2593"/>
        <p:cNvGrpSpPr/>
        <p:nvPr/>
      </p:nvGrpSpPr>
      <p:grpSpPr>
        <a:xfrm>
          <a:off x="0" y="0"/>
          <a:ext cx="0" cy="0"/>
          <a:chOff x="0" y="0"/>
          <a:chExt cx="0" cy="0"/>
        </a:xfrm>
      </p:grpSpPr>
      <p:sp>
        <p:nvSpPr>
          <p:cNvPr id="2594" name="Shape 259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What Qualifies as Minimum Essential Coverage?</a:t>
            </a:r>
          </a:p>
        </p:txBody>
      </p:sp>
      <p:sp>
        <p:nvSpPr>
          <p:cNvPr id="2595" name="Shape 2595"/>
          <p:cNvSpPr txBox="1"/>
          <p:nvPr>
            <p:ph idx="1" type="body"/>
          </p:nvPr>
        </p:nvSpPr>
        <p:spPr>
          <a:xfrm>
            <a:off x="143525" y="958775"/>
            <a:ext cx="10972800" cy="3902400"/>
          </a:xfrm>
          <a:prstGeom prst="rect">
            <a:avLst/>
          </a:prstGeom>
          <a:noFill/>
          <a:ln>
            <a:noFill/>
          </a:ln>
        </p:spPr>
        <p:txBody>
          <a:bodyPr anchorCtr="0" anchor="t" bIns="45700" lIns="91425" rIns="91425" wrap="square" tIns="45700">
            <a:noAutofit/>
          </a:bodyPr>
          <a:lstStyle/>
          <a:p>
            <a:pPr indent="0" lvl="0" marL="0" marR="0" rtl="0" algn="l">
              <a:lnSpc>
                <a:spcPct val="90000"/>
              </a:lnSpc>
              <a:spcBef>
                <a:spcPts val="0"/>
              </a:spcBef>
              <a:spcAft>
                <a:spcPts val="0"/>
              </a:spcAft>
              <a:buNone/>
            </a:pPr>
            <a:r>
              <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Government-sponsored health insurance</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Medicare</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Most Medicaid</a:t>
            </a:r>
          </a:p>
          <a:p>
            <a:pPr indent="-285750" lvl="1" marL="742950" marR="0" rtl="0" algn="l">
              <a:lnSpc>
                <a:spcPct val="90000"/>
              </a:lnSpc>
              <a:spcBef>
                <a:spcPts val="666"/>
              </a:spcBef>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ALL Kids (healthcare for kids in AL)</a:t>
            </a:r>
          </a:p>
          <a:p>
            <a:pPr indent="-285750" lvl="1" marL="742950" marR="0" rtl="0" algn="l">
              <a:lnSpc>
                <a:spcPct val="90000"/>
              </a:lnSpc>
              <a:spcBef>
                <a:spcPts val="666"/>
              </a:spcBef>
              <a:buClr>
                <a:schemeClr val="dk1"/>
              </a:buClr>
              <a:buSzPts val="3330"/>
              <a:buFont typeface="Arial"/>
              <a:buChar char="•"/>
            </a:pPr>
            <a:r>
              <a:rPr lang="en-US" sz="3330"/>
              <a:t>Healthy Connections Kids(healthcare for kids in SC)</a:t>
            </a:r>
          </a:p>
          <a:p>
            <a:pPr indent="-285750" lvl="1" marL="742950" marR="0" rtl="0" algn="l">
              <a:lnSpc>
                <a:spcPct val="90000"/>
              </a:lnSpc>
              <a:spcBef>
                <a:spcPts val="666"/>
              </a:spcBef>
              <a:buClr>
                <a:schemeClr val="dk1"/>
              </a:buClr>
              <a:buSzPts val="3330"/>
              <a:buFont typeface="Arial"/>
              <a:buChar char="•"/>
            </a:pPr>
            <a:r>
              <a:rPr lang="en-US" sz="3330"/>
              <a:t>Florida KidCare</a:t>
            </a:r>
          </a:p>
          <a:p>
            <a:pPr indent="-285750" lvl="1" marL="742950" marR="0" rtl="0" algn="l">
              <a:lnSpc>
                <a:spcPct val="90000"/>
              </a:lnSpc>
              <a:spcBef>
                <a:spcPts val="666"/>
              </a:spcBef>
              <a:buClr>
                <a:schemeClr val="dk1"/>
              </a:buClr>
              <a:buSzPts val="3330"/>
              <a:buFont typeface="Arial"/>
              <a:buChar char="•"/>
            </a:pPr>
            <a:r>
              <a:rPr lang="en-US" sz="3330"/>
              <a:t>CoverKids(healthcare for kids in TN)</a:t>
            </a:r>
          </a:p>
        </p:txBody>
      </p:sp>
      <p:sp>
        <p:nvSpPr>
          <p:cNvPr id="2596" name="Shape 259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1" name="Shape 2601"/>
        <p:cNvGrpSpPr/>
        <p:nvPr/>
      </p:nvGrpSpPr>
      <p:grpSpPr>
        <a:xfrm>
          <a:off x="0" y="0"/>
          <a:ext cx="0" cy="0"/>
          <a:chOff x="0" y="0"/>
          <a:chExt cx="0" cy="0"/>
        </a:xfrm>
      </p:grpSpPr>
      <p:sp>
        <p:nvSpPr>
          <p:cNvPr id="2602" name="Shape 2602"/>
          <p:cNvSpPr txBox="1"/>
          <p:nvPr/>
        </p:nvSpPr>
        <p:spPr>
          <a:xfrm>
            <a:off x="1586264" y="5391800"/>
            <a:ext cx="9465000" cy="1107900"/>
          </a:xfrm>
          <a:prstGeom prst="rect">
            <a:avLst/>
          </a:prstGeom>
          <a:solidFill>
            <a:schemeClr val="accent2"/>
          </a:solidFill>
          <a:ln cap="flat" cmpd="sng" w="25400">
            <a:solidFill>
              <a:srgbClr val="4D3B4F"/>
            </a:solidFill>
            <a:prstDash val="solid"/>
            <a:round/>
            <a:headEnd len="med" w="med" type="none"/>
            <a:tailEnd len="med" w="med" type="none"/>
          </a:ln>
        </p:spPr>
        <p:txBody>
          <a:bodyPr anchorCtr="0" anchor="t" bIns="45700" lIns="91425" rIns="91425" wrap="square" tIns="45700">
            <a:noAutofit/>
          </a:bodyPr>
          <a:lstStyle/>
          <a:p>
            <a:pPr indent="0" lvl="0" marL="0" marR="0" rtl="0" algn="ctr">
              <a:spcBef>
                <a:spcPts val="0"/>
              </a:spcBef>
              <a:buNone/>
            </a:pPr>
            <a:r>
              <a:rPr b="1" lang="en-US" sz="2200">
                <a:solidFill>
                  <a:schemeClr val="lt1"/>
                </a:solidFill>
                <a:latin typeface="Questrial"/>
                <a:ea typeface="Questrial"/>
                <a:cs typeface="Questrial"/>
                <a:sym typeface="Questrial"/>
              </a:rPr>
              <a:t>As a basic volunteer, you are only allowed to complete the health insurance section in TaxSlayer if the taxpayer had full year coverage all year NOT from the marketplace.</a:t>
            </a:r>
          </a:p>
        </p:txBody>
      </p:sp>
      <p:sp>
        <p:nvSpPr>
          <p:cNvPr id="2603" name="Shape 260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What Qualifies as Minimum Essential Coverage?</a:t>
            </a:r>
          </a:p>
        </p:txBody>
      </p:sp>
      <p:pic>
        <p:nvPicPr>
          <p:cNvPr id="2604" name="Shape 2604"/>
          <p:cNvPicPr preferRelativeResize="0"/>
          <p:nvPr/>
        </p:nvPicPr>
        <p:blipFill>
          <a:blip r:embed="rId3">
            <a:alphaModFix/>
          </a:blip>
          <a:stretch>
            <a:fillRect/>
          </a:stretch>
        </p:blipFill>
        <p:spPr>
          <a:xfrm>
            <a:off x="152400" y="1570050"/>
            <a:ext cx="11676825" cy="3031650"/>
          </a:xfrm>
          <a:prstGeom prst="rect">
            <a:avLst/>
          </a:prstGeom>
          <a:noFill/>
          <a:ln>
            <a:noFill/>
          </a:ln>
        </p:spPr>
      </p:pic>
      <p:sp>
        <p:nvSpPr>
          <p:cNvPr id="2605" name="Shape 260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0" name="Shape 2610"/>
        <p:cNvGrpSpPr/>
        <p:nvPr/>
      </p:nvGrpSpPr>
      <p:grpSpPr>
        <a:xfrm>
          <a:off x="0" y="0"/>
          <a:ext cx="0" cy="0"/>
          <a:chOff x="0" y="0"/>
          <a:chExt cx="0" cy="0"/>
        </a:xfrm>
      </p:grpSpPr>
      <p:sp>
        <p:nvSpPr>
          <p:cNvPr id="2611" name="Shape 2611"/>
          <p:cNvSpPr txBox="1"/>
          <p:nvPr/>
        </p:nvSpPr>
        <p:spPr>
          <a:xfrm>
            <a:off x="1421850" y="5149600"/>
            <a:ext cx="9348300" cy="1378500"/>
          </a:xfrm>
          <a:prstGeom prst="rect">
            <a:avLst/>
          </a:prstGeom>
          <a:solidFill>
            <a:schemeClr val="accent2"/>
          </a:solidFill>
          <a:ln cap="flat" cmpd="sng" w="25400">
            <a:solidFill>
              <a:srgbClr val="4D3B4F"/>
            </a:solidFill>
            <a:prstDash val="solid"/>
            <a:round/>
            <a:headEnd len="med" w="med" type="none"/>
            <a:tailEnd len="med" w="med" type="none"/>
          </a:ln>
        </p:spPr>
        <p:txBody>
          <a:bodyPr anchorCtr="0" anchor="t" bIns="45700" lIns="91425" rIns="91425" wrap="square" tIns="45700">
            <a:noAutofit/>
          </a:bodyPr>
          <a:lstStyle/>
          <a:p>
            <a:pPr indent="0" lvl="0" marL="0" marR="0" rtl="0" algn="ctr">
              <a:spcBef>
                <a:spcPts val="0"/>
              </a:spcBef>
              <a:buNone/>
            </a:pPr>
            <a:r>
              <a:rPr b="1" lang="en-US" sz="2200">
                <a:solidFill>
                  <a:schemeClr val="lt1"/>
                </a:solidFill>
                <a:latin typeface="Questrial"/>
                <a:ea typeface="Questrial"/>
                <a:cs typeface="Questrial"/>
                <a:sym typeface="Questrial"/>
              </a:rPr>
              <a:t>In the interview process, you should determine if the taxpayer/spouse/dependents has </a:t>
            </a:r>
          </a:p>
          <a:p>
            <a:pPr indent="0" lvl="0" marL="0" marR="0" rtl="0" algn="ctr">
              <a:spcBef>
                <a:spcPts val="0"/>
              </a:spcBef>
              <a:buNone/>
            </a:pPr>
            <a:r>
              <a:rPr b="1" lang="en-US" sz="2200">
                <a:solidFill>
                  <a:schemeClr val="lt1"/>
                </a:solidFill>
                <a:latin typeface="Questrial"/>
                <a:ea typeface="Questrial"/>
                <a:cs typeface="Questrial"/>
                <a:sym typeface="Questrial"/>
              </a:rPr>
              <a:t>MEC for any months of the tax year and mark which months they have coverage. </a:t>
            </a:r>
          </a:p>
        </p:txBody>
      </p:sp>
      <p:sp>
        <p:nvSpPr>
          <p:cNvPr id="2612" name="Shape 261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What Qualifies as Minimum Essential Coverage?</a:t>
            </a:r>
          </a:p>
        </p:txBody>
      </p:sp>
      <p:pic>
        <p:nvPicPr>
          <p:cNvPr id="2613" name="Shape 2613"/>
          <p:cNvPicPr preferRelativeResize="0"/>
          <p:nvPr/>
        </p:nvPicPr>
        <p:blipFill>
          <a:blip r:embed="rId3">
            <a:alphaModFix/>
          </a:blip>
          <a:stretch>
            <a:fillRect/>
          </a:stretch>
        </p:blipFill>
        <p:spPr>
          <a:xfrm>
            <a:off x="0" y="1795870"/>
            <a:ext cx="12192000" cy="3144911"/>
          </a:xfrm>
          <a:prstGeom prst="rect">
            <a:avLst/>
          </a:prstGeom>
          <a:noFill/>
          <a:ln>
            <a:noFill/>
          </a:ln>
          <a:effectLst>
            <a:outerShdw blurRad="190500" rotWithShape="0" algn="tl">
              <a:srgbClr val="000000">
                <a:alpha val="69800"/>
              </a:srgbClr>
            </a:outerShdw>
          </a:effectLst>
        </p:spPr>
      </p:pic>
      <p:sp>
        <p:nvSpPr>
          <p:cNvPr id="2614" name="Shape 261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8" name="Shape 2618"/>
        <p:cNvGrpSpPr/>
        <p:nvPr/>
      </p:nvGrpSpPr>
      <p:grpSpPr>
        <a:xfrm>
          <a:off x="0" y="0"/>
          <a:ext cx="0" cy="0"/>
          <a:chOff x="0" y="0"/>
          <a:chExt cx="0" cy="0"/>
        </a:xfrm>
      </p:grpSpPr>
      <p:sp>
        <p:nvSpPr>
          <p:cNvPr id="2619" name="Shape 261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Premium Tax Credit</a:t>
            </a:r>
          </a:p>
        </p:txBody>
      </p:sp>
      <p:sp>
        <p:nvSpPr>
          <p:cNvPr id="2620" name="Shape 2620"/>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Note that some taxpayers may be eligible for a refundable tax credit to help pay for health insurance premiums called the </a:t>
            </a:r>
            <a:r>
              <a:rPr b="1" i="1" lang="en-US" sz="4000" u="none" cap="none" strike="noStrike">
                <a:solidFill>
                  <a:schemeClr val="dk1"/>
                </a:solidFill>
                <a:latin typeface="Questrial"/>
                <a:ea typeface="Questrial"/>
                <a:cs typeface="Questrial"/>
                <a:sym typeface="Questrial"/>
              </a:rPr>
              <a:t>Premium Tax Credit</a:t>
            </a:r>
          </a:p>
          <a:p>
            <a:pPr indent="-342900" lvl="0" marL="342900" marR="0" rtl="0" algn="l">
              <a:spcBef>
                <a:spcPts val="800"/>
              </a:spcBef>
              <a:buClr>
                <a:srgbClr val="C00000"/>
              </a:buClr>
              <a:buSzPts val="4000"/>
              <a:buFont typeface="Noto Sans Symbols"/>
              <a:buChar char="➢"/>
            </a:pPr>
            <a:r>
              <a:rPr b="1" lang="en-US">
                <a:solidFill>
                  <a:srgbClr val="C00000"/>
                </a:solidFill>
              </a:rPr>
              <a:t>Any time a taxpayer purchases insurance through the marketplace, they get a 1095-A. </a:t>
            </a:r>
            <a:r>
              <a:rPr b="1" i="0" lang="en-US" sz="4000" u="none" cap="none" strike="noStrike">
                <a:solidFill>
                  <a:srgbClr val="C00000"/>
                </a:solidFill>
                <a:latin typeface="Questrial"/>
                <a:ea typeface="Questrial"/>
                <a:cs typeface="Questrial"/>
                <a:sym typeface="Questrial"/>
              </a:rPr>
              <a:t>A more advanced volunteer must complete </a:t>
            </a:r>
            <a:r>
              <a:rPr b="1" lang="en-US">
                <a:solidFill>
                  <a:srgbClr val="C00000"/>
                </a:solidFill>
              </a:rPr>
              <a:t>the health insurance section.</a:t>
            </a:r>
          </a:p>
        </p:txBody>
      </p:sp>
      <p:sp>
        <p:nvSpPr>
          <p:cNvPr id="2621" name="Shape 262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2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5" name="Shape 2625"/>
        <p:cNvGrpSpPr/>
        <p:nvPr/>
      </p:nvGrpSpPr>
      <p:grpSpPr>
        <a:xfrm>
          <a:off x="0" y="0"/>
          <a:ext cx="0" cy="0"/>
          <a:chOff x="0" y="0"/>
          <a:chExt cx="0" cy="0"/>
        </a:xfrm>
      </p:grpSpPr>
      <p:sp>
        <p:nvSpPr>
          <p:cNvPr id="2626" name="Shape 262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lang="en-US"/>
              <a:t>What if a taxpayer doesn’t have insurance?</a:t>
            </a:r>
          </a:p>
        </p:txBody>
      </p:sp>
      <p:sp>
        <p:nvSpPr>
          <p:cNvPr id="2627" name="Shape 2627"/>
          <p:cNvSpPr txBox="1"/>
          <p:nvPr>
            <p:ph idx="1" type="body"/>
          </p:nvPr>
        </p:nvSpPr>
        <p:spPr>
          <a:xfrm>
            <a:off x="609600" y="1600203"/>
            <a:ext cx="109728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A lot of taxpayers will qualify for an exemption and won’t have to pay the penalty. </a:t>
            </a:r>
          </a:p>
          <a:p>
            <a:pPr indent="-342900" lvl="0" marL="342900" marR="0" rtl="0" algn="l">
              <a:spcBef>
                <a:spcPts val="800"/>
              </a:spcBef>
              <a:buClr>
                <a:srgbClr val="C00000"/>
              </a:buClr>
              <a:buSzPts val="4000"/>
              <a:buFont typeface="Noto Sans Symbols"/>
              <a:buChar char="➢"/>
            </a:pPr>
            <a:r>
              <a:rPr b="1" lang="en-US">
                <a:solidFill>
                  <a:srgbClr val="C00000"/>
                </a:solidFill>
              </a:rPr>
              <a:t>Any time a taxpayer doesn’t have insurance for any month of the tax year, a more advanced volunteer will need to fill out the Health Insurance Section.</a:t>
            </a:r>
          </a:p>
        </p:txBody>
      </p:sp>
      <p:sp>
        <p:nvSpPr>
          <p:cNvPr id="2628" name="Shape 262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 name="Shape 54"/>
        <p:cNvGrpSpPr/>
        <p:nvPr/>
      </p:nvGrpSpPr>
      <p:grpSpPr>
        <a:xfrm>
          <a:off x="0" y="0"/>
          <a:ext cx="0" cy="0"/>
          <a:chOff x="0" y="0"/>
          <a:chExt cx="0" cy="0"/>
        </a:xfrm>
      </p:grpSpPr>
      <p:sp>
        <p:nvSpPr>
          <p:cNvPr id="55" name="Shape 5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SaveFirst Basic Volunteer Overview</a:t>
            </a:r>
          </a:p>
        </p:txBody>
      </p:sp>
      <p:sp>
        <p:nvSpPr>
          <p:cNvPr id="56" name="Shape 56"/>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Please sign-in</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Follow your trainer’s instructions on how to complete paperwork on your volunteer profile</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There are a number of training materials provided for you to use throughout training. Please bring these materials back to the B session.</a:t>
            </a:r>
          </a:p>
          <a:p>
            <a:pPr indent="-342900" lvl="0" marL="342900" marR="0" rtl="0" algn="l">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57" name="Shape 5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Shape 28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 Credit</a:t>
            </a:r>
          </a:p>
        </p:txBody>
      </p:sp>
      <p:sp>
        <p:nvSpPr>
          <p:cNvPr id="281" name="Shape 281"/>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Direct reduction of the taxpayer’s liability</a:t>
            </a:r>
          </a:p>
          <a:p>
            <a:pPr indent="-363538" lvl="0" marL="376238"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Two Types of tax credits:</a:t>
            </a:r>
          </a:p>
          <a:p>
            <a:pPr indent="-520700" lvl="1" marL="102870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Nonrefundable credits</a:t>
            </a:r>
          </a:p>
          <a:p>
            <a:pPr indent="-520700" lvl="1" marL="102870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Refundable credits</a:t>
            </a:r>
          </a:p>
          <a:p>
            <a:pPr indent="0" lvl="0" marL="1143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a:p>
            <a:pPr indent="0" lvl="0" marL="114300" marR="0" rtl="0" algn="ctr">
              <a:spcBef>
                <a:spcPts val="800"/>
              </a:spcBef>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82" name="Shape 28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xEl>
                                              <p:pRg end="0" st="0"/>
                                            </p:txEl>
                                          </p:spTgt>
                                        </p:tgtEl>
                                        <p:attrNameLst>
                                          <p:attrName>style.visibility</p:attrName>
                                        </p:attrNameLst>
                                      </p:cBhvr>
                                      <p:to>
                                        <p:strVal val="visible"/>
                                      </p:to>
                                    </p:set>
                                    <p:animEffect filter="fade" transition="in">
                                      <p:cBhvr>
                                        <p:cTn dur="500"/>
                                        <p:tgtEl>
                                          <p:spTgt spid="28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xEl>
                                              <p:pRg end="1" st="1"/>
                                            </p:txEl>
                                          </p:spTgt>
                                        </p:tgtEl>
                                        <p:attrNameLst>
                                          <p:attrName>style.visibility</p:attrName>
                                        </p:attrNameLst>
                                      </p:cBhvr>
                                      <p:to>
                                        <p:strVal val="visible"/>
                                      </p:to>
                                    </p:set>
                                    <p:animEffect filter="fade" transition="in">
                                      <p:cBhvr>
                                        <p:cTn dur="500"/>
                                        <p:tgtEl>
                                          <p:spTgt spid="28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xEl>
                                              <p:pRg end="2" st="2"/>
                                            </p:txEl>
                                          </p:spTgt>
                                        </p:tgtEl>
                                        <p:attrNameLst>
                                          <p:attrName>style.visibility</p:attrName>
                                        </p:attrNameLst>
                                      </p:cBhvr>
                                      <p:to>
                                        <p:strVal val="visible"/>
                                      </p:to>
                                    </p:set>
                                    <p:animEffect filter="fade" transition="in">
                                      <p:cBhvr>
                                        <p:cTn dur="500"/>
                                        <p:tgtEl>
                                          <p:spTgt spid="28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xEl>
                                              <p:pRg end="3" st="3"/>
                                            </p:txEl>
                                          </p:spTgt>
                                        </p:tgtEl>
                                        <p:attrNameLst>
                                          <p:attrName>style.visibility</p:attrName>
                                        </p:attrNameLst>
                                      </p:cBhvr>
                                      <p:to>
                                        <p:strVal val="visible"/>
                                      </p:to>
                                    </p:set>
                                    <p:animEffect filter="fade" transition="in">
                                      <p:cBhvr>
                                        <p:cTn dur="500"/>
                                        <p:tgtEl>
                                          <p:spTgt spid="28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xEl>
                                              <p:pRg end="4" st="4"/>
                                            </p:txEl>
                                          </p:spTgt>
                                        </p:tgtEl>
                                        <p:attrNameLst>
                                          <p:attrName>style.visibility</p:attrName>
                                        </p:attrNameLst>
                                      </p:cBhvr>
                                      <p:to>
                                        <p:strVal val="visible"/>
                                      </p:to>
                                    </p:set>
                                    <p:animEffect filter="fade" transition="in">
                                      <p:cBhvr>
                                        <p:cTn dur="500"/>
                                        <p:tgtEl>
                                          <p:spTgt spid="28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xEl>
                                              <p:pRg end="5" st="5"/>
                                            </p:txEl>
                                          </p:spTgt>
                                        </p:tgtEl>
                                        <p:attrNameLst>
                                          <p:attrName>style.visibility</p:attrName>
                                        </p:attrNameLst>
                                      </p:cBhvr>
                                      <p:to>
                                        <p:strVal val="visible"/>
                                      </p:to>
                                    </p:set>
                                    <p:animEffect filter="fade" transition="in">
                                      <p:cBhvr>
                                        <p:cTn dur="500"/>
                                        <p:tgtEl>
                                          <p:spTgt spid="281">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2" name="Shape 2632"/>
        <p:cNvGrpSpPr/>
        <p:nvPr/>
      </p:nvGrpSpPr>
      <p:grpSpPr>
        <a:xfrm>
          <a:off x="0" y="0"/>
          <a:ext cx="0" cy="0"/>
          <a:chOff x="0" y="0"/>
          <a:chExt cx="0" cy="0"/>
        </a:xfrm>
      </p:grpSpPr>
      <p:sp>
        <p:nvSpPr>
          <p:cNvPr id="2633" name="Shape 263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Beth Branch</a:t>
            </a:r>
          </a:p>
        </p:txBody>
      </p:sp>
      <p:sp>
        <p:nvSpPr>
          <p:cNvPr id="2634" name="Shape 2634"/>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Login to TaxSlayer </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Vita.taxslayerpro.com/IRSTRAINING</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TRAINPROWEB</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Username: </a:t>
            </a:r>
            <a:r>
              <a:rPr lang="en-US"/>
              <a:t>SMITHJ</a:t>
            </a:r>
            <a:r>
              <a:rPr b="0" i="0" lang="en-US" sz="3600" u="none" cap="none" strike="noStrike">
                <a:solidFill>
                  <a:schemeClr val="dk1"/>
                </a:solidFill>
                <a:latin typeface="Questrial"/>
                <a:ea typeface="Questrial"/>
                <a:cs typeface="Questrial"/>
                <a:sym typeface="Questrial"/>
              </a:rPr>
              <a:t>TRAIN (last name, first initial)</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S</a:t>
            </a:r>
            <a:r>
              <a:rPr lang="en-US"/>
              <a:t>avefirstAL123!</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Health Insurance Section</a:t>
            </a:r>
          </a:p>
        </p:txBody>
      </p:sp>
      <p:sp>
        <p:nvSpPr>
          <p:cNvPr id="2635" name="Shape 263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9" name="Shape 2639"/>
        <p:cNvGrpSpPr/>
        <p:nvPr/>
      </p:nvGrpSpPr>
      <p:grpSpPr>
        <a:xfrm>
          <a:off x="0" y="0"/>
          <a:ext cx="0" cy="0"/>
          <a:chOff x="0" y="0"/>
          <a:chExt cx="0" cy="0"/>
        </a:xfrm>
      </p:grpSpPr>
      <p:pic>
        <p:nvPicPr>
          <p:cNvPr descr="Impact-logo_SaveFirst-green.eps" id="2640" name="Shape 2640"/>
          <p:cNvPicPr preferRelativeResize="0"/>
          <p:nvPr/>
        </p:nvPicPr>
        <p:blipFill rotWithShape="1">
          <a:blip r:embed="rId3">
            <a:alphaModFix/>
          </a:blip>
          <a:srcRect b="34976" l="19563" r="20645" t="31741"/>
          <a:stretch/>
        </p:blipFill>
        <p:spPr>
          <a:xfrm>
            <a:off x="1440089" y="625475"/>
            <a:ext cx="9264600" cy="4243500"/>
          </a:xfrm>
          <a:prstGeom prst="rect">
            <a:avLst/>
          </a:prstGeom>
          <a:noFill/>
          <a:ln>
            <a:noFill/>
          </a:ln>
        </p:spPr>
      </p:pic>
      <p:sp>
        <p:nvSpPr>
          <p:cNvPr id="2641" name="Shape 2641"/>
          <p:cNvSpPr/>
          <p:nvPr/>
        </p:nvSpPr>
        <p:spPr>
          <a:xfrm>
            <a:off x="1524003" y="-184666"/>
            <a:ext cx="184800" cy="369300"/>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642" name="Shape 2642"/>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643" name="Shape 2643"/>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644" name="Shape 2644"/>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2645" name="Shape 2645"/>
          <p:cNvSpPr txBox="1"/>
          <p:nvPr/>
        </p:nvSpPr>
        <p:spPr>
          <a:xfrm>
            <a:off x="-1461427" y="1481721"/>
            <a:ext cx="184800" cy="3693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2646" name="Shape 2646"/>
          <p:cNvSpPr txBox="1"/>
          <p:nvPr/>
        </p:nvSpPr>
        <p:spPr>
          <a:xfrm>
            <a:off x="1708732" y="5173794"/>
            <a:ext cx="8727300" cy="1012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med" w="med" type="none"/>
            <a:tailEnd len="med" w="med" type="none"/>
          </a:ln>
          <a:effectLst>
            <a:outerShdw blurRad="40000" rotWithShape="0" dir="5400000" dist="20000">
              <a:srgbClr val="000000">
                <a:alpha val="37650"/>
              </a:srgbClr>
            </a:outerShdw>
          </a:effectLst>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lang="en-US" sz="5400">
                <a:solidFill>
                  <a:schemeClr val="dk2"/>
                </a:solidFill>
                <a:latin typeface="Questrial"/>
                <a:ea typeface="Questrial"/>
                <a:cs typeface="Questrial"/>
                <a:sym typeface="Questrial"/>
              </a:rPr>
              <a:t>Alabama Return</a:t>
            </a:r>
          </a:p>
        </p:txBody>
      </p:sp>
      <p:sp>
        <p:nvSpPr>
          <p:cNvPr id="2647" name="Shape 264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1" name="Shape 2651"/>
        <p:cNvGrpSpPr/>
        <p:nvPr/>
      </p:nvGrpSpPr>
      <p:grpSpPr>
        <a:xfrm>
          <a:off x="0" y="0"/>
          <a:ext cx="0" cy="0"/>
          <a:chOff x="0" y="0"/>
          <a:chExt cx="0" cy="0"/>
        </a:xfrm>
      </p:grpSpPr>
      <p:sp>
        <p:nvSpPr>
          <p:cNvPr id="2652" name="Shape 265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Alabama Return Objectives</a:t>
            </a:r>
          </a:p>
        </p:txBody>
      </p:sp>
      <p:sp>
        <p:nvSpPr>
          <p:cNvPr id="2653" name="Shape 2653"/>
          <p:cNvSpPr txBox="1"/>
          <p:nvPr>
            <p:ph idx="1" type="body"/>
          </p:nvPr>
        </p:nvSpPr>
        <p:spPr>
          <a:xfrm>
            <a:off x="609600" y="1600204"/>
            <a:ext cx="10972800" cy="38862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med" w="med" type="none"/>
            <a:tailEnd len="med" w="med" type="none"/>
          </a:ln>
          <a:effectLst>
            <a:outerShdw blurRad="40000" rotWithShape="0" dir="5400000" dist="20000">
              <a:srgbClr val="000000">
                <a:alpha val="37650"/>
              </a:srgbClr>
            </a:outerShdw>
          </a:effectLst>
        </p:spPr>
        <p:txBody>
          <a:bodyPr anchorCtr="0" anchor="t" bIns="45700" lIns="91425" rIns="91425" wrap="square" tIns="45700">
            <a:noAutofit/>
          </a:bodyPr>
          <a:lstStyle/>
          <a:p>
            <a:pPr indent="-342900" lvl="0" marL="342900" marR="0" rtl="0" algn="l">
              <a:spcBef>
                <a:spcPts val="0"/>
              </a:spcBef>
              <a:spcAft>
                <a:spcPts val="0"/>
              </a:spcAft>
              <a:buClr>
                <a:schemeClr val="accent3"/>
              </a:buClr>
              <a:buSzPts val="4000"/>
              <a:buFont typeface="Noto Sans Symbols"/>
              <a:buChar char="➢"/>
            </a:pPr>
            <a:r>
              <a:rPr b="1" i="0" lang="en-US" sz="4000" u="none" cap="none" strike="noStrike">
                <a:solidFill>
                  <a:schemeClr val="accent3"/>
                </a:solidFill>
                <a:latin typeface="Questrial"/>
                <a:ea typeface="Questrial"/>
                <a:cs typeface="Questrial"/>
                <a:sym typeface="Questrial"/>
              </a:rPr>
              <a:t>After completing this section, the volunteer will be able to:</a:t>
            </a: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Determine if a taxpayer is eligible to claim a personal exemption on the Alabama tax return</a:t>
            </a:r>
          </a:p>
          <a:p>
            <a:pPr indent="-285750" lvl="1" marL="742950" marR="0" rtl="0" algn="l">
              <a:spcBef>
                <a:spcPts val="720"/>
              </a:spcBef>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Assess whether a person qualifies as a dependent on the Alabama tax return</a:t>
            </a:r>
          </a:p>
        </p:txBody>
      </p:sp>
      <p:sp>
        <p:nvSpPr>
          <p:cNvPr id="2654" name="Shape 265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3">
                                            <p:txEl>
                                              <p:pRg end="0" st="0"/>
                                            </p:txEl>
                                          </p:spTgt>
                                        </p:tgtEl>
                                        <p:attrNameLst>
                                          <p:attrName>style.visibility</p:attrName>
                                        </p:attrNameLst>
                                      </p:cBhvr>
                                      <p:to>
                                        <p:strVal val="visible"/>
                                      </p:to>
                                    </p:set>
                                    <p:animEffect filter="fade" transition="in">
                                      <p:cBhvr>
                                        <p:cTn dur="1000"/>
                                        <p:tgtEl>
                                          <p:spTgt spid="265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3">
                                            <p:txEl>
                                              <p:pRg end="1" st="1"/>
                                            </p:txEl>
                                          </p:spTgt>
                                        </p:tgtEl>
                                        <p:attrNameLst>
                                          <p:attrName>style.visibility</p:attrName>
                                        </p:attrNameLst>
                                      </p:cBhvr>
                                      <p:to>
                                        <p:strVal val="visible"/>
                                      </p:to>
                                    </p:set>
                                    <p:animEffect filter="fade" transition="in">
                                      <p:cBhvr>
                                        <p:cTn dur="1000"/>
                                        <p:tgtEl>
                                          <p:spTgt spid="265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3">
                                            <p:txEl>
                                              <p:pRg end="2" st="2"/>
                                            </p:txEl>
                                          </p:spTgt>
                                        </p:tgtEl>
                                        <p:attrNameLst>
                                          <p:attrName>style.visibility</p:attrName>
                                        </p:attrNameLst>
                                      </p:cBhvr>
                                      <p:to>
                                        <p:strVal val="visible"/>
                                      </p:to>
                                    </p:set>
                                    <p:animEffect filter="fade" transition="in">
                                      <p:cBhvr>
                                        <p:cTn dur="1000"/>
                                        <p:tgtEl>
                                          <p:spTgt spid="265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8" name="Shape 2658"/>
        <p:cNvGrpSpPr/>
        <p:nvPr/>
      </p:nvGrpSpPr>
      <p:grpSpPr>
        <a:xfrm>
          <a:off x="0" y="0"/>
          <a:ext cx="0" cy="0"/>
          <a:chOff x="0" y="0"/>
          <a:chExt cx="0" cy="0"/>
        </a:xfrm>
      </p:grpSpPr>
      <p:sp>
        <p:nvSpPr>
          <p:cNvPr id="2659" name="Shape 265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Alabama Return Objectives</a:t>
            </a:r>
          </a:p>
        </p:txBody>
      </p:sp>
      <p:sp>
        <p:nvSpPr>
          <p:cNvPr id="2660" name="Shape 2660"/>
          <p:cNvSpPr txBox="1"/>
          <p:nvPr>
            <p:ph idx="1" type="body"/>
          </p:nvPr>
        </p:nvSpPr>
        <p:spPr>
          <a:xfrm>
            <a:off x="609600" y="1600200"/>
            <a:ext cx="10972800" cy="48237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med" w="med" type="none"/>
            <a:tailEnd len="med" w="med" type="none"/>
          </a:ln>
          <a:effectLst>
            <a:outerShdw blurRad="40000" rotWithShape="0" dir="5400000" dist="20000">
              <a:srgbClr val="000000">
                <a:alpha val="37650"/>
              </a:srgbClr>
            </a:outerShdw>
          </a:effectLst>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accent3"/>
              </a:buClr>
              <a:buSzPts val="4000"/>
              <a:buFont typeface="Noto Sans Symbols"/>
              <a:buChar char="➢"/>
            </a:pPr>
            <a:r>
              <a:rPr b="1" i="0" lang="en-US" sz="4000" u="none" cap="none" strike="noStrike">
                <a:solidFill>
                  <a:schemeClr val="accent3"/>
                </a:solidFill>
                <a:latin typeface="Questrial"/>
                <a:ea typeface="Questrial"/>
                <a:cs typeface="Questrial"/>
                <a:sym typeface="Questrial"/>
              </a:rPr>
              <a:t>After completing this section, the volunteer will be able to:</a:t>
            </a:r>
          </a:p>
          <a:p>
            <a:pPr indent="-285750" lvl="1" marL="742950" marR="0" rtl="0" algn="l">
              <a:lnSpc>
                <a:spcPct val="90000"/>
              </a:lnSpc>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Choose the most advantageous (and allowable) filing status for a taxpayer on the Alabama tax return</a:t>
            </a:r>
          </a:p>
          <a:p>
            <a:pPr indent="-285750" lvl="1" marL="742950" marR="0" rtl="0" algn="l">
              <a:lnSpc>
                <a:spcPct val="90000"/>
              </a:lnSpc>
              <a:spcBef>
                <a:spcPts val="720"/>
              </a:spcBef>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Differentiate and explain key differences between the taxability of various income types on the federal tax return and Alabama tax return</a:t>
            </a:r>
          </a:p>
        </p:txBody>
      </p:sp>
      <p:sp>
        <p:nvSpPr>
          <p:cNvPr id="2661" name="Shape 266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6" name="Shape 2666"/>
        <p:cNvGrpSpPr/>
        <p:nvPr/>
      </p:nvGrpSpPr>
      <p:grpSpPr>
        <a:xfrm>
          <a:off x="0" y="0"/>
          <a:ext cx="0" cy="0"/>
          <a:chOff x="0" y="0"/>
          <a:chExt cx="0" cy="0"/>
        </a:xfrm>
      </p:grpSpPr>
      <p:sp>
        <p:nvSpPr>
          <p:cNvPr id="2667" name="Shape 266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Who Must File</a:t>
            </a:r>
          </a:p>
        </p:txBody>
      </p:sp>
      <p:graphicFrame>
        <p:nvGraphicFramePr>
          <p:cNvPr id="2668" name="Shape 2668"/>
          <p:cNvGraphicFramePr/>
          <p:nvPr/>
        </p:nvGraphicFramePr>
        <p:xfrm>
          <a:off x="609599" y="1752599"/>
          <a:ext cx="3000000" cy="3000000"/>
        </p:xfrm>
        <a:graphic>
          <a:graphicData uri="http://schemas.openxmlformats.org/drawingml/2006/table">
            <a:tbl>
              <a:tblPr bandRow="1" firstRow="1">
                <a:noFill/>
                <a:tableStyleId>{1420C6DF-7F79-44F0-A2A2-86E587BE7706}</a:tableStyleId>
              </a:tblPr>
              <a:tblGrid>
                <a:gridCol w="2547950"/>
                <a:gridCol w="1428750"/>
                <a:gridCol w="2557475"/>
                <a:gridCol w="1643075"/>
                <a:gridCol w="2795600"/>
              </a:tblGrid>
              <a:tr h="1525600">
                <a:tc>
                  <a:txBody>
                    <a:bodyPr>
                      <a:noAutofit/>
                    </a:bodyPr>
                    <a:lstStyle/>
                    <a:p>
                      <a:pPr indent="0" lvl="0" marL="0" marR="0" rtl="0" algn="ctr">
                        <a:spcBef>
                          <a:spcPts val="0"/>
                        </a:spcBef>
                        <a:buNone/>
                      </a:pPr>
                      <a:r>
                        <a:rPr lang="en-US" sz="3200" u="none" cap="none" strike="noStrike"/>
                        <a:t>FULL/PART YEAR RESIDENTS</a:t>
                      </a:r>
                    </a:p>
                  </a:txBody>
                  <a:tcPr marT="45725" marB="45725" marR="91450" marL="91450" anchor="ctr">
                    <a:lnL cap="flat" cmpd="sng" w="19050">
                      <a:solidFill>
                        <a:srgbClr val="000000"/>
                      </a:solidFill>
                      <a:prstDash val="solid"/>
                      <a:round/>
                      <a:headEnd len="med" w="med" type="none"/>
                      <a:tailEnd len="med" w="med" type="none"/>
                    </a:lnL>
                    <a:lnR cap="flat" cmpd="sng" w="19050">
                      <a:solidFill>
                        <a:srgbClr val="000000"/>
                      </a:solidFill>
                      <a:prstDash val="solid"/>
                      <a:round/>
                      <a:headEnd len="med" w="med" type="none"/>
                      <a:tailEnd len="med" w="med" type="none"/>
                    </a:lnR>
                    <a:lnT cap="flat" cmpd="sng" w="19050">
                      <a:solidFill>
                        <a:srgbClr val="000000"/>
                      </a:solidFill>
                      <a:prstDash val="solid"/>
                      <a:round/>
                      <a:headEnd len="med" w="med" type="none"/>
                      <a:tailEnd len="med" w="med" type="none"/>
                    </a:lnT>
                    <a:lnB cap="flat" cmpd="sng" w="19050">
                      <a:solidFill>
                        <a:srgbClr val="000000"/>
                      </a:solidFill>
                      <a:prstDash val="solid"/>
                      <a:round/>
                      <a:headEnd len="med" w="med" type="none"/>
                      <a:tailEnd len="med" w="med" type="none"/>
                    </a:lnB>
                    <a:solidFill>
                      <a:schemeClr val="dk1"/>
                    </a:solidFill>
                  </a:tcPr>
                </a:tc>
                <a:tc>
                  <a:txBody>
                    <a:bodyPr>
                      <a:noAutofit/>
                    </a:bodyPr>
                    <a:lstStyle/>
                    <a:p>
                      <a:pPr indent="0" lvl="0" marL="0" marR="0" rtl="0" algn="ctr">
                        <a:spcBef>
                          <a:spcPts val="0"/>
                        </a:spcBef>
                        <a:buNone/>
                      </a:pPr>
                      <a:r>
                        <a:rPr lang="en-US" sz="3200" u="none" cap="none" strike="noStrike"/>
                        <a:t>Single</a:t>
                      </a:r>
                    </a:p>
                  </a:txBody>
                  <a:tcPr marT="45725" marB="45725" marR="91450" marL="91450" anchor="ctr">
                    <a:lnL cap="flat" cmpd="sng" w="19050">
                      <a:solidFill>
                        <a:srgbClr val="000000"/>
                      </a:solidFill>
                      <a:prstDash val="solid"/>
                      <a:round/>
                      <a:headEnd len="med" w="med" type="none"/>
                      <a:tailEnd len="med" w="med" type="none"/>
                    </a:lnL>
                    <a:lnR cap="flat" cmpd="sng" w="19050">
                      <a:solidFill>
                        <a:srgbClr val="000000"/>
                      </a:solidFill>
                      <a:prstDash val="solid"/>
                      <a:round/>
                      <a:headEnd len="med" w="med" type="none"/>
                      <a:tailEnd len="med" w="med" type="none"/>
                    </a:lnR>
                    <a:lnT cap="flat" cmpd="sng" w="19050">
                      <a:solidFill>
                        <a:srgbClr val="000000"/>
                      </a:solidFill>
                      <a:prstDash val="solid"/>
                      <a:round/>
                      <a:headEnd len="med" w="med" type="none"/>
                      <a:tailEnd len="med" w="med" type="none"/>
                    </a:lnT>
                    <a:lnB cap="flat" cmpd="sng" w="19050">
                      <a:solidFill>
                        <a:srgbClr val="000000"/>
                      </a:solidFill>
                      <a:prstDash val="solid"/>
                      <a:round/>
                      <a:headEnd len="med" w="med" type="none"/>
                      <a:tailEnd len="med" w="med" type="none"/>
                    </a:lnB>
                  </a:tcPr>
                </a:tc>
                <a:tc>
                  <a:txBody>
                    <a:bodyPr>
                      <a:noAutofit/>
                    </a:bodyPr>
                    <a:lstStyle/>
                    <a:p>
                      <a:pPr indent="0" lvl="0" marL="0" marR="0" rtl="0" algn="ctr">
                        <a:spcBef>
                          <a:spcPts val="0"/>
                        </a:spcBef>
                        <a:buNone/>
                      </a:pPr>
                      <a:r>
                        <a:rPr lang="en-US" sz="3200" u="none" cap="none" strike="noStrike"/>
                        <a:t>Married Filing Separately</a:t>
                      </a:r>
                    </a:p>
                  </a:txBody>
                  <a:tcPr marT="45725" marB="45725" marR="91450" marL="91450" anchor="ctr">
                    <a:lnL cap="flat" cmpd="sng" w="19050">
                      <a:solidFill>
                        <a:srgbClr val="000000"/>
                      </a:solidFill>
                      <a:prstDash val="solid"/>
                      <a:round/>
                      <a:headEnd len="med" w="med" type="none"/>
                      <a:tailEnd len="med" w="med" type="none"/>
                    </a:lnL>
                    <a:lnR cap="flat" cmpd="sng" w="19050">
                      <a:solidFill>
                        <a:srgbClr val="000000"/>
                      </a:solidFill>
                      <a:prstDash val="solid"/>
                      <a:round/>
                      <a:headEnd len="med" w="med" type="none"/>
                      <a:tailEnd len="med" w="med" type="none"/>
                    </a:lnR>
                    <a:lnT cap="flat" cmpd="sng" w="19050">
                      <a:solidFill>
                        <a:srgbClr val="000000"/>
                      </a:solidFill>
                      <a:prstDash val="solid"/>
                      <a:round/>
                      <a:headEnd len="med" w="med" type="none"/>
                      <a:tailEnd len="med" w="med" type="none"/>
                    </a:lnT>
                    <a:lnB cap="flat" cmpd="sng" w="19050">
                      <a:solidFill>
                        <a:srgbClr val="000000"/>
                      </a:solidFill>
                      <a:prstDash val="solid"/>
                      <a:round/>
                      <a:headEnd len="med" w="med" type="none"/>
                      <a:tailEnd len="med" w="med" type="none"/>
                    </a:lnB>
                  </a:tcPr>
                </a:tc>
                <a:tc>
                  <a:txBody>
                    <a:bodyPr>
                      <a:noAutofit/>
                    </a:bodyPr>
                    <a:lstStyle/>
                    <a:p>
                      <a:pPr indent="0" lvl="0" marL="0" marR="0" rtl="0" algn="ctr">
                        <a:spcBef>
                          <a:spcPts val="0"/>
                        </a:spcBef>
                        <a:buNone/>
                      </a:pPr>
                      <a:r>
                        <a:rPr lang="en-US" sz="3200" u="none" cap="none" strike="noStrike"/>
                        <a:t>Head of Family</a:t>
                      </a:r>
                    </a:p>
                  </a:txBody>
                  <a:tcPr marT="45725" marB="45725" marR="91450" marL="91450" anchor="ctr">
                    <a:lnL cap="flat" cmpd="sng" w="19050">
                      <a:solidFill>
                        <a:srgbClr val="000000"/>
                      </a:solidFill>
                      <a:prstDash val="solid"/>
                      <a:round/>
                      <a:headEnd len="med" w="med" type="none"/>
                      <a:tailEnd len="med" w="med" type="none"/>
                    </a:lnL>
                    <a:lnR cap="flat" cmpd="sng" w="19050">
                      <a:solidFill>
                        <a:srgbClr val="000000"/>
                      </a:solidFill>
                      <a:prstDash val="solid"/>
                      <a:round/>
                      <a:headEnd len="med" w="med" type="none"/>
                      <a:tailEnd len="med" w="med" type="none"/>
                    </a:lnR>
                    <a:lnT cap="flat" cmpd="sng" w="19050">
                      <a:solidFill>
                        <a:srgbClr val="000000"/>
                      </a:solidFill>
                      <a:prstDash val="solid"/>
                      <a:round/>
                      <a:headEnd len="med" w="med" type="none"/>
                      <a:tailEnd len="med" w="med" type="none"/>
                    </a:lnT>
                    <a:lnB cap="flat" cmpd="sng" w="19050">
                      <a:solidFill>
                        <a:srgbClr val="000000"/>
                      </a:solidFill>
                      <a:prstDash val="solid"/>
                      <a:round/>
                      <a:headEnd len="med" w="med" type="none"/>
                      <a:tailEnd len="med" w="med" type="none"/>
                    </a:lnB>
                  </a:tcPr>
                </a:tc>
                <a:tc>
                  <a:txBody>
                    <a:bodyPr>
                      <a:noAutofit/>
                    </a:bodyPr>
                    <a:lstStyle/>
                    <a:p>
                      <a:pPr indent="0" lvl="0" marL="0" marR="0" rtl="0" algn="ctr">
                        <a:spcBef>
                          <a:spcPts val="0"/>
                        </a:spcBef>
                        <a:buNone/>
                      </a:pPr>
                      <a:r>
                        <a:rPr lang="en-US" sz="3200" u="none" cap="none" strike="noStrike"/>
                        <a:t>Married Filing Jointly</a:t>
                      </a:r>
                    </a:p>
                  </a:txBody>
                  <a:tcPr marT="45725" marB="45725" marR="91450" marL="91450" anchor="ctr">
                    <a:lnL cap="flat" cmpd="sng" w="19050">
                      <a:solidFill>
                        <a:srgbClr val="000000"/>
                      </a:solidFill>
                      <a:prstDash val="solid"/>
                      <a:round/>
                      <a:headEnd len="med" w="med" type="none"/>
                      <a:tailEnd len="med" w="med" type="none"/>
                    </a:lnL>
                    <a:lnR cap="flat" cmpd="sng" w="19050">
                      <a:solidFill>
                        <a:srgbClr val="000000"/>
                      </a:solidFill>
                      <a:prstDash val="solid"/>
                      <a:round/>
                      <a:headEnd len="med" w="med" type="none"/>
                      <a:tailEnd len="med" w="med" type="none"/>
                    </a:lnR>
                    <a:lnT cap="flat" cmpd="sng" w="19050">
                      <a:solidFill>
                        <a:srgbClr val="000000"/>
                      </a:solidFill>
                      <a:prstDash val="solid"/>
                      <a:round/>
                      <a:headEnd len="med" w="med" type="none"/>
                      <a:tailEnd len="med" w="med" type="none"/>
                    </a:lnT>
                    <a:lnB cap="flat" cmpd="sng" w="19050">
                      <a:solidFill>
                        <a:srgbClr val="000000"/>
                      </a:solidFill>
                      <a:prstDash val="solid"/>
                      <a:round/>
                      <a:headEnd len="med" w="med" type="none"/>
                      <a:tailEnd len="med" w="med" type="none"/>
                    </a:lnB>
                  </a:tcPr>
                </a:tc>
              </a:tr>
              <a:tr h="2214550">
                <a:tc>
                  <a:txBody>
                    <a:bodyPr>
                      <a:noAutofit/>
                    </a:bodyPr>
                    <a:lstStyle/>
                    <a:p>
                      <a:pPr indent="0" lvl="0" marL="0" marR="0" rtl="0" algn="ctr">
                        <a:spcBef>
                          <a:spcPts val="0"/>
                        </a:spcBef>
                        <a:buNone/>
                      </a:pPr>
                      <a:r>
                        <a:rPr b="1" lang="en-US" sz="3200" u="none" cap="none" strike="noStrike">
                          <a:solidFill>
                            <a:schemeClr val="lt1"/>
                          </a:solidFill>
                        </a:rPr>
                        <a:t>Gross Income (while an AL resident)</a:t>
                      </a:r>
                    </a:p>
                  </a:txBody>
                  <a:tcPr marT="45725" marB="45725" marR="91450" marL="91450" anchor="ctr">
                    <a:lnL cap="flat" cmpd="sng" w="19050">
                      <a:solidFill>
                        <a:srgbClr val="000000"/>
                      </a:solidFill>
                      <a:prstDash val="solid"/>
                      <a:round/>
                      <a:headEnd len="med" w="med" type="none"/>
                      <a:tailEnd len="med" w="med" type="none"/>
                    </a:lnL>
                    <a:lnR cap="flat" cmpd="sng" w="19050">
                      <a:solidFill>
                        <a:srgbClr val="000000"/>
                      </a:solidFill>
                      <a:prstDash val="solid"/>
                      <a:round/>
                      <a:headEnd len="med" w="med" type="none"/>
                      <a:tailEnd len="med" w="med" type="none"/>
                    </a:lnR>
                    <a:lnT cap="flat" cmpd="sng" w="19050">
                      <a:solidFill>
                        <a:srgbClr val="000000"/>
                      </a:solidFill>
                      <a:prstDash val="solid"/>
                      <a:round/>
                      <a:headEnd len="med" w="med" type="none"/>
                      <a:tailEnd len="med" w="med" type="none"/>
                    </a:lnT>
                    <a:lnB cap="flat" cmpd="sng" w="19050">
                      <a:solidFill>
                        <a:srgbClr val="000000"/>
                      </a:solidFill>
                      <a:prstDash val="solid"/>
                      <a:round/>
                      <a:headEnd len="med" w="med" type="none"/>
                      <a:tailEnd len="med" w="med" type="none"/>
                    </a:lnB>
                    <a:solidFill>
                      <a:schemeClr val="dk1"/>
                    </a:solidFill>
                  </a:tcPr>
                </a:tc>
                <a:tc>
                  <a:txBody>
                    <a:bodyPr>
                      <a:noAutofit/>
                    </a:bodyPr>
                    <a:lstStyle/>
                    <a:p>
                      <a:pPr indent="0" lvl="0" marL="0" marR="0" rtl="0" algn="ctr">
                        <a:spcBef>
                          <a:spcPts val="0"/>
                        </a:spcBef>
                        <a:buNone/>
                      </a:pPr>
                      <a:r>
                        <a:rPr lang="en-US" sz="3200" u="none" cap="none" strike="noStrike"/>
                        <a:t>$4,000</a:t>
                      </a:r>
                    </a:p>
                  </a:txBody>
                  <a:tcPr marT="45725" marB="45725" marR="91450" marL="91450" anchor="ctr">
                    <a:lnL cap="flat" cmpd="sng" w="19050">
                      <a:solidFill>
                        <a:srgbClr val="000000"/>
                      </a:solidFill>
                      <a:prstDash val="solid"/>
                      <a:round/>
                      <a:headEnd len="med" w="med" type="none"/>
                      <a:tailEnd len="med" w="med" type="none"/>
                    </a:lnL>
                    <a:lnR cap="flat" cmpd="sng" w="19050">
                      <a:solidFill>
                        <a:srgbClr val="000000"/>
                      </a:solidFill>
                      <a:prstDash val="solid"/>
                      <a:round/>
                      <a:headEnd len="med" w="med" type="none"/>
                      <a:tailEnd len="med" w="med" type="none"/>
                    </a:lnR>
                    <a:lnT cap="flat" cmpd="sng" w="19050">
                      <a:solidFill>
                        <a:srgbClr val="000000"/>
                      </a:solidFill>
                      <a:prstDash val="solid"/>
                      <a:round/>
                      <a:headEnd len="med" w="med" type="none"/>
                      <a:tailEnd len="med" w="med" type="none"/>
                    </a:lnT>
                    <a:lnB cap="flat" cmpd="sng" w="19050">
                      <a:solidFill>
                        <a:srgbClr val="000000"/>
                      </a:solidFill>
                      <a:prstDash val="solid"/>
                      <a:round/>
                      <a:headEnd len="med" w="med" type="none"/>
                      <a:tailEnd len="med" w="med" type="none"/>
                    </a:lnB>
                  </a:tcPr>
                </a:tc>
                <a:tc>
                  <a:txBody>
                    <a:bodyPr>
                      <a:noAutofit/>
                    </a:bodyPr>
                    <a:lstStyle/>
                    <a:p>
                      <a:pPr indent="0" lvl="0" marL="0" marR="0" rtl="0" algn="ctr">
                        <a:spcBef>
                          <a:spcPts val="0"/>
                        </a:spcBef>
                        <a:buNone/>
                      </a:pPr>
                      <a:r>
                        <a:rPr lang="en-US" sz="3200" u="none" cap="none" strike="noStrike"/>
                        <a:t>$5,250</a:t>
                      </a:r>
                    </a:p>
                  </a:txBody>
                  <a:tcPr marT="45725" marB="45725" marR="91450" marL="91450" anchor="ctr">
                    <a:lnL cap="flat" cmpd="sng" w="19050">
                      <a:solidFill>
                        <a:srgbClr val="000000"/>
                      </a:solidFill>
                      <a:prstDash val="solid"/>
                      <a:round/>
                      <a:headEnd len="med" w="med" type="none"/>
                      <a:tailEnd len="med" w="med" type="none"/>
                    </a:lnL>
                    <a:lnR cap="flat" cmpd="sng" w="19050">
                      <a:solidFill>
                        <a:srgbClr val="000000"/>
                      </a:solidFill>
                      <a:prstDash val="solid"/>
                      <a:round/>
                      <a:headEnd len="med" w="med" type="none"/>
                      <a:tailEnd len="med" w="med" type="none"/>
                    </a:lnR>
                    <a:lnT cap="flat" cmpd="sng" w="19050">
                      <a:solidFill>
                        <a:srgbClr val="000000"/>
                      </a:solidFill>
                      <a:prstDash val="solid"/>
                      <a:round/>
                      <a:headEnd len="med" w="med" type="none"/>
                      <a:tailEnd len="med" w="med" type="none"/>
                    </a:lnT>
                    <a:lnB cap="flat" cmpd="sng" w="19050">
                      <a:solidFill>
                        <a:srgbClr val="000000"/>
                      </a:solidFill>
                      <a:prstDash val="solid"/>
                      <a:round/>
                      <a:headEnd len="med" w="med" type="none"/>
                      <a:tailEnd len="med" w="med" type="none"/>
                    </a:lnB>
                  </a:tcPr>
                </a:tc>
                <a:tc>
                  <a:txBody>
                    <a:bodyPr>
                      <a:noAutofit/>
                    </a:bodyPr>
                    <a:lstStyle/>
                    <a:p>
                      <a:pPr indent="0" lvl="0" marL="0" marR="0" rtl="0" algn="ctr">
                        <a:spcBef>
                          <a:spcPts val="0"/>
                        </a:spcBef>
                        <a:buNone/>
                      </a:pPr>
                      <a:r>
                        <a:rPr lang="en-US" sz="3200" u="none" cap="none" strike="noStrike"/>
                        <a:t>$7,700</a:t>
                      </a:r>
                    </a:p>
                  </a:txBody>
                  <a:tcPr marT="45725" marB="45725" marR="91450" marL="91450" anchor="ctr">
                    <a:lnL cap="flat" cmpd="sng" w="19050">
                      <a:solidFill>
                        <a:srgbClr val="000000"/>
                      </a:solidFill>
                      <a:prstDash val="solid"/>
                      <a:round/>
                      <a:headEnd len="med" w="med" type="none"/>
                      <a:tailEnd len="med" w="med" type="none"/>
                    </a:lnL>
                    <a:lnR cap="flat" cmpd="sng" w="19050">
                      <a:solidFill>
                        <a:srgbClr val="000000"/>
                      </a:solidFill>
                      <a:prstDash val="solid"/>
                      <a:round/>
                      <a:headEnd len="med" w="med" type="none"/>
                      <a:tailEnd len="med" w="med" type="none"/>
                    </a:lnR>
                    <a:lnT cap="flat" cmpd="sng" w="19050">
                      <a:solidFill>
                        <a:srgbClr val="000000"/>
                      </a:solidFill>
                      <a:prstDash val="solid"/>
                      <a:round/>
                      <a:headEnd len="med" w="med" type="none"/>
                      <a:tailEnd len="med" w="med" type="none"/>
                    </a:lnT>
                    <a:lnB cap="flat" cmpd="sng" w="19050">
                      <a:solidFill>
                        <a:srgbClr val="000000"/>
                      </a:solidFill>
                      <a:prstDash val="solid"/>
                      <a:round/>
                      <a:headEnd len="med" w="med" type="none"/>
                      <a:tailEnd len="med" w="med" type="none"/>
                    </a:lnB>
                  </a:tcPr>
                </a:tc>
                <a:tc>
                  <a:txBody>
                    <a:bodyPr>
                      <a:noAutofit/>
                    </a:bodyPr>
                    <a:lstStyle/>
                    <a:p>
                      <a:pPr indent="0" lvl="0" marL="0" marR="0" rtl="0" algn="ctr">
                        <a:spcBef>
                          <a:spcPts val="0"/>
                        </a:spcBef>
                        <a:buNone/>
                      </a:pPr>
                      <a:r>
                        <a:rPr lang="en-US" sz="3200" u="none" cap="none" strike="noStrike"/>
                        <a:t>$10,500</a:t>
                      </a:r>
                    </a:p>
                  </a:txBody>
                  <a:tcPr marT="45725" marB="45725" marR="91450" marL="91450" anchor="ctr">
                    <a:lnL cap="flat" cmpd="sng" w="19050">
                      <a:solidFill>
                        <a:srgbClr val="000000"/>
                      </a:solidFill>
                      <a:prstDash val="solid"/>
                      <a:round/>
                      <a:headEnd len="med" w="med" type="none"/>
                      <a:tailEnd len="med" w="med" type="none"/>
                    </a:lnL>
                    <a:lnR cap="flat" cmpd="sng" w="19050">
                      <a:solidFill>
                        <a:srgbClr val="000000"/>
                      </a:solidFill>
                      <a:prstDash val="solid"/>
                      <a:round/>
                      <a:headEnd len="med" w="med" type="none"/>
                      <a:tailEnd len="med" w="med" type="none"/>
                    </a:lnR>
                    <a:lnT cap="flat" cmpd="sng" w="19050">
                      <a:solidFill>
                        <a:srgbClr val="000000"/>
                      </a:solidFill>
                      <a:prstDash val="solid"/>
                      <a:round/>
                      <a:headEnd len="med" w="med" type="none"/>
                      <a:tailEnd len="med" w="med" type="none"/>
                    </a:lnT>
                    <a:lnB cap="flat" cmpd="sng" w="19050">
                      <a:solidFill>
                        <a:srgbClr val="000000"/>
                      </a:solidFill>
                      <a:prstDash val="solid"/>
                      <a:round/>
                      <a:headEnd len="med" w="med" type="none"/>
                      <a:tailEnd len="med" w="med" type="none"/>
                    </a:lnB>
                  </a:tcPr>
                </a:tc>
              </a:tr>
            </a:tbl>
          </a:graphicData>
        </a:graphic>
      </p:graphicFrame>
      <p:sp>
        <p:nvSpPr>
          <p:cNvPr id="2669" name="Shape 266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8"/>
                                        </p:tgtEl>
                                        <p:attrNameLst>
                                          <p:attrName>style.visibility</p:attrName>
                                        </p:attrNameLst>
                                      </p:cBhvr>
                                      <p:to>
                                        <p:strVal val="visible"/>
                                      </p:to>
                                    </p:set>
                                    <p:animEffect filter="fade" transition="in">
                                      <p:cBhvr>
                                        <p:cTn dur="500"/>
                                        <p:tgtEl>
                                          <p:spTgt spid="26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3" name="Shape 2673"/>
        <p:cNvGrpSpPr/>
        <p:nvPr/>
      </p:nvGrpSpPr>
      <p:grpSpPr>
        <a:xfrm>
          <a:off x="0" y="0"/>
          <a:ext cx="0" cy="0"/>
          <a:chOff x="0" y="0"/>
          <a:chExt cx="0" cy="0"/>
        </a:xfrm>
      </p:grpSpPr>
      <p:sp>
        <p:nvSpPr>
          <p:cNvPr id="2674" name="Shape 267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Personal Exemptions</a:t>
            </a:r>
          </a:p>
        </p:txBody>
      </p:sp>
      <p:sp>
        <p:nvSpPr>
          <p:cNvPr id="2675" name="Shape 2675"/>
          <p:cNvSpPr txBox="1"/>
          <p:nvPr>
            <p:ph idx="1" type="body"/>
          </p:nvPr>
        </p:nvSpPr>
        <p:spPr>
          <a:xfrm>
            <a:off x="609600" y="1600203"/>
            <a:ext cx="109728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Amount based on filing status</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Single &amp; Married Filing Separately: </a:t>
            </a:r>
            <a:r>
              <a:rPr b="1" i="0" lang="en-US" sz="3600" u="none" cap="none" strike="noStrike">
                <a:solidFill>
                  <a:schemeClr val="dk1"/>
                </a:solidFill>
                <a:latin typeface="Questrial"/>
                <a:ea typeface="Questrial"/>
                <a:cs typeface="Questrial"/>
                <a:sym typeface="Questrial"/>
              </a:rPr>
              <a:t>$1,500</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Head of Family &amp; Married Filing Jointly: </a:t>
            </a:r>
            <a:r>
              <a:rPr b="1" i="0" lang="en-US" sz="3600" u="none" cap="none" strike="noStrike">
                <a:solidFill>
                  <a:schemeClr val="dk1"/>
                </a:solidFill>
                <a:latin typeface="Questrial"/>
                <a:ea typeface="Questrial"/>
                <a:cs typeface="Questrial"/>
                <a:sym typeface="Questrial"/>
              </a:rPr>
              <a:t>$3,000</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Dependents:</a:t>
            </a:r>
          </a:p>
          <a:p>
            <a:pPr indent="-285750" lvl="1" marL="742950" marR="0" rtl="0" algn="l">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 receive a personal exemption in Alabama even if they CAN be claimed as a dependent by someone else</a:t>
            </a:r>
          </a:p>
        </p:txBody>
      </p:sp>
      <p:sp>
        <p:nvSpPr>
          <p:cNvPr id="2676" name="Shape 267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5">
                                            <p:txEl>
                                              <p:pRg end="0" st="0"/>
                                            </p:txEl>
                                          </p:spTgt>
                                        </p:tgtEl>
                                        <p:attrNameLst>
                                          <p:attrName>style.visibility</p:attrName>
                                        </p:attrNameLst>
                                      </p:cBhvr>
                                      <p:to>
                                        <p:strVal val="visible"/>
                                      </p:to>
                                    </p:set>
                                    <p:animEffect filter="fade" transition="in">
                                      <p:cBhvr>
                                        <p:cTn dur="500"/>
                                        <p:tgtEl>
                                          <p:spTgt spid="26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5">
                                            <p:txEl>
                                              <p:pRg end="1" st="1"/>
                                            </p:txEl>
                                          </p:spTgt>
                                        </p:tgtEl>
                                        <p:attrNameLst>
                                          <p:attrName>style.visibility</p:attrName>
                                        </p:attrNameLst>
                                      </p:cBhvr>
                                      <p:to>
                                        <p:strVal val="visible"/>
                                      </p:to>
                                    </p:set>
                                    <p:animEffect filter="fade" transition="in">
                                      <p:cBhvr>
                                        <p:cTn dur="500"/>
                                        <p:tgtEl>
                                          <p:spTgt spid="267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5">
                                            <p:txEl>
                                              <p:pRg end="2" st="2"/>
                                            </p:txEl>
                                          </p:spTgt>
                                        </p:tgtEl>
                                        <p:attrNameLst>
                                          <p:attrName>style.visibility</p:attrName>
                                        </p:attrNameLst>
                                      </p:cBhvr>
                                      <p:to>
                                        <p:strVal val="visible"/>
                                      </p:to>
                                    </p:set>
                                    <p:animEffect filter="fade" transition="in">
                                      <p:cBhvr>
                                        <p:cTn dur="500"/>
                                        <p:tgtEl>
                                          <p:spTgt spid="267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5">
                                            <p:txEl>
                                              <p:pRg end="3" st="3"/>
                                            </p:txEl>
                                          </p:spTgt>
                                        </p:tgtEl>
                                        <p:attrNameLst>
                                          <p:attrName>style.visibility</p:attrName>
                                        </p:attrNameLst>
                                      </p:cBhvr>
                                      <p:to>
                                        <p:strVal val="visible"/>
                                      </p:to>
                                    </p:set>
                                    <p:animEffect filter="fade" transition="in">
                                      <p:cBhvr>
                                        <p:cTn dur="500"/>
                                        <p:tgtEl>
                                          <p:spTgt spid="267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5">
                                            <p:txEl>
                                              <p:pRg end="4" st="4"/>
                                            </p:txEl>
                                          </p:spTgt>
                                        </p:tgtEl>
                                        <p:attrNameLst>
                                          <p:attrName>style.visibility</p:attrName>
                                        </p:attrNameLst>
                                      </p:cBhvr>
                                      <p:to>
                                        <p:strVal val="visible"/>
                                      </p:to>
                                    </p:set>
                                    <p:animEffect filter="fade" transition="in">
                                      <p:cBhvr>
                                        <p:cTn dur="500"/>
                                        <p:tgtEl>
                                          <p:spTgt spid="267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0" name="Shape 2680"/>
        <p:cNvGrpSpPr/>
        <p:nvPr/>
      </p:nvGrpSpPr>
      <p:grpSpPr>
        <a:xfrm>
          <a:off x="0" y="0"/>
          <a:ext cx="0" cy="0"/>
          <a:chOff x="0" y="0"/>
          <a:chExt cx="0" cy="0"/>
        </a:xfrm>
      </p:grpSpPr>
      <p:sp>
        <p:nvSpPr>
          <p:cNvPr id="2681" name="Shape 268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a:t>
            </a:r>
          </a:p>
        </p:txBody>
      </p:sp>
      <p:sp>
        <p:nvSpPr>
          <p:cNvPr id="2682" name="Shape 2682"/>
          <p:cNvSpPr txBox="1"/>
          <p:nvPr>
            <p:ph idx="1" type="body"/>
          </p:nvPr>
        </p:nvSpPr>
        <p:spPr>
          <a:xfrm>
            <a:off x="609600" y="1600203"/>
            <a:ext cx="109728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Alabama law defines a dependent as:</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an individual other than the taxpayer and his/her spouse WHO</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received </a:t>
            </a:r>
            <a:r>
              <a:rPr b="1" i="0" lang="en-US" sz="3600" u="none" cap="none" strike="noStrike">
                <a:solidFill>
                  <a:schemeClr val="dk1"/>
                </a:solidFill>
                <a:latin typeface="Questrial"/>
                <a:ea typeface="Questrial"/>
                <a:cs typeface="Questrial"/>
                <a:sym typeface="Questrial"/>
              </a:rPr>
              <a:t>over 50%</a:t>
            </a:r>
            <a:r>
              <a:rPr b="0" i="0" lang="en-US" sz="3600" u="none" cap="none" strike="noStrike">
                <a:solidFill>
                  <a:schemeClr val="dk1"/>
                </a:solidFill>
                <a:latin typeface="Questrial"/>
                <a:ea typeface="Questrial"/>
                <a:cs typeface="Questrial"/>
                <a:sym typeface="Questrial"/>
              </a:rPr>
              <a:t> of his/her support from the taxpayer during the year AND</a:t>
            </a:r>
          </a:p>
          <a:p>
            <a:pPr indent="-285750" lvl="1" marL="742950" marR="0" rtl="0" algn="l">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is related to the taxpayer in a certain way</a:t>
            </a:r>
          </a:p>
        </p:txBody>
      </p:sp>
      <p:sp>
        <p:nvSpPr>
          <p:cNvPr id="2683" name="Shape 268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2">
                                            <p:txEl>
                                              <p:pRg end="0" st="0"/>
                                            </p:txEl>
                                          </p:spTgt>
                                        </p:tgtEl>
                                        <p:attrNameLst>
                                          <p:attrName>style.visibility</p:attrName>
                                        </p:attrNameLst>
                                      </p:cBhvr>
                                      <p:to>
                                        <p:strVal val="visible"/>
                                      </p:to>
                                    </p:set>
                                    <p:animEffect filter="fade" transition="in">
                                      <p:cBhvr>
                                        <p:cTn dur="500"/>
                                        <p:tgtEl>
                                          <p:spTgt spid="268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2">
                                            <p:txEl>
                                              <p:pRg end="1" st="1"/>
                                            </p:txEl>
                                          </p:spTgt>
                                        </p:tgtEl>
                                        <p:attrNameLst>
                                          <p:attrName>style.visibility</p:attrName>
                                        </p:attrNameLst>
                                      </p:cBhvr>
                                      <p:to>
                                        <p:strVal val="visible"/>
                                      </p:to>
                                    </p:set>
                                    <p:animEffect filter="fade" transition="in">
                                      <p:cBhvr>
                                        <p:cTn dur="500"/>
                                        <p:tgtEl>
                                          <p:spTgt spid="268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2">
                                            <p:txEl>
                                              <p:pRg end="2" st="2"/>
                                            </p:txEl>
                                          </p:spTgt>
                                        </p:tgtEl>
                                        <p:attrNameLst>
                                          <p:attrName>style.visibility</p:attrName>
                                        </p:attrNameLst>
                                      </p:cBhvr>
                                      <p:to>
                                        <p:strVal val="visible"/>
                                      </p:to>
                                    </p:set>
                                    <p:animEffect filter="fade" transition="in">
                                      <p:cBhvr>
                                        <p:cTn dur="500"/>
                                        <p:tgtEl>
                                          <p:spTgt spid="268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2">
                                            <p:txEl>
                                              <p:pRg end="3" st="3"/>
                                            </p:txEl>
                                          </p:spTgt>
                                        </p:tgtEl>
                                        <p:attrNameLst>
                                          <p:attrName>style.visibility</p:attrName>
                                        </p:attrNameLst>
                                      </p:cBhvr>
                                      <p:to>
                                        <p:strVal val="visible"/>
                                      </p:to>
                                    </p:set>
                                    <p:animEffect filter="fade" transition="in">
                                      <p:cBhvr>
                                        <p:cTn dur="500"/>
                                        <p:tgtEl>
                                          <p:spTgt spid="268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8" name="Shape 2688"/>
        <p:cNvGrpSpPr/>
        <p:nvPr/>
      </p:nvGrpSpPr>
      <p:grpSpPr>
        <a:xfrm>
          <a:off x="0" y="0"/>
          <a:ext cx="0" cy="0"/>
          <a:chOff x="0" y="0"/>
          <a:chExt cx="0" cy="0"/>
        </a:xfrm>
      </p:grpSpPr>
      <p:sp>
        <p:nvSpPr>
          <p:cNvPr id="2689" name="Shape 268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Relationship Test, Pt. 1</a:t>
            </a:r>
          </a:p>
        </p:txBody>
      </p:sp>
      <p:graphicFrame>
        <p:nvGraphicFramePr>
          <p:cNvPr id="2690" name="Shape 2690"/>
          <p:cNvGraphicFramePr/>
          <p:nvPr/>
        </p:nvGraphicFramePr>
        <p:xfrm>
          <a:off x="609600" y="1977841"/>
          <a:ext cx="3000000" cy="3000000"/>
        </p:xfrm>
        <a:graphic>
          <a:graphicData uri="http://schemas.openxmlformats.org/drawingml/2006/table">
            <a:tbl>
              <a:tblPr>
                <a:noFill/>
                <a:tableStyleId>{1420C6DF-7F79-44F0-A2A2-86E587BE7706}</a:tableStyleId>
              </a:tblPr>
              <a:tblGrid>
                <a:gridCol w="1747875"/>
                <a:gridCol w="7525075"/>
                <a:gridCol w="1699850"/>
              </a:tblGrid>
              <a:tr h="262097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1</a:t>
                      </a:r>
                    </a:p>
                  </a:txBody>
                  <a:tcPr marT="0" marB="0" marR="0" marL="0" anchor="ctr" anchorCtr="1">
                    <a:lnL cap="flat" cmpd="sng" w="38100">
                      <a:solidFill>
                        <a:schemeClr val="dk1"/>
                      </a:solidFill>
                      <a:prstDash val="solid"/>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son, daughter, legally adopted child, stepson, stepdaughter, or grandchild?* </a:t>
                      </a:r>
                      <a:r>
                        <a:rPr b="1" i="0" lang="en-US" sz="2800" u="none" cap="none" strike="noStrike">
                          <a:solidFill>
                            <a:schemeClr val="accent1"/>
                          </a:solidFill>
                          <a:latin typeface="Questrial"/>
                          <a:ea typeface="Questrial"/>
                          <a:cs typeface="Questrial"/>
                          <a:sym typeface="Questrial"/>
                        </a:rPr>
                        <a:t>OR</a:t>
                      </a:r>
                    </a:p>
                    <a:p>
                      <a:pPr indent="0" lvl="0" marL="0" marR="0" rtl="0" algn="ctr">
                        <a:lnSpc>
                          <a:spcPct val="102000"/>
                        </a:lnSpc>
                        <a:spcBef>
                          <a:spcPts val="35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brother, sister, stepbrother, or stepsister? </a:t>
                      </a:r>
                      <a:r>
                        <a:rPr b="1" i="0" lang="en-US" sz="2800" u="none" cap="none" strike="noStrike">
                          <a:solidFill>
                            <a:schemeClr val="accent1"/>
                          </a:solidFill>
                          <a:latin typeface="Questrial"/>
                          <a:ea typeface="Questrial"/>
                          <a:cs typeface="Questrial"/>
                          <a:sym typeface="Questrial"/>
                        </a:rPr>
                        <a:t>OR</a:t>
                      </a:r>
                    </a:p>
                    <a:p>
                      <a:pPr indent="0" lvl="0" marL="0" marR="0" rtl="0" algn="ctr">
                        <a:lnSpc>
                          <a:spcPct val="102000"/>
                        </a:lnSpc>
                        <a:spcBef>
                          <a:spcPts val="35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mother, father, grandmother, grandfather, stepmother, or stepfather? </a:t>
                      </a:r>
                      <a:r>
                        <a:rPr b="1" i="0" lang="en-US" sz="2800" u="none" cap="none" strike="noStrike">
                          <a:solidFill>
                            <a:schemeClr val="accent1"/>
                          </a:solidFill>
                          <a:latin typeface="Questrial"/>
                          <a:ea typeface="Questrial"/>
                          <a:cs typeface="Questrial"/>
                          <a:sym typeface="Questrial"/>
                        </a:rPr>
                        <a:t>OR</a:t>
                      </a:r>
                    </a:p>
                    <a:p>
                      <a:pPr indent="0" lvl="0" marL="0" marR="0" rtl="0" algn="ctr">
                        <a:lnSpc>
                          <a:spcPct val="102000"/>
                        </a:lnSpc>
                        <a:spcBef>
                          <a:spcPts val="35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mother-in-law, father-in-law, brother-in-law, sister-in-law, son-in-law, or daughter-in-law?</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go to Step 4</a:t>
                      </a:r>
                    </a:p>
                    <a:p>
                      <a:pPr indent="0" lvl="0" marL="0" marR="0" rtl="0" algn="ctr">
                        <a:lnSpc>
                          <a:spcPct val="102000"/>
                        </a:lnSpc>
                        <a:spcBef>
                          <a:spcPts val="350"/>
                        </a:spcBef>
                        <a:spcAft>
                          <a:spcPts val="0"/>
                        </a:spcAft>
                        <a:buClr>
                          <a:schemeClr val="dk1"/>
                        </a:buClr>
                        <a:buFont typeface="Questrial"/>
                        <a:buNone/>
                      </a:pPr>
                      <a:r>
                        <a:t/>
                      </a:r>
                      <a:endParaRPr b="1" i="0" sz="3600" u="none" cap="none" strike="noStrike">
                        <a:solidFill>
                          <a:schemeClr val="dk1"/>
                        </a:solidFill>
                        <a:latin typeface="Questrial"/>
                        <a:ea typeface="Questrial"/>
                        <a:cs typeface="Questrial"/>
                        <a:sym typeface="Questrial"/>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Step 2</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solid"/>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r>
            </a:tbl>
          </a:graphicData>
        </a:graphic>
      </p:graphicFrame>
      <p:sp>
        <p:nvSpPr>
          <p:cNvPr id="2691" name="Shape 269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0"/>
                                        </p:tgtEl>
                                        <p:attrNameLst>
                                          <p:attrName>style.visibility</p:attrName>
                                        </p:attrNameLst>
                                      </p:cBhvr>
                                      <p:to>
                                        <p:strVal val="visible"/>
                                      </p:to>
                                    </p:set>
                                    <p:animEffect filter="fade" transition="in">
                                      <p:cBhvr>
                                        <p:cTn dur="500"/>
                                        <p:tgtEl>
                                          <p:spTgt spid="26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6" name="Shape 2696"/>
        <p:cNvGrpSpPr/>
        <p:nvPr/>
      </p:nvGrpSpPr>
      <p:grpSpPr>
        <a:xfrm>
          <a:off x="0" y="0"/>
          <a:ext cx="0" cy="0"/>
          <a:chOff x="0" y="0"/>
          <a:chExt cx="0" cy="0"/>
        </a:xfrm>
      </p:grpSpPr>
      <p:sp>
        <p:nvSpPr>
          <p:cNvPr id="2697" name="Shape 269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Relationship Test, Pt. 2</a:t>
            </a:r>
          </a:p>
        </p:txBody>
      </p:sp>
      <p:graphicFrame>
        <p:nvGraphicFramePr>
          <p:cNvPr id="2698" name="Shape 2698"/>
          <p:cNvGraphicFramePr/>
          <p:nvPr/>
        </p:nvGraphicFramePr>
        <p:xfrm>
          <a:off x="609600" y="2221523"/>
          <a:ext cx="3000000" cy="3000000"/>
        </p:xfrm>
        <a:graphic>
          <a:graphicData uri="http://schemas.openxmlformats.org/drawingml/2006/table">
            <a:tbl>
              <a:tblPr>
                <a:noFill/>
                <a:tableStyleId>{1420C6DF-7F79-44F0-A2A2-86E587BE7706}</a:tableStyleId>
              </a:tblPr>
              <a:tblGrid>
                <a:gridCol w="1747875"/>
                <a:gridCol w="5731450"/>
                <a:gridCol w="3493475"/>
              </a:tblGrid>
              <a:tr h="262097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2</a:t>
                      </a:r>
                    </a:p>
                  </a:txBody>
                  <a:tcPr marT="0" marB="0" marR="0" marL="0" anchor="ctr" anchorCtr="1">
                    <a:lnL cap="flat" cmpd="sng" w="38100">
                      <a:solidFill>
                        <a:schemeClr val="dk1"/>
                      </a:solidFill>
                      <a:prstDash val="solid"/>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Was the person your uncle, aunt, nephew, or niece?</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3</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not a  dependent</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solid"/>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r>
            </a:tbl>
          </a:graphicData>
        </a:graphic>
      </p:graphicFrame>
      <p:sp>
        <p:nvSpPr>
          <p:cNvPr id="2699" name="Shape 269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8"/>
                                        </p:tgtEl>
                                        <p:attrNameLst>
                                          <p:attrName>style.visibility</p:attrName>
                                        </p:attrNameLst>
                                      </p:cBhvr>
                                      <p:to>
                                        <p:strVal val="visible"/>
                                      </p:to>
                                    </p:set>
                                    <p:animEffect filter="fade" transition="in">
                                      <p:cBhvr>
                                        <p:cTn dur="500"/>
                                        <p:tgtEl>
                                          <p:spTgt spid="26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4" name="Shape 2704"/>
        <p:cNvGrpSpPr/>
        <p:nvPr/>
      </p:nvGrpSpPr>
      <p:grpSpPr>
        <a:xfrm>
          <a:off x="0" y="0"/>
          <a:ext cx="0" cy="0"/>
          <a:chOff x="0" y="0"/>
          <a:chExt cx="0" cy="0"/>
        </a:xfrm>
      </p:grpSpPr>
      <p:sp>
        <p:nvSpPr>
          <p:cNvPr id="2705" name="Shape 270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Relationship Test, Pt. 3</a:t>
            </a:r>
          </a:p>
        </p:txBody>
      </p:sp>
      <p:graphicFrame>
        <p:nvGraphicFramePr>
          <p:cNvPr id="2706" name="Shape 2706"/>
          <p:cNvGraphicFramePr/>
          <p:nvPr/>
        </p:nvGraphicFramePr>
        <p:xfrm>
          <a:off x="609600" y="1940169"/>
          <a:ext cx="3000000" cy="3000000"/>
        </p:xfrm>
        <a:graphic>
          <a:graphicData uri="http://schemas.openxmlformats.org/drawingml/2006/table">
            <a:tbl>
              <a:tblPr>
                <a:noFill/>
                <a:tableStyleId>{1420C6DF-7F79-44F0-A2A2-86E587BE7706}</a:tableStyleId>
              </a:tblPr>
              <a:tblGrid>
                <a:gridCol w="1828800"/>
                <a:gridCol w="5791200"/>
                <a:gridCol w="3352800"/>
              </a:tblGrid>
              <a:tr h="2746750">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3</a:t>
                      </a:r>
                    </a:p>
                  </a:txBody>
                  <a:tcPr marT="0" marB="0" marR="0" marL="0" anchor="ctr" anchorCtr="1">
                    <a:lnL cap="flat" cmpd="sng" w="38100">
                      <a:solidFill>
                        <a:schemeClr val="dk1"/>
                      </a:solidFill>
                      <a:prstDash val="solid"/>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Was the person in Step 2 related to you by blood?</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4</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not a dependent</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solid"/>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r>
            </a:tbl>
          </a:graphicData>
        </a:graphic>
      </p:graphicFrame>
      <p:sp>
        <p:nvSpPr>
          <p:cNvPr id="2707" name="Shape 270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6"/>
                                        </p:tgtEl>
                                        <p:attrNameLst>
                                          <p:attrName>style.visibility</p:attrName>
                                        </p:attrNameLst>
                                      </p:cBhvr>
                                      <p:to>
                                        <p:strVal val="visible"/>
                                      </p:to>
                                    </p:set>
                                    <p:animEffect filter="fade" transition="in">
                                      <p:cBhvr>
                                        <p:cTn dur="500"/>
                                        <p:tgtEl>
                                          <p:spTgt spid="27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Shape 28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Nonrefundable Tax Credit</a:t>
            </a:r>
          </a:p>
        </p:txBody>
      </p:sp>
      <p:sp>
        <p:nvSpPr>
          <p:cNvPr id="289" name="Shape 289"/>
          <p:cNvSpPr txBox="1"/>
          <p:nvPr>
            <p:ph idx="1" type="body"/>
          </p:nvPr>
        </p:nvSpPr>
        <p:spPr>
          <a:xfrm>
            <a:off x="609600" y="1600204"/>
            <a:ext cx="10972800" cy="257735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Reduces the tax liability – only to zero. </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Child and Dependent Care Expenses </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Retirement Savings Contribution Credit</a:t>
            </a:r>
          </a:p>
          <a:p>
            <a:pPr indent="-285750" lvl="1" marL="742950" marR="0" rtl="0" algn="l">
              <a:lnSpc>
                <a:spcPct val="90000"/>
              </a:lnSpc>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Child Tax Credit</a:t>
            </a:r>
          </a:p>
        </p:txBody>
      </p:sp>
      <p:sp>
        <p:nvSpPr>
          <p:cNvPr id="290" name="Shape 290"/>
          <p:cNvSpPr/>
          <p:nvPr/>
        </p:nvSpPr>
        <p:spPr>
          <a:xfrm>
            <a:off x="609600" y="4360120"/>
            <a:ext cx="10972800" cy="1200329"/>
          </a:xfrm>
          <a:prstGeom prst="rect">
            <a:avLst/>
          </a:prstGeom>
          <a:solidFill>
            <a:schemeClr val="accent1"/>
          </a:solidFill>
          <a:ln cap="flat" cmpd="sng" w="25400">
            <a:solidFill>
              <a:srgbClr val="B08420"/>
            </a:solidFill>
            <a:prstDash val="solid"/>
            <a:round/>
            <a:headEnd len="med" w="med" type="none"/>
            <a:tailEnd len="med" w="med" type="none"/>
          </a:ln>
        </p:spPr>
        <p:txBody>
          <a:bodyPr anchorCtr="0" anchor="t" bIns="45700" lIns="91425" rIns="91425" wrap="square" tIns="45700">
            <a:noAutofit/>
          </a:bodyPr>
          <a:lstStyle/>
          <a:p>
            <a:pPr indent="0" lvl="0" marL="114300" marR="0" rtl="0" algn="ctr">
              <a:lnSpc>
                <a:spcPct val="90000"/>
              </a:lnSpc>
              <a:spcBef>
                <a:spcPts val="0"/>
              </a:spcBef>
              <a:buClr>
                <a:schemeClr val="lt1"/>
              </a:buClr>
              <a:buFont typeface="Questrial"/>
              <a:buNone/>
            </a:pPr>
            <a:r>
              <a:rPr b="1" lang="en-US" sz="4000">
                <a:solidFill>
                  <a:schemeClr val="lt1"/>
                </a:solidFill>
                <a:latin typeface="Questrial"/>
                <a:ea typeface="Questrial"/>
                <a:cs typeface="Questrial"/>
                <a:sym typeface="Questrial"/>
              </a:rPr>
              <a:t>Nonrefundable Credits entered on Lines 48-54</a:t>
            </a:r>
          </a:p>
          <a:p>
            <a:pPr indent="0" lvl="0" marL="114300" marR="0" rtl="0" algn="ctr">
              <a:lnSpc>
                <a:spcPct val="90000"/>
              </a:lnSpc>
              <a:spcBef>
                <a:spcPts val="0"/>
              </a:spcBef>
              <a:buClr>
                <a:schemeClr val="lt1"/>
              </a:buClr>
              <a:buFont typeface="Questrial"/>
              <a:buNone/>
            </a:pPr>
            <a:r>
              <a:rPr b="1" lang="en-US" sz="4000">
                <a:solidFill>
                  <a:schemeClr val="lt1"/>
                </a:solidFill>
                <a:latin typeface="Questrial"/>
                <a:ea typeface="Questrial"/>
                <a:cs typeface="Questrial"/>
                <a:sym typeface="Questrial"/>
              </a:rPr>
              <a:t>Total Nonrefundable Credits found on Line 55 </a:t>
            </a:r>
          </a:p>
        </p:txBody>
      </p:sp>
      <p:sp>
        <p:nvSpPr>
          <p:cNvPr id="291" name="Shape 29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xEl>
                                              <p:pRg end="0" st="0"/>
                                            </p:txEl>
                                          </p:spTgt>
                                        </p:tgtEl>
                                        <p:attrNameLst>
                                          <p:attrName>style.visibility</p:attrName>
                                        </p:attrNameLst>
                                      </p:cBhvr>
                                      <p:to>
                                        <p:strVal val="visible"/>
                                      </p:to>
                                    </p:set>
                                    <p:animEffect filter="fade" transition="in">
                                      <p:cBhvr>
                                        <p:cTn dur="500"/>
                                        <p:tgtEl>
                                          <p:spTgt spid="28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xEl>
                                              <p:pRg end="1" st="1"/>
                                            </p:txEl>
                                          </p:spTgt>
                                        </p:tgtEl>
                                        <p:attrNameLst>
                                          <p:attrName>style.visibility</p:attrName>
                                        </p:attrNameLst>
                                      </p:cBhvr>
                                      <p:to>
                                        <p:strVal val="visible"/>
                                      </p:to>
                                    </p:set>
                                    <p:animEffect filter="fade" transition="in">
                                      <p:cBhvr>
                                        <p:cTn dur="500"/>
                                        <p:tgtEl>
                                          <p:spTgt spid="28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xEl>
                                              <p:pRg end="2" st="2"/>
                                            </p:txEl>
                                          </p:spTgt>
                                        </p:tgtEl>
                                        <p:attrNameLst>
                                          <p:attrName>style.visibility</p:attrName>
                                        </p:attrNameLst>
                                      </p:cBhvr>
                                      <p:to>
                                        <p:strVal val="visible"/>
                                      </p:to>
                                    </p:set>
                                    <p:animEffect filter="fade" transition="in">
                                      <p:cBhvr>
                                        <p:cTn dur="500"/>
                                        <p:tgtEl>
                                          <p:spTgt spid="28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xEl>
                                              <p:pRg end="3" st="3"/>
                                            </p:txEl>
                                          </p:spTgt>
                                        </p:tgtEl>
                                        <p:attrNameLst>
                                          <p:attrName>style.visibility</p:attrName>
                                        </p:attrNameLst>
                                      </p:cBhvr>
                                      <p:to>
                                        <p:strVal val="visible"/>
                                      </p:to>
                                    </p:set>
                                    <p:animEffect filter="fade" transition="in">
                                      <p:cBhvr>
                                        <p:cTn dur="500"/>
                                        <p:tgtEl>
                                          <p:spTgt spid="28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2" name="Shape 2712"/>
        <p:cNvGrpSpPr/>
        <p:nvPr/>
      </p:nvGrpSpPr>
      <p:grpSpPr>
        <a:xfrm>
          <a:off x="0" y="0"/>
          <a:ext cx="0" cy="0"/>
          <a:chOff x="0" y="0"/>
          <a:chExt cx="0" cy="0"/>
        </a:xfrm>
      </p:grpSpPr>
      <p:sp>
        <p:nvSpPr>
          <p:cNvPr id="2713" name="Shape 271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Support Test</a:t>
            </a:r>
          </a:p>
        </p:txBody>
      </p:sp>
      <p:graphicFrame>
        <p:nvGraphicFramePr>
          <p:cNvPr id="2714" name="Shape 2714"/>
          <p:cNvGraphicFramePr/>
          <p:nvPr/>
        </p:nvGraphicFramePr>
        <p:xfrm>
          <a:off x="609599" y="1953736"/>
          <a:ext cx="3000000" cy="3000000"/>
        </p:xfrm>
        <a:graphic>
          <a:graphicData uri="http://schemas.openxmlformats.org/drawingml/2006/table">
            <a:tbl>
              <a:tblPr>
                <a:noFill/>
                <a:tableStyleId>{1420C6DF-7F79-44F0-A2A2-86E587BE7706}</a:tableStyleId>
              </a:tblPr>
              <a:tblGrid>
                <a:gridCol w="1845900"/>
                <a:gridCol w="5088300"/>
                <a:gridCol w="4038600"/>
              </a:tblGrid>
              <a:tr h="262097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4</a:t>
                      </a:r>
                    </a:p>
                  </a:txBody>
                  <a:tcPr marT="0" marB="0" marR="0" marL="0" anchor="ctr" anchorCtr="1">
                    <a:lnL cap="flat" cmpd="sng" w="38100">
                      <a:solidFill>
                        <a:schemeClr val="dk1"/>
                      </a:solidFill>
                      <a:prstDash val="solid"/>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Did you provide more than 50% of the person’s total support for the year?</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You can claim this person as your dependent</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not a dependent</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solid"/>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r>
            </a:tbl>
          </a:graphicData>
        </a:graphic>
      </p:graphicFrame>
      <p:sp>
        <p:nvSpPr>
          <p:cNvPr id="2715" name="Shape 271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4"/>
                                        </p:tgtEl>
                                        <p:attrNameLst>
                                          <p:attrName>style.visibility</p:attrName>
                                        </p:attrNameLst>
                                      </p:cBhvr>
                                      <p:to>
                                        <p:strVal val="visible"/>
                                      </p:to>
                                    </p:set>
                                    <p:animEffect filter="fade" transition="in">
                                      <p:cBhvr>
                                        <p:cTn dur="500"/>
                                        <p:tgtEl>
                                          <p:spTgt spid="27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9" name="Shape 2719"/>
        <p:cNvGrpSpPr/>
        <p:nvPr/>
      </p:nvGrpSpPr>
      <p:grpSpPr>
        <a:xfrm>
          <a:off x="0" y="0"/>
          <a:ext cx="0" cy="0"/>
          <a:chOff x="0" y="0"/>
          <a:chExt cx="0" cy="0"/>
        </a:xfrm>
      </p:grpSpPr>
      <p:sp>
        <p:nvSpPr>
          <p:cNvPr id="2720" name="Shape 272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 Notes</a:t>
            </a:r>
          </a:p>
        </p:txBody>
      </p:sp>
      <p:sp>
        <p:nvSpPr>
          <p:cNvPr id="2721" name="Shape 2721"/>
          <p:cNvSpPr txBox="1"/>
          <p:nvPr>
            <p:ph idx="1" type="body"/>
          </p:nvPr>
        </p:nvSpPr>
        <p:spPr>
          <a:xfrm>
            <a:off x="609600" y="1600203"/>
            <a:ext cx="10972800" cy="45261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Most federal dependents also qualify as Alabama dependents</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following DO NOT qualify as Alabama dependents:</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Foster children</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Friends</a:t>
            </a:r>
          </a:p>
          <a:p>
            <a:pPr indent="-285750" lvl="1" marL="742950" marR="0" rtl="0" algn="l">
              <a:lnSpc>
                <a:spcPct val="90000"/>
              </a:lnSpc>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Cousins</a:t>
            </a:r>
          </a:p>
        </p:txBody>
      </p:sp>
      <p:sp>
        <p:nvSpPr>
          <p:cNvPr id="2722" name="Shape 272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1">
                                            <p:txEl>
                                              <p:pRg end="0" st="0"/>
                                            </p:txEl>
                                          </p:spTgt>
                                        </p:tgtEl>
                                        <p:attrNameLst>
                                          <p:attrName>style.visibility</p:attrName>
                                        </p:attrNameLst>
                                      </p:cBhvr>
                                      <p:to>
                                        <p:strVal val="visible"/>
                                      </p:to>
                                    </p:set>
                                    <p:animEffect filter="fade" transition="in">
                                      <p:cBhvr>
                                        <p:cTn dur="500"/>
                                        <p:tgtEl>
                                          <p:spTgt spid="27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1">
                                            <p:txEl>
                                              <p:pRg end="1" st="1"/>
                                            </p:txEl>
                                          </p:spTgt>
                                        </p:tgtEl>
                                        <p:attrNameLst>
                                          <p:attrName>style.visibility</p:attrName>
                                        </p:attrNameLst>
                                      </p:cBhvr>
                                      <p:to>
                                        <p:strVal val="visible"/>
                                      </p:to>
                                    </p:set>
                                    <p:animEffect filter="fade" transition="in">
                                      <p:cBhvr>
                                        <p:cTn dur="500"/>
                                        <p:tgtEl>
                                          <p:spTgt spid="272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1">
                                            <p:txEl>
                                              <p:pRg end="2" st="2"/>
                                            </p:txEl>
                                          </p:spTgt>
                                        </p:tgtEl>
                                        <p:attrNameLst>
                                          <p:attrName>style.visibility</p:attrName>
                                        </p:attrNameLst>
                                      </p:cBhvr>
                                      <p:to>
                                        <p:strVal val="visible"/>
                                      </p:to>
                                    </p:set>
                                    <p:animEffect filter="fade" transition="in">
                                      <p:cBhvr>
                                        <p:cTn dur="500"/>
                                        <p:tgtEl>
                                          <p:spTgt spid="272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1">
                                            <p:txEl>
                                              <p:pRg end="3" st="3"/>
                                            </p:txEl>
                                          </p:spTgt>
                                        </p:tgtEl>
                                        <p:attrNameLst>
                                          <p:attrName>style.visibility</p:attrName>
                                        </p:attrNameLst>
                                      </p:cBhvr>
                                      <p:to>
                                        <p:strVal val="visible"/>
                                      </p:to>
                                    </p:set>
                                    <p:animEffect filter="fade" transition="in">
                                      <p:cBhvr>
                                        <p:cTn dur="500"/>
                                        <p:tgtEl>
                                          <p:spTgt spid="272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1">
                                            <p:txEl>
                                              <p:pRg end="4" st="4"/>
                                            </p:txEl>
                                          </p:spTgt>
                                        </p:tgtEl>
                                        <p:attrNameLst>
                                          <p:attrName>style.visibility</p:attrName>
                                        </p:attrNameLst>
                                      </p:cBhvr>
                                      <p:to>
                                        <p:strVal val="visible"/>
                                      </p:to>
                                    </p:set>
                                    <p:animEffect filter="fade" transition="in">
                                      <p:cBhvr>
                                        <p:cTn dur="500"/>
                                        <p:tgtEl>
                                          <p:spTgt spid="272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6" name="Shape 2726"/>
        <p:cNvGrpSpPr/>
        <p:nvPr/>
      </p:nvGrpSpPr>
      <p:grpSpPr>
        <a:xfrm>
          <a:off x="0" y="0"/>
          <a:ext cx="0" cy="0"/>
          <a:chOff x="0" y="0"/>
          <a:chExt cx="0" cy="0"/>
        </a:xfrm>
      </p:grpSpPr>
      <p:sp>
        <p:nvSpPr>
          <p:cNvPr id="2727" name="Shape 272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a:t>
            </a:r>
          </a:p>
        </p:txBody>
      </p:sp>
      <p:sp>
        <p:nvSpPr>
          <p:cNvPr id="2728" name="Shape 2728"/>
          <p:cNvSpPr txBox="1"/>
          <p:nvPr>
            <p:ph idx="1" type="body"/>
          </p:nvPr>
        </p:nvSpPr>
        <p:spPr>
          <a:xfrm>
            <a:off x="609600" y="1600203"/>
            <a:ext cx="109728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Single</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Married Filing Jointly</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Married Filing Separately</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Head of Family</a:t>
            </a:r>
          </a:p>
        </p:txBody>
      </p:sp>
      <p:sp>
        <p:nvSpPr>
          <p:cNvPr id="2729" name="Shape 272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8">
                                            <p:txEl>
                                              <p:pRg end="0" st="0"/>
                                            </p:txEl>
                                          </p:spTgt>
                                        </p:tgtEl>
                                        <p:attrNameLst>
                                          <p:attrName>style.visibility</p:attrName>
                                        </p:attrNameLst>
                                      </p:cBhvr>
                                      <p:to>
                                        <p:strVal val="visible"/>
                                      </p:to>
                                    </p:set>
                                    <p:animEffect filter="fade" transition="in">
                                      <p:cBhvr>
                                        <p:cTn dur="500"/>
                                        <p:tgtEl>
                                          <p:spTgt spid="27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8">
                                            <p:txEl>
                                              <p:pRg end="1" st="1"/>
                                            </p:txEl>
                                          </p:spTgt>
                                        </p:tgtEl>
                                        <p:attrNameLst>
                                          <p:attrName>style.visibility</p:attrName>
                                        </p:attrNameLst>
                                      </p:cBhvr>
                                      <p:to>
                                        <p:strVal val="visible"/>
                                      </p:to>
                                    </p:set>
                                    <p:animEffect filter="fade" transition="in">
                                      <p:cBhvr>
                                        <p:cTn dur="500"/>
                                        <p:tgtEl>
                                          <p:spTgt spid="272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8">
                                            <p:txEl>
                                              <p:pRg end="2" st="2"/>
                                            </p:txEl>
                                          </p:spTgt>
                                        </p:tgtEl>
                                        <p:attrNameLst>
                                          <p:attrName>style.visibility</p:attrName>
                                        </p:attrNameLst>
                                      </p:cBhvr>
                                      <p:to>
                                        <p:strVal val="visible"/>
                                      </p:to>
                                    </p:set>
                                    <p:animEffect filter="fade" transition="in">
                                      <p:cBhvr>
                                        <p:cTn dur="500"/>
                                        <p:tgtEl>
                                          <p:spTgt spid="272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8">
                                            <p:txEl>
                                              <p:pRg end="3" st="3"/>
                                            </p:txEl>
                                          </p:spTgt>
                                        </p:tgtEl>
                                        <p:attrNameLst>
                                          <p:attrName>style.visibility</p:attrName>
                                        </p:attrNameLst>
                                      </p:cBhvr>
                                      <p:to>
                                        <p:strVal val="visible"/>
                                      </p:to>
                                    </p:set>
                                    <p:animEffect filter="fade" transition="in">
                                      <p:cBhvr>
                                        <p:cTn dur="500"/>
                                        <p:tgtEl>
                                          <p:spTgt spid="272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3" name="Shape 2733"/>
        <p:cNvGrpSpPr/>
        <p:nvPr/>
      </p:nvGrpSpPr>
      <p:grpSpPr>
        <a:xfrm>
          <a:off x="0" y="0"/>
          <a:ext cx="0" cy="0"/>
          <a:chOff x="0" y="0"/>
          <a:chExt cx="0" cy="0"/>
        </a:xfrm>
      </p:grpSpPr>
      <p:sp>
        <p:nvSpPr>
          <p:cNvPr id="2734" name="Shape 273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 Differences from Federal Tax Return</a:t>
            </a:r>
          </a:p>
        </p:txBody>
      </p:sp>
      <p:sp>
        <p:nvSpPr>
          <p:cNvPr id="2735" name="Shape 2735"/>
          <p:cNvSpPr txBox="1"/>
          <p:nvPr>
            <p:ph idx="1" type="body"/>
          </p:nvPr>
        </p:nvSpPr>
        <p:spPr>
          <a:xfrm>
            <a:off x="609600" y="1600203"/>
            <a:ext cx="10972800" cy="45261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Single, Married Filing Separately, and Married Filing Jointly all correspond with their counterparts on the federal tax return</a:t>
            </a: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Qualifying Widow(er) with Dependent Child does not exist on the Alabama tax return</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Taxpayers will instead be classified as </a:t>
            </a:r>
            <a:r>
              <a:rPr b="1" i="1" lang="en-US" sz="3330" u="none" cap="none" strike="noStrike">
                <a:solidFill>
                  <a:schemeClr val="dk1"/>
                </a:solidFill>
                <a:latin typeface="Questrial"/>
                <a:ea typeface="Questrial"/>
                <a:cs typeface="Questrial"/>
                <a:sym typeface="Questrial"/>
              </a:rPr>
              <a:t>Head of Family</a:t>
            </a:r>
          </a:p>
          <a:p>
            <a:pPr indent="-342900" lvl="0" marL="342900" marR="0" rtl="0" algn="l">
              <a:lnSpc>
                <a:spcPct val="90000"/>
              </a:lnSpc>
              <a:spcBef>
                <a:spcPts val="740"/>
              </a:spcBef>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Head of Family is similar to Head of Household, but with a couple of key differences</a:t>
            </a:r>
          </a:p>
        </p:txBody>
      </p:sp>
      <p:sp>
        <p:nvSpPr>
          <p:cNvPr id="2736" name="Shape 273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5">
                                            <p:txEl>
                                              <p:pRg end="0" st="0"/>
                                            </p:txEl>
                                          </p:spTgt>
                                        </p:tgtEl>
                                        <p:attrNameLst>
                                          <p:attrName>style.visibility</p:attrName>
                                        </p:attrNameLst>
                                      </p:cBhvr>
                                      <p:to>
                                        <p:strVal val="visible"/>
                                      </p:to>
                                    </p:set>
                                    <p:animEffect filter="fade" transition="in">
                                      <p:cBhvr>
                                        <p:cTn dur="500"/>
                                        <p:tgtEl>
                                          <p:spTgt spid="273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5">
                                            <p:txEl>
                                              <p:pRg end="1" st="1"/>
                                            </p:txEl>
                                          </p:spTgt>
                                        </p:tgtEl>
                                        <p:attrNameLst>
                                          <p:attrName>style.visibility</p:attrName>
                                        </p:attrNameLst>
                                      </p:cBhvr>
                                      <p:to>
                                        <p:strVal val="visible"/>
                                      </p:to>
                                    </p:set>
                                    <p:animEffect filter="fade" transition="in">
                                      <p:cBhvr>
                                        <p:cTn dur="500"/>
                                        <p:tgtEl>
                                          <p:spTgt spid="273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5">
                                            <p:txEl>
                                              <p:pRg end="2" st="2"/>
                                            </p:txEl>
                                          </p:spTgt>
                                        </p:tgtEl>
                                        <p:attrNameLst>
                                          <p:attrName>style.visibility</p:attrName>
                                        </p:attrNameLst>
                                      </p:cBhvr>
                                      <p:to>
                                        <p:strVal val="visible"/>
                                      </p:to>
                                    </p:set>
                                    <p:animEffect filter="fade" transition="in">
                                      <p:cBhvr>
                                        <p:cTn dur="500"/>
                                        <p:tgtEl>
                                          <p:spTgt spid="273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5">
                                            <p:txEl>
                                              <p:pRg end="3" st="3"/>
                                            </p:txEl>
                                          </p:spTgt>
                                        </p:tgtEl>
                                        <p:attrNameLst>
                                          <p:attrName>style.visibility</p:attrName>
                                        </p:attrNameLst>
                                      </p:cBhvr>
                                      <p:to>
                                        <p:strVal val="visible"/>
                                      </p:to>
                                    </p:set>
                                    <p:animEffect filter="fade" transition="in">
                                      <p:cBhvr>
                                        <p:cTn dur="500"/>
                                        <p:tgtEl>
                                          <p:spTgt spid="273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0" name="Shape 2740"/>
        <p:cNvGrpSpPr/>
        <p:nvPr/>
      </p:nvGrpSpPr>
      <p:grpSpPr>
        <a:xfrm>
          <a:off x="0" y="0"/>
          <a:ext cx="0" cy="0"/>
          <a:chOff x="0" y="0"/>
          <a:chExt cx="0" cy="0"/>
        </a:xfrm>
      </p:grpSpPr>
      <p:sp>
        <p:nvSpPr>
          <p:cNvPr id="2741" name="Shape 274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 Head of Family</a:t>
            </a:r>
          </a:p>
        </p:txBody>
      </p:sp>
      <p:sp>
        <p:nvSpPr>
          <p:cNvPr id="2742" name="Shape 2742"/>
          <p:cNvSpPr txBox="1"/>
          <p:nvPr>
            <p:ph idx="1" type="body"/>
          </p:nvPr>
        </p:nvSpPr>
        <p:spPr>
          <a:xfrm>
            <a:off x="609600" y="1600203"/>
            <a:ext cx="10972800" cy="45261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To qualify for Head of Family, ALL of the following must apply:</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 is </a:t>
            </a:r>
            <a:r>
              <a:rPr b="1" i="1" lang="en-US" sz="3600" u="none" cap="none" strike="noStrike">
                <a:solidFill>
                  <a:schemeClr val="dk1"/>
                </a:solidFill>
                <a:latin typeface="Questrial"/>
                <a:ea typeface="Questrial"/>
                <a:cs typeface="Questrial"/>
                <a:sym typeface="Questrial"/>
              </a:rPr>
              <a:t>unmarried</a:t>
            </a:r>
            <a:r>
              <a:rPr b="0" i="0" lang="en-US" sz="3600" u="none" cap="none" strike="noStrike">
                <a:solidFill>
                  <a:schemeClr val="dk1"/>
                </a:solidFill>
                <a:latin typeface="Questrial"/>
                <a:ea typeface="Questrial"/>
                <a:cs typeface="Questrial"/>
                <a:sym typeface="Questrial"/>
              </a:rPr>
              <a:t> or </a:t>
            </a:r>
            <a:r>
              <a:rPr b="1" i="1" lang="en-US" sz="3600" u="none" cap="none" strike="noStrike">
                <a:solidFill>
                  <a:schemeClr val="dk1"/>
                </a:solidFill>
                <a:latin typeface="Questrial"/>
                <a:ea typeface="Questrial"/>
                <a:cs typeface="Questrial"/>
                <a:sym typeface="Questrial"/>
              </a:rPr>
              <a:t>legally separated</a:t>
            </a:r>
            <a:r>
              <a:rPr b="0" i="0" lang="en-US" sz="3600" u="none" cap="none" strike="noStrike">
                <a:solidFill>
                  <a:schemeClr val="dk1"/>
                </a:solidFill>
                <a:latin typeface="Questrial"/>
                <a:ea typeface="Questrial"/>
                <a:cs typeface="Questrial"/>
                <a:sym typeface="Questrial"/>
              </a:rPr>
              <a:t> as of December 31</a:t>
            </a:r>
            <a:r>
              <a:rPr b="0" baseline="30000" i="0" lang="en-US" sz="3600" u="none" cap="none" strike="noStrike">
                <a:solidFill>
                  <a:schemeClr val="dk1"/>
                </a:solidFill>
                <a:latin typeface="Questrial"/>
                <a:ea typeface="Questrial"/>
                <a:cs typeface="Questrial"/>
                <a:sym typeface="Questrial"/>
              </a:rPr>
              <a:t>st</a:t>
            </a:r>
            <a:r>
              <a:rPr b="0" i="0" lang="en-US" sz="3600" u="none" cap="none" strike="noStrike">
                <a:solidFill>
                  <a:schemeClr val="dk1"/>
                </a:solidFill>
                <a:latin typeface="Questrial"/>
                <a:ea typeface="Questrial"/>
                <a:cs typeface="Questrial"/>
                <a:sym typeface="Questrial"/>
              </a:rPr>
              <a:t> of the tax year</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 paid more than ½ the costs of keeping up the home for the year</a:t>
            </a:r>
          </a:p>
          <a:p>
            <a:pPr indent="-285750" lvl="1" marL="742950" marR="0" rtl="0" algn="l">
              <a:lnSpc>
                <a:spcPct val="90000"/>
              </a:lnSpc>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 “qualifying person*” lived with the taxpayer in his/her home for more than ½ the year</a:t>
            </a:r>
          </a:p>
        </p:txBody>
      </p:sp>
      <p:sp>
        <p:nvSpPr>
          <p:cNvPr id="2743" name="Shape 274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2">
                                            <p:txEl>
                                              <p:pRg end="0" st="0"/>
                                            </p:txEl>
                                          </p:spTgt>
                                        </p:tgtEl>
                                        <p:attrNameLst>
                                          <p:attrName>style.visibility</p:attrName>
                                        </p:attrNameLst>
                                      </p:cBhvr>
                                      <p:to>
                                        <p:strVal val="visible"/>
                                      </p:to>
                                    </p:set>
                                    <p:animEffect filter="fade" transition="in">
                                      <p:cBhvr>
                                        <p:cTn dur="500"/>
                                        <p:tgtEl>
                                          <p:spTgt spid="274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2">
                                            <p:txEl>
                                              <p:pRg end="1" st="1"/>
                                            </p:txEl>
                                          </p:spTgt>
                                        </p:tgtEl>
                                        <p:attrNameLst>
                                          <p:attrName>style.visibility</p:attrName>
                                        </p:attrNameLst>
                                      </p:cBhvr>
                                      <p:to>
                                        <p:strVal val="visible"/>
                                      </p:to>
                                    </p:set>
                                    <p:animEffect filter="fade" transition="in">
                                      <p:cBhvr>
                                        <p:cTn dur="500"/>
                                        <p:tgtEl>
                                          <p:spTgt spid="274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2">
                                            <p:txEl>
                                              <p:pRg end="2" st="2"/>
                                            </p:txEl>
                                          </p:spTgt>
                                        </p:tgtEl>
                                        <p:attrNameLst>
                                          <p:attrName>style.visibility</p:attrName>
                                        </p:attrNameLst>
                                      </p:cBhvr>
                                      <p:to>
                                        <p:strVal val="visible"/>
                                      </p:to>
                                    </p:set>
                                    <p:animEffect filter="fade" transition="in">
                                      <p:cBhvr>
                                        <p:cTn dur="500"/>
                                        <p:tgtEl>
                                          <p:spTgt spid="274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2">
                                            <p:txEl>
                                              <p:pRg end="3" st="3"/>
                                            </p:txEl>
                                          </p:spTgt>
                                        </p:tgtEl>
                                        <p:attrNameLst>
                                          <p:attrName>style.visibility</p:attrName>
                                        </p:attrNameLst>
                                      </p:cBhvr>
                                      <p:to>
                                        <p:strVal val="visible"/>
                                      </p:to>
                                    </p:set>
                                    <p:animEffect filter="fade" transition="in">
                                      <p:cBhvr>
                                        <p:cTn dur="500"/>
                                        <p:tgtEl>
                                          <p:spTgt spid="274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7" name="Shape 2747"/>
        <p:cNvGrpSpPr/>
        <p:nvPr/>
      </p:nvGrpSpPr>
      <p:grpSpPr>
        <a:xfrm>
          <a:off x="0" y="0"/>
          <a:ext cx="0" cy="0"/>
          <a:chOff x="0" y="0"/>
          <a:chExt cx="0" cy="0"/>
        </a:xfrm>
      </p:grpSpPr>
      <p:sp>
        <p:nvSpPr>
          <p:cNvPr id="2748" name="Shape 274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 Head of Family Qualifying Person</a:t>
            </a:r>
          </a:p>
        </p:txBody>
      </p:sp>
      <p:sp>
        <p:nvSpPr>
          <p:cNvPr id="2749" name="Shape 2749"/>
          <p:cNvSpPr txBox="1"/>
          <p:nvPr>
            <p:ph idx="1" type="body"/>
          </p:nvPr>
        </p:nvSpPr>
        <p:spPr>
          <a:xfrm>
            <a:off x="609600" y="1600203"/>
            <a:ext cx="109728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Similar to Head of Household qualifying persons</a:t>
            </a:r>
          </a:p>
          <a:p>
            <a:pPr indent="-285750" lvl="1" marL="742950" marR="0" rtl="0" algn="l">
              <a:spcBef>
                <a:spcPts val="720"/>
              </a:spcBef>
              <a:spcAft>
                <a:spcPts val="0"/>
              </a:spcAft>
              <a:buClr>
                <a:schemeClr val="dk1"/>
              </a:buClr>
              <a:buSzPts val="3600"/>
              <a:buFont typeface="Arial"/>
              <a:buChar char="•"/>
            </a:pPr>
            <a:r>
              <a:rPr b="1" i="1" lang="en-US" sz="3600" u="none" cap="none" strike="noStrike">
                <a:solidFill>
                  <a:schemeClr val="dk1"/>
                </a:solidFill>
                <a:latin typeface="Questrial"/>
                <a:ea typeface="Questrial"/>
                <a:cs typeface="Questrial"/>
                <a:sym typeface="Questrial"/>
              </a:rPr>
              <a:t>Qualifying dependent who is taxpayer’s Mother / Father</a:t>
            </a:r>
            <a:r>
              <a:rPr b="0" i="0" lang="en-US" sz="3600" u="none" cap="none" strike="noStrike">
                <a:solidFill>
                  <a:schemeClr val="dk1"/>
                </a:solidFill>
                <a:latin typeface="Questrial"/>
                <a:ea typeface="Questrial"/>
                <a:cs typeface="Questrial"/>
                <a:sym typeface="Questrial"/>
              </a:rPr>
              <a:t> </a:t>
            </a: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A qualifying person whether or not they live in the taxpayer’s home</a:t>
            </a:r>
          </a:p>
          <a:p>
            <a:pPr indent="-228600" lvl="2" marL="1143000" marR="0" rtl="0" algn="l">
              <a:spcBef>
                <a:spcPts val="640"/>
              </a:spcBef>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A qualifying person whether or not the taxpayer claims them as dependents</a:t>
            </a:r>
          </a:p>
        </p:txBody>
      </p:sp>
      <p:sp>
        <p:nvSpPr>
          <p:cNvPr id="2750" name="Shape 275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9">
                                            <p:txEl>
                                              <p:pRg end="0" st="0"/>
                                            </p:txEl>
                                          </p:spTgt>
                                        </p:tgtEl>
                                        <p:attrNameLst>
                                          <p:attrName>style.visibility</p:attrName>
                                        </p:attrNameLst>
                                      </p:cBhvr>
                                      <p:to>
                                        <p:strVal val="visible"/>
                                      </p:to>
                                    </p:set>
                                    <p:animEffect filter="fade" transition="in">
                                      <p:cBhvr>
                                        <p:cTn dur="500"/>
                                        <p:tgtEl>
                                          <p:spTgt spid="27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9">
                                            <p:txEl>
                                              <p:pRg end="1" st="1"/>
                                            </p:txEl>
                                          </p:spTgt>
                                        </p:tgtEl>
                                        <p:attrNameLst>
                                          <p:attrName>style.visibility</p:attrName>
                                        </p:attrNameLst>
                                      </p:cBhvr>
                                      <p:to>
                                        <p:strVal val="visible"/>
                                      </p:to>
                                    </p:set>
                                    <p:animEffect filter="fade" transition="in">
                                      <p:cBhvr>
                                        <p:cTn dur="500"/>
                                        <p:tgtEl>
                                          <p:spTgt spid="274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9">
                                            <p:txEl>
                                              <p:pRg end="2" st="2"/>
                                            </p:txEl>
                                          </p:spTgt>
                                        </p:tgtEl>
                                        <p:attrNameLst>
                                          <p:attrName>style.visibility</p:attrName>
                                        </p:attrNameLst>
                                      </p:cBhvr>
                                      <p:to>
                                        <p:strVal val="visible"/>
                                      </p:to>
                                    </p:set>
                                    <p:animEffect filter="fade" transition="in">
                                      <p:cBhvr>
                                        <p:cTn dur="500"/>
                                        <p:tgtEl>
                                          <p:spTgt spid="274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9">
                                            <p:txEl>
                                              <p:pRg end="3" st="3"/>
                                            </p:txEl>
                                          </p:spTgt>
                                        </p:tgtEl>
                                        <p:attrNameLst>
                                          <p:attrName>style.visibility</p:attrName>
                                        </p:attrNameLst>
                                      </p:cBhvr>
                                      <p:to>
                                        <p:strVal val="visible"/>
                                      </p:to>
                                    </p:set>
                                    <p:animEffect filter="fade" transition="in">
                                      <p:cBhvr>
                                        <p:cTn dur="500"/>
                                        <p:tgtEl>
                                          <p:spTgt spid="274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4" name="Shape 2754"/>
        <p:cNvGrpSpPr/>
        <p:nvPr/>
      </p:nvGrpSpPr>
      <p:grpSpPr>
        <a:xfrm>
          <a:off x="0" y="0"/>
          <a:ext cx="0" cy="0"/>
          <a:chOff x="0" y="0"/>
          <a:chExt cx="0" cy="0"/>
        </a:xfrm>
      </p:grpSpPr>
      <p:sp>
        <p:nvSpPr>
          <p:cNvPr id="2755" name="Shape 275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 Head of Family Qualifying Person</a:t>
            </a:r>
          </a:p>
        </p:txBody>
      </p:sp>
      <p:sp>
        <p:nvSpPr>
          <p:cNvPr id="2756" name="Shape 2756"/>
          <p:cNvSpPr txBox="1"/>
          <p:nvPr>
            <p:ph idx="1" type="body"/>
          </p:nvPr>
        </p:nvSpPr>
        <p:spPr>
          <a:xfrm>
            <a:off x="609600" y="1600203"/>
            <a:ext cx="109728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Similar to Head of Household qualifying persons</a:t>
            </a:r>
          </a:p>
          <a:p>
            <a:pPr indent="-285750" lvl="1" marL="742950" marR="0" rtl="0" algn="l">
              <a:spcBef>
                <a:spcPts val="720"/>
              </a:spcBef>
              <a:spcAft>
                <a:spcPts val="0"/>
              </a:spcAft>
              <a:buClr>
                <a:schemeClr val="dk1"/>
              </a:buClr>
              <a:buSzPts val="3600"/>
              <a:buFont typeface="Arial"/>
              <a:buChar char="•"/>
            </a:pPr>
            <a:r>
              <a:rPr b="1" i="1" lang="en-US" sz="3600" u="none" cap="none" strike="noStrike">
                <a:solidFill>
                  <a:schemeClr val="dk1"/>
                </a:solidFill>
                <a:latin typeface="Questrial"/>
                <a:ea typeface="Questrial"/>
                <a:cs typeface="Questrial"/>
                <a:sym typeface="Questrial"/>
              </a:rPr>
              <a:t>Qualifying dependent who is taxpayer’s child / grandchild / great-grandchild / adopted child / stepchild </a:t>
            </a: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A qualifying person whether or not the taxpayer claims them as dependents (single)</a:t>
            </a:r>
          </a:p>
          <a:p>
            <a:pPr indent="-228600" lvl="2" marL="1143000" marR="0" rtl="0" algn="l">
              <a:spcBef>
                <a:spcPts val="640"/>
              </a:spcBef>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A qualifying person if a taxpayer claims them as a dependent (married)</a:t>
            </a:r>
          </a:p>
        </p:txBody>
      </p:sp>
      <p:sp>
        <p:nvSpPr>
          <p:cNvPr id="2757" name="Shape 275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6">
                                            <p:txEl>
                                              <p:pRg end="0" st="0"/>
                                            </p:txEl>
                                          </p:spTgt>
                                        </p:tgtEl>
                                        <p:attrNameLst>
                                          <p:attrName>style.visibility</p:attrName>
                                        </p:attrNameLst>
                                      </p:cBhvr>
                                      <p:to>
                                        <p:strVal val="visible"/>
                                      </p:to>
                                    </p:set>
                                    <p:animEffect filter="fade" transition="in">
                                      <p:cBhvr>
                                        <p:cTn dur="500"/>
                                        <p:tgtEl>
                                          <p:spTgt spid="275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6">
                                            <p:txEl>
                                              <p:pRg end="1" st="1"/>
                                            </p:txEl>
                                          </p:spTgt>
                                        </p:tgtEl>
                                        <p:attrNameLst>
                                          <p:attrName>style.visibility</p:attrName>
                                        </p:attrNameLst>
                                      </p:cBhvr>
                                      <p:to>
                                        <p:strVal val="visible"/>
                                      </p:to>
                                    </p:set>
                                    <p:animEffect filter="fade" transition="in">
                                      <p:cBhvr>
                                        <p:cTn dur="500"/>
                                        <p:tgtEl>
                                          <p:spTgt spid="275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6">
                                            <p:txEl>
                                              <p:pRg end="2" st="2"/>
                                            </p:txEl>
                                          </p:spTgt>
                                        </p:tgtEl>
                                        <p:attrNameLst>
                                          <p:attrName>style.visibility</p:attrName>
                                        </p:attrNameLst>
                                      </p:cBhvr>
                                      <p:to>
                                        <p:strVal val="visible"/>
                                      </p:to>
                                    </p:set>
                                    <p:animEffect filter="fade" transition="in">
                                      <p:cBhvr>
                                        <p:cTn dur="500"/>
                                        <p:tgtEl>
                                          <p:spTgt spid="275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6">
                                            <p:txEl>
                                              <p:pRg end="3" st="3"/>
                                            </p:txEl>
                                          </p:spTgt>
                                        </p:tgtEl>
                                        <p:attrNameLst>
                                          <p:attrName>style.visibility</p:attrName>
                                        </p:attrNameLst>
                                      </p:cBhvr>
                                      <p:to>
                                        <p:strVal val="visible"/>
                                      </p:to>
                                    </p:set>
                                    <p:animEffect filter="fade" transition="in">
                                      <p:cBhvr>
                                        <p:cTn dur="500"/>
                                        <p:tgtEl>
                                          <p:spTgt spid="275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1" name="Shape 2761"/>
        <p:cNvGrpSpPr/>
        <p:nvPr/>
      </p:nvGrpSpPr>
      <p:grpSpPr>
        <a:xfrm>
          <a:off x="0" y="0"/>
          <a:ext cx="0" cy="0"/>
          <a:chOff x="0" y="0"/>
          <a:chExt cx="0" cy="0"/>
        </a:xfrm>
      </p:grpSpPr>
      <p:sp>
        <p:nvSpPr>
          <p:cNvPr id="2762" name="Shape 276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 Head of Family Qualifying Person</a:t>
            </a:r>
          </a:p>
        </p:txBody>
      </p:sp>
      <p:sp>
        <p:nvSpPr>
          <p:cNvPr id="2763" name="Shape 2763"/>
          <p:cNvSpPr txBox="1"/>
          <p:nvPr>
            <p:ph idx="1" type="body"/>
          </p:nvPr>
        </p:nvSpPr>
        <p:spPr>
          <a:xfrm>
            <a:off x="609600" y="1600203"/>
            <a:ext cx="109728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Similar to Head of Household qualifying persons</a:t>
            </a:r>
          </a:p>
          <a:p>
            <a:pPr indent="-285750" lvl="1" marL="742950" marR="0" rtl="0" algn="l">
              <a:spcBef>
                <a:spcPts val="720"/>
              </a:spcBef>
              <a:spcAft>
                <a:spcPts val="0"/>
              </a:spcAft>
              <a:buClr>
                <a:schemeClr val="dk1"/>
              </a:buClr>
              <a:buSzPts val="3600"/>
              <a:buFont typeface="Arial"/>
              <a:buChar char="•"/>
            </a:pPr>
            <a:r>
              <a:rPr b="1" i="1" lang="en-US" sz="3600" u="none" cap="none" strike="noStrike">
                <a:solidFill>
                  <a:schemeClr val="dk1"/>
                </a:solidFill>
                <a:latin typeface="Questrial"/>
                <a:ea typeface="Questrial"/>
                <a:cs typeface="Questrial"/>
                <a:sym typeface="Questrial"/>
              </a:rPr>
              <a:t>Other qualifying dependent (brother / sister / aunt / niece / etc.)</a:t>
            </a:r>
          </a:p>
          <a:p>
            <a:pPr indent="-228600" lvl="2" marL="1143000" marR="0" rtl="0" algn="l">
              <a:spcBef>
                <a:spcPts val="640"/>
              </a:spcBef>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A qualifying person whether or not the taxpayer claims them as dependents</a:t>
            </a:r>
          </a:p>
        </p:txBody>
      </p:sp>
      <p:sp>
        <p:nvSpPr>
          <p:cNvPr id="2764" name="Shape 276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3">
                                            <p:txEl>
                                              <p:pRg end="0" st="0"/>
                                            </p:txEl>
                                          </p:spTgt>
                                        </p:tgtEl>
                                        <p:attrNameLst>
                                          <p:attrName>style.visibility</p:attrName>
                                        </p:attrNameLst>
                                      </p:cBhvr>
                                      <p:to>
                                        <p:strVal val="visible"/>
                                      </p:to>
                                    </p:set>
                                    <p:animEffect filter="fade" transition="in">
                                      <p:cBhvr>
                                        <p:cTn dur="500"/>
                                        <p:tgtEl>
                                          <p:spTgt spid="27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3">
                                            <p:txEl>
                                              <p:pRg end="1" st="1"/>
                                            </p:txEl>
                                          </p:spTgt>
                                        </p:tgtEl>
                                        <p:attrNameLst>
                                          <p:attrName>style.visibility</p:attrName>
                                        </p:attrNameLst>
                                      </p:cBhvr>
                                      <p:to>
                                        <p:strVal val="visible"/>
                                      </p:to>
                                    </p:set>
                                    <p:animEffect filter="fade" transition="in">
                                      <p:cBhvr>
                                        <p:cTn dur="500"/>
                                        <p:tgtEl>
                                          <p:spTgt spid="276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3">
                                            <p:txEl>
                                              <p:pRg end="2" st="2"/>
                                            </p:txEl>
                                          </p:spTgt>
                                        </p:tgtEl>
                                        <p:attrNameLst>
                                          <p:attrName>style.visibility</p:attrName>
                                        </p:attrNameLst>
                                      </p:cBhvr>
                                      <p:to>
                                        <p:strVal val="visible"/>
                                      </p:to>
                                    </p:set>
                                    <p:animEffect filter="fade" transition="in">
                                      <p:cBhvr>
                                        <p:cTn dur="500"/>
                                        <p:tgtEl>
                                          <p:spTgt spid="276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8" name="Shape 2768"/>
        <p:cNvGrpSpPr/>
        <p:nvPr/>
      </p:nvGrpSpPr>
      <p:grpSpPr>
        <a:xfrm>
          <a:off x="0" y="0"/>
          <a:ext cx="0" cy="0"/>
          <a:chOff x="0" y="0"/>
          <a:chExt cx="0" cy="0"/>
        </a:xfrm>
      </p:grpSpPr>
      <p:sp>
        <p:nvSpPr>
          <p:cNvPr id="2769" name="Shape 276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Taxable Income</a:t>
            </a:r>
          </a:p>
        </p:txBody>
      </p:sp>
      <p:sp>
        <p:nvSpPr>
          <p:cNvPr id="2770" name="Shape 2770"/>
          <p:cNvSpPr txBox="1"/>
          <p:nvPr>
            <p:ph idx="1" type="body"/>
          </p:nvPr>
        </p:nvSpPr>
        <p:spPr>
          <a:xfrm>
            <a:off x="609600" y="1600203"/>
            <a:ext cx="109728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All income is subject to Alabama income tax unless specifically exempted by state law</a:t>
            </a:r>
          </a:p>
        </p:txBody>
      </p:sp>
      <p:sp>
        <p:nvSpPr>
          <p:cNvPr id="2771" name="Shape 277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0">
                                            <p:txEl>
                                              <p:pRg end="0" st="0"/>
                                            </p:txEl>
                                          </p:spTgt>
                                        </p:tgtEl>
                                        <p:attrNameLst>
                                          <p:attrName>style.visibility</p:attrName>
                                        </p:attrNameLst>
                                      </p:cBhvr>
                                      <p:to>
                                        <p:strVal val="visible"/>
                                      </p:to>
                                    </p:set>
                                    <p:animEffect filter="fade" transition="in">
                                      <p:cBhvr>
                                        <p:cTn dur="500"/>
                                        <p:tgtEl>
                                          <p:spTgt spid="277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5" name="Shape 2775"/>
        <p:cNvGrpSpPr/>
        <p:nvPr/>
      </p:nvGrpSpPr>
      <p:grpSpPr>
        <a:xfrm>
          <a:off x="0" y="0"/>
          <a:ext cx="0" cy="0"/>
          <a:chOff x="0" y="0"/>
          <a:chExt cx="0" cy="0"/>
        </a:xfrm>
      </p:grpSpPr>
      <p:sp>
        <p:nvSpPr>
          <p:cNvPr id="2776" name="Shape 277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Nontaxable Income</a:t>
            </a:r>
          </a:p>
        </p:txBody>
      </p:sp>
      <p:sp>
        <p:nvSpPr>
          <p:cNvPr id="2777" name="Shape 2777"/>
          <p:cNvSpPr txBox="1"/>
          <p:nvPr>
            <p:ph idx="1" type="body"/>
          </p:nvPr>
        </p:nvSpPr>
        <p:spPr>
          <a:xfrm>
            <a:off x="609600" y="1600203"/>
            <a:ext cx="109728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Specific types of income that are nontaxable in Alabama include:</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Unemployment Compensation</a:t>
            </a:r>
          </a:p>
          <a:p>
            <a:pPr indent="-285750" lvl="1" marL="742950" marR="0" rtl="0" algn="l">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Social Security Benefits</a:t>
            </a:r>
          </a:p>
        </p:txBody>
      </p:sp>
      <p:sp>
        <p:nvSpPr>
          <p:cNvPr id="2778" name="Shape 277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7">
                                            <p:txEl>
                                              <p:pRg end="0" st="0"/>
                                            </p:txEl>
                                          </p:spTgt>
                                        </p:tgtEl>
                                        <p:attrNameLst>
                                          <p:attrName>style.visibility</p:attrName>
                                        </p:attrNameLst>
                                      </p:cBhvr>
                                      <p:to>
                                        <p:strVal val="visible"/>
                                      </p:to>
                                    </p:set>
                                    <p:animEffect filter="fade" transition="in">
                                      <p:cBhvr>
                                        <p:cTn dur="500"/>
                                        <p:tgtEl>
                                          <p:spTgt spid="27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7">
                                            <p:txEl>
                                              <p:pRg end="1" st="1"/>
                                            </p:txEl>
                                          </p:spTgt>
                                        </p:tgtEl>
                                        <p:attrNameLst>
                                          <p:attrName>style.visibility</p:attrName>
                                        </p:attrNameLst>
                                      </p:cBhvr>
                                      <p:to>
                                        <p:strVal val="visible"/>
                                      </p:to>
                                    </p:set>
                                    <p:animEffect filter="fade" transition="in">
                                      <p:cBhvr>
                                        <p:cTn dur="500"/>
                                        <p:tgtEl>
                                          <p:spTgt spid="277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7">
                                            <p:txEl>
                                              <p:pRg end="2" st="2"/>
                                            </p:txEl>
                                          </p:spTgt>
                                        </p:tgtEl>
                                        <p:attrNameLst>
                                          <p:attrName>style.visibility</p:attrName>
                                        </p:attrNameLst>
                                      </p:cBhvr>
                                      <p:to>
                                        <p:strVal val="visible"/>
                                      </p:to>
                                    </p:set>
                                    <p:animEffect filter="fade" transition="in">
                                      <p:cBhvr>
                                        <p:cTn dur="500"/>
                                        <p:tgtEl>
                                          <p:spTgt spid="277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Shape 297"/>
          <p:cNvSpPr txBox="1"/>
          <p:nvPr>
            <p:ph type="title"/>
          </p:nvPr>
        </p:nvSpPr>
        <p:spPr>
          <a:xfrm>
            <a:off x="609600" y="-12"/>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Nonrefundable Tax Credit</a:t>
            </a:r>
          </a:p>
        </p:txBody>
      </p:sp>
      <p:sp>
        <p:nvSpPr>
          <p:cNvPr id="298" name="Shape 298"/>
          <p:cNvSpPr txBox="1"/>
          <p:nvPr>
            <p:ph idx="1" type="body"/>
          </p:nvPr>
        </p:nvSpPr>
        <p:spPr>
          <a:xfrm>
            <a:off x="609600" y="954379"/>
            <a:ext cx="10972800" cy="25773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Let’s look at the I/I form:</a:t>
            </a:r>
          </a:p>
        </p:txBody>
      </p:sp>
      <p:sp>
        <p:nvSpPr>
          <p:cNvPr id="299" name="Shape 299"/>
          <p:cNvSpPr/>
          <p:nvPr/>
        </p:nvSpPr>
        <p:spPr>
          <a:xfrm>
            <a:off x="455850" y="4859051"/>
            <a:ext cx="10972800" cy="1937400"/>
          </a:xfrm>
          <a:prstGeom prst="rect">
            <a:avLst/>
          </a:prstGeom>
          <a:solidFill>
            <a:schemeClr val="accent1"/>
          </a:solidFill>
          <a:ln cap="flat" cmpd="sng" w="25400">
            <a:solidFill>
              <a:srgbClr val="B08420"/>
            </a:solidFill>
            <a:prstDash val="solid"/>
            <a:round/>
            <a:headEnd len="med" w="med" type="none"/>
            <a:tailEnd len="med" w="med" type="none"/>
          </a:ln>
        </p:spPr>
        <p:txBody>
          <a:bodyPr anchorCtr="0" anchor="t" bIns="45700" lIns="91425" rIns="91425" wrap="square" tIns="45700">
            <a:noAutofit/>
          </a:bodyPr>
          <a:lstStyle/>
          <a:p>
            <a:pPr indent="0" lvl="0" marL="114300" marR="0" rtl="0" algn="ctr">
              <a:lnSpc>
                <a:spcPct val="90000"/>
              </a:lnSpc>
              <a:spcBef>
                <a:spcPts val="0"/>
              </a:spcBef>
              <a:buClr>
                <a:schemeClr val="lt1"/>
              </a:buClr>
              <a:buFont typeface="Questrial"/>
              <a:buNone/>
            </a:pPr>
            <a:r>
              <a:rPr b="1" lang="en-US" sz="3000">
                <a:solidFill>
                  <a:schemeClr val="lt1"/>
                </a:solidFill>
                <a:latin typeface="Questrial"/>
                <a:ea typeface="Questrial"/>
                <a:cs typeface="Questrial"/>
                <a:sym typeface="Questrial"/>
              </a:rPr>
              <a:t>We’ll talk about these credits a little bit later, but </a:t>
            </a:r>
            <a:r>
              <a:rPr b="1" lang="en-US" sz="3000">
                <a:solidFill>
                  <a:schemeClr val="lt1"/>
                </a:solidFill>
                <a:latin typeface="Questrial"/>
                <a:ea typeface="Questrial"/>
                <a:cs typeface="Questrial"/>
                <a:sym typeface="Questrial"/>
              </a:rPr>
              <a:t> if the taxpayer has expenses related to childcare or contributions to a retirement account, it should be marked correctly on the I/I form.</a:t>
            </a:r>
          </a:p>
        </p:txBody>
      </p:sp>
      <p:pic>
        <p:nvPicPr>
          <p:cNvPr id="300" name="Shape 300"/>
          <p:cNvPicPr preferRelativeResize="0"/>
          <p:nvPr/>
        </p:nvPicPr>
        <p:blipFill>
          <a:blip r:embed="rId3">
            <a:alphaModFix/>
          </a:blip>
          <a:stretch>
            <a:fillRect/>
          </a:stretch>
        </p:blipFill>
        <p:spPr>
          <a:xfrm>
            <a:off x="278925" y="1746950"/>
            <a:ext cx="10808176" cy="2872675"/>
          </a:xfrm>
          <a:prstGeom prst="rect">
            <a:avLst/>
          </a:prstGeom>
          <a:noFill/>
          <a:ln>
            <a:noFill/>
          </a:ln>
          <a:effectLst>
            <a:outerShdw blurRad="190500" rotWithShape="0" algn="tl">
              <a:srgbClr val="000000">
                <a:alpha val="69800"/>
              </a:srgbClr>
            </a:outerShdw>
          </a:effectLst>
        </p:spPr>
      </p:pic>
      <p:sp>
        <p:nvSpPr>
          <p:cNvPr id="301" name="Shape 30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xEl>
                                              <p:pRg end="0" st="0"/>
                                            </p:txEl>
                                          </p:spTgt>
                                        </p:tgtEl>
                                        <p:attrNameLst>
                                          <p:attrName>style.visibility</p:attrName>
                                        </p:attrNameLst>
                                      </p:cBhvr>
                                      <p:to>
                                        <p:strVal val="visible"/>
                                      </p:to>
                                    </p:set>
                                    <p:animEffect filter="fade" transition="in">
                                      <p:cBhvr>
                                        <p:cTn dur="500"/>
                                        <p:tgtEl>
                                          <p:spTgt spid="298">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2" name="Shape 2782"/>
        <p:cNvGrpSpPr/>
        <p:nvPr/>
      </p:nvGrpSpPr>
      <p:grpSpPr>
        <a:xfrm>
          <a:off x="0" y="0"/>
          <a:ext cx="0" cy="0"/>
          <a:chOff x="0" y="0"/>
          <a:chExt cx="0" cy="0"/>
        </a:xfrm>
      </p:grpSpPr>
      <p:sp>
        <p:nvSpPr>
          <p:cNvPr id="2783" name="Shape 278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Standard Deduction</a:t>
            </a:r>
          </a:p>
        </p:txBody>
      </p:sp>
      <p:graphicFrame>
        <p:nvGraphicFramePr>
          <p:cNvPr id="2784" name="Shape 2784"/>
          <p:cNvGraphicFramePr/>
          <p:nvPr/>
        </p:nvGraphicFramePr>
        <p:xfrm>
          <a:off x="609600" y="1417638"/>
          <a:ext cx="3000000" cy="3000000"/>
        </p:xfrm>
        <a:graphic>
          <a:graphicData uri="http://schemas.openxmlformats.org/drawingml/2006/table">
            <a:tbl>
              <a:tblPr>
                <a:noFill/>
                <a:tableStyleId>{1420C6DF-7F79-44F0-A2A2-86E587BE7706}</a:tableStyleId>
              </a:tblPr>
              <a:tblGrid>
                <a:gridCol w="5910950"/>
                <a:gridCol w="5061850"/>
              </a:tblGrid>
              <a:tr h="496875">
                <a:tc>
                  <a:txBody>
                    <a:bodyPr>
                      <a:noAutofit/>
                    </a:bodyPr>
                    <a:lstStyle/>
                    <a:p>
                      <a:pPr indent="0" lvl="0" marL="0" marR="0" rtl="0" algn="r">
                        <a:lnSpc>
                          <a:spcPct val="86000"/>
                        </a:lnSpc>
                        <a:spcBef>
                          <a:spcPts val="0"/>
                        </a:spcBef>
                        <a:spcAft>
                          <a:spcPts val="0"/>
                        </a:spcAft>
                        <a:buClr>
                          <a:schemeClr val="lt1"/>
                        </a:buClr>
                        <a:buFont typeface="Questrial"/>
                        <a:buNone/>
                      </a:pPr>
                      <a:r>
                        <a:rPr b="1" lang="en-US" sz="4000" u="none" cap="none" strike="noStrike">
                          <a:solidFill>
                            <a:schemeClr val="lt1"/>
                          </a:solidFill>
                        </a:rPr>
                        <a:t>Filing Status</a:t>
                      </a:r>
                    </a:p>
                  </a:txBody>
                  <a:tcPr marT="134500" marB="46800" marR="127050" marL="127050">
                    <a:lnL cap="flat" cmpd="sng" w="19050">
                      <a:solidFill>
                        <a:srgbClr val="000000"/>
                      </a:solidFill>
                      <a:prstDash val="solid"/>
                      <a:round/>
                      <a:headEnd len="med" w="med" type="none"/>
                      <a:tailEnd len="med" w="med" type="none"/>
                    </a:lnL>
                    <a:lnR cap="flat" cmpd="sng" w="19050">
                      <a:solidFill>
                        <a:srgbClr val="000000"/>
                      </a:solidFill>
                      <a:prstDash val="solid"/>
                      <a:round/>
                      <a:headEnd len="med" w="med" type="none"/>
                      <a:tailEnd len="med" w="med" type="none"/>
                    </a:lnR>
                    <a:lnT cap="flat" cmpd="sng" w="19050">
                      <a:solidFill>
                        <a:srgbClr val="000000"/>
                      </a:solidFill>
                      <a:prstDash val="solid"/>
                      <a:round/>
                      <a:headEnd len="med" w="med" type="none"/>
                      <a:tailEnd len="med" w="med" type="none"/>
                    </a:lnT>
                    <a:lnB cap="flat" cmpd="sng" w="19050">
                      <a:solidFill>
                        <a:srgbClr val="000000"/>
                      </a:solidFill>
                      <a:prstDash val="solid"/>
                      <a:round/>
                      <a:headEnd len="med" w="med" type="none"/>
                      <a:tailEnd len="med" w="med" type="none"/>
                    </a:lnB>
                    <a:solidFill>
                      <a:schemeClr val="dk1"/>
                    </a:solidFill>
                  </a:tcPr>
                </a:tc>
                <a:tc>
                  <a:txBody>
                    <a:bodyPr>
                      <a:noAutofit/>
                    </a:bodyPr>
                    <a:lstStyle/>
                    <a:p>
                      <a:pPr indent="0" lvl="0" marL="0" marR="0" rtl="0" algn="ctr">
                        <a:lnSpc>
                          <a:spcPct val="86000"/>
                        </a:lnSpc>
                        <a:spcBef>
                          <a:spcPts val="0"/>
                        </a:spcBef>
                        <a:spcAft>
                          <a:spcPts val="0"/>
                        </a:spcAft>
                        <a:buClr>
                          <a:schemeClr val="lt1"/>
                        </a:buClr>
                        <a:buFont typeface="Questrial"/>
                        <a:buNone/>
                      </a:pPr>
                      <a:r>
                        <a:rPr b="1" lang="en-US" sz="4000" u="none" cap="none" strike="noStrike">
                          <a:solidFill>
                            <a:schemeClr val="lt1"/>
                          </a:solidFill>
                        </a:rPr>
                        <a:t>Deduction Range</a:t>
                      </a:r>
                    </a:p>
                  </a:txBody>
                  <a:tcPr marT="134500" marB="46800" marR="127050" marL="127050">
                    <a:lnL cap="flat" cmpd="sng" w="19050">
                      <a:solidFill>
                        <a:srgbClr val="000000"/>
                      </a:solidFill>
                      <a:prstDash val="solid"/>
                      <a:round/>
                      <a:headEnd len="med" w="med" type="none"/>
                      <a:tailEnd len="med" w="med" type="none"/>
                    </a:lnL>
                    <a:lnR cap="flat" cmpd="sng" w="19050">
                      <a:solidFill>
                        <a:srgbClr val="000000"/>
                      </a:solidFill>
                      <a:prstDash val="solid"/>
                      <a:round/>
                      <a:headEnd len="med" w="med" type="none"/>
                      <a:tailEnd len="med" w="med" type="none"/>
                    </a:lnR>
                    <a:lnT cap="flat" cmpd="sng" w="19050">
                      <a:solidFill>
                        <a:srgbClr val="000000"/>
                      </a:solidFill>
                      <a:prstDash val="solid"/>
                      <a:round/>
                      <a:headEnd len="med" w="med" type="none"/>
                      <a:tailEnd len="med" w="med" type="none"/>
                    </a:lnT>
                    <a:lnB cap="flat" cmpd="sng" w="19050">
                      <a:solidFill>
                        <a:srgbClr val="000000"/>
                      </a:solidFill>
                      <a:prstDash val="solid"/>
                      <a:round/>
                      <a:headEnd len="med" w="med" type="none"/>
                      <a:tailEnd len="med" w="med" type="none"/>
                    </a:lnB>
                    <a:solidFill>
                      <a:schemeClr val="dk1"/>
                    </a:solidFill>
                  </a:tcPr>
                </a:tc>
              </a:tr>
              <a:tr h="547675">
                <a:tc>
                  <a:txBody>
                    <a:bodyPr>
                      <a:noAutofit/>
                    </a:bodyPr>
                    <a:lstStyle/>
                    <a:p>
                      <a:pPr indent="0" lvl="0" marL="0" marR="0" rtl="0" algn="r">
                        <a:lnSpc>
                          <a:spcPct val="86000"/>
                        </a:lnSpc>
                        <a:spcBef>
                          <a:spcPts val="0"/>
                        </a:spcBef>
                        <a:spcAft>
                          <a:spcPts val="0"/>
                        </a:spcAft>
                        <a:buClr>
                          <a:schemeClr val="dk1"/>
                        </a:buClr>
                        <a:buFont typeface="Questrial"/>
                        <a:buNone/>
                      </a:pPr>
                      <a:r>
                        <a:rPr lang="en-US" sz="4000" u="none" cap="none" strike="noStrike"/>
                        <a:t>Single</a:t>
                      </a:r>
                    </a:p>
                  </a:txBody>
                  <a:tcPr marT="134500" marB="46800" marR="127050" marL="127050">
                    <a:lnL cap="flat" cmpd="sng" w="19050">
                      <a:solidFill>
                        <a:srgbClr val="000000"/>
                      </a:solidFill>
                      <a:prstDash val="solid"/>
                      <a:round/>
                      <a:headEnd len="med" w="med" type="none"/>
                      <a:tailEnd len="med" w="med" type="none"/>
                    </a:lnL>
                    <a:lnR cap="flat" cmpd="sng" w="19050">
                      <a:solidFill>
                        <a:srgbClr val="000000"/>
                      </a:solidFill>
                      <a:prstDash val="solid"/>
                      <a:round/>
                      <a:headEnd len="med" w="med" type="none"/>
                      <a:tailEnd len="med" w="med" type="none"/>
                    </a:lnR>
                    <a:lnT cap="flat" cmpd="sng" w="19050">
                      <a:solidFill>
                        <a:srgbClr val="000000"/>
                      </a:solidFill>
                      <a:prstDash val="solid"/>
                      <a:round/>
                      <a:headEnd len="med" w="med" type="none"/>
                      <a:tailEnd len="med" w="med" type="none"/>
                    </a:lnT>
                    <a:lnB cap="flat" cmpd="sng" w="19050">
                      <a:solidFill>
                        <a:srgbClr val="000000"/>
                      </a:solidFill>
                      <a:prstDash val="solid"/>
                      <a:round/>
                      <a:headEnd len="med" w="med" type="none"/>
                      <a:tailEnd len="med" w="med" type="none"/>
                    </a:lnB>
                  </a:tcPr>
                </a:tc>
                <a:tc>
                  <a:txBody>
                    <a:bodyPr>
                      <a:noAutofit/>
                    </a:bodyPr>
                    <a:lstStyle/>
                    <a:p>
                      <a:pPr indent="0" lvl="0" marL="0" marR="0" rtl="0" algn="ctr">
                        <a:lnSpc>
                          <a:spcPct val="86000"/>
                        </a:lnSpc>
                        <a:spcBef>
                          <a:spcPts val="0"/>
                        </a:spcBef>
                        <a:spcAft>
                          <a:spcPts val="0"/>
                        </a:spcAft>
                        <a:buClr>
                          <a:schemeClr val="dk1"/>
                        </a:buClr>
                        <a:buFont typeface="Questrial"/>
                        <a:buNone/>
                      </a:pPr>
                      <a:r>
                        <a:rPr lang="en-US" sz="4000" u="none" cap="none" strike="noStrike"/>
                        <a:t>$2000-$2500</a:t>
                      </a:r>
                    </a:p>
                  </a:txBody>
                  <a:tcPr marT="134500" marB="46800" marR="127050" marL="127050">
                    <a:lnL cap="flat" cmpd="sng" w="19050">
                      <a:solidFill>
                        <a:srgbClr val="000000"/>
                      </a:solidFill>
                      <a:prstDash val="solid"/>
                      <a:round/>
                      <a:headEnd len="med" w="med" type="none"/>
                      <a:tailEnd len="med" w="med" type="none"/>
                    </a:lnL>
                    <a:lnR cap="flat" cmpd="sng" w="19050">
                      <a:solidFill>
                        <a:srgbClr val="000000"/>
                      </a:solidFill>
                      <a:prstDash val="solid"/>
                      <a:round/>
                      <a:headEnd len="med" w="med" type="none"/>
                      <a:tailEnd len="med" w="med" type="none"/>
                    </a:lnR>
                    <a:lnT cap="flat" cmpd="sng" w="19050">
                      <a:solidFill>
                        <a:srgbClr val="000000"/>
                      </a:solidFill>
                      <a:prstDash val="solid"/>
                      <a:round/>
                      <a:headEnd len="med" w="med" type="none"/>
                      <a:tailEnd len="med" w="med" type="none"/>
                    </a:lnT>
                    <a:lnB cap="flat" cmpd="sng" w="19050">
                      <a:solidFill>
                        <a:srgbClr val="000000"/>
                      </a:solidFill>
                      <a:prstDash val="solid"/>
                      <a:round/>
                      <a:headEnd len="med" w="med" type="none"/>
                      <a:tailEnd len="med" w="med" type="none"/>
                    </a:lnB>
                  </a:tcPr>
                </a:tc>
              </a:tr>
              <a:tr h="496875">
                <a:tc>
                  <a:txBody>
                    <a:bodyPr>
                      <a:noAutofit/>
                    </a:bodyPr>
                    <a:lstStyle/>
                    <a:p>
                      <a:pPr indent="0" lvl="0" marL="0" marR="0" rtl="0" algn="r">
                        <a:lnSpc>
                          <a:spcPct val="86000"/>
                        </a:lnSpc>
                        <a:spcBef>
                          <a:spcPts val="0"/>
                        </a:spcBef>
                        <a:spcAft>
                          <a:spcPts val="0"/>
                        </a:spcAft>
                        <a:buClr>
                          <a:schemeClr val="dk1"/>
                        </a:buClr>
                        <a:buFont typeface="Questrial"/>
                        <a:buNone/>
                      </a:pPr>
                      <a:r>
                        <a:rPr lang="en-US" sz="4000" u="none" cap="none" strike="noStrike"/>
                        <a:t>Head of Family</a:t>
                      </a:r>
                    </a:p>
                  </a:txBody>
                  <a:tcPr marT="134500" marB="46800" marR="127050" marL="127050">
                    <a:lnL cap="flat" cmpd="sng" w="19050">
                      <a:solidFill>
                        <a:srgbClr val="000000"/>
                      </a:solidFill>
                      <a:prstDash val="solid"/>
                      <a:round/>
                      <a:headEnd len="med" w="med" type="none"/>
                      <a:tailEnd len="med" w="med" type="none"/>
                    </a:lnL>
                    <a:lnR cap="flat" cmpd="sng" w="19050">
                      <a:solidFill>
                        <a:srgbClr val="000000"/>
                      </a:solidFill>
                      <a:prstDash val="solid"/>
                      <a:round/>
                      <a:headEnd len="med" w="med" type="none"/>
                      <a:tailEnd len="med" w="med" type="none"/>
                    </a:lnR>
                    <a:lnT cap="flat" cmpd="sng" w="19050">
                      <a:solidFill>
                        <a:srgbClr val="000000"/>
                      </a:solidFill>
                      <a:prstDash val="solid"/>
                      <a:round/>
                      <a:headEnd len="med" w="med" type="none"/>
                      <a:tailEnd len="med" w="med" type="none"/>
                    </a:lnT>
                    <a:lnB cap="flat" cmpd="sng" w="19050">
                      <a:solidFill>
                        <a:srgbClr val="000000"/>
                      </a:solidFill>
                      <a:prstDash val="solid"/>
                      <a:round/>
                      <a:headEnd len="med" w="med" type="none"/>
                      <a:tailEnd len="med" w="med" type="none"/>
                    </a:lnB>
                  </a:tcPr>
                </a:tc>
                <a:tc>
                  <a:txBody>
                    <a:bodyPr>
                      <a:noAutofit/>
                    </a:bodyPr>
                    <a:lstStyle/>
                    <a:p>
                      <a:pPr indent="0" lvl="0" marL="0" marR="0" rtl="0" algn="ctr">
                        <a:lnSpc>
                          <a:spcPct val="86000"/>
                        </a:lnSpc>
                        <a:spcBef>
                          <a:spcPts val="0"/>
                        </a:spcBef>
                        <a:spcAft>
                          <a:spcPts val="0"/>
                        </a:spcAft>
                        <a:buClr>
                          <a:schemeClr val="dk1"/>
                        </a:buClr>
                        <a:buFont typeface="Questrial"/>
                        <a:buNone/>
                      </a:pPr>
                      <a:r>
                        <a:rPr lang="en-US" sz="4000" u="none" cap="none" strike="noStrike"/>
                        <a:t>$2000-$4700</a:t>
                      </a:r>
                    </a:p>
                  </a:txBody>
                  <a:tcPr marT="134500" marB="46800" marR="127050" marL="127050">
                    <a:lnL cap="flat" cmpd="sng" w="19050">
                      <a:solidFill>
                        <a:srgbClr val="000000"/>
                      </a:solidFill>
                      <a:prstDash val="solid"/>
                      <a:round/>
                      <a:headEnd len="med" w="med" type="none"/>
                      <a:tailEnd len="med" w="med" type="none"/>
                    </a:lnL>
                    <a:lnR cap="flat" cmpd="sng" w="19050">
                      <a:solidFill>
                        <a:srgbClr val="000000"/>
                      </a:solidFill>
                      <a:prstDash val="solid"/>
                      <a:round/>
                      <a:headEnd len="med" w="med" type="none"/>
                      <a:tailEnd len="med" w="med" type="none"/>
                    </a:lnR>
                    <a:lnT cap="flat" cmpd="sng" w="19050">
                      <a:solidFill>
                        <a:srgbClr val="000000"/>
                      </a:solidFill>
                      <a:prstDash val="solid"/>
                      <a:round/>
                      <a:headEnd len="med" w="med" type="none"/>
                      <a:tailEnd len="med" w="med" type="none"/>
                    </a:lnT>
                    <a:lnB cap="flat" cmpd="sng" w="19050">
                      <a:solidFill>
                        <a:srgbClr val="000000"/>
                      </a:solidFill>
                      <a:prstDash val="solid"/>
                      <a:round/>
                      <a:headEnd len="med" w="med" type="none"/>
                      <a:tailEnd len="med" w="med" type="none"/>
                    </a:lnB>
                  </a:tcPr>
                </a:tc>
              </a:tr>
              <a:tr h="515925">
                <a:tc>
                  <a:txBody>
                    <a:bodyPr>
                      <a:noAutofit/>
                    </a:bodyPr>
                    <a:lstStyle/>
                    <a:p>
                      <a:pPr indent="0" lvl="0" marL="0" marR="0" rtl="0" algn="r">
                        <a:lnSpc>
                          <a:spcPct val="86000"/>
                        </a:lnSpc>
                        <a:spcBef>
                          <a:spcPts val="0"/>
                        </a:spcBef>
                        <a:spcAft>
                          <a:spcPts val="0"/>
                        </a:spcAft>
                        <a:buClr>
                          <a:schemeClr val="dk1"/>
                        </a:buClr>
                        <a:buFont typeface="Questrial"/>
                        <a:buNone/>
                      </a:pPr>
                      <a:r>
                        <a:rPr lang="en-US" sz="4000" u="none" cap="none" strike="noStrike"/>
                        <a:t>Married Filing Jointly</a:t>
                      </a:r>
                    </a:p>
                  </a:txBody>
                  <a:tcPr marT="134500" marB="46800" marR="127050" marL="127050">
                    <a:lnL cap="flat" cmpd="sng" w="19050">
                      <a:solidFill>
                        <a:srgbClr val="000000"/>
                      </a:solidFill>
                      <a:prstDash val="solid"/>
                      <a:round/>
                      <a:headEnd len="med" w="med" type="none"/>
                      <a:tailEnd len="med" w="med" type="none"/>
                    </a:lnL>
                    <a:lnR cap="flat" cmpd="sng" w="19050">
                      <a:solidFill>
                        <a:srgbClr val="000000"/>
                      </a:solidFill>
                      <a:prstDash val="solid"/>
                      <a:round/>
                      <a:headEnd len="med" w="med" type="none"/>
                      <a:tailEnd len="med" w="med" type="none"/>
                    </a:lnR>
                    <a:lnT cap="flat" cmpd="sng" w="19050">
                      <a:solidFill>
                        <a:srgbClr val="000000"/>
                      </a:solidFill>
                      <a:prstDash val="solid"/>
                      <a:round/>
                      <a:headEnd len="med" w="med" type="none"/>
                      <a:tailEnd len="med" w="med" type="none"/>
                    </a:lnT>
                    <a:lnB cap="flat" cmpd="sng" w="19050">
                      <a:solidFill>
                        <a:srgbClr val="000000"/>
                      </a:solidFill>
                      <a:prstDash val="solid"/>
                      <a:round/>
                      <a:headEnd len="med" w="med" type="none"/>
                      <a:tailEnd len="med" w="med" type="none"/>
                    </a:lnB>
                  </a:tcPr>
                </a:tc>
                <a:tc>
                  <a:txBody>
                    <a:bodyPr>
                      <a:noAutofit/>
                    </a:bodyPr>
                    <a:lstStyle/>
                    <a:p>
                      <a:pPr indent="0" lvl="0" marL="0" marR="0" rtl="0" algn="ctr">
                        <a:lnSpc>
                          <a:spcPct val="86000"/>
                        </a:lnSpc>
                        <a:spcBef>
                          <a:spcPts val="0"/>
                        </a:spcBef>
                        <a:spcAft>
                          <a:spcPts val="0"/>
                        </a:spcAft>
                        <a:buClr>
                          <a:schemeClr val="dk1"/>
                        </a:buClr>
                        <a:buFont typeface="Questrial"/>
                        <a:buNone/>
                      </a:pPr>
                      <a:r>
                        <a:rPr lang="en-US" sz="4000" u="none" cap="none" strike="noStrike"/>
                        <a:t>$4000-$7500</a:t>
                      </a:r>
                    </a:p>
                  </a:txBody>
                  <a:tcPr marT="134500" marB="46800" marR="127050" marL="127050">
                    <a:lnL cap="flat" cmpd="sng" w="19050">
                      <a:solidFill>
                        <a:srgbClr val="000000"/>
                      </a:solidFill>
                      <a:prstDash val="solid"/>
                      <a:round/>
                      <a:headEnd len="med" w="med" type="none"/>
                      <a:tailEnd len="med" w="med" type="none"/>
                    </a:lnL>
                    <a:lnR cap="flat" cmpd="sng" w="19050">
                      <a:solidFill>
                        <a:srgbClr val="000000"/>
                      </a:solidFill>
                      <a:prstDash val="solid"/>
                      <a:round/>
                      <a:headEnd len="med" w="med" type="none"/>
                      <a:tailEnd len="med" w="med" type="none"/>
                    </a:lnR>
                    <a:lnT cap="flat" cmpd="sng" w="19050">
                      <a:solidFill>
                        <a:srgbClr val="000000"/>
                      </a:solidFill>
                      <a:prstDash val="solid"/>
                      <a:round/>
                      <a:headEnd len="med" w="med" type="none"/>
                      <a:tailEnd len="med" w="med" type="none"/>
                    </a:lnT>
                    <a:lnB cap="flat" cmpd="sng" w="19050">
                      <a:solidFill>
                        <a:srgbClr val="000000"/>
                      </a:solidFill>
                      <a:prstDash val="solid"/>
                      <a:round/>
                      <a:headEnd len="med" w="med" type="none"/>
                      <a:tailEnd len="med" w="med" type="none"/>
                    </a:lnB>
                  </a:tcPr>
                </a:tc>
              </a:tr>
              <a:tr h="554025">
                <a:tc>
                  <a:txBody>
                    <a:bodyPr>
                      <a:noAutofit/>
                    </a:bodyPr>
                    <a:lstStyle/>
                    <a:p>
                      <a:pPr indent="0" lvl="0" marL="0" marR="0" rtl="0" algn="r">
                        <a:lnSpc>
                          <a:spcPct val="86000"/>
                        </a:lnSpc>
                        <a:spcBef>
                          <a:spcPts val="0"/>
                        </a:spcBef>
                        <a:spcAft>
                          <a:spcPts val="0"/>
                        </a:spcAft>
                        <a:buClr>
                          <a:schemeClr val="dk1"/>
                        </a:buClr>
                        <a:buFont typeface="Questrial"/>
                        <a:buNone/>
                      </a:pPr>
                      <a:r>
                        <a:rPr lang="en-US" sz="4000" u="none" cap="none" strike="noStrike"/>
                        <a:t>Married Filing Separately</a:t>
                      </a:r>
                    </a:p>
                  </a:txBody>
                  <a:tcPr marT="134500" marB="46800" marR="127050" marL="127050">
                    <a:lnL cap="flat" cmpd="sng" w="19050">
                      <a:solidFill>
                        <a:srgbClr val="000000"/>
                      </a:solidFill>
                      <a:prstDash val="solid"/>
                      <a:round/>
                      <a:headEnd len="med" w="med" type="none"/>
                      <a:tailEnd len="med" w="med" type="none"/>
                    </a:lnL>
                    <a:lnR cap="flat" cmpd="sng" w="19050">
                      <a:solidFill>
                        <a:srgbClr val="000000"/>
                      </a:solidFill>
                      <a:prstDash val="solid"/>
                      <a:round/>
                      <a:headEnd len="med" w="med" type="none"/>
                      <a:tailEnd len="med" w="med" type="none"/>
                    </a:lnR>
                    <a:lnT cap="flat" cmpd="sng" w="19050">
                      <a:solidFill>
                        <a:srgbClr val="000000"/>
                      </a:solidFill>
                      <a:prstDash val="solid"/>
                      <a:round/>
                      <a:headEnd len="med" w="med" type="none"/>
                      <a:tailEnd len="med" w="med" type="none"/>
                    </a:lnT>
                    <a:lnB cap="flat" cmpd="sng" w="19050">
                      <a:solidFill>
                        <a:srgbClr val="000000"/>
                      </a:solidFill>
                      <a:prstDash val="solid"/>
                      <a:round/>
                      <a:headEnd len="med" w="med" type="none"/>
                      <a:tailEnd len="med" w="med" type="none"/>
                    </a:lnB>
                  </a:tcPr>
                </a:tc>
                <a:tc>
                  <a:txBody>
                    <a:bodyPr>
                      <a:noAutofit/>
                    </a:bodyPr>
                    <a:lstStyle/>
                    <a:p>
                      <a:pPr indent="0" lvl="0" marL="0" marR="0" rtl="0" algn="ctr">
                        <a:lnSpc>
                          <a:spcPct val="86000"/>
                        </a:lnSpc>
                        <a:spcBef>
                          <a:spcPts val="0"/>
                        </a:spcBef>
                        <a:spcAft>
                          <a:spcPts val="0"/>
                        </a:spcAft>
                        <a:buClr>
                          <a:schemeClr val="dk1"/>
                        </a:buClr>
                        <a:buFont typeface="Questrial"/>
                        <a:buNone/>
                      </a:pPr>
                      <a:r>
                        <a:rPr lang="en-US" sz="4000" u="none" cap="none" strike="noStrike"/>
                        <a:t>$2000-$3750</a:t>
                      </a:r>
                    </a:p>
                  </a:txBody>
                  <a:tcPr marT="134500" marB="46800" marR="127050" marL="127050">
                    <a:lnL cap="flat" cmpd="sng" w="19050">
                      <a:solidFill>
                        <a:srgbClr val="000000"/>
                      </a:solidFill>
                      <a:prstDash val="solid"/>
                      <a:round/>
                      <a:headEnd len="med" w="med" type="none"/>
                      <a:tailEnd len="med" w="med" type="none"/>
                    </a:lnL>
                    <a:lnR cap="flat" cmpd="sng" w="19050">
                      <a:solidFill>
                        <a:srgbClr val="000000"/>
                      </a:solidFill>
                      <a:prstDash val="solid"/>
                      <a:round/>
                      <a:headEnd len="med" w="med" type="none"/>
                      <a:tailEnd len="med" w="med" type="none"/>
                    </a:lnR>
                    <a:lnT cap="flat" cmpd="sng" w="19050">
                      <a:solidFill>
                        <a:srgbClr val="000000"/>
                      </a:solidFill>
                      <a:prstDash val="solid"/>
                      <a:round/>
                      <a:headEnd len="med" w="med" type="none"/>
                      <a:tailEnd len="med" w="med" type="none"/>
                    </a:lnT>
                    <a:lnB cap="flat" cmpd="sng" w="19050">
                      <a:solidFill>
                        <a:srgbClr val="000000"/>
                      </a:solidFill>
                      <a:prstDash val="solid"/>
                      <a:round/>
                      <a:headEnd len="med" w="med" type="none"/>
                      <a:tailEnd len="med" w="med" type="none"/>
                    </a:lnB>
                  </a:tcPr>
                </a:tc>
              </a:tr>
            </a:tbl>
          </a:graphicData>
        </a:graphic>
      </p:graphicFrame>
      <p:sp>
        <p:nvSpPr>
          <p:cNvPr id="2785" name="Shape 278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4"/>
                                        </p:tgtEl>
                                        <p:attrNameLst>
                                          <p:attrName>style.visibility</p:attrName>
                                        </p:attrNameLst>
                                      </p:cBhvr>
                                      <p:to>
                                        <p:strVal val="visible"/>
                                      </p:to>
                                    </p:set>
                                    <p:animEffect filter="fade" transition="in">
                                      <p:cBhvr>
                                        <p:cTn dur="500"/>
                                        <p:tgtEl>
                                          <p:spTgt spid="27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9" name="Shape 2789"/>
        <p:cNvGrpSpPr/>
        <p:nvPr/>
      </p:nvGrpSpPr>
      <p:grpSpPr>
        <a:xfrm>
          <a:off x="0" y="0"/>
          <a:ext cx="0" cy="0"/>
          <a:chOff x="0" y="0"/>
          <a:chExt cx="0" cy="0"/>
        </a:xfrm>
      </p:grpSpPr>
      <p:sp>
        <p:nvSpPr>
          <p:cNvPr id="2790" name="Shape 279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p>
        </p:txBody>
      </p:sp>
      <p:sp>
        <p:nvSpPr>
          <p:cNvPr id="2791" name="Shape 2791"/>
          <p:cNvSpPr txBox="1"/>
          <p:nvPr>
            <p:ph idx="1" type="body"/>
          </p:nvPr>
        </p:nvSpPr>
        <p:spPr>
          <a:xfrm>
            <a:off x="362075" y="1265303"/>
            <a:ext cx="10972800" cy="46374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standard deduction is much lower on the Alabama tax return than on the federal tax return</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As a result, many taxpayers will itemize deductions on their Alabama tax returns even though they won’t have enough to itemize on their federal tax returns</a:t>
            </a:r>
          </a:p>
          <a:p>
            <a:pPr indent="-285750" lvl="1" marL="742950" marR="0" rtl="0" algn="l">
              <a:spcBef>
                <a:spcPts val="720"/>
              </a:spcBef>
              <a:buClr>
                <a:srgbClr val="C00000"/>
              </a:buClr>
              <a:buSzPts val="3600"/>
              <a:buFont typeface="Arial"/>
              <a:buChar char="•"/>
            </a:pPr>
            <a:r>
              <a:rPr b="0" i="1" lang="en-US" sz="3600" u="none" cap="none" strike="noStrike">
                <a:solidFill>
                  <a:srgbClr val="C00000"/>
                </a:solidFill>
                <a:latin typeface="Questrial"/>
                <a:ea typeface="Questrial"/>
                <a:cs typeface="Questrial"/>
                <a:sym typeface="Questrial"/>
              </a:rPr>
              <a:t>Remember, itemizing is out of scope for Basic Volunteers</a:t>
            </a:r>
          </a:p>
        </p:txBody>
      </p:sp>
      <p:sp>
        <p:nvSpPr>
          <p:cNvPr id="2792" name="Shape 279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1">
                                            <p:txEl>
                                              <p:pRg end="0" st="0"/>
                                            </p:txEl>
                                          </p:spTgt>
                                        </p:tgtEl>
                                        <p:attrNameLst>
                                          <p:attrName>style.visibility</p:attrName>
                                        </p:attrNameLst>
                                      </p:cBhvr>
                                      <p:to>
                                        <p:strVal val="visible"/>
                                      </p:to>
                                    </p:set>
                                    <p:animEffect filter="fade" transition="in">
                                      <p:cBhvr>
                                        <p:cTn dur="500"/>
                                        <p:tgtEl>
                                          <p:spTgt spid="279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1">
                                            <p:txEl>
                                              <p:pRg end="1" st="1"/>
                                            </p:txEl>
                                          </p:spTgt>
                                        </p:tgtEl>
                                        <p:attrNameLst>
                                          <p:attrName>style.visibility</p:attrName>
                                        </p:attrNameLst>
                                      </p:cBhvr>
                                      <p:to>
                                        <p:strVal val="visible"/>
                                      </p:to>
                                    </p:set>
                                    <p:animEffect filter="fade" transition="in">
                                      <p:cBhvr>
                                        <p:cTn dur="500"/>
                                        <p:tgtEl>
                                          <p:spTgt spid="279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1">
                                            <p:txEl>
                                              <p:pRg end="2" st="2"/>
                                            </p:txEl>
                                          </p:spTgt>
                                        </p:tgtEl>
                                        <p:attrNameLst>
                                          <p:attrName>style.visibility</p:attrName>
                                        </p:attrNameLst>
                                      </p:cBhvr>
                                      <p:to>
                                        <p:strVal val="visible"/>
                                      </p:to>
                                    </p:set>
                                    <p:animEffect filter="fade" transition="in">
                                      <p:cBhvr>
                                        <p:cTn dur="500"/>
                                        <p:tgtEl>
                                          <p:spTgt spid="279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6" name="Shape 2796"/>
        <p:cNvGrpSpPr/>
        <p:nvPr/>
      </p:nvGrpSpPr>
      <p:grpSpPr>
        <a:xfrm>
          <a:off x="0" y="0"/>
          <a:ext cx="0" cy="0"/>
          <a:chOff x="0" y="0"/>
          <a:chExt cx="0" cy="0"/>
        </a:xfrm>
      </p:grpSpPr>
      <p:sp>
        <p:nvSpPr>
          <p:cNvPr id="2797" name="Shape 279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Finishing the Alabama Return</a:t>
            </a:r>
          </a:p>
        </p:txBody>
      </p:sp>
      <p:sp>
        <p:nvSpPr>
          <p:cNvPr id="2798" name="Shape 2798"/>
          <p:cNvSpPr txBox="1"/>
          <p:nvPr>
            <p:ph idx="1" type="body"/>
          </p:nvPr>
        </p:nvSpPr>
        <p:spPr>
          <a:xfrm>
            <a:off x="609600" y="1600203"/>
            <a:ext cx="109728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will need to answer the following three questions to finish the Alabama return:</a:t>
            </a:r>
          </a:p>
          <a:p>
            <a:pPr indent="-462280" lvl="1" marL="868680" marR="0" rtl="0" algn="l">
              <a:spcBef>
                <a:spcPts val="64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Did the taxpayer file an Alabama return during the previous tax year?</a:t>
            </a:r>
          </a:p>
          <a:p>
            <a:pPr indent="-462280" lvl="1" marL="868680" marR="0" rtl="0" algn="l">
              <a:spcBef>
                <a:spcPts val="64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Who is the taxpayer’s current employer? </a:t>
            </a:r>
          </a:p>
          <a:p>
            <a:pPr indent="-462280" lvl="1" marL="868680" marR="0" rtl="0" algn="l">
              <a:spcBef>
                <a:spcPts val="640"/>
              </a:spcBef>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Does the taxpayer have any income on their federal return that is not on their state return?</a:t>
            </a:r>
          </a:p>
        </p:txBody>
      </p:sp>
      <p:sp>
        <p:nvSpPr>
          <p:cNvPr id="2799" name="Shape 279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8">
                                            <p:txEl>
                                              <p:pRg end="0" st="0"/>
                                            </p:txEl>
                                          </p:spTgt>
                                        </p:tgtEl>
                                        <p:attrNameLst>
                                          <p:attrName>style.visibility</p:attrName>
                                        </p:attrNameLst>
                                      </p:cBhvr>
                                      <p:to>
                                        <p:strVal val="visible"/>
                                      </p:to>
                                    </p:set>
                                    <p:animEffect filter="fade" transition="in">
                                      <p:cBhvr>
                                        <p:cTn dur="500"/>
                                        <p:tgtEl>
                                          <p:spTgt spid="27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8">
                                            <p:txEl>
                                              <p:pRg end="1" st="1"/>
                                            </p:txEl>
                                          </p:spTgt>
                                        </p:tgtEl>
                                        <p:attrNameLst>
                                          <p:attrName>style.visibility</p:attrName>
                                        </p:attrNameLst>
                                      </p:cBhvr>
                                      <p:to>
                                        <p:strVal val="visible"/>
                                      </p:to>
                                    </p:set>
                                    <p:animEffect filter="fade" transition="in">
                                      <p:cBhvr>
                                        <p:cTn dur="500"/>
                                        <p:tgtEl>
                                          <p:spTgt spid="279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8">
                                            <p:txEl>
                                              <p:pRg end="2" st="2"/>
                                            </p:txEl>
                                          </p:spTgt>
                                        </p:tgtEl>
                                        <p:attrNameLst>
                                          <p:attrName>style.visibility</p:attrName>
                                        </p:attrNameLst>
                                      </p:cBhvr>
                                      <p:to>
                                        <p:strVal val="visible"/>
                                      </p:to>
                                    </p:set>
                                    <p:animEffect filter="fade" transition="in">
                                      <p:cBhvr>
                                        <p:cTn dur="500"/>
                                        <p:tgtEl>
                                          <p:spTgt spid="279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8">
                                            <p:txEl>
                                              <p:pRg end="3" st="3"/>
                                            </p:txEl>
                                          </p:spTgt>
                                        </p:tgtEl>
                                        <p:attrNameLst>
                                          <p:attrName>style.visibility</p:attrName>
                                        </p:attrNameLst>
                                      </p:cBhvr>
                                      <p:to>
                                        <p:strVal val="visible"/>
                                      </p:to>
                                    </p:set>
                                    <p:animEffect filter="fade" transition="in">
                                      <p:cBhvr>
                                        <p:cTn dur="500"/>
                                        <p:tgtEl>
                                          <p:spTgt spid="279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3" name="Shape 2803"/>
        <p:cNvGrpSpPr/>
        <p:nvPr/>
      </p:nvGrpSpPr>
      <p:grpSpPr>
        <a:xfrm>
          <a:off x="0" y="0"/>
          <a:ext cx="0" cy="0"/>
          <a:chOff x="0" y="0"/>
          <a:chExt cx="0" cy="0"/>
        </a:xfrm>
      </p:grpSpPr>
      <p:sp>
        <p:nvSpPr>
          <p:cNvPr id="2804" name="Shape 280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Finishing the Alabama Return</a:t>
            </a:r>
          </a:p>
        </p:txBody>
      </p:sp>
      <p:sp>
        <p:nvSpPr>
          <p:cNvPr id="2805" name="Shape 2805"/>
          <p:cNvSpPr txBox="1"/>
          <p:nvPr>
            <p:ph idx="1" type="body"/>
          </p:nvPr>
        </p:nvSpPr>
        <p:spPr>
          <a:xfrm>
            <a:off x="609600" y="1600203"/>
            <a:ext cx="109728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Did the taxpayer file an Alabama return for the previous tax year?</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Answer YES or NO </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NO, provide an explanation:</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Taxable income too low</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Lived in a different state</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Neglected to file </a:t>
            </a:r>
          </a:p>
          <a:p>
            <a:pPr indent="-285750" lvl="1" marL="742950" marR="0" rtl="0" algn="l">
              <a:spcBef>
                <a:spcPts val="640"/>
              </a:spcBef>
              <a:spcAft>
                <a:spcPts val="0"/>
              </a:spcAft>
              <a:buClr>
                <a:schemeClr val="dk1"/>
              </a:buClr>
              <a:buSzPts val="3200"/>
              <a:buFont typeface="Arial"/>
              <a:buNone/>
            </a:pPr>
            <a:r>
              <a:t/>
            </a:r>
            <a:endParaRPr b="0" i="0" sz="3200" u="none" cap="none" strike="noStrike">
              <a:solidFill>
                <a:schemeClr val="dk1"/>
              </a:solidFill>
              <a:latin typeface="Questrial"/>
              <a:ea typeface="Questrial"/>
              <a:cs typeface="Questrial"/>
              <a:sym typeface="Questrial"/>
            </a:endParaRPr>
          </a:p>
          <a:p>
            <a:pPr indent="-342900" lvl="0" marL="342900" marR="0" rtl="0" algn="l">
              <a:spcBef>
                <a:spcPts val="880"/>
              </a:spcBef>
              <a:buClr>
                <a:schemeClr val="dk1"/>
              </a:buClr>
              <a:buSzPts val="4400"/>
              <a:buFont typeface="Noto Sans Symbols"/>
              <a:buNone/>
            </a:pPr>
            <a:r>
              <a:t/>
            </a:r>
            <a:endParaRPr b="0" i="0" sz="4400" u="none" cap="none" strike="noStrike">
              <a:solidFill>
                <a:schemeClr val="dk1"/>
              </a:solidFill>
              <a:latin typeface="Questrial"/>
              <a:ea typeface="Questrial"/>
              <a:cs typeface="Questrial"/>
              <a:sym typeface="Questrial"/>
            </a:endParaRPr>
          </a:p>
        </p:txBody>
      </p:sp>
      <p:sp>
        <p:nvSpPr>
          <p:cNvPr id="2806" name="Shape 280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5">
                                            <p:txEl>
                                              <p:pRg end="0" st="0"/>
                                            </p:txEl>
                                          </p:spTgt>
                                        </p:tgtEl>
                                        <p:attrNameLst>
                                          <p:attrName>style.visibility</p:attrName>
                                        </p:attrNameLst>
                                      </p:cBhvr>
                                      <p:to>
                                        <p:strVal val="visible"/>
                                      </p:to>
                                    </p:set>
                                    <p:animEffect filter="fade" transition="in">
                                      <p:cBhvr>
                                        <p:cTn dur="500"/>
                                        <p:tgtEl>
                                          <p:spTgt spid="28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5">
                                            <p:txEl>
                                              <p:pRg end="1" st="1"/>
                                            </p:txEl>
                                          </p:spTgt>
                                        </p:tgtEl>
                                        <p:attrNameLst>
                                          <p:attrName>style.visibility</p:attrName>
                                        </p:attrNameLst>
                                      </p:cBhvr>
                                      <p:to>
                                        <p:strVal val="visible"/>
                                      </p:to>
                                    </p:set>
                                    <p:animEffect filter="fade" transition="in">
                                      <p:cBhvr>
                                        <p:cTn dur="500"/>
                                        <p:tgtEl>
                                          <p:spTgt spid="280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5">
                                            <p:txEl>
                                              <p:pRg end="2" st="2"/>
                                            </p:txEl>
                                          </p:spTgt>
                                        </p:tgtEl>
                                        <p:attrNameLst>
                                          <p:attrName>style.visibility</p:attrName>
                                        </p:attrNameLst>
                                      </p:cBhvr>
                                      <p:to>
                                        <p:strVal val="visible"/>
                                      </p:to>
                                    </p:set>
                                    <p:animEffect filter="fade" transition="in">
                                      <p:cBhvr>
                                        <p:cTn dur="500"/>
                                        <p:tgtEl>
                                          <p:spTgt spid="280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5">
                                            <p:txEl>
                                              <p:pRg end="3" st="3"/>
                                            </p:txEl>
                                          </p:spTgt>
                                        </p:tgtEl>
                                        <p:attrNameLst>
                                          <p:attrName>style.visibility</p:attrName>
                                        </p:attrNameLst>
                                      </p:cBhvr>
                                      <p:to>
                                        <p:strVal val="visible"/>
                                      </p:to>
                                    </p:set>
                                    <p:animEffect filter="fade" transition="in">
                                      <p:cBhvr>
                                        <p:cTn dur="500"/>
                                        <p:tgtEl>
                                          <p:spTgt spid="280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5">
                                            <p:txEl>
                                              <p:pRg end="4" st="4"/>
                                            </p:txEl>
                                          </p:spTgt>
                                        </p:tgtEl>
                                        <p:attrNameLst>
                                          <p:attrName>style.visibility</p:attrName>
                                        </p:attrNameLst>
                                      </p:cBhvr>
                                      <p:to>
                                        <p:strVal val="visible"/>
                                      </p:to>
                                    </p:set>
                                    <p:animEffect filter="fade" transition="in">
                                      <p:cBhvr>
                                        <p:cTn dur="500"/>
                                        <p:tgtEl>
                                          <p:spTgt spid="280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5">
                                            <p:txEl>
                                              <p:pRg end="5" st="5"/>
                                            </p:txEl>
                                          </p:spTgt>
                                        </p:tgtEl>
                                        <p:attrNameLst>
                                          <p:attrName>style.visibility</p:attrName>
                                        </p:attrNameLst>
                                      </p:cBhvr>
                                      <p:to>
                                        <p:strVal val="visible"/>
                                      </p:to>
                                    </p:set>
                                    <p:animEffect filter="fade" transition="in">
                                      <p:cBhvr>
                                        <p:cTn dur="500"/>
                                        <p:tgtEl>
                                          <p:spTgt spid="280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5">
                                            <p:txEl>
                                              <p:pRg end="6" st="6"/>
                                            </p:txEl>
                                          </p:spTgt>
                                        </p:tgtEl>
                                        <p:attrNameLst>
                                          <p:attrName>style.visibility</p:attrName>
                                        </p:attrNameLst>
                                      </p:cBhvr>
                                      <p:to>
                                        <p:strVal val="visible"/>
                                      </p:to>
                                    </p:set>
                                    <p:animEffect filter="fade" transition="in">
                                      <p:cBhvr>
                                        <p:cTn dur="500"/>
                                        <p:tgtEl>
                                          <p:spTgt spid="280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5">
                                            <p:txEl>
                                              <p:pRg end="7" st="7"/>
                                            </p:txEl>
                                          </p:spTgt>
                                        </p:tgtEl>
                                        <p:attrNameLst>
                                          <p:attrName>style.visibility</p:attrName>
                                        </p:attrNameLst>
                                      </p:cBhvr>
                                      <p:to>
                                        <p:strVal val="visible"/>
                                      </p:to>
                                    </p:set>
                                    <p:animEffect filter="fade" transition="in">
                                      <p:cBhvr>
                                        <p:cTn dur="500"/>
                                        <p:tgtEl>
                                          <p:spTgt spid="2805">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0" name="Shape 2810"/>
        <p:cNvGrpSpPr/>
        <p:nvPr/>
      </p:nvGrpSpPr>
      <p:grpSpPr>
        <a:xfrm>
          <a:off x="0" y="0"/>
          <a:ext cx="0" cy="0"/>
          <a:chOff x="0" y="0"/>
          <a:chExt cx="0" cy="0"/>
        </a:xfrm>
      </p:grpSpPr>
      <p:sp>
        <p:nvSpPr>
          <p:cNvPr id="2811" name="Shape 281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Finishing the Alabama Return</a:t>
            </a:r>
          </a:p>
        </p:txBody>
      </p:sp>
      <p:sp>
        <p:nvSpPr>
          <p:cNvPr id="2812" name="Shape 2812"/>
          <p:cNvSpPr txBox="1"/>
          <p:nvPr>
            <p:ph idx="1" type="body"/>
          </p:nvPr>
        </p:nvSpPr>
        <p:spPr>
          <a:xfrm>
            <a:off x="609600" y="1600203"/>
            <a:ext cx="109728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Who is the taxpayer’s current employer? </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 Alabama return will ask for the employer’s information to be listed on the return</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If multiple, select the W-2 with the higher amount of wages</a:t>
            </a:r>
          </a:p>
          <a:p>
            <a:pPr indent="-342900" lvl="0" marL="342900" marR="0" rtl="0" algn="l">
              <a:spcBef>
                <a:spcPts val="960"/>
              </a:spcBef>
              <a:buClr>
                <a:schemeClr val="dk1"/>
              </a:buClr>
              <a:buSzPts val="4800"/>
              <a:buFont typeface="Noto Sans Symbols"/>
              <a:buNone/>
            </a:pPr>
            <a:r>
              <a:t/>
            </a:r>
            <a:endParaRPr b="0" i="0" sz="4800" u="none" cap="none" strike="noStrike">
              <a:solidFill>
                <a:schemeClr val="dk1"/>
              </a:solidFill>
              <a:latin typeface="Questrial"/>
              <a:ea typeface="Questrial"/>
              <a:cs typeface="Questrial"/>
              <a:sym typeface="Questrial"/>
            </a:endParaRPr>
          </a:p>
        </p:txBody>
      </p:sp>
      <p:sp>
        <p:nvSpPr>
          <p:cNvPr id="2813" name="Shape 281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2">
                                            <p:txEl>
                                              <p:pRg end="0" st="0"/>
                                            </p:txEl>
                                          </p:spTgt>
                                        </p:tgtEl>
                                        <p:attrNameLst>
                                          <p:attrName>style.visibility</p:attrName>
                                        </p:attrNameLst>
                                      </p:cBhvr>
                                      <p:to>
                                        <p:strVal val="visible"/>
                                      </p:to>
                                    </p:set>
                                    <p:animEffect filter="fade" transition="in">
                                      <p:cBhvr>
                                        <p:cTn dur="500"/>
                                        <p:tgtEl>
                                          <p:spTgt spid="28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2">
                                            <p:txEl>
                                              <p:pRg end="1" st="1"/>
                                            </p:txEl>
                                          </p:spTgt>
                                        </p:tgtEl>
                                        <p:attrNameLst>
                                          <p:attrName>style.visibility</p:attrName>
                                        </p:attrNameLst>
                                      </p:cBhvr>
                                      <p:to>
                                        <p:strVal val="visible"/>
                                      </p:to>
                                    </p:set>
                                    <p:animEffect filter="fade" transition="in">
                                      <p:cBhvr>
                                        <p:cTn dur="500"/>
                                        <p:tgtEl>
                                          <p:spTgt spid="281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2">
                                            <p:txEl>
                                              <p:pRg end="2" st="2"/>
                                            </p:txEl>
                                          </p:spTgt>
                                        </p:tgtEl>
                                        <p:attrNameLst>
                                          <p:attrName>style.visibility</p:attrName>
                                        </p:attrNameLst>
                                      </p:cBhvr>
                                      <p:to>
                                        <p:strVal val="visible"/>
                                      </p:to>
                                    </p:set>
                                    <p:animEffect filter="fade" transition="in">
                                      <p:cBhvr>
                                        <p:cTn dur="500"/>
                                        <p:tgtEl>
                                          <p:spTgt spid="281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2">
                                            <p:txEl>
                                              <p:pRg end="3" st="3"/>
                                            </p:txEl>
                                          </p:spTgt>
                                        </p:tgtEl>
                                        <p:attrNameLst>
                                          <p:attrName>style.visibility</p:attrName>
                                        </p:attrNameLst>
                                      </p:cBhvr>
                                      <p:to>
                                        <p:strVal val="visible"/>
                                      </p:to>
                                    </p:set>
                                    <p:animEffect filter="fade" transition="in">
                                      <p:cBhvr>
                                        <p:cTn dur="500"/>
                                        <p:tgtEl>
                                          <p:spTgt spid="281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7" name="Shape 2817"/>
        <p:cNvGrpSpPr/>
        <p:nvPr/>
      </p:nvGrpSpPr>
      <p:grpSpPr>
        <a:xfrm>
          <a:off x="0" y="0"/>
          <a:ext cx="0" cy="0"/>
          <a:chOff x="0" y="0"/>
          <a:chExt cx="0" cy="0"/>
        </a:xfrm>
      </p:grpSpPr>
      <p:sp>
        <p:nvSpPr>
          <p:cNvPr id="2818" name="Shape 281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Finishing the Alabama Return</a:t>
            </a:r>
          </a:p>
        </p:txBody>
      </p:sp>
      <p:sp>
        <p:nvSpPr>
          <p:cNvPr id="2819" name="Shape 2819"/>
          <p:cNvSpPr txBox="1"/>
          <p:nvPr>
            <p:ph idx="1" type="body"/>
          </p:nvPr>
        </p:nvSpPr>
        <p:spPr>
          <a:xfrm>
            <a:off x="609600" y="1600203"/>
            <a:ext cx="109728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Does the taxpayer have any income on their federal return that is not on their state return?</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Unemployment Compensation</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Social Security Benefits</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Defined Benefits </a:t>
            </a:r>
            <a:r>
              <a:rPr b="0" i="0" lang="en-US" sz="3600" u="none" cap="none" strike="noStrike">
                <a:solidFill>
                  <a:srgbClr val="800000"/>
                </a:solidFill>
                <a:latin typeface="Questrial"/>
                <a:ea typeface="Questrial"/>
                <a:cs typeface="Questrial"/>
                <a:sym typeface="Questrial"/>
              </a:rPr>
              <a:t>(advanced volunteers only)</a:t>
            </a:r>
          </a:p>
          <a:p>
            <a:pPr indent="-285750" lvl="1" marL="742950" marR="0" rtl="0" algn="l">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Railroad Retirement </a:t>
            </a:r>
            <a:r>
              <a:rPr b="0" i="0" lang="en-US" sz="3600" u="none" cap="none" strike="noStrike">
                <a:solidFill>
                  <a:srgbClr val="800000"/>
                </a:solidFill>
                <a:latin typeface="Questrial"/>
                <a:ea typeface="Questrial"/>
                <a:cs typeface="Questrial"/>
                <a:sym typeface="Questrial"/>
              </a:rPr>
              <a:t>(advanced volunteers only)</a:t>
            </a:r>
          </a:p>
        </p:txBody>
      </p:sp>
      <p:sp>
        <p:nvSpPr>
          <p:cNvPr id="2820" name="Shape 282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9">
                                            <p:txEl>
                                              <p:pRg end="0" st="0"/>
                                            </p:txEl>
                                          </p:spTgt>
                                        </p:tgtEl>
                                        <p:attrNameLst>
                                          <p:attrName>style.visibility</p:attrName>
                                        </p:attrNameLst>
                                      </p:cBhvr>
                                      <p:to>
                                        <p:strVal val="visible"/>
                                      </p:to>
                                    </p:set>
                                    <p:animEffect filter="fade" transition="in">
                                      <p:cBhvr>
                                        <p:cTn dur="500"/>
                                        <p:tgtEl>
                                          <p:spTgt spid="281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9">
                                            <p:txEl>
                                              <p:pRg end="1" st="1"/>
                                            </p:txEl>
                                          </p:spTgt>
                                        </p:tgtEl>
                                        <p:attrNameLst>
                                          <p:attrName>style.visibility</p:attrName>
                                        </p:attrNameLst>
                                      </p:cBhvr>
                                      <p:to>
                                        <p:strVal val="visible"/>
                                      </p:to>
                                    </p:set>
                                    <p:animEffect filter="fade" transition="in">
                                      <p:cBhvr>
                                        <p:cTn dur="500"/>
                                        <p:tgtEl>
                                          <p:spTgt spid="281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9">
                                            <p:txEl>
                                              <p:pRg end="2" st="2"/>
                                            </p:txEl>
                                          </p:spTgt>
                                        </p:tgtEl>
                                        <p:attrNameLst>
                                          <p:attrName>style.visibility</p:attrName>
                                        </p:attrNameLst>
                                      </p:cBhvr>
                                      <p:to>
                                        <p:strVal val="visible"/>
                                      </p:to>
                                    </p:set>
                                    <p:animEffect filter="fade" transition="in">
                                      <p:cBhvr>
                                        <p:cTn dur="500"/>
                                        <p:tgtEl>
                                          <p:spTgt spid="281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9">
                                            <p:txEl>
                                              <p:pRg end="3" st="3"/>
                                            </p:txEl>
                                          </p:spTgt>
                                        </p:tgtEl>
                                        <p:attrNameLst>
                                          <p:attrName>style.visibility</p:attrName>
                                        </p:attrNameLst>
                                      </p:cBhvr>
                                      <p:to>
                                        <p:strVal val="visible"/>
                                      </p:to>
                                    </p:set>
                                    <p:animEffect filter="fade" transition="in">
                                      <p:cBhvr>
                                        <p:cTn dur="500"/>
                                        <p:tgtEl>
                                          <p:spTgt spid="281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9">
                                            <p:txEl>
                                              <p:pRg end="4" st="4"/>
                                            </p:txEl>
                                          </p:spTgt>
                                        </p:tgtEl>
                                        <p:attrNameLst>
                                          <p:attrName>style.visibility</p:attrName>
                                        </p:attrNameLst>
                                      </p:cBhvr>
                                      <p:to>
                                        <p:strVal val="visible"/>
                                      </p:to>
                                    </p:set>
                                    <p:animEffect filter="fade" transition="in">
                                      <p:cBhvr>
                                        <p:cTn dur="500"/>
                                        <p:tgtEl>
                                          <p:spTgt spid="281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4" name="Shape 2824"/>
        <p:cNvGrpSpPr/>
        <p:nvPr/>
      </p:nvGrpSpPr>
      <p:grpSpPr>
        <a:xfrm>
          <a:off x="0" y="0"/>
          <a:ext cx="0" cy="0"/>
          <a:chOff x="0" y="0"/>
          <a:chExt cx="0" cy="0"/>
        </a:xfrm>
      </p:grpSpPr>
      <p:sp>
        <p:nvSpPr>
          <p:cNvPr id="2825" name="Shape 282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Paying a Balance/Receiving a Refund</a:t>
            </a:r>
          </a:p>
        </p:txBody>
      </p:sp>
      <p:sp>
        <p:nvSpPr>
          <p:cNvPr id="2826" name="Shape 2826"/>
          <p:cNvSpPr txBox="1"/>
          <p:nvPr>
            <p:ph idx="1" type="body"/>
          </p:nvPr>
        </p:nvSpPr>
        <p:spPr>
          <a:xfrm>
            <a:off x="609600" y="1600203"/>
            <a:ext cx="10972800" cy="4526100"/>
          </a:xfrm>
          <a:prstGeom prst="rect">
            <a:avLst/>
          </a:prstGeom>
          <a:noFill/>
          <a:ln>
            <a:noFill/>
          </a:ln>
        </p:spPr>
        <p:txBody>
          <a:bodyPr anchorCtr="0" anchor="t" bIns="45700" lIns="91425" rIns="91425" wrap="square" tIns="45700">
            <a:noAutofit/>
          </a:bodyPr>
          <a:lstStyle/>
          <a:p>
            <a:pPr indent="-342900" lvl="0" marL="342900" marR="0" rtl="0" algn="l">
              <a:lnSpc>
                <a:spcPct val="8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Much like the federal return, taxpayers can have their refunds directly deposited or they can receive a check</a:t>
            </a:r>
          </a:p>
          <a:p>
            <a:pPr indent="-342900" lvl="0" marL="342900" marR="0" rtl="0" algn="l">
              <a:lnSpc>
                <a:spcPct val="80000"/>
              </a:lnSpc>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also have their liabilities directly debited or they can send a check</a:t>
            </a:r>
          </a:p>
        </p:txBody>
      </p:sp>
      <p:sp>
        <p:nvSpPr>
          <p:cNvPr id="2827" name="Shape 282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6">
                                            <p:txEl>
                                              <p:pRg end="0" st="0"/>
                                            </p:txEl>
                                          </p:spTgt>
                                        </p:tgtEl>
                                        <p:attrNameLst>
                                          <p:attrName>style.visibility</p:attrName>
                                        </p:attrNameLst>
                                      </p:cBhvr>
                                      <p:to>
                                        <p:strVal val="visible"/>
                                      </p:to>
                                    </p:set>
                                    <p:animEffect filter="fade" transition="in">
                                      <p:cBhvr>
                                        <p:cTn dur="500"/>
                                        <p:tgtEl>
                                          <p:spTgt spid="282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6">
                                            <p:txEl>
                                              <p:pRg end="1" st="1"/>
                                            </p:txEl>
                                          </p:spTgt>
                                        </p:tgtEl>
                                        <p:attrNameLst>
                                          <p:attrName>style.visibility</p:attrName>
                                        </p:attrNameLst>
                                      </p:cBhvr>
                                      <p:to>
                                        <p:strVal val="visible"/>
                                      </p:to>
                                    </p:set>
                                    <p:animEffect filter="fade" transition="in">
                                      <p:cBhvr>
                                        <p:cTn dur="500"/>
                                        <p:tgtEl>
                                          <p:spTgt spid="2826">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1" name="Shape 2831"/>
        <p:cNvGrpSpPr/>
        <p:nvPr/>
      </p:nvGrpSpPr>
      <p:grpSpPr>
        <a:xfrm>
          <a:off x="0" y="0"/>
          <a:ext cx="0" cy="0"/>
          <a:chOff x="0" y="0"/>
          <a:chExt cx="0" cy="0"/>
        </a:xfrm>
      </p:grpSpPr>
      <p:sp>
        <p:nvSpPr>
          <p:cNvPr id="2832" name="Shape 283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Beth Branch</a:t>
            </a:r>
          </a:p>
        </p:txBody>
      </p:sp>
      <p:sp>
        <p:nvSpPr>
          <p:cNvPr id="2833" name="Shape 2833"/>
          <p:cNvSpPr txBox="1"/>
          <p:nvPr>
            <p:ph idx="1" type="body"/>
          </p:nvPr>
        </p:nvSpPr>
        <p:spPr>
          <a:xfrm>
            <a:off x="609600" y="1600203"/>
            <a:ext cx="10972800" cy="45261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Login to TaxSlayer (via Google Chrome)</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Vita.taxslayerpro.com/IRSTRAINING</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TRAINPROWEB</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Username: </a:t>
            </a:r>
            <a:r>
              <a:rPr lang="en-US"/>
              <a:t>SMITHJ</a:t>
            </a:r>
            <a:r>
              <a:rPr b="0" i="0" lang="en-US" sz="3600" u="none" cap="none" strike="noStrike">
                <a:solidFill>
                  <a:schemeClr val="dk1"/>
                </a:solidFill>
                <a:latin typeface="Questrial"/>
                <a:ea typeface="Questrial"/>
                <a:cs typeface="Questrial"/>
                <a:sym typeface="Questrial"/>
              </a:rPr>
              <a:t>TRAIN (last name, first initial,TRAIN)</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S</a:t>
            </a:r>
            <a:r>
              <a:rPr lang="en-US"/>
              <a:t>avefirstAL123!</a:t>
            </a:r>
          </a:p>
          <a:p>
            <a:pPr indent="-342900" lvl="0" marL="342900" marR="0" rtl="0" algn="l">
              <a:lnSpc>
                <a:spcPct val="90000"/>
              </a:lnSpc>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Alabama Return using AL Pub 4012 as a guide!</a:t>
            </a:r>
          </a:p>
        </p:txBody>
      </p:sp>
      <p:sp>
        <p:nvSpPr>
          <p:cNvPr id="2834" name="Shape 283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9" name="Shape 2839"/>
        <p:cNvGrpSpPr/>
        <p:nvPr/>
      </p:nvGrpSpPr>
      <p:grpSpPr>
        <a:xfrm>
          <a:off x="0" y="0"/>
          <a:ext cx="0" cy="0"/>
          <a:chOff x="0" y="0"/>
          <a:chExt cx="0" cy="0"/>
        </a:xfrm>
      </p:grpSpPr>
      <p:pic>
        <p:nvPicPr>
          <p:cNvPr descr="Impact-logo_SaveFirst-green.eps" id="2840" name="Shape 2840"/>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2841" name="Shape 2841"/>
          <p:cNvSpPr/>
          <p:nvPr/>
        </p:nvSpPr>
        <p:spPr>
          <a:xfrm>
            <a:off x="1524003" y="-184666"/>
            <a:ext cx="184731" cy="369332"/>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842" name="Shape 2842"/>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843" name="Shape 2843"/>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844" name="Shape 2844"/>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2845" name="Shape 2845"/>
          <p:cNvSpPr txBox="1"/>
          <p:nvPr/>
        </p:nvSpPr>
        <p:spPr>
          <a:xfrm>
            <a:off x="-1461427" y="1481721"/>
            <a:ext cx="184666"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2846" name="Shape 2846"/>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lang="en-US" sz="5400">
                <a:solidFill>
                  <a:schemeClr val="dk2"/>
                </a:solidFill>
                <a:latin typeface="Questrial"/>
                <a:ea typeface="Questrial"/>
                <a:cs typeface="Questrial"/>
                <a:sym typeface="Questrial"/>
              </a:rPr>
              <a:t>Tax Preparation Process</a:t>
            </a:r>
          </a:p>
        </p:txBody>
      </p:sp>
      <p:sp>
        <p:nvSpPr>
          <p:cNvPr id="2847" name="Shape 284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1" name="Shape 2851"/>
        <p:cNvGrpSpPr/>
        <p:nvPr/>
      </p:nvGrpSpPr>
      <p:grpSpPr>
        <a:xfrm>
          <a:off x="0" y="0"/>
          <a:ext cx="0" cy="0"/>
          <a:chOff x="0" y="0"/>
          <a:chExt cx="0" cy="0"/>
        </a:xfrm>
      </p:grpSpPr>
      <p:sp>
        <p:nvSpPr>
          <p:cNvPr id="2852" name="Shape 285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p>
        </p:txBody>
      </p:sp>
      <p:sp>
        <p:nvSpPr>
          <p:cNvPr id="2853" name="Shape 2853"/>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1: Preliminary Interview</a:t>
            </a: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Part 2: Preparing the Return in TaxSlayer</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3: Quality Review</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4: Finishing the Return</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5: Filing the Return</a:t>
            </a:r>
          </a:p>
        </p:txBody>
      </p:sp>
      <p:sp>
        <p:nvSpPr>
          <p:cNvPr id="2854" name="Shape 285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Shape 307"/>
          <p:cNvSpPr txBox="1"/>
          <p:nvPr>
            <p:ph type="title"/>
          </p:nvPr>
        </p:nvSpPr>
        <p:spPr>
          <a:xfrm>
            <a:off x="609600" y="-96362"/>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Nonrefundable Tax Credit</a:t>
            </a:r>
          </a:p>
        </p:txBody>
      </p:sp>
      <p:sp>
        <p:nvSpPr>
          <p:cNvPr id="308" name="Shape 308"/>
          <p:cNvSpPr txBox="1"/>
          <p:nvPr>
            <p:ph idx="1" type="body"/>
          </p:nvPr>
        </p:nvSpPr>
        <p:spPr>
          <a:xfrm>
            <a:off x="184525" y="908275"/>
            <a:ext cx="4581000" cy="25773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Let’s look at the scope of service chart!</a:t>
            </a:r>
          </a:p>
          <a:p>
            <a:pPr indent="-342900" lvl="0" marL="342900" rtl="0">
              <a:spcBef>
                <a:spcPts val="0"/>
              </a:spcBef>
              <a:buClr>
                <a:schemeClr val="dk1"/>
              </a:buClr>
              <a:buSzPts val="4000"/>
              <a:buFont typeface="Noto Sans Symbols"/>
              <a:buChar char="➢"/>
            </a:pPr>
            <a:r>
              <a:rPr lang="en-US" sz="3600"/>
              <a:t>If a credit is out of scope for you, just set it aside for your advanced volunteer and make a note on the back of the I/I form.</a:t>
            </a:r>
          </a:p>
          <a:p>
            <a:pPr indent="0" lvl="0" marL="0" marR="0" rtl="0" algn="l">
              <a:lnSpc>
                <a:spcPct val="90000"/>
              </a:lnSpc>
              <a:spcBef>
                <a:spcPts val="0"/>
              </a:spcBef>
              <a:spcAft>
                <a:spcPts val="0"/>
              </a:spcAft>
              <a:buNone/>
            </a:pPr>
            <a:r>
              <a:t/>
            </a:r>
            <a:endParaRPr/>
          </a:p>
        </p:txBody>
      </p:sp>
      <p:pic>
        <p:nvPicPr>
          <p:cNvPr descr="Screen Shot 2017-10-20 at 9.34.34 AM.png" id="309" name="Shape 309"/>
          <p:cNvPicPr preferRelativeResize="0"/>
          <p:nvPr/>
        </p:nvPicPr>
        <p:blipFill rotWithShape="1">
          <a:blip r:embed="rId3">
            <a:alphaModFix/>
          </a:blip>
          <a:srcRect b="2981" l="0" r="0" t="2971"/>
          <a:stretch/>
        </p:blipFill>
        <p:spPr>
          <a:xfrm>
            <a:off x="4735850" y="1321103"/>
            <a:ext cx="7456150" cy="630472"/>
          </a:xfrm>
          <a:prstGeom prst="rect">
            <a:avLst/>
          </a:prstGeom>
          <a:noFill/>
          <a:ln>
            <a:noFill/>
          </a:ln>
          <a:effectLst>
            <a:outerShdw blurRad="190500" rotWithShape="0" algn="tl">
              <a:srgbClr val="000000">
                <a:alpha val="69800"/>
              </a:srgbClr>
            </a:outerShdw>
          </a:effectLst>
        </p:spPr>
      </p:pic>
      <p:pic>
        <p:nvPicPr>
          <p:cNvPr descr="Screen Shot 2017-10-19 at 9.19.46 AM.png" id="310" name="Shape 310"/>
          <p:cNvPicPr preferRelativeResize="0"/>
          <p:nvPr/>
        </p:nvPicPr>
        <p:blipFill rotWithShape="1">
          <a:blip r:embed="rId4">
            <a:alphaModFix/>
          </a:blip>
          <a:srcRect b="0" l="0" r="0" t="0"/>
          <a:stretch/>
        </p:blipFill>
        <p:spPr>
          <a:xfrm>
            <a:off x="4823900" y="2009300"/>
            <a:ext cx="7280050" cy="4734025"/>
          </a:xfrm>
          <a:prstGeom prst="rect">
            <a:avLst/>
          </a:prstGeom>
          <a:noFill/>
          <a:ln>
            <a:noFill/>
          </a:ln>
          <a:effectLst>
            <a:outerShdw blurRad="190500" rotWithShape="0" algn="tl">
              <a:srgbClr val="000000">
                <a:alpha val="69800"/>
              </a:srgbClr>
            </a:outerShdw>
          </a:effectLst>
        </p:spPr>
      </p:pic>
      <p:sp>
        <p:nvSpPr>
          <p:cNvPr id="311" name="Shape 31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xEl>
                                              <p:pRg end="0" st="0"/>
                                            </p:txEl>
                                          </p:spTgt>
                                        </p:tgtEl>
                                        <p:attrNameLst>
                                          <p:attrName>style.visibility</p:attrName>
                                        </p:attrNameLst>
                                      </p:cBhvr>
                                      <p:to>
                                        <p:strVal val="visible"/>
                                      </p:to>
                                    </p:set>
                                    <p:animEffect filter="fade" transition="in">
                                      <p:cBhvr>
                                        <p:cTn dur="500"/>
                                        <p:tgtEl>
                                          <p:spTgt spid="3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xEl>
                                              <p:pRg end="1" st="1"/>
                                            </p:txEl>
                                          </p:spTgt>
                                        </p:tgtEl>
                                        <p:attrNameLst>
                                          <p:attrName>style.visibility</p:attrName>
                                        </p:attrNameLst>
                                      </p:cBhvr>
                                      <p:to>
                                        <p:strVal val="visible"/>
                                      </p:to>
                                    </p:set>
                                    <p:animEffect filter="fade" transition="in">
                                      <p:cBhvr>
                                        <p:cTn dur="500"/>
                                        <p:tgtEl>
                                          <p:spTgt spid="30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xEl>
                                              <p:pRg end="2" st="2"/>
                                            </p:txEl>
                                          </p:spTgt>
                                        </p:tgtEl>
                                        <p:attrNameLst>
                                          <p:attrName>style.visibility</p:attrName>
                                        </p:attrNameLst>
                                      </p:cBhvr>
                                      <p:to>
                                        <p:strVal val="visible"/>
                                      </p:to>
                                    </p:set>
                                    <p:animEffect filter="fade" transition="in">
                                      <p:cBhvr>
                                        <p:cTn dur="500"/>
                                        <p:tgtEl>
                                          <p:spTgt spid="30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8" name="Shape 2858"/>
        <p:cNvGrpSpPr/>
        <p:nvPr/>
      </p:nvGrpSpPr>
      <p:grpSpPr>
        <a:xfrm>
          <a:off x="0" y="0"/>
          <a:ext cx="0" cy="0"/>
          <a:chOff x="0" y="0"/>
          <a:chExt cx="0" cy="0"/>
        </a:xfrm>
      </p:grpSpPr>
      <p:sp>
        <p:nvSpPr>
          <p:cNvPr id="2859" name="Shape 285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a:t>
            </a:r>
          </a:p>
        </p:txBody>
      </p:sp>
      <p:sp>
        <p:nvSpPr>
          <p:cNvPr id="2860" name="Shape 2860"/>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Filing Status, Personal Information, and Dependents.</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Click “Enter Myself” on the Income page</a:t>
            </a:r>
          </a:p>
          <a:p>
            <a:pPr indent="0" lvl="1" marL="457200" marR="0" rtl="0" algn="l">
              <a:spcBef>
                <a:spcPts val="720"/>
              </a:spcBef>
              <a:buClr>
                <a:schemeClr val="dk1"/>
              </a:buClr>
              <a:buFont typeface="Arial"/>
              <a:buNone/>
            </a:pPr>
            <a:r>
              <a:t/>
            </a:r>
            <a:endParaRPr b="0" i="0" sz="3600" u="none" cap="none" strike="noStrike">
              <a:solidFill>
                <a:schemeClr val="dk1"/>
              </a:solidFill>
              <a:latin typeface="Questrial"/>
              <a:ea typeface="Questrial"/>
              <a:cs typeface="Questrial"/>
              <a:sym typeface="Questrial"/>
            </a:endParaRPr>
          </a:p>
        </p:txBody>
      </p:sp>
      <p:sp>
        <p:nvSpPr>
          <p:cNvPr id="2861" name="Shape 286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5" name="Shape 2865"/>
        <p:cNvGrpSpPr/>
        <p:nvPr/>
      </p:nvGrpSpPr>
      <p:grpSpPr>
        <a:xfrm>
          <a:off x="0" y="0"/>
          <a:ext cx="0" cy="0"/>
          <a:chOff x="0" y="0"/>
          <a:chExt cx="0" cy="0"/>
        </a:xfrm>
      </p:grpSpPr>
      <p:sp>
        <p:nvSpPr>
          <p:cNvPr id="2866" name="Shape 286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a:t>
            </a:r>
          </a:p>
        </p:txBody>
      </p:sp>
      <p:sp>
        <p:nvSpPr>
          <p:cNvPr id="2867" name="Shape 2867"/>
          <p:cNvSpPr txBox="1"/>
          <p:nvPr>
            <p:ph idx="1" type="body"/>
          </p:nvPr>
        </p:nvSpPr>
        <p:spPr>
          <a:xfrm>
            <a:off x="247525" y="1417650"/>
            <a:ext cx="119445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income section, deductions section, the health insurance section, the State section.</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a:t>
            </a:r>
            <a:r>
              <a:rPr b="0" i="0" lang="en-US" sz="4000" u="none" cap="none" strike="noStrike">
                <a:solidFill>
                  <a:schemeClr val="dk1"/>
                </a:solidFill>
                <a:latin typeface="Questrial"/>
                <a:ea typeface="Questrial"/>
                <a:cs typeface="Questrial"/>
                <a:sym typeface="Questrial"/>
              </a:rPr>
              <a:t>the forms: Gen Use, Gen Disclosure and Prep Use</a:t>
            </a:r>
          </a:p>
          <a:p>
            <a:pPr indent="-342900" lvl="0" marL="342900" marR="0" rtl="0" algn="l">
              <a:spcBef>
                <a:spcPts val="800"/>
              </a:spcBef>
              <a:spcAft>
                <a:spcPts val="0"/>
              </a:spcAft>
              <a:buClr>
                <a:schemeClr val="dk1"/>
              </a:buClr>
              <a:buSzPts val="4000"/>
              <a:buFont typeface="Noto Sans Symbols"/>
              <a:buChar char="➢"/>
            </a:pPr>
            <a:r>
              <a:rPr lang="en-US"/>
              <a:t>Select the type of return and enter the bank account information.</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Review the entire return and take care of any diagnostic errors</a:t>
            </a:r>
          </a:p>
        </p:txBody>
      </p:sp>
      <p:sp>
        <p:nvSpPr>
          <p:cNvPr id="2868" name="Shape 286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2" name="Shape 2872"/>
        <p:cNvGrpSpPr/>
        <p:nvPr/>
      </p:nvGrpSpPr>
      <p:grpSpPr>
        <a:xfrm>
          <a:off x="0" y="0"/>
          <a:ext cx="0" cy="0"/>
          <a:chOff x="0" y="0"/>
          <a:chExt cx="0" cy="0"/>
        </a:xfrm>
      </p:grpSpPr>
      <p:sp>
        <p:nvSpPr>
          <p:cNvPr id="2873" name="Shape 287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 – Taxpayer and Spouse PIN</a:t>
            </a:r>
          </a:p>
        </p:txBody>
      </p:sp>
      <p:sp>
        <p:nvSpPr>
          <p:cNvPr id="2874" name="Shape 2874"/>
          <p:cNvSpPr txBox="1"/>
          <p:nvPr>
            <p:ph idx="1" type="body"/>
          </p:nvPr>
        </p:nvSpPr>
        <p:spPr>
          <a:xfrm>
            <a:off x="609600" y="1943103"/>
            <a:ext cx="10972800" cy="1383629"/>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 the PIN section, have each taxpayer enter a 5-number pin.</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authorizes us to e-file for the taxpayer!</a:t>
            </a:r>
          </a:p>
        </p:txBody>
      </p:sp>
      <p:sp>
        <p:nvSpPr>
          <p:cNvPr id="2875" name="Shape 287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9" name="Shape 2879"/>
        <p:cNvGrpSpPr/>
        <p:nvPr/>
      </p:nvGrpSpPr>
      <p:grpSpPr>
        <a:xfrm>
          <a:off x="0" y="0"/>
          <a:ext cx="0" cy="0"/>
          <a:chOff x="0" y="0"/>
          <a:chExt cx="0" cy="0"/>
        </a:xfrm>
      </p:grpSpPr>
      <p:sp>
        <p:nvSpPr>
          <p:cNvPr id="2880" name="Shape 288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 – General Use Form</a:t>
            </a:r>
          </a:p>
        </p:txBody>
      </p:sp>
      <p:pic>
        <p:nvPicPr>
          <p:cNvPr id="2881" name="Shape 2881"/>
          <p:cNvPicPr preferRelativeResize="0"/>
          <p:nvPr/>
        </p:nvPicPr>
        <p:blipFill>
          <a:blip r:embed="rId3">
            <a:alphaModFix/>
          </a:blip>
          <a:stretch>
            <a:fillRect/>
          </a:stretch>
        </p:blipFill>
        <p:spPr>
          <a:xfrm>
            <a:off x="2349625" y="1570038"/>
            <a:ext cx="7379770" cy="5135563"/>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50"/>
              </a:srgbClr>
            </a:outerShdw>
          </a:effectLst>
        </p:spPr>
      </p:pic>
      <p:sp>
        <p:nvSpPr>
          <p:cNvPr id="2882" name="Shape 288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6" name="Shape 2886"/>
        <p:cNvGrpSpPr/>
        <p:nvPr/>
      </p:nvGrpSpPr>
      <p:grpSpPr>
        <a:xfrm>
          <a:off x="0" y="0"/>
          <a:ext cx="0" cy="0"/>
          <a:chOff x="0" y="0"/>
          <a:chExt cx="0" cy="0"/>
        </a:xfrm>
      </p:grpSpPr>
      <p:sp>
        <p:nvSpPr>
          <p:cNvPr id="2887" name="Shape 288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 – General Disclosure Form</a:t>
            </a:r>
          </a:p>
        </p:txBody>
      </p:sp>
      <p:pic>
        <p:nvPicPr>
          <p:cNvPr id="2888" name="Shape 2888"/>
          <p:cNvPicPr preferRelativeResize="0"/>
          <p:nvPr/>
        </p:nvPicPr>
        <p:blipFill>
          <a:blip r:embed="rId3">
            <a:alphaModFix/>
          </a:blip>
          <a:stretch>
            <a:fillRect/>
          </a:stretch>
        </p:blipFill>
        <p:spPr>
          <a:xfrm>
            <a:off x="2189800" y="1556738"/>
            <a:ext cx="7423533" cy="5135562"/>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50"/>
              </a:srgbClr>
            </a:outerShdw>
          </a:effectLst>
        </p:spPr>
      </p:pic>
      <p:sp>
        <p:nvSpPr>
          <p:cNvPr id="2889" name="Shape 288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3" name="Shape 2893"/>
        <p:cNvGrpSpPr/>
        <p:nvPr/>
      </p:nvGrpSpPr>
      <p:grpSpPr>
        <a:xfrm>
          <a:off x="0" y="0"/>
          <a:ext cx="0" cy="0"/>
          <a:chOff x="0" y="0"/>
          <a:chExt cx="0" cy="0"/>
        </a:xfrm>
      </p:grpSpPr>
      <p:sp>
        <p:nvSpPr>
          <p:cNvPr id="2894" name="Shape 289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 – Prep Use Form</a:t>
            </a:r>
          </a:p>
        </p:txBody>
      </p:sp>
      <p:pic>
        <p:nvPicPr>
          <p:cNvPr id="2895" name="Shape 2895"/>
          <p:cNvPicPr preferRelativeResize="0"/>
          <p:nvPr/>
        </p:nvPicPr>
        <p:blipFill>
          <a:blip r:embed="rId3">
            <a:alphaModFix/>
          </a:blip>
          <a:stretch>
            <a:fillRect/>
          </a:stretch>
        </p:blipFill>
        <p:spPr>
          <a:xfrm>
            <a:off x="2056675" y="1543388"/>
            <a:ext cx="7757046" cy="5135562"/>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50"/>
              </a:srgbClr>
            </a:outerShdw>
          </a:effectLst>
        </p:spPr>
      </p:pic>
      <p:sp>
        <p:nvSpPr>
          <p:cNvPr id="2896" name="Shape 289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1" name="Shape 2901"/>
        <p:cNvGrpSpPr/>
        <p:nvPr/>
      </p:nvGrpSpPr>
      <p:grpSpPr>
        <a:xfrm>
          <a:off x="0" y="0"/>
          <a:ext cx="0" cy="0"/>
          <a:chOff x="0" y="0"/>
          <a:chExt cx="0" cy="0"/>
        </a:xfrm>
      </p:grpSpPr>
      <p:sp>
        <p:nvSpPr>
          <p:cNvPr id="2902" name="Shape 2902"/>
          <p:cNvSpPr txBox="1"/>
          <p:nvPr/>
        </p:nvSpPr>
        <p:spPr>
          <a:xfrm>
            <a:off x="7848875" y="1726775"/>
            <a:ext cx="4250400" cy="4184700"/>
          </a:xfrm>
          <a:prstGeom prst="rect">
            <a:avLst/>
          </a:prstGeom>
          <a:solidFill>
            <a:schemeClr val="dk1"/>
          </a:solidFill>
          <a:ln cap="flat" cmpd="sng" w="25400">
            <a:solidFill>
              <a:srgbClr val="567430"/>
            </a:solidFill>
            <a:prstDash val="solid"/>
            <a:round/>
            <a:headEnd len="med" w="med" type="none"/>
            <a:tailEnd len="med" w="med" type="none"/>
          </a:ln>
        </p:spPr>
        <p:txBody>
          <a:bodyPr anchorCtr="0" anchor="t" bIns="45700" lIns="91425" rIns="91425" wrap="square" tIns="45700">
            <a:noAutofit/>
          </a:bodyPr>
          <a:lstStyle/>
          <a:p>
            <a:pPr indent="0" lvl="0" marL="0" marR="0" rtl="0">
              <a:spcBef>
                <a:spcPts val="0"/>
              </a:spcBef>
              <a:buNone/>
            </a:pPr>
            <a:r>
              <a:rPr b="1" lang="en-US" sz="2400">
                <a:solidFill>
                  <a:schemeClr val="lt1"/>
                </a:solidFill>
                <a:latin typeface="Questrial"/>
                <a:ea typeface="Questrial"/>
                <a:cs typeface="Questrial"/>
                <a:sym typeface="Questrial"/>
              </a:rPr>
              <a:t>You’ll enter this on the taxpayer’s return in the “Miscellaneous Forms” section. This won’t affect the taxpayer’s return in any way, but it must be entered or the return will be rejected when it is submitted. This pin ensures that no one fraudulently files their return this year.</a:t>
            </a:r>
          </a:p>
        </p:txBody>
      </p:sp>
      <p:sp>
        <p:nvSpPr>
          <p:cNvPr id="2903" name="Shape 290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accent4"/>
              </a:buClr>
              <a:buFont typeface="Questrial"/>
              <a:buNone/>
            </a:pPr>
            <a:r>
              <a:rPr b="1" i="0" lang="en-US" sz="4800" u="none" cap="none" strike="noStrike">
                <a:solidFill>
                  <a:schemeClr val="accent4"/>
                </a:solidFill>
                <a:latin typeface="Questrial"/>
                <a:ea typeface="Questrial"/>
                <a:cs typeface="Questrial"/>
                <a:sym typeface="Questrial"/>
              </a:rPr>
              <a:t>Part 2: Preparing the Return in Tax</a:t>
            </a:r>
            <a:r>
              <a:rPr lang="en-US">
                <a:solidFill>
                  <a:schemeClr val="accent4"/>
                </a:solidFill>
              </a:rPr>
              <a:t>Slayer</a:t>
            </a:r>
            <a:r>
              <a:rPr b="1" i="0" lang="en-US" sz="4800" u="none" cap="none" strike="noStrike">
                <a:solidFill>
                  <a:schemeClr val="accent4"/>
                </a:solidFill>
                <a:latin typeface="Questrial"/>
                <a:ea typeface="Questrial"/>
                <a:cs typeface="Questrial"/>
                <a:sym typeface="Questrial"/>
              </a:rPr>
              <a:t> – Identity Protection Pin</a:t>
            </a:r>
          </a:p>
        </p:txBody>
      </p:sp>
      <p:pic>
        <p:nvPicPr>
          <p:cNvPr id="2904" name="Shape 2904"/>
          <p:cNvPicPr preferRelativeResize="0"/>
          <p:nvPr/>
        </p:nvPicPr>
        <p:blipFill>
          <a:blip r:embed="rId3">
            <a:alphaModFix/>
          </a:blip>
          <a:stretch>
            <a:fillRect/>
          </a:stretch>
        </p:blipFill>
        <p:spPr>
          <a:xfrm>
            <a:off x="395200" y="1726775"/>
            <a:ext cx="7319100" cy="4375025"/>
          </a:xfrm>
          <a:prstGeom prst="rect">
            <a:avLst/>
          </a:prstGeom>
          <a:noFill/>
          <a:ln cap="sq" cmpd="sng" w="38100">
            <a:solidFill>
              <a:srgbClr val="000000"/>
            </a:solidFill>
            <a:prstDash val="solid"/>
            <a:miter lim="8000"/>
            <a:headEnd len="med" w="med" type="none"/>
            <a:tailEnd len="med" w="med" type="none"/>
          </a:ln>
          <a:effectLst>
            <a:outerShdw blurRad="50800" rotWithShape="0" algn="tl" dir="2700000" dist="38100">
              <a:srgbClr val="000000">
                <a:alpha val="42750"/>
              </a:srgbClr>
            </a:outerShdw>
          </a:effectLst>
        </p:spPr>
      </p:pic>
      <p:sp>
        <p:nvSpPr>
          <p:cNvPr id="2905" name="Shape 2905"/>
          <p:cNvSpPr/>
          <p:nvPr>
            <p:ph idx="12" type="sldNum"/>
          </p:nvPr>
        </p:nvSpPr>
        <p:spPr>
          <a:xfrm>
            <a:off x="11375717" y="5648960"/>
            <a:ext cx="731400" cy="396300"/>
          </a:xfrm>
          <a:prstGeom prst="bracketPair">
            <a:avLst/>
          </a:prstGeom>
        </p:spPr>
        <p:txBody>
          <a:bodyPr anchorCtr="0" anchor="t" bIns="45700" lIns="91425" rIns="91425" wrap="square" tIns="45700">
            <a:noAutofit/>
          </a:bodyPr>
          <a:lstStyle/>
          <a:p>
            <a:pPr indent="0" lvl="0" marL="0">
              <a:spcBef>
                <a:spcPts val="0"/>
              </a:spcBef>
              <a:buClr>
                <a:srgbClr val="000000"/>
              </a:buClr>
              <a:buFont typeface="Arial"/>
              <a:buNone/>
            </a:pPr>
            <a:fld id="{00000000-1234-1234-1234-123412341234}" type="slidenum">
              <a:rPr lang="en-US"/>
              <a:t>‹#›</a:t>
            </a:fld>
          </a:p>
        </p:txBody>
      </p:sp>
    </p:spTree>
  </p:cSld>
  <p:clrMapOvr>
    <a:masterClrMapping/>
  </p:clrMapOvr>
</p:sld>
</file>

<file path=ppt/slides/slide3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9" name="Shape 2909"/>
        <p:cNvGrpSpPr/>
        <p:nvPr/>
      </p:nvGrpSpPr>
      <p:grpSpPr>
        <a:xfrm>
          <a:off x="0" y="0"/>
          <a:ext cx="0" cy="0"/>
          <a:chOff x="0" y="0"/>
          <a:chExt cx="0" cy="0"/>
        </a:xfrm>
      </p:grpSpPr>
      <p:sp>
        <p:nvSpPr>
          <p:cNvPr id="2910" name="Shape 291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p>
        </p:txBody>
      </p:sp>
      <p:sp>
        <p:nvSpPr>
          <p:cNvPr id="2911" name="Shape 2911"/>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1: Preliminary Interview</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2: Preparing the Return in TaxSlayer</a:t>
            </a: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Part 3: Quality Review</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4: Finishing the Return</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5: Filing the Return</a:t>
            </a:r>
          </a:p>
        </p:txBody>
      </p:sp>
      <p:sp>
        <p:nvSpPr>
          <p:cNvPr id="2912" name="Shape 291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7" name="Shape 2917"/>
        <p:cNvGrpSpPr/>
        <p:nvPr/>
      </p:nvGrpSpPr>
      <p:grpSpPr>
        <a:xfrm>
          <a:off x="0" y="0"/>
          <a:ext cx="0" cy="0"/>
          <a:chOff x="0" y="0"/>
          <a:chExt cx="0" cy="0"/>
        </a:xfrm>
      </p:grpSpPr>
      <p:sp>
        <p:nvSpPr>
          <p:cNvPr id="2918" name="Shape 291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Part 3: Quality Review</a:t>
            </a:r>
          </a:p>
        </p:txBody>
      </p:sp>
      <p:pic>
        <p:nvPicPr>
          <p:cNvPr id="2919" name="Shape 2919"/>
          <p:cNvPicPr preferRelativeResize="0"/>
          <p:nvPr/>
        </p:nvPicPr>
        <p:blipFill>
          <a:blip r:embed="rId3">
            <a:alphaModFix/>
          </a:blip>
          <a:stretch>
            <a:fillRect/>
          </a:stretch>
        </p:blipFill>
        <p:spPr>
          <a:xfrm>
            <a:off x="1066425" y="1417650"/>
            <a:ext cx="10664376" cy="5135551"/>
          </a:xfrm>
          <a:prstGeom prst="rect">
            <a:avLst/>
          </a:prstGeom>
          <a:noFill/>
          <a:ln>
            <a:noFill/>
          </a:ln>
        </p:spPr>
      </p:pic>
      <p:sp>
        <p:nvSpPr>
          <p:cNvPr id="2920" name="Shape 292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5" name="Shape 2925"/>
        <p:cNvGrpSpPr/>
        <p:nvPr/>
      </p:nvGrpSpPr>
      <p:grpSpPr>
        <a:xfrm>
          <a:off x="0" y="0"/>
          <a:ext cx="0" cy="0"/>
          <a:chOff x="0" y="0"/>
          <a:chExt cx="0" cy="0"/>
        </a:xfrm>
      </p:grpSpPr>
      <p:sp>
        <p:nvSpPr>
          <p:cNvPr id="2926" name="Shape 292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Part 3: Quality Review</a:t>
            </a:r>
          </a:p>
        </p:txBody>
      </p:sp>
      <p:sp>
        <p:nvSpPr>
          <p:cNvPr id="2927" name="Shape 2927"/>
          <p:cNvSpPr txBox="1"/>
          <p:nvPr/>
        </p:nvSpPr>
        <p:spPr>
          <a:xfrm>
            <a:off x="1747950" y="1417650"/>
            <a:ext cx="8696100" cy="1945800"/>
          </a:xfrm>
          <a:prstGeom prst="rect">
            <a:avLst/>
          </a:prstGeom>
          <a:solidFill>
            <a:schemeClr val="dk1"/>
          </a:solidFill>
          <a:ln cap="flat" cmpd="sng" w="25400">
            <a:solidFill>
              <a:srgbClr val="567430"/>
            </a:solidFill>
            <a:prstDash val="solid"/>
            <a:round/>
            <a:headEnd len="med" w="med" type="none"/>
            <a:tailEnd len="med" w="med" type="none"/>
          </a:ln>
        </p:spPr>
        <p:txBody>
          <a:bodyPr anchorCtr="0" anchor="t" bIns="45700" lIns="91425" rIns="91425" wrap="square" tIns="45700">
            <a:noAutofit/>
          </a:bodyPr>
          <a:lstStyle/>
          <a:p>
            <a:pPr indent="0" lvl="0" marL="0" marR="0" rtl="0" algn="ctr">
              <a:spcBef>
                <a:spcPts val="0"/>
              </a:spcBef>
              <a:buNone/>
            </a:pPr>
            <a:r>
              <a:rPr b="1" lang="en-US" sz="3000">
                <a:solidFill>
                  <a:schemeClr val="lt1"/>
                </a:solidFill>
                <a:latin typeface="Questrial"/>
                <a:ea typeface="Questrial"/>
                <a:cs typeface="Questrial"/>
                <a:sym typeface="Questrial"/>
              </a:rPr>
              <a:t>Before handing the return off to a quality reviewer, make sure to initial at the bottom of the last page! This is an IRS requirement that we have initials for every preparer and quality reviewer!</a:t>
            </a:r>
          </a:p>
        </p:txBody>
      </p:sp>
      <p:pic>
        <p:nvPicPr>
          <p:cNvPr id="2928" name="Shape 2928"/>
          <p:cNvPicPr preferRelativeResize="0"/>
          <p:nvPr/>
        </p:nvPicPr>
        <p:blipFill>
          <a:blip r:embed="rId3">
            <a:alphaModFix/>
          </a:blip>
          <a:stretch>
            <a:fillRect/>
          </a:stretch>
        </p:blipFill>
        <p:spPr>
          <a:xfrm>
            <a:off x="857900" y="3581475"/>
            <a:ext cx="9963150" cy="2710125"/>
          </a:xfrm>
          <a:prstGeom prst="rect">
            <a:avLst/>
          </a:prstGeom>
          <a:noFill/>
          <a:ln>
            <a:noFill/>
          </a:ln>
        </p:spPr>
      </p:pic>
      <p:sp>
        <p:nvSpPr>
          <p:cNvPr id="2929" name="Shape 292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Shape 31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Tax Credit</a:t>
            </a:r>
          </a:p>
        </p:txBody>
      </p:sp>
      <p:sp>
        <p:nvSpPr>
          <p:cNvPr id="318" name="Shape 318"/>
          <p:cNvSpPr txBox="1"/>
          <p:nvPr>
            <p:ph idx="1" type="body"/>
          </p:nvPr>
        </p:nvSpPr>
        <p:spPr>
          <a:xfrm>
            <a:off x="609600" y="1600203"/>
            <a:ext cx="10972800" cy="4155138"/>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Reduces tax liability to zero</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 will receive the remainder of the credit value as a refund. </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Earned Income Tax Credit</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Additional Child Tax Credit</a:t>
            </a:r>
          </a:p>
          <a:p>
            <a:pPr indent="-285750" lvl="1" marL="742950" marR="0" rtl="0" algn="l">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American Opportunity Education Credit</a:t>
            </a:r>
          </a:p>
        </p:txBody>
      </p:sp>
      <p:sp>
        <p:nvSpPr>
          <p:cNvPr id="319" name="Shape 319"/>
          <p:cNvSpPr/>
          <p:nvPr/>
        </p:nvSpPr>
        <p:spPr>
          <a:xfrm>
            <a:off x="609600" y="5755341"/>
            <a:ext cx="10972800" cy="707886"/>
          </a:xfrm>
          <a:prstGeom prst="rect">
            <a:avLst/>
          </a:prstGeom>
          <a:solidFill>
            <a:schemeClr val="accent1"/>
          </a:solidFill>
          <a:ln cap="flat" cmpd="sng" w="25400">
            <a:solidFill>
              <a:srgbClr val="B08420"/>
            </a:solidFill>
            <a:prstDash val="solid"/>
            <a:round/>
            <a:headEnd len="med" w="med" type="none"/>
            <a:tailEnd len="med" w="med" type="none"/>
          </a:ln>
        </p:spPr>
        <p:txBody>
          <a:bodyPr anchorCtr="0" anchor="t" bIns="45700" lIns="91425" rIns="91425" wrap="square" tIns="45700">
            <a:noAutofit/>
          </a:bodyPr>
          <a:lstStyle/>
          <a:p>
            <a:pPr indent="0" lvl="0" marL="0" marR="0" rtl="0" algn="ctr">
              <a:spcBef>
                <a:spcPts val="0"/>
              </a:spcBef>
              <a:buNone/>
            </a:pPr>
            <a:r>
              <a:rPr b="1" lang="en-US" sz="4000">
                <a:solidFill>
                  <a:schemeClr val="lt1"/>
                </a:solidFill>
                <a:latin typeface="Questrial"/>
                <a:ea typeface="Questrial"/>
                <a:cs typeface="Questrial"/>
                <a:sym typeface="Questrial"/>
              </a:rPr>
              <a:t>Refundable Tax Credits entered on Lines 66-69</a:t>
            </a:r>
          </a:p>
        </p:txBody>
      </p:sp>
      <p:sp>
        <p:nvSpPr>
          <p:cNvPr id="320" name="Shape 32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xEl>
                                              <p:pRg end="0" st="0"/>
                                            </p:txEl>
                                          </p:spTgt>
                                        </p:tgtEl>
                                        <p:attrNameLst>
                                          <p:attrName>style.visibility</p:attrName>
                                        </p:attrNameLst>
                                      </p:cBhvr>
                                      <p:to>
                                        <p:strVal val="visible"/>
                                      </p:to>
                                    </p:set>
                                    <p:animEffect filter="fade" transition="in">
                                      <p:cBhvr>
                                        <p:cTn dur="500"/>
                                        <p:tgtEl>
                                          <p:spTgt spid="3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xEl>
                                              <p:pRg end="1" st="1"/>
                                            </p:txEl>
                                          </p:spTgt>
                                        </p:tgtEl>
                                        <p:attrNameLst>
                                          <p:attrName>style.visibility</p:attrName>
                                        </p:attrNameLst>
                                      </p:cBhvr>
                                      <p:to>
                                        <p:strVal val="visible"/>
                                      </p:to>
                                    </p:set>
                                    <p:animEffect filter="fade" transition="in">
                                      <p:cBhvr>
                                        <p:cTn dur="500"/>
                                        <p:tgtEl>
                                          <p:spTgt spid="31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xEl>
                                              <p:pRg end="2" st="2"/>
                                            </p:txEl>
                                          </p:spTgt>
                                        </p:tgtEl>
                                        <p:attrNameLst>
                                          <p:attrName>style.visibility</p:attrName>
                                        </p:attrNameLst>
                                      </p:cBhvr>
                                      <p:to>
                                        <p:strVal val="visible"/>
                                      </p:to>
                                    </p:set>
                                    <p:animEffect filter="fade" transition="in">
                                      <p:cBhvr>
                                        <p:cTn dur="500"/>
                                        <p:tgtEl>
                                          <p:spTgt spid="31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xEl>
                                              <p:pRg end="3" st="3"/>
                                            </p:txEl>
                                          </p:spTgt>
                                        </p:tgtEl>
                                        <p:attrNameLst>
                                          <p:attrName>style.visibility</p:attrName>
                                        </p:attrNameLst>
                                      </p:cBhvr>
                                      <p:to>
                                        <p:strVal val="visible"/>
                                      </p:to>
                                    </p:set>
                                    <p:animEffect filter="fade" transition="in">
                                      <p:cBhvr>
                                        <p:cTn dur="500"/>
                                        <p:tgtEl>
                                          <p:spTgt spid="31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xEl>
                                              <p:pRg end="4" st="4"/>
                                            </p:txEl>
                                          </p:spTgt>
                                        </p:tgtEl>
                                        <p:attrNameLst>
                                          <p:attrName>style.visibility</p:attrName>
                                        </p:attrNameLst>
                                      </p:cBhvr>
                                      <p:to>
                                        <p:strVal val="visible"/>
                                      </p:to>
                                    </p:set>
                                    <p:animEffect filter="fade" transition="in">
                                      <p:cBhvr>
                                        <p:cTn dur="500"/>
                                        <p:tgtEl>
                                          <p:spTgt spid="31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500"/>
                                        <p:tgtEl>
                                          <p:spTgt spid="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3" name="Shape 2933"/>
        <p:cNvGrpSpPr/>
        <p:nvPr/>
      </p:nvGrpSpPr>
      <p:grpSpPr>
        <a:xfrm>
          <a:off x="0" y="0"/>
          <a:ext cx="0" cy="0"/>
          <a:chOff x="0" y="0"/>
          <a:chExt cx="0" cy="0"/>
        </a:xfrm>
      </p:grpSpPr>
      <p:sp>
        <p:nvSpPr>
          <p:cNvPr id="2934" name="Shape 293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p>
        </p:txBody>
      </p:sp>
      <p:sp>
        <p:nvSpPr>
          <p:cNvPr id="2935" name="Shape 2935"/>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1: Preliminary Interview</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2: Preparing the Return in TaxSlayer</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3: Quality Review</a:t>
            </a: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Part 4: Finishing the Return</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5: Filing the Return</a:t>
            </a:r>
          </a:p>
        </p:txBody>
      </p:sp>
      <p:sp>
        <p:nvSpPr>
          <p:cNvPr id="2936" name="Shape 293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1" name="Shape 2941"/>
        <p:cNvGrpSpPr/>
        <p:nvPr/>
      </p:nvGrpSpPr>
      <p:grpSpPr>
        <a:xfrm>
          <a:off x="0" y="0"/>
          <a:ext cx="0" cy="0"/>
          <a:chOff x="0" y="0"/>
          <a:chExt cx="0" cy="0"/>
        </a:xfrm>
      </p:grpSpPr>
      <p:sp>
        <p:nvSpPr>
          <p:cNvPr id="2942" name="Shape 294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Part 4: Finishing the Return</a:t>
            </a:r>
          </a:p>
        </p:txBody>
      </p:sp>
      <p:sp>
        <p:nvSpPr>
          <p:cNvPr id="2943" name="Shape 2943"/>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Write your name on the Intake/Interview Form</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Assist quality reviewer with printing and taxpayer signatures</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 and spouse must sign and date federal and state returns and keep for their records</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File Intake/Interview Form in filing box </a:t>
            </a:r>
          </a:p>
          <a:p>
            <a:pPr indent="-285750" lvl="1" marL="742950" marR="0" rtl="0" algn="l">
              <a:lnSpc>
                <a:spcPct val="90000"/>
              </a:lnSpc>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Do NOT keep any personal documents!</a:t>
            </a:r>
          </a:p>
        </p:txBody>
      </p:sp>
      <p:sp>
        <p:nvSpPr>
          <p:cNvPr id="2944" name="Shape 294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8" name="Shape 2948"/>
        <p:cNvGrpSpPr/>
        <p:nvPr/>
      </p:nvGrpSpPr>
      <p:grpSpPr>
        <a:xfrm>
          <a:off x="0" y="0"/>
          <a:ext cx="0" cy="0"/>
          <a:chOff x="0" y="0"/>
          <a:chExt cx="0" cy="0"/>
        </a:xfrm>
      </p:grpSpPr>
      <p:sp>
        <p:nvSpPr>
          <p:cNvPr id="2949" name="Shape 294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p>
        </p:txBody>
      </p:sp>
      <p:sp>
        <p:nvSpPr>
          <p:cNvPr id="2950" name="Shape 2950"/>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1: Preliminary Interview</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2: Preparing the Return in TaxSlayer</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3: Quality Review</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4: Finishing the Return</a:t>
            </a:r>
          </a:p>
          <a:p>
            <a:pPr indent="-342900" lvl="0" marL="342900" marR="0" rtl="0" algn="l">
              <a:spcBef>
                <a:spcPts val="800"/>
              </a:spcBef>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Part 5: Filing the Return</a:t>
            </a:r>
          </a:p>
        </p:txBody>
      </p:sp>
      <p:sp>
        <p:nvSpPr>
          <p:cNvPr id="2951" name="Shape 295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6" name="Shape 2956"/>
        <p:cNvGrpSpPr/>
        <p:nvPr/>
      </p:nvGrpSpPr>
      <p:grpSpPr>
        <a:xfrm>
          <a:off x="0" y="0"/>
          <a:ext cx="0" cy="0"/>
          <a:chOff x="0" y="0"/>
          <a:chExt cx="0" cy="0"/>
        </a:xfrm>
      </p:grpSpPr>
      <p:pic>
        <p:nvPicPr>
          <p:cNvPr descr="Impact-logo_SaveFirst-green.eps" id="2957" name="Shape 2957"/>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2958" name="Shape 2958"/>
          <p:cNvSpPr/>
          <p:nvPr/>
        </p:nvSpPr>
        <p:spPr>
          <a:xfrm>
            <a:off x="1524003" y="-184666"/>
            <a:ext cx="184731" cy="369332"/>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959" name="Shape 2959"/>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960" name="Shape 2960"/>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961" name="Shape 2961"/>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2962" name="Shape 2962"/>
          <p:cNvSpPr txBox="1"/>
          <p:nvPr/>
        </p:nvSpPr>
        <p:spPr>
          <a:xfrm>
            <a:off x="-1461427" y="1481721"/>
            <a:ext cx="184666"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2963" name="Shape 2963"/>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buClr>
                <a:srgbClr val="C00000"/>
              </a:buClr>
              <a:buFont typeface="Questrial"/>
              <a:buNone/>
            </a:pPr>
            <a:r>
              <a:rPr b="1" lang="en-US" sz="5400">
                <a:solidFill>
                  <a:srgbClr val="C00000"/>
                </a:solidFill>
                <a:latin typeface="Questrial"/>
                <a:ea typeface="Questrial"/>
                <a:cs typeface="Questrial"/>
                <a:sym typeface="Questrial"/>
              </a:rPr>
              <a:t>Out of Scope Topics</a:t>
            </a:r>
          </a:p>
        </p:txBody>
      </p:sp>
      <p:sp>
        <p:nvSpPr>
          <p:cNvPr id="2964" name="Shape 296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9" name="Shape 2969"/>
        <p:cNvGrpSpPr/>
        <p:nvPr/>
      </p:nvGrpSpPr>
      <p:grpSpPr>
        <a:xfrm>
          <a:off x="0" y="0"/>
          <a:ext cx="0" cy="0"/>
          <a:chOff x="0" y="0"/>
          <a:chExt cx="0" cy="0"/>
        </a:xfrm>
      </p:grpSpPr>
      <p:sp>
        <p:nvSpPr>
          <p:cNvPr id="2970" name="Shape 2970"/>
          <p:cNvSpPr txBox="1"/>
          <p:nvPr>
            <p:ph type="title"/>
          </p:nvPr>
        </p:nvSpPr>
        <p:spPr>
          <a:xfrm>
            <a:off x="0" y="274638"/>
            <a:ext cx="121920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Topics –</a:t>
            </a:r>
            <a:r>
              <a:rPr b="1" i="0" lang="en-US" sz="4800" u="none" cap="none" strike="noStrike">
                <a:solidFill>
                  <a:srgbClr val="CC0000"/>
                </a:solidFill>
                <a:latin typeface="Questrial"/>
                <a:ea typeface="Questrial"/>
                <a:cs typeface="Questrial"/>
                <a:sym typeface="Questrial"/>
              </a:rPr>
              <a:t> Out of Scope at Tax Site</a:t>
            </a:r>
          </a:p>
        </p:txBody>
      </p:sp>
      <p:sp>
        <p:nvSpPr>
          <p:cNvPr id="2971" name="Shape 2971"/>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IRS changed VITA certification levels</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There are more advanced topics on your 201</a:t>
            </a:r>
            <a:r>
              <a:rPr lang="en-US"/>
              <a:t>7</a:t>
            </a:r>
            <a:r>
              <a:rPr b="0" i="0" lang="en-US" sz="4000" u="none" cap="none" strike="noStrike">
                <a:solidFill>
                  <a:schemeClr val="dk1"/>
                </a:solidFill>
                <a:latin typeface="Questrial"/>
                <a:ea typeface="Questrial"/>
                <a:cs typeface="Questrial"/>
                <a:sym typeface="Questrial"/>
              </a:rPr>
              <a:t> IRS Basic Certification test, but you will not prepare these at the tax sites</a:t>
            </a:r>
          </a:p>
          <a:p>
            <a:pPr indent="-342900" lvl="0" marL="342900" marR="0" rtl="0" algn="l">
              <a:spcBef>
                <a:spcPts val="800"/>
              </a:spcBef>
              <a:buClr>
                <a:schemeClr val="dk1"/>
              </a:buClr>
              <a:buSzPts val="4000"/>
              <a:buFont typeface="Noto Sans Symbols"/>
              <a:buChar char="➢"/>
            </a:pPr>
            <a:r>
              <a:rPr lang="en-US"/>
              <a:t>Let’s look at your Out of Scope Topics Handout!</a:t>
            </a:r>
          </a:p>
        </p:txBody>
      </p:sp>
      <p:sp>
        <p:nvSpPr>
          <p:cNvPr id="2972" name="Shape 297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1">
                                            <p:txEl>
                                              <p:pRg end="0" st="0"/>
                                            </p:txEl>
                                          </p:spTgt>
                                        </p:tgtEl>
                                        <p:attrNameLst>
                                          <p:attrName>style.visibility</p:attrName>
                                        </p:attrNameLst>
                                      </p:cBhvr>
                                      <p:to>
                                        <p:strVal val="visible"/>
                                      </p:to>
                                    </p:set>
                                    <p:animEffect filter="fade" transition="in">
                                      <p:cBhvr>
                                        <p:cTn dur="500"/>
                                        <p:tgtEl>
                                          <p:spTgt spid="29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1">
                                            <p:txEl>
                                              <p:pRg end="1" st="1"/>
                                            </p:txEl>
                                          </p:spTgt>
                                        </p:tgtEl>
                                        <p:attrNameLst>
                                          <p:attrName>style.visibility</p:attrName>
                                        </p:attrNameLst>
                                      </p:cBhvr>
                                      <p:to>
                                        <p:strVal val="visible"/>
                                      </p:to>
                                    </p:set>
                                    <p:animEffect filter="fade" transition="in">
                                      <p:cBhvr>
                                        <p:cTn dur="500"/>
                                        <p:tgtEl>
                                          <p:spTgt spid="297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1">
                                            <p:txEl>
                                              <p:pRg end="2" st="2"/>
                                            </p:txEl>
                                          </p:spTgt>
                                        </p:tgtEl>
                                        <p:attrNameLst>
                                          <p:attrName>style.visibility</p:attrName>
                                        </p:attrNameLst>
                                      </p:cBhvr>
                                      <p:to>
                                        <p:strVal val="visible"/>
                                      </p:to>
                                    </p:set>
                                    <p:animEffect filter="fade" transition="in">
                                      <p:cBhvr>
                                        <p:cTn dur="500"/>
                                        <p:tgtEl>
                                          <p:spTgt spid="297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7" name="Shape 2977"/>
        <p:cNvGrpSpPr/>
        <p:nvPr/>
      </p:nvGrpSpPr>
      <p:grpSpPr>
        <a:xfrm>
          <a:off x="0" y="0"/>
          <a:ext cx="0" cy="0"/>
          <a:chOff x="0" y="0"/>
          <a:chExt cx="0" cy="0"/>
        </a:xfrm>
      </p:grpSpPr>
      <p:sp>
        <p:nvSpPr>
          <p:cNvPr id="2978" name="Shape 2978"/>
          <p:cNvSpPr txBox="1"/>
          <p:nvPr>
            <p:ph type="title"/>
          </p:nvPr>
        </p:nvSpPr>
        <p:spPr>
          <a:xfrm>
            <a:off x="0" y="274638"/>
            <a:ext cx="121920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Topics –</a:t>
            </a:r>
            <a:r>
              <a:rPr b="1" i="0" lang="en-US" sz="4800" u="none" cap="none" strike="noStrike">
                <a:solidFill>
                  <a:srgbClr val="CC0000"/>
                </a:solidFill>
                <a:latin typeface="Questrial"/>
                <a:ea typeface="Questrial"/>
                <a:cs typeface="Questrial"/>
                <a:sym typeface="Questrial"/>
              </a:rPr>
              <a:t> Out of Scope at Tax Site</a:t>
            </a:r>
          </a:p>
        </p:txBody>
      </p:sp>
      <p:sp>
        <p:nvSpPr>
          <p:cNvPr id="2979" name="Shape 2979"/>
          <p:cNvSpPr txBox="1"/>
          <p:nvPr>
            <p:ph idx="1" type="body"/>
          </p:nvPr>
        </p:nvSpPr>
        <p:spPr>
          <a:xfrm>
            <a:off x="609600" y="1600203"/>
            <a:ext cx="10972800" cy="4526100"/>
          </a:xfrm>
          <a:prstGeom prst="rect">
            <a:avLst/>
          </a:prstGeom>
          <a:noFill/>
          <a:ln>
            <a:noFill/>
          </a:ln>
        </p:spPr>
        <p:txBody>
          <a:bodyPr anchorCtr="0" anchor="t" bIns="45700" lIns="91425" rIns="91425" wrap="square" tIns="45700">
            <a:noAutofit/>
          </a:bodyPr>
          <a:lstStyle/>
          <a:p>
            <a:pPr indent="-342900" lvl="0" marL="342900" marR="0" rtl="0" algn="l">
              <a:spcBef>
                <a:spcPts val="800"/>
              </a:spcBef>
              <a:buClr>
                <a:schemeClr val="dk1"/>
              </a:buClr>
              <a:buSzPts val="4000"/>
              <a:buFont typeface="Noto Sans Symbols"/>
              <a:buChar char="➢"/>
            </a:pPr>
            <a:r>
              <a:rPr lang="en-US"/>
              <a:t>We aren’t going to practice these topics since you won’t be actually doing them at the tax site.</a:t>
            </a:r>
          </a:p>
          <a:p>
            <a:pPr indent="-342900" lvl="0" marL="342900" marR="0" rtl="0" algn="l">
              <a:spcBef>
                <a:spcPts val="800"/>
              </a:spcBef>
              <a:buClr>
                <a:schemeClr val="dk1"/>
              </a:buClr>
              <a:buSzPts val="4000"/>
              <a:buFont typeface="Noto Sans Symbols"/>
              <a:buChar char="➢"/>
            </a:pPr>
            <a:r>
              <a:rPr lang="en-US"/>
              <a:t>This document will tell you EXACTLY how to complete the topics to get the right answer on the test. </a:t>
            </a:r>
          </a:p>
        </p:txBody>
      </p:sp>
      <p:sp>
        <p:nvSpPr>
          <p:cNvPr id="2980" name="Shape 298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9">
                                            <p:txEl>
                                              <p:pRg end="0" st="0"/>
                                            </p:txEl>
                                          </p:spTgt>
                                        </p:tgtEl>
                                        <p:attrNameLst>
                                          <p:attrName>style.visibility</p:attrName>
                                        </p:attrNameLst>
                                      </p:cBhvr>
                                      <p:to>
                                        <p:strVal val="visible"/>
                                      </p:to>
                                    </p:set>
                                    <p:animEffect filter="fade" transition="in">
                                      <p:cBhvr>
                                        <p:cTn dur="500"/>
                                        <p:tgtEl>
                                          <p:spTgt spid="29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9">
                                            <p:txEl>
                                              <p:pRg end="1" st="1"/>
                                            </p:txEl>
                                          </p:spTgt>
                                        </p:tgtEl>
                                        <p:attrNameLst>
                                          <p:attrName>style.visibility</p:attrName>
                                        </p:attrNameLst>
                                      </p:cBhvr>
                                      <p:to>
                                        <p:strVal val="visible"/>
                                      </p:to>
                                    </p:set>
                                    <p:animEffect filter="fade" transition="in">
                                      <p:cBhvr>
                                        <p:cTn dur="500"/>
                                        <p:tgtEl>
                                          <p:spTgt spid="297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4" name="Shape 2984"/>
        <p:cNvGrpSpPr/>
        <p:nvPr/>
      </p:nvGrpSpPr>
      <p:grpSpPr>
        <a:xfrm>
          <a:off x="0" y="0"/>
          <a:ext cx="0" cy="0"/>
          <a:chOff x="0" y="0"/>
          <a:chExt cx="0" cy="0"/>
        </a:xfrm>
      </p:grpSpPr>
      <p:pic>
        <p:nvPicPr>
          <p:cNvPr descr="Impact-logo_SaveFirst-green.eps" id="2985" name="Shape 2985"/>
          <p:cNvPicPr preferRelativeResize="0"/>
          <p:nvPr/>
        </p:nvPicPr>
        <p:blipFill rotWithShape="1">
          <a:blip r:embed="rId3">
            <a:alphaModFix/>
          </a:blip>
          <a:srcRect b="34976" l="19563" r="20645" t="31741"/>
          <a:stretch/>
        </p:blipFill>
        <p:spPr>
          <a:xfrm>
            <a:off x="1440089" y="625475"/>
            <a:ext cx="9264600" cy="4243500"/>
          </a:xfrm>
          <a:prstGeom prst="rect">
            <a:avLst/>
          </a:prstGeom>
          <a:noFill/>
          <a:ln>
            <a:noFill/>
          </a:ln>
        </p:spPr>
      </p:pic>
      <p:sp>
        <p:nvSpPr>
          <p:cNvPr id="2986" name="Shape 2986"/>
          <p:cNvSpPr/>
          <p:nvPr/>
        </p:nvSpPr>
        <p:spPr>
          <a:xfrm>
            <a:off x="1524003" y="-184666"/>
            <a:ext cx="184800" cy="369300"/>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987" name="Shape 2987"/>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988" name="Shape 2988"/>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989" name="Shape 2989"/>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2990" name="Shape 2990"/>
          <p:cNvSpPr txBox="1"/>
          <p:nvPr/>
        </p:nvSpPr>
        <p:spPr>
          <a:xfrm>
            <a:off x="-1461427" y="1481721"/>
            <a:ext cx="184800" cy="3693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2991" name="Shape 2991"/>
          <p:cNvSpPr txBox="1"/>
          <p:nvPr/>
        </p:nvSpPr>
        <p:spPr>
          <a:xfrm>
            <a:off x="1468900" y="5173775"/>
            <a:ext cx="9207000" cy="1530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med" w="med" type="none"/>
            <a:tailEnd len="med" w="med" type="none"/>
          </a:ln>
          <a:effectLst>
            <a:outerShdw blurRad="40000" rotWithShape="0" dir="5400000" dist="20000">
              <a:srgbClr val="000000">
                <a:alpha val="37650"/>
              </a:srgbClr>
            </a:outerShdw>
          </a:effectLst>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lang="en-US" sz="5400">
                <a:solidFill>
                  <a:schemeClr val="dk2"/>
                </a:solidFill>
                <a:latin typeface="Questrial"/>
                <a:ea typeface="Questrial"/>
                <a:cs typeface="Questrial"/>
                <a:sym typeface="Questrial"/>
              </a:rPr>
              <a:t>Review: Scope of Service Questions</a:t>
            </a:r>
          </a:p>
        </p:txBody>
      </p:sp>
      <p:sp>
        <p:nvSpPr>
          <p:cNvPr id="2992" name="Shape 299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7" name="Shape 2997"/>
        <p:cNvGrpSpPr/>
        <p:nvPr/>
      </p:nvGrpSpPr>
      <p:grpSpPr>
        <a:xfrm>
          <a:off x="0" y="0"/>
          <a:ext cx="0" cy="0"/>
          <a:chOff x="0" y="0"/>
          <a:chExt cx="0" cy="0"/>
        </a:xfrm>
      </p:grpSpPr>
      <p:sp>
        <p:nvSpPr>
          <p:cNvPr id="2998" name="Shape 299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spcBef>
                <a:spcPts val="0"/>
              </a:spcBef>
              <a:buClr>
                <a:schemeClr val="dk2"/>
              </a:buClr>
              <a:buFont typeface="Questrial"/>
              <a:buNone/>
            </a:pPr>
            <a:r>
              <a:rPr lang="en-US"/>
              <a:t>Scope of Service Questions</a:t>
            </a:r>
          </a:p>
        </p:txBody>
      </p:sp>
      <p:sp>
        <p:nvSpPr>
          <p:cNvPr id="2999" name="Shape 2999"/>
          <p:cNvSpPr txBox="1"/>
          <p:nvPr>
            <p:ph idx="1" type="body"/>
          </p:nvPr>
        </p:nvSpPr>
        <p:spPr>
          <a:xfrm>
            <a:off x="609600" y="1516924"/>
            <a:ext cx="10972800" cy="5341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med" w="med" type="none"/>
            <a:tailEnd len="med" w="med" type="none"/>
          </a:ln>
          <a:effectLst>
            <a:outerShdw blurRad="40000" rotWithShape="0" dir="5400000" dist="20000">
              <a:srgbClr val="000000">
                <a:alpha val="37650"/>
              </a:srgbClr>
            </a:outerShdw>
          </a:effectLst>
        </p:spPr>
        <p:txBody>
          <a:bodyPr anchorCtr="0" anchor="ctr" bIns="45700" lIns="91425" rIns="91425" wrap="square" tIns="45700">
            <a:noAutofit/>
          </a:bodyPr>
          <a:lstStyle/>
          <a:p>
            <a:pPr indent="-69850" lvl="0" marL="0" rtl="0" algn="ctr">
              <a:lnSpc>
                <a:spcPct val="90000"/>
              </a:lnSpc>
              <a:spcBef>
                <a:spcPts val="0"/>
              </a:spcBef>
              <a:buClr>
                <a:srgbClr val="000000"/>
              </a:buClr>
              <a:buSzPts val="1100"/>
              <a:buFont typeface="Arial"/>
              <a:buNone/>
            </a:pPr>
            <a:r>
              <a:rPr b="1" lang="en-US">
                <a:solidFill>
                  <a:srgbClr val="434343"/>
                </a:solidFill>
              </a:rPr>
              <a:t>Luther Lockett has filled out his I/I form and after the interview you conduct, you conclude he has the following types of income:</a:t>
            </a:r>
          </a:p>
          <a:p>
            <a:pPr indent="-69850" lvl="0" marL="0" rtl="0" algn="ctr">
              <a:lnSpc>
                <a:spcPct val="90000"/>
              </a:lnSpc>
              <a:spcBef>
                <a:spcPts val="0"/>
              </a:spcBef>
              <a:buClr>
                <a:srgbClr val="000000"/>
              </a:buClr>
              <a:buSzPts val="1100"/>
              <a:buFont typeface="Arial"/>
              <a:buNone/>
            </a:pPr>
            <a:r>
              <a:rPr b="1" lang="en-US">
                <a:solidFill>
                  <a:srgbClr val="434343"/>
                </a:solidFill>
              </a:rPr>
              <a:t>1099-INT</a:t>
            </a:r>
          </a:p>
          <a:p>
            <a:pPr indent="-69850" lvl="0" marL="0" rtl="0" algn="ctr">
              <a:lnSpc>
                <a:spcPct val="90000"/>
              </a:lnSpc>
              <a:spcBef>
                <a:spcPts val="0"/>
              </a:spcBef>
              <a:buClr>
                <a:srgbClr val="000000"/>
              </a:buClr>
              <a:buSzPts val="1100"/>
              <a:buFont typeface="Arial"/>
              <a:buNone/>
            </a:pPr>
            <a:r>
              <a:rPr b="1" lang="en-US">
                <a:solidFill>
                  <a:srgbClr val="434343"/>
                </a:solidFill>
              </a:rPr>
              <a:t>W-2</a:t>
            </a:r>
          </a:p>
          <a:p>
            <a:pPr indent="-69850" lvl="0" marL="0" rtl="0" algn="ctr">
              <a:lnSpc>
                <a:spcPct val="90000"/>
              </a:lnSpc>
              <a:spcBef>
                <a:spcPts val="0"/>
              </a:spcBef>
              <a:buClr>
                <a:srgbClr val="000000"/>
              </a:buClr>
              <a:buSzPts val="1100"/>
              <a:buFont typeface="Arial"/>
              <a:buNone/>
            </a:pPr>
            <a:r>
              <a:rPr b="1" lang="en-US">
                <a:solidFill>
                  <a:srgbClr val="434343"/>
                </a:solidFill>
              </a:rPr>
              <a:t>1099-R</a:t>
            </a:r>
          </a:p>
          <a:p>
            <a:pPr indent="-69850" lvl="0" marL="0" rtl="0" algn="ctr">
              <a:lnSpc>
                <a:spcPct val="90000"/>
              </a:lnSpc>
              <a:spcBef>
                <a:spcPts val="0"/>
              </a:spcBef>
              <a:buClr>
                <a:srgbClr val="000000"/>
              </a:buClr>
              <a:buSzPts val="1100"/>
              <a:buFont typeface="Arial"/>
              <a:buNone/>
            </a:pPr>
            <a:r>
              <a:rPr b="1" lang="en-US">
                <a:solidFill>
                  <a:srgbClr val="434343"/>
                </a:solidFill>
              </a:rPr>
              <a:t>SSA-1099</a:t>
            </a:r>
          </a:p>
          <a:p>
            <a:pPr indent="-69850" lvl="0" marL="0" rtl="0" algn="ctr">
              <a:lnSpc>
                <a:spcPct val="90000"/>
              </a:lnSpc>
              <a:spcBef>
                <a:spcPts val="0"/>
              </a:spcBef>
              <a:buClr>
                <a:srgbClr val="000000"/>
              </a:buClr>
              <a:buSzPts val="1100"/>
              <a:buFont typeface="Arial"/>
              <a:buNone/>
            </a:pPr>
            <a:r>
              <a:rPr b="1" lang="en-US">
                <a:solidFill>
                  <a:srgbClr val="434343"/>
                </a:solidFill>
              </a:rPr>
              <a:t>1099-MISC box 7</a:t>
            </a:r>
          </a:p>
        </p:txBody>
      </p:sp>
      <p:sp>
        <p:nvSpPr>
          <p:cNvPr id="3000" name="Shape 300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5" name="Shape 3005"/>
        <p:cNvGrpSpPr/>
        <p:nvPr/>
      </p:nvGrpSpPr>
      <p:grpSpPr>
        <a:xfrm>
          <a:off x="0" y="0"/>
          <a:ext cx="0" cy="0"/>
          <a:chOff x="0" y="0"/>
          <a:chExt cx="0" cy="0"/>
        </a:xfrm>
      </p:grpSpPr>
      <p:sp>
        <p:nvSpPr>
          <p:cNvPr id="3006" name="Shape 300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spcBef>
                <a:spcPts val="0"/>
              </a:spcBef>
              <a:buClr>
                <a:schemeClr val="dk2"/>
              </a:buClr>
              <a:buFont typeface="Questrial"/>
              <a:buNone/>
            </a:pPr>
            <a:r>
              <a:rPr lang="en-US"/>
              <a:t>Scope of Service Questions</a:t>
            </a:r>
          </a:p>
        </p:txBody>
      </p:sp>
      <p:sp>
        <p:nvSpPr>
          <p:cNvPr id="3007" name="Shape 3007"/>
          <p:cNvSpPr txBox="1"/>
          <p:nvPr>
            <p:ph idx="1" type="body"/>
          </p:nvPr>
        </p:nvSpPr>
        <p:spPr>
          <a:xfrm>
            <a:off x="434700" y="1337775"/>
            <a:ext cx="11322600" cy="53205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med" w="med" type="none"/>
            <a:tailEnd len="med" w="med" type="none"/>
          </a:ln>
          <a:effectLst>
            <a:outerShdw blurRad="40000" rotWithShape="0" dir="5400000" dist="20000">
              <a:srgbClr val="000000">
                <a:alpha val="37650"/>
              </a:srgbClr>
            </a:outerShdw>
          </a:effectLst>
        </p:spPr>
        <p:txBody>
          <a:bodyPr anchorCtr="0" anchor="ctr" bIns="45700" lIns="91425" rIns="91425" wrap="square" tIns="45700">
            <a:noAutofit/>
          </a:bodyPr>
          <a:lstStyle/>
          <a:p>
            <a:pPr indent="-69850" lvl="0" marL="0" rtl="0" algn="ctr">
              <a:lnSpc>
                <a:spcPct val="90000"/>
              </a:lnSpc>
              <a:spcBef>
                <a:spcPts val="0"/>
              </a:spcBef>
              <a:buClr>
                <a:srgbClr val="000000"/>
              </a:buClr>
              <a:buSzPts val="1100"/>
              <a:buFont typeface="Arial"/>
              <a:buNone/>
            </a:pPr>
            <a:r>
              <a:rPr b="1" lang="en-US">
                <a:solidFill>
                  <a:srgbClr val="434343"/>
                </a:solidFill>
              </a:rPr>
              <a:t>Luther Lockett has filled out their I/I form and after the interview you conduct, you conclude they have the following types of income:</a:t>
            </a:r>
          </a:p>
          <a:p>
            <a:pPr indent="-69850" lvl="0" marL="0" rtl="0" algn="ctr">
              <a:lnSpc>
                <a:spcPct val="90000"/>
              </a:lnSpc>
              <a:spcBef>
                <a:spcPts val="0"/>
              </a:spcBef>
              <a:buClr>
                <a:srgbClr val="000000"/>
              </a:buClr>
              <a:buSzPts val="1100"/>
              <a:buFont typeface="Arial"/>
              <a:buNone/>
            </a:pPr>
            <a:r>
              <a:rPr b="1" lang="en-US"/>
              <a:t>1099-INT</a:t>
            </a:r>
          </a:p>
          <a:p>
            <a:pPr indent="-69850" lvl="0" marL="0" rtl="0" algn="ctr">
              <a:lnSpc>
                <a:spcPct val="90000"/>
              </a:lnSpc>
              <a:spcBef>
                <a:spcPts val="0"/>
              </a:spcBef>
              <a:buClr>
                <a:srgbClr val="000000"/>
              </a:buClr>
              <a:buSzPts val="1100"/>
              <a:buFont typeface="Arial"/>
              <a:buNone/>
            </a:pPr>
            <a:r>
              <a:rPr b="1" lang="en-US"/>
              <a:t>W-2</a:t>
            </a:r>
          </a:p>
          <a:p>
            <a:pPr indent="-69850" lvl="0" marL="0" rtl="0" algn="ctr">
              <a:lnSpc>
                <a:spcPct val="90000"/>
              </a:lnSpc>
              <a:spcBef>
                <a:spcPts val="0"/>
              </a:spcBef>
              <a:buClr>
                <a:srgbClr val="000000"/>
              </a:buClr>
              <a:buSzPts val="1100"/>
              <a:buFont typeface="Arial"/>
              <a:buNone/>
            </a:pPr>
            <a:r>
              <a:rPr b="1" lang="en-US" strike="sngStrike">
                <a:solidFill>
                  <a:srgbClr val="FF0000"/>
                </a:solidFill>
              </a:rPr>
              <a:t>1099-R</a:t>
            </a:r>
          </a:p>
          <a:p>
            <a:pPr indent="-69850" lvl="0" marL="0" rtl="0" algn="ctr">
              <a:lnSpc>
                <a:spcPct val="90000"/>
              </a:lnSpc>
              <a:spcBef>
                <a:spcPts val="0"/>
              </a:spcBef>
              <a:buClr>
                <a:srgbClr val="000000"/>
              </a:buClr>
              <a:buSzPts val="1100"/>
              <a:buFont typeface="Arial"/>
              <a:buNone/>
            </a:pPr>
            <a:r>
              <a:rPr b="1" lang="en-US"/>
              <a:t>SSA-1099</a:t>
            </a:r>
          </a:p>
          <a:p>
            <a:pPr indent="-69850" lvl="0" marL="0" rtl="0" algn="ctr">
              <a:lnSpc>
                <a:spcPct val="90000"/>
              </a:lnSpc>
              <a:spcBef>
                <a:spcPts val="0"/>
              </a:spcBef>
              <a:buClr>
                <a:srgbClr val="000000"/>
              </a:buClr>
              <a:buSzPts val="1100"/>
              <a:buFont typeface="Arial"/>
              <a:buNone/>
            </a:pPr>
            <a:r>
              <a:rPr b="1" lang="en-US" strike="sngStrike">
                <a:solidFill>
                  <a:srgbClr val="FF0000"/>
                </a:solidFill>
              </a:rPr>
              <a:t>1099-MISC box 7</a:t>
            </a:r>
          </a:p>
        </p:txBody>
      </p:sp>
      <p:sp>
        <p:nvSpPr>
          <p:cNvPr id="3008" name="Shape 300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3" name="Shape 3013"/>
        <p:cNvGrpSpPr/>
        <p:nvPr/>
      </p:nvGrpSpPr>
      <p:grpSpPr>
        <a:xfrm>
          <a:off x="0" y="0"/>
          <a:ext cx="0" cy="0"/>
          <a:chOff x="0" y="0"/>
          <a:chExt cx="0" cy="0"/>
        </a:xfrm>
      </p:grpSpPr>
      <p:sp>
        <p:nvSpPr>
          <p:cNvPr id="3014" name="Shape 301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spcBef>
                <a:spcPts val="0"/>
              </a:spcBef>
              <a:buClr>
                <a:schemeClr val="dk2"/>
              </a:buClr>
              <a:buFont typeface="Questrial"/>
              <a:buNone/>
            </a:pPr>
            <a:r>
              <a:rPr lang="en-US"/>
              <a:t>Scope of Service Questions</a:t>
            </a:r>
          </a:p>
        </p:txBody>
      </p:sp>
      <p:sp>
        <p:nvSpPr>
          <p:cNvPr id="3015" name="Shape 3015"/>
          <p:cNvSpPr txBox="1"/>
          <p:nvPr>
            <p:ph idx="1" type="body"/>
          </p:nvPr>
        </p:nvSpPr>
        <p:spPr>
          <a:xfrm>
            <a:off x="609600" y="1178625"/>
            <a:ext cx="10972800" cy="5484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med" w="med" type="none"/>
            <a:tailEnd len="med" w="med" type="none"/>
          </a:ln>
          <a:effectLst>
            <a:outerShdw blurRad="40000" rotWithShape="0" dir="5400000" dist="20000">
              <a:srgbClr val="000000">
                <a:alpha val="37650"/>
              </a:srgbClr>
            </a:outerShdw>
          </a:effectLst>
        </p:spPr>
        <p:txBody>
          <a:bodyPr anchorCtr="0" anchor="ctr" bIns="45700" lIns="91425" rIns="91425" wrap="square" tIns="45700">
            <a:noAutofit/>
          </a:bodyPr>
          <a:lstStyle/>
          <a:p>
            <a:pPr indent="-69850" lvl="0" marL="0" rtl="0" algn="ctr">
              <a:lnSpc>
                <a:spcPct val="90000"/>
              </a:lnSpc>
              <a:spcBef>
                <a:spcPts val="0"/>
              </a:spcBef>
              <a:buClr>
                <a:srgbClr val="000000"/>
              </a:buClr>
              <a:buSzPts val="1100"/>
              <a:buFont typeface="Arial"/>
              <a:buNone/>
            </a:pPr>
            <a:r>
              <a:rPr b="1" lang="en-US">
                <a:solidFill>
                  <a:srgbClr val="434343"/>
                </a:solidFill>
              </a:rPr>
              <a:t>Luther Lockett has filled out his I/I form and after the interview you conduct, you conclude he has the following types of expenses:</a:t>
            </a:r>
          </a:p>
          <a:p>
            <a:pPr indent="-69850" lvl="0" marL="0" rtl="0" algn="ctr">
              <a:lnSpc>
                <a:spcPct val="90000"/>
              </a:lnSpc>
              <a:spcBef>
                <a:spcPts val="0"/>
              </a:spcBef>
              <a:buClr>
                <a:srgbClr val="000000"/>
              </a:buClr>
              <a:buSzPts val="1100"/>
              <a:buFont typeface="Arial"/>
              <a:buNone/>
            </a:pPr>
            <a:r>
              <a:rPr b="1" lang="en-US"/>
              <a:t> </a:t>
            </a:r>
            <a:r>
              <a:rPr b="1" lang="en-US">
                <a:solidFill>
                  <a:srgbClr val="434343"/>
                </a:solidFill>
              </a:rPr>
              <a:t>Prescription drugs</a:t>
            </a:r>
          </a:p>
          <a:p>
            <a:pPr indent="-69850" lvl="0" marL="0" rtl="0" algn="ctr">
              <a:lnSpc>
                <a:spcPct val="90000"/>
              </a:lnSpc>
              <a:spcBef>
                <a:spcPts val="0"/>
              </a:spcBef>
              <a:buClr>
                <a:srgbClr val="000000"/>
              </a:buClr>
              <a:buSzPts val="1100"/>
              <a:buFont typeface="Arial"/>
              <a:buNone/>
            </a:pPr>
            <a:r>
              <a:rPr b="1" lang="en-US">
                <a:solidFill>
                  <a:srgbClr val="434343"/>
                </a:solidFill>
              </a:rPr>
              <a:t>Doctor co-pays</a:t>
            </a:r>
          </a:p>
          <a:p>
            <a:pPr indent="-69850" lvl="0" marL="0" rtl="0" algn="ctr">
              <a:lnSpc>
                <a:spcPct val="90000"/>
              </a:lnSpc>
              <a:spcBef>
                <a:spcPts val="0"/>
              </a:spcBef>
              <a:buClr>
                <a:srgbClr val="000000"/>
              </a:buClr>
              <a:buSzPts val="1100"/>
              <a:buFont typeface="Arial"/>
              <a:buNone/>
            </a:pPr>
            <a:r>
              <a:rPr b="1" lang="en-US">
                <a:solidFill>
                  <a:srgbClr val="434343"/>
                </a:solidFill>
              </a:rPr>
              <a:t>After-school expenses for 7 year old daughter while at work</a:t>
            </a:r>
          </a:p>
          <a:p>
            <a:pPr indent="-69850" lvl="0" marL="0" rtl="0" algn="ctr">
              <a:lnSpc>
                <a:spcPct val="90000"/>
              </a:lnSpc>
              <a:spcBef>
                <a:spcPts val="0"/>
              </a:spcBef>
              <a:buClr>
                <a:srgbClr val="000000"/>
              </a:buClr>
              <a:buSzPts val="1100"/>
              <a:buFont typeface="Arial"/>
              <a:buNone/>
            </a:pPr>
            <a:r>
              <a:rPr b="1" lang="en-US">
                <a:solidFill>
                  <a:srgbClr val="434343"/>
                </a:solidFill>
              </a:rPr>
              <a:t>1098-T education expenses for son who is a freshman at University of Alabama</a:t>
            </a:r>
          </a:p>
        </p:txBody>
      </p:sp>
      <p:sp>
        <p:nvSpPr>
          <p:cNvPr id="3016" name="Shape 301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Shape 32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Tax Credit</a:t>
            </a:r>
          </a:p>
        </p:txBody>
      </p:sp>
      <p:sp>
        <p:nvSpPr>
          <p:cNvPr id="327" name="Shape 327"/>
          <p:cNvSpPr txBox="1"/>
          <p:nvPr>
            <p:ph idx="1" type="body"/>
          </p:nvPr>
        </p:nvSpPr>
        <p:spPr>
          <a:xfrm>
            <a:off x="609600" y="1215778"/>
            <a:ext cx="10972800" cy="41550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a:t>
            </a:r>
          </a:p>
        </p:txBody>
      </p:sp>
      <p:sp>
        <p:nvSpPr>
          <p:cNvPr id="328" name="Shape 328"/>
          <p:cNvSpPr/>
          <p:nvPr/>
        </p:nvSpPr>
        <p:spPr>
          <a:xfrm>
            <a:off x="532700" y="4817392"/>
            <a:ext cx="10972800" cy="2040600"/>
          </a:xfrm>
          <a:prstGeom prst="rect">
            <a:avLst/>
          </a:prstGeom>
          <a:solidFill>
            <a:schemeClr val="accent1"/>
          </a:solidFill>
          <a:ln cap="flat" cmpd="sng" w="25400">
            <a:solidFill>
              <a:srgbClr val="B08420"/>
            </a:solidFill>
            <a:prstDash val="solid"/>
            <a:round/>
            <a:headEnd len="med" w="med" type="none"/>
            <a:tailEnd len="med" w="med" type="none"/>
          </a:ln>
        </p:spPr>
        <p:txBody>
          <a:bodyPr anchorCtr="0" anchor="t" bIns="45700" lIns="91425" rIns="91425" wrap="square" tIns="45700">
            <a:noAutofit/>
          </a:bodyPr>
          <a:lstStyle/>
          <a:p>
            <a:pPr indent="0" lvl="0" marL="0" marR="0" rtl="0" algn="ctr">
              <a:spcBef>
                <a:spcPts val="0"/>
              </a:spcBef>
              <a:buNone/>
            </a:pPr>
            <a:r>
              <a:rPr b="1" lang="en-US" sz="3000">
                <a:solidFill>
                  <a:schemeClr val="lt1"/>
                </a:solidFill>
                <a:latin typeface="Questrial"/>
                <a:ea typeface="Questrial"/>
                <a:cs typeface="Questrial"/>
                <a:sym typeface="Questrial"/>
              </a:rPr>
              <a:t>We’ll talk more about these credits later, but if the taxpayer has education expenses, it should be marked correctly on the I/I form. The Additional Child Tax Credit and Earned Income Credit are calculated automatically in the software.</a:t>
            </a:r>
          </a:p>
        </p:txBody>
      </p:sp>
      <p:pic>
        <p:nvPicPr>
          <p:cNvPr id="329" name="Shape 329"/>
          <p:cNvPicPr preferRelativeResize="0"/>
          <p:nvPr/>
        </p:nvPicPr>
        <p:blipFill>
          <a:blip r:embed="rId3">
            <a:alphaModFix/>
          </a:blip>
          <a:stretch>
            <a:fillRect/>
          </a:stretch>
        </p:blipFill>
        <p:spPr>
          <a:xfrm>
            <a:off x="532700" y="1960225"/>
            <a:ext cx="10554400" cy="2659400"/>
          </a:xfrm>
          <a:prstGeom prst="rect">
            <a:avLst/>
          </a:prstGeom>
          <a:noFill/>
          <a:ln>
            <a:noFill/>
          </a:ln>
        </p:spPr>
      </p:pic>
      <p:sp>
        <p:nvSpPr>
          <p:cNvPr id="330" name="Shape 33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xEl>
                                              <p:pRg end="0" st="0"/>
                                            </p:txEl>
                                          </p:spTgt>
                                        </p:tgtEl>
                                        <p:attrNameLst>
                                          <p:attrName>style.visibility</p:attrName>
                                        </p:attrNameLst>
                                      </p:cBhvr>
                                      <p:to>
                                        <p:strVal val="visible"/>
                                      </p:to>
                                    </p:set>
                                    <p:animEffect filter="fade" transition="in">
                                      <p:cBhvr>
                                        <p:cTn dur="500"/>
                                        <p:tgtEl>
                                          <p:spTgt spid="32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1" name="Shape 3021"/>
        <p:cNvGrpSpPr/>
        <p:nvPr/>
      </p:nvGrpSpPr>
      <p:grpSpPr>
        <a:xfrm>
          <a:off x="0" y="0"/>
          <a:ext cx="0" cy="0"/>
          <a:chOff x="0" y="0"/>
          <a:chExt cx="0" cy="0"/>
        </a:xfrm>
      </p:grpSpPr>
      <p:sp>
        <p:nvSpPr>
          <p:cNvPr id="3022" name="Shape 3022"/>
          <p:cNvSpPr txBox="1"/>
          <p:nvPr>
            <p:ph type="title"/>
          </p:nvPr>
        </p:nvSpPr>
        <p:spPr>
          <a:xfrm>
            <a:off x="609600" y="-12"/>
            <a:ext cx="10972800" cy="1143000"/>
          </a:xfrm>
          <a:prstGeom prst="rect">
            <a:avLst/>
          </a:prstGeom>
          <a:noFill/>
          <a:ln>
            <a:noFill/>
          </a:ln>
        </p:spPr>
        <p:txBody>
          <a:bodyPr anchorCtr="0" anchor="ctr" bIns="45700" lIns="91425" rIns="91425" wrap="square" tIns="45700">
            <a:noAutofit/>
          </a:bodyPr>
          <a:lstStyle/>
          <a:p>
            <a:pPr indent="0" lvl="0" marL="0" marR="0" rtl="0">
              <a:spcBef>
                <a:spcPts val="0"/>
              </a:spcBef>
              <a:buClr>
                <a:schemeClr val="dk2"/>
              </a:buClr>
              <a:buFont typeface="Questrial"/>
              <a:buNone/>
            </a:pPr>
            <a:r>
              <a:rPr lang="en-US"/>
              <a:t>Scope of Service Questions</a:t>
            </a:r>
          </a:p>
        </p:txBody>
      </p:sp>
      <p:sp>
        <p:nvSpPr>
          <p:cNvPr id="3023" name="Shape 3023"/>
          <p:cNvSpPr txBox="1"/>
          <p:nvPr>
            <p:ph idx="1" type="body"/>
          </p:nvPr>
        </p:nvSpPr>
        <p:spPr>
          <a:xfrm>
            <a:off x="434700" y="1015899"/>
            <a:ext cx="11322600" cy="57345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med" w="med" type="none"/>
            <a:tailEnd len="med" w="med" type="none"/>
          </a:ln>
          <a:effectLst>
            <a:outerShdw blurRad="40000" rotWithShape="0" dir="5400000" dist="20000">
              <a:srgbClr val="000000">
                <a:alpha val="37650"/>
              </a:srgbClr>
            </a:outerShdw>
          </a:effectLst>
        </p:spPr>
        <p:txBody>
          <a:bodyPr anchorCtr="0" anchor="ctr" bIns="45700" lIns="91425" rIns="91425" wrap="square" tIns="45700">
            <a:noAutofit/>
          </a:bodyPr>
          <a:lstStyle/>
          <a:p>
            <a:pPr indent="0" lvl="0" marL="0" rtl="0" algn="ctr">
              <a:lnSpc>
                <a:spcPct val="90000"/>
              </a:lnSpc>
              <a:spcBef>
                <a:spcPts val="0"/>
              </a:spcBef>
              <a:buNone/>
            </a:pPr>
            <a:r>
              <a:rPr b="1" lang="en-US">
                <a:solidFill>
                  <a:srgbClr val="434343"/>
                </a:solidFill>
              </a:rPr>
              <a:t>Luther Lockett has filled out their I/I form and after the interview you conduct, you conclude they have the following types of expenses:</a:t>
            </a:r>
          </a:p>
          <a:p>
            <a:pPr indent="-69850" lvl="0" marL="0" rtl="0" algn="ctr">
              <a:lnSpc>
                <a:spcPct val="90000"/>
              </a:lnSpc>
              <a:spcBef>
                <a:spcPts val="0"/>
              </a:spcBef>
              <a:buClr>
                <a:srgbClr val="000000"/>
              </a:buClr>
              <a:buSzPts val="1100"/>
              <a:buFont typeface="Arial"/>
              <a:buNone/>
            </a:pPr>
            <a:r>
              <a:rPr b="1" lang="en-US">
                <a:solidFill>
                  <a:srgbClr val="FF0000"/>
                </a:solidFill>
              </a:rPr>
              <a:t> </a:t>
            </a:r>
            <a:r>
              <a:rPr b="1" lang="en-US" strike="sngStrike">
                <a:solidFill>
                  <a:srgbClr val="FF0000"/>
                </a:solidFill>
              </a:rPr>
              <a:t>Prescription drugs</a:t>
            </a:r>
          </a:p>
          <a:p>
            <a:pPr indent="-69850" lvl="0" marL="0" rtl="0" algn="ctr">
              <a:lnSpc>
                <a:spcPct val="90000"/>
              </a:lnSpc>
              <a:spcBef>
                <a:spcPts val="0"/>
              </a:spcBef>
              <a:buClr>
                <a:srgbClr val="000000"/>
              </a:buClr>
              <a:buSzPts val="1100"/>
              <a:buFont typeface="Arial"/>
              <a:buNone/>
            </a:pPr>
            <a:r>
              <a:rPr b="1" lang="en-US" strike="sngStrike">
                <a:solidFill>
                  <a:srgbClr val="FF0000"/>
                </a:solidFill>
              </a:rPr>
              <a:t>Doctor co-pays</a:t>
            </a:r>
          </a:p>
          <a:p>
            <a:pPr indent="-69850" lvl="0" marL="0" rtl="0" algn="ctr">
              <a:lnSpc>
                <a:spcPct val="90000"/>
              </a:lnSpc>
              <a:spcBef>
                <a:spcPts val="0"/>
              </a:spcBef>
              <a:buClr>
                <a:srgbClr val="000000"/>
              </a:buClr>
              <a:buSzPts val="1100"/>
              <a:buFont typeface="Arial"/>
              <a:buNone/>
            </a:pPr>
            <a:r>
              <a:rPr b="1" lang="en-US">
                <a:solidFill>
                  <a:srgbClr val="6AA84F"/>
                </a:solidFill>
              </a:rPr>
              <a:t>After-school expenses for 7 year old daughter while at work</a:t>
            </a:r>
          </a:p>
          <a:p>
            <a:pPr indent="-69850" lvl="0" marL="0" rtl="0" algn="ctr">
              <a:lnSpc>
                <a:spcPct val="90000"/>
              </a:lnSpc>
              <a:spcBef>
                <a:spcPts val="0"/>
              </a:spcBef>
              <a:buClr>
                <a:srgbClr val="000000"/>
              </a:buClr>
              <a:buSzPts val="1100"/>
              <a:buFont typeface="Arial"/>
              <a:buNone/>
            </a:pPr>
            <a:r>
              <a:rPr b="1" lang="en-US" strike="sngStrike">
                <a:solidFill>
                  <a:srgbClr val="FF0000"/>
                </a:solidFill>
              </a:rPr>
              <a:t>1098-T education expenses for son who is a freshman at University of Alabama</a:t>
            </a:r>
          </a:p>
        </p:txBody>
      </p:sp>
      <p:sp>
        <p:nvSpPr>
          <p:cNvPr id="3024" name="Shape 302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9" name="Shape 3029"/>
        <p:cNvGrpSpPr/>
        <p:nvPr/>
      </p:nvGrpSpPr>
      <p:grpSpPr>
        <a:xfrm>
          <a:off x="0" y="0"/>
          <a:ext cx="0" cy="0"/>
          <a:chOff x="0" y="0"/>
          <a:chExt cx="0" cy="0"/>
        </a:xfrm>
      </p:grpSpPr>
      <p:sp>
        <p:nvSpPr>
          <p:cNvPr id="3030" name="Shape 3030"/>
          <p:cNvSpPr txBox="1"/>
          <p:nvPr>
            <p:ph type="title"/>
          </p:nvPr>
        </p:nvSpPr>
        <p:spPr>
          <a:xfrm>
            <a:off x="609600" y="-12"/>
            <a:ext cx="10972800" cy="1143000"/>
          </a:xfrm>
          <a:prstGeom prst="rect">
            <a:avLst/>
          </a:prstGeom>
          <a:noFill/>
          <a:ln>
            <a:noFill/>
          </a:ln>
        </p:spPr>
        <p:txBody>
          <a:bodyPr anchorCtr="0" anchor="ctr" bIns="45700" lIns="91425" rIns="91425" wrap="square" tIns="45700">
            <a:noAutofit/>
          </a:bodyPr>
          <a:lstStyle/>
          <a:p>
            <a:pPr indent="0" lvl="0" marL="0" marR="0" rtl="0">
              <a:spcBef>
                <a:spcPts val="0"/>
              </a:spcBef>
              <a:buClr>
                <a:schemeClr val="dk2"/>
              </a:buClr>
              <a:buFont typeface="Questrial"/>
              <a:buNone/>
            </a:pPr>
            <a:r>
              <a:rPr lang="en-US"/>
              <a:t>Scope of Service Questions</a:t>
            </a:r>
          </a:p>
        </p:txBody>
      </p:sp>
      <p:sp>
        <p:nvSpPr>
          <p:cNvPr id="3031" name="Shape 3031"/>
          <p:cNvSpPr txBox="1"/>
          <p:nvPr>
            <p:ph idx="1" type="body"/>
          </p:nvPr>
        </p:nvSpPr>
        <p:spPr>
          <a:xfrm>
            <a:off x="434700" y="974074"/>
            <a:ext cx="11322600" cy="5734500"/>
          </a:xfrm>
          <a:prstGeom prst="rect">
            <a:avLst/>
          </a:prstGeom>
          <a:solidFill>
            <a:srgbClr val="C7EDA6"/>
          </a:solidFill>
          <a:ln>
            <a:noFill/>
          </a:ln>
          <a:effectLst>
            <a:outerShdw blurRad="40000" rotWithShape="0" dir="5400000" dist="20000">
              <a:srgbClr val="000000">
                <a:alpha val="37650"/>
              </a:srgbClr>
            </a:outerShdw>
          </a:effectLst>
        </p:spPr>
        <p:txBody>
          <a:bodyPr anchorCtr="0" anchor="ctr" bIns="45700" lIns="91425" rIns="91425" wrap="square" tIns="45700">
            <a:noAutofit/>
          </a:bodyPr>
          <a:lstStyle/>
          <a:p>
            <a:pPr indent="0" lvl="0" marL="0" rtl="0" algn="ctr">
              <a:lnSpc>
                <a:spcPct val="90000"/>
              </a:lnSpc>
              <a:spcBef>
                <a:spcPts val="0"/>
              </a:spcBef>
              <a:buNone/>
            </a:pPr>
            <a:r>
              <a:rPr b="1" lang="en-US">
                <a:solidFill>
                  <a:srgbClr val="434343"/>
                </a:solidFill>
              </a:rPr>
              <a:t>Luther Lockett has filled out his I/I form and after the interview you conduct, you conclude the following about his health care coverage for the year:</a:t>
            </a:r>
          </a:p>
          <a:p>
            <a:pPr indent="-69850" lvl="0" marL="0" rtl="0" algn="ctr">
              <a:lnSpc>
                <a:spcPct val="90000"/>
              </a:lnSpc>
              <a:spcBef>
                <a:spcPts val="0"/>
              </a:spcBef>
              <a:buClr>
                <a:srgbClr val="000000"/>
              </a:buClr>
              <a:buSzPts val="1100"/>
              <a:buFont typeface="Arial"/>
              <a:buNone/>
            </a:pPr>
            <a:r>
              <a:rPr b="1" lang="en-US">
                <a:solidFill>
                  <a:srgbClr val="000000"/>
                </a:solidFill>
              </a:rPr>
              <a:t> </a:t>
            </a:r>
            <a:r>
              <a:rPr b="1" lang="en-US">
                <a:solidFill>
                  <a:srgbClr val="434343"/>
                </a:solidFill>
              </a:rPr>
              <a:t>They received a 1095-A in the mail from the marketplace for months July-December and did not have coverage in January-June</a:t>
            </a:r>
          </a:p>
          <a:p>
            <a:pPr indent="-69850" lvl="0" marL="0" rtl="0" algn="ctr">
              <a:lnSpc>
                <a:spcPct val="90000"/>
              </a:lnSpc>
              <a:spcBef>
                <a:spcPts val="0"/>
              </a:spcBef>
              <a:buClr>
                <a:srgbClr val="000000"/>
              </a:buClr>
              <a:buSzPts val="1100"/>
              <a:buFont typeface="Arial"/>
              <a:buNone/>
            </a:pPr>
            <a:r>
              <a:rPr b="1" lang="en-US">
                <a:solidFill>
                  <a:srgbClr val="434343"/>
                </a:solidFill>
              </a:rPr>
              <a:t>Can you complete the health insurance section?</a:t>
            </a:r>
          </a:p>
        </p:txBody>
      </p:sp>
      <p:sp>
        <p:nvSpPr>
          <p:cNvPr id="3032" name="Shape 303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7" name="Shape 3037"/>
        <p:cNvGrpSpPr/>
        <p:nvPr/>
      </p:nvGrpSpPr>
      <p:grpSpPr>
        <a:xfrm>
          <a:off x="0" y="0"/>
          <a:ext cx="0" cy="0"/>
          <a:chOff x="0" y="0"/>
          <a:chExt cx="0" cy="0"/>
        </a:xfrm>
      </p:grpSpPr>
      <p:sp>
        <p:nvSpPr>
          <p:cNvPr id="3038" name="Shape 3038"/>
          <p:cNvSpPr txBox="1"/>
          <p:nvPr>
            <p:ph type="title"/>
          </p:nvPr>
        </p:nvSpPr>
        <p:spPr>
          <a:xfrm>
            <a:off x="609600" y="-12"/>
            <a:ext cx="10972800" cy="1143000"/>
          </a:xfrm>
          <a:prstGeom prst="rect">
            <a:avLst/>
          </a:prstGeom>
          <a:noFill/>
          <a:ln>
            <a:noFill/>
          </a:ln>
        </p:spPr>
        <p:txBody>
          <a:bodyPr anchorCtr="0" anchor="ctr" bIns="45700" lIns="91425" rIns="91425" wrap="square" tIns="45700">
            <a:noAutofit/>
          </a:bodyPr>
          <a:lstStyle/>
          <a:p>
            <a:pPr indent="0" lvl="0" marL="0" marR="0" rtl="0">
              <a:spcBef>
                <a:spcPts val="0"/>
              </a:spcBef>
              <a:buClr>
                <a:schemeClr val="dk2"/>
              </a:buClr>
              <a:buFont typeface="Questrial"/>
              <a:buNone/>
            </a:pPr>
            <a:r>
              <a:rPr lang="en-US"/>
              <a:t>Scope of Service Questions</a:t>
            </a:r>
          </a:p>
        </p:txBody>
      </p:sp>
      <p:sp>
        <p:nvSpPr>
          <p:cNvPr id="3039" name="Shape 3039"/>
          <p:cNvSpPr txBox="1"/>
          <p:nvPr>
            <p:ph idx="1" type="body"/>
          </p:nvPr>
        </p:nvSpPr>
        <p:spPr>
          <a:xfrm>
            <a:off x="434700" y="1015899"/>
            <a:ext cx="11322600" cy="57345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med" w="med" type="none"/>
            <a:tailEnd len="med" w="med" type="none"/>
          </a:ln>
          <a:effectLst>
            <a:outerShdw blurRad="40000" rotWithShape="0" dir="5400000" dist="20000">
              <a:srgbClr val="000000">
                <a:alpha val="37650"/>
              </a:srgbClr>
            </a:outerShdw>
          </a:effectLst>
        </p:spPr>
        <p:txBody>
          <a:bodyPr anchorCtr="0" anchor="ctr" bIns="45700" lIns="91425" rIns="91425" wrap="square" tIns="45700">
            <a:noAutofit/>
          </a:bodyPr>
          <a:lstStyle/>
          <a:p>
            <a:pPr indent="0" lvl="0" marL="0" rtl="0" algn="ctr">
              <a:lnSpc>
                <a:spcPct val="90000"/>
              </a:lnSpc>
              <a:spcBef>
                <a:spcPts val="0"/>
              </a:spcBef>
              <a:buNone/>
            </a:pPr>
            <a:r>
              <a:rPr b="1" lang="en-US">
                <a:solidFill>
                  <a:srgbClr val="434343"/>
                </a:solidFill>
              </a:rPr>
              <a:t>Luther Lockett has filled out their I/I form and after the interview you conduct, </a:t>
            </a:r>
            <a:r>
              <a:rPr b="1" lang="en-US">
                <a:solidFill>
                  <a:srgbClr val="434343"/>
                </a:solidFill>
              </a:rPr>
              <a:t>you conclude the following about his health care coverage for the year</a:t>
            </a:r>
            <a:r>
              <a:rPr b="1" lang="en-US">
                <a:solidFill>
                  <a:srgbClr val="434343"/>
                </a:solidFill>
              </a:rPr>
              <a:t>:</a:t>
            </a:r>
          </a:p>
          <a:p>
            <a:pPr indent="-69850" lvl="0" marL="0" rtl="0" algn="ctr">
              <a:lnSpc>
                <a:spcPct val="90000"/>
              </a:lnSpc>
              <a:spcBef>
                <a:spcPts val="0"/>
              </a:spcBef>
              <a:buClr>
                <a:srgbClr val="000000"/>
              </a:buClr>
              <a:buSzPts val="1100"/>
              <a:buFont typeface="Arial"/>
              <a:buNone/>
            </a:pPr>
            <a:r>
              <a:rPr b="1" lang="en-US">
                <a:solidFill>
                  <a:srgbClr val="FF0000"/>
                </a:solidFill>
              </a:rPr>
              <a:t> </a:t>
            </a:r>
            <a:r>
              <a:rPr b="1" lang="en-US">
                <a:solidFill>
                  <a:srgbClr val="FF0000"/>
                </a:solidFill>
              </a:rPr>
              <a:t>No, a more advanced volunteer will need to enter the 1095-A and screen them for exemptions for the months January-June</a:t>
            </a:r>
          </a:p>
        </p:txBody>
      </p:sp>
      <p:sp>
        <p:nvSpPr>
          <p:cNvPr id="3040" name="Shape 304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5" name="Shape 3045"/>
        <p:cNvGrpSpPr/>
        <p:nvPr/>
      </p:nvGrpSpPr>
      <p:grpSpPr>
        <a:xfrm>
          <a:off x="0" y="0"/>
          <a:ext cx="0" cy="0"/>
          <a:chOff x="0" y="0"/>
          <a:chExt cx="0" cy="0"/>
        </a:xfrm>
      </p:grpSpPr>
      <p:sp>
        <p:nvSpPr>
          <p:cNvPr id="3046" name="Shape 3046"/>
          <p:cNvSpPr txBox="1"/>
          <p:nvPr>
            <p:ph type="title"/>
          </p:nvPr>
        </p:nvSpPr>
        <p:spPr>
          <a:xfrm>
            <a:off x="609600" y="-12"/>
            <a:ext cx="10972800" cy="1143000"/>
          </a:xfrm>
          <a:prstGeom prst="rect">
            <a:avLst/>
          </a:prstGeom>
          <a:noFill/>
          <a:ln>
            <a:noFill/>
          </a:ln>
        </p:spPr>
        <p:txBody>
          <a:bodyPr anchorCtr="0" anchor="ctr" bIns="45700" lIns="91425" rIns="91425" wrap="square" tIns="45700">
            <a:noAutofit/>
          </a:bodyPr>
          <a:lstStyle/>
          <a:p>
            <a:pPr indent="0" lvl="0" marL="0" marR="0" rtl="0">
              <a:spcBef>
                <a:spcPts val="0"/>
              </a:spcBef>
              <a:buClr>
                <a:schemeClr val="dk2"/>
              </a:buClr>
              <a:buFont typeface="Questrial"/>
              <a:buNone/>
            </a:pPr>
            <a:r>
              <a:rPr lang="en-US"/>
              <a:t>Scope of Service Questions</a:t>
            </a:r>
          </a:p>
        </p:txBody>
      </p:sp>
      <p:sp>
        <p:nvSpPr>
          <p:cNvPr id="3047" name="Shape 3047"/>
          <p:cNvSpPr txBox="1"/>
          <p:nvPr>
            <p:ph idx="1" type="body"/>
          </p:nvPr>
        </p:nvSpPr>
        <p:spPr>
          <a:xfrm>
            <a:off x="434700" y="1015899"/>
            <a:ext cx="11322600" cy="5734500"/>
          </a:xfrm>
          <a:prstGeom prst="rect">
            <a:avLst/>
          </a:prstGeom>
          <a:solidFill>
            <a:srgbClr val="C7EDA6"/>
          </a:solidFill>
          <a:ln>
            <a:noFill/>
          </a:ln>
          <a:effectLst>
            <a:outerShdw blurRad="40000" rotWithShape="0" dir="5400000" dist="20000">
              <a:srgbClr val="000000">
                <a:alpha val="37650"/>
              </a:srgbClr>
            </a:outerShdw>
          </a:effectLst>
        </p:spPr>
        <p:txBody>
          <a:bodyPr anchorCtr="0" anchor="ctr" bIns="45700" lIns="91425" rIns="91425" wrap="square" tIns="45700">
            <a:noAutofit/>
          </a:bodyPr>
          <a:lstStyle/>
          <a:p>
            <a:pPr indent="0" lvl="0" marL="0" rtl="0" algn="ctr">
              <a:lnSpc>
                <a:spcPct val="90000"/>
              </a:lnSpc>
              <a:spcBef>
                <a:spcPts val="0"/>
              </a:spcBef>
              <a:buNone/>
            </a:pPr>
            <a:r>
              <a:rPr b="1" lang="en-US">
                <a:solidFill>
                  <a:srgbClr val="434343"/>
                </a:solidFill>
              </a:rPr>
              <a:t>Lester Loving has filled out his I/I form and after the interview you conduct, you conclude the following about his health care coverage for the year:</a:t>
            </a:r>
          </a:p>
          <a:p>
            <a:pPr indent="-69850" lvl="0" marL="0" rtl="0" algn="ctr">
              <a:lnSpc>
                <a:spcPct val="90000"/>
              </a:lnSpc>
              <a:spcBef>
                <a:spcPts val="0"/>
              </a:spcBef>
              <a:buClr>
                <a:srgbClr val="000000"/>
              </a:buClr>
              <a:buSzPts val="1100"/>
              <a:buFont typeface="Arial"/>
              <a:buNone/>
            </a:pPr>
            <a:r>
              <a:rPr b="1" lang="en-US">
                <a:solidFill>
                  <a:srgbClr val="000000"/>
                </a:solidFill>
              </a:rPr>
              <a:t> </a:t>
            </a:r>
            <a:r>
              <a:rPr b="1" lang="en-US">
                <a:solidFill>
                  <a:srgbClr val="434343"/>
                </a:solidFill>
              </a:rPr>
              <a:t>They had health insurance through their employer all year.</a:t>
            </a:r>
          </a:p>
          <a:p>
            <a:pPr indent="-69850" lvl="0" marL="0" rtl="0" algn="ctr">
              <a:lnSpc>
                <a:spcPct val="90000"/>
              </a:lnSpc>
              <a:spcBef>
                <a:spcPts val="0"/>
              </a:spcBef>
              <a:buClr>
                <a:srgbClr val="000000"/>
              </a:buClr>
              <a:buSzPts val="1100"/>
              <a:buFont typeface="Arial"/>
              <a:buNone/>
            </a:pPr>
            <a:r>
              <a:rPr b="1" lang="en-US">
                <a:solidFill>
                  <a:srgbClr val="434343"/>
                </a:solidFill>
              </a:rPr>
              <a:t>Their daughter (a dependent) had health insurance through Medicaid all year.</a:t>
            </a:r>
          </a:p>
          <a:p>
            <a:pPr indent="-69850" lvl="0" marL="0" rtl="0" algn="ctr">
              <a:lnSpc>
                <a:spcPct val="90000"/>
              </a:lnSpc>
              <a:spcBef>
                <a:spcPts val="0"/>
              </a:spcBef>
              <a:buClr>
                <a:srgbClr val="000000"/>
              </a:buClr>
              <a:buSzPts val="1100"/>
              <a:buFont typeface="Arial"/>
              <a:buNone/>
            </a:pPr>
            <a:r>
              <a:rPr b="1" lang="en-US">
                <a:solidFill>
                  <a:srgbClr val="434343"/>
                </a:solidFill>
              </a:rPr>
              <a:t>Can you fill out the health insurance section?</a:t>
            </a:r>
          </a:p>
        </p:txBody>
      </p:sp>
      <p:sp>
        <p:nvSpPr>
          <p:cNvPr id="3048" name="Shape 304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3" name="Shape 3053"/>
        <p:cNvGrpSpPr/>
        <p:nvPr/>
      </p:nvGrpSpPr>
      <p:grpSpPr>
        <a:xfrm>
          <a:off x="0" y="0"/>
          <a:ext cx="0" cy="0"/>
          <a:chOff x="0" y="0"/>
          <a:chExt cx="0" cy="0"/>
        </a:xfrm>
      </p:grpSpPr>
      <p:sp>
        <p:nvSpPr>
          <p:cNvPr id="3054" name="Shape 3054"/>
          <p:cNvSpPr txBox="1"/>
          <p:nvPr>
            <p:ph type="title"/>
          </p:nvPr>
        </p:nvSpPr>
        <p:spPr>
          <a:xfrm>
            <a:off x="609600" y="-12"/>
            <a:ext cx="10972800" cy="1143000"/>
          </a:xfrm>
          <a:prstGeom prst="rect">
            <a:avLst/>
          </a:prstGeom>
          <a:noFill/>
          <a:ln>
            <a:noFill/>
          </a:ln>
        </p:spPr>
        <p:txBody>
          <a:bodyPr anchorCtr="0" anchor="ctr" bIns="45700" lIns="91425" rIns="91425" wrap="square" tIns="45700">
            <a:noAutofit/>
          </a:bodyPr>
          <a:lstStyle/>
          <a:p>
            <a:pPr indent="0" lvl="0" marL="0" marR="0" rtl="0">
              <a:spcBef>
                <a:spcPts val="0"/>
              </a:spcBef>
              <a:buClr>
                <a:schemeClr val="dk2"/>
              </a:buClr>
              <a:buFont typeface="Questrial"/>
              <a:buNone/>
            </a:pPr>
            <a:r>
              <a:rPr lang="en-US"/>
              <a:t>Scope of Service Questions</a:t>
            </a:r>
          </a:p>
        </p:txBody>
      </p:sp>
      <p:sp>
        <p:nvSpPr>
          <p:cNvPr id="3055" name="Shape 3055"/>
          <p:cNvSpPr txBox="1"/>
          <p:nvPr>
            <p:ph idx="1" type="body"/>
          </p:nvPr>
        </p:nvSpPr>
        <p:spPr>
          <a:xfrm>
            <a:off x="609600" y="1015899"/>
            <a:ext cx="11322600" cy="57345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med" w="med" type="none"/>
            <a:tailEnd len="med" w="med" type="none"/>
          </a:ln>
          <a:effectLst>
            <a:outerShdw blurRad="40000" rotWithShape="0" dir="5400000" dist="20000">
              <a:srgbClr val="000000">
                <a:alpha val="37650"/>
              </a:srgbClr>
            </a:outerShdw>
          </a:effectLst>
        </p:spPr>
        <p:txBody>
          <a:bodyPr anchorCtr="0" anchor="ctr" bIns="45700" lIns="91425" rIns="91425" wrap="square" tIns="45700">
            <a:noAutofit/>
          </a:bodyPr>
          <a:lstStyle/>
          <a:p>
            <a:pPr indent="0" lvl="0" marL="0" rtl="0" algn="ctr">
              <a:lnSpc>
                <a:spcPct val="90000"/>
              </a:lnSpc>
              <a:spcBef>
                <a:spcPts val="0"/>
              </a:spcBef>
              <a:buNone/>
            </a:pPr>
            <a:r>
              <a:rPr b="1" lang="en-US">
                <a:solidFill>
                  <a:srgbClr val="434343"/>
                </a:solidFill>
              </a:rPr>
              <a:t>Lester Loving has filled out their I/I form and after the interview you conduct, you conclude the following about their health care coverage for the year:</a:t>
            </a:r>
          </a:p>
          <a:p>
            <a:pPr indent="-69850" lvl="0" marL="0" rtl="0" algn="ctr">
              <a:lnSpc>
                <a:spcPct val="90000"/>
              </a:lnSpc>
              <a:spcBef>
                <a:spcPts val="0"/>
              </a:spcBef>
              <a:buClr>
                <a:srgbClr val="000000"/>
              </a:buClr>
              <a:buSzPts val="1100"/>
              <a:buFont typeface="Arial"/>
              <a:buNone/>
            </a:pPr>
            <a:r>
              <a:rPr b="1" lang="en-US">
                <a:solidFill>
                  <a:srgbClr val="38761D"/>
                </a:solidFill>
              </a:rPr>
              <a:t> </a:t>
            </a:r>
            <a:r>
              <a:rPr b="1" lang="en-US">
                <a:solidFill>
                  <a:srgbClr val="FF0000"/>
                </a:solidFill>
              </a:rPr>
              <a:t>YES! Since they did not purchase health insurance through the marketplace and had MEC all year, you can fill out the health insurance section.</a:t>
            </a:r>
          </a:p>
        </p:txBody>
      </p:sp>
      <p:sp>
        <p:nvSpPr>
          <p:cNvPr id="3056" name="Shape 305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0" name="Shape 3060"/>
        <p:cNvGrpSpPr/>
        <p:nvPr/>
      </p:nvGrpSpPr>
      <p:grpSpPr>
        <a:xfrm>
          <a:off x="0" y="0"/>
          <a:ext cx="0" cy="0"/>
          <a:chOff x="0" y="0"/>
          <a:chExt cx="0" cy="0"/>
        </a:xfrm>
      </p:grpSpPr>
      <p:pic>
        <p:nvPicPr>
          <p:cNvPr descr="Impact-logo_SaveFirst-green.eps" id="3061" name="Shape 3061"/>
          <p:cNvPicPr preferRelativeResize="0"/>
          <p:nvPr/>
        </p:nvPicPr>
        <p:blipFill rotWithShape="1">
          <a:blip r:embed="rId3">
            <a:alphaModFix/>
          </a:blip>
          <a:srcRect b="34976" l="19563" r="20645" t="31741"/>
          <a:stretch/>
        </p:blipFill>
        <p:spPr>
          <a:xfrm>
            <a:off x="1440089" y="625475"/>
            <a:ext cx="9264600" cy="4243500"/>
          </a:xfrm>
          <a:prstGeom prst="rect">
            <a:avLst/>
          </a:prstGeom>
          <a:noFill/>
          <a:ln>
            <a:noFill/>
          </a:ln>
        </p:spPr>
      </p:pic>
      <p:sp>
        <p:nvSpPr>
          <p:cNvPr id="3062" name="Shape 3062"/>
          <p:cNvSpPr/>
          <p:nvPr/>
        </p:nvSpPr>
        <p:spPr>
          <a:xfrm>
            <a:off x="1524003" y="-184666"/>
            <a:ext cx="184800" cy="369300"/>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063" name="Shape 3063"/>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064" name="Shape 3064"/>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065" name="Shape 3065"/>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3066" name="Shape 3066"/>
          <p:cNvSpPr txBox="1"/>
          <p:nvPr/>
        </p:nvSpPr>
        <p:spPr>
          <a:xfrm>
            <a:off x="-1461427" y="1481721"/>
            <a:ext cx="184800" cy="3693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3067" name="Shape 3067"/>
          <p:cNvSpPr txBox="1"/>
          <p:nvPr/>
        </p:nvSpPr>
        <p:spPr>
          <a:xfrm>
            <a:off x="1440089" y="5173794"/>
            <a:ext cx="9207000" cy="1012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med" w="med" type="none"/>
            <a:tailEnd len="med" w="med" type="none"/>
          </a:ln>
          <a:effectLst>
            <a:outerShdw blurRad="40000" rotWithShape="0" dir="5400000" dist="20000">
              <a:srgbClr val="000000">
                <a:alpha val="37650"/>
              </a:srgbClr>
            </a:outerShdw>
          </a:effectLst>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lang="en-US" sz="5400">
                <a:solidFill>
                  <a:schemeClr val="dk2"/>
                </a:solidFill>
                <a:latin typeface="Questrial"/>
                <a:ea typeface="Questrial"/>
                <a:cs typeface="Questrial"/>
                <a:sym typeface="Questrial"/>
              </a:rPr>
              <a:t>Mock Tax Site</a:t>
            </a:r>
          </a:p>
        </p:txBody>
      </p:sp>
      <p:sp>
        <p:nvSpPr>
          <p:cNvPr id="3068" name="Shape 306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3" name="Shape 3073"/>
        <p:cNvGrpSpPr/>
        <p:nvPr/>
      </p:nvGrpSpPr>
      <p:grpSpPr>
        <a:xfrm>
          <a:off x="0" y="0"/>
          <a:ext cx="0" cy="0"/>
          <a:chOff x="0" y="0"/>
          <a:chExt cx="0" cy="0"/>
        </a:xfrm>
      </p:grpSpPr>
      <p:sp>
        <p:nvSpPr>
          <p:cNvPr id="3074" name="Shape 3074"/>
          <p:cNvSpPr txBox="1"/>
          <p:nvPr>
            <p:ph type="title"/>
          </p:nvPr>
        </p:nvSpPr>
        <p:spPr>
          <a:xfrm>
            <a:off x="609600" y="-12"/>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lang="en-US"/>
              <a:t>Mock Tax Site</a:t>
            </a:r>
          </a:p>
        </p:txBody>
      </p:sp>
      <p:sp>
        <p:nvSpPr>
          <p:cNvPr id="3075" name="Shape 3075"/>
          <p:cNvSpPr txBox="1"/>
          <p:nvPr>
            <p:ph idx="1" type="body"/>
          </p:nvPr>
        </p:nvSpPr>
        <p:spPr>
          <a:xfrm>
            <a:off x="471200" y="800625"/>
            <a:ext cx="11614800" cy="4526100"/>
          </a:xfrm>
          <a:prstGeom prst="rect">
            <a:avLst/>
          </a:prstGeom>
          <a:noFill/>
          <a:ln>
            <a:noFill/>
          </a:ln>
        </p:spPr>
        <p:txBody>
          <a:bodyPr anchorCtr="0" anchor="t" bIns="45700" lIns="91425" rIns="91425" wrap="square" tIns="45700">
            <a:noAutofit/>
          </a:bodyPr>
          <a:lstStyle/>
          <a:p>
            <a:pPr indent="-317500" lvl="0" marL="342900" marR="0" rtl="0" algn="l">
              <a:spcBef>
                <a:spcPts val="800"/>
              </a:spcBef>
              <a:buClr>
                <a:schemeClr val="dk1"/>
              </a:buClr>
              <a:buSzPts val="3600"/>
              <a:buFont typeface="Noto Sans Symbols"/>
              <a:buChar char="➢"/>
            </a:pPr>
            <a:r>
              <a:rPr lang="en-US" sz="3600"/>
              <a:t>Partner up and take turns being taxpayer/volunteer!</a:t>
            </a:r>
          </a:p>
          <a:p>
            <a:pPr indent="-317500" lvl="0" marL="342900" marR="0" rtl="0" algn="l">
              <a:spcBef>
                <a:spcPts val="800"/>
              </a:spcBef>
              <a:buClr>
                <a:schemeClr val="dk1"/>
              </a:buClr>
              <a:buSzPts val="3600"/>
              <a:buFont typeface="Noto Sans Symbols"/>
              <a:buChar char="➢"/>
            </a:pPr>
            <a:r>
              <a:rPr lang="en-US" sz="3600"/>
              <a:t>Use your tax prep process handout!</a:t>
            </a:r>
          </a:p>
          <a:p>
            <a:pPr indent="-317500" lvl="0" marL="342900" marR="0" rtl="0" algn="l">
              <a:spcBef>
                <a:spcPts val="800"/>
              </a:spcBef>
              <a:buClr>
                <a:schemeClr val="dk1"/>
              </a:buClr>
              <a:buSzPts val="3600"/>
              <a:buFont typeface="Noto Sans Symbols"/>
              <a:buChar char="➢"/>
            </a:pPr>
            <a:r>
              <a:rPr lang="en-US" sz="3600"/>
              <a:t>There are two examples in your packet so:</a:t>
            </a:r>
          </a:p>
          <a:p>
            <a:pPr indent="-285750" lvl="1" marL="742950" marR="0" rtl="0" algn="l">
              <a:spcBef>
                <a:spcPts val="800"/>
              </a:spcBef>
              <a:buSzPts val="3600"/>
              <a:buChar char="•"/>
            </a:pPr>
            <a:r>
              <a:rPr lang="en-US"/>
              <a:t>Round 1→ Student 1 is taxpayer KK, student 2 is volunteer</a:t>
            </a:r>
          </a:p>
          <a:p>
            <a:pPr indent="-285750" lvl="1" marL="742950" marR="0" rtl="0" algn="l">
              <a:spcBef>
                <a:spcPts val="800"/>
              </a:spcBef>
              <a:buSzPts val="3600"/>
              <a:buChar char="•"/>
            </a:pPr>
            <a:r>
              <a:rPr lang="en-US"/>
              <a:t>Round 2→ Student 1 is now volunteer and student 2 is taxpayer MM</a:t>
            </a:r>
          </a:p>
          <a:p>
            <a:pPr indent="-285750" lvl="1" marL="742950" marR="0" rtl="0" algn="l">
              <a:spcBef>
                <a:spcPts val="800"/>
              </a:spcBef>
              <a:buSzPts val="3600"/>
              <a:buChar char="•"/>
            </a:pPr>
            <a:r>
              <a:rPr lang="en-US"/>
              <a:t>Use return you don’t prepare as practice at home! Student 1 can do KK at home, Student 2 can do MM at home. Answer key will be posted online.</a:t>
            </a:r>
          </a:p>
          <a:p>
            <a:pPr indent="0" lvl="0" marL="457200" marR="0" rtl="0" algn="l">
              <a:spcBef>
                <a:spcPts val="800"/>
              </a:spcBef>
              <a:buNone/>
            </a:pPr>
            <a:r>
              <a:t/>
            </a:r>
            <a:endParaRPr/>
          </a:p>
        </p:txBody>
      </p:sp>
      <p:sp>
        <p:nvSpPr>
          <p:cNvPr id="3076" name="Shape 307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1" name="Shape 3081"/>
        <p:cNvGrpSpPr/>
        <p:nvPr/>
      </p:nvGrpSpPr>
      <p:grpSpPr>
        <a:xfrm>
          <a:off x="0" y="0"/>
          <a:ext cx="0" cy="0"/>
          <a:chOff x="0" y="0"/>
          <a:chExt cx="0" cy="0"/>
        </a:xfrm>
      </p:grpSpPr>
      <p:sp>
        <p:nvSpPr>
          <p:cNvPr id="3082" name="Shape 308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lang="en-US"/>
              <a:t>Mock Tax Site</a:t>
            </a:r>
          </a:p>
        </p:txBody>
      </p:sp>
      <p:sp>
        <p:nvSpPr>
          <p:cNvPr id="3083" name="Shape 3083"/>
          <p:cNvSpPr txBox="1"/>
          <p:nvPr>
            <p:ph idx="1" type="body"/>
          </p:nvPr>
        </p:nvSpPr>
        <p:spPr>
          <a:xfrm>
            <a:off x="440450" y="1417650"/>
            <a:ext cx="11614800" cy="4526100"/>
          </a:xfrm>
          <a:prstGeom prst="rect">
            <a:avLst/>
          </a:prstGeom>
          <a:noFill/>
          <a:ln>
            <a:noFill/>
          </a:ln>
        </p:spPr>
        <p:txBody>
          <a:bodyPr anchorCtr="0" anchor="t" bIns="45700" lIns="91425" rIns="91425" wrap="square" tIns="45700">
            <a:noAutofit/>
          </a:bodyPr>
          <a:lstStyle/>
          <a:p>
            <a:pPr indent="-342900" lvl="0" marL="342900" rtl="0">
              <a:lnSpc>
                <a:spcPct val="90000"/>
              </a:lnSpc>
              <a:spcBef>
                <a:spcPts val="0"/>
              </a:spcBef>
              <a:buClr>
                <a:schemeClr val="dk1"/>
              </a:buClr>
              <a:buSzPts val="4000"/>
              <a:buFont typeface="Noto Sans Symbols"/>
              <a:buChar char="➢"/>
            </a:pPr>
            <a:r>
              <a:rPr lang="en-US"/>
              <a:t>Login to TaxSlayer (via Google Chrome)</a:t>
            </a:r>
          </a:p>
          <a:p>
            <a:pPr indent="-285750" lvl="1" marL="742950" rtl="0">
              <a:lnSpc>
                <a:spcPct val="90000"/>
              </a:lnSpc>
              <a:spcBef>
                <a:spcPts val="0"/>
              </a:spcBef>
              <a:buSzPts val="3600"/>
              <a:buChar char="•"/>
            </a:pPr>
            <a:r>
              <a:rPr lang="en-US"/>
              <a:t>Vita.taxslayerpro.com/IRSTRAINING</a:t>
            </a:r>
          </a:p>
          <a:p>
            <a:pPr indent="-285750" lvl="1" marL="742950" rtl="0">
              <a:lnSpc>
                <a:spcPct val="90000"/>
              </a:lnSpc>
              <a:spcBef>
                <a:spcPts val="0"/>
              </a:spcBef>
              <a:buSzPts val="3600"/>
              <a:buChar char="•"/>
            </a:pPr>
            <a:r>
              <a:rPr lang="en-US"/>
              <a:t>Password: TRAINPROWEB</a:t>
            </a:r>
          </a:p>
          <a:p>
            <a:pPr indent="-285750" lvl="1" marL="742950" rtl="0">
              <a:lnSpc>
                <a:spcPct val="90000"/>
              </a:lnSpc>
              <a:spcBef>
                <a:spcPts val="0"/>
              </a:spcBef>
              <a:buSzPts val="3600"/>
              <a:buChar char="•"/>
            </a:pPr>
            <a:r>
              <a:rPr lang="en-US"/>
              <a:t>Username: SMITHJTRAIN (last name, first initial,TRAIN)</a:t>
            </a:r>
          </a:p>
          <a:p>
            <a:pPr indent="-285750" lvl="1" marL="742950" rtl="0">
              <a:lnSpc>
                <a:spcPct val="90000"/>
              </a:lnSpc>
              <a:spcBef>
                <a:spcPts val="0"/>
              </a:spcBef>
              <a:buSzPts val="3600"/>
              <a:buChar char="•"/>
            </a:pPr>
            <a:r>
              <a:rPr lang="en-US"/>
              <a:t>Password: SavefirstAL123!</a:t>
            </a:r>
          </a:p>
        </p:txBody>
      </p:sp>
      <p:sp>
        <p:nvSpPr>
          <p:cNvPr id="3084" name="Shape 308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9" name="Shape 3089"/>
        <p:cNvGrpSpPr/>
        <p:nvPr/>
      </p:nvGrpSpPr>
      <p:grpSpPr>
        <a:xfrm>
          <a:off x="0" y="0"/>
          <a:ext cx="0" cy="0"/>
          <a:chOff x="0" y="0"/>
          <a:chExt cx="0" cy="0"/>
        </a:xfrm>
      </p:grpSpPr>
      <p:pic>
        <p:nvPicPr>
          <p:cNvPr descr="Impact-logo_SaveFirst-green.eps" id="3090" name="Shape 3090"/>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3091" name="Shape 3091"/>
          <p:cNvSpPr/>
          <p:nvPr/>
        </p:nvSpPr>
        <p:spPr>
          <a:xfrm>
            <a:off x="1524003" y="-184666"/>
            <a:ext cx="184731" cy="369332"/>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092" name="Shape 3092"/>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093" name="Shape 3093"/>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094" name="Shape 3094"/>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3095" name="Shape 3095"/>
          <p:cNvSpPr txBox="1"/>
          <p:nvPr/>
        </p:nvSpPr>
        <p:spPr>
          <a:xfrm>
            <a:off x="-1461427" y="1481721"/>
            <a:ext cx="184666"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3096" name="Shape 3096"/>
          <p:cNvSpPr txBox="1"/>
          <p:nvPr/>
        </p:nvSpPr>
        <p:spPr>
          <a:xfrm>
            <a:off x="1708732" y="4868994"/>
            <a:ext cx="8727445" cy="1684206"/>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lang="en-US" sz="5400">
                <a:solidFill>
                  <a:schemeClr val="dk2"/>
                </a:solidFill>
                <a:latin typeface="Questrial"/>
                <a:ea typeface="Questrial"/>
                <a:cs typeface="Questrial"/>
                <a:sym typeface="Questrial"/>
              </a:rPr>
              <a:t>Intake/Interview &amp; Quality Review Process</a:t>
            </a:r>
          </a:p>
        </p:txBody>
      </p:sp>
      <p:sp>
        <p:nvSpPr>
          <p:cNvPr id="3097" name="Shape 309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2" name="Shape 3102"/>
        <p:cNvGrpSpPr/>
        <p:nvPr/>
      </p:nvGrpSpPr>
      <p:grpSpPr>
        <a:xfrm>
          <a:off x="0" y="0"/>
          <a:ext cx="0" cy="0"/>
          <a:chOff x="0" y="0"/>
          <a:chExt cx="0" cy="0"/>
        </a:xfrm>
      </p:grpSpPr>
      <p:sp>
        <p:nvSpPr>
          <p:cNvPr id="3103" name="Shape 310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Intake/Interview &amp; Quality Review Sheet</a:t>
            </a:r>
          </a:p>
        </p:txBody>
      </p:sp>
      <p:sp>
        <p:nvSpPr>
          <p:cNvPr id="3104" name="Shape 3104"/>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Form 13614-C (</a:t>
            </a:r>
            <a:r>
              <a:rPr lang="en-US"/>
              <a:t>official IRS version</a:t>
            </a:r>
            <a:r>
              <a:rPr b="0" i="0" lang="en-US" sz="4000" u="none" cap="none" strike="noStrike">
                <a:solidFill>
                  <a:schemeClr val="dk1"/>
                </a:solidFill>
                <a:latin typeface="Questrial"/>
                <a:ea typeface="Questrial"/>
                <a:cs typeface="Questrial"/>
                <a:sym typeface="Questrial"/>
              </a:rPr>
              <a:t>)</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All VITA programs are required to use this sheet for every tax return filed at the tax site.</a:t>
            </a:r>
          </a:p>
        </p:txBody>
      </p:sp>
      <p:sp>
        <p:nvSpPr>
          <p:cNvPr id="3105" name="Shape 310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Shape 336"/>
          <p:cNvSpPr txBox="1"/>
          <p:nvPr>
            <p:ph type="title"/>
          </p:nvPr>
        </p:nvSpPr>
        <p:spPr>
          <a:xfrm>
            <a:off x="609600" y="-12"/>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Tax Credit</a:t>
            </a:r>
          </a:p>
        </p:txBody>
      </p:sp>
      <p:sp>
        <p:nvSpPr>
          <p:cNvPr id="337" name="Shape 337"/>
          <p:cNvSpPr txBox="1"/>
          <p:nvPr>
            <p:ph idx="1" type="body"/>
          </p:nvPr>
        </p:nvSpPr>
        <p:spPr>
          <a:xfrm>
            <a:off x="156825" y="782225"/>
            <a:ext cx="5029800" cy="4155000"/>
          </a:xfrm>
          <a:prstGeom prst="rect">
            <a:avLst/>
          </a:prstGeom>
          <a:noFill/>
          <a:ln>
            <a:noFill/>
          </a:ln>
        </p:spPr>
        <p:txBody>
          <a:bodyPr anchorCtr="0" anchor="t" bIns="45700" lIns="91425" rIns="91425" wrap="square" tIns="45700">
            <a:noAutofit/>
          </a:bodyPr>
          <a:lstStyle/>
          <a:p>
            <a:pPr indent="-342900" lvl="0" marL="342900" rtl="0">
              <a:lnSpc>
                <a:spcPct val="90000"/>
              </a:lnSpc>
              <a:spcBef>
                <a:spcPts val="0"/>
              </a:spcBef>
              <a:buClr>
                <a:schemeClr val="dk1"/>
              </a:buClr>
              <a:buSzPts val="4000"/>
              <a:buFont typeface="Noto Sans Symbols"/>
              <a:buChar char="➢"/>
            </a:pPr>
            <a:r>
              <a:rPr lang="en-US"/>
              <a:t>Let’s look at the scope of service chart!</a:t>
            </a:r>
          </a:p>
          <a:p>
            <a:pPr indent="-342900" lvl="0" marL="342900" rtl="0">
              <a:spcBef>
                <a:spcPts val="0"/>
              </a:spcBef>
              <a:buClr>
                <a:schemeClr val="dk1"/>
              </a:buClr>
              <a:buSzPts val="4000"/>
              <a:buFont typeface="Noto Sans Symbols"/>
              <a:buChar char="➢"/>
            </a:pPr>
            <a:r>
              <a:rPr lang="en-US" sz="3600"/>
              <a:t>If a credit is out of scope for you, just set it aside for your advanced volunteer and make a note on the back of the I/I form.</a:t>
            </a:r>
          </a:p>
        </p:txBody>
      </p:sp>
      <p:pic>
        <p:nvPicPr>
          <p:cNvPr descr="Screen Shot 2017-10-20 at 9.34.34 AM.png" id="338" name="Shape 338"/>
          <p:cNvPicPr preferRelativeResize="0"/>
          <p:nvPr/>
        </p:nvPicPr>
        <p:blipFill>
          <a:blip r:embed="rId3">
            <a:alphaModFix/>
          </a:blip>
          <a:stretch>
            <a:fillRect/>
          </a:stretch>
        </p:blipFill>
        <p:spPr>
          <a:xfrm>
            <a:off x="5146275" y="1124491"/>
            <a:ext cx="6918924" cy="622068"/>
          </a:xfrm>
          <a:prstGeom prst="rect">
            <a:avLst/>
          </a:prstGeom>
          <a:noFill/>
          <a:ln>
            <a:noFill/>
          </a:ln>
          <a:effectLst>
            <a:outerShdw blurRad="190500" rotWithShape="0" algn="tl">
              <a:srgbClr val="000000">
                <a:alpha val="69800"/>
              </a:srgbClr>
            </a:outerShdw>
          </a:effectLst>
        </p:spPr>
      </p:pic>
      <p:pic>
        <p:nvPicPr>
          <p:cNvPr descr="Screen Shot 2017-10-19 at 9.21.00 AM.png" id="339" name="Shape 339"/>
          <p:cNvPicPr preferRelativeResize="0"/>
          <p:nvPr/>
        </p:nvPicPr>
        <p:blipFill>
          <a:blip r:embed="rId4">
            <a:alphaModFix/>
          </a:blip>
          <a:stretch>
            <a:fillRect/>
          </a:stretch>
        </p:blipFill>
        <p:spPr>
          <a:xfrm>
            <a:off x="5105925" y="1752625"/>
            <a:ext cx="6999624" cy="3246800"/>
          </a:xfrm>
          <a:prstGeom prst="rect">
            <a:avLst/>
          </a:prstGeom>
          <a:noFill/>
          <a:ln>
            <a:noFill/>
          </a:ln>
          <a:effectLst>
            <a:outerShdw blurRad="190500" rotWithShape="0" algn="tl">
              <a:srgbClr val="000000">
                <a:alpha val="69800"/>
              </a:srgbClr>
            </a:outerShdw>
          </a:effectLst>
        </p:spPr>
      </p:pic>
      <p:sp>
        <p:nvSpPr>
          <p:cNvPr id="340" name="Shape 34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0" st="0"/>
                                            </p:txEl>
                                          </p:spTgt>
                                        </p:tgtEl>
                                        <p:attrNameLst>
                                          <p:attrName>style.visibility</p:attrName>
                                        </p:attrNameLst>
                                      </p:cBhvr>
                                      <p:to>
                                        <p:strVal val="visible"/>
                                      </p:to>
                                    </p:set>
                                    <p:animEffect filter="fade" transition="in">
                                      <p:cBhvr>
                                        <p:cTn dur="500"/>
                                        <p:tgtEl>
                                          <p:spTgt spid="33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1" st="1"/>
                                            </p:txEl>
                                          </p:spTgt>
                                        </p:tgtEl>
                                        <p:attrNameLst>
                                          <p:attrName>style.visibility</p:attrName>
                                        </p:attrNameLst>
                                      </p:cBhvr>
                                      <p:to>
                                        <p:strVal val="visible"/>
                                      </p:to>
                                    </p:set>
                                    <p:animEffect filter="fade" transition="in">
                                      <p:cBhvr>
                                        <p:cTn dur="500"/>
                                        <p:tgtEl>
                                          <p:spTgt spid="33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0" name="Shape 3110"/>
        <p:cNvGrpSpPr/>
        <p:nvPr/>
      </p:nvGrpSpPr>
      <p:grpSpPr>
        <a:xfrm>
          <a:off x="0" y="0"/>
          <a:ext cx="0" cy="0"/>
          <a:chOff x="0" y="0"/>
          <a:chExt cx="0" cy="0"/>
        </a:xfrm>
      </p:grpSpPr>
      <p:sp>
        <p:nvSpPr>
          <p:cNvPr id="3111" name="Shape 3111"/>
          <p:cNvSpPr txBox="1"/>
          <p:nvPr>
            <p:ph type="title"/>
          </p:nvPr>
        </p:nvSpPr>
        <p:spPr>
          <a:xfrm>
            <a:off x="-99450" y="0"/>
            <a:ext cx="123909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500" u="none" cap="none" strike="noStrike">
                <a:solidFill>
                  <a:schemeClr val="dk2"/>
                </a:solidFill>
                <a:latin typeface="Questrial"/>
                <a:ea typeface="Questrial"/>
                <a:cs typeface="Questrial"/>
                <a:sym typeface="Questrial"/>
              </a:rPr>
              <a:t>Assuring a Quality Service and Accurate Return</a:t>
            </a:r>
          </a:p>
        </p:txBody>
      </p:sp>
      <p:sp>
        <p:nvSpPr>
          <p:cNvPr id="3112" name="Shape 3112"/>
          <p:cNvSpPr txBox="1"/>
          <p:nvPr>
            <p:ph idx="1" type="body"/>
          </p:nvPr>
        </p:nvSpPr>
        <p:spPr>
          <a:xfrm>
            <a:off x="161700" y="1165950"/>
            <a:ext cx="11705100" cy="4526100"/>
          </a:xfrm>
          <a:prstGeom prst="rect">
            <a:avLst/>
          </a:prstGeom>
          <a:noFill/>
          <a:ln>
            <a:noFill/>
          </a:ln>
        </p:spPr>
        <p:txBody>
          <a:bodyPr anchorCtr="0" anchor="t" bIns="45700" lIns="91425" rIns="91425" wrap="square" tIns="45700">
            <a:noAutofit/>
          </a:bodyPr>
          <a:lstStyle/>
          <a:p>
            <a:pPr indent="-336550" lvl="0" marL="342900" marR="0" rtl="0" algn="l">
              <a:lnSpc>
                <a:spcPct val="80000"/>
              </a:lnSpc>
              <a:spcBef>
                <a:spcPts val="0"/>
              </a:spcBef>
              <a:spcAft>
                <a:spcPts val="0"/>
              </a:spcAft>
              <a:buClr>
                <a:schemeClr val="dk1"/>
              </a:buClr>
              <a:buSzPts val="3300"/>
              <a:buFont typeface="Noto Sans Symbols"/>
              <a:buChar char="➢"/>
            </a:pPr>
            <a:r>
              <a:rPr b="0" i="0" lang="en-US" sz="3300" u="none" cap="none" strike="noStrike">
                <a:solidFill>
                  <a:schemeClr val="dk1"/>
                </a:solidFill>
                <a:latin typeface="Questrial"/>
                <a:ea typeface="Questrial"/>
                <a:cs typeface="Questrial"/>
                <a:sym typeface="Questrial"/>
              </a:rPr>
              <a:t>Taxpayers using services offered through the Volunteer Tax Assistance (VITA) and Tax Counseling for the Elderly (TCE) Programs </a:t>
            </a:r>
            <a:r>
              <a:rPr b="1" i="0" lang="en-US" sz="3300" u="none" cap="none" strike="noStrike">
                <a:solidFill>
                  <a:schemeClr val="dk1"/>
                </a:solidFill>
                <a:latin typeface="Questrial"/>
                <a:ea typeface="Questrial"/>
                <a:cs typeface="Questrial"/>
                <a:sym typeface="Questrial"/>
              </a:rPr>
              <a:t>should be confident they receive quality service</a:t>
            </a:r>
            <a:r>
              <a:rPr b="0" i="0" lang="en-US" sz="3300" u="none" cap="none" strike="noStrike">
                <a:solidFill>
                  <a:schemeClr val="dk1"/>
                </a:solidFill>
                <a:latin typeface="Questrial"/>
                <a:ea typeface="Questrial"/>
                <a:cs typeface="Questrial"/>
                <a:sym typeface="Questrial"/>
              </a:rPr>
              <a:t>. This includes having an accurate tax return prepared. </a:t>
            </a:r>
          </a:p>
          <a:p>
            <a:pPr indent="-336550" lvl="0" marL="342900" marR="0" rtl="0" algn="l">
              <a:lnSpc>
                <a:spcPct val="80000"/>
              </a:lnSpc>
              <a:spcBef>
                <a:spcPts val="680"/>
              </a:spcBef>
              <a:spcAft>
                <a:spcPts val="0"/>
              </a:spcAft>
              <a:buClr>
                <a:schemeClr val="dk1"/>
              </a:buClr>
              <a:buSzPts val="3300"/>
              <a:buFont typeface="Noto Sans Symbols"/>
              <a:buChar char="➢"/>
            </a:pPr>
            <a:r>
              <a:rPr b="0" i="0" lang="en-US" sz="3300" u="none" cap="none" strike="noStrike">
                <a:solidFill>
                  <a:schemeClr val="dk1"/>
                </a:solidFill>
                <a:latin typeface="Questrial"/>
                <a:ea typeface="Questrial"/>
                <a:cs typeface="Questrial"/>
                <a:sym typeface="Questrial"/>
              </a:rPr>
              <a:t>A basic component of preparing an accurate return begins with listening to the taxpayer and asking the right questions.</a:t>
            </a:r>
          </a:p>
          <a:p>
            <a:pPr indent="-336550" lvl="0" marL="342900" marR="0" rtl="0" algn="l">
              <a:lnSpc>
                <a:spcPct val="80000"/>
              </a:lnSpc>
              <a:spcBef>
                <a:spcPts val="680"/>
              </a:spcBef>
              <a:buClr>
                <a:schemeClr val="dk1"/>
              </a:buClr>
              <a:buSzPts val="3300"/>
              <a:buFont typeface="Noto Sans Symbols"/>
              <a:buChar char="➢"/>
            </a:pPr>
            <a:r>
              <a:rPr b="0" i="0" lang="en-US" sz="3300" u="none" cap="none" strike="noStrike">
                <a:solidFill>
                  <a:schemeClr val="dk1"/>
                </a:solidFill>
                <a:latin typeface="Questrial"/>
                <a:ea typeface="Questrial"/>
                <a:cs typeface="Questrial"/>
                <a:sym typeface="Questrial"/>
              </a:rPr>
              <a:t>Form 13614-C,  Intake/Interview &amp; Quality Review Sheet, is a tool designed to help the volunteer ask the right questions. When used properly, this form effectively contributes to accurate tax return preparation. </a:t>
            </a:r>
          </a:p>
        </p:txBody>
      </p:sp>
      <p:sp>
        <p:nvSpPr>
          <p:cNvPr id="3113" name="Shape 311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8" name="Shape 3118"/>
        <p:cNvGrpSpPr/>
        <p:nvPr/>
      </p:nvGrpSpPr>
      <p:grpSpPr>
        <a:xfrm>
          <a:off x="0" y="0"/>
          <a:ext cx="0" cy="0"/>
          <a:chOff x="0" y="0"/>
          <a:chExt cx="0" cy="0"/>
        </a:xfrm>
      </p:grpSpPr>
      <p:sp>
        <p:nvSpPr>
          <p:cNvPr id="3119" name="Shape 311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320" u="none" cap="none" strike="noStrike">
                <a:solidFill>
                  <a:schemeClr val="dk2"/>
                </a:solidFill>
                <a:latin typeface="Questrial"/>
                <a:ea typeface="Questrial"/>
                <a:cs typeface="Questrial"/>
                <a:sym typeface="Questrial"/>
              </a:rPr>
              <a:t>Using this Form Completely and Appropriately</a:t>
            </a:r>
          </a:p>
        </p:txBody>
      </p:sp>
      <p:sp>
        <p:nvSpPr>
          <p:cNvPr id="3120" name="Shape 3120"/>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IRS conducts oversight to ensure that EVERY part of the form is being used appropriately and completely during the interview with the taxpayer and while preparing their return.</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IRS requires compliance with use of this form to ensure high quality tax returns for our VITA program.</a:t>
            </a:r>
          </a:p>
        </p:txBody>
      </p:sp>
      <p:sp>
        <p:nvSpPr>
          <p:cNvPr id="3121" name="Shape 312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6" name="Shape 3126"/>
        <p:cNvGrpSpPr/>
        <p:nvPr/>
      </p:nvGrpSpPr>
      <p:grpSpPr>
        <a:xfrm>
          <a:off x="0" y="0"/>
          <a:ext cx="0" cy="0"/>
          <a:chOff x="0" y="0"/>
          <a:chExt cx="0" cy="0"/>
        </a:xfrm>
      </p:grpSpPr>
      <p:sp>
        <p:nvSpPr>
          <p:cNvPr id="3127" name="Shape 312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Required for Use by IRS VITA Sites</a:t>
            </a:r>
          </a:p>
        </p:txBody>
      </p:sp>
      <p:sp>
        <p:nvSpPr>
          <p:cNvPr id="3128" name="Shape 3128"/>
          <p:cNvSpPr txBox="1"/>
          <p:nvPr>
            <p:ph idx="1" type="body"/>
          </p:nvPr>
        </p:nvSpPr>
        <p:spPr>
          <a:xfrm>
            <a:off x="332950" y="1338100"/>
            <a:ext cx="11388300" cy="4526100"/>
          </a:xfrm>
          <a:prstGeom prst="rect">
            <a:avLst/>
          </a:prstGeom>
          <a:noFill/>
          <a:ln>
            <a:noFill/>
          </a:ln>
        </p:spPr>
        <p:txBody>
          <a:bodyPr anchorCtr="0" anchor="t" bIns="45700" lIns="91425"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An important tool for accuracy and due diligence!</a:t>
            </a: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Must be completed by (or with) the taxpayer.</a:t>
            </a: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Will be used to conduct the Quality Review process.</a:t>
            </a: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Must be kept at tax site for site records (do not let the taxpayer take the form with them)</a:t>
            </a: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No records brought to the site should be kept on file</a:t>
            </a: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For privacy and identity protection purposes, SSNs should NOT be printed on the I/I form</a:t>
            </a:r>
          </a:p>
          <a:p>
            <a:pPr indent="0" lvl="0" marL="0" marR="0" rtl="0" algn="l">
              <a:lnSpc>
                <a:spcPct val="80000"/>
              </a:lnSpc>
              <a:spcBef>
                <a:spcPts val="740"/>
              </a:spcBef>
              <a:buClr>
                <a:schemeClr val="dk1"/>
              </a:buClr>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3129" name="Shape 312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4" name="Shape 3134"/>
        <p:cNvGrpSpPr/>
        <p:nvPr/>
      </p:nvGrpSpPr>
      <p:grpSpPr>
        <a:xfrm>
          <a:off x="0" y="0"/>
          <a:ext cx="0" cy="0"/>
          <a:chOff x="0" y="0"/>
          <a:chExt cx="0" cy="0"/>
        </a:xfrm>
      </p:grpSpPr>
      <p:sp>
        <p:nvSpPr>
          <p:cNvPr id="3135" name="Shape 313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Intake/Interview Form is a Huge Asset to You</a:t>
            </a:r>
          </a:p>
        </p:txBody>
      </p:sp>
      <p:sp>
        <p:nvSpPr>
          <p:cNvPr id="3136" name="Shape 3136"/>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Provides an extra record for you to double-check information on the tax return in TaxSlayer and note things the taxpayer forgets to mention when speaking with you</a:t>
            </a:r>
          </a:p>
        </p:txBody>
      </p:sp>
      <p:sp>
        <p:nvSpPr>
          <p:cNvPr id="3137" name="Shape 313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2" name="Shape 3142"/>
        <p:cNvGrpSpPr/>
        <p:nvPr/>
      </p:nvGrpSpPr>
      <p:grpSpPr>
        <a:xfrm>
          <a:off x="0" y="0"/>
          <a:ext cx="0" cy="0"/>
          <a:chOff x="0" y="0"/>
          <a:chExt cx="0" cy="0"/>
        </a:xfrm>
      </p:grpSpPr>
      <p:sp>
        <p:nvSpPr>
          <p:cNvPr id="3143" name="Shape 314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The Intake Process: Completing Form 13614-C</a:t>
            </a:r>
          </a:p>
        </p:txBody>
      </p:sp>
      <p:sp>
        <p:nvSpPr>
          <p:cNvPr id="3144" name="Shape 3144"/>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 most cases, the taxpayer completes pages 1, 2, and 3 of the Intake Interview Form (Form 13614-C) in the waiting room before sitting down with you, the tax preparer.</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Provide assistance as needed (be sensitive and perceptive to the needs of the taxpayers)</a:t>
            </a:r>
          </a:p>
        </p:txBody>
      </p:sp>
      <p:sp>
        <p:nvSpPr>
          <p:cNvPr id="3145" name="Shape 314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0" name="Shape 3150"/>
        <p:cNvGrpSpPr/>
        <p:nvPr/>
      </p:nvGrpSpPr>
      <p:grpSpPr>
        <a:xfrm>
          <a:off x="0" y="0"/>
          <a:ext cx="0" cy="0"/>
          <a:chOff x="0" y="0"/>
          <a:chExt cx="0" cy="0"/>
        </a:xfrm>
      </p:grpSpPr>
      <p:sp>
        <p:nvSpPr>
          <p:cNvPr id="3151" name="Shape 315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Complete an Intake/Interview Form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for EVERY Return</a:t>
            </a:r>
          </a:p>
        </p:txBody>
      </p:sp>
      <p:sp>
        <p:nvSpPr>
          <p:cNvPr id="3152" name="Shape 3152"/>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We MUST have an intake/interview form on file for EVERY return filed at our tax sites.</a:t>
            </a:r>
          </a:p>
        </p:txBody>
      </p:sp>
      <p:sp>
        <p:nvSpPr>
          <p:cNvPr id="3153" name="Shape 315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8" name="Shape 3158"/>
        <p:cNvGrpSpPr/>
        <p:nvPr/>
      </p:nvGrpSpPr>
      <p:grpSpPr>
        <a:xfrm>
          <a:off x="0" y="0"/>
          <a:ext cx="0" cy="0"/>
          <a:chOff x="0" y="0"/>
          <a:chExt cx="0" cy="0"/>
        </a:xfrm>
      </p:grpSpPr>
      <p:sp>
        <p:nvSpPr>
          <p:cNvPr id="3159" name="Shape 315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The Intake Process: Tax Return and Volunteer Certification Levels</a:t>
            </a:r>
          </a:p>
        </p:txBody>
      </p:sp>
      <p:sp>
        <p:nvSpPr>
          <p:cNvPr id="3160" name="Shape 3160"/>
          <p:cNvSpPr txBox="1"/>
          <p:nvPr>
            <p:ph idx="1" type="body"/>
          </p:nvPr>
        </p:nvSpPr>
        <p:spPr>
          <a:xfrm>
            <a:off x="262100" y="1600200"/>
            <a:ext cx="11808600" cy="4526100"/>
          </a:xfrm>
          <a:prstGeom prst="rect">
            <a:avLst/>
          </a:prstGeom>
          <a:noFill/>
          <a:ln>
            <a:noFill/>
          </a:ln>
        </p:spPr>
        <p:txBody>
          <a:bodyPr anchorCtr="0" anchor="t" bIns="45700" lIns="91425" rIns="91425" wrap="square" tIns="45700">
            <a:noAutofit/>
          </a:bodyPr>
          <a:lstStyle/>
          <a:p>
            <a:pPr indent="-423544" lvl="0" marL="457200" marR="0" rtl="0" algn="l">
              <a:lnSpc>
                <a:spcPct val="80000"/>
              </a:lnSpc>
              <a:spcBef>
                <a:spcPts val="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It is a violation of our VITA Grant and IRS Compliance and your Volunteer Standards of Conduct Agreement to file a tax return that is out of scope of the VITA tax site</a:t>
            </a:r>
          </a:p>
          <a:p>
            <a:pPr indent="-414019" lvl="0" marL="447675" marR="0" rtl="0" algn="l">
              <a:lnSpc>
                <a:spcPct val="80000"/>
              </a:lnSpc>
              <a:spcBef>
                <a:spcPts val="666"/>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At SaveFirst sites, to ensure all returns are in-scope for VITA:</a:t>
            </a:r>
          </a:p>
          <a:p>
            <a:pPr indent="-281495" lvl="1" marL="742950" marR="0" rtl="0" algn="l">
              <a:lnSpc>
                <a:spcPct val="80000"/>
              </a:lnSpc>
              <a:spcBef>
                <a:spcPts val="573"/>
              </a:spcBef>
              <a:spcAft>
                <a:spcPts val="0"/>
              </a:spcAft>
              <a:buClr>
                <a:schemeClr val="dk1"/>
              </a:buClr>
              <a:buSzPts val="2800"/>
              <a:buFont typeface="Arial"/>
              <a:buChar char="•"/>
            </a:pPr>
            <a:r>
              <a:rPr b="0" i="0" lang="en-US" sz="2800" u="none" cap="none" strike="noStrike">
                <a:solidFill>
                  <a:schemeClr val="dk1"/>
                </a:solidFill>
                <a:latin typeface="Questrial"/>
                <a:ea typeface="Questrial"/>
                <a:cs typeface="Questrial"/>
                <a:sym typeface="Questrial"/>
              </a:rPr>
              <a:t>Consult the SaveFirst Scope of Service Chart – at every tax station and in the Site Coordinator Handbook/Campus Fellow Handbook</a:t>
            </a:r>
          </a:p>
          <a:p>
            <a:pPr indent="-281495" lvl="1" marL="742950" marR="0" rtl="0" algn="l">
              <a:lnSpc>
                <a:spcPct val="80000"/>
              </a:lnSpc>
              <a:spcBef>
                <a:spcPts val="573"/>
              </a:spcBef>
              <a:spcAft>
                <a:spcPts val="0"/>
              </a:spcAft>
              <a:buClr>
                <a:schemeClr val="dk1"/>
              </a:buClr>
              <a:buSzPts val="2800"/>
              <a:buFont typeface="Arial"/>
              <a:buChar char="•"/>
            </a:pPr>
            <a:r>
              <a:rPr b="0" i="0" lang="en-US" sz="2800" u="none" cap="none" strike="noStrike">
                <a:solidFill>
                  <a:schemeClr val="dk1"/>
                </a:solidFill>
                <a:latin typeface="Questrial"/>
                <a:ea typeface="Questrial"/>
                <a:cs typeface="Questrial"/>
                <a:sym typeface="Questrial"/>
              </a:rPr>
              <a:t>If a topic seems complicated or unfamiliar to you, double-check the SaveFirst Scope of Service Chart to be sure it is listed in scope</a:t>
            </a:r>
          </a:p>
          <a:p>
            <a:pPr indent="-281495" lvl="1" marL="742950" marR="0" rtl="0" algn="l">
              <a:lnSpc>
                <a:spcPct val="80000"/>
              </a:lnSpc>
              <a:spcBef>
                <a:spcPts val="573"/>
              </a:spcBef>
              <a:buClr>
                <a:schemeClr val="dk1"/>
              </a:buClr>
              <a:buSzPts val="2800"/>
              <a:buFont typeface="Arial"/>
              <a:buChar char="•"/>
            </a:pPr>
            <a:r>
              <a:rPr b="0" i="0" lang="en-US" sz="2800" u="none" cap="none" strike="noStrike">
                <a:solidFill>
                  <a:schemeClr val="dk1"/>
                </a:solidFill>
                <a:latin typeface="Questrial"/>
                <a:ea typeface="Questrial"/>
                <a:cs typeface="Questrial"/>
                <a:sym typeface="Questrial"/>
              </a:rPr>
              <a:t>Sometimes this determination may be unclear. If you are unsure, talk to your Site Coordinator</a:t>
            </a:r>
          </a:p>
        </p:txBody>
      </p:sp>
      <p:sp>
        <p:nvSpPr>
          <p:cNvPr id="3161" name="Shape 316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6" name="Shape 3166"/>
        <p:cNvGrpSpPr/>
        <p:nvPr/>
      </p:nvGrpSpPr>
      <p:grpSpPr>
        <a:xfrm>
          <a:off x="0" y="0"/>
          <a:ext cx="0" cy="0"/>
          <a:chOff x="0" y="0"/>
          <a:chExt cx="0" cy="0"/>
        </a:xfrm>
      </p:grpSpPr>
      <p:sp>
        <p:nvSpPr>
          <p:cNvPr id="3167" name="Shape 316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The Intake Process: Tax Return and Volunteer Certification Levels</a:t>
            </a:r>
          </a:p>
        </p:txBody>
      </p:sp>
      <p:sp>
        <p:nvSpPr>
          <p:cNvPr id="3168" name="Shape 3168"/>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SaveFirst Basic Volunteer Preparers</a:t>
            </a:r>
          </a:p>
          <a:p>
            <a:pPr indent="-285750" lvl="1" marL="742950" marR="0" rtl="0" algn="l">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Review the 201</a:t>
            </a:r>
            <a:r>
              <a:rPr lang="en-US"/>
              <a:t>7</a:t>
            </a:r>
            <a:r>
              <a:rPr b="0" i="0" lang="en-US" sz="3600" u="none" cap="none" strike="noStrike">
                <a:solidFill>
                  <a:schemeClr val="dk1"/>
                </a:solidFill>
                <a:latin typeface="Questrial"/>
                <a:ea typeface="Questrial"/>
                <a:cs typeface="Questrial"/>
                <a:sym typeface="Questrial"/>
              </a:rPr>
              <a:t> – 201</a:t>
            </a:r>
            <a:r>
              <a:rPr lang="en-US"/>
              <a:t>8</a:t>
            </a:r>
            <a:r>
              <a:rPr b="0" i="0" lang="en-US" sz="3600" u="none" cap="none" strike="noStrike">
                <a:solidFill>
                  <a:schemeClr val="dk1"/>
                </a:solidFill>
                <a:latin typeface="Questrial"/>
                <a:ea typeface="Questrial"/>
                <a:cs typeface="Questrial"/>
                <a:sym typeface="Questrial"/>
              </a:rPr>
              <a:t> SaveFirst Volunteer Scope of Service Chart for SaveFirst Basic Volunteers</a:t>
            </a:r>
          </a:p>
        </p:txBody>
      </p:sp>
      <p:sp>
        <p:nvSpPr>
          <p:cNvPr id="3169" name="Shape 316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3" name="Shape 3173"/>
        <p:cNvGrpSpPr/>
        <p:nvPr/>
      </p:nvGrpSpPr>
      <p:grpSpPr>
        <a:xfrm>
          <a:off x="0" y="0"/>
          <a:ext cx="0" cy="0"/>
          <a:chOff x="0" y="0"/>
          <a:chExt cx="0" cy="0"/>
        </a:xfrm>
      </p:grpSpPr>
      <p:sp>
        <p:nvSpPr>
          <p:cNvPr id="3174" name="Shape 317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175" name="Shape 3175"/>
          <p:cNvPicPr preferRelativeResize="0"/>
          <p:nvPr>
            <p:ph idx="1" type="body"/>
          </p:nvPr>
        </p:nvPicPr>
        <p:blipFill rotWithShape="1">
          <a:blip r:embed="rId3">
            <a:alphaModFix/>
          </a:blip>
          <a:srcRect b="0" l="0" r="0" t="0"/>
          <a:stretch/>
        </p:blipFill>
        <p:spPr>
          <a:xfrm>
            <a:off x="695325" y="0"/>
            <a:ext cx="10801350" cy="6934894"/>
          </a:xfrm>
          <a:prstGeom prst="rect">
            <a:avLst/>
          </a:prstGeom>
          <a:noFill/>
          <a:ln>
            <a:noFill/>
          </a:ln>
        </p:spPr>
      </p:pic>
      <p:sp>
        <p:nvSpPr>
          <p:cNvPr id="3176" name="Shape 317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0" name="Shape 3180"/>
        <p:cNvGrpSpPr/>
        <p:nvPr/>
      </p:nvGrpSpPr>
      <p:grpSpPr>
        <a:xfrm>
          <a:off x="0" y="0"/>
          <a:ext cx="0" cy="0"/>
          <a:chOff x="0" y="0"/>
          <a:chExt cx="0" cy="0"/>
        </a:xfrm>
      </p:grpSpPr>
      <p:sp>
        <p:nvSpPr>
          <p:cNvPr id="3181" name="Shape 318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182" name="Shape 3182"/>
          <p:cNvPicPr preferRelativeResize="0"/>
          <p:nvPr>
            <p:ph idx="1" type="body"/>
          </p:nvPr>
        </p:nvPicPr>
        <p:blipFill rotWithShape="1">
          <a:blip r:embed="rId3">
            <a:alphaModFix/>
          </a:blip>
          <a:srcRect b="0" l="0" r="0" t="0"/>
          <a:stretch/>
        </p:blipFill>
        <p:spPr>
          <a:xfrm>
            <a:off x="109537" y="0"/>
            <a:ext cx="11847002" cy="6343650"/>
          </a:xfrm>
          <a:prstGeom prst="rect">
            <a:avLst/>
          </a:prstGeom>
          <a:noFill/>
          <a:ln>
            <a:noFill/>
          </a:ln>
        </p:spPr>
      </p:pic>
      <p:sp>
        <p:nvSpPr>
          <p:cNvPr id="3183" name="Shape 318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Shape 34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Withholding</a:t>
            </a:r>
          </a:p>
        </p:txBody>
      </p:sp>
      <p:sp>
        <p:nvSpPr>
          <p:cNvPr id="346" name="Shape 346"/>
          <p:cNvSpPr txBox="1"/>
          <p:nvPr>
            <p:ph idx="1" type="body"/>
          </p:nvPr>
        </p:nvSpPr>
        <p:spPr>
          <a:xfrm>
            <a:off x="609600" y="1600204"/>
            <a:ext cx="10972800" cy="2093256"/>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Amount of money that can be taken from each form of income and received by the government each pay period</a:t>
            </a:r>
          </a:p>
          <a:p>
            <a:pPr indent="-342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a:p>
            <a:pPr indent="0" lvl="0" marL="114300" marR="0" rtl="0" algn="l">
              <a:spcBef>
                <a:spcPts val="800"/>
              </a:spcBef>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347" name="Shape 347"/>
          <p:cNvSpPr/>
          <p:nvPr/>
        </p:nvSpPr>
        <p:spPr>
          <a:xfrm>
            <a:off x="609600" y="3876026"/>
            <a:ext cx="10972800" cy="707886"/>
          </a:xfrm>
          <a:prstGeom prst="rect">
            <a:avLst/>
          </a:prstGeom>
          <a:solidFill>
            <a:schemeClr val="accent1"/>
          </a:solidFill>
          <a:ln cap="flat" cmpd="sng" w="25400">
            <a:solidFill>
              <a:srgbClr val="B08420"/>
            </a:solidFill>
            <a:prstDash val="solid"/>
            <a:round/>
            <a:headEnd len="med" w="med" type="none"/>
            <a:tailEnd len="med" w="med" type="none"/>
          </a:ln>
        </p:spPr>
        <p:txBody>
          <a:bodyPr anchorCtr="0" anchor="t" bIns="45700" lIns="91425" rIns="91425" wrap="square" tIns="45700">
            <a:noAutofit/>
          </a:bodyPr>
          <a:lstStyle/>
          <a:p>
            <a:pPr indent="0" lvl="0" marL="114300" marR="0" rtl="0" algn="ctr">
              <a:spcBef>
                <a:spcPts val="0"/>
              </a:spcBef>
              <a:buClr>
                <a:schemeClr val="lt1"/>
              </a:buClr>
              <a:buFont typeface="Questrial"/>
              <a:buNone/>
            </a:pPr>
            <a:r>
              <a:rPr b="1" lang="en-US" sz="4000">
                <a:solidFill>
                  <a:schemeClr val="lt1"/>
                </a:solidFill>
                <a:latin typeface="Questrial"/>
                <a:ea typeface="Questrial"/>
                <a:cs typeface="Questrial"/>
                <a:sym typeface="Questrial"/>
              </a:rPr>
              <a:t>Total Withholding found on Line 64</a:t>
            </a:r>
          </a:p>
        </p:txBody>
      </p:sp>
      <p:sp>
        <p:nvSpPr>
          <p:cNvPr id="348" name="Shape 34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xEl>
                                              <p:pRg end="0" st="0"/>
                                            </p:txEl>
                                          </p:spTgt>
                                        </p:tgtEl>
                                        <p:attrNameLst>
                                          <p:attrName>style.visibility</p:attrName>
                                        </p:attrNameLst>
                                      </p:cBhvr>
                                      <p:to>
                                        <p:strVal val="visible"/>
                                      </p:to>
                                    </p:set>
                                    <p:animEffect filter="fade" transition="in">
                                      <p:cBhvr>
                                        <p:cTn dur="500"/>
                                        <p:tgtEl>
                                          <p:spTgt spid="3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xEl>
                                              <p:pRg end="1" st="1"/>
                                            </p:txEl>
                                          </p:spTgt>
                                        </p:tgtEl>
                                        <p:attrNameLst>
                                          <p:attrName>style.visibility</p:attrName>
                                        </p:attrNameLst>
                                      </p:cBhvr>
                                      <p:to>
                                        <p:strVal val="visible"/>
                                      </p:to>
                                    </p:set>
                                    <p:animEffect filter="fade" transition="in">
                                      <p:cBhvr>
                                        <p:cTn dur="500"/>
                                        <p:tgtEl>
                                          <p:spTgt spid="34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xEl>
                                              <p:pRg end="2" st="2"/>
                                            </p:txEl>
                                          </p:spTgt>
                                        </p:tgtEl>
                                        <p:attrNameLst>
                                          <p:attrName>style.visibility</p:attrName>
                                        </p:attrNameLst>
                                      </p:cBhvr>
                                      <p:to>
                                        <p:strVal val="visible"/>
                                      </p:to>
                                    </p:set>
                                    <p:animEffect filter="fade" transition="in">
                                      <p:cBhvr>
                                        <p:cTn dur="500"/>
                                        <p:tgtEl>
                                          <p:spTgt spid="34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7" name="Shape 3187"/>
        <p:cNvGrpSpPr/>
        <p:nvPr/>
      </p:nvGrpSpPr>
      <p:grpSpPr>
        <a:xfrm>
          <a:off x="0" y="0"/>
          <a:ext cx="0" cy="0"/>
          <a:chOff x="0" y="0"/>
          <a:chExt cx="0" cy="0"/>
        </a:xfrm>
      </p:grpSpPr>
      <p:sp>
        <p:nvSpPr>
          <p:cNvPr id="3188" name="Shape 318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189" name="Shape 3189"/>
          <p:cNvPicPr preferRelativeResize="0"/>
          <p:nvPr>
            <p:ph idx="1" type="body"/>
          </p:nvPr>
        </p:nvPicPr>
        <p:blipFill rotWithShape="1">
          <a:blip r:embed="rId3">
            <a:alphaModFix/>
          </a:blip>
          <a:srcRect b="0" l="-13198" r="-13197" t="0"/>
          <a:stretch/>
        </p:blipFill>
        <p:spPr>
          <a:xfrm>
            <a:off x="0" y="0"/>
            <a:ext cx="12192000" cy="6858000"/>
          </a:xfrm>
          <a:prstGeom prst="rect">
            <a:avLst/>
          </a:prstGeom>
          <a:noFill/>
          <a:ln>
            <a:noFill/>
          </a:ln>
        </p:spPr>
      </p:pic>
      <p:sp>
        <p:nvSpPr>
          <p:cNvPr id="3190" name="Shape 319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4" name="Shape 3194"/>
        <p:cNvGrpSpPr/>
        <p:nvPr/>
      </p:nvGrpSpPr>
      <p:grpSpPr>
        <a:xfrm>
          <a:off x="0" y="0"/>
          <a:ext cx="0" cy="0"/>
          <a:chOff x="0" y="0"/>
          <a:chExt cx="0" cy="0"/>
        </a:xfrm>
      </p:grpSpPr>
      <p:sp>
        <p:nvSpPr>
          <p:cNvPr id="3195" name="Shape 319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196" name="Shape 3196"/>
          <p:cNvPicPr preferRelativeResize="0"/>
          <p:nvPr>
            <p:ph idx="1" type="body"/>
          </p:nvPr>
        </p:nvPicPr>
        <p:blipFill rotWithShape="1">
          <a:blip r:embed="rId3">
            <a:alphaModFix/>
          </a:blip>
          <a:srcRect b="0" l="0" r="0" t="0"/>
          <a:stretch/>
        </p:blipFill>
        <p:spPr>
          <a:xfrm>
            <a:off x="1339949" y="0"/>
            <a:ext cx="9512102" cy="6905897"/>
          </a:xfrm>
          <a:prstGeom prst="rect">
            <a:avLst/>
          </a:prstGeom>
          <a:noFill/>
          <a:ln cap="flat" cmpd="sng" w="38100">
            <a:solidFill>
              <a:schemeClr val="dk2"/>
            </a:solidFill>
            <a:prstDash val="solid"/>
            <a:round/>
            <a:headEnd len="med" w="med" type="none"/>
            <a:tailEnd len="med" w="med" type="none"/>
          </a:ln>
        </p:spPr>
      </p:pic>
      <p:sp>
        <p:nvSpPr>
          <p:cNvPr id="3197" name="Shape 319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mt="7000"/>
          </a:blip>
          <a:stretch>
            <a:fillRect b="0" l="0" r="0" t="0"/>
          </a:stretch>
        </a:blipFill>
      </p:bgPr>
    </p:bg>
    <p:spTree>
      <p:nvGrpSpPr>
        <p:cNvPr id="3201" name="Shape 3201"/>
        <p:cNvGrpSpPr/>
        <p:nvPr/>
      </p:nvGrpSpPr>
      <p:grpSpPr>
        <a:xfrm>
          <a:off x="0" y="0"/>
          <a:ext cx="0" cy="0"/>
          <a:chOff x="0" y="0"/>
          <a:chExt cx="0" cy="0"/>
        </a:xfrm>
      </p:grpSpPr>
      <p:sp>
        <p:nvSpPr>
          <p:cNvPr id="3202" name="Shape 320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03" name="Shape 3203"/>
          <p:cNvPicPr preferRelativeResize="0"/>
          <p:nvPr>
            <p:ph idx="1" type="body"/>
          </p:nvPr>
        </p:nvPicPr>
        <p:blipFill rotWithShape="1">
          <a:blip r:embed="rId4">
            <a:alphaModFix/>
          </a:blip>
          <a:srcRect b="0" l="0" r="0" t="0"/>
          <a:stretch/>
        </p:blipFill>
        <p:spPr>
          <a:xfrm>
            <a:off x="1019175" y="2771"/>
            <a:ext cx="9944100" cy="6855229"/>
          </a:xfrm>
          <a:prstGeom prst="rect">
            <a:avLst/>
          </a:prstGeom>
          <a:noFill/>
          <a:ln cap="flat" cmpd="sng" w="38100">
            <a:solidFill>
              <a:schemeClr val="dk2"/>
            </a:solidFill>
            <a:prstDash val="solid"/>
            <a:round/>
            <a:headEnd len="med" w="med" type="none"/>
            <a:tailEnd len="med" w="med" type="none"/>
          </a:ln>
        </p:spPr>
      </p:pic>
      <p:sp>
        <p:nvSpPr>
          <p:cNvPr id="3204" name="Shape 320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8" name="Shape 3208"/>
        <p:cNvGrpSpPr/>
        <p:nvPr/>
      </p:nvGrpSpPr>
      <p:grpSpPr>
        <a:xfrm>
          <a:off x="0" y="0"/>
          <a:ext cx="0" cy="0"/>
          <a:chOff x="0" y="0"/>
          <a:chExt cx="0" cy="0"/>
        </a:xfrm>
      </p:grpSpPr>
      <p:sp>
        <p:nvSpPr>
          <p:cNvPr id="3209" name="Shape 320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10" name="Shape 3210"/>
          <p:cNvPicPr preferRelativeResize="0"/>
          <p:nvPr>
            <p:ph idx="1" type="body"/>
          </p:nvPr>
        </p:nvPicPr>
        <p:blipFill rotWithShape="1">
          <a:blip r:embed="rId3">
            <a:alphaModFix/>
          </a:blip>
          <a:srcRect b="0" l="0" r="0" t="0"/>
          <a:stretch/>
        </p:blipFill>
        <p:spPr>
          <a:xfrm>
            <a:off x="1428750" y="0"/>
            <a:ext cx="9334500" cy="6952147"/>
          </a:xfrm>
          <a:prstGeom prst="rect">
            <a:avLst/>
          </a:prstGeom>
          <a:noFill/>
          <a:ln cap="flat" cmpd="sng" w="38100">
            <a:solidFill>
              <a:schemeClr val="dk2"/>
            </a:solidFill>
            <a:prstDash val="solid"/>
            <a:round/>
            <a:headEnd len="med" w="med" type="none"/>
            <a:tailEnd len="med" w="med" type="none"/>
          </a:ln>
        </p:spPr>
      </p:pic>
      <p:sp>
        <p:nvSpPr>
          <p:cNvPr id="3211" name="Shape 321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5" name="Shape 3215"/>
        <p:cNvGrpSpPr/>
        <p:nvPr/>
      </p:nvGrpSpPr>
      <p:grpSpPr>
        <a:xfrm>
          <a:off x="0" y="0"/>
          <a:ext cx="0" cy="0"/>
          <a:chOff x="0" y="0"/>
          <a:chExt cx="0" cy="0"/>
        </a:xfrm>
      </p:grpSpPr>
      <p:sp>
        <p:nvSpPr>
          <p:cNvPr id="3216" name="Shape 321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17" name="Shape 3217"/>
          <p:cNvPicPr preferRelativeResize="0"/>
          <p:nvPr>
            <p:ph idx="1" type="body"/>
          </p:nvPr>
        </p:nvPicPr>
        <p:blipFill rotWithShape="1">
          <a:blip r:embed="rId3">
            <a:alphaModFix/>
          </a:blip>
          <a:srcRect b="0" l="0" r="0" t="0"/>
          <a:stretch/>
        </p:blipFill>
        <p:spPr>
          <a:xfrm>
            <a:off x="1464144" y="0"/>
            <a:ext cx="9263712" cy="6899425"/>
          </a:xfrm>
          <a:prstGeom prst="rect">
            <a:avLst/>
          </a:prstGeom>
          <a:noFill/>
          <a:ln cap="flat" cmpd="sng" w="38100">
            <a:solidFill>
              <a:schemeClr val="dk2"/>
            </a:solidFill>
            <a:prstDash val="solid"/>
            <a:round/>
            <a:headEnd len="med" w="med" type="none"/>
            <a:tailEnd len="med" w="med" type="none"/>
          </a:ln>
        </p:spPr>
      </p:pic>
      <p:sp>
        <p:nvSpPr>
          <p:cNvPr id="3218" name="Shape 321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2" name="Shape 3222"/>
        <p:cNvGrpSpPr/>
        <p:nvPr/>
      </p:nvGrpSpPr>
      <p:grpSpPr>
        <a:xfrm>
          <a:off x="0" y="0"/>
          <a:ext cx="0" cy="0"/>
          <a:chOff x="0" y="0"/>
          <a:chExt cx="0" cy="0"/>
        </a:xfrm>
      </p:grpSpPr>
      <p:sp>
        <p:nvSpPr>
          <p:cNvPr id="3223" name="Shape 322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24" name="Shape 3224"/>
          <p:cNvPicPr preferRelativeResize="0"/>
          <p:nvPr>
            <p:ph idx="1" type="body"/>
          </p:nvPr>
        </p:nvPicPr>
        <p:blipFill rotWithShape="1">
          <a:blip r:embed="rId3">
            <a:alphaModFix/>
          </a:blip>
          <a:srcRect b="0" l="0" r="0" t="0"/>
          <a:stretch/>
        </p:blipFill>
        <p:spPr>
          <a:xfrm>
            <a:off x="1190782" y="0"/>
            <a:ext cx="9519476" cy="6858000"/>
          </a:xfrm>
          <a:prstGeom prst="rect">
            <a:avLst/>
          </a:prstGeom>
          <a:noFill/>
          <a:ln cap="flat" cmpd="sng" w="38100">
            <a:solidFill>
              <a:schemeClr val="dk2"/>
            </a:solidFill>
            <a:prstDash val="solid"/>
            <a:round/>
            <a:headEnd len="med" w="med" type="none"/>
            <a:tailEnd len="med" w="med" type="none"/>
          </a:ln>
        </p:spPr>
      </p:pic>
      <p:sp>
        <p:nvSpPr>
          <p:cNvPr id="3225" name="Shape 322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9" name="Shape 3229"/>
        <p:cNvGrpSpPr/>
        <p:nvPr/>
      </p:nvGrpSpPr>
      <p:grpSpPr>
        <a:xfrm>
          <a:off x="0" y="0"/>
          <a:ext cx="0" cy="0"/>
          <a:chOff x="0" y="0"/>
          <a:chExt cx="0" cy="0"/>
        </a:xfrm>
      </p:grpSpPr>
      <p:sp>
        <p:nvSpPr>
          <p:cNvPr id="3230" name="Shape 323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31" name="Shape 3231"/>
          <p:cNvPicPr preferRelativeResize="0"/>
          <p:nvPr>
            <p:ph idx="1" type="body"/>
          </p:nvPr>
        </p:nvPicPr>
        <p:blipFill rotWithShape="1">
          <a:blip r:embed="rId3">
            <a:alphaModFix/>
          </a:blip>
          <a:srcRect b="0" l="0" r="0" t="0"/>
          <a:stretch/>
        </p:blipFill>
        <p:spPr>
          <a:xfrm>
            <a:off x="1428750" y="0"/>
            <a:ext cx="9334500" cy="6665956"/>
          </a:xfrm>
          <a:prstGeom prst="rect">
            <a:avLst/>
          </a:prstGeom>
          <a:noFill/>
          <a:ln cap="flat" cmpd="sng" w="38100">
            <a:solidFill>
              <a:schemeClr val="dk2"/>
            </a:solidFill>
            <a:prstDash val="solid"/>
            <a:round/>
            <a:headEnd len="med" w="med" type="none"/>
            <a:tailEnd len="med" w="med" type="none"/>
          </a:ln>
        </p:spPr>
      </p:pic>
      <p:sp>
        <p:nvSpPr>
          <p:cNvPr id="3232" name="Shape 323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6" name="Shape 3236"/>
        <p:cNvGrpSpPr/>
        <p:nvPr/>
      </p:nvGrpSpPr>
      <p:grpSpPr>
        <a:xfrm>
          <a:off x="0" y="0"/>
          <a:ext cx="0" cy="0"/>
          <a:chOff x="0" y="0"/>
          <a:chExt cx="0" cy="0"/>
        </a:xfrm>
      </p:grpSpPr>
      <p:sp>
        <p:nvSpPr>
          <p:cNvPr id="3237" name="Shape 323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38" name="Shape 3238"/>
          <p:cNvPicPr preferRelativeResize="0"/>
          <p:nvPr>
            <p:ph idx="1" type="body"/>
          </p:nvPr>
        </p:nvPicPr>
        <p:blipFill rotWithShape="1">
          <a:blip r:embed="rId3">
            <a:alphaModFix/>
          </a:blip>
          <a:srcRect b="0" l="0" r="0" t="0"/>
          <a:stretch/>
        </p:blipFill>
        <p:spPr>
          <a:xfrm>
            <a:off x="1184858" y="0"/>
            <a:ext cx="9822284" cy="6877900"/>
          </a:xfrm>
          <a:prstGeom prst="rect">
            <a:avLst/>
          </a:prstGeom>
          <a:noFill/>
          <a:ln cap="flat" cmpd="sng" w="38100">
            <a:solidFill>
              <a:schemeClr val="dk2"/>
            </a:solidFill>
            <a:prstDash val="solid"/>
            <a:round/>
            <a:headEnd len="med" w="med" type="none"/>
            <a:tailEnd len="med" w="med" type="none"/>
          </a:ln>
        </p:spPr>
      </p:pic>
      <p:sp>
        <p:nvSpPr>
          <p:cNvPr id="3239" name="Shape 323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3" name="Shape 3243"/>
        <p:cNvGrpSpPr/>
        <p:nvPr/>
      </p:nvGrpSpPr>
      <p:grpSpPr>
        <a:xfrm>
          <a:off x="0" y="0"/>
          <a:ext cx="0" cy="0"/>
          <a:chOff x="0" y="0"/>
          <a:chExt cx="0" cy="0"/>
        </a:xfrm>
      </p:grpSpPr>
      <p:sp>
        <p:nvSpPr>
          <p:cNvPr id="3244" name="Shape 324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45" name="Shape 3245"/>
          <p:cNvPicPr preferRelativeResize="0"/>
          <p:nvPr>
            <p:ph idx="1" type="body"/>
          </p:nvPr>
        </p:nvPicPr>
        <p:blipFill rotWithShape="1">
          <a:blip r:embed="rId3">
            <a:alphaModFix/>
          </a:blip>
          <a:srcRect b="0" l="0" r="0" t="0"/>
          <a:stretch/>
        </p:blipFill>
        <p:spPr>
          <a:xfrm>
            <a:off x="1200150" y="0"/>
            <a:ext cx="9791699" cy="7458164"/>
          </a:xfrm>
          <a:prstGeom prst="rect">
            <a:avLst/>
          </a:prstGeom>
          <a:noFill/>
          <a:ln cap="flat" cmpd="sng" w="38100">
            <a:solidFill>
              <a:schemeClr val="dk2"/>
            </a:solidFill>
            <a:prstDash val="solid"/>
            <a:round/>
            <a:headEnd len="med" w="med" type="none"/>
            <a:tailEnd len="med" w="med" type="none"/>
          </a:ln>
        </p:spPr>
      </p:pic>
      <p:sp>
        <p:nvSpPr>
          <p:cNvPr id="3246" name="Shape 324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0" name="Shape 3250"/>
        <p:cNvGrpSpPr/>
        <p:nvPr/>
      </p:nvGrpSpPr>
      <p:grpSpPr>
        <a:xfrm>
          <a:off x="0" y="0"/>
          <a:ext cx="0" cy="0"/>
          <a:chOff x="0" y="0"/>
          <a:chExt cx="0" cy="0"/>
        </a:xfrm>
      </p:grpSpPr>
      <p:sp>
        <p:nvSpPr>
          <p:cNvPr id="3251" name="Shape 325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52" name="Shape 3252"/>
          <p:cNvPicPr preferRelativeResize="0"/>
          <p:nvPr>
            <p:ph idx="1" type="body"/>
          </p:nvPr>
        </p:nvPicPr>
        <p:blipFill rotWithShape="1">
          <a:blip r:embed="rId3">
            <a:alphaModFix/>
          </a:blip>
          <a:srcRect b="0" l="0" r="0" t="0"/>
          <a:stretch/>
        </p:blipFill>
        <p:spPr>
          <a:xfrm>
            <a:off x="1285875" y="0"/>
            <a:ext cx="9819926" cy="6858000"/>
          </a:xfrm>
          <a:prstGeom prst="rect">
            <a:avLst/>
          </a:prstGeom>
          <a:noFill/>
          <a:ln cap="flat" cmpd="sng" w="38100">
            <a:solidFill>
              <a:schemeClr val="dk2"/>
            </a:solidFill>
            <a:prstDash val="solid"/>
            <a:round/>
            <a:headEnd len="med" w="med" type="none"/>
            <a:tailEnd len="med" w="med" type="none"/>
          </a:ln>
        </p:spPr>
      </p:pic>
      <p:sp>
        <p:nvSpPr>
          <p:cNvPr id="3253" name="Shape 325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Shape 353"/>
          <p:cNvSpPr txBox="1"/>
          <p:nvPr>
            <p:ph type="ctrTitle"/>
          </p:nvPr>
        </p:nvSpPr>
        <p:spPr>
          <a:xfrm>
            <a:off x="914400" y="2693987"/>
            <a:ext cx="10363200" cy="1470025"/>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Federal Income Tax Process Overview</a:t>
            </a:r>
          </a:p>
        </p:txBody>
      </p:sp>
      <p:sp>
        <p:nvSpPr>
          <p:cNvPr id="354" name="Shape 35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7" name="Shape 3257"/>
        <p:cNvGrpSpPr/>
        <p:nvPr/>
      </p:nvGrpSpPr>
      <p:grpSpPr>
        <a:xfrm>
          <a:off x="0" y="0"/>
          <a:ext cx="0" cy="0"/>
          <a:chOff x="0" y="0"/>
          <a:chExt cx="0" cy="0"/>
        </a:xfrm>
      </p:grpSpPr>
      <p:sp>
        <p:nvSpPr>
          <p:cNvPr id="3258" name="Shape 325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59" name="Shape 3259"/>
          <p:cNvPicPr preferRelativeResize="0"/>
          <p:nvPr>
            <p:ph idx="1" type="body"/>
          </p:nvPr>
        </p:nvPicPr>
        <p:blipFill rotWithShape="1">
          <a:blip r:embed="rId3">
            <a:alphaModFix/>
          </a:blip>
          <a:srcRect b="0" l="0" r="0" t="0"/>
          <a:stretch/>
        </p:blipFill>
        <p:spPr>
          <a:xfrm>
            <a:off x="1208733" y="0"/>
            <a:ext cx="9774533" cy="6928353"/>
          </a:xfrm>
          <a:prstGeom prst="rect">
            <a:avLst/>
          </a:prstGeom>
          <a:noFill/>
          <a:ln cap="flat" cmpd="sng" w="38100">
            <a:solidFill>
              <a:schemeClr val="dk2"/>
            </a:solidFill>
            <a:prstDash val="solid"/>
            <a:round/>
            <a:headEnd len="med" w="med" type="none"/>
            <a:tailEnd len="med" w="med" type="none"/>
          </a:ln>
        </p:spPr>
      </p:pic>
      <p:sp>
        <p:nvSpPr>
          <p:cNvPr id="3260" name="Shape 326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4" name="Shape 3264"/>
        <p:cNvGrpSpPr/>
        <p:nvPr/>
      </p:nvGrpSpPr>
      <p:grpSpPr>
        <a:xfrm>
          <a:off x="0" y="0"/>
          <a:ext cx="0" cy="0"/>
          <a:chOff x="0" y="0"/>
          <a:chExt cx="0" cy="0"/>
        </a:xfrm>
      </p:grpSpPr>
      <p:sp>
        <p:nvSpPr>
          <p:cNvPr id="3265" name="Shape 326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66" name="Shape 3266"/>
          <p:cNvPicPr preferRelativeResize="0"/>
          <p:nvPr>
            <p:ph idx="1" type="body"/>
          </p:nvPr>
        </p:nvPicPr>
        <p:blipFill rotWithShape="1">
          <a:blip r:embed="rId3">
            <a:alphaModFix/>
          </a:blip>
          <a:srcRect b="0" l="0" r="0" t="0"/>
          <a:stretch/>
        </p:blipFill>
        <p:spPr>
          <a:xfrm>
            <a:off x="1232130" y="0"/>
            <a:ext cx="9727739" cy="6858000"/>
          </a:xfrm>
          <a:prstGeom prst="rect">
            <a:avLst/>
          </a:prstGeom>
          <a:noFill/>
          <a:ln cap="flat" cmpd="sng" w="38100">
            <a:solidFill>
              <a:schemeClr val="dk2"/>
            </a:solidFill>
            <a:prstDash val="solid"/>
            <a:round/>
            <a:headEnd len="med" w="med" type="none"/>
            <a:tailEnd len="med" w="med" type="none"/>
          </a:ln>
        </p:spPr>
      </p:pic>
      <p:sp>
        <p:nvSpPr>
          <p:cNvPr id="3267" name="Shape 326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1" name="Shape 3271"/>
        <p:cNvGrpSpPr/>
        <p:nvPr/>
      </p:nvGrpSpPr>
      <p:grpSpPr>
        <a:xfrm>
          <a:off x="0" y="0"/>
          <a:ext cx="0" cy="0"/>
          <a:chOff x="0" y="0"/>
          <a:chExt cx="0" cy="0"/>
        </a:xfrm>
      </p:grpSpPr>
      <p:sp>
        <p:nvSpPr>
          <p:cNvPr id="3272" name="Shape 327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73" name="Shape 3273"/>
          <p:cNvPicPr preferRelativeResize="0"/>
          <p:nvPr>
            <p:ph idx="1" type="body"/>
          </p:nvPr>
        </p:nvPicPr>
        <p:blipFill rotWithShape="1">
          <a:blip r:embed="rId3">
            <a:alphaModFix/>
          </a:blip>
          <a:srcRect b="0" l="0" r="0" t="0"/>
          <a:stretch/>
        </p:blipFill>
        <p:spPr>
          <a:xfrm>
            <a:off x="1244293" y="0"/>
            <a:ext cx="9703414" cy="6800297"/>
          </a:xfrm>
          <a:prstGeom prst="rect">
            <a:avLst/>
          </a:prstGeom>
          <a:noFill/>
          <a:ln cap="flat" cmpd="sng" w="38100">
            <a:solidFill>
              <a:schemeClr val="dk2"/>
            </a:solidFill>
            <a:prstDash val="solid"/>
            <a:round/>
            <a:headEnd len="med" w="med" type="none"/>
            <a:tailEnd len="med" w="med" type="none"/>
          </a:ln>
        </p:spPr>
      </p:pic>
      <p:sp>
        <p:nvSpPr>
          <p:cNvPr id="3274" name="Shape 327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8" name="Shape 3278"/>
        <p:cNvGrpSpPr/>
        <p:nvPr/>
      </p:nvGrpSpPr>
      <p:grpSpPr>
        <a:xfrm>
          <a:off x="0" y="0"/>
          <a:ext cx="0" cy="0"/>
          <a:chOff x="0" y="0"/>
          <a:chExt cx="0" cy="0"/>
        </a:xfrm>
      </p:grpSpPr>
      <p:sp>
        <p:nvSpPr>
          <p:cNvPr id="3279" name="Shape 327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80" name="Shape 3280"/>
          <p:cNvPicPr preferRelativeResize="0"/>
          <p:nvPr>
            <p:ph idx="1" type="body"/>
          </p:nvPr>
        </p:nvPicPr>
        <p:blipFill rotWithShape="1">
          <a:blip r:embed="rId3">
            <a:alphaModFix/>
          </a:blip>
          <a:srcRect b="0" l="0" r="0" t="0"/>
          <a:stretch/>
        </p:blipFill>
        <p:spPr>
          <a:xfrm>
            <a:off x="1552575" y="24264"/>
            <a:ext cx="9086849" cy="6833736"/>
          </a:xfrm>
          <a:prstGeom prst="rect">
            <a:avLst/>
          </a:prstGeom>
          <a:noFill/>
          <a:ln cap="flat" cmpd="sng" w="38100">
            <a:solidFill>
              <a:schemeClr val="dk2"/>
            </a:solidFill>
            <a:prstDash val="solid"/>
            <a:round/>
            <a:headEnd len="med" w="med" type="none"/>
            <a:tailEnd len="med" w="med" type="none"/>
          </a:ln>
        </p:spPr>
      </p:pic>
      <p:sp>
        <p:nvSpPr>
          <p:cNvPr id="3281" name="Shape 328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5" name="Shape 3285"/>
        <p:cNvGrpSpPr/>
        <p:nvPr/>
      </p:nvGrpSpPr>
      <p:grpSpPr>
        <a:xfrm>
          <a:off x="0" y="0"/>
          <a:ext cx="0" cy="0"/>
          <a:chOff x="0" y="0"/>
          <a:chExt cx="0" cy="0"/>
        </a:xfrm>
      </p:grpSpPr>
      <p:sp>
        <p:nvSpPr>
          <p:cNvPr id="3286" name="Shape 328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87" name="Shape 3287"/>
          <p:cNvPicPr preferRelativeResize="0"/>
          <p:nvPr>
            <p:ph idx="1" type="body"/>
          </p:nvPr>
        </p:nvPicPr>
        <p:blipFill rotWithShape="1">
          <a:blip r:embed="rId3">
            <a:alphaModFix/>
          </a:blip>
          <a:srcRect b="0" l="0" r="0" t="0"/>
          <a:stretch/>
        </p:blipFill>
        <p:spPr>
          <a:xfrm>
            <a:off x="1666875" y="0"/>
            <a:ext cx="8858250" cy="6607384"/>
          </a:xfrm>
          <a:prstGeom prst="rect">
            <a:avLst/>
          </a:prstGeom>
          <a:noFill/>
          <a:ln cap="flat" cmpd="sng" w="38100">
            <a:solidFill>
              <a:schemeClr val="dk2"/>
            </a:solidFill>
            <a:prstDash val="solid"/>
            <a:round/>
            <a:headEnd len="med" w="med" type="none"/>
            <a:tailEnd len="med" w="med" type="none"/>
          </a:ln>
        </p:spPr>
      </p:pic>
      <p:sp>
        <p:nvSpPr>
          <p:cNvPr id="3288" name="Shape 328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2" name="Shape 3292"/>
        <p:cNvGrpSpPr/>
        <p:nvPr/>
      </p:nvGrpSpPr>
      <p:grpSpPr>
        <a:xfrm>
          <a:off x="0" y="0"/>
          <a:ext cx="0" cy="0"/>
          <a:chOff x="0" y="0"/>
          <a:chExt cx="0" cy="0"/>
        </a:xfrm>
      </p:grpSpPr>
      <p:sp>
        <p:nvSpPr>
          <p:cNvPr id="3293" name="Shape 329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94" name="Shape 3294"/>
          <p:cNvPicPr preferRelativeResize="0"/>
          <p:nvPr>
            <p:ph idx="1" type="body"/>
          </p:nvPr>
        </p:nvPicPr>
        <p:blipFill rotWithShape="1">
          <a:blip r:embed="rId3">
            <a:alphaModFix/>
          </a:blip>
          <a:srcRect b="0" l="0" r="0" t="0"/>
          <a:stretch/>
        </p:blipFill>
        <p:spPr>
          <a:xfrm>
            <a:off x="1200150" y="0"/>
            <a:ext cx="9791700" cy="6956355"/>
          </a:xfrm>
          <a:prstGeom prst="rect">
            <a:avLst/>
          </a:prstGeom>
          <a:noFill/>
          <a:ln cap="flat" cmpd="sng" w="38100">
            <a:solidFill>
              <a:schemeClr val="dk2"/>
            </a:solidFill>
            <a:prstDash val="solid"/>
            <a:round/>
            <a:headEnd len="med" w="med" type="none"/>
            <a:tailEnd len="med" w="med" type="none"/>
          </a:ln>
        </p:spPr>
      </p:pic>
      <p:sp>
        <p:nvSpPr>
          <p:cNvPr id="3295" name="Shape 329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0" name="Shape 3300"/>
        <p:cNvGrpSpPr/>
        <p:nvPr/>
      </p:nvGrpSpPr>
      <p:grpSpPr>
        <a:xfrm>
          <a:off x="0" y="0"/>
          <a:ext cx="0" cy="0"/>
          <a:chOff x="0" y="0"/>
          <a:chExt cx="0" cy="0"/>
        </a:xfrm>
      </p:grpSpPr>
      <p:sp>
        <p:nvSpPr>
          <p:cNvPr id="3301" name="Shape 330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302" name="Shape 3302"/>
          <p:cNvPicPr preferRelativeResize="0"/>
          <p:nvPr>
            <p:ph idx="1" type="body"/>
          </p:nvPr>
        </p:nvPicPr>
        <p:blipFill rotWithShape="1">
          <a:blip r:embed="rId3">
            <a:alphaModFix/>
          </a:blip>
          <a:srcRect b="0" l="0" r="0" t="0"/>
          <a:stretch/>
        </p:blipFill>
        <p:spPr>
          <a:xfrm>
            <a:off x="1268861" y="0"/>
            <a:ext cx="9654277" cy="6826713"/>
          </a:xfrm>
          <a:prstGeom prst="rect">
            <a:avLst/>
          </a:prstGeom>
          <a:noFill/>
          <a:ln cap="flat" cmpd="sng" w="38100">
            <a:solidFill>
              <a:schemeClr val="dk2"/>
            </a:solidFill>
            <a:prstDash val="solid"/>
            <a:round/>
            <a:headEnd len="med" w="med" type="none"/>
            <a:tailEnd len="med" w="med" type="none"/>
          </a:ln>
        </p:spPr>
      </p:pic>
      <p:sp>
        <p:nvSpPr>
          <p:cNvPr id="3303" name="Shape 330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7" name="Shape 3307"/>
        <p:cNvGrpSpPr/>
        <p:nvPr/>
      </p:nvGrpSpPr>
      <p:grpSpPr>
        <a:xfrm>
          <a:off x="0" y="0"/>
          <a:ext cx="0" cy="0"/>
          <a:chOff x="0" y="0"/>
          <a:chExt cx="0" cy="0"/>
        </a:xfrm>
      </p:grpSpPr>
      <p:sp>
        <p:nvSpPr>
          <p:cNvPr id="3308" name="Shape 330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309" name="Shape 3309"/>
          <p:cNvPicPr preferRelativeResize="0"/>
          <p:nvPr>
            <p:ph idx="1" type="body"/>
          </p:nvPr>
        </p:nvPicPr>
        <p:blipFill rotWithShape="1">
          <a:blip r:embed="rId3">
            <a:alphaModFix/>
          </a:blip>
          <a:srcRect b="0" l="0" r="0" t="0"/>
          <a:stretch/>
        </p:blipFill>
        <p:spPr>
          <a:xfrm>
            <a:off x="1028700" y="0"/>
            <a:ext cx="9696449" cy="6772841"/>
          </a:xfrm>
          <a:prstGeom prst="rect">
            <a:avLst/>
          </a:prstGeom>
          <a:noFill/>
          <a:ln cap="flat" cmpd="sng" w="38100">
            <a:solidFill>
              <a:schemeClr val="dk2"/>
            </a:solidFill>
            <a:prstDash val="solid"/>
            <a:round/>
            <a:headEnd len="med" w="med" type="none"/>
            <a:tailEnd len="med" w="med" type="none"/>
          </a:ln>
        </p:spPr>
      </p:pic>
      <p:sp>
        <p:nvSpPr>
          <p:cNvPr id="3310" name="Shape 331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4" name="Shape 3314"/>
        <p:cNvGrpSpPr/>
        <p:nvPr/>
      </p:nvGrpSpPr>
      <p:grpSpPr>
        <a:xfrm>
          <a:off x="0" y="0"/>
          <a:ext cx="0" cy="0"/>
          <a:chOff x="0" y="0"/>
          <a:chExt cx="0" cy="0"/>
        </a:xfrm>
      </p:grpSpPr>
      <p:sp>
        <p:nvSpPr>
          <p:cNvPr id="3315" name="Shape 331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Concepts of the Quality Review</a:t>
            </a:r>
          </a:p>
        </p:txBody>
      </p:sp>
      <p:sp>
        <p:nvSpPr>
          <p:cNvPr id="3316" name="Shape 3316"/>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After the quality review is completed, the taxpayer will be advised by the quality reviewer that they are responsible for the accuracy of the information given on the tax return</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last step, after being advised, will be for the taxpayer to sign a paper copy of the return (which they will keep for their records)</a:t>
            </a:r>
          </a:p>
        </p:txBody>
      </p:sp>
      <p:sp>
        <p:nvSpPr>
          <p:cNvPr id="3317" name="Shape 331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1" name="Shape 3321"/>
        <p:cNvGrpSpPr/>
        <p:nvPr/>
      </p:nvGrpSpPr>
      <p:grpSpPr>
        <a:xfrm>
          <a:off x="0" y="0"/>
          <a:ext cx="0" cy="0"/>
          <a:chOff x="0" y="0"/>
          <a:chExt cx="0" cy="0"/>
        </a:xfrm>
      </p:grpSpPr>
      <p:pic>
        <p:nvPicPr>
          <p:cNvPr descr="Impact-logo_SaveFirst-green.eps" id="3322" name="Shape 3322"/>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3323" name="Shape 3323"/>
          <p:cNvSpPr/>
          <p:nvPr/>
        </p:nvSpPr>
        <p:spPr>
          <a:xfrm>
            <a:off x="1524003" y="-184666"/>
            <a:ext cx="184731" cy="369332"/>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324" name="Shape 3324"/>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325" name="Shape 3325"/>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326" name="Shape 3326"/>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3327" name="Shape 3327"/>
          <p:cNvSpPr txBox="1"/>
          <p:nvPr/>
        </p:nvSpPr>
        <p:spPr>
          <a:xfrm>
            <a:off x="-1461427" y="1481721"/>
            <a:ext cx="184666"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3328" name="Shape 3328"/>
          <p:cNvSpPr txBox="1"/>
          <p:nvPr/>
        </p:nvSpPr>
        <p:spPr>
          <a:xfrm>
            <a:off x="1260900" y="4869000"/>
            <a:ext cx="9386100" cy="15432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lang="en-US" sz="5400">
                <a:solidFill>
                  <a:schemeClr val="dk2"/>
                </a:solidFill>
                <a:latin typeface="Questrial"/>
                <a:ea typeface="Questrial"/>
                <a:cs typeface="Questrial"/>
                <a:sym typeface="Questrial"/>
              </a:rPr>
              <a:t>Volunteer Standards of Conduct</a:t>
            </a:r>
          </a:p>
        </p:txBody>
      </p:sp>
      <p:sp>
        <p:nvSpPr>
          <p:cNvPr id="3329" name="Shape 332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grpSp>
        <p:nvGrpSpPr>
          <p:cNvPr id="360" name="Shape 360"/>
          <p:cNvGrpSpPr/>
          <p:nvPr/>
        </p:nvGrpSpPr>
        <p:grpSpPr>
          <a:xfrm>
            <a:off x="1524003" y="534988"/>
            <a:ext cx="2514601" cy="5638800"/>
            <a:chOff x="336" y="279"/>
            <a:chExt cx="1584" cy="3552"/>
          </a:xfrm>
        </p:grpSpPr>
        <p:sp>
          <p:nvSpPr>
            <p:cNvPr id="361" name="Shape 361"/>
            <p:cNvSpPr txBox="1"/>
            <p:nvPr/>
          </p:nvSpPr>
          <p:spPr>
            <a:xfrm>
              <a:off x="576" y="279"/>
              <a:ext cx="1296" cy="232"/>
            </a:xfrm>
            <a:prstGeom prst="rect">
              <a:avLst/>
            </a:prstGeom>
            <a:noFill/>
            <a:ln>
              <a:noFill/>
            </a:ln>
          </p:spPr>
          <p:txBody>
            <a:bodyPr anchorCtr="0" anchor="t" bIns="46800" lIns="90000" rIns="90000" wrap="square" tIns="46800">
              <a:noAutofit/>
            </a:bodyPr>
            <a:lstStyle/>
            <a:p>
              <a:pPr indent="0" lvl="0" marL="0" marR="0" rtl="0" algn="l">
                <a:spcBef>
                  <a:spcPts val="0"/>
                </a:spcBef>
                <a:buNone/>
              </a:pPr>
              <a:r>
                <a:rPr b="1" lang="en-US" sz="1800">
                  <a:solidFill>
                    <a:srgbClr val="77A042"/>
                  </a:solidFill>
                  <a:latin typeface="Questrial"/>
                  <a:ea typeface="Questrial"/>
                  <a:cs typeface="Questrial"/>
                  <a:sym typeface="Questrial"/>
                </a:rPr>
                <a:t>TOTAL INCOME</a:t>
              </a:r>
            </a:p>
          </p:txBody>
        </p:sp>
        <p:grpSp>
          <p:nvGrpSpPr>
            <p:cNvPr id="362" name="Shape 362"/>
            <p:cNvGrpSpPr/>
            <p:nvPr/>
          </p:nvGrpSpPr>
          <p:grpSpPr>
            <a:xfrm>
              <a:off x="336" y="1330"/>
              <a:ext cx="1584" cy="2501"/>
              <a:chOff x="336" y="1330"/>
              <a:chExt cx="1584" cy="2501"/>
            </a:xfrm>
          </p:grpSpPr>
          <p:pic>
            <p:nvPicPr>
              <p:cNvPr id="363" name="Shape 363"/>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364" name="Shape 364"/>
              <p:cNvSpPr txBox="1"/>
              <p:nvPr/>
            </p:nvSpPr>
            <p:spPr>
              <a:xfrm>
                <a:off x="336" y="2583"/>
                <a:ext cx="816" cy="405"/>
              </a:xfrm>
              <a:prstGeom prst="rect">
                <a:avLst/>
              </a:prstGeom>
              <a:noFill/>
              <a:ln>
                <a:noFill/>
              </a:ln>
            </p:spPr>
            <p:txBody>
              <a:bodyPr anchorCtr="0" anchor="t" bIns="46800" lIns="90000" rIns="90000" wrap="square" tIns="46800">
                <a:noAutofit/>
              </a:bodyPr>
              <a:lstStyle/>
              <a:p>
                <a:pPr indent="0" lvl="0" marL="0" marR="0" rtl="0" algn="ctr">
                  <a:spcBef>
                    <a:spcPts val="0"/>
                  </a:spcBef>
                  <a:buNone/>
                </a:pPr>
                <a:r>
                  <a:rPr b="1" lang="en-US" sz="1800">
                    <a:solidFill>
                      <a:srgbClr val="77A042"/>
                    </a:solidFill>
                    <a:latin typeface="Questrial"/>
                    <a:ea typeface="Questrial"/>
                    <a:cs typeface="Questrial"/>
                    <a:sym typeface="Questrial"/>
                  </a:rPr>
                  <a:t>Earned Income</a:t>
                </a:r>
              </a:p>
            </p:txBody>
          </p:sp>
          <p:cxnSp>
            <p:nvCxnSpPr>
              <p:cNvPr id="365" name="Shape 365"/>
              <p:cNvCxnSpPr/>
              <p:nvPr/>
            </p:nvCxnSpPr>
            <p:spPr>
              <a:xfrm flipH="1" rot="10800000">
                <a:off x="816" y="1571"/>
                <a:ext cx="1" cy="968"/>
              </a:xfrm>
              <a:prstGeom prst="straightConnector1">
                <a:avLst/>
              </a:prstGeom>
              <a:noFill/>
              <a:ln cap="flat" cmpd="sng" w="25550">
                <a:solidFill>
                  <a:schemeClr val="dk1"/>
                </a:solidFill>
                <a:prstDash val="solid"/>
                <a:miter lim="8000"/>
                <a:headEnd len="med" w="med" type="none"/>
                <a:tailEnd len="med" w="med" type="none"/>
              </a:ln>
            </p:spPr>
          </p:cxnSp>
          <p:cxnSp>
            <p:nvCxnSpPr>
              <p:cNvPr id="366" name="Shape 366"/>
              <p:cNvCxnSpPr/>
              <p:nvPr/>
            </p:nvCxnSpPr>
            <p:spPr>
              <a:xfrm>
                <a:off x="816" y="1575"/>
                <a:ext cx="192" cy="1"/>
              </a:xfrm>
              <a:prstGeom prst="straightConnector1">
                <a:avLst/>
              </a:prstGeom>
              <a:noFill/>
              <a:ln cap="flat" cmpd="sng" w="25550">
                <a:solidFill>
                  <a:schemeClr val="dk1"/>
                </a:solidFill>
                <a:prstDash val="solid"/>
                <a:miter lim="8000"/>
                <a:headEnd len="med" w="med" type="none"/>
                <a:tailEnd len="med" w="med" type="none"/>
              </a:ln>
            </p:spPr>
          </p:cxnSp>
          <p:cxnSp>
            <p:nvCxnSpPr>
              <p:cNvPr id="367" name="Shape 367"/>
              <p:cNvCxnSpPr/>
              <p:nvPr/>
            </p:nvCxnSpPr>
            <p:spPr>
              <a:xfrm flipH="1" rot="10800000">
                <a:off x="816" y="3059"/>
                <a:ext cx="1" cy="440"/>
              </a:xfrm>
              <a:prstGeom prst="straightConnector1">
                <a:avLst/>
              </a:prstGeom>
              <a:noFill/>
              <a:ln cap="flat" cmpd="sng" w="25550">
                <a:solidFill>
                  <a:schemeClr val="dk1"/>
                </a:solidFill>
                <a:prstDash val="solid"/>
                <a:miter lim="8000"/>
                <a:headEnd len="med" w="med" type="none"/>
                <a:tailEnd len="med" w="med" type="none"/>
              </a:ln>
            </p:spPr>
          </p:cxnSp>
          <p:cxnSp>
            <p:nvCxnSpPr>
              <p:cNvPr id="368" name="Shape 368"/>
              <p:cNvCxnSpPr/>
              <p:nvPr/>
            </p:nvCxnSpPr>
            <p:spPr>
              <a:xfrm>
                <a:off x="816" y="3495"/>
                <a:ext cx="192" cy="1"/>
              </a:xfrm>
              <a:prstGeom prst="straightConnector1">
                <a:avLst/>
              </a:prstGeom>
              <a:noFill/>
              <a:ln cap="flat" cmpd="sng" w="25550">
                <a:solidFill>
                  <a:schemeClr val="dk1"/>
                </a:solidFill>
                <a:prstDash val="solid"/>
                <a:miter lim="8000"/>
                <a:headEnd len="med" w="med" type="none"/>
                <a:tailEnd len="med" w="med" type="none"/>
              </a:ln>
            </p:spPr>
          </p:cxnSp>
          <p:pic>
            <p:nvPicPr>
              <p:cNvPr id="369" name="Shape 369"/>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370" name="Shape 370"/>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371" name="Shape 371"/>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sp>
        <p:nvSpPr>
          <p:cNvPr id="372" name="Shape 37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3" name="Shape 3333"/>
        <p:cNvGrpSpPr/>
        <p:nvPr/>
      </p:nvGrpSpPr>
      <p:grpSpPr>
        <a:xfrm>
          <a:off x="0" y="0"/>
          <a:ext cx="0" cy="0"/>
          <a:chOff x="0" y="0"/>
          <a:chExt cx="0" cy="0"/>
        </a:xfrm>
      </p:grpSpPr>
      <p:sp>
        <p:nvSpPr>
          <p:cNvPr id="3334" name="Shape 333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Volunteer Standards of Conduct</a:t>
            </a:r>
          </a:p>
        </p:txBody>
      </p:sp>
      <p:sp>
        <p:nvSpPr>
          <p:cNvPr id="3335" name="Shape 3335"/>
          <p:cNvSpPr txBox="1"/>
          <p:nvPr>
            <p:ph idx="1" type="body"/>
          </p:nvPr>
        </p:nvSpPr>
        <p:spPr>
          <a:xfrm>
            <a:off x="187325" y="1166016"/>
            <a:ext cx="10972800" cy="4526100"/>
          </a:xfrm>
          <a:prstGeom prst="rect">
            <a:avLst/>
          </a:prstGeom>
          <a:noFill/>
          <a:ln>
            <a:noFill/>
          </a:ln>
        </p:spPr>
        <p:txBody>
          <a:bodyPr anchorCtr="0" anchor="t" bIns="45700" lIns="91425"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Follow the Quality Site Requirements</a:t>
            </a: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Do not accept payment, solicit donations, or accept refund payments for federal or state returns</a:t>
            </a: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Do not solicit business or use personal information from taxpayers</a:t>
            </a: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Do not knowingly prepare a false return</a:t>
            </a: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Do not engage in criminal, infamous, dishonest, notoriously disgraceful conduct</a:t>
            </a:r>
          </a:p>
          <a:p>
            <a:pPr indent="-342900" lvl="0" marL="342900" marR="0" rtl="0" algn="l">
              <a:lnSpc>
                <a:spcPct val="80000"/>
              </a:lnSpc>
              <a:spcBef>
                <a:spcPts val="680"/>
              </a:spcBef>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Treat all taxpayers in a professional, courteous manner</a:t>
            </a:r>
          </a:p>
        </p:txBody>
      </p:sp>
      <p:sp>
        <p:nvSpPr>
          <p:cNvPr id="3336" name="Shape 333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0" name="Shape 3340"/>
        <p:cNvGrpSpPr/>
        <p:nvPr/>
      </p:nvGrpSpPr>
      <p:grpSpPr>
        <a:xfrm>
          <a:off x="0" y="0"/>
          <a:ext cx="0" cy="0"/>
          <a:chOff x="0" y="0"/>
          <a:chExt cx="0" cy="0"/>
        </a:xfrm>
      </p:grpSpPr>
      <p:sp>
        <p:nvSpPr>
          <p:cNvPr id="3341" name="Shape 334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Quality Site Requirements</a:t>
            </a:r>
          </a:p>
        </p:txBody>
      </p:sp>
      <p:sp>
        <p:nvSpPr>
          <p:cNvPr id="3342" name="Shape 3342"/>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Do only what you are trained to do</a:t>
            </a: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Use the intake/interview form for every taxpayer</a:t>
            </a: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Ensure a quality review is conducted for every return</a:t>
            </a: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Use your reference materials to help prepare the return</a:t>
            </a:r>
          </a:p>
          <a:p>
            <a:pPr indent="-342900" lvl="0" marL="342900" marR="0" rtl="0" algn="l">
              <a:spcBef>
                <a:spcPts val="740"/>
              </a:spcBef>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Undergo training and pass test to adhere to volunteer standards of conduct</a:t>
            </a:r>
          </a:p>
        </p:txBody>
      </p:sp>
      <p:sp>
        <p:nvSpPr>
          <p:cNvPr id="3343" name="Shape 334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7" name="Shape 3347"/>
        <p:cNvGrpSpPr/>
        <p:nvPr/>
      </p:nvGrpSpPr>
      <p:grpSpPr>
        <a:xfrm>
          <a:off x="0" y="0"/>
          <a:ext cx="0" cy="0"/>
          <a:chOff x="0" y="0"/>
          <a:chExt cx="0" cy="0"/>
        </a:xfrm>
      </p:grpSpPr>
      <p:sp>
        <p:nvSpPr>
          <p:cNvPr id="3348" name="Shape 334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Do Not Accept Payment</a:t>
            </a:r>
          </a:p>
        </p:txBody>
      </p:sp>
      <p:sp>
        <p:nvSpPr>
          <p:cNvPr id="3349" name="Shape 3349"/>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Do not accept cash for services</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We cannot solicit donations, or have a donation/tip jar in the entry, waiting, or tax preparation areas of the tax site</a:t>
            </a:r>
          </a:p>
          <a:p>
            <a:pPr indent="-342900" lvl="0" marL="342900" marR="0" rtl="0" algn="l">
              <a:lnSpc>
                <a:spcPct val="90000"/>
              </a:lnSpc>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Refunds CANNOT be deposited into a volunteer’s bank account on behalf of taxpayers who don’t have bank accounts</a:t>
            </a:r>
          </a:p>
        </p:txBody>
      </p:sp>
      <p:sp>
        <p:nvSpPr>
          <p:cNvPr id="3350" name="Shape 335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4" name="Shape 3354"/>
        <p:cNvGrpSpPr/>
        <p:nvPr/>
      </p:nvGrpSpPr>
      <p:grpSpPr>
        <a:xfrm>
          <a:off x="0" y="0"/>
          <a:ext cx="0" cy="0"/>
          <a:chOff x="0" y="0"/>
          <a:chExt cx="0" cy="0"/>
        </a:xfrm>
      </p:grpSpPr>
      <p:sp>
        <p:nvSpPr>
          <p:cNvPr id="3355" name="Shape 335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Do Not Solicit Business or Use Personal Knowledge Gained About a Taxpayer</a:t>
            </a:r>
          </a:p>
        </p:txBody>
      </p:sp>
      <p:sp>
        <p:nvSpPr>
          <p:cNvPr id="3356" name="Shape 3356"/>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As a volunteer, you must keep taxpayer’s personal information confidential</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means you cannot use your knowledge about a taxpayer to engage in financial transactions</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also means you cannot ask a taxpayer on a date if you notice they are single</a:t>
            </a:r>
          </a:p>
          <a:p>
            <a:pPr indent="-342900" lvl="0" marL="342900" marR="0" rtl="0" algn="l">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3357" name="Shape 335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1" name="Shape 3361"/>
        <p:cNvGrpSpPr/>
        <p:nvPr/>
      </p:nvGrpSpPr>
      <p:grpSpPr>
        <a:xfrm>
          <a:off x="0" y="0"/>
          <a:ext cx="0" cy="0"/>
          <a:chOff x="0" y="0"/>
          <a:chExt cx="0" cy="0"/>
        </a:xfrm>
      </p:grpSpPr>
      <p:sp>
        <p:nvSpPr>
          <p:cNvPr id="3362" name="Shape 336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Do Not Knowingly Prepare False Return</a:t>
            </a:r>
          </a:p>
        </p:txBody>
      </p:sp>
      <p:sp>
        <p:nvSpPr>
          <p:cNvPr id="3363" name="Shape 3363"/>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An ethical violation is a </a:t>
            </a:r>
            <a:r>
              <a:rPr b="1" i="1" lang="en-US" sz="3700" u="none" cap="none" strike="noStrike">
                <a:solidFill>
                  <a:schemeClr val="dk1"/>
                </a:solidFill>
                <a:latin typeface="Questrial"/>
                <a:ea typeface="Questrial"/>
                <a:cs typeface="Questrial"/>
                <a:sym typeface="Questrial"/>
              </a:rPr>
              <a:t>knowing</a:t>
            </a:r>
            <a:r>
              <a:rPr b="0" i="0" lang="en-US" sz="3700" u="none" cap="none" strike="noStrike">
                <a:solidFill>
                  <a:schemeClr val="dk1"/>
                </a:solidFill>
                <a:latin typeface="Questrial"/>
                <a:ea typeface="Questrial"/>
                <a:cs typeface="Questrial"/>
                <a:sym typeface="Questrial"/>
              </a:rPr>
              <a:t> breach of any of the volunteer standards of conduct</a:t>
            </a: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Correctly apply tax law to the taxpayer’s situation—trust in the VITA program is broken when ethical standards aren’t followed</a:t>
            </a:r>
          </a:p>
          <a:p>
            <a:pPr indent="-342900" lvl="0" marL="342900" marR="0" rtl="0" algn="l">
              <a:lnSpc>
                <a:spcPct val="80000"/>
              </a:lnSpc>
              <a:spcBef>
                <a:spcPts val="740"/>
              </a:spcBef>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NOTE: If you make an accidental mistake, you are protected as a volunteer by the VITA program—and ultimately, taxpayers are responsible for the information entered on their return</a:t>
            </a:r>
          </a:p>
        </p:txBody>
      </p:sp>
      <p:sp>
        <p:nvSpPr>
          <p:cNvPr id="3364" name="Shape 336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8" name="Shape 3368"/>
        <p:cNvGrpSpPr/>
        <p:nvPr/>
      </p:nvGrpSpPr>
      <p:grpSpPr>
        <a:xfrm>
          <a:off x="0" y="0"/>
          <a:ext cx="0" cy="0"/>
          <a:chOff x="0" y="0"/>
          <a:chExt cx="0" cy="0"/>
        </a:xfrm>
      </p:grpSpPr>
      <p:sp>
        <p:nvSpPr>
          <p:cNvPr id="3369" name="Shape 336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Do Not Engage in Negative Conduct</a:t>
            </a:r>
          </a:p>
        </p:txBody>
      </p:sp>
      <p:sp>
        <p:nvSpPr>
          <p:cNvPr id="3370" name="Shape 3370"/>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Volunteers performing egregious activities may be barred from the VITA program</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Consequences may also include:</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Criminal investigation</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Discontinuing IRS support for tax site</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Revoking sponsoring organization’s grant funds</a:t>
            </a:r>
          </a:p>
          <a:p>
            <a:pPr indent="-285750" lvl="1" marL="742950" marR="0" rtl="0" algn="l">
              <a:lnSpc>
                <a:spcPct val="90000"/>
              </a:lnSpc>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Deactivating IRS EFIN (site identification number)</a:t>
            </a:r>
          </a:p>
        </p:txBody>
      </p:sp>
      <p:sp>
        <p:nvSpPr>
          <p:cNvPr id="3371" name="Shape 337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5" name="Shape 3375"/>
        <p:cNvGrpSpPr/>
        <p:nvPr/>
      </p:nvGrpSpPr>
      <p:grpSpPr>
        <a:xfrm>
          <a:off x="0" y="0"/>
          <a:ext cx="0" cy="0"/>
          <a:chOff x="0" y="0"/>
          <a:chExt cx="0" cy="0"/>
        </a:xfrm>
      </p:grpSpPr>
      <p:sp>
        <p:nvSpPr>
          <p:cNvPr id="3376" name="Shape 337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Treat All Taxpayers With Courtesy</a:t>
            </a:r>
          </a:p>
        </p:txBody>
      </p:sp>
      <p:sp>
        <p:nvSpPr>
          <p:cNvPr id="3377" name="Shape 3377"/>
          <p:cNvSpPr txBox="1"/>
          <p:nvPr>
            <p:ph idx="1" type="body"/>
          </p:nvPr>
        </p:nvSpPr>
        <p:spPr>
          <a:xfrm>
            <a:off x="303825" y="1352678"/>
            <a:ext cx="10972800" cy="4526100"/>
          </a:xfrm>
          <a:prstGeom prst="rect">
            <a:avLst/>
          </a:prstGeom>
          <a:noFill/>
          <a:ln>
            <a:noFill/>
          </a:ln>
        </p:spPr>
        <p:txBody>
          <a:bodyPr anchorCtr="0" anchor="t" bIns="45700" lIns="91425"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All volunteers are expected to conduct themselves professionally in a courteous, businesslike, and diplomatic manner</a:t>
            </a: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Taxpayers are often under a lot of stress and may wait extended periods for assistance, and volunteers may also experience stress due to the volume of taxpayers needing service</a:t>
            </a:r>
          </a:p>
          <a:p>
            <a:pPr indent="-342900" lvl="0" marL="342900" marR="0" rtl="0" algn="l">
              <a:lnSpc>
                <a:spcPct val="80000"/>
              </a:lnSpc>
              <a:spcBef>
                <a:spcPts val="680"/>
              </a:spcBef>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This situation can make patience run short—It is important to remain calm and create a peaceful and friendly atmosphere!</a:t>
            </a:r>
          </a:p>
        </p:txBody>
      </p:sp>
      <p:sp>
        <p:nvSpPr>
          <p:cNvPr id="3378" name="Shape 337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2" name="Shape 3382"/>
        <p:cNvGrpSpPr/>
        <p:nvPr/>
      </p:nvGrpSpPr>
      <p:grpSpPr>
        <a:xfrm>
          <a:off x="0" y="0"/>
          <a:ext cx="0" cy="0"/>
          <a:chOff x="0" y="0"/>
          <a:chExt cx="0" cy="0"/>
        </a:xfrm>
      </p:grpSpPr>
      <p:sp>
        <p:nvSpPr>
          <p:cNvPr id="3383" name="Shape 338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Taxpayer Civil Rights</a:t>
            </a:r>
          </a:p>
        </p:txBody>
      </p:sp>
      <p:sp>
        <p:nvSpPr>
          <p:cNvPr id="3384" name="Shape 3384"/>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Discrimination against taxpayers on the basis of </a:t>
            </a:r>
            <a:r>
              <a:rPr b="1" i="1" lang="en-US" sz="4000" u="none" cap="none" strike="noStrike">
                <a:solidFill>
                  <a:schemeClr val="dk1"/>
                </a:solidFill>
                <a:latin typeface="Questrial"/>
                <a:ea typeface="Questrial"/>
                <a:cs typeface="Questrial"/>
                <a:sym typeface="Questrial"/>
              </a:rPr>
              <a:t>race, color, national origin, disability, sex, age, or sexual orientation</a:t>
            </a:r>
            <a:r>
              <a:rPr b="0" i="0" lang="en-US" sz="4000" u="none" cap="none" strike="noStrike">
                <a:solidFill>
                  <a:schemeClr val="dk1"/>
                </a:solidFill>
                <a:latin typeface="Questrial"/>
                <a:ea typeface="Questrial"/>
                <a:cs typeface="Questrial"/>
                <a:sym typeface="Questrial"/>
              </a:rPr>
              <a:t> is strictly prohibited</a:t>
            </a:r>
          </a:p>
        </p:txBody>
      </p:sp>
      <p:sp>
        <p:nvSpPr>
          <p:cNvPr id="3385" name="Shape 338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9" name="Shape 3389"/>
        <p:cNvGrpSpPr/>
        <p:nvPr/>
      </p:nvGrpSpPr>
      <p:grpSpPr>
        <a:xfrm>
          <a:off x="0" y="0"/>
          <a:ext cx="0" cy="0"/>
          <a:chOff x="0" y="0"/>
          <a:chExt cx="0" cy="0"/>
        </a:xfrm>
      </p:grpSpPr>
      <p:sp>
        <p:nvSpPr>
          <p:cNvPr id="3390" name="Shape 339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Reporting Questionable Activity</a:t>
            </a:r>
          </a:p>
        </p:txBody>
      </p:sp>
      <p:sp>
        <p:nvSpPr>
          <p:cNvPr id="3391" name="Shape 3391"/>
          <p:cNvSpPr txBox="1"/>
          <p:nvPr>
            <p:ph idx="1" type="body"/>
          </p:nvPr>
        </p:nvSpPr>
        <p:spPr>
          <a:xfrm>
            <a:off x="172800" y="1250725"/>
            <a:ext cx="11409600" cy="45261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Violations that raise substantial questions about another volunteer’s honesty, trustworthiness, or fitness as a tax preparer should be reported</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and tax preparers who violate tax law are subject to civil and criminal penalties</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can report a violation by speaking to your site coordinator or emailing </a:t>
            </a:r>
            <a:r>
              <a:rPr b="0" i="0" lang="en-US" sz="4000" u="sng" cap="none" strike="noStrike">
                <a:solidFill>
                  <a:schemeClr val="hlink"/>
                </a:solidFill>
                <a:latin typeface="Questrial"/>
                <a:ea typeface="Questrial"/>
                <a:cs typeface="Questrial"/>
                <a:sym typeface="Questrial"/>
                <a:hlinkClick r:id="rId3"/>
              </a:rPr>
              <a:t>WI.Voltax@irs.gov</a:t>
            </a:r>
            <a:r>
              <a:rPr b="0" i="0" lang="en-US" sz="4000" u="none" cap="none" strike="noStrike">
                <a:solidFill>
                  <a:schemeClr val="dk1"/>
                </a:solidFill>
                <a:latin typeface="Questrial"/>
                <a:ea typeface="Questrial"/>
                <a:cs typeface="Questrial"/>
                <a:sym typeface="Questrial"/>
              </a:rPr>
              <a:t> directly</a:t>
            </a:r>
          </a:p>
          <a:p>
            <a:pPr indent="-342900" lvl="0" marL="342900" marR="0" rtl="0" algn="l">
              <a:lnSpc>
                <a:spcPct val="90000"/>
              </a:lnSpc>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3392" name="Shape 339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3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6" name="Shape 3396"/>
        <p:cNvGrpSpPr/>
        <p:nvPr/>
      </p:nvGrpSpPr>
      <p:grpSpPr>
        <a:xfrm>
          <a:off x="0" y="0"/>
          <a:ext cx="0" cy="0"/>
          <a:chOff x="0" y="0"/>
          <a:chExt cx="0" cy="0"/>
        </a:xfrm>
      </p:grpSpPr>
      <p:sp>
        <p:nvSpPr>
          <p:cNvPr id="3397" name="Shape 339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Intake/Interview &amp; Quality Review Test &amp; Volunteer Standards of Conduct Test</a:t>
            </a:r>
          </a:p>
        </p:txBody>
      </p:sp>
      <p:sp>
        <p:nvSpPr>
          <p:cNvPr id="3398" name="Shape 3398"/>
          <p:cNvSpPr txBox="1"/>
          <p:nvPr>
            <p:ph idx="1" type="body"/>
          </p:nvPr>
        </p:nvSpPr>
        <p:spPr>
          <a:xfrm>
            <a:off x="609600" y="1600203"/>
            <a:ext cx="10972800" cy="495558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ALL volunteers must complete and pass the 201</a:t>
            </a:r>
            <a:r>
              <a:rPr lang="en-US" sz="3700"/>
              <a:t>7</a:t>
            </a:r>
            <a:r>
              <a:rPr b="0" i="0" lang="en-US" sz="3700" u="none" cap="none" strike="noStrike">
                <a:solidFill>
                  <a:schemeClr val="dk1"/>
                </a:solidFill>
                <a:latin typeface="Questrial"/>
                <a:ea typeface="Questrial"/>
                <a:cs typeface="Questrial"/>
                <a:sym typeface="Questrial"/>
              </a:rPr>
              <a:t> Intake/Interview &amp; Quality Review Test &amp; the 201</a:t>
            </a:r>
            <a:r>
              <a:rPr lang="en-US" sz="3700"/>
              <a:t>7</a:t>
            </a:r>
            <a:r>
              <a:rPr b="0" i="0" lang="en-US" sz="3700" u="none" cap="none" strike="noStrike">
                <a:solidFill>
                  <a:schemeClr val="dk1"/>
                </a:solidFill>
                <a:latin typeface="Questrial"/>
                <a:ea typeface="Questrial"/>
                <a:cs typeface="Questrial"/>
                <a:sym typeface="Questrial"/>
              </a:rPr>
              <a:t> Volunteer Standards of Conduct Test with a score of 80% on each</a:t>
            </a: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Please login to your account on </a:t>
            </a:r>
            <a:r>
              <a:rPr b="0" i="0" lang="en-US" sz="3700" u="sng" cap="none" strike="noStrike">
                <a:solidFill>
                  <a:schemeClr val="hlink"/>
                </a:solidFill>
                <a:latin typeface="Questrial"/>
                <a:ea typeface="Questrial"/>
                <a:cs typeface="Questrial"/>
                <a:sym typeface="Questrial"/>
                <a:hlinkClick r:id="rId3"/>
              </a:rPr>
              <a:t>volunteers.generationforchange.org</a:t>
            </a:r>
            <a:r>
              <a:rPr b="0" i="0" lang="en-US" sz="3700" u="none" cap="none" strike="noStrike">
                <a:solidFill>
                  <a:schemeClr val="dk1"/>
                </a:solidFill>
                <a:latin typeface="Questrial"/>
                <a:ea typeface="Questrial"/>
                <a:cs typeface="Questrial"/>
                <a:sym typeface="Questrial"/>
              </a:rPr>
              <a:t> and follow the links in your profile to take these two tests</a:t>
            </a:r>
          </a:p>
          <a:p>
            <a:pPr indent="-342900" lvl="0" marL="342900" marR="0" rtl="0" algn="l">
              <a:lnSpc>
                <a:spcPct val="90000"/>
              </a:lnSpc>
              <a:spcBef>
                <a:spcPts val="740"/>
              </a:spcBef>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You may use all your training materials to complete the short tests!</a:t>
            </a:r>
          </a:p>
        </p:txBody>
      </p:sp>
      <p:sp>
        <p:nvSpPr>
          <p:cNvPr id="3399" name="Shape 339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Shape 6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The Impact SaveFirst Volunteers will have this Season</a:t>
            </a:r>
          </a:p>
        </p:txBody>
      </p:sp>
      <p:sp>
        <p:nvSpPr>
          <p:cNvPr id="63" name="Shape 63"/>
          <p:cNvSpPr txBox="1"/>
          <p:nvPr>
            <p:ph idx="1" type="body"/>
          </p:nvPr>
        </p:nvSpPr>
        <p:spPr>
          <a:xfrm>
            <a:off x="609600" y="1600203"/>
            <a:ext cx="10972800" cy="4928188"/>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Serve a record </a:t>
            </a:r>
            <a:r>
              <a:rPr lang="en-US"/>
              <a:t>11,0</a:t>
            </a:r>
            <a:r>
              <a:rPr b="0" i="0" lang="en-US" sz="4000" u="none" cap="none" strike="noStrike">
                <a:solidFill>
                  <a:schemeClr val="dk1"/>
                </a:solidFill>
                <a:latin typeface="Questrial"/>
                <a:ea typeface="Questrial"/>
                <a:cs typeface="Questrial"/>
                <a:sym typeface="Questrial"/>
              </a:rPr>
              <a:t>00 families this year</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Save families over $4.2 million in commercial fees</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Provide a quality reliable service and an alternative to a costly, predatory industry for hard-working families</a:t>
            </a:r>
          </a:p>
          <a:p>
            <a:pPr indent="-342900" lvl="0" marL="342900" marR="0" rtl="0" algn="l">
              <a:spcBef>
                <a:spcPts val="800"/>
              </a:spcBef>
              <a:buClr>
                <a:schemeClr val="dk1"/>
              </a:buClr>
              <a:buSzPts val="4000"/>
              <a:buFont typeface="Noto Sans Symbols"/>
              <a:buChar char="➢"/>
            </a:pPr>
            <a:r>
              <a:rPr b="0" i="0" lang="en-US" sz="4000" u="sng" cap="none" strike="noStrike">
                <a:solidFill>
                  <a:schemeClr val="hlink"/>
                </a:solidFill>
                <a:latin typeface="Questrial"/>
                <a:ea typeface="Questrial"/>
                <a:cs typeface="Questrial"/>
                <a:sym typeface="Questrial"/>
                <a:hlinkClick r:id="rId3"/>
              </a:rPr>
              <a:t>SaveFirst: An Initiative of Impact America</a:t>
            </a:r>
          </a:p>
        </p:txBody>
      </p:sp>
      <p:sp>
        <p:nvSpPr>
          <p:cNvPr id="64" name="Shape 6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grpSp>
        <p:nvGrpSpPr>
          <p:cNvPr id="378" name="Shape 378"/>
          <p:cNvGrpSpPr/>
          <p:nvPr/>
        </p:nvGrpSpPr>
        <p:grpSpPr>
          <a:xfrm>
            <a:off x="1524003" y="534988"/>
            <a:ext cx="2514601" cy="5638800"/>
            <a:chOff x="336" y="279"/>
            <a:chExt cx="1584" cy="3552"/>
          </a:xfrm>
        </p:grpSpPr>
        <p:sp>
          <p:nvSpPr>
            <p:cNvPr id="379" name="Shape 379"/>
            <p:cNvSpPr txBox="1"/>
            <p:nvPr/>
          </p:nvSpPr>
          <p:spPr>
            <a:xfrm>
              <a:off x="576" y="279"/>
              <a:ext cx="1296" cy="232"/>
            </a:xfrm>
            <a:prstGeom prst="rect">
              <a:avLst/>
            </a:prstGeom>
            <a:noFill/>
            <a:ln>
              <a:noFill/>
            </a:ln>
          </p:spPr>
          <p:txBody>
            <a:bodyPr anchorCtr="0" anchor="t" bIns="46800" lIns="90000" rIns="90000" wrap="square" tIns="46800">
              <a:noAutofit/>
            </a:bodyPr>
            <a:lstStyle/>
            <a:p>
              <a:pPr indent="0" lvl="0" marL="0" marR="0" rtl="0" algn="l">
                <a:spcBef>
                  <a:spcPts val="0"/>
                </a:spcBef>
                <a:buNone/>
              </a:pPr>
              <a:r>
                <a:rPr b="1" lang="en-US" sz="1800">
                  <a:solidFill>
                    <a:srgbClr val="77A042"/>
                  </a:solidFill>
                  <a:latin typeface="Questrial"/>
                  <a:ea typeface="Questrial"/>
                  <a:cs typeface="Questrial"/>
                  <a:sym typeface="Questrial"/>
                </a:rPr>
                <a:t>TOTAL INCOME</a:t>
              </a:r>
            </a:p>
          </p:txBody>
        </p:sp>
        <p:grpSp>
          <p:nvGrpSpPr>
            <p:cNvPr id="380" name="Shape 380"/>
            <p:cNvGrpSpPr/>
            <p:nvPr/>
          </p:nvGrpSpPr>
          <p:grpSpPr>
            <a:xfrm>
              <a:off x="336" y="1330"/>
              <a:ext cx="1584" cy="2501"/>
              <a:chOff x="336" y="1330"/>
              <a:chExt cx="1584" cy="2501"/>
            </a:xfrm>
          </p:grpSpPr>
          <p:pic>
            <p:nvPicPr>
              <p:cNvPr id="381" name="Shape 381"/>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382" name="Shape 382"/>
              <p:cNvSpPr txBox="1"/>
              <p:nvPr/>
            </p:nvSpPr>
            <p:spPr>
              <a:xfrm>
                <a:off x="336" y="2583"/>
                <a:ext cx="816" cy="405"/>
              </a:xfrm>
              <a:prstGeom prst="rect">
                <a:avLst/>
              </a:prstGeom>
              <a:noFill/>
              <a:ln>
                <a:noFill/>
              </a:ln>
            </p:spPr>
            <p:txBody>
              <a:bodyPr anchorCtr="0" anchor="t" bIns="46800" lIns="90000" rIns="90000" wrap="square" tIns="46800">
                <a:noAutofit/>
              </a:bodyPr>
              <a:lstStyle/>
              <a:p>
                <a:pPr indent="0" lvl="0" marL="0" marR="0" rtl="0" algn="ctr">
                  <a:spcBef>
                    <a:spcPts val="0"/>
                  </a:spcBef>
                  <a:buNone/>
                </a:pPr>
                <a:r>
                  <a:rPr b="1" lang="en-US" sz="1800">
                    <a:solidFill>
                      <a:srgbClr val="77A042"/>
                    </a:solidFill>
                    <a:latin typeface="Questrial"/>
                    <a:ea typeface="Questrial"/>
                    <a:cs typeface="Questrial"/>
                    <a:sym typeface="Questrial"/>
                  </a:rPr>
                  <a:t>Earned Income</a:t>
                </a:r>
              </a:p>
            </p:txBody>
          </p:sp>
          <p:cxnSp>
            <p:nvCxnSpPr>
              <p:cNvPr id="383" name="Shape 383"/>
              <p:cNvCxnSpPr/>
              <p:nvPr/>
            </p:nvCxnSpPr>
            <p:spPr>
              <a:xfrm flipH="1" rot="10800000">
                <a:off x="816" y="1571"/>
                <a:ext cx="1" cy="968"/>
              </a:xfrm>
              <a:prstGeom prst="straightConnector1">
                <a:avLst/>
              </a:prstGeom>
              <a:noFill/>
              <a:ln cap="flat" cmpd="sng" w="25550">
                <a:solidFill>
                  <a:schemeClr val="dk1"/>
                </a:solidFill>
                <a:prstDash val="solid"/>
                <a:miter lim="8000"/>
                <a:headEnd len="med" w="med" type="none"/>
                <a:tailEnd len="med" w="med" type="none"/>
              </a:ln>
            </p:spPr>
          </p:cxnSp>
          <p:cxnSp>
            <p:nvCxnSpPr>
              <p:cNvPr id="384" name="Shape 384"/>
              <p:cNvCxnSpPr/>
              <p:nvPr/>
            </p:nvCxnSpPr>
            <p:spPr>
              <a:xfrm>
                <a:off x="816" y="1575"/>
                <a:ext cx="192" cy="1"/>
              </a:xfrm>
              <a:prstGeom prst="straightConnector1">
                <a:avLst/>
              </a:prstGeom>
              <a:noFill/>
              <a:ln cap="flat" cmpd="sng" w="25550">
                <a:solidFill>
                  <a:schemeClr val="dk1"/>
                </a:solidFill>
                <a:prstDash val="solid"/>
                <a:miter lim="8000"/>
                <a:headEnd len="med" w="med" type="none"/>
                <a:tailEnd len="med" w="med" type="none"/>
              </a:ln>
            </p:spPr>
          </p:cxnSp>
          <p:cxnSp>
            <p:nvCxnSpPr>
              <p:cNvPr id="385" name="Shape 385"/>
              <p:cNvCxnSpPr/>
              <p:nvPr/>
            </p:nvCxnSpPr>
            <p:spPr>
              <a:xfrm flipH="1" rot="10800000">
                <a:off x="816" y="3059"/>
                <a:ext cx="1" cy="440"/>
              </a:xfrm>
              <a:prstGeom prst="straightConnector1">
                <a:avLst/>
              </a:prstGeom>
              <a:noFill/>
              <a:ln cap="flat" cmpd="sng" w="25550">
                <a:solidFill>
                  <a:schemeClr val="dk1"/>
                </a:solidFill>
                <a:prstDash val="solid"/>
                <a:miter lim="8000"/>
                <a:headEnd len="med" w="med" type="none"/>
                <a:tailEnd len="med" w="med" type="none"/>
              </a:ln>
            </p:spPr>
          </p:cxnSp>
          <p:cxnSp>
            <p:nvCxnSpPr>
              <p:cNvPr id="386" name="Shape 386"/>
              <p:cNvCxnSpPr/>
              <p:nvPr/>
            </p:nvCxnSpPr>
            <p:spPr>
              <a:xfrm>
                <a:off x="816" y="3495"/>
                <a:ext cx="192" cy="1"/>
              </a:xfrm>
              <a:prstGeom prst="straightConnector1">
                <a:avLst/>
              </a:prstGeom>
              <a:noFill/>
              <a:ln cap="flat" cmpd="sng" w="25550">
                <a:solidFill>
                  <a:schemeClr val="dk1"/>
                </a:solidFill>
                <a:prstDash val="solid"/>
                <a:miter lim="8000"/>
                <a:headEnd len="med" w="med" type="none"/>
                <a:tailEnd len="med" w="med" type="none"/>
              </a:ln>
            </p:spPr>
          </p:cxnSp>
          <p:pic>
            <p:nvPicPr>
              <p:cNvPr id="387" name="Shape 387"/>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388" name="Shape 388"/>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389" name="Shape 389"/>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grpSp>
        <p:nvGrpSpPr>
          <p:cNvPr id="390" name="Shape 390"/>
          <p:cNvGrpSpPr/>
          <p:nvPr/>
        </p:nvGrpSpPr>
        <p:grpSpPr>
          <a:xfrm>
            <a:off x="1525588" y="1601788"/>
            <a:ext cx="2514599" cy="642937"/>
            <a:chOff x="336" y="951"/>
            <a:chExt cx="1584" cy="405"/>
          </a:xfrm>
        </p:grpSpPr>
        <p:sp>
          <p:nvSpPr>
            <p:cNvPr id="391" name="Shape 391"/>
            <p:cNvSpPr txBox="1"/>
            <p:nvPr/>
          </p:nvSpPr>
          <p:spPr>
            <a:xfrm>
              <a:off x="336" y="951"/>
              <a:ext cx="816" cy="405"/>
            </a:xfrm>
            <a:prstGeom prst="rect">
              <a:avLst/>
            </a:prstGeom>
            <a:noFill/>
            <a:ln>
              <a:noFill/>
            </a:ln>
          </p:spPr>
          <p:txBody>
            <a:bodyPr anchorCtr="0" anchor="t" bIns="46800" lIns="90000" rIns="90000" wrap="square" tIns="46800">
              <a:noAutofit/>
            </a:bodyPr>
            <a:lstStyle/>
            <a:p>
              <a:pPr indent="0" lvl="0" marL="0" marR="0" rtl="0" algn="ctr">
                <a:spcBef>
                  <a:spcPts val="0"/>
                </a:spcBef>
                <a:buNone/>
              </a:pPr>
              <a:r>
                <a:rPr b="1" lang="en-US" sz="1800">
                  <a:solidFill>
                    <a:srgbClr val="77A042"/>
                  </a:solidFill>
                  <a:latin typeface="Questrial"/>
                  <a:ea typeface="Questrial"/>
                  <a:cs typeface="Questrial"/>
                  <a:sym typeface="Questrial"/>
                </a:rPr>
                <a:t>Unearned Income</a:t>
              </a:r>
            </a:p>
          </p:txBody>
        </p:sp>
        <p:pic>
          <p:nvPicPr>
            <p:cNvPr id="392" name="Shape 392"/>
            <p:cNvPicPr preferRelativeResize="0"/>
            <p:nvPr/>
          </p:nvPicPr>
          <p:blipFill rotWithShape="1">
            <a:blip r:embed="rId4">
              <a:alphaModFix/>
            </a:blip>
            <a:srcRect b="0" l="0" r="0" t="0"/>
            <a:stretch/>
          </p:blipFill>
          <p:spPr>
            <a:xfrm>
              <a:off x="1200" y="989"/>
              <a:ext cx="720" cy="346"/>
            </a:xfrm>
            <a:prstGeom prst="rect">
              <a:avLst/>
            </a:prstGeom>
            <a:noFill/>
            <a:ln>
              <a:noFill/>
            </a:ln>
          </p:spPr>
        </p:pic>
      </p:grpSp>
      <p:sp>
        <p:nvSpPr>
          <p:cNvPr id="393" name="Shape 39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4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4" name="Shape 3404"/>
        <p:cNvGrpSpPr/>
        <p:nvPr/>
      </p:nvGrpSpPr>
      <p:grpSpPr>
        <a:xfrm>
          <a:off x="0" y="0"/>
          <a:ext cx="0" cy="0"/>
          <a:chOff x="0" y="0"/>
          <a:chExt cx="0" cy="0"/>
        </a:xfrm>
      </p:grpSpPr>
      <p:pic>
        <p:nvPicPr>
          <p:cNvPr descr="Impact-logo_SaveFirst-green.eps" id="3405" name="Shape 3405"/>
          <p:cNvPicPr preferRelativeResize="0"/>
          <p:nvPr/>
        </p:nvPicPr>
        <p:blipFill rotWithShape="1">
          <a:blip r:embed="rId3">
            <a:alphaModFix/>
          </a:blip>
          <a:srcRect b="34976" l="19561" r="20646" t="31742"/>
          <a:stretch/>
        </p:blipFill>
        <p:spPr>
          <a:xfrm>
            <a:off x="1375921" y="625475"/>
            <a:ext cx="9264733" cy="4243519"/>
          </a:xfrm>
          <a:prstGeom prst="rect">
            <a:avLst/>
          </a:prstGeom>
          <a:noFill/>
          <a:ln>
            <a:noFill/>
          </a:ln>
        </p:spPr>
      </p:pic>
      <p:sp>
        <p:nvSpPr>
          <p:cNvPr id="3406" name="Shape 3406"/>
          <p:cNvSpPr/>
          <p:nvPr/>
        </p:nvSpPr>
        <p:spPr>
          <a:xfrm>
            <a:off x="1524003" y="-184666"/>
            <a:ext cx="184731" cy="369332"/>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407" name="Shape 3407"/>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408" name="Shape 3408"/>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409" name="Shape 3409"/>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3410" name="Shape 3410"/>
          <p:cNvSpPr txBox="1"/>
          <p:nvPr/>
        </p:nvSpPr>
        <p:spPr>
          <a:xfrm>
            <a:off x="-1461427" y="1481721"/>
            <a:ext cx="184666"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3411" name="Shape 3411"/>
          <p:cNvSpPr txBox="1"/>
          <p:nvPr/>
        </p:nvSpPr>
        <p:spPr>
          <a:xfrm>
            <a:off x="1644575" y="4869000"/>
            <a:ext cx="9625200" cy="13191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lang="en-US" sz="5400">
                <a:solidFill>
                  <a:schemeClr val="dk2"/>
                </a:solidFill>
                <a:latin typeface="Questrial"/>
                <a:ea typeface="Questrial"/>
                <a:cs typeface="Questrial"/>
                <a:sym typeface="Questrial"/>
              </a:rPr>
              <a:t>Your First Day at the Tax Site</a:t>
            </a:r>
          </a:p>
        </p:txBody>
      </p:sp>
      <p:sp>
        <p:nvSpPr>
          <p:cNvPr id="3412" name="Shape 341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4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6" name="Shape 3416"/>
        <p:cNvGrpSpPr/>
        <p:nvPr/>
      </p:nvGrpSpPr>
      <p:grpSpPr>
        <a:xfrm>
          <a:off x="0" y="0"/>
          <a:ext cx="0" cy="0"/>
          <a:chOff x="0" y="0"/>
          <a:chExt cx="0" cy="0"/>
        </a:xfrm>
      </p:grpSpPr>
      <p:sp>
        <p:nvSpPr>
          <p:cNvPr id="3417" name="Shape 341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Your First Day at the Tax Site</a:t>
            </a:r>
          </a:p>
        </p:txBody>
      </p:sp>
      <p:sp>
        <p:nvSpPr>
          <p:cNvPr id="3418" name="Shape 3418"/>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sng" cap="none" strike="noStrike">
                <a:solidFill>
                  <a:schemeClr val="hlink"/>
                </a:solidFill>
                <a:latin typeface="Questrial"/>
                <a:ea typeface="Questrial"/>
                <a:cs typeface="Questrial"/>
                <a:sym typeface="Questrial"/>
                <a:hlinkClick r:id="rId3"/>
              </a:rPr>
              <a:t>Your First Day - A SaveFirst Training Video</a:t>
            </a:r>
          </a:p>
          <a:p>
            <a:pPr indent="-342900" lvl="0" marL="342900" marR="0" rtl="0" algn="l">
              <a:spcBef>
                <a:spcPts val="800"/>
              </a:spcBef>
              <a:buClr>
                <a:schemeClr val="dk1"/>
              </a:buClr>
              <a:buSzPts val="4000"/>
              <a:buFont typeface="Noto Sans Symbols"/>
              <a:buChar char="➢"/>
            </a:pPr>
            <a:r>
              <a:rPr b="0" i="0" lang="en-US" sz="4000" u="sng" cap="none" strike="noStrike">
                <a:solidFill>
                  <a:schemeClr val="hlink"/>
                </a:solidFill>
                <a:latin typeface="Questrial"/>
                <a:ea typeface="Questrial"/>
                <a:cs typeface="Questrial"/>
                <a:sym typeface="Questrial"/>
                <a:hlinkClick r:id="rId4"/>
              </a:rPr>
              <a:t>The Process - A SaveFirst Training Video</a:t>
            </a:r>
          </a:p>
        </p:txBody>
      </p:sp>
      <p:sp>
        <p:nvSpPr>
          <p:cNvPr id="3419" name="Shape 341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4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3" name="Shape 3423"/>
        <p:cNvGrpSpPr/>
        <p:nvPr/>
      </p:nvGrpSpPr>
      <p:grpSpPr>
        <a:xfrm>
          <a:off x="0" y="0"/>
          <a:ext cx="0" cy="0"/>
          <a:chOff x="0" y="0"/>
          <a:chExt cx="0" cy="0"/>
        </a:xfrm>
      </p:grpSpPr>
      <p:sp>
        <p:nvSpPr>
          <p:cNvPr id="3424" name="Shape 342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Congratulations!</a:t>
            </a:r>
          </a:p>
        </p:txBody>
      </p:sp>
      <p:sp>
        <p:nvSpPr>
          <p:cNvPr id="3425" name="Shape 3425"/>
          <p:cNvSpPr txBox="1"/>
          <p:nvPr>
            <p:ph idx="1" type="body"/>
          </p:nvPr>
        </p:nvSpPr>
        <p:spPr>
          <a:xfrm>
            <a:off x="231025" y="1338103"/>
            <a:ext cx="10972800" cy="45261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completes your SaveFirst Basic Tax Training</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Next steps:</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Complete IRS Basic Certification Exam (with score of 80% or higher)</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Serve families at tax sites!</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Reminder: You MUST bring your photo ID and show it to your site coordinator when you arrive at a tax site</a:t>
            </a:r>
          </a:p>
          <a:p>
            <a:pPr indent="-285750" lvl="1" marL="742950" marR="0" rtl="0" algn="l">
              <a:spcBef>
                <a:spcPts val="720"/>
              </a:spcBef>
              <a:spcAft>
                <a:spcPts val="0"/>
              </a:spcAft>
              <a:buClr>
                <a:schemeClr val="dk1"/>
              </a:buClr>
              <a:buSzPts val="3600"/>
              <a:buFont typeface="Arial"/>
              <a:buNone/>
            </a:pPr>
            <a:r>
              <a:t/>
            </a:r>
            <a:endParaRPr b="0" i="0" sz="3600" u="none" cap="none" strike="noStrike">
              <a:solidFill>
                <a:schemeClr val="dk1"/>
              </a:solidFill>
              <a:latin typeface="Questrial"/>
              <a:ea typeface="Questrial"/>
              <a:cs typeface="Questrial"/>
              <a:sym typeface="Questrial"/>
            </a:endParaRPr>
          </a:p>
          <a:p>
            <a:pPr indent="-285750" lvl="1" marL="742950" marR="0" rtl="0" algn="l">
              <a:spcBef>
                <a:spcPts val="720"/>
              </a:spcBef>
              <a:buClr>
                <a:schemeClr val="dk1"/>
              </a:buClr>
              <a:buSzPts val="3600"/>
              <a:buFont typeface="Arial"/>
              <a:buNone/>
            </a:pPr>
            <a:r>
              <a:t/>
            </a:r>
            <a:endParaRPr b="0" i="0" sz="3600" u="none" cap="none" strike="noStrike">
              <a:solidFill>
                <a:schemeClr val="dk1"/>
              </a:solidFill>
              <a:latin typeface="Questrial"/>
              <a:ea typeface="Questrial"/>
              <a:cs typeface="Questrial"/>
              <a:sym typeface="Questrial"/>
            </a:endParaRPr>
          </a:p>
        </p:txBody>
      </p:sp>
      <p:sp>
        <p:nvSpPr>
          <p:cNvPr id="3426" name="Shape 342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4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0" name="Shape 3430"/>
        <p:cNvGrpSpPr/>
        <p:nvPr/>
      </p:nvGrpSpPr>
      <p:grpSpPr>
        <a:xfrm>
          <a:off x="0" y="0"/>
          <a:ext cx="0" cy="0"/>
          <a:chOff x="0" y="0"/>
          <a:chExt cx="0" cy="0"/>
        </a:xfrm>
      </p:grpSpPr>
      <p:sp>
        <p:nvSpPr>
          <p:cNvPr id="3431" name="Shape 343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IRS Basic Certification</a:t>
            </a:r>
          </a:p>
        </p:txBody>
      </p:sp>
      <p:sp>
        <p:nvSpPr>
          <p:cNvPr id="3432" name="Shape 3432"/>
          <p:cNvSpPr txBox="1"/>
          <p:nvPr>
            <p:ph idx="1" type="body"/>
          </p:nvPr>
        </p:nvSpPr>
        <p:spPr>
          <a:xfrm>
            <a:off x="172775" y="1166016"/>
            <a:ext cx="10972800" cy="45261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You must complete the IRS Basic Certification exam with a score of 80% or higher to complete your certification</a:t>
            </a: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Take the exam by logging in to your account on </a:t>
            </a:r>
            <a:r>
              <a:rPr b="0" i="0" lang="en-US" sz="3700" u="sng" cap="none" strike="noStrike">
                <a:solidFill>
                  <a:schemeClr val="hlink"/>
                </a:solidFill>
                <a:latin typeface="Questrial"/>
                <a:ea typeface="Questrial"/>
                <a:cs typeface="Questrial"/>
                <a:sym typeface="Questrial"/>
                <a:hlinkClick r:id="rId3"/>
              </a:rPr>
              <a:t>volunteers.generationforchange.org</a:t>
            </a:r>
            <a:r>
              <a:rPr b="0" i="0" lang="en-US" sz="3700" u="none" cap="none" strike="noStrike">
                <a:solidFill>
                  <a:schemeClr val="dk1"/>
                </a:solidFill>
                <a:latin typeface="Questrial"/>
                <a:ea typeface="Questrial"/>
                <a:cs typeface="Questrial"/>
                <a:sym typeface="Questrial"/>
              </a:rPr>
              <a:t> and following the link in your profile</a:t>
            </a: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Complete:</a:t>
            </a: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On your own </a:t>
            </a:r>
          </a:p>
          <a:p>
            <a:pPr indent="-285750" lvl="1" marL="742950" marR="0" rtl="0" algn="l">
              <a:lnSpc>
                <a:spcPct val="90000"/>
              </a:lnSpc>
              <a:spcBef>
                <a:spcPts val="666"/>
              </a:spcBef>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At a testing session hosted by Impact staff member</a:t>
            </a:r>
          </a:p>
        </p:txBody>
      </p:sp>
      <p:sp>
        <p:nvSpPr>
          <p:cNvPr id="3433" name="Shape 343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4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7" name="Shape 3437"/>
        <p:cNvGrpSpPr/>
        <p:nvPr/>
      </p:nvGrpSpPr>
      <p:grpSpPr>
        <a:xfrm>
          <a:off x="0" y="0"/>
          <a:ext cx="0" cy="0"/>
          <a:chOff x="0" y="0"/>
          <a:chExt cx="0" cy="0"/>
        </a:xfrm>
      </p:grpSpPr>
      <p:sp>
        <p:nvSpPr>
          <p:cNvPr id="3438" name="Shape 343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Testing Session</a:t>
            </a:r>
          </a:p>
        </p:txBody>
      </p:sp>
      <p:sp>
        <p:nvSpPr>
          <p:cNvPr id="3439" name="Shape 3439"/>
          <p:cNvSpPr txBox="1"/>
          <p:nvPr>
            <p:ph idx="1" type="body"/>
          </p:nvPr>
        </p:nvSpPr>
        <p:spPr>
          <a:xfrm>
            <a:off x="85425" y="1166016"/>
            <a:ext cx="10972800" cy="4526100"/>
          </a:xfrm>
          <a:prstGeom prst="rect">
            <a:avLst/>
          </a:prstGeom>
          <a:noFill/>
          <a:ln>
            <a:noFill/>
          </a:ln>
        </p:spPr>
        <p:txBody>
          <a:bodyPr anchorCtr="0" anchor="t" bIns="45700" lIns="91425"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Please remember to sign up for a Testing Session! These are optional but can be very helpful if you have questions while taking the test.</a:t>
            </a: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To see Testing Sessions available to you:</a:t>
            </a: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Log in to your account at volunteers.generationforchange.org</a:t>
            </a: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Select “Register for a Testing Session (Recommended)”</a:t>
            </a:r>
          </a:p>
          <a:p>
            <a:pPr indent="-285750" lvl="1" marL="742950" marR="0" rtl="0" algn="l">
              <a:lnSpc>
                <a:spcPct val="80000"/>
              </a:lnSpc>
              <a:spcBef>
                <a:spcPts val="666"/>
              </a:spcBef>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Select “Register” for the training session you would like to attend</a:t>
            </a:r>
          </a:p>
        </p:txBody>
      </p:sp>
      <p:sp>
        <p:nvSpPr>
          <p:cNvPr id="3440" name="Shape 344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4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4" name="Shape 3444"/>
        <p:cNvGrpSpPr/>
        <p:nvPr/>
      </p:nvGrpSpPr>
      <p:grpSpPr>
        <a:xfrm>
          <a:off x="0" y="0"/>
          <a:ext cx="0" cy="0"/>
          <a:chOff x="0" y="0"/>
          <a:chExt cx="0" cy="0"/>
        </a:xfrm>
      </p:grpSpPr>
      <p:sp>
        <p:nvSpPr>
          <p:cNvPr id="3445" name="Shape 344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Extra Practice</a:t>
            </a:r>
          </a:p>
        </p:txBody>
      </p:sp>
      <p:sp>
        <p:nvSpPr>
          <p:cNvPr id="3446" name="Shape 3446"/>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Charlie Center TaxSlayer Exercise on your own for additional practice</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Answer key and video walkthrough will be posted at </a:t>
            </a:r>
            <a:r>
              <a:rPr b="0" i="0" lang="en-US" sz="4000" u="sng" cap="none" strike="noStrike">
                <a:solidFill>
                  <a:schemeClr val="hlink"/>
                </a:solidFill>
                <a:latin typeface="Questrial"/>
                <a:ea typeface="Questrial"/>
                <a:cs typeface="Questrial"/>
                <a:sym typeface="Questrial"/>
                <a:hlinkClick r:id="rId3"/>
              </a:rPr>
              <a:t>www.impactamerica.com/taxprep</a:t>
            </a:r>
            <a:r>
              <a:rPr b="0" i="0" lang="en-US" sz="4000" u="none" cap="none" strike="noStrike">
                <a:solidFill>
                  <a:schemeClr val="dk1"/>
                </a:solidFill>
                <a:latin typeface="Questrial"/>
                <a:ea typeface="Questrial"/>
                <a:cs typeface="Questrial"/>
                <a:sym typeface="Questrial"/>
              </a:rPr>
              <a:t> </a:t>
            </a:r>
          </a:p>
        </p:txBody>
      </p:sp>
      <p:sp>
        <p:nvSpPr>
          <p:cNvPr id="3447" name="Shape 344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4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2" name="Shape 3452"/>
        <p:cNvGrpSpPr/>
        <p:nvPr/>
      </p:nvGrpSpPr>
      <p:grpSpPr>
        <a:xfrm>
          <a:off x="0" y="0"/>
          <a:ext cx="0" cy="0"/>
          <a:chOff x="0" y="0"/>
          <a:chExt cx="0" cy="0"/>
        </a:xfrm>
      </p:grpSpPr>
      <p:pic>
        <p:nvPicPr>
          <p:cNvPr descr="Impact-logo_SaveFirst-green.eps" id="3453" name="Shape 3453"/>
          <p:cNvPicPr preferRelativeResize="0"/>
          <p:nvPr/>
        </p:nvPicPr>
        <p:blipFill rotWithShape="1">
          <a:blip r:embed="rId3">
            <a:alphaModFix/>
          </a:blip>
          <a:srcRect b="34976" l="19561" r="20646" t="31742"/>
          <a:stretch/>
        </p:blipFill>
        <p:spPr>
          <a:xfrm>
            <a:off x="1440089" y="413266"/>
            <a:ext cx="9264733" cy="4243519"/>
          </a:xfrm>
          <a:prstGeom prst="rect">
            <a:avLst/>
          </a:prstGeom>
          <a:noFill/>
          <a:ln>
            <a:noFill/>
          </a:ln>
        </p:spPr>
      </p:pic>
      <p:sp>
        <p:nvSpPr>
          <p:cNvPr id="3454" name="Shape 3454"/>
          <p:cNvSpPr/>
          <p:nvPr/>
        </p:nvSpPr>
        <p:spPr>
          <a:xfrm>
            <a:off x="1524003" y="-184666"/>
            <a:ext cx="184731" cy="369332"/>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455" name="Shape 3455"/>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456" name="Shape 3456"/>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457" name="Shape 3457"/>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3458" name="Shape 3458"/>
          <p:cNvSpPr txBox="1"/>
          <p:nvPr/>
        </p:nvSpPr>
        <p:spPr>
          <a:xfrm>
            <a:off x="-1461427" y="1481721"/>
            <a:ext cx="184666"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3459" name="Shape 3459"/>
          <p:cNvSpPr txBox="1"/>
          <p:nvPr/>
        </p:nvSpPr>
        <p:spPr>
          <a:xfrm>
            <a:off x="1732275" y="4749375"/>
            <a:ext cx="8727300" cy="16863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lang="en-US" sz="5400">
                <a:solidFill>
                  <a:schemeClr val="dk2"/>
                </a:solidFill>
                <a:latin typeface="Questrial"/>
                <a:ea typeface="Questrial"/>
                <a:cs typeface="Questrial"/>
                <a:sym typeface="Questrial"/>
              </a:rPr>
              <a:t>Volunteer Basic Tax Training</a:t>
            </a:r>
          </a:p>
        </p:txBody>
      </p:sp>
      <p:sp>
        <p:nvSpPr>
          <p:cNvPr id="3460" name="Shape 346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grpSp>
        <p:nvGrpSpPr>
          <p:cNvPr id="399" name="Shape 399"/>
          <p:cNvGrpSpPr/>
          <p:nvPr/>
        </p:nvGrpSpPr>
        <p:grpSpPr>
          <a:xfrm>
            <a:off x="1524003" y="534988"/>
            <a:ext cx="2514601" cy="5638800"/>
            <a:chOff x="336" y="279"/>
            <a:chExt cx="1584" cy="3552"/>
          </a:xfrm>
        </p:grpSpPr>
        <p:sp>
          <p:nvSpPr>
            <p:cNvPr id="400" name="Shape 400"/>
            <p:cNvSpPr txBox="1"/>
            <p:nvPr/>
          </p:nvSpPr>
          <p:spPr>
            <a:xfrm>
              <a:off x="576" y="279"/>
              <a:ext cx="1296" cy="232"/>
            </a:xfrm>
            <a:prstGeom prst="rect">
              <a:avLst/>
            </a:prstGeom>
            <a:noFill/>
            <a:ln>
              <a:noFill/>
            </a:ln>
          </p:spPr>
          <p:txBody>
            <a:bodyPr anchorCtr="0" anchor="t" bIns="46800" lIns="90000" rIns="90000" wrap="square" tIns="46800">
              <a:noAutofit/>
            </a:bodyPr>
            <a:lstStyle/>
            <a:p>
              <a:pPr indent="0" lvl="0" marL="0" marR="0" rtl="0" algn="l">
                <a:spcBef>
                  <a:spcPts val="0"/>
                </a:spcBef>
                <a:buNone/>
              </a:pPr>
              <a:r>
                <a:rPr b="1" lang="en-US" sz="1800">
                  <a:solidFill>
                    <a:srgbClr val="77A042"/>
                  </a:solidFill>
                  <a:latin typeface="Questrial"/>
                  <a:ea typeface="Questrial"/>
                  <a:cs typeface="Questrial"/>
                  <a:sym typeface="Questrial"/>
                </a:rPr>
                <a:t>TOTAL INCOME</a:t>
              </a:r>
            </a:p>
          </p:txBody>
        </p:sp>
        <p:grpSp>
          <p:nvGrpSpPr>
            <p:cNvPr id="401" name="Shape 401"/>
            <p:cNvGrpSpPr/>
            <p:nvPr/>
          </p:nvGrpSpPr>
          <p:grpSpPr>
            <a:xfrm>
              <a:off x="336" y="1330"/>
              <a:ext cx="1584" cy="2501"/>
              <a:chOff x="336" y="1330"/>
              <a:chExt cx="1584" cy="2501"/>
            </a:xfrm>
          </p:grpSpPr>
          <p:pic>
            <p:nvPicPr>
              <p:cNvPr id="402" name="Shape 402"/>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403" name="Shape 403"/>
              <p:cNvSpPr txBox="1"/>
              <p:nvPr/>
            </p:nvSpPr>
            <p:spPr>
              <a:xfrm>
                <a:off x="336" y="2583"/>
                <a:ext cx="816" cy="405"/>
              </a:xfrm>
              <a:prstGeom prst="rect">
                <a:avLst/>
              </a:prstGeom>
              <a:noFill/>
              <a:ln>
                <a:noFill/>
              </a:ln>
            </p:spPr>
            <p:txBody>
              <a:bodyPr anchorCtr="0" anchor="t" bIns="46800" lIns="90000" rIns="90000" wrap="square" tIns="46800">
                <a:noAutofit/>
              </a:bodyPr>
              <a:lstStyle/>
              <a:p>
                <a:pPr indent="0" lvl="0" marL="0" marR="0" rtl="0" algn="ctr">
                  <a:spcBef>
                    <a:spcPts val="0"/>
                  </a:spcBef>
                  <a:buNone/>
                </a:pPr>
                <a:r>
                  <a:rPr b="1" lang="en-US" sz="1800">
                    <a:solidFill>
                      <a:srgbClr val="77A042"/>
                    </a:solidFill>
                    <a:latin typeface="Questrial"/>
                    <a:ea typeface="Questrial"/>
                    <a:cs typeface="Questrial"/>
                    <a:sym typeface="Questrial"/>
                  </a:rPr>
                  <a:t>Earned Income</a:t>
                </a:r>
              </a:p>
            </p:txBody>
          </p:sp>
          <p:cxnSp>
            <p:nvCxnSpPr>
              <p:cNvPr id="404" name="Shape 404"/>
              <p:cNvCxnSpPr/>
              <p:nvPr/>
            </p:nvCxnSpPr>
            <p:spPr>
              <a:xfrm flipH="1" rot="10800000">
                <a:off x="816" y="1571"/>
                <a:ext cx="1" cy="968"/>
              </a:xfrm>
              <a:prstGeom prst="straightConnector1">
                <a:avLst/>
              </a:prstGeom>
              <a:noFill/>
              <a:ln cap="flat" cmpd="sng" w="25550">
                <a:solidFill>
                  <a:schemeClr val="dk1"/>
                </a:solidFill>
                <a:prstDash val="solid"/>
                <a:miter lim="8000"/>
                <a:headEnd len="med" w="med" type="none"/>
                <a:tailEnd len="med" w="med" type="none"/>
              </a:ln>
            </p:spPr>
          </p:cxnSp>
          <p:cxnSp>
            <p:nvCxnSpPr>
              <p:cNvPr id="405" name="Shape 405"/>
              <p:cNvCxnSpPr/>
              <p:nvPr/>
            </p:nvCxnSpPr>
            <p:spPr>
              <a:xfrm>
                <a:off x="816" y="1575"/>
                <a:ext cx="192" cy="1"/>
              </a:xfrm>
              <a:prstGeom prst="straightConnector1">
                <a:avLst/>
              </a:prstGeom>
              <a:noFill/>
              <a:ln cap="flat" cmpd="sng" w="25550">
                <a:solidFill>
                  <a:schemeClr val="dk1"/>
                </a:solidFill>
                <a:prstDash val="solid"/>
                <a:miter lim="8000"/>
                <a:headEnd len="med" w="med" type="none"/>
                <a:tailEnd len="med" w="med" type="none"/>
              </a:ln>
            </p:spPr>
          </p:cxnSp>
          <p:cxnSp>
            <p:nvCxnSpPr>
              <p:cNvPr id="406" name="Shape 406"/>
              <p:cNvCxnSpPr/>
              <p:nvPr/>
            </p:nvCxnSpPr>
            <p:spPr>
              <a:xfrm flipH="1" rot="10800000">
                <a:off x="816" y="3059"/>
                <a:ext cx="1" cy="440"/>
              </a:xfrm>
              <a:prstGeom prst="straightConnector1">
                <a:avLst/>
              </a:prstGeom>
              <a:noFill/>
              <a:ln cap="flat" cmpd="sng" w="25550">
                <a:solidFill>
                  <a:schemeClr val="dk1"/>
                </a:solidFill>
                <a:prstDash val="solid"/>
                <a:miter lim="8000"/>
                <a:headEnd len="med" w="med" type="none"/>
                <a:tailEnd len="med" w="med" type="none"/>
              </a:ln>
            </p:spPr>
          </p:cxnSp>
          <p:cxnSp>
            <p:nvCxnSpPr>
              <p:cNvPr id="407" name="Shape 407"/>
              <p:cNvCxnSpPr/>
              <p:nvPr/>
            </p:nvCxnSpPr>
            <p:spPr>
              <a:xfrm>
                <a:off x="816" y="3495"/>
                <a:ext cx="192" cy="1"/>
              </a:xfrm>
              <a:prstGeom prst="straightConnector1">
                <a:avLst/>
              </a:prstGeom>
              <a:noFill/>
              <a:ln cap="flat" cmpd="sng" w="25550">
                <a:solidFill>
                  <a:schemeClr val="dk1"/>
                </a:solidFill>
                <a:prstDash val="solid"/>
                <a:miter lim="8000"/>
                <a:headEnd len="med" w="med" type="none"/>
                <a:tailEnd len="med" w="med" type="none"/>
              </a:ln>
            </p:spPr>
          </p:cxnSp>
          <p:pic>
            <p:nvPicPr>
              <p:cNvPr id="408" name="Shape 408"/>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409" name="Shape 409"/>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410" name="Shape 410"/>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grpSp>
        <p:nvGrpSpPr>
          <p:cNvPr id="411" name="Shape 411"/>
          <p:cNvGrpSpPr/>
          <p:nvPr/>
        </p:nvGrpSpPr>
        <p:grpSpPr>
          <a:xfrm>
            <a:off x="1525588" y="1601788"/>
            <a:ext cx="2514599" cy="642937"/>
            <a:chOff x="336" y="951"/>
            <a:chExt cx="1584" cy="405"/>
          </a:xfrm>
        </p:grpSpPr>
        <p:sp>
          <p:nvSpPr>
            <p:cNvPr id="412" name="Shape 412"/>
            <p:cNvSpPr txBox="1"/>
            <p:nvPr/>
          </p:nvSpPr>
          <p:spPr>
            <a:xfrm>
              <a:off x="336" y="951"/>
              <a:ext cx="816" cy="405"/>
            </a:xfrm>
            <a:prstGeom prst="rect">
              <a:avLst/>
            </a:prstGeom>
            <a:noFill/>
            <a:ln>
              <a:noFill/>
            </a:ln>
          </p:spPr>
          <p:txBody>
            <a:bodyPr anchorCtr="0" anchor="t" bIns="46800" lIns="90000" rIns="90000" wrap="square" tIns="46800">
              <a:noAutofit/>
            </a:bodyPr>
            <a:lstStyle/>
            <a:p>
              <a:pPr indent="0" lvl="0" marL="0" marR="0" rtl="0" algn="ctr">
                <a:spcBef>
                  <a:spcPts val="0"/>
                </a:spcBef>
                <a:buNone/>
              </a:pPr>
              <a:r>
                <a:rPr b="1" lang="en-US" sz="1800">
                  <a:solidFill>
                    <a:srgbClr val="77A042"/>
                  </a:solidFill>
                  <a:latin typeface="Questrial"/>
                  <a:ea typeface="Questrial"/>
                  <a:cs typeface="Questrial"/>
                  <a:sym typeface="Questrial"/>
                </a:rPr>
                <a:t>Unearned Income</a:t>
              </a:r>
            </a:p>
          </p:txBody>
        </p:sp>
        <p:pic>
          <p:nvPicPr>
            <p:cNvPr id="413" name="Shape 413"/>
            <p:cNvPicPr preferRelativeResize="0"/>
            <p:nvPr/>
          </p:nvPicPr>
          <p:blipFill rotWithShape="1">
            <a:blip r:embed="rId4">
              <a:alphaModFix/>
            </a:blip>
            <a:srcRect b="0" l="0" r="0" t="0"/>
            <a:stretch/>
          </p:blipFill>
          <p:spPr>
            <a:xfrm>
              <a:off x="1200" y="989"/>
              <a:ext cx="720" cy="346"/>
            </a:xfrm>
            <a:prstGeom prst="rect">
              <a:avLst/>
            </a:prstGeom>
            <a:noFill/>
            <a:ln>
              <a:noFill/>
            </a:ln>
          </p:spPr>
        </p:pic>
      </p:grpSp>
      <p:grpSp>
        <p:nvGrpSpPr>
          <p:cNvPr id="414" name="Shape 414"/>
          <p:cNvGrpSpPr/>
          <p:nvPr/>
        </p:nvGrpSpPr>
        <p:grpSpPr>
          <a:xfrm>
            <a:off x="4343405" y="547691"/>
            <a:ext cx="2438401" cy="5637213"/>
            <a:chOff x="2112" y="288"/>
            <a:chExt cx="1536" cy="3551"/>
          </a:xfrm>
        </p:grpSpPr>
        <p:sp>
          <p:nvSpPr>
            <p:cNvPr id="415" name="Shape 415"/>
            <p:cNvSpPr txBox="1"/>
            <p:nvPr/>
          </p:nvSpPr>
          <p:spPr>
            <a:xfrm>
              <a:off x="2112" y="288"/>
              <a:ext cx="1536" cy="846"/>
            </a:xfrm>
            <a:prstGeom prst="rect">
              <a:avLst/>
            </a:prstGeom>
            <a:noFill/>
            <a:ln>
              <a:noFill/>
            </a:ln>
          </p:spPr>
          <p:txBody>
            <a:bodyPr anchorCtr="0" anchor="t" bIns="46800" lIns="90000"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TAXABLE INCOME</a:t>
              </a:r>
            </a:p>
            <a:p>
              <a:pPr indent="0" lvl="0" marL="0" marR="0" rtl="0" algn="ctr">
                <a:spcBef>
                  <a:spcPts val="1125"/>
                </a:spcBef>
                <a:buNone/>
              </a:pPr>
              <a:r>
                <a:rPr b="1" lang="en-US" sz="1800">
                  <a:solidFill>
                    <a:srgbClr val="77A042"/>
                  </a:solidFill>
                  <a:latin typeface="Questrial"/>
                  <a:ea typeface="Questrial"/>
                  <a:cs typeface="Questrial"/>
                  <a:sym typeface="Questrial"/>
                </a:rPr>
                <a:t>after adjustments, deductions, and exemptions</a:t>
              </a:r>
            </a:p>
          </p:txBody>
        </p:sp>
        <p:pic>
          <p:nvPicPr>
            <p:cNvPr id="416" name="Shape 416"/>
            <p:cNvPicPr preferRelativeResize="0"/>
            <p:nvPr/>
          </p:nvPicPr>
          <p:blipFill rotWithShape="1">
            <a:blip r:embed="rId3">
              <a:alphaModFix/>
            </a:blip>
            <a:srcRect b="0" l="0" r="0" t="0"/>
            <a:stretch/>
          </p:blipFill>
          <p:spPr>
            <a:xfrm>
              <a:off x="2544" y="3210"/>
              <a:ext cx="719" cy="629"/>
            </a:xfrm>
            <a:prstGeom prst="rect">
              <a:avLst/>
            </a:prstGeom>
            <a:noFill/>
            <a:ln>
              <a:noFill/>
            </a:ln>
          </p:spPr>
        </p:pic>
        <p:pic>
          <p:nvPicPr>
            <p:cNvPr id="417" name="Shape 417"/>
            <p:cNvPicPr preferRelativeResize="0"/>
            <p:nvPr/>
          </p:nvPicPr>
          <p:blipFill rotWithShape="1">
            <a:blip r:embed="rId3">
              <a:alphaModFix/>
            </a:blip>
            <a:srcRect b="0" l="0" r="0" t="0"/>
            <a:stretch/>
          </p:blipFill>
          <p:spPr>
            <a:xfrm>
              <a:off x="2544" y="2586"/>
              <a:ext cx="719" cy="629"/>
            </a:xfrm>
            <a:prstGeom prst="rect">
              <a:avLst/>
            </a:prstGeom>
            <a:noFill/>
            <a:ln>
              <a:noFill/>
            </a:ln>
          </p:spPr>
        </p:pic>
        <p:pic>
          <p:nvPicPr>
            <p:cNvPr id="418" name="Shape 418"/>
            <p:cNvPicPr preferRelativeResize="0"/>
            <p:nvPr/>
          </p:nvPicPr>
          <p:blipFill rotWithShape="1">
            <a:blip r:embed="rId3">
              <a:alphaModFix/>
            </a:blip>
            <a:srcRect b="0" l="0" r="0" t="0"/>
            <a:stretch/>
          </p:blipFill>
          <p:spPr>
            <a:xfrm>
              <a:off x="2544" y="1962"/>
              <a:ext cx="719" cy="629"/>
            </a:xfrm>
            <a:prstGeom prst="rect">
              <a:avLst/>
            </a:prstGeom>
            <a:noFill/>
            <a:ln>
              <a:noFill/>
            </a:ln>
          </p:spPr>
        </p:pic>
      </p:grpSp>
      <p:sp>
        <p:nvSpPr>
          <p:cNvPr id="419" name="Shape 41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grpSp>
        <p:nvGrpSpPr>
          <p:cNvPr id="425" name="Shape 425"/>
          <p:cNvGrpSpPr/>
          <p:nvPr/>
        </p:nvGrpSpPr>
        <p:grpSpPr>
          <a:xfrm>
            <a:off x="1524003" y="534988"/>
            <a:ext cx="2514601" cy="5638800"/>
            <a:chOff x="336" y="279"/>
            <a:chExt cx="1584" cy="3552"/>
          </a:xfrm>
        </p:grpSpPr>
        <p:sp>
          <p:nvSpPr>
            <p:cNvPr id="426" name="Shape 426"/>
            <p:cNvSpPr txBox="1"/>
            <p:nvPr/>
          </p:nvSpPr>
          <p:spPr>
            <a:xfrm>
              <a:off x="576" y="279"/>
              <a:ext cx="1296" cy="232"/>
            </a:xfrm>
            <a:prstGeom prst="rect">
              <a:avLst/>
            </a:prstGeom>
            <a:noFill/>
            <a:ln>
              <a:noFill/>
            </a:ln>
          </p:spPr>
          <p:txBody>
            <a:bodyPr anchorCtr="0" anchor="t" bIns="46800" lIns="90000" rIns="90000" wrap="square" tIns="46800">
              <a:noAutofit/>
            </a:bodyPr>
            <a:lstStyle/>
            <a:p>
              <a:pPr indent="0" lvl="0" marL="0" marR="0" rtl="0" algn="l">
                <a:spcBef>
                  <a:spcPts val="0"/>
                </a:spcBef>
                <a:buNone/>
              </a:pPr>
              <a:r>
                <a:rPr b="1" lang="en-US" sz="1800">
                  <a:solidFill>
                    <a:srgbClr val="77A042"/>
                  </a:solidFill>
                  <a:latin typeface="Questrial"/>
                  <a:ea typeface="Questrial"/>
                  <a:cs typeface="Questrial"/>
                  <a:sym typeface="Questrial"/>
                </a:rPr>
                <a:t>TOTAL INCOME</a:t>
              </a:r>
            </a:p>
          </p:txBody>
        </p:sp>
        <p:grpSp>
          <p:nvGrpSpPr>
            <p:cNvPr id="427" name="Shape 427"/>
            <p:cNvGrpSpPr/>
            <p:nvPr/>
          </p:nvGrpSpPr>
          <p:grpSpPr>
            <a:xfrm>
              <a:off x="336" y="1330"/>
              <a:ext cx="1584" cy="2501"/>
              <a:chOff x="336" y="1330"/>
              <a:chExt cx="1584" cy="2501"/>
            </a:xfrm>
          </p:grpSpPr>
          <p:pic>
            <p:nvPicPr>
              <p:cNvPr id="428" name="Shape 428"/>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429" name="Shape 429"/>
              <p:cNvSpPr txBox="1"/>
              <p:nvPr/>
            </p:nvSpPr>
            <p:spPr>
              <a:xfrm>
                <a:off x="336" y="2583"/>
                <a:ext cx="816" cy="405"/>
              </a:xfrm>
              <a:prstGeom prst="rect">
                <a:avLst/>
              </a:prstGeom>
              <a:noFill/>
              <a:ln>
                <a:noFill/>
              </a:ln>
            </p:spPr>
            <p:txBody>
              <a:bodyPr anchorCtr="0" anchor="t" bIns="46800" lIns="90000" rIns="90000" wrap="square" tIns="46800">
                <a:noAutofit/>
              </a:bodyPr>
              <a:lstStyle/>
              <a:p>
                <a:pPr indent="0" lvl="0" marL="0" marR="0" rtl="0" algn="ctr">
                  <a:spcBef>
                    <a:spcPts val="0"/>
                  </a:spcBef>
                  <a:buNone/>
                </a:pPr>
                <a:r>
                  <a:rPr b="1" lang="en-US" sz="1800">
                    <a:solidFill>
                      <a:srgbClr val="77A042"/>
                    </a:solidFill>
                    <a:latin typeface="Questrial"/>
                    <a:ea typeface="Questrial"/>
                    <a:cs typeface="Questrial"/>
                    <a:sym typeface="Questrial"/>
                  </a:rPr>
                  <a:t>Earned Income</a:t>
                </a:r>
              </a:p>
            </p:txBody>
          </p:sp>
          <p:cxnSp>
            <p:nvCxnSpPr>
              <p:cNvPr id="430" name="Shape 430"/>
              <p:cNvCxnSpPr/>
              <p:nvPr/>
            </p:nvCxnSpPr>
            <p:spPr>
              <a:xfrm flipH="1" rot="10800000">
                <a:off x="816" y="1571"/>
                <a:ext cx="1" cy="968"/>
              </a:xfrm>
              <a:prstGeom prst="straightConnector1">
                <a:avLst/>
              </a:prstGeom>
              <a:noFill/>
              <a:ln cap="flat" cmpd="sng" w="25550">
                <a:solidFill>
                  <a:schemeClr val="dk1"/>
                </a:solidFill>
                <a:prstDash val="solid"/>
                <a:miter lim="8000"/>
                <a:headEnd len="med" w="med" type="none"/>
                <a:tailEnd len="med" w="med" type="none"/>
              </a:ln>
            </p:spPr>
          </p:cxnSp>
          <p:cxnSp>
            <p:nvCxnSpPr>
              <p:cNvPr id="431" name="Shape 431"/>
              <p:cNvCxnSpPr/>
              <p:nvPr/>
            </p:nvCxnSpPr>
            <p:spPr>
              <a:xfrm>
                <a:off x="816" y="1575"/>
                <a:ext cx="192" cy="1"/>
              </a:xfrm>
              <a:prstGeom prst="straightConnector1">
                <a:avLst/>
              </a:prstGeom>
              <a:noFill/>
              <a:ln cap="flat" cmpd="sng" w="25550">
                <a:solidFill>
                  <a:schemeClr val="dk1"/>
                </a:solidFill>
                <a:prstDash val="solid"/>
                <a:miter lim="8000"/>
                <a:headEnd len="med" w="med" type="none"/>
                <a:tailEnd len="med" w="med" type="none"/>
              </a:ln>
            </p:spPr>
          </p:cxnSp>
          <p:cxnSp>
            <p:nvCxnSpPr>
              <p:cNvPr id="432" name="Shape 432"/>
              <p:cNvCxnSpPr/>
              <p:nvPr/>
            </p:nvCxnSpPr>
            <p:spPr>
              <a:xfrm flipH="1" rot="10800000">
                <a:off x="816" y="3059"/>
                <a:ext cx="1" cy="440"/>
              </a:xfrm>
              <a:prstGeom prst="straightConnector1">
                <a:avLst/>
              </a:prstGeom>
              <a:noFill/>
              <a:ln cap="flat" cmpd="sng" w="25550">
                <a:solidFill>
                  <a:schemeClr val="dk1"/>
                </a:solidFill>
                <a:prstDash val="solid"/>
                <a:miter lim="8000"/>
                <a:headEnd len="med" w="med" type="none"/>
                <a:tailEnd len="med" w="med" type="none"/>
              </a:ln>
            </p:spPr>
          </p:cxnSp>
          <p:cxnSp>
            <p:nvCxnSpPr>
              <p:cNvPr id="433" name="Shape 433"/>
              <p:cNvCxnSpPr/>
              <p:nvPr/>
            </p:nvCxnSpPr>
            <p:spPr>
              <a:xfrm>
                <a:off x="816" y="3495"/>
                <a:ext cx="192" cy="1"/>
              </a:xfrm>
              <a:prstGeom prst="straightConnector1">
                <a:avLst/>
              </a:prstGeom>
              <a:noFill/>
              <a:ln cap="flat" cmpd="sng" w="25550">
                <a:solidFill>
                  <a:schemeClr val="dk1"/>
                </a:solidFill>
                <a:prstDash val="solid"/>
                <a:miter lim="8000"/>
                <a:headEnd len="med" w="med" type="none"/>
                <a:tailEnd len="med" w="med" type="none"/>
              </a:ln>
            </p:spPr>
          </p:cxnSp>
          <p:pic>
            <p:nvPicPr>
              <p:cNvPr id="434" name="Shape 434"/>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435" name="Shape 435"/>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436" name="Shape 436"/>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grpSp>
        <p:nvGrpSpPr>
          <p:cNvPr id="437" name="Shape 437"/>
          <p:cNvGrpSpPr/>
          <p:nvPr/>
        </p:nvGrpSpPr>
        <p:grpSpPr>
          <a:xfrm>
            <a:off x="1525588" y="1601788"/>
            <a:ext cx="2514599" cy="642937"/>
            <a:chOff x="336" y="951"/>
            <a:chExt cx="1584" cy="405"/>
          </a:xfrm>
        </p:grpSpPr>
        <p:sp>
          <p:nvSpPr>
            <p:cNvPr id="438" name="Shape 438"/>
            <p:cNvSpPr txBox="1"/>
            <p:nvPr/>
          </p:nvSpPr>
          <p:spPr>
            <a:xfrm>
              <a:off x="336" y="951"/>
              <a:ext cx="816" cy="405"/>
            </a:xfrm>
            <a:prstGeom prst="rect">
              <a:avLst/>
            </a:prstGeom>
            <a:noFill/>
            <a:ln>
              <a:noFill/>
            </a:ln>
          </p:spPr>
          <p:txBody>
            <a:bodyPr anchorCtr="0" anchor="t" bIns="46800" lIns="90000" rIns="90000" wrap="square" tIns="46800">
              <a:noAutofit/>
            </a:bodyPr>
            <a:lstStyle/>
            <a:p>
              <a:pPr indent="0" lvl="0" marL="0" marR="0" rtl="0" algn="ctr">
                <a:spcBef>
                  <a:spcPts val="0"/>
                </a:spcBef>
                <a:buNone/>
              </a:pPr>
              <a:r>
                <a:rPr b="1" lang="en-US" sz="1800">
                  <a:solidFill>
                    <a:srgbClr val="77A042"/>
                  </a:solidFill>
                  <a:latin typeface="Questrial"/>
                  <a:ea typeface="Questrial"/>
                  <a:cs typeface="Questrial"/>
                  <a:sym typeface="Questrial"/>
                </a:rPr>
                <a:t>Unearned Income</a:t>
              </a:r>
            </a:p>
          </p:txBody>
        </p:sp>
        <p:pic>
          <p:nvPicPr>
            <p:cNvPr id="439" name="Shape 439"/>
            <p:cNvPicPr preferRelativeResize="0"/>
            <p:nvPr/>
          </p:nvPicPr>
          <p:blipFill rotWithShape="1">
            <a:blip r:embed="rId4">
              <a:alphaModFix/>
            </a:blip>
            <a:srcRect b="0" l="0" r="0" t="0"/>
            <a:stretch/>
          </p:blipFill>
          <p:spPr>
            <a:xfrm>
              <a:off x="1200" y="989"/>
              <a:ext cx="720" cy="346"/>
            </a:xfrm>
            <a:prstGeom prst="rect">
              <a:avLst/>
            </a:prstGeom>
            <a:noFill/>
            <a:ln>
              <a:noFill/>
            </a:ln>
          </p:spPr>
        </p:pic>
      </p:grpSp>
      <p:grpSp>
        <p:nvGrpSpPr>
          <p:cNvPr id="440" name="Shape 440"/>
          <p:cNvGrpSpPr/>
          <p:nvPr/>
        </p:nvGrpSpPr>
        <p:grpSpPr>
          <a:xfrm>
            <a:off x="4343405" y="547691"/>
            <a:ext cx="2438401" cy="5637213"/>
            <a:chOff x="2112" y="288"/>
            <a:chExt cx="1536" cy="3551"/>
          </a:xfrm>
        </p:grpSpPr>
        <p:sp>
          <p:nvSpPr>
            <p:cNvPr id="441" name="Shape 441"/>
            <p:cNvSpPr txBox="1"/>
            <p:nvPr/>
          </p:nvSpPr>
          <p:spPr>
            <a:xfrm>
              <a:off x="2112" y="288"/>
              <a:ext cx="1536" cy="846"/>
            </a:xfrm>
            <a:prstGeom prst="rect">
              <a:avLst/>
            </a:prstGeom>
            <a:noFill/>
            <a:ln>
              <a:noFill/>
            </a:ln>
          </p:spPr>
          <p:txBody>
            <a:bodyPr anchorCtr="0" anchor="t" bIns="46800" lIns="90000"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TAXABLE INCOME</a:t>
              </a:r>
            </a:p>
            <a:p>
              <a:pPr indent="0" lvl="0" marL="0" marR="0" rtl="0" algn="ctr">
                <a:spcBef>
                  <a:spcPts val="1125"/>
                </a:spcBef>
                <a:buNone/>
              </a:pPr>
              <a:r>
                <a:rPr b="1" lang="en-US" sz="1800">
                  <a:solidFill>
                    <a:srgbClr val="77A042"/>
                  </a:solidFill>
                  <a:latin typeface="Questrial"/>
                  <a:ea typeface="Questrial"/>
                  <a:cs typeface="Questrial"/>
                  <a:sym typeface="Questrial"/>
                </a:rPr>
                <a:t>after adjustments, deductions, and exemptions</a:t>
              </a:r>
            </a:p>
          </p:txBody>
        </p:sp>
        <p:pic>
          <p:nvPicPr>
            <p:cNvPr id="442" name="Shape 442"/>
            <p:cNvPicPr preferRelativeResize="0"/>
            <p:nvPr/>
          </p:nvPicPr>
          <p:blipFill rotWithShape="1">
            <a:blip r:embed="rId3">
              <a:alphaModFix/>
            </a:blip>
            <a:srcRect b="0" l="0" r="0" t="0"/>
            <a:stretch/>
          </p:blipFill>
          <p:spPr>
            <a:xfrm>
              <a:off x="2544" y="3210"/>
              <a:ext cx="719" cy="629"/>
            </a:xfrm>
            <a:prstGeom prst="rect">
              <a:avLst/>
            </a:prstGeom>
            <a:noFill/>
            <a:ln>
              <a:noFill/>
            </a:ln>
          </p:spPr>
        </p:pic>
        <p:pic>
          <p:nvPicPr>
            <p:cNvPr id="443" name="Shape 443"/>
            <p:cNvPicPr preferRelativeResize="0"/>
            <p:nvPr/>
          </p:nvPicPr>
          <p:blipFill rotWithShape="1">
            <a:blip r:embed="rId3">
              <a:alphaModFix/>
            </a:blip>
            <a:srcRect b="0" l="0" r="0" t="0"/>
            <a:stretch/>
          </p:blipFill>
          <p:spPr>
            <a:xfrm>
              <a:off x="2544" y="2586"/>
              <a:ext cx="719" cy="629"/>
            </a:xfrm>
            <a:prstGeom prst="rect">
              <a:avLst/>
            </a:prstGeom>
            <a:noFill/>
            <a:ln>
              <a:noFill/>
            </a:ln>
          </p:spPr>
        </p:pic>
        <p:pic>
          <p:nvPicPr>
            <p:cNvPr id="444" name="Shape 444"/>
            <p:cNvPicPr preferRelativeResize="0"/>
            <p:nvPr/>
          </p:nvPicPr>
          <p:blipFill rotWithShape="1">
            <a:blip r:embed="rId3">
              <a:alphaModFix/>
            </a:blip>
            <a:srcRect b="0" l="0" r="0" t="0"/>
            <a:stretch/>
          </p:blipFill>
          <p:spPr>
            <a:xfrm>
              <a:off x="2544" y="1962"/>
              <a:ext cx="719" cy="629"/>
            </a:xfrm>
            <a:prstGeom prst="rect">
              <a:avLst/>
            </a:prstGeom>
            <a:noFill/>
            <a:ln>
              <a:noFill/>
            </a:ln>
          </p:spPr>
        </p:pic>
      </p:grpSp>
      <p:sp>
        <p:nvSpPr>
          <p:cNvPr id="445" name="Shape 445"/>
          <p:cNvSpPr/>
          <p:nvPr/>
        </p:nvSpPr>
        <p:spPr>
          <a:xfrm rot="-2100000">
            <a:off x="5795963" y="2459038"/>
            <a:ext cx="2582862" cy="304800"/>
          </a:xfrm>
          <a:prstGeom prst="rightArrow">
            <a:avLst>
              <a:gd fmla="val 50000" name="adj1"/>
              <a:gd fmla="val 211849" name="adj2"/>
            </a:avLst>
          </a:prstGeom>
          <a:solidFill>
            <a:srgbClr val="FF0000"/>
          </a:solid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FFFFFF"/>
              </a:solidFill>
              <a:latin typeface="Questrial"/>
              <a:ea typeface="Questrial"/>
              <a:cs typeface="Questrial"/>
              <a:sym typeface="Questrial"/>
            </a:endParaRPr>
          </a:p>
        </p:txBody>
      </p:sp>
      <p:sp>
        <p:nvSpPr>
          <p:cNvPr id="446" name="Shape 446"/>
          <p:cNvSpPr/>
          <p:nvPr/>
        </p:nvSpPr>
        <p:spPr>
          <a:xfrm>
            <a:off x="4953000" y="3124200"/>
            <a:ext cx="1295400" cy="1143000"/>
          </a:xfrm>
          <a:prstGeom prst="ellipse">
            <a:avLst/>
          </a:prstGeom>
          <a:noFill/>
          <a:ln cap="flat" cmpd="sng" w="25550">
            <a:solidFill>
              <a:srgbClr val="FF0000"/>
            </a:solidFill>
            <a:prstDash val="solid"/>
            <a:miter lim="8000"/>
            <a:headEnd len="med" w="med" type="none"/>
            <a:tailEnd len="med" w="med" type="none"/>
          </a:ln>
        </p:spPr>
        <p:txBody>
          <a:bodyPr anchorCtr="0" anchor="ctr" bIns="45700" lIns="91425" rIns="91425" wrap="square" tIns="45700">
            <a:noAutofit/>
          </a:bodyPr>
          <a:lstStyle/>
          <a:p>
            <a:pPr indent="0" lvl="0" marL="0" marR="0" rtl="0" algn="l">
              <a:spcBef>
                <a:spcPts val="0"/>
              </a:spcBef>
              <a:buNone/>
            </a:pPr>
            <a:r>
              <a:t/>
            </a:r>
            <a:endParaRPr sz="1800">
              <a:solidFill>
                <a:srgbClr val="FFFFFF"/>
              </a:solidFill>
              <a:latin typeface="Questrial"/>
              <a:ea typeface="Questrial"/>
              <a:cs typeface="Questrial"/>
              <a:sym typeface="Questrial"/>
            </a:endParaRPr>
          </a:p>
        </p:txBody>
      </p:sp>
      <p:pic>
        <p:nvPicPr>
          <p:cNvPr id="447" name="Shape 447"/>
          <p:cNvPicPr preferRelativeResize="0"/>
          <p:nvPr/>
        </p:nvPicPr>
        <p:blipFill rotWithShape="1">
          <a:blip r:embed="rId3">
            <a:alphaModFix/>
          </a:blip>
          <a:srcRect b="0" l="0" r="0" t="0"/>
          <a:stretch/>
        </p:blipFill>
        <p:spPr>
          <a:xfrm>
            <a:off x="8001000" y="1157291"/>
            <a:ext cx="1143000" cy="998537"/>
          </a:xfrm>
          <a:prstGeom prst="rect">
            <a:avLst/>
          </a:prstGeom>
          <a:noFill/>
          <a:ln>
            <a:noFill/>
          </a:ln>
        </p:spPr>
      </p:pic>
      <p:sp>
        <p:nvSpPr>
          <p:cNvPr id="448" name="Shape 448"/>
          <p:cNvSpPr/>
          <p:nvPr/>
        </p:nvSpPr>
        <p:spPr>
          <a:xfrm>
            <a:off x="7770359" y="533956"/>
            <a:ext cx="1544141" cy="369332"/>
          </a:xfrm>
          <a:prstGeom prst="rect">
            <a:avLst/>
          </a:prstGeom>
          <a:noFill/>
          <a:ln>
            <a:noFill/>
          </a:ln>
        </p:spPr>
        <p:txBody>
          <a:bodyPr anchorCtr="0" anchor="t" bIns="45700" lIns="91425" rIns="91425" wrap="square" tIns="45700">
            <a:noAutofit/>
          </a:bodyPr>
          <a:lstStyle/>
          <a:p>
            <a:pPr indent="0" lvl="0" marL="0" marR="0" rtl="0" algn="ctr">
              <a:spcBef>
                <a:spcPts val="0"/>
              </a:spcBef>
              <a:buClr>
                <a:srgbClr val="000000"/>
              </a:buClr>
              <a:buFont typeface="Times New Roman"/>
              <a:buNone/>
            </a:pPr>
            <a:r>
              <a:rPr b="1" lang="en-US" sz="1800">
                <a:solidFill>
                  <a:srgbClr val="77A042"/>
                </a:solidFill>
                <a:latin typeface="Questrial"/>
                <a:ea typeface="Questrial"/>
                <a:cs typeface="Questrial"/>
                <a:sym typeface="Questrial"/>
              </a:rPr>
              <a:t>TAX LIABILITY</a:t>
            </a:r>
          </a:p>
        </p:txBody>
      </p:sp>
      <p:sp>
        <p:nvSpPr>
          <p:cNvPr id="449" name="Shape 44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grpSp>
        <p:nvGrpSpPr>
          <p:cNvPr id="455" name="Shape 455"/>
          <p:cNvGrpSpPr/>
          <p:nvPr/>
        </p:nvGrpSpPr>
        <p:grpSpPr>
          <a:xfrm>
            <a:off x="1524003" y="534988"/>
            <a:ext cx="2514601" cy="5638800"/>
            <a:chOff x="336" y="279"/>
            <a:chExt cx="1584" cy="3552"/>
          </a:xfrm>
        </p:grpSpPr>
        <p:sp>
          <p:nvSpPr>
            <p:cNvPr id="456" name="Shape 456"/>
            <p:cNvSpPr txBox="1"/>
            <p:nvPr/>
          </p:nvSpPr>
          <p:spPr>
            <a:xfrm>
              <a:off x="576" y="279"/>
              <a:ext cx="1296" cy="232"/>
            </a:xfrm>
            <a:prstGeom prst="rect">
              <a:avLst/>
            </a:prstGeom>
            <a:noFill/>
            <a:ln>
              <a:noFill/>
            </a:ln>
          </p:spPr>
          <p:txBody>
            <a:bodyPr anchorCtr="0" anchor="t" bIns="46800" lIns="90000" rIns="90000" wrap="square" tIns="46800">
              <a:noAutofit/>
            </a:bodyPr>
            <a:lstStyle/>
            <a:p>
              <a:pPr indent="0" lvl="0" marL="0" marR="0" rtl="0" algn="l">
                <a:spcBef>
                  <a:spcPts val="0"/>
                </a:spcBef>
                <a:buNone/>
              </a:pPr>
              <a:r>
                <a:rPr b="1" lang="en-US" sz="1800">
                  <a:solidFill>
                    <a:srgbClr val="77A042"/>
                  </a:solidFill>
                  <a:latin typeface="Questrial"/>
                  <a:ea typeface="Questrial"/>
                  <a:cs typeface="Questrial"/>
                  <a:sym typeface="Questrial"/>
                </a:rPr>
                <a:t>TOTAL INCOME</a:t>
              </a:r>
            </a:p>
          </p:txBody>
        </p:sp>
        <p:grpSp>
          <p:nvGrpSpPr>
            <p:cNvPr id="457" name="Shape 457"/>
            <p:cNvGrpSpPr/>
            <p:nvPr/>
          </p:nvGrpSpPr>
          <p:grpSpPr>
            <a:xfrm>
              <a:off x="336" y="1330"/>
              <a:ext cx="1584" cy="2501"/>
              <a:chOff x="336" y="1330"/>
              <a:chExt cx="1584" cy="2501"/>
            </a:xfrm>
          </p:grpSpPr>
          <p:pic>
            <p:nvPicPr>
              <p:cNvPr id="458" name="Shape 458"/>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459" name="Shape 459"/>
              <p:cNvSpPr txBox="1"/>
              <p:nvPr/>
            </p:nvSpPr>
            <p:spPr>
              <a:xfrm>
                <a:off x="336" y="2583"/>
                <a:ext cx="816" cy="405"/>
              </a:xfrm>
              <a:prstGeom prst="rect">
                <a:avLst/>
              </a:prstGeom>
              <a:noFill/>
              <a:ln>
                <a:noFill/>
              </a:ln>
            </p:spPr>
            <p:txBody>
              <a:bodyPr anchorCtr="0" anchor="t" bIns="46800" lIns="90000" rIns="90000" wrap="square" tIns="46800">
                <a:noAutofit/>
              </a:bodyPr>
              <a:lstStyle/>
              <a:p>
                <a:pPr indent="0" lvl="0" marL="0" marR="0" rtl="0" algn="ctr">
                  <a:spcBef>
                    <a:spcPts val="0"/>
                  </a:spcBef>
                  <a:buNone/>
                </a:pPr>
                <a:r>
                  <a:rPr b="1" lang="en-US" sz="1800">
                    <a:solidFill>
                      <a:srgbClr val="77A042"/>
                    </a:solidFill>
                    <a:latin typeface="Questrial"/>
                    <a:ea typeface="Questrial"/>
                    <a:cs typeface="Questrial"/>
                    <a:sym typeface="Questrial"/>
                  </a:rPr>
                  <a:t>Earned Income</a:t>
                </a:r>
              </a:p>
            </p:txBody>
          </p:sp>
          <p:cxnSp>
            <p:nvCxnSpPr>
              <p:cNvPr id="460" name="Shape 460"/>
              <p:cNvCxnSpPr/>
              <p:nvPr/>
            </p:nvCxnSpPr>
            <p:spPr>
              <a:xfrm flipH="1" rot="10800000">
                <a:off x="816" y="1571"/>
                <a:ext cx="1" cy="968"/>
              </a:xfrm>
              <a:prstGeom prst="straightConnector1">
                <a:avLst/>
              </a:prstGeom>
              <a:noFill/>
              <a:ln cap="flat" cmpd="sng" w="25550">
                <a:solidFill>
                  <a:schemeClr val="dk1"/>
                </a:solidFill>
                <a:prstDash val="solid"/>
                <a:miter lim="8000"/>
                <a:headEnd len="med" w="med" type="none"/>
                <a:tailEnd len="med" w="med" type="none"/>
              </a:ln>
            </p:spPr>
          </p:cxnSp>
          <p:cxnSp>
            <p:nvCxnSpPr>
              <p:cNvPr id="461" name="Shape 461"/>
              <p:cNvCxnSpPr/>
              <p:nvPr/>
            </p:nvCxnSpPr>
            <p:spPr>
              <a:xfrm>
                <a:off x="816" y="1575"/>
                <a:ext cx="192" cy="1"/>
              </a:xfrm>
              <a:prstGeom prst="straightConnector1">
                <a:avLst/>
              </a:prstGeom>
              <a:noFill/>
              <a:ln cap="flat" cmpd="sng" w="25550">
                <a:solidFill>
                  <a:schemeClr val="dk1"/>
                </a:solidFill>
                <a:prstDash val="solid"/>
                <a:miter lim="8000"/>
                <a:headEnd len="med" w="med" type="none"/>
                <a:tailEnd len="med" w="med" type="none"/>
              </a:ln>
            </p:spPr>
          </p:cxnSp>
          <p:cxnSp>
            <p:nvCxnSpPr>
              <p:cNvPr id="462" name="Shape 462"/>
              <p:cNvCxnSpPr/>
              <p:nvPr/>
            </p:nvCxnSpPr>
            <p:spPr>
              <a:xfrm flipH="1" rot="10800000">
                <a:off x="816" y="3059"/>
                <a:ext cx="1" cy="440"/>
              </a:xfrm>
              <a:prstGeom prst="straightConnector1">
                <a:avLst/>
              </a:prstGeom>
              <a:noFill/>
              <a:ln cap="flat" cmpd="sng" w="25550">
                <a:solidFill>
                  <a:schemeClr val="dk1"/>
                </a:solidFill>
                <a:prstDash val="solid"/>
                <a:miter lim="8000"/>
                <a:headEnd len="med" w="med" type="none"/>
                <a:tailEnd len="med" w="med" type="none"/>
              </a:ln>
            </p:spPr>
          </p:cxnSp>
          <p:cxnSp>
            <p:nvCxnSpPr>
              <p:cNvPr id="463" name="Shape 463"/>
              <p:cNvCxnSpPr/>
              <p:nvPr/>
            </p:nvCxnSpPr>
            <p:spPr>
              <a:xfrm>
                <a:off x="816" y="3495"/>
                <a:ext cx="192" cy="1"/>
              </a:xfrm>
              <a:prstGeom prst="straightConnector1">
                <a:avLst/>
              </a:prstGeom>
              <a:noFill/>
              <a:ln cap="flat" cmpd="sng" w="25550">
                <a:solidFill>
                  <a:schemeClr val="dk1"/>
                </a:solidFill>
                <a:prstDash val="solid"/>
                <a:miter lim="8000"/>
                <a:headEnd len="med" w="med" type="none"/>
                <a:tailEnd len="med" w="med" type="none"/>
              </a:ln>
            </p:spPr>
          </p:cxnSp>
          <p:pic>
            <p:nvPicPr>
              <p:cNvPr id="464" name="Shape 464"/>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465" name="Shape 465"/>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466" name="Shape 466"/>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grpSp>
        <p:nvGrpSpPr>
          <p:cNvPr id="467" name="Shape 467"/>
          <p:cNvGrpSpPr/>
          <p:nvPr/>
        </p:nvGrpSpPr>
        <p:grpSpPr>
          <a:xfrm>
            <a:off x="1525588" y="1601788"/>
            <a:ext cx="2514599" cy="642937"/>
            <a:chOff x="336" y="951"/>
            <a:chExt cx="1584" cy="405"/>
          </a:xfrm>
        </p:grpSpPr>
        <p:sp>
          <p:nvSpPr>
            <p:cNvPr id="468" name="Shape 468"/>
            <p:cNvSpPr txBox="1"/>
            <p:nvPr/>
          </p:nvSpPr>
          <p:spPr>
            <a:xfrm>
              <a:off x="336" y="951"/>
              <a:ext cx="816" cy="405"/>
            </a:xfrm>
            <a:prstGeom prst="rect">
              <a:avLst/>
            </a:prstGeom>
            <a:noFill/>
            <a:ln>
              <a:noFill/>
            </a:ln>
          </p:spPr>
          <p:txBody>
            <a:bodyPr anchorCtr="0" anchor="t" bIns="46800" lIns="90000" rIns="90000" wrap="square" tIns="46800">
              <a:noAutofit/>
            </a:bodyPr>
            <a:lstStyle/>
            <a:p>
              <a:pPr indent="0" lvl="0" marL="0" marR="0" rtl="0" algn="ctr">
                <a:spcBef>
                  <a:spcPts val="0"/>
                </a:spcBef>
                <a:buNone/>
              </a:pPr>
              <a:r>
                <a:rPr b="1" lang="en-US" sz="1800">
                  <a:solidFill>
                    <a:srgbClr val="77A042"/>
                  </a:solidFill>
                  <a:latin typeface="Questrial"/>
                  <a:ea typeface="Questrial"/>
                  <a:cs typeface="Questrial"/>
                  <a:sym typeface="Questrial"/>
                </a:rPr>
                <a:t>Unearned Income</a:t>
              </a:r>
            </a:p>
          </p:txBody>
        </p:sp>
        <p:pic>
          <p:nvPicPr>
            <p:cNvPr id="469" name="Shape 469"/>
            <p:cNvPicPr preferRelativeResize="0"/>
            <p:nvPr/>
          </p:nvPicPr>
          <p:blipFill rotWithShape="1">
            <a:blip r:embed="rId4">
              <a:alphaModFix/>
            </a:blip>
            <a:srcRect b="0" l="0" r="0" t="0"/>
            <a:stretch/>
          </p:blipFill>
          <p:spPr>
            <a:xfrm>
              <a:off x="1200" y="989"/>
              <a:ext cx="720" cy="346"/>
            </a:xfrm>
            <a:prstGeom prst="rect">
              <a:avLst/>
            </a:prstGeom>
            <a:noFill/>
            <a:ln>
              <a:noFill/>
            </a:ln>
          </p:spPr>
        </p:pic>
      </p:grpSp>
      <p:grpSp>
        <p:nvGrpSpPr>
          <p:cNvPr id="470" name="Shape 470"/>
          <p:cNvGrpSpPr/>
          <p:nvPr/>
        </p:nvGrpSpPr>
        <p:grpSpPr>
          <a:xfrm>
            <a:off x="4343405" y="547691"/>
            <a:ext cx="2438401" cy="5637213"/>
            <a:chOff x="2112" y="288"/>
            <a:chExt cx="1536" cy="3551"/>
          </a:xfrm>
        </p:grpSpPr>
        <p:sp>
          <p:nvSpPr>
            <p:cNvPr id="471" name="Shape 471"/>
            <p:cNvSpPr txBox="1"/>
            <p:nvPr/>
          </p:nvSpPr>
          <p:spPr>
            <a:xfrm>
              <a:off x="2112" y="288"/>
              <a:ext cx="1536" cy="846"/>
            </a:xfrm>
            <a:prstGeom prst="rect">
              <a:avLst/>
            </a:prstGeom>
            <a:noFill/>
            <a:ln>
              <a:noFill/>
            </a:ln>
          </p:spPr>
          <p:txBody>
            <a:bodyPr anchorCtr="0" anchor="t" bIns="46800" lIns="90000"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TAXABLE INCOME</a:t>
              </a:r>
            </a:p>
            <a:p>
              <a:pPr indent="0" lvl="0" marL="0" marR="0" rtl="0" algn="ctr">
                <a:spcBef>
                  <a:spcPts val="1125"/>
                </a:spcBef>
                <a:buNone/>
              </a:pPr>
              <a:r>
                <a:rPr b="1" lang="en-US" sz="1800">
                  <a:solidFill>
                    <a:srgbClr val="77A042"/>
                  </a:solidFill>
                  <a:latin typeface="Questrial"/>
                  <a:ea typeface="Questrial"/>
                  <a:cs typeface="Questrial"/>
                  <a:sym typeface="Questrial"/>
                </a:rPr>
                <a:t>after adjustments, deductions, and exemptions</a:t>
              </a:r>
            </a:p>
          </p:txBody>
        </p:sp>
        <p:pic>
          <p:nvPicPr>
            <p:cNvPr id="472" name="Shape 472"/>
            <p:cNvPicPr preferRelativeResize="0"/>
            <p:nvPr/>
          </p:nvPicPr>
          <p:blipFill rotWithShape="1">
            <a:blip r:embed="rId3">
              <a:alphaModFix/>
            </a:blip>
            <a:srcRect b="0" l="0" r="0" t="0"/>
            <a:stretch/>
          </p:blipFill>
          <p:spPr>
            <a:xfrm>
              <a:off x="2544" y="3210"/>
              <a:ext cx="719" cy="629"/>
            </a:xfrm>
            <a:prstGeom prst="rect">
              <a:avLst/>
            </a:prstGeom>
            <a:noFill/>
            <a:ln>
              <a:noFill/>
            </a:ln>
          </p:spPr>
        </p:pic>
        <p:pic>
          <p:nvPicPr>
            <p:cNvPr id="473" name="Shape 473"/>
            <p:cNvPicPr preferRelativeResize="0"/>
            <p:nvPr/>
          </p:nvPicPr>
          <p:blipFill rotWithShape="1">
            <a:blip r:embed="rId3">
              <a:alphaModFix/>
            </a:blip>
            <a:srcRect b="0" l="0" r="0" t="0"/>
            <a:stretch/>
          </p:blipFill>
          <p:spPr>
            <a:xfrm>
              <a:off x="2544" y="2586"/>
              <a:ext cx="719" cy="629"/>
            </a:xfrm>
            <a:prstGeom prst="rect">
              <a:avLst/>
            </a:prstGeom>
            <a:noFill/>
            <a:ln>
              <a:noFill/>
            </a:ln>
          </p:spPr>
        </p:pic>
        <p:pic>
          <p:nvPicPr>
            <p:cNvPr id="474" name="Shape 474"/>
            <p:cNvPicPr preferRelativeResize="0"/>
            <p:nvPr/>
          </p:nvPicPr>
          <p:blipFill rotWithShape="1">
            <a:blip r:embed="rId3">
              <a:alphaModFix/>
            </a:blip>
            <a:srcRect b="0" l="0" r="0" t="0"/>
            <a:stretch/>
          </p:blipFill>
          <p:spPr>
            <a:xfrm>
              <a:off x="2544" y="1962"/>
              <a:ext cx="719" cy="629"/>
            </a:xfrm>
            <a:prstGeom prst="rect">
              <a:avLst/>
            </a:prstGeom>
            <a:noFill/>
            <a:ln>
              <a:noFill/>
            </a:ln>
          </p:spPr>
        </p:pic>
      </p:grpSp>
      <p:sp>
        <p:nvSpPr>
          <p:cNvPr id="475" name="Shape 475"/>
          <p:cNvSpPr/>
          <p:nvPr/>
        </p:nvSpPr>
        <p:spPr>
          <a:xfrm rot="-2100000">
            <a:off x="5795963" y="2459038"/>
            <a:ext cx="2582862" cy="304800"/>
          </a:xfrm>
          <a:prstGeom prst="rightArrow">
            <a:avLst>
              <a:gd fmla="val 50000" name="adj1"/>
              <a:gd fmla="val 211849" name="adj2"/>
            </a:avLst>
          </a:prstGeom>
          <a:solidFill>
            <a:srgbClr val="FF0000"/>
          </a:solid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FFFFFF"/>
              </a:solidFill>
              <a:latin typeface="Questrial"/>
              <a:ea typeface="Questrial"/>
              <a:cs typeface="Questrial"/>
              <a:sym typeface="Questrial"/>
            </a:endParaRPr>
          </a:p>
        </p:txBody>
      </p:sp>
      <p:sp>
        <p:nvSpPr>
          <p:cNvPr id="476" name="Shape 476"/>
          <p:cNvSpPr/>
          <p:nvPr/>
        </p:nvSpPr>
        <p:spPr>
          <a:xfrm>
            <a:off x="4953000" y="3124200"/>
            <a:ext cx="1295400" cy="1143000"/>
          </a:xfrm>
          <a:prstGeom prst="ellipse">
            <a:avLst/>
          </a:prstGeom>
          <a:noFill/>
          <a:ln cap="flat" cmpd="sng" w="25550">
            <a:solidFill>
              <a:srgbClr val="FF0000"/>
            </a:solidFill>
            <a:prstDash val="solid"/>
            <a:miter lim="8000"/>
            <a:headEnd len="med" w="med" type="none"/>
            <a:tailEnd len="med" w="med" type="none"/>
          </a:ln>
        </p:spPr>
        <p:txBody>
          <a:bodyPr anchorCtr="0" anchor="ctr" bIns="45700" lIns="91425" rIns="91425" wrap="square" tIns="45700">
            <a:noAutofit/>
          </a:bodyPr>
          <a:lstStyle/>
          <a:p>
            <a:pPr indent="0" lvl="0" marL="0" marR="0" rtl="0" algn="l">
              <a:spcBef>
                <a:spcPts val="0"/>
              </a:spcBef>
              <a:buNone/>
            </a:pPr>
            <a:r>
              <a:t/>
            </a:r>
            <a:endParaRPr sz="1800">
              <a:solidFill>
                <a:srgbClr val="FFFFFF"/>
              </a:solidFill>
              <a:latin typeface="Questrial"/>
              <a:ea typeface="Questrial"/>
              <a:cs typeface="Questrial"/>
              <a:sym typeface="Questrial"/>
            </a:endParaRPr>
          </a:p>
        </p:txBody>
      </p:sp>
      <p:pic>
        <p:nvPicPr>
          <p:cNvPr id="477" name="Shape 477"/>
          <p:cNvPicPr preferRelativeResize="0"/>
          <p:nvPr/>
        </p:nvPicPr>
        <p:blipFill rotWithShape="1">
          <a:blip r:embed="rId3">
            <a:alphaModFix/>
          </a:blip>
          <a:srcRect b="0" l="0" r="0" t="0"/>
          <a:stretch/>
        </p:blipFill>
        <p:spPr>
          <a:xfrm>
            <a:off x="8001000" y="1157291"/>
            <a:ext cx="1143000" cy="998537"/>
          </a:xfrm>
          <a:prstGeom prst="rect">
            <a:avLst/>
          </a:prstGeom>
          <a:noFill/>
          <a:ln>
            <a:noFill/>
          </a:ln>
        </p:spPr>
      </p:pic>
      <p:sp>
        <p:nvSpPr>
          <p:cNvPr id="478" name="Shape 478"/>
          <p:cNvSpPr/>
          <p:nvPr/>
        </p:nvSpPr>
        <p:spPr>
          <a:xfrm>
            <a:off x="7901384" y="533956"/>
            <a:ext cx="1544141" cy="369332"/>
          </a:xfrm>
          <a:prstGeom prst="rect">
            <a:avLst/>
          </a:prstGeom>
          <a:noFill/>
          <a:ln>
            <a:noFill/>
          </a:ln>
        </p:spPr>
        <p:txBody>
          <a:bodyPr anchorCtr="0" anchor="t" bIns="45700" lIns="91425" rIns="91425" wrap="square" tIns="45700">
            <a:noAutofit/>
          </a:bodyPr>
          <a:lstStyle/>
          <a:p>
            <a:pPr indent="0" lvl="0" marL="0" marR="0" rtl="0" algn="ctr">
              <a:spcBef>
                <a:spcPts val="0"/>
              </a:spcBef>
              <a:buClr>
                <a:srgbClr val="000000"/>
              </a:buClr>
              <a:buFont typeface="Times New Roman"/>
              <a:buNone/>
            </a:pPr>
            <a:r>
              <a:rPr b="1" lang="en-US" sz="1800">
                <a:solidFill>
                  <a:srgbClr val="77A042"/>
                </a:solidFill>
                <a:latin typeface="Questrial"/>
                <a:ea typeface="Questrial"/>
                <a:cs typeface="Questrial"/>
                <a:sym typeface="Questrial"/>
              </a:rPr>
              <a:t>TAX LIABILITY</a:t>
            </a:r>
          </a:p>
        </p:txBody>
      </p:sp>
      <p:grpSp>
        <p:nvGrpSpPr>
          <p:cNvPr id="479" name="Shape 479"/>
          <p:cNvGrpSpPr/>
          <p:nvPr/>
        </p:nvGrpSpPr>
        <p:grpSpPr>
          <a:xfrm>
            <a:off x="7772403" y="2376488"/>
            <a:ext cx="1905000" cy="1087438"/>
            <a:chOff x="4224" y="1440"/>
            <a:chExt cx="1200" cy="685"/>
          </a:xfrm>
        </p:grpSpPr>
        <p:cxnSp>
          <p:nvCxnSpPr>
            <p:cNvPr id="480" name="Shape 480"/>
            <p:cNvCxnSpPr/>
            <p:nvPr/>
          </p:nvCxnSpPr>
          <p:spPr>
            <a:xfrm>
              <a:off x="4768" y="1440"/>
              <a:ext cx="1" cy="272"/>
            </a:xfrm>
            <a:prstGeom prst="straightConnector1">
              <a:avLst/>
            </a:prstGeom>
            <a:noFill/>
            <a:ln cap="flat" cmpd="sng" w="38150">
              <a:solidFill>
                <a:srgbClr val="FF0000"/>
              </a:solidFill>
              <a:prstDash val="solid"/>
              <a:miter lim="8000"/>
              <a:headEnd len="med" w="med" type="none"/>
              <a:tailEnd len="lg" w="lg" type="triangle"/>
            </a:ln>
          </p:spPr>
        </p:cxnSp>
        <p:sp>
          <p:nvSpPr>
            <p:cNvPr id="481" name="Shape 481"/>
            <p:cNvSpPr txBox="1"/>
            <p:nvPr/>
          </p:nvSpPr>
          <p:spPr>
            <a:xfrm>
              <a:off x="4224" y="1893"/>
              <a:ext cx="1200" cy="232"/>
            </a:xfrm>
            <a:prstGeom prst="rect">
              <a:avLst/>
            </a:prstGeom>
            <a:noFill/>
            <a:ln>
              <a:noFill/>
            </a:ln>
          </p:spPr>
          <p:txBody>
            <a:bodyPr anchorCtr="0" anchor="t" bIns="46800" lIns="90000" rIns="90000" wrap="square" tIns="46800">
              <a:noAutofit/>
            </a:bodyPr>
            <a:lstStyle/>
            <a:p>
              <a:pPr indent="0" lvl="0" marL="0" marR="0" rtl="0" algn="ctr">
                <a:spcBef>
                  <a:spcPts val="0"/>
                </a:spcBef>
                <a:buClr>
                  <a:srgbClr val="000000"/>
                </a:buClr>
                <a:buFont typeface="Times New Roman"/>
                <a:buNone/>
              </a:pPr>
              <a:r>
                <a:rPr b="1" lang="en-US" sz="1800">
                  <a:solidFill>
                    <a:srgbClr val="77A042"/>
                  </a:solidFill>
                  <a:latin typeface="Questrial"/>
                  <a:ea typeface="Questrial"/>
                  <a:cs typeface="Questrial"/>
                  <a:sym typeface="Questrial"/>
                </a:rPr>
                <a:t>TAX CREDITS</a:t>
              </a:r>
            </a:p>
          </p:txBody>
        </p:sp>
      </p:grpSp>
      <p:grpSp>
        <p:nvGrpSpPr>
          <p:cNvPr id="482" name="Shape 482"/>
          <p:cNvGrpSpPr/>
          <p:nvPr/>
        </p:nvGrpSpPr>
        <p:grpSpPr>
          <a:xfrm>
            <a:off x="7467604" y="3671887"/>
            <a:ext cx="2362201" cy="1368424"/>
            <a:chOff x="4032" y="2256"/>
            <a:chExt cx="1488" cy="862"/>
          </a:xfrm>
        </p:grpSpPr>
        <p:cxnSp>
          <p:nvCxnSpPr>
            <p:cNvPr id="483" name="Shape 483"/>
            <p:cNvCxnSpPr/>
            <p:nvPr/>
          </p:nvCxnSpPr>
          <p:spPr>
            <a:xfrm>
              <a:off x="4768" y="2256"/>
              <a:ext cx="1" cy="272"/>
            </a:xfrm>
            <a:prstGeom prst="straightConnector1">
              <a:avLst/>
            </a:prstGeom>
            <a:noFill/>
            <a:ln cap="flat" cmpd="sng" w="38150">
              <a:solidFill>
                <a:srgbClr val="FF0000"/>
              </a:solidFill>
              <a:prstDash val="solid"/>
              <a:miter lim="8000"/>
              <a:headEnd len="med" w="med" type="none"/>
              <a:tailEnd len="lg" w="lg" type="triangle"/>
            </a:ln>
          </p:spPr>
        </p:cxnSp>
        <p:sp>
          <p:nvSpPr>
            <p:cNvPr id="484" name="Shape 484"/>
            <p:cNvSpPr txBox="1"/>
            <p:nvPr/>
          </p:nvSpPr>
          <p:spPr>
            <a:xfrm>
              <a:off x="4032" y="2709"/>
              <a:ext cx="1488" cy="409"/>
            </a:xfrm>
            <a:prstGeom prst="rect">
              <a:avLst/>
            </a:prstGeom>
            <a:noFill/>
            <a:ln>
              <a:noFill/>
            </a:ln>
          </p:spPr>
          <p:txBody>
            <a:bodyPr anchorCtr="0" anchor="t" bIns="46800" lIns="90000" rIns="90000" wrap="square" tIns="46800">
              <a:noAutofit/>
            </a:bodyPr>
            <a:lstStyle/>
            <a:p>
              <a:pPr indent="0" lvl="0" marL="0" marR="0" rtl="0" algn="ctr">
                <a:spcBef>
                  <a:spcPts val="0"/>
                </a:spcBef>
                <a:buClr>
                  <a:srgbClr val="000000"/>
                </a:buClr>
                <a:buFont typeface="Times New Roman"/>
                <a:buNone/>
              </a:pPr>
              <a:r>
                <a:rPr b="1" lang="en-US" sz="1800">
                  <a:solidFill>
                    <a:srgbClr val="77A042"/>
                  </a:solidFill>
                  <a:latin typeface="Questrial"/>
                  <a:ea typeface="Questrial"/>
                  <a:cs typeface="Questrial"/>
                  <a:sym typeface="Questrial"/>
                </a:rPr>
                <a:t>AMOUNT OWED OR REFUNDED</a:t>
              </a:r>
            </a:p>
          </p:txBody>
        </p:sp>
      </p:grpSp>
      <p:grpSp>
        <p:nvGrpSpPr>
          <p:cNvPr id="485" name="Shape 485"/>
          <p:cNvGrpSpPr/>
          <p:nvPr/>
        </p:nvGrpSpPr>
        <p:grpSpPr>
          <a:xfrm>
            <a:off x="6781803" y="5195891"/>
            <a:ext cx="2513013" cy="608013"/>
            <a:chOff x="3600" y="3216"/>
            <a:chExt cx="1583" cy="383"/>
          </a:xfrm>
        </p:grpSpPr>
        <p:sp>
          <p:nvSpPr>
            <p:cNvPr id="486" name="Shape 486"/>
            <p:cNvSpPr txBox="1"/>
            <p:nvPr/>
          </p:nvSpPr>
          <p:spPr>
            <a:xfrm>
              <a:off x="3600" y="3216"/>
              <a:ext cx="815" cy="230"/>
            </a:xfrm>
            <a:prstGeom prst="rect">
              <a:avLst/>
            </a:prstGeom>
            <a:noFill/>
            <a:ln>
              <a:noFill/>
            </a:ln>
          </p:spPr>
          <p:txBody>
            <a:bodyPr anchorCtr="0" anchor="ctr" bIns="45700" lIns="91425" rIns="91425" wrap="square" tIns="45700">
              <a:noAutofit/>
            </a:bodyPr>
            <a:lstStyle/>
            <a:p>
              <a:pPr indent="0" lvl="0" marL="0" marR="0" rtl="0" algn="l">
                <a:spcBef>
                  <a:spcPts val="0"/>
                </a:spcBef>
                <a:buClr>
                  <a:srgbClr val="000000"/>
                </a:buClr>
                <a:buFont typeface="Times New Roman"/>
                <a:buNone/>
              </a:pPr>
              <a:r>
                <a:t/>
              </a:r>
              <a:endParaRPr sz="1800">
                <a:solidFill>
                  <a:srgbClr val="FFFFFF"/>
                </a:solidFill>
                <a:latin typeface="Arial"/>
                <a:ea typeface="Arial"/>
                <a:cs typeface="Arial"/>
                <a:sym typeface="Arial"/>
              </a:endParaRPr>
            </a:p>
          </p:txBody>
        </p:sp>
        <p:pic>
          <p:nvPicPr>
            <p:cNvPr id="487" name="Shape 487"/>
            <p:cNvPicPr preferRelativeResize="0"/>
            <p:nvPr/>
          </p:nvPicPr>
          <p:blipFill rotWithShape="1">
            <a:blip r:embed="rId4">
              <a:alphaModFix/>
            </a:blip>
            <a:srcRect b="0" l="0" r="0" t="0"/>
            <a:stretch/>
          </p:blipFill>
          <p:spPr>
            <a:xfrm>
              <a:off x="4463" y="3254"/>
              <a:ext cx="720" cy="345"/>
            </a:xfrm>
            <a:prstGeom prst="rect">
              <a:avLst/>
            </a:prstGeom>
            <a:noFill/>
            <a:ln>
              <a:noFill/>
            </a:ln>
          </p:spPr>
        </p:pic>
      </p:grpSp>
      <p:sp>
        <p:nvSpPr>
          <p:cNvPr id="488" name="Shape 48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pic>
        <p:nvPicPr>
          <p:cNvPr descr="Impact-logo_SaveFirst-green.eps" id="494" name="Shape 494"/>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495" name="Shape 495"/>
          <p:cNvSpPr/>
          <p:nvPr/>
        </p:nvSpPr>
        <p:spPr>
          <a:xfrm>
            <a:off x="1524003" y="-184666"/>
            <a:ext cx="184731" cy="369332"/>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496" name="Shape 496"/>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497" name="Shape 497"/>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498" name="Shape 498"/>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499" name="Shape 499"/>
          <p:cNvSpPr txBox="1"/>
          <p:nvPr/>
        </p:nvSpPr>
        <p:spPr>
          <a:xfrm>
            <a:off x="-1461427" y="1481721"/>
            <a:ext cx="184666"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500" name="Shape 500"/>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lang="en-US" sz="5400">
                <a:solidFill>
                  <a:schemeClr val="dk2"/>
                </a:solidFill>
                <a:latin typeface="Questrial"/>
                <a:ea typeface="Questrial"/>
                <a:cs typeface="Questrial"/>
                <a:sym typeface="Questrial"/>
              </a:rPr>
              <a:t>Tax Preparation Process</a:t>
            </a:r>
          </a:p>
        </p:txBody>
      </p:sp>
      <p:sp>
        <p:nvSpPr>
          <p:cNvPr id="501" name="Shape 50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Shape 50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p>
        </p:txBody>
      </p:sp>
      <p:sp>
        <p:nvSpPr>
          <p:cNvPr id="507" name="Shape 507"/>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Part 1: Preliminary Interview</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2: Preparing the Return in TaxSlayer</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3: Quality Review</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4: Finishing the Return</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5: Filing the Return</a:t>
            </a:r>
          </a:p>
          <a:p>
            <a:pPr indent="0" lvl="0" marL="114300" marR="0" rtl="0" algn="l">
              <a:spcBef>
                <a:spcPts val="800"/>
              </a:spcBef>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508" name="Shape 50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sp>
        <p:nvSpPr>
          <p:cNvPr id="514" name="Shape 514"/>
          <p:cNvSpPr txBox="1"/>
          <p:nvPr>
            <p:ph type="title"/>
          </p:nvPr>
        </p:nvSpPr>
        <p:spPr>
          <a:xfrm>
            <a:off x="609600" y="-12"/>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Part 1: Preliminary Interview</a:t>
            </a:r>
          </a:p>
        </p:txBody>
      </p:sp>
      <p:sp>
        <p:nvSpPr>
          <p:cNvPr id="515" name="Shape 515"/>
          <p:cNvSpPr txBox="1"/>
          <p:nvPr>
            <p:ph idx="1" type="body"/>
          </p:nvPr>
        </p:nvSpPr>
        <p:spPr>
          <a:xfrm>
            <a:off x="235200" y="854475"/>
            <a:ext cx="11721600" cy="4800600"/>
          </a:xfrm>
          <a:prstGeom prst="rect">
            <a:avLst/>
          </a:prstGeom>
          <a:noFill/>
          <a:ln>
            <a:noFill/>
          </a:ln>
        </p:spPr>
        <p:txBody>
          <a:bodyPr anchorCtr="0" anchor="t" bIns="45700" lIns="91425" rIns="91425" wrap="square" tIns="45700">
            <a:noAutofit/>
          </a:bodyPr>
          <a:lstStyle/>
          <a:p>
            <a:pPr indent="-317500" lvl="0" marL="342900" marR="0" rtl="0" algn="l">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Taxpayer completes pages 1, 2, and 3 of Intake/Interview Form</a:t>
            </a:r>
            <a:r>
              <a:rPr lang="en-US" sz="3600"/>
              <a:t>.</a:t>
            </a:r>
          </a:p>
          <a:p>
            <a:pPr indent="-317500" lvl="0" marL="342900" marR="0" rtl="0" algn="l">
              <a:spcBef>
                <a:spcPts val="0"/>
              </a:spcBef>
              <a:spcAft>
                <a:spcPts val="0"/>
              </a:spcAft>
              <a:buClr>
                <a:schemeClr val="dk1"/>
              </a:buClr>
              <a:buSzPts val="3600"/>
              <a:buFont typeface="Noto Sans Symbols"/>
              <a:buChar char="➢"/>
            </a:pPr>
            <a:r>
              <a:rPr lang="en-US" sz="3600"/>
              <a:t>Go through the entire I/I form with them, asking clarifying questions and determining what is in scope for you.</a:t>
            </a:r>
          </a:p>
          <a:p>
            <a:pPr indent="-317500" lvl="0" marL="342900" marR="0" rtl="0" algn="l">
              <a:spcBef>
                <a:spcPts val="80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Verify photo ID(s) &amp; Social Security card(s)</a:t>
            </a:r>
          </a:p>
          <a:p>
            <a:pPr indent="-317500" lvl="0" marL="342900" marR="0" rtl="0" algn="l">
              <a:spcBef>
                <a:spcPts val="80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Ensure taxpayer cannot be a dependent of anyone else (Pub 4012: C-1, C-5 to C-6)</a:t>
            </a:r>
          </a:p>
          <a:p>
            <a:pPr indent="-317500" lvl="0" marL="342900" marR="0" rtl="0" algn="l">
              <a:spcBef>
                <a:spcPts val="800"/>
              </a:spcBef>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Determine dependents (Pub 4012: C-3 to C-8)</a:t>
            </a:r>
          </a:p>
        </p:txBody>
      </p:sp>
      <p:sp>
        <p:nvSpPr>
          <p:cNvPr id="516" name="Shape 51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Shape 522"/>
          <p:cNvSpPr txBox="1"/>
          <p:nvPr>
            <p:ph type="title"/>
          </p:nvPr>
        </p:nvSpPr>
        <p:spPr>
          <a:xfrm>
            <a:off x="609600" y="-66637"/>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Part 1: Preliminary Interview</a:t>
            </a:r>
          </a:p>
        </p:txBody>
      </p:sp>
      <p:sp>
        <p:nvSpPr>
          <p:cNvPr id="523" name="Shape 523"/>
          <p:cNvSpPr txBox="1"/>
          <p:nvPr>
            <p:ph idx="1" type="body"/>
          </p:nvPr>
        </p:nvSpPr>
        <p:spPr>
          <a:xfrm>
            <a:off x="146250" y="759750"/>
            <a:ext cx="11928300" cy="4526100"/>
          </a:xfrm>
          <a:prstGeom prst="rect">
            <a:avLst/>
          </a:prstGeom>
          <a:noFill/>
          <a:ln>
            <a:noFill/>
          </a:ln>
        </p:spPr>
        <p:txBody>
          <a:bodyPr anchorCtr="0" anchor="t" bIns="45700" lIns="91425" rIns="91425" wrap="square" tIns="45700">
            <a:noAutofit/>
          </a:bodyPr>
          <a:lstStyle/>
          <a:p>
            <a:pPr indent="-317500" lvl="0" marL="342900" marR="0" rtl="0" algn="l">
              <a:lnSpc>
                <a:spcPct val="90000"/>
              </a:lnSpc>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Complete part of Section II “To be completed by a Certified Volunteer Preparer”</a:t>
            </a:r>
          </a:p>
          <a:p>
            <a:pPr indent="-317500" lvl="0" marL="342900" marR="0" rtl="0" algn="l">
              <a:lnSpc>
                <a:spcPct val="90000"/>
              </a:lnSpc>
              <a:spcBef>
                <a:spcPts val="80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Determine filing status (Pub 4012: B-1 to B-3)</a:t>
            </a:r>
          </a:p>
          <a:p>
            <a:pPr indent="-317500" lvl="0" marL="342900" marR="0" rtl="0" algn="l">
              <a:lnSpc>
                <a:spcPct val="90000"/>
              </a:lnSpc>
              <a:spcBef>
                <a:spcPts val="80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REVIEW pages 1-3 of I/I Form and ask clarifying questions:</a:t>
            </a:r>
          </a:p>
          <a:p>
            <a:pPr indent="-285750" lvl="1" marL="742950" marR="0" rtl="0" algn="l">
              <a:lnSpc>
                <a:spcPct val="90000"/>
              </a:lnSpc>
              <a:spcBef>
                <a:spcPts val="800"/>
              </a:spcBef>
              <a:spcAft>
                <a:spcPts val="0"/>
              </a:spcAft>
              <a:buClr>
                <a:schemeClr val="dk1"/>
              </a:buClr>
              <a:buSzPts val="3600"/>
              <a:buFont typeface="Arial"/>
              <a:buChar char="•"/>
            </a:pPr>
            <a:r>
              <a:rPr lang="en-US"/>
              <a:t>I see you marked that you are unmarried and have no one else living in your home?</a:t>
            </a:r>
          </a:p>
          <a:p>
            <a:pPr indent="-285750" lvl="1" marL="742950" marR="0" rtl="0" algn="l">
              <a:lnSpc>
                <a:spcPct val="90000"/>
              </a:lnSpc>
              <a:spcBef>
                <a:spcPts val="720"/>
              </a:spcBef>
              <a:spcAft>
                <a:spcPts val="0"/>
              </a:spcAft>
              <a:buClr>
                <a:schemeClr val="dk1"/>
              </a:buClr>
              <a:buSzPts val="3600"/>
              <a:buFont typeface="Arial"/>
              <a:buChar char="•"/>
            </a:pPr>
            <a:r>
              <a:rPr b="0" i="0" lang="en-US" u="none" cap="none" strike="noStrike">
                <a:solidFill>
                  <a:schemeClr val="dk1"/>
                </a:solidFill>
                <a:latin typeface="Questrial"/>
                <a:ea typeface="Questrial"/>
                <a:cs typeface="Questrial"/>
                <a:sym typeface="Questrial"/>
              </a:rPr>
              <a:t>Collect necessary forms</a:t>
            </a:r>
          </a:p>
          <a:p>
            <a:pPr indent="-285750" lvl="1" marL="742950" marR="0" rtl="0" algn="l">
              <a:lnSpc>
                <a:spcPct val="90000"/>
              </a:lnSpc>
              <a:spcBef>
                <a:spcPts val="720"/>
              </a:spcBef>
              <a:spcAft>
                <a:spcPts val="0"/>
              </a:spcAft>
              <a:buClr>
                <a:schemeClr val="dk1"/>
              </a:buClr>
              <a:buSzPts val="3600"/>
              <a:buFont typeface="Arial"/>
              <a:buChar char="•"/>
            </a:pPr>
            <a:r>
              <a:rPr b="0" i="0" lang="en-US" u="none" cap="none" strike="noStrike">
                <a:solidFill>
                  <a:schemeClr val="dk1"/>
                </a:solidFill>
                <a:latin typeface="Questrial"/>
                <a:ea typeface="Questrial"/>
                <a:cs typeface="Questrial"/>
                <a:sym typeface="Questrial"/>
              </a:rPr>
              <a:t>“Yes” or “No” answer for all questions on page 2</a:t>
            </a:r>
          </a:p>
          <a:p>
            <a:pPr indent="-317500" lvl="0" marL="342900" marR="0" rtl="0" algn="l">
              <a:lnSpc>
                <a:spcPct val="90000"/>
              </a:lnSpc>
              <a:spcBef>
                <a:spcPts val="800"/>
              </a:spcBef>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Write your full name at the bottom of page 4</a:t>
            </a:r>
          </a:p>
        </p:txBody>
      </p:sp>
      <p:sp>
        <p:nvSpPr>
          <p:cNvPr id="524" name="Shape 52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sp>
        <p:nvSpPr>
          <p:cNvPr id="530" name="Shape 53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Part 1: Preliminary Interview</a:t>
            </a:r>
          </a:p>
        </p:txBody>
      </p:sp>
      <p:sp>
        <p:nvSpPr>
          <p:cNvPr id="531" name="Shape 531"/>
          <p:cNvSpPr txBox="1"/>
          <p:nvPr>
            <p:ph idx="1" type="body"/>
          </p:nvPr>
        </p:nvSpPr>
        <p:spPr>
          <a:xfrm>
            <a:off x="609600" y="1600203"/>
            <a:ext cx="10972800" cy="45261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800"/>
              </a:spcBef>
              <a:buClr>
                <a:schemeClr val="dk1"/>
              </a:buClr>
              <a:buSzPts val="4000"/>
              <a:buFont typeface="Noto Sans Symbols"/>
              <a:buChar char="➢"/>
            </a:pPr>
            <a:r>
              <a:rPr lang="en-US"/>
              <a:t>Always consult the Scope of Service Chart to see if the income or expense is in scope for your level of certification.</a:t>
            </a:r>
          </a:p>
          <a:p>
            <a:pPr indent="-342900" lvl="0" marL="342900" marR="0" rtl="0" algn="l">
              <a:lnSpc>
                <a:spcPct val="90000"/>
              </a:lnSpc>
              <a:spcBef>
                <a:spcPts val="800"/>
              </a:spcBef>
              <a:buClr>
                <a:schemeClr val="dk1"/>
              </a:buClr>
              <a:buSzPts val="4000"/>
              <a:buFont typeface="Noto Sans Symbols"/>
              <a:buChar char="➢"/>
            </a:pPr>
            <a:r>
              <a:rPr lang="en-US"/>
              <a:t>If something is out of scope for you, put the form to the side and make a note on the back page of the I/I form for the advanced volunteer.</a:t>
            </a:r>
          </a:p>
        </p:txBody>
      </p:sp>
      <p:sp>
        <p:nvSpPr>
          <p:cNvPr id="532" name="Shape 53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6" name="Shape 536"/>
        <p:cNvGrpSpPr/>
        <p:nvPr/>
      </p:nvGrpSpPr>
      <p:grpSpPr>
        <a:xfrm>
          <a:off x="0" y="0"/>
          <a:ext cx="0" cy="0"/>
          <a:chOff x="0" y="0"/>
          <a:chExt cx="0" cy="0"/>
        </a:xfrm>
      </p:grpSpPr>
      <p:sp>
        <p:nvSpPr>
          <p:cNvPr id="537" name="Shape 53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Part 1: Preliminary Interview – Identification</a:t>
            </a:r>
          </a:p>
        </p:txBody>
      </p:sp>
      <p:sp>
        <p:nvSpPr>
          <p:cNvPr id="538" name="Shape 538"/>
          <p:cNvSpPr txBox="1"/>
          <p:nvPr>
            <p:ph idx="1" type="body"/>
          </p:nvPr>
        </p:nvSpPr>
        <p:spPr>
          <a:xfrm>
            <a:off x="609600" y="1417653"/>
            <a:ext cx="10972800" cy="45261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Photo IDs</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Verify photo IDs for  taxpayer (and spouse)</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Social Security cards</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Obtain and verify a SS card (original or copy)</a:t>
            </a:r>
          </a:p>
          <a:p>
            <a:pPr indent="-228600" lvl="2" marL="1143000" marR="0" rtl="0" algn="l">
              <a:lnSpc>
                <a:spcPct val="90000"/>
              </a:lnSpc>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Verify SS numbers for taxpayer (and spouse)</a:t>
            </a:r>
          </a:p>
          <a:p>
            <a:pPr indent="-228600" lvl="2" marL="1143000" marR="0" rtl="0" algn="l">
              <a:lnSpc>
                <a:spcPct val="90000"/>
              </a:lnSpc>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Verify SS numbers for dependent(s)</a:t>
            </a:r>
          </a:p>
          <a:p>
            <a:pPr indent="-285750" lvl="1" marL="742950" marR="0" rtl="0" algn="l">
              <a:lnSpc>
                <a:spcPct val="90000"/>
              </a:lnSpc>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Enter name EXACTLY as it appears on SS card!</a:t>
            </a:r>
          </a:p>
        </p:txBody>
      </p:sp>
      <p:sp>
        <p:nvSpPr>
          <p:cNvPr id="539" name="Shape 53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Shape 6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Resources</a:t>
            </a:r>
          </a:p>
        </p:txBody>
      </p:sp>
      <p:sp>
        <p:nvSpPr>
          <p:cNvPr id="70" name="Shape 70"/>
          <p:cNvSpPr txBox="1"/>
          <p:nvPr>
            <p:ph idx="1" type="body"/>
          </p:nvPr>
        </p:nvSpPr>
        <p:spPr>
          <a:xfrm>
            <a:off x="609600" y="1340177"/>
            <a:ext cx="10972800" cy="4673100"/>
          </a:xfrm>
          <a:prstGeom prst="rect">
            <a:avLst/>
          </a:prstGeom>
          <a:noFill/>
          <a:ln>
            <a:noFill/>
          </a:ln>
        </p:spPr>
        <p:txBody>
          <a:bodyPr anchorCtr="0" anchor="t" bIns="45700" lIns="91425" rIns="91425" wrap="square" tIns="45700">
            <a:noAutofit/>
          </a:bodyPr>
          <a:lstStyle/>
          <a:p>
            <a:pPr indent="-342900" lvl="0" marL="342900" marR="0" rtl="0" algn="l">
              <a:lnSpc>
                <a:spcPct val="80000"/>
              </a:lnSpc>
              <a:spcBef>
                <a:spcPts val="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SaveFirst Basic Volunteer Training Agenda</a:t>
            </a:r>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SaveFirst Basic Volunteer Training Notes</a:t>
            </a:r>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SaveFirst Basic Training Summary Chart</a:t>
            </a:r>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SaveFirst Ba</a:t>
            </a:r>
            <a:r>
              <a:rPr lang="en-US" sz="3100"/>
              <a:t>si</a:t>
            </a:r>
            <a:r>
              <a:rPr b="0" i="0" lang="en-US" sz="3100" u="none" cap="none" strike="noStrike">
                <a:solidFill>
                  <a:schemeClr val="dk1"/>
                </a:solidFill>
                <a:latin typeface="Questrial"/>
                <a:ea typeface="Questrial"/>
                <a:cs typeface="Questrial"/>
                <a:sym typeface="Questrial"/>
              </a:rPr>
              <a:t>c Training TaxSlayer Exercises</a:t>
            </a:r>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Helpful Tips for Out of Scope Topics on the 20</a:t>
            </a:r>
            <a:r>
              <a:rPr lang="en-US" sz="3100"/>
              <a:t>XX</a:t>
            </a:r>
            <a:r>
              <a:rPr b="0" i="0" lang="en-US" sz="3100" u="none" cap="none" strike="noStrike">
                <a:solidFill>
                  <a:schemeClr val="dk1"/>
                </a:solidFill>
                <a:latin typeface="Questrial"/>
                <a:ea typeface="Questrial"/>
                <a:cs typeface="Questrial"/>
                <a:sym typeface="Questrial"/>
              </a:rPr>
              <a:t> IRS Basic Certification Exam (</a:t>
            </a:r>
            <a:r>
              <a:rPr b="1" i="1" lang="en-US" sz="3100" u="none" cap="none" strike="noStrike">
                <a:solidFill>
                  <a:schemeClr val="dk1"/>
                </a:solidFill>
                <a:latin typeface="Questrial"/>
                <a:ea typeface="Questrial"/>
                <a:cs typeface="Questrial"/>
                <a:sym typeface="Questrial"/>
              </a:rPr>
              <a:t>use on the test</a:t>
            </a:r>
            <a:r>
              <a:rPr b="0" i="0" lang="en-US" sz="3100" u="none" cap="none" strike="noStrike">
                <a:solidFill>
                  <a:schemeClr val="dk1"/>
                </a:solidFill>
                <a:latin typeface="Questrial"/>
                <a:ea typeface="Questrial"/>
                <a:cs typeface="Questrial"/>
                <a:sym typeface="Questrial"/>
              </a:rPr>
              <a:t>)</a:t>
            </a:r>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Selection from IRS Publication 4012 Volunteer Resource Guide</a:t>
            </a:r>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SaveFirst Volunteer FAQs and Volunteer Etiquette</a:t>
            </a:r>
          </a:p>
          <a:p>
            <a:pPr indent="-342900" lvl="0" marL="342900" marR="0" rtl="0" algn="l">
              <a:lnSpc>
                <a:spcPct val="80000"/>
              </a:lnSpc>
              <a:spcBef>
                <a:spcPts val="620"/>
              </a:spcBef>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Impact America Staff</a:t>
            </a:r>
          </a:p>
        </p:txBody>
      </p:sp>
      <p:sp>
        <p:nvSpPr>
          <p:cNvPr id="71" name="Shape 7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3" name="Shape 543"/>
        <p:cNvGrpSpPr/>
        <p:nvPr/>
      </p:nvGrpSpPr>
      <p:grpSpPr>
        <a:xfrm>
          <a:off x="0" y="0"/>
          <a:ext cx="0" cy="0"/>
          <a:chOff x="0" y="0"/>
          <a:chExt cx="0" cy="0"/>
        </a:xfrm>
      </p:grpSpPr>
      <p:sp>
        <p:nvSpPr>
          <p:cNvPr id="544" name="Shape 544"/>
          <p:cNvSpPr txBox="1"/>
          <p:nvPr>
            <p:ph type="title"/>
          </p:nvPr>
        </p:nvSpPr>
        <p:spPr>
          <a:xfrm>
            <a:off x="146250" y="225900"/>
            <a:ext cx="116010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Part 1: Preliminary Interview – Acceptable Documents other than SS Card</a:t>
            </a:r>
          </a:p>
        </p:txBody>
      </p:sp>
      <p:sp>
        <p:nvSpPr>
          <p:cNvPr id="545" name="Shape 545"/>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Form SSA-1099 statement</a:t>
            </a: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Medicare Card (with an “A” after the SSN)</a:t>
            </a: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ITIN card	</a:t>
            </a: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Issued for nonresidents who need to file tax returns but cannot receive SS cards</a:t>
            </a: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9XX-XX-XXXX (enter just like SS number)</a:t>
            </a: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ATIN for dependent</a:t>
            </a: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Issued for child while adoption is pending</a:t>
            </a:r>
          </a:p>
          <a:p>
            <a:pPr indent="-285750" lvl="1" marL="742950" marR="0" rtl="0" algn="l">
              <a:lnSpc>
                <a:spcPct val="80000"/>
              </a:lnSpc>
              <a:spcBef>
                <a:spcPts val="612"/>
              </a:spcBef>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9XX-XX-XXXX (enter just like SS number)</a:t>
            </a:r>
          </a:p>
        </p:txBody>
      </p:sp>
      <p:sp>
        <p:nvSpPr>
          <p:cNvPr id="546" name="Shape 54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0" name="Shape 550"/>
        <p:cNvGrpSpPr/>
        <p:nvPr/>
      </p:nvGrpSpPr>
      <p:grpSpPr>
        <a:xfrm>
          <a:off x="0" y="0"/>
          <a:ext cx="0" cy="0"/>
          <a:chOff x="0" y="0"/>
          <a:chExt cx="0" cy="0"/>
        </a:xfrm>
      </p:grpSpPr>
      <p:sp>
        <p:nvSpPr>
          <p:cNvPr id="551" name="Shape 551"/>
          <p:cNvSpPr txBox="1"/>
          <p:nvPr>
            <p:ph type="title"/>
          </p:nvPr>
        </p:nvSpPr>
        <p:spPr>
          <a:xfrm>
            <a:off x="341275" y="274650"/>
            <a:ext cx="112410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Part 1: Preliminary Interview – Why conduct an interview?</a:t>
            </a:r>
          </a:p>
        </p:txBody>
      </p:sp>
      <p:sp>
        <p:nvSpPr>
          <p:cNvPr id="552" name="Shape 552"/>
          <p:cNvSpPr txBox="1"/>
          <p:nvPr>
            <p:ph idx="1" type="body"/>
          </p:nvPr>
        </p:nvSpPr>
        <p:spPr>
          <a:xfrm>
            <a:off x="609600" y="1535177"/>
            <a:ext cx="10972800" cy="52578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get to know the taxpayer and build a relationship</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might miss credits and deductions that could increase the taxpayer’s refund</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might miss important income documents that must be recorded</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may find that the return is out of scope </a:t>
            </a:r>
          </a:p>
          <a:p>
            <a:pPr indent="-342900" lvl="0" marL="342900" marR="0" rtl="0" algn="l">
              <a:lnSpc>
                <a:spcPct val="90000"/>
              </a:lnSpc>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Required by the IRS for due diligence</a:t>
            </a:r>
          </a:p>
        </p:txBody>
      </p:sp>
      <p:sp>
        <p:nvSpPr>
          <p:cNvPr id="553" name="Shape 55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7" name="Shape 557"/>
        <p:cNvGrpSpPr/>
        <p:nvPr/>
      </p:nvGrpSpPr>
      <p:grpSpPr>
        <a:xfrm>
          <a:off x="0" y="0"/>
          <a:ext cx="0" cy="0"/>
          <a:chOff x="0" y="0"/>
          <a:chExt cx="0" cy="0"/>
        </a:xfrm>
      </p:grpSpPr>
      <p:sp>
        <p:nvSpPr>
          <p:cNvPr id="558" name="Shape 55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Part 1: Preliminary Interview – Why conduct an interview?</a:t>
            </a:r>
          </a:p>
        </p:txBody>
      </p:sp>
      <p:sp>
        <p:nvSpPr>
          <p:cNvPr id="559" name="Shape 559"/>
          <p:cNvSpPr txBox="1"/>
          <p:nvPr>
            <p:ph idx="1" type="body"/>
          </p:nvPr>
        </p:nvSpPr>
        <p:spPr>
          <a:xfrm>
            <a:off x="609600" y="1600202"/>
            <a:ext cx="10972800" cy="52578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a:t>
            </a:r>
            <a:r>
              <a:rPr lang="en-US"/>
              <a:t>find out if any income documents or expenses need to be entered by a more advanced volunteer.</a:t>
            </a:r>
          </a:p>
          <a:p>
            <a:pPr indent="-342900" lvl="0" marL="342900" marR="0" rtl="0" algn="l">
              <a:lnSpc>
                <a:spcPct val="90000"/>
              </a:lnSpc>
              <a:spcBef>
                <a:spcPts val="0"/>
              </a:spcBef>
              <a:spcAft>
                <a:spcPts val="0"/>
              </a:spcAft>
              <a:buClr>
                <a:schemeClr val="dk1"/>
              </a:buClr>
              <a:buSzPts val="4000"/>
              <a:buFont typeface="Noto Sans Symbols"/>
              <a:buChar char="➢"/>
            </a:pPr>
            <a:r>
              <a:rPr lang="en-US"/>
              <a:t>A diligent and thorough interview saves a huge amount of time in the long run!</a:t>
            </a:r>
          </a:p>
          <a:p>
            <a:pPr indent="0" lvl="0" marL="0" marR="0" rtl="0" algn="l">
              <a:lnSpc>
                <a:spcPct val="90000"/>
              </a:lnSpc>
              <a:spcBef>
                <a:spcPts val="0"/>
              </a:spcBef>
              <a:spcAft>
                <a:spcPts val="0"/>
              </a:spcAft>
              <a:buNone/>
            </a:pPr>
            <a:br>
              <a:rPr lang="en-US"/>
            </a:br>
          </a:p>
        </p:txBody>
      </p:sp>
      <p:sp>
        <p:nvSpPr>
          <p:cNvPr id="560" name="Shape 56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Shape 56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p>
        </p:txBody>
      </p:sp>
      <p:sp>
        <p:nvSpPr>
          <p:cNvPr id="566" name="Shape 566"/>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1: Preliminary Interview</a:t>
            </a: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Part 2: Preparing the Return in TaxSlayer</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3: Quality Review</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4: Finishing the Return</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5: Filing the Return</a:t>
            </a:r>
          </a:p>
        </p:txBody>
      </p:sp>
      <p:sp>
        <p:nvSpPr>
          <p:cNvPr id="567" name="Shape 56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2" name="Shape 572"/>
        <p:cNvGrpSpPr/>
        <p:nvPr/>
      </p:nvGrpSpPr>
      <p:grpSpPr>
        <a:xfrm>
          <a:off x="0" y="0"/>
          <a:ext cx="0" cy="0"/>
          <a:chOff x="0" y="0"/>
          <a:chExt cx="0" cy="0"/>
        </a:xfrm>
      </p:grpSpPr>
      <p:pic>
        <p:nvPicPr>
          <p:cNvPr descr="Impact-logo_SaveFirst-green.eps" id="573" name="Shape 573"/>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574" name="Shape 574"/>
          <p:cNvSpPr/>
          <p:nvPr/>
        </p:nvSpPr>
        <p:spPr>
          <a:xfrm>
            <a:off x="1524003" y="-184666"/>
            <a:ext cx="184731" cy="369332"/>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575" name="Shape 575"/>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576" name="Shape 576"/>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577" name="Shape 577"/>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578" name="Shape 578"/>
          <p:cNvSpPr txBox="1"/>
          <p:nvPr/>
        </p:nvSpPr>
        <p:spPr>
          <a:xfrm>
            <a:off x="-1461427" y="1481721"/>
            <a:ext cx="184666"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579" name="Shape 579"/>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lang="en-US" sz="5400">
                <a:solidFill>
                  <a:schemeClr val="dk2"/>
                </a:solidFill>
                <a:latin typeface="Questrial"/>
                <a:ea typeface="Questrial"/>
                <a:cs typeface="Questrial"/>
                <a:sym typeface="Questrial"/>
              </a:rPr>
              <a:t>Exemptions</a:t>
            </a:r>
          </a:p>
        </p:txBody>
      </p:sp>
      <p:sp>
        <p:nvSpPr>
          <p:cNvPr id="580" name="Shape 58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5" name="Shape 585"/>
        <p:cNvGrpSpPr/>
        <p:nvPr/>
      </p:nvGrpSpPr>
      <p:grpSpPr>
        <a:xfrm>
          <a:off x="0" y="0"/>
          <a:ext cx="0" cy="0"/>
          <a:chOff x="0" y="0"/>
          <a:chExt cx="0" cy="0"/>
        </a:xfrm>
      </p:grpSpPr>
      <p:sp>
        <p:nvSpPr>
          <p:cNvPr id="586" name="Shape 58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Exemptions Objectives</a:t>
            </a:r>
          </a:p>
        </p:txBody>
      </p:sp>
      <p:sp>
        <p:nvSpPr>
          <p:cNvPr id="587" name="Shape 587"/>
          <p:cNvSpPr txBox="1"/>
          <p:nvPr>
            <p:ph idx="1" type="body"/>
          </p:nvPr>
        </p:nvSpPr>
        <p:spPr>
          <a:xfrm>
            <a:off x="609600" y="1600204"/>
            <a:ext cx="10972800" cy="3902526"/>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342900" lvl="0" marL="342900" marR="0" rtl="0" algn="l">
              <a:spcBef>
                <a:spcPts val="0"/>
              </a:spcBef>
              <a:spcAft>
                <a:spcPts val="0"/>
              </a:spcAft>
              <a:buClr>
                <a:schemeClr val="accent3"/>
              </a:buClr>
              <a:buSzPts val="4000"/>
              <a:buFont typeface="Noto Sans Symbols"/>
              <a:buChar char="➢"/>
            </a:pPr>
            <a:r>
              <a:rPr b="1" i="0" lang="en-US" sz="4000" u="none" cap="none" strike="noStrike">
                <a:solidFill>
                  <a:schemeClr val="accent3"/>
                </a:solidFill>
                <a:latin typeface="Questrial"/>
                <a:ea typeface="Questrial"/>
                <a:cs typeface="Questrial"/>
                <a:sym typeface="Questrial"/>
              </a:rPr>
              <a:t>After completing this section, the volunteer will be able to:</a:t>
            </a: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Determine a taxpayer’s eligibility for a personal exemption</a:t>
            </a:r>
          </a:p>
          <a:p>
            <a:pPr indent="-285750" lvl="1" marL="742950" marR="0" rtl="0" algn="l">
              <a:spcBef>
                <a:spcPts val="720"/>
              </a:spcBef>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Assess whether a person qualifies as a dependent of a taxpayer</a:t>
            </a:r>
          </a:p>
        </p:txBody>
      </p:sp>
      <p:sp>
        <p:nvSpPr>
          <p:cNvPr id="588" name="Shape 58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7">
                                            <p:txEl>
                                              <p:pRg end="0" st="0"/>
                                            </p:txEl>
                                          </p:spTgt>
                                        </p:tgtEl>
                                        <p:attrNameLst>
                                          <p:attrName>style.visibility</p:attrName>
                                        </p:attrNameLst>
                                      </p:cBhvr>
                                      <p:to>
                                        <p:strVal val="visible"/>
                                      </p:to>
                                    </p:set>
                                    <p:animEffect filter="fade" transition="in">
                                      <p:cBhvr>
                                        <p:cTn dur="1000"/>
                                        <p:tgtEl>
                                          <p:spTgt spid="58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7">
                                            <p:txEl>
                                              <p:pRg end="1" st="1"/>
                                            </p:txEl>
                                          </p:spTgt>
                                        </p:tgtEl>
                                        <p:attrNameLst>
                                          <p:attrName>style.visibility</p:attrName>
                                        </p:attrNameLst>
                                      </p:cBhvr>
                                      <p:to>
                                        <p:strVal val="visible"/>
                                      </p:to>
                                    </p:set>
                                    <p:animEffect filter="fade" transition="in">
                                      <p:cBhvr>
                                        <p:cTn dur="1000"/>
                                        <p:tgtEl>
                                          <p:spTgt spid="58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7">
                                            <p:txEl>
                                              <p:pRg end="2" st="2"/>
                                            </p:txEl>
                                          </p:spTgt>
                                        </p:tgtEl>
                                        <p:attrNameLst>
                                          <p:attrName>style.visibility</p:attrName>
                                        </p:attrNameLst>
                                      </p:cBhvr>
                                      <p:to>
                                        <p:strVal val="visible"/>
                                      </p:to>
                                    </p:set>
                                    <p:animEffect filter="fade" transition="in">
                                      <p:cBhvr>
                                        <p:cTn dur="1000"/>
                                        <p:tgtEl>
                                          <p:spTgt spid="58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3" name="Shape 593"/>
        <p:cNvGrpSpPr/>
        <p:nvPr/>
      </p:nvGrpSpPr>
      <p:grpSpPr>
        <a:xfrm>
          <a:off x="0" y="0"/>
          <a:ext cx="0" cy="0"/>
          <a:chOff x="0" y="0"/>
          <a:chExt cx="0" cy="0"/>
        </a:xfrm>
      </p:grpSpPr>
      <p:sp>
        <p:nvSpPr>
          <p:cNvPr id="594" name="Shape 59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Personal</a:t>
            </a:r>
            <a:r>
              <a:rPr b="1" i="0" lang="en-US" sz="4000" u="none" cap="none" strike="noStrike">
                <a:solidFill>
                  <a:schemeClr val="dk2"/>
                </a:solidFill>
                <a:latin typeface="Questrial"/>
                <a:ea typeface="Questrial"/>
                <a:cs typeface="Questrial"/>
                <a:sym typeface="Questrial"/>
              </a:rPr>
              <a:t> </a:t>
            </a:r>
            <a:r>
              <a:rPr b="1" i="0" lang="en-US" sz="4800" u="none" cap="none" strike="noStrike">
                <a:solidFill>
                  <a:schemeClr val="dk2"/>
                </a:solidFill>
                <a:latin typeface="Questrial"/>
                <a:ea typeface="Questrial"/>
                <a:cs typeface="Questrial"/>
                <a:sym typeface="Questrial"/>
              </a:rPr>
              <a:t>Exemptions</a:t>
            </a:r>
          </a:p>
        </p:txBody>
      </p:sp>
      <p:sp>
        <p:nvSpPr>
          <p:cNvPr id="595" name="Shape 595"/>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Each personal exemption decreases the taxable income by $4,</a:t>
            </a:r>
            <a:r>
              <a:rPr lang="en-US"/>
              <a:t>05</a:t>
            </a:r>
            <a:r>
              <a:rPr b="0" i="0" lang="en-US" sz="4000" u="none" cap="none" strike="noStrike">
                <a:solidFill>
                  <a:schemeClr val="dk1"/>
                </a:solidFill>
                <a:latin typeface="Questrial"/>
                <a:ea typeface="Questrial"/>
                <a:cs typeface="Questrial"/>
                <a:sym typeface="Questrial"/>
              </a:rPr>
              <a:t>0</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claim exemptions for:</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 UNLESS the taxpayer can be claimed as a dependent by someone else.</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Spouse UNLESS the spouse can be claimed as a dependent by someone else.</a:t>
            </a:r>
          </a:p>
          <a:p>
            <a:pPr indent="-342900" lvl="0" marL="342900" marR="0" rtl="0" algn="l">
              <a:spcBef>
                <a:spcPts val="800"/>
              </a:spcBef>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596" name="Shape 59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1" name="Shape 601"/>
        <p:cNvGrpSpPr/>
        <p:nvPr/>
      </p:nvGrpSpPr>
      <p:grpSpPr>
        <a:xfrm>
          <a:off x="0" y="0"/>
          <a:ext cx="0" cy="0"/>
          <a:chOff x="0" y="0"/>
          <a:chExt cx="0" cy="0"/>
        </a:xfrm>
      </p:grpSpPr>
      <p:sp>
        <p:nvSpPr>
          <p:cNvPr id="602" name="Shape 60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Personal Exemptions</a:t>
            </a:r>
          </a:p>
        </p:txBody>
      </p:sp>
      <p:sp>
        <p:nvSpPr>
          <p:cNvPr id="603" name="Shape 603"/>
          <p:cNvSpPr txBox="1"/>
          <p:nvPr>
            <p:ph idx="1" type="body"/>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spcAft>
                <a:spcPts val="0"/>
              </a:spcAft>
              <a:buClr>
                <a:schemeClr val="dk1"/>
              </a:buClr>
              <a:buFont typeface="Noto Sans Symbols"/>
              <a:buNone/>
            </a:pPr>
            <a:r>
              <a:rPr b="1" i="1" lang="en-US" sz="4800" u="none" cap="none" strike="noStrike">
                <a:solidFill>
                  <a:schemeClr val="dk1"/>
                </a:solidFill>
                <a:latin typeface="Questrial"/>
                <a:ea typeface="Questrial"/>
                <a:cs typeface="Questrial"/>
                <a:sym typeface="Questrial"/>
              </a:rPr>
              <a:t>Remember: </a:t>
            </a:r>
          </a:p>
          <a:p>
            <a:pPr indent="0" lvl="0" marL="0" marR="0" rtl="0" algn="ctr">
              <a:spcBef>
                <a:spcPts val="800"/>
              </a:spcBef>
              <a:buClr>
                <a:schemeClr val="dk1"/>
              </a:buClr>
              <a:buFont typeface="Noto Sans Symbols"/>
              <a:buNone/>
            </a:pPr>
            <a:r>
              <a:rPr b="0" i="0" lang="en-US" sz="4000" u="none" cap="none" strike="noStrike">
                <a:solidFill>
                  <a:schemeClr val="dk1"/>
                </a:solidFill>
                <a:latin typeface="Questrial"/>
                <a:ea typeface="Questrial"/>
                <a:cs typeface="Questrial"/>
                <a:sym typeface="Questrial"/>
              </a:rPr>
              <a:t>It’s not whether the taxpayer IS claimed as a dependent, but whether the taxpayer CAN BE claimed as a dependent that determines whether the taxpayer can claim an exemption.</a:t>
            </a:r>
          </a:p>
        </p:txBody>
      </p:sp>
      <p:sp>
        <p:nvSpPr>
          <p:cNvPr id="604" name="Shape 60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3">
                                            <p:txEl>
                                              <p:pRg end="0" st="0"/>
                                            </p:txEl>
                                          </p:spTgt>
                                        </p:tgtEl>
                                        <p:attrNameLst>
                                          <p:attrName>style.visibility</p:attrName>
                                        </p:attrNameLst>
                                      </p:cBhvr>
                                      <p:to>
                                        <p:strVal val="visible"/>
                                      </p:to>
                                    </p:set>
                                    <p:animEffect filter="fade" transition="in">
                                      <p:cBhvr>
                                        <p:cTn dur="1000"/>
                                        <p:tgtEl>
                                          <p:spTgt spid="6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3">
                                            <p:txEl>
                                              <p:pRg end="1" st="1"/>
                                            </p:txEl>
                                          </p:spTgt>
                                        </p:tgtEl>
                                        <p:attrNameLst>
                                          <p:attrName>style.visibility</p:attrName>
                                        </p:attrNameLst>
                                      </p:cBhvr>
                                      <p:to>
                                        <p:strVal val="visible"/>
                                      </p:to>
                                    </p:set>
                                    <p:animEffect filter="fade" transition="in">
                                      <p:cBhvr>
                                        <p:cTn dur="1000"/>
                                        <p:tgtEl>
                                          <p:spTgt spid="60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9" name="Shape 609"/>
        <p:cNvGrpSpPr/>
        <p:nvPr/>
      </p:nvGrpSpPr>
      <p:grpSpPr>
        <a:xfrm>
          <a:off x="0" y="0"/>
          <a:ext cx="0" cy="0"/>
          <a:chOff x="0" y="0"/>
          <a:chExt cx="0" cy="0"/>
        </a:xfrm>
      </p:grpSpPr>
      <p:sp>
        <p:nvSpPr>
          <p:cNvPr id="610" name="Shape 61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Personal Exemptions</a:t>
            </a:r>
          </a:p>
        </p:txBody>
      </p:sp>
      <p:pic>
        <p:nvPicPr>
          <p:cNvPr id="611" name="Shape 611"/>
          <p:cNvPicPr preferRelativeResize="0"/>
          <p:nvPr/>
        </p:nvPicPr>
        <p:blipFill>
          <a:blip r:embed="rId3">
            <a:alphaModFix/>
          </a:blip>
          <a:stretch>
            <a:fillRect/>
          </a:stretch>
        </p:blipFill>
        <p:spPr>
          <a:xfrm>
            <a:off x="609600" y="3928750"/>
            <a:ext cx="11224975" cy="550425"/>
          </a:xfrm>
          <a:prstGeom prst="rect">
            <a:avLst/>
          </a:prstGeom>
          <a:noFill/>
          <a:ln cap="flat" cmpd="sng" w="28575">
            <a:solidFill>
              <a:srgbClr val="000000"/>
            </a:solidFill>
            <a:prstDash val="solid"/>
            <a:round/>
            <a:headEnd len="med" w="med" type="none"/>
            <a:tailEnd len="med" w="med" type="none"/>
          </a:ln>
        </p:spPr>
      </p:pic>
      <p:sp>
        <p:nvSpPr>
          <p:cNvPr id="612" name="Shape 612"/>
          <p:cNvSpPr txBox="1"/>
          <p:nvPr/>
        </p:nvSpPr>
        <p:spPr>
          <a:xfrm>
            <a:off x="357704" y="1110125"/>
            <a:ext cx="9560400" cy="3000000"/>
          </a:xfrm>
          <a:prstGeom prst="rect">
            <a:avLst/>
          </a:prstGeom>
          <a:noFill/>
          <a:ln>
            <a:noFill/>
          </a:ln>
        </p:spPr>
        <p:txBody>
          <a:bodyPr anchorCtr="0" anchor="ctr" bIns="91425" lIns="91425" rIns="91425" wrap="square" tIns="91425">
            <a:noAutofit/>
          </a:bodyPr>
          <a:lstStyle/>
          <a:p>
            <a:pPr indent="-342900" lvl="0" marL="342900" rtl="0">
              <a:spcBef>
                <a:spcPts val="0"/>
              </a:spcBef>
              <a:buClr>
                <a:schemeClr val="dk1"/>
              </a:buClr>
              <a:buSzPts val="4000"/>
              <a:buFont typeface="Noto Sans Symbols"/>
              <a:buChar char="➢"/>
            </a:pPr>
            <a:r>
              <a:rPr lang="en-US" sz="4000">
                <a:solidFill>
                  <a:schemeClr val="dk1"/>
                </a:solidFill>
                <a:latin typeface="Questrial"/>
                <a:ea typeface="Questrial"/>
                <a:cs typeface="Questrial"/>
                <a:sym typeface="Questrial"/>
              </a:rPr>
              <a:t>Let’s look at the I/I form</a:t>
            </a:r>
          </a:p>
        </p:txBody>
      </p:sp>
      <p:sp>
        <p:nvSpPr>
          <p:cNvPr id="613" name="Shape 61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8" name="Shape 618"/>
        <p:cNvGrpSpPr/>
        <p:nvPr/>
      </p:nvGrpSpPr>
      <p:grpSpPr>
        <a:xfrm>
          <a:off x="0" y="0"/>
          <a:ext cx="0" cy="0"/>
          <a:chOff x="0" y="0"/>
          <a:chExt cx="0" cy="0"/>
        </a:xfrm>
      </p:grpSpPr>
      <p:sp>
        <p:nvSpPr>
          <p:cNvPr id="619" name="Shape 61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Exemptions</a:t>
            </a:r>
          </a:p>
        </p:txBody>
      </p:sp>
      <p:sp>
        <p:nvSpPr>
          <p:cNvPr id="620" name="Shape 620"/>
          <p:cNvSpPr txBox="1"/>
          <p:nvPr>
            <p:ph idx="1" type="body"/>
          </p:nvPr>
        </p:nvSpPr>
        <p:spPr>
          <a:xfrm>
            <a:off x="316625" y="1214028"/>
            <a:ext cx="10972800" cy="49224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Each dependency exemption decreases taxable income by $4,</a:t>
            </a:r>
            <a:r>
              <a:rPr lang="en-US"/>
              <a:t>05</a:t>
            </a:r>
            <a:r>
              <a:rPr b="0" i="0" lang="en-US" sz="4000" u="none" cap="none" strike="noStrike">
                <a:solidFill>
                  <a:schemeClr val="dk1"/>
                </a:solidFill>
                <a:latin typeface="Questrial"/>
                <a:ea typeface="Questrial"/>
                <a:cs typeface="Questrial"/>
                <a:sym typeface="Questrial"/>
              </a:rPr>
              <a:t>0</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taxpayer can claim exemptions for:</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children</a:t>
            </a: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relatives</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These qualifying individuals </a:t>
            </a:r>
            <a:r>
              <a:rPr b="1" i="1" lang="en-US" sz="4000" u="none" cap="none" strike="noStrike">
                <a:solidFill>
                  <a:schemeClr val="dk1"/>
                </a:solidFill>
                <a:latin typeface="Questrial"/>
                <a:ea typeface="Questrial"/>
                <a:cs typeface="Questrial"/>
                <a:sym typeface="Questrial"/>
              </a:rPr>
              <a:t>usually</a:t>
            </a:r>
            <a:r>
              <a:rPr b="0" i="0" lang="en-US" sz="4000" u="none" cap="none" strike="noStrike">
                <a:solidFill>
                  <a:schemeClr val="dk1"/>
                </a:solidFill>
                <a:latin typeface="Questrial"/>
                <a:ea typeface="Questrial"/>
                <a:cs typeface="Questrial"/>
                <a:sym typeface="Questrial"/>
              </a:rPr>
              <a:t> live in the taxpayer’s home and generally receive significant support from the taxpayer</a:t>
            </a:r>
          </a:p>
          <a:p>
            <a:pPr indent="-342900" lvl="0" marL="342900" marR="0" rtl="0" algn="l">
              <a:lnSpc>
                <a:spcPct val="90000"/>
              </a:lnSpc>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621" name="Shape 62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20">
                                            <p:txEl>
                                              <p:pRg end="0" st="0"/>
                                            </p:txEl>
                                          </p:spTgt>
                                        </p:tgtEl>
                                        <p:attrNameLst>
                                          <p:attrName>style.visibility</p:attrName>
                                        </p:attrNameLst>
                                      </p:cBhvr>
                                      <p:to>
                                        <p:strVal val="visible"/>
                                      </p:to>
                                    </p:set>
                                    <p:anim calcmode="lin" valueType="num">
                                      <p:cBhvr additive="base">
                                        <p:cTn dur="500"/>
                                        <p:tgtEl>
                                          <p:spTgt spid="620">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620">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20">
                                            <p:txEl>
                                              <p:pRg end="1" st="1"/>
                                            </p:txEl>
                                          </p:spTgt>
                                        </p:tgtEl>
                                        <p:attrNameLst>
                                          <p:attrName>style.visibility</p:attrName>
                                        </p:attrNameLst>
                                      </p:cBhvr>
                                      <p:to>
                                        <p:strVal val="visible"/>
                                      </p:to>
                                    </p:set>
                                    <p:anim calcmode="lin" valueType="num">
                                      <p:cBhvr additive="base">
                                        <p:cTn dur="500"/>
                                        <p:tgtEl>
                                          <p:spTgt spid="620">
                                            <p:txEl>
                                              <p:pRg end="1" st="1"/>
                                            </p:txEl>
                                          </p:spTgt>
                                        </p:tgtEl>
                                        <p:attrNameLst>
                                          <p:attrName>ppt_w</p:attrName>
                                        </p:attrNameLst>
                                      </p:cBhvr>
                                      <p:tavLst>
                                        <p:tav fmla="" tm="0">
                                          <p:val>
                                            <p:strVal val="0"/>
                                          </p:val>
                                        </p:tav>
                                        <p:tav fmla="" tm="100000">
                                          <p:val>
                                            <p:strVal val="#ppt_w"/>
                                          </p:val>
                                        </p:tav>
                                      </p:tavLst>
                                    </p:anim>
                                    <p:anim calcmode="lin" valueType="num">
                                      <p:cBhvr additive="base">
                                        <p:cTn dur="500"/>
                                        <p:tgtEl>
                                          <p:spTgt spid="620">
                                            <p:txEl>
                                              <p:pRg end="1" st="1"/>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20">
                                            <p:txEl>
                                              <p:pRg end="2" st="2"/>
                                            </p:txEl>
                                          </p:spTgt>
                                        </p:tgtEl>
                                        <p:attrNameLst>
                                          <p:attrName>style.visibility</p:attrName>
                                        </p:attrNameLst>
                                      </p:cBhvr>
                                      <p:to>
                                        <p:strVal val="visible"/>
                                      </p:to>
                                    </p:set>
                                    <p:anim calcmode="lin" valueType="num">
                                      <p:cBhvr additive="base">
                                        <p:cTn dur="500"/>
                                        <p:tgtEl>
                                          <p:spTgt spid="620">
                                            <p:txEl>
                                              <p:pRg end="2" st="2"/>
                                            </p:txEl>
                                          </p:spTgt>
                                        </p:tgtEl>
                                        <p:attrNameLst>
                                          <p:attrName>ppt_w</p:attrName>
                                        </p:attrNameLst>
                                      </p:cBhvr>
                                      <p:tavLst>
                                        <p:tav fmla="" tm="0">
                                          <p:val>
                                            <p:strVal val="0"/>
                                          </p:val>
                                        </p:tav>
                                        <p:tav fmla="" tm="100000">
                                          <p:val>
                                            <p:strVal val="#ppt_w"/>
                                          </p:val>
                                        </p:tav>
                                      </p:tavLst>
                                    </p:anim>
                                    <p:anim calcmode="lin" valueType="num">
                                      <p:cBhvr additive="base">
                                        <p:cTn dur="500"/>
                                        <p:tgtEl>
                                          <p:spTgt spid="620">
                                            <p:txEl>
                                              <p:pRg end="2" st="2"/>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20">
                                            <p:txEl>
                                              <p:pRg end="3" st="3"/>
                                            </p:txEl>
                                          </p:spTgt>
                                        </p:tgtEl>
                                        <p:attrNameLst>
                                          <p:attrName>style.visibility</p:attrName>
                                        </p:attrNameLst>
                                      </p:cBhvr>
                                      <p:to>
                                        <p:strVal val="visible"/>
                                      </p:to>
                                    </p:set>
                                    <p:anim calcmode="lin" valueType="num">
                                      <p:cBhvr additive="base">
                                        <p:cTn dur="500"/>
                                        <p:tgtEl>
                                          <p:spTgt spid="620">
                                            <p:txEl>
                                              <p:pRg end="3" st="3"/>
                                            </p:txEl>
                                          </p:spTgt>
                                        </p:tgtEl>
                                        <p:attrNameLst>
                                          <p:attrName>ppt_w</p:attrName>
                                        </p:attrNameLst>
                                      </p:cBhvr>
                                      <p:tavLst>
                                        <p:tav fmla="" tm="0">
                                          <p:val>
                                            <p:strVal val="0"/>
                                          </p:val>
                                        </p:tav>
                                        <p:tav fmla="" tm="100000">
                                          <p:val>
                                            <p:strVal val="#ppt_w"/>
                                          </p:val>
                                        </p:tav>
                                      </p:tavLst>
                                    </p:anim>
                                    <p:anim calcmode="lin" valueType="num">
                                      <p:cBhvr additive="base">
                                        <p:cTn dur="500"/>
                                        <p:tgtEl>
                                          <p:spTgt spid="620">
                                            <p:txEl>
                                              <p:pRg end="3" st="3"/>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20">
                                            <p:txEl>
                                              <p:pRg end="4" st="4"/>
                                            </p:txEl>
                                          </p:spTgt>
                                        </p:tgtEl>
                                        <p:attrNameLst>
                                          <p:attrName>style.visibility</p:attrName>
                                        </p:attrNameLst>
                                      </p:cBhvr>
                                      <p:to>
                                        <p:strVal val="visible"/>
                                      </p:to>
                                    </p:set>
                                    <p:anim calcmode="lin" valueType="num">
                                      <p:cBhvr additive="base">
                                        <p:cTn dur="500"/>
                                        <p:tgtEl>
                                          <p:spTgt spid="620">
                                            <p:txEl>
                                              <p:pRg end="4" st="4"/>
                                            </p:txEl>
                                          </p:spTgt>
                                        </p:tgtEl>
                                        <p:attrNameLst>
                                          <p:attrName>ppt_w</p:attrName>
                                        </p:attrNameLst>
                                      </p:cBhvr>
                                      <p:tavLst>
                                        <p:tav fmla="" tm="0">
                                          <p:val>
                                            <p:strVal val="0"/>
                                          </p:val>
                                        </p:tav>
                                        <p:tav fmla="" tm="100000">
                                          <p:val>
                                            <p:strVal val="#ppt_w"/>
                                          </p:val>
                                        </p:tav>
                                      </p:tavLst>
                                    </p:anim>
                                    <p:anim calcmode="lin" valueType="num">
                                      <p:cBhvr additive="base">
                                        <p:cTn dur="500"/>
                                        <p:tgtEl>
                                          <p:spTgt spid="620">
                                            <p:txEl>
                                              <p:pRg end="4" st="4"/>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20">
                                            <p:txEl>
                                              <p:pRg end="5" st="5"/>
                                            </p:txEl>
                                          </p:spTgt>
                                        </p:tgtEl>
                                        <p:attrNameLst>
                                          <p:attrName>style.visibility</p:attrName>
                                        </p:attrNameLst>
                                      </p:cBhvr>
                                      <p:to>
                                        <p:strVal val="visible"/>
                                      </p:to>
                                    </p:set>
                                    <p:anim calcmode="lin" valueType="num">
                                      <p:cBhvr additive="base">
                                        <p:cTn dur="500"/>
                                        <p:tgtEl>
                                          <p:spTgt spid="620">
                                            <p:txEl>
                                              <p:pRg end="5" st="5"/>
                                            </p:txEl>
                                          </p:spTgt>
                                        </p:tgtEl>
                                        <p:attrNameLst>
                                          <p:attrName>ppt_w</p:attrName>
                                        </p:attrNameLst>
                                      </p:cBhvr>
                                      <p:tavLst>
                                        <p:tav fmla="" tm="0">
                                          <p:val>
                                            <p:strVal val="0"/>
                                          </p:val>
                                        </p:tav>
                                        <p:tav fmla="" tm="100000">
                                          <p:val>
                                            <p:strVal val="#ppt_w"/>
                                          </p:val>
                                        </p:tav>
                                      </p:tavLst>
                                    </p:anim>
                                    <p:anim calcmode="lin" valueType="num">
                                      <p:cBhvr additive="base">
                                        <p:cTn dur="500"/>
                                        <p:tgtEl>
                                          <p:spTgt spid="620">
                                            <p:txEl>
                                              <p:pRg end="5" st="5"/>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Shape 7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Please “Like” our Facebook Page</a:t>
            </a:r>
          </a:p>
        </p:txBody>
      </p:sp>
      <p:sp>
        <p:nvSpPr>
          <p:cNvPr id="77" name="Shape 77"/>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Please take some time to “like” our Facebook page: </a:t>
            </a:r>
            <a:r>
              <a:rPr b="0" i="0" lang="en-US" sz="4000" u="sng" cap="none" strike="noStrike">
                <a:solidFill>
                  <a:schemeClr val="hlink"/>
                </a:solidFill>
                <a:latin typeface="Questrial"/>
                <a:ea typeface="Questrial"/>
                <a:cs typeface="Questrial"/>
                <a:sym typeface="Questrial"/>
                <a:hlinkClick r:id="rId3"/>
              </a:rPr>
              <a:t>Impact America</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We will provide important tax season updates on this page</a:t>
            </a:r>
          </a:p>
        </p:txBody>
      </p:sp>
      <p:pic>
        <p:nvPicPr>
          <p:cNvPr descr="logo-facebook3.png" id="78" name="Shape 78"/>
          <p:cNvPicPr preferRelativeResize="0"/>
          <p:nvPr/>
        </p:nvPicPr>
        <p:blipFill rotWithShape="1">
          <a:blip r:embed="rId4">
            <a:alphaModFix/>
          </a:blip>
          <a:srcRect b="0" l="0" r="0" t="0"/>
          <a:stretch/>
        </p:blipFill>
        <p:spPr>
          <a:xfrm>
            <a:off x="9348579" y="4204313"/>
            <a:ext cx="2233821" cy="2233821"/>
          </a:xfrm>
          <a:prstGeom prst="rect">
            <a:avLst/>
          </a:prstGeom>
          <a:noFill/>
          <a:ln>
            <a:noFill/>
          </a:ln>
        </p:spPr>
      </p:pic>
      <p:sp>
        <p:nvSpPr>
          <p:cNvPr id="79" name="Shape 7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6" name="Shape 626"/>
        <p:cNvGrpSpPr/>
        <p:nvPr/>
      </p:nvGrpSpPr>
      <p:grpSpPr>
        <a:xfrm>
          <a:off x="0" y="0"/>
          <a:ext cx="0" cy="0"/>
          <a:chOff x="0" y="0"/>
          <a:chExt cx="0" cy="0"/>
        </a:xfrm>
      </p:grpSpPr>
      <p:sp>
        <p:nvSpPr>
          <p:cNvPr id="627" name="Shape 62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p>
        </p:txBody>
      </p:sp>
      <p:sp>
        <p:nvSpPr>
          <p:cNvPr id="628" name="Shape 628"/>
          <p:cNvSpPr txBox="1"/>
          <p:nvPr>
            <p:ph idx="1" type="body"/>
          </p:nvPr>
        </p:nvSpPr>
        <p:spPr>
          <a:xfrm>
            <a:off x="609600" y="1600200"/>
            <a:ext cx="10972800" cy="48450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285750" lvl="1" marL="742950" marR="0" rtl="0" algn="l">
              <a:lnSpc>
                <a:spcPct val="90000"/>
              </a:lnSpc>
              <a:spcBef>
                <a:spcPts val="0"/>
              </a:spcBef>
              <a:spcAft>
                <a:spcPts val="0"/>
              </a:spcAft>
              <a:buClr>
                <a:schemeClr val="dk1"/>
              </a:buClr>
              <a:buFont typeface="Noto Sans Symbols"/>
              <a:buNone/>
            </a:pPr>
            <a:r>
              <a:t/>
            </a:r>
            <a:endParaRPr b="0" i="0" sz="3600" u="none" cap="none" strike="noStrike">
              <a:solidFill>
                <a:schemeClr val="dk1"/>
              </a:solidFill>
              <a:latin typeface="Questrial"/>
              <a:ea typeface="Questrial"/>
              <a:cs typeface="Questrial"/>
              <a:sym typeface="Questrial"/>
            </a:endParaRPr>
          </a:p>
          <a:p>
            <a:pPr indent="-11113" lvl="0" marL="11113" marR="0" rtl="0" algn="ctr">
              <a:lnSpc>
                <a:spcPct val="90000"/>
              </a:lnSpc>
              <a:spcBef>
                <a:spcPts val="720"/>
              </a:spcBef>
              <a:spcAft>
                <a:spcPts val="0"/>
              </a:spcAft>
              <a:buClr>
                <a:schemeClr val="accent3"/>
              </a:buClr>
              <a:buFont typeface="Noto Sans Symbols"/>
              <a:buNone/>
            </a:pPr>
            <a:r>
              <a:rPr b="1" i="0" lang="en-US" sz="3600" u="none" cap="none" strike="noStrike">
                <a:solidFill>
                  <a:schemeClr val="accent3"/>
                </a:solidFill>
                <a:latin typeface="Questrial"/>
                <a:ea typeface="Questrial"/>
                <a:cs typeface="Questrial"/>
                <a:sym typeface="Questrial"/>
              </a:rPr>
              <a:t>Open the Publication 4012 to the Exemptions Tab to </a:t>
            </a:r>
            <a:r>
              <a:rPr b="1" i="0" lang="en-US" sz="3600" u="sng" cap="none" strike="noStrike">
                <a:solidFill>
                  <a:schemeClr val="accent3"/>
                </a:solidFill>
                <a:latin typeface="Questrial"/>
                <a:ea typeface="Questrial"/>
                <a:cs typeface="Questrial"/>
                <a:sym typeface="Questrial"/>
              </a:rPr>
              <a:t>Table 1: Dependency Exemption</a:t>
            </a:r>
          </a:p>
          <a:p>
            <a:pPr indent="-285750" lvl="1" marL="742950" marR="0" rtl="0" algn="l">
              <a:lnSpc>
                <a:spcPct val="90000"/>
              </a:lnSpc>
              <a:spcBef>
                <a:spcPts val="640"/>
              </a:spcBef>
              <a:spcAft>
                <a:spcPts val="0"/>
              </a:spcAft>
              <a:buClr>
                <a:schemeClr val="dk1"/>
              </a:buClr>
              <a:buFont typeface="Noto Sans Symbols"/>
              <a:buNone/>
            </a:pPr>
            <a:r>
              <a:t/>
            </a:r>
            <a:endParaRPr b="0" i="0" sz="3200" u="none" cap="none" strike="noStrike">
              <a:solidFill>
                <a:schemeClr val="accent3"/>
              </a:solidFill>
              <a:latin typeface="Questrial"/>
              <a:ea typeface="Questrial"/>
              <a:cs typeface="Questrial"/>
              <a:sym typeface="Questrial"/>
            </a:endParaRPr>
          </a:p>
          <a:p>
            <a:pPr indent="-3165" lvl="0" marL="3165" marR="0" rtl="0" algn="ctr">
              <a:lnSpc>
                <a:spcPct val="90000"/>
              </a:lnSpc>
              <a:spcBef>
                <a:spcPts val="960"/>
              </a:spcBef>
              <a:spcAft>
                <a:spcPts val="0"/>
              </a:spcAft>
              <a:buClr>
                <a:schemeClr val="accent3"/>
              </a:buClr>
              <a:buFont typeface="Noto Sans Symbols"/>
              <a:buNone/>
            </a:pPr>
            <a:r>
              <a:rPr b="1" i="1" lang="en-US" sz="4800" u="none" cap="none" strike="noStrike">
                <a:solidFill>
                  <a:schemeClr val="accent3"/>
                </a:solidFill>
                <a:latin typeface="Questrial"/>
                <a:ea typeface="Questrial"/>
                <a:cs typeface="Questrial"/>
                <a:sym typeface="Questrial"/>
              </a:rPr>
              <a:t>ALWAYS BEGIN WITH THIS CHART TO DETERMINE IF A PERSON QUALIFIES AS A DEPENDENT</a:t>
            </a:r>
          </a:p>
          <a:p>
            <a:pPr indent="-342900" lvl="0" marL="342900" marR="0" rtl="0" algn="l">
              <a:lnSpc>
                <a:spcPct val="90000"/>
              </a:lnSpc>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629" name="Shape 62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4" name="Shape 634"/>
        <p:cNvGrpSpPr/>
        <p:nvPr/>
      </p:nvGrpSpPr>
      <p:grpSpPr>
        <a:xfrm>
          <a:off x="0" y="0"/>
          <a:ext cx="0" cy="0"/>
          <a:chOff x="0" y="0"/>
          <a:chExt cx="0" cy="0"/>
        </a:xfrm>
      </p:grpSpPr>
      <p:sp>
        <p:nvSpPr>
          <p:cNvPr id="635" name="Shape 63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Exemptions</a:t>
            </a:r>
          </a:p>
        </p:txBody>
      </p:sp>
      <p:sp>
        <p:nvSpPr>
          <p:cNvPr id="636" name="Shape 636"/>
          <p:cNvSpPr txBox="1"/>
          <p:nvPr>
            <p:ph idx="1" type="body"/>
          </p:nvPr>
        </p:nvSpPr>
        <p:spPr>
          <a:xfrm>
            <a:off x="609600" y="1261928"/>
            <a:ext cx="10972800" cy="49224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lang="en-US"/>
              <a:t>Let’s look at the I/I form:</a:t>
            </a:r>
          </a:p>
          <a:p>
            <a:pPr indent="-342900" lvl="0" marL="342900" marR="0" rtl="0" algn="l">
              <a:lnSpc>
                <a:spcPct val="90000"/>
              </a:lnSpc>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pic>
        <p:nvPicPr>
          <p:cNvPr id="637" name="Shape 637"/>
          <p:cNvPicPr preferRelativeResize="0"/>
          <p:nvPr/>
        </p:nvPicPr>
        <p:blipFill>
          <a:blip r:embed="rId3">
            <a:alphaModFix/>
          </a:blip>
          <a:stretch>
            <a:fillRect/>
          </a:stretch>
        </p:blipFill>
        <p:spPr>
          <a:xfrm>
            <a:off x="448675" y="2060963"/>
            <a:ext cx="10805775" cy="2736075"/>
          </a:xfrm>
          <a:prstGeom prst="rect">
            <a:avLst/>
          </a:prstGeom>
          <a:noFill/>
          <a:ln>
            <a:noFill/>
          </a:ln>
          <a:effectLst>
            <a:outerShdw blurRad="292100" rotWithShape="0" algn="tl" dir="2700000" dist="139700">
              <a:srgbClr val="333333">
                <a:alpha val="64709"/>
              </a:srgbClr>
            </a:outerShdw>
          </a:effectLst>
        </p:spPr>
      </p:pic>
      <p:sp>
        <p:nvSpPr>
          <p:cNvPr id="638" name="Shape 638"/>
          <p:cNvSpPr/>
          <p:nvPr/>
        </p:nvSpPr>
        <p:spPr>
          <a:xfrm>
            <a:off x="490950" y="4940350"/>
            <a:ext cx="11210100" cy="1836300"/>
          </a:xfrm>
          <a:prstGeom prst="rect">
            <a:avLst/>
          </a:prstGeom>
          <a:solidFill>
            <a:schemeClr val="accent1"/>
          </a:solidFill>
          <a:ln cap="flat" cmpd="sng" w="25400">
            <a:solidFill>
              <a:srgbClr val="B08420"/>
            </a:solidFill>
            <a:prstDash val="solid"/>
            <a:round/>
            <a:headEnd len="med" w="med" type="none"/>
            <a:tailEnd len="med" w="med" type="none"/>
          </a:ln>
        </p:spPr>
        <p:txBody>
          <a:bodyPr anchorCtr="0" anchor="t" bIns="45700" lIns="91425" rIns="91425" wrap="square" tIns="45700">
            <a:noAutofit/>
          </a:bodyPr>
          <a:lstStyle/>
          <a:p>
            <a:pPr indent="0" lvl="0" marL="114300" marR="0" rtl="0" algn="ctr">
              <a:spcBef>
                <a:spcPts val="0"/>
              </a:spcBef>
              <a:buClr>
                <a:schemeClr val="lt1"/>
              </a:buClr>
              <a:buFont typeface="Questrial"/>
              <a:buNone/>
            </a:pPr>
            <a:r>
              <a:rPr b="1" lang="en-US" sz="4000">
                <a:solidFill>
                  <a:schemeClr val="lt1"/>
                </a:solidFill>
                <a:latin typeface="Questrial"/>
                <a:ea typeface="Questrial"/>
                <a:cs typeface="Questrial"/>
                <a:sym typeface="Questrial"/>
              </a:rPr>
              <a:t>As you go through the Pub 4012 and ask questions to determine exemptions, answer “Yes/No” in the shaded area.</a:t>
            </a:r>
          </a:p>
        </p:txBody>
      </p:sp>
      <p:sp>
        <p:nvSpPr>
          <p:cNvPr id="639" name="Shape 63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36">
                                            <p:txEl>
                                              <p:pRg end="0" st="0"/>
                                            </p:txEl>
                                          </p:spTgt>
                                        </p:tgtEl>
                                        <p:attrNameLst>
                                          <p:attrName>style.visibility</p:attrName>
                                        </p:attrNameLst>
                                      </p:cBhvr>
                                      <p:to>
                                        <p:strVal val="visible"/>
                                      </p:to>
                                    </p:set>
                                    <p:anim calcmode="lin" valueType="num">
                                      <p:cBhvr additive="base">
                                        <p:cTn dur="500"/>
                                        <p:tgtEl>
                                          <p:spTgt spid="636">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636">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36">
                                            <p:txEl>
                                              <p:pRg end="1" st="1"/>
                                            </p:txEl>
                                          </p:spTgt>
                                        </p:tgtEl>
                                        <p:attrNameLst>
                                          <p:attrName>style.visibility</p:attrName>
                                        </p:attrNameLst>
                                      </p:cBhvr>
                                      <p:to>
                                        <p:strVal val="visible"/>
                                      </p:to>
                                    </p:set>
                                    <p:anim calcmode="lin" valueType="num">
                                      <p:cBhvr additive="base">
                                        <p:cTn dur="500"/>
                                        <p:tgtEl>
                                          <p:spTgt spid="636">
                                            <p:txEl>
                                              <p:pRg end="1" st="1"/>
                                            </p:txEl>
                                          </p:spTgt>
                                        </p:tgtEl>
                                        <p:attrNameLst>
                                          <p:attrName>ppt_w</p:attrName>
                                        </p:attrNameLst>
                                      </p:cBhvr>
                                      <p:tavLst>
                                        <p:tav fmla="" tm="0">
                                          <p:val>
                                            <p:strVal val="0"/>
                                          </p:val>
                                        </p:tav>
                                        <p:tav fmla="" tm="100000">
                                          <p:val>
                                            <p:strVal val="#ppt_w"/>
                                          </p:val>
                                        </p:tav>
                                      </p:tavLst>
                                    </p:anim>
                                    <p:anim calcmode="lin" valueType="num">
                                      <p:cBhvr additive="base">
                                        <p:cTn dur="500"/>
                                        <p:tgtEl>
                                          <p:spTgt spid="636">
                                            <p:txEl>
                                              <p:pRg end="1" st="1"/>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4" name="Shape 644"/>
        <p:cNvGrpSpPr/>
        <p:nvPr/>
      </p:nvGrpSpPr>
      <p:grpSpPr>
        <a:xfrm>
          <a:off x="0" y="0"/>
          <a:ext cx="0" cy="0"/>
          <a:chOff x="0" y="0"/>
          <a:chExt cx="0" cy="0"/>
        </a:xfrm>
      </p:grpSpPr>
      <p:sp>
        <p:nvSpPr>
          <p:cNvPr id="645" name="Shape 64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or Qualifying Relative?</a:t>
            </a:r>
          </a:p>
        </p:txBody>
      </p:sp>
      <p:sp>
        <p:nvSpPr>
          <p:cNvPr id="646" name="Shape 646"/>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no one else can claim the taxpayer or spouse as a dependent, you need to determine if the other people living in the house can be </a:t>
            </a:r>
            <a:r>
              <a:rPr b="1" i="0" lang="en-US" sz="4000" u="none" cap="none" strike="noStrike">
                <a:solidFill>
                  <a:schemeClr val="accent1"/>
                </a:solidFill>
                <a:latin typeface="Questrial"/>
                <a:ea typeface="Questrial"/>
                <a:cs typeface="Questrial"/>
                <a:sym typeface="Questrial"/>
              </a:rPr>
              <a:t>Qualifying Children, </a:t>
            </a:r>
            <a:r>
              <a:rPr b="0" i="0" lang="en-US" sz="4000" u="none" cap="none" strike="noStrike">
                <a:solidFill>
                  <a:schemeClr val="dk1"/>
                </a:solidFill>
                <a:latin typeface="Questrial"/>
                <a:ea typeface="Questrial"/>
                <a:cs typeface="Questrial"/>
                <a:sym typeface="Questrial"/>
              </a:rPr>
              <a:t>and if not see if they can be </a:t>
            </a:r>
            <a:r>
              <a:rPr b="1" i="0" lang="en-US" sz="4000" u="none" cap="none" strike="noStrike">
                <a:solidFill>
                  <a:schemeClr val="accent1"/>
                </a:solidFill>
                <a:latin typeface="Questrial"/>
                <a:ea typeface="Questrial"/>
                <a:cs typeface="Questrial"/>
                <a:sym typeface="Questrial"/>
              </a:rPr>
              <a:t>Qualifying Relatives</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Remember: Each dependent decreases the taxable income by $4</a:t>
            </a:r>
            <a:r>
              <a:rPr lang="en-US"/>
              <a:t>,05</a:t>
            </a:r>
            <a:r>
              <a:rPr b="0" i="0" lang="en-US" sz="4000" u="none" cap="none" strike="noStrike">
                <a:solidFill>
                  <a:schemeClr val="dk1"/>
                </a:solidFill>
                <a:latin typeface="Questrial"/>
                <a:ea typeface="Questrial"/>
                <a:cs typeface="Questrial"/>
                <a:sym typeface="Questrial"/>
              </a:rPr>
              <a:t>0!</a:t>
            </a:r>
          </a:p>
          <a:p>
            <a:pPr indent="-342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647" name="Shape 64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6">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2" name="Shape 652"/>
        <p:cNvGrpSpPr/>
        <p:nvPr/>
      </p:nvGrpSpPr>
      <p:grpSpPr>
        <a:xfrm>
          <a:off x="0" y="0"/>
          <a:ext cx="0" cy="0"/>
          <a:chOff x="0" y="0"/>
          <a:chExt cx="0" cy="0"/>
        </a:xfrm>
      </p:grpSpPr>
      <p:sp>
        <p:nvSpPr>
          <p:cNvPr id="653" name="Shape 653"/>
          <p:cNvSpPr txBox="1"/>
          <p:nvPr>
            <p:ph type="title"/>
          </p:nvPr>
        </p:nvSpPr>
        <p:spPr>
          <a:xfrm>
            <a:off x="609600" y="128363"/>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p>
        </p:txBody>
      </p:sp>
      <p:sp>
        <p:nvSpPr>
          <p:cNvPr id="654" name="Shape 654"/>
          <p:cNvSpPr txBox="1"/>
          <p:nvPr>
            <p:ph idx="1" type="body"/>
          </p:nvPr>
        </p:nvSpPr>
        <p:spPr>
          <a:xfrm>
            <a:off x="146250" y="1202600"/>
            <a:ext cx="11895900" cy="54930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l">
              <a:lnSpc>
                <a:spcPct val="80000"/>
              </a:lnSpc>
              <a:spcBef>
                <a:spcPts val="0"/>
              </a:spcBef>
              <a:spcAft>
                <a:spcPts val="0"/>
              </a:spcAft>
              <a:buClr>
                <a:schemeClr val="dk1"/>
              </a:buClr>
              <a:buSzPts val="3570"/>
              <a:buFont typeface="Noto Sans Symbols"/>
              <a:buChar char="➢"/>
            </a:pPr>
            <a:r>
              <a:rPr b="0" i="0" lang="en-US" sz="3570" u="none" cap="none" strike="noStrike">
                <a:solidFill>
                  <a:schemeClr val="dk1"/>
                </a:solidFill>
                <a:latin typeface="Questrial"/>
                <a:ea typeface="Questrial"/>
                <a:cs typeface="Questrial"/>
                <a:sym typeface="Questrial"/>
              </a:rPr>
              <a:t>Always begin with </a:t>
            </a:r>
            <a:r>
              <a:rPr b="1" i="1" lang="en-US" sz="3570" u="none" cap="none" strike="noStrike">
                <a:solidFill>
                  <a:schemeClr val="dk1"/>
                </a:solidFill>
                <a:latin typeface="Questrial"/>
                <a:ea typeface="Questrial"/>
                <a:cs typeface="Questrial"/>
                <a:sym typeface="Questrial"/>
              </a:rPr>
              <a:t>Table 1: Dependency Exemption </a:t>
            </a:r>
            <a:r>
              <a:rPr b="0" i="0" lang="en-US" sz="3570" u="none" cap="none" strike="noStrike">
                <a:solidFill>
                  <a:schemeClr val="dk1"/>
                </a:solidFill>
                <a:latin typeface="Questrial"/>
                <a:ea typeface="Questrial"/>
                <a:cs typeface="Questrial"/>
                <a:sym typeface="Questrial"/>
              </a:rPr>
              <a:t>to determine if a person can be claimed as a dependent:</a:t>
            </a:r>
          </a:p>
          <a:p>
            <a:pPr indent="-755641" lvl="1" marL="1200141" marR="0" rtl="0" algn="l">
              <a:lnSpc>
                <a:spcPct val="80000"/>
              </a:lnSpc>
              <a:spcBef>
                <a:spcPts val="588"/>
              </a:spcBef>
              <a:spcAft>
                <a:spcPts val="0"/>
              </a:spcAft>
              <a:buClr>
                <a:schemeClr val="dk1"/>
              </a:buClr>
              <a:buSzPts val="2940"/>
              <a:buFont typeface="Questrial"/>
              <a:buAutoNum type="arabicPeriod"/>
            </a:pPr>
            <a:r>
              <a:rPr b="1" i="0" lang="en-US" sz="2940" u="none" cap="none" strike="noStrike">
                <a:solidFill>
                  <a:schemeClr val="dk1"/>
                </a:solidFill>
                <a:latin typeface="Questrial"/>
                <a:ea typeface="Questrial"/>
                <a:cs typeface="Questrial"/>
                <a:sym typeface="Questrial"/>
              </a:rPr>
              <a:t>If answer is NO in Step 9, then the person is a Qualifying Child</a:t>
            </a: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9, use </a:t>
            </a:r>
            <a:r>
              <a:rPr b="0" i="1" lang="en-US" sz="2940" u="none" cap="none" strike="noStrike">
                <a:solidFill>
                  <a:schemeClr val="dk1"/>
                </a:solidFill>
                <a:latin typeface="Questrial"/>
                <a:ea typeface="Questrial"/>
                <a:cs typeface="Questrial"/>
                <a:sym typeface="Questrial"/>
              </a:rPr>
              <a:t>Qualifying Child of More Than One Person Table</a:t>
            </a: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7 AND parents live apart, use </a:t>
            </a:r>
            <a:r>
              <a:rPr b="0" i="1" lang="en-US" sz="2940" u="none" cap="none" strike="noStrike">
                <a:solidFill>
                  <a:schemeClr val="dk1"/>
                </a:solidFill>
                <a:latin typeface="Questrial"/>
                <a:ea typeface="Questrial"/>
                <a:cs typeface="Questrial"/>
                <a:sym typeface="Questrial"/>
              </a:rPr>
              <a:t>Qualifying Child of More Than One Person Table </a:t>
            </a:r>
            <a:r>
              <a:rPr b="0" i="0" lang="en-US" sz="2940" u="none" cap="none" strike="noStrike">
                <a:solidFill>
                  <a:schemeClr val="dk1"/>
                </a:solidFill>
                <a:latin typeface="Questrial"/>
                <a:ea typeface="Questrial"/>
                <a:cs typeface="Questrial"/>
                <a:sym typeface="Questrial"/>
              </a:rPr>
              <a:t>AND </a:t>
            </a:r>
            <a:r>
              <a:rPr b="0" i="1" lang="en-US" sz="2940" u="none" cap="none" strike="noStrike">
                <a:solidFill>
                  <a:schemeClr val="dk1"/>
                </a:solidFill>
                <a:latin typeface="Questrial"/>
                <a:ea typeface="Questrial"/>
                <a:cs typeface="Questrial"/>
                <a:sym typeface="Questrial"/>
              </a:rPr>
              <a:t>Table 3: Children of Divorced or Separated Parents or Parents Who Live Apart</a:t>
            </a:r>
          </a:p>
          <a:p>
            <a:pPr indent="-755641" lvl="1" marL="1200141" marR="0" rtl="0" algn="l">
              <a:lnSpc>
                <a:spcPct val="80000"/>
              </a:lnSpc>
              <a:spcBef>
                <a:spcPts val="588"/>
              </a:spcBef>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Steps 5-7, then use </a:t>
            </a:r>
            <a:r>
              <a:rPr b="0" i="1" lang="en-US" sz="2940" u="none" cap="none" strike="noStrike">
                <a:solidFill>
                  <a:schemeClr val="dk1"/>
                </a:solidFill>
                <a:latin typeface="Questrial"/>
                <a:ea typeface="Questrial"/>
                <a:cs typeface="Questrial"/>
                <a:sym typeface="Questrial"/>
              </a:rPr>
              <a:t>Table 2: Dependency Exemption for Qualifying Relative</a:t>
            </a:r>
            <a:r>
              <a:rPr b="0" i="0" lang="en-US" sz="2940" u="none" cap="none" strike="noStrike">
                <a:solidFill>
                  <a:schemeClr val="dk1"/>
                </a:solidFill>
                <a:latin typeface="Questrial"/>
                <a:ea typeface="Questrial"/>
                <a:cs typeface="Questrial"/>
                <a:sym typeface="Questrial"/>
              </a:rPr>
              <a:t> to see if person is a Qualifying Relative</a:t>
            </a:r>
          </a:p>
        </p:txBody>
      </p:sp>
      <p:sp>
        <p:nvSpPr>
          <p:cNvPr id="655" name="Shape 65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0" name="Shape 660"/>
        <p:cNvGrpSpPr/>
        <p:nvPr/>
      </p:nvGrpSpPr>
      <p:grpSpPr>
        <a:xfrm>
          <a:off x="0" y="0"/>
          <a:ext cx="0" cy="0"/>
          <a:chOff x="0" y="0"/>
          <a:chExt cx="0" cy="0"/>
        </a:xfrm>
      </p:grpSpPr>
      <p:sp>
        <p:nvSpPr>
          <p:cNvPr id="661" name="Shape 66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Taxpayer Eligibility Test</a:t>
            </a:r>
          </a:p>
        </p:txBody>
      </p:sp>
      <p:graphicFrame>
        <p:nvGraphicFramePr>
          <p:cNvPr id="662" name="Shape 662"/>
          <p:cNvGraphicFramePr/>
          <p:nvPr/>
        </p:nvGraphicFramePr>
        <p:xfrm>
          <a:off x="609600" y="2118518"/>
          <a:ext cx="3000000" cy="3000000"/>
        </p:xfrm>
        <a:graphic>
          <a:graphicData uri="http://schemas.openxmlformats.org/drawingml/2006/table">
            <a:tbl>
              <a:tblPr>
                <a:noFill/>
                <a:tableStyleId>{1420C6DF-7F79-44F0-A2A2-86E587BE7706}</a:tableStyleId>
              </a:tblPr>
              <a:tblGrid>
                <a:gridCol w="1747875"/>
                <a:gridCol w="6700200"/>
                <a:gridCol w="2524725"/>
              </a:tblGrid>
              <a:tr h="262097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1</a:t>
                      </a:r>
                    </a:p>
                  </a:txBody>
                  <a:tcPr marT="0" marB="0" marR="0" marL="0" anchor="ctr" anchorCtr="1">
                    <a:lnL cap="flat" cmpd="sng" w="38100">
                      <a:solidFill>
                        <a:schemeClr val="dk1"/>
                      </a:solidFill>
                      <a:prstDash val="solid"/>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Can you or your spouse (if filing jointly) be claimed as a dependent on someone else’s tax return this year?</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Stop</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Step 2</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solid"/>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r>
            </a:tbl>
          </a:graphicData>
        </a:graphic>
      </p:graphicFrame>
      <p:sp>
        <p:nvSpPr>
          <p:cNvPr id="663" name="Shape 66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2"/>
                                        </p:tgtEl>
                                        <p:attrNameLst>
                                          <p:attrName>style.visibility</p:attrName>
                                        </p:attrNameLst>
                                      </p:cBhvr>
                                      <p:to>
                                        <p:strVal val="visible"/>
                                      </p:to>
                                    </p:set>
                                    <p:animEffect filter="fade" transition="in">
                                      <p:cBhvr>
                                        <p:cTn dur="500"/>
                                        <p:tgtEl>
                                          <p:spTgt spid="6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8" name="Shape 668"/>
        <p:cNvGrpSpPr/>
        <p:nvPr/>
      </p:nvGrpSpPr>
      <p:grpSpPr>
        <a:xfrm>
          <a:off x="0" y="0"/>
          <a:ext cx="0" cy="0"/>
          <a:chOff x="0" y="0"/>
          <a:chExt cx="0" cy="0"/>
        </a:xfrm>
      </p:grpSpPr>
      <p:sp>
        <p:nvSpPr>
          <p:cNvPr id="669" name="Shape 66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Marital Status Test</a:t>
            </a:r>
          </a:p>
        </p:txBody>
      </p:sp>
      <p:graphicFrame>
        <p:nvGraphicFramePr>
          <p:cNvPr id="670" name="Shape 670"/>
          <p:cNvGraphicFramePr/>
          <p:nvPr/>
        </p:nvGraphicFramePr>
        <p:xfrm>
          <a:off x="609600" y="2221523"/>
          <a:ext cx="3000000" cy="3000000"/>
        </p:xfrm>
        <a:graphic>
          <a:graphicData uri="http://schemas.openxmlformats.org/drawingml/2006/table">
            <a:tbl>
              <a:tblPr>
                <a:noFill/>
                <a:tableStyleId>{1420C6DF-7F79-44F0-A2A2-86E587BE7706}</a:tableStyleId>
              </a:tblPr>
              <a:tblGrid>
                <a:gridCol w="1747875"/>
                <a:gridCol w="6071400"/>
                <a:gridCol w="3153500"/>
              </a:tblGrid>
              <a:tr h="262097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2</a:t>
                      </a:r>
                    </a:p>
                  </a:txBody>
                  <a:tcPr marT="0" marB="0" marR="0" marL="0" anchor="ctr" anchorCtr="1">
                    <a:lnL cap="flat" cmpd="sng" w="38100">
                      <a:solidFill>
                        <a:schemeClr val="dk1"/>
                      </a:solidFill>
                      <a:prstDash val="solid"/>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Was the person married as of December 31</a:t>
                      </a:r>
                      <a:r>
                        <a:rPr b="1" baseline="30000" i="0" lang="en-US" sz="3600" u="none" cap="none" strike="noStrike">
                          <a:solidFill>
                            <a:schemeClr val="dk1"/>
                          </a:solidFill>
                          <a:latin typeface="Questrial"/>
                          <a:ea typeface="Questrial"/>
                          <a:cs typeface="Questrial"/>
                          <a:sym typeface="Questrial"/>
                        </a:rPr>
                        <a:t>st</a:t>
                      </a:r>
                      <a:r>
                        <a:rPr b="1" i="0" lang="en-US" sz="3600" u="none" cap="none" strike="noStrike">
                          <a:solidFill>
                            <a:schemeClr val="dk1"/>
                          </a:solidFill>
                          <a:latin typeface="Questrial"/>
                          <a:ea typeface="Questrial"/>
                          <a:cs typeface="Questrial"/>
                          <a:sym typeface="Questrial"/>
                        </a:rPr>
                        <a:t>?</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3</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Step 4</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solid"/>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r>
            </a:tbl>
          </a:graphicData>
        </a:graphic>
      </p:graphicFrame>
      <p:sp>
        <p:nvSpPr>
          <p:cNvPr id="671" name="Shape 67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500"/>
                                        <p:tgtEl>
                                          <p:spTgt spid="6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6" name="Shape 676"/>
        <p:cNvGrpSpPr/>
        <p:nvPr/>
      </p:nvGrpSpPr>
      <p:grpSpPr>
        <a:xfrm>
          <a:off x="0" y="0"/>
          <a:ext cx="0" cy="0"/>
          <a:chOff x="0" y="0"/>
          <a:chExt cx="0" cy="0"/>
        </a:xfrm>
      </p:grpSpPr>
      <p:sp>
        <p:nvSpPr>
          <p:cNvPr id="677" name="Shape 67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Joint Return Test</a:t>
            </a:r>
          </a:p>
        </p:txBody>
      </p:sp>
      <p:graphicFrame>
        <p:nvGraphicFramePr>
          <p:cNvPr id="678" name="Shape 678"/>
          <p:cNvGraphicFramePr/>
          <p:nvPr/>
        </p:nvGraphicFramePr>
        <p:xfrm>
          <a:off x="609600" y="1940169"/>
          <a:ext cx="3000000" cy="3000000"/>
        </p:xfrm>
        <a:graphic>
          <a:graphicData uri="http://schemas.openxmlformats.org/drawingml/2006/table">
            <a:tbl>
              <a:tblPr>
                <a:noFill/>
                <a:tableStyleId>{1420C6DF-7F79-44F0-A2A2-86E587BE7706}</a:tableStyleId>
              </a:tblPr>
              <a:tblGrid>
                <a:gridCol w="1828800"/>
                <a:gridCol w="7010400"/>
                <a:gridCol w="2133600"/>
              </a:tblGrid>
              <a:tr h="2746750">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3</a:t>
                      </a:r>
                    </a:p>
                  </a:txBody>
                  <a:tcPr marT="0" marB="0" marR="0" marL="0" anchor="ctr" anchorCtr="1">
                    <a:lnL cap="flat" cmpd="sng" w="38100">
                      <a:solidFill>
                        <a:schemeClr val="dk1"/>
                      </a:solidFill>
                      <a:prstDash val="solid"/>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Is the person filing a joint return </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for this tax year?</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(Answer “NO” if the person is filing a joint return only to claim a refund of income tax withheld or estimated tax paid)</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Stop</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Step 4</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solid"/>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r>
            </a:tbl>
          </a:graphicData>
        </a:graphic>
      </p:graphicFrame>
      <p:sp>
        <p:nvSpPr>
          <p:cNvPr id="679" name="Shape 67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500"/>
                                        <p:tgtEl>
                                          <p:spTgt spid="6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4" name="Shape 684"/>
        <p:cNvGrpSpPr/>
        <p:nvPr/>
      </p:nvGrpSpPr>
      <p:grpSpPr>
        <a:xfrm>
          <a:off x="0" y="0"/>
          <a:ext cx="0" cy="0"/>
          <a:chOff x="0" y="0"/>
          <a:chExt cx="0" cy="0"/>
        </a:xfrm>
      </p:grpSpPr>
      <p:sp>
        <p:nvSpPr>
          <p:cNvPr id="685" name="Shape 68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Citizenship Test</a:t>
            </a:r>
          </a:p>
        </p:txBody>
      </p:sp>
      <p:graphicFrame>
        <p:nvGraphicFramePr>
          <p:cNvPr id="686" name="Shape 686"/>
          <p:cNvGraphicFramePr/>
          <p:nvPr/>
        </p:nvGraphicFramePr>
        <p:xfrm>
          <a:off x="609599" y="1953736"/>
          <a:ext cx="3000000" cy="3000000"/>
        </p:xfrm>
        <a:graphic>
          <a:graphicData uri="http://schemas.openxmlformats.org/drawingml/2006/table">
            <a:tbl>
              <a:tblPr>
                <a:noFill/>
                <a:tableStyleId>{1420C6DF-7F79-44F0-A2A2-86E587BE7706}</a:tableStyleId>
              </a:tblPr>
              <a:tblGrid>
                <a:gridCol w="1845900"/>
                <a:gridCol w="7075925"/>
                <a:gridCol w="2051000"/>
              </a:tblGrid>
              <a:tr h="262097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4</a:t>
                      </a:r>
                    </a:p>
                  </a:txBody>
                  <a:tcPr marT="0" marB="0" marR="0" marL="0" anchor="ctr" anchorCtr="1">
                    <a:lnL cap="flat" cmpd="sng" w="38100">
                      <a:solidFill>
                        <a:schemeClr val="dk1"/>
                      </a:solidFill>
                      <a:prstDash val="solid"/>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Was the person a U.S. citizen, U.S. resident alien, U.S. national, or a resident of Canada, or Mexico?</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5</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Stop</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solid"/>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r>
            </a:tbl>
          </a:graphicData>
        </a:graphic>
      </p:graphicFrame>
      <p:sp>
        <p:nvSpPr>
          <p:cNvPr id="687" name="Shape 68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6"/>
                                        </p:tgtEl>
                                        <p:attrNameLst>
                                          <p:attrName>style.visibility</p:attrName>
                                        </p:attrNameLst>
                                      </p:cBhvr>
                                      <p:to>
                                        <p:strVal val="visible"/>
                                      </p:to>
                                    </p:set>
                                    <p:animEffect filter="fade" transition="in">
                                      <p:cBhvr>
                                        <p:cTn dur="500"/>
                                        <p:tgtEl>
                                          <p:spTgt spid="6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2" name="Shape 692"/>
        <p:cNvGrpSpPr/>
        <p:nvPr/>
      </p:nvGrpSpPr>
      <p:grpSpPr>
        <a:xfrm>
          <a:off x="0" y="0"/>
          <a:ext cx="0" cy="0"/>
          <a:chOff x="0" y="0"/>
          <a:chExt cx="0" cy="0"/>
        </a:xfrm>
      </p:grpSpPr>
      <p:sp>
        <p:nvSpPr>
          <p:cNvPr id="693" name="Shape 69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Note: Taxpayers with ITIN Cards</a:t>
            </a:r>
          </a:p>
        </p:txBody>
      </p:sp>
      <p:sp>
        <p:nvSpPr>
          <p:cNvPr id="694" name="Shape 694"/>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Remember: </a:t>
            </a:r>
            <a:r>
              <a:rPr b="0" i="0" lang="en-US" sz="4000" u="none" cap="none" strike="noStrike">
                <a:solidFill>
                  <a:schemeClr val="dk1"/>
                </a:solidFill>
                <a:latin typeface="Questrial"/>
                <a:ea typeface="Questrial"/>
                <a:cs typeface="Questrial"/>
                <a:sym typeface="Questrial"/>
              </a:rPr>
              <a:t>Taxpayers receive ITIN numbers if they are nonresidents but need to file a tax return and cannot obtain a SSN</a:t>
            </a: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a taxpayer lived in the United States all year and has an ITIN card, they will be considered a </a:t>
            </a:r>
            <a:r>
              <a:rPr b="1" i="0" lang="en-US" sz="4000" u="none" cap="none" strike="noStrike">
                <a:solidFill>
                  <a:srgbClr val="F2B52C"/>
                </a:solidFill>
                <a:latin typeface="Questrial"/>
                <a:ea typeface="Questrial"/>
                <a:cs typeface="Questrial"/>
                <a:sym typeface="Questrial"/>
              </a:rPr>
              <a:t>resident alien </a:t>
            </a:r>
            <a:r>
              <a:rPr b="0" i="0" lang="en-US" sz="4000" u="none" cap="none" strike="noStrike">
                <a:solidFill>
                  <a:schemeClr val="dk1"/>
                </a:solidFill>
                <a:latin typeface="Questrial"/>
                <a:ea typeface="Questrial"/>
                <a:cs typeface="Questrial"/>
                <a:sym typeface="Questrial"/>
              </a:rPr>
              <a:t>for tax purposes</a:t>
            </a:r>
          </a:p>
          <a:p>
            <a:pPr indent="-342900" lvl="0" marL="342900" marR="0" rtl="0" algn="l">
              <a:lnSpc>
                <a:spcPct val="90000"/>
              </a:lnSpc>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“child” passes the citizenship test in this situation</a:t>
            </a:r>
          </a:p>
        </p:txBody>
      </p:sp>
      <p:sp>
        <p:nvSpPr>
          <p:cNvPr id="695" name="Shape 69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0" name="Shape 700"/>
        <p:cNvGrpSpPr/>
        <p:nvPr/>
      </p:nvGrpSpPr>
      <p:grpSpPr>
        <a:xfrm>
          <a:off x="0" y="0"/>
          <a:ext cx="0" cy="0"/>
          <a:chOff x="0" y="0"/>
          <a:chExt cx="0" cy="0"/>
        </a:xfrm>
      </p:grpSpPr>
      <p:sp>
        <p:nvSpPr>
          <p:cNvPr id="701" name="Shape 70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Relationship Test</a:t>
            </a:r>
          </a:p>
        </p:txBody>
      </p:sp>
      <p:graphicFrame>
        <p:nvGraphicFramePr>
          <p:cNvPr id="702" name="Shape 702"/>
          <p:cNvGraphicFramePr/>
          <p:nvPr/>
        </p:nvGraphicFramePr>
        <p:xfrm>
          <a:off x="609599" y="1699323"/>
          <a:ext cx="3000000" cy="3000000"/>
        </p:xfrm>
        <a:graphic>
          <a:graphicData uri="http://schemas.openxmlformats.org/drawingml/2006/table">
            <a:tbl>
              <a:tblPr>
                <a:noFill/>
                <a:tableStyleId>{1420C6DF-7F79-44F0-A2A2-86E587BE7706}</a:tableStyleId>
              </a:tblPr>
              <a:tblGrid>
                <a:gridCol w="1699675"/>
                <a:gridCol w="7421025"/>
                <a:gridCol w="1852075"/>
              </a:tblGrid>
              <a:tr h="2814500">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5</a:t>
                      </a:r>
                    </a:p>
                  </a:txBody>
                  <a:tcPr marT="0" marB="0" marR="0" marL="0" anchor="ctr" anchorCtr="1">
                    <a:lnL cap="flat" cmpd="sng" w="38100">
                      <a:solidFill>
                        <a:schemeClr val="dk1"/>
                      </a:solidFill>
                      <a:prstDash val="solid"/>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Was the person your son, daughter, stepchild, eligible foster child, brother, sister, half brother, half sister, stepbrother, stepsister, or a   descendant of any of them (i.e. your grandchild, niece, or nephew)?</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6</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Table 2</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solid"/>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r>
            </a:tbl>
          </a:graphicData>
        </a:graphic>
      </p:graphicFrame>
      <p:sp>
        <p:nvSpPr>
          <p:cNvPr id="703" name="Shape 70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2"/>
                                        </p:tgtEl>
                                        <p:attrNameLst>
                                          <p:attrName>style.visibility</p:attrName>
                                        </p:attrNameLst>
                                      </p:cBhvr>
                                      <p:to>
                                        <p:strVal val="visible"/>
                                      </p:to>
                                    </p:set>
                                    <p:animEffect filter="fade" transition="in">
                                      <p:cBhvr>
                                        <p:cTn dur="500"/>
                                        <p:tgtEl>
                                          <p:spTgt spid="7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Shape 8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A Session</a:t>
            </a:r>
          </a:p>
        </p:txBody>
      </p:sp>
      <p:sp>
        <p:nvSpPr>
          <p:cNvPr id="85" name="Shape 85"/>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1) Tax Terminology &amp; Form 1040 Overview</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2) Tax Preparation Process</a:t>
            </a: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Preliminary Interview</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3) Exemptions</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4) Filing Status</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5) Filing Basics</a:t>
            </a:r>
          </a:p>
          <a:p>
            <a:pPr indent="0" lvl="0" marL="0" marR="0" rtl="0" algn="l">
              <a:spcBef>
                <a:spcPts val="800"/>
              </a:spcBef>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86" name="Shape 8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8" name="Shape 708"/>
        <p:cNvGrpSpPr/>
        <p:nvPr/>
      </p:nvGrpSpPr>
      <p:grpSpPr>
        <a:xfrm>
          <a:off x="0" y="0"/>
          <a:ext cx="0" cy="0"/>
          <a:chOff x="0" y="0"/>
          <a:chExt cx="0" cy="0"/>
        </a:xfrm>
      </p:grpSpPr>
      <p:sp>
        <p:nvSpPr>
          <p:cNvPr id="709" name="Shape 70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Age Test</a:t>
            </a:r>
          </a:p>
        </p:txBody>
      </p:sp>
      <p:graphicFrame>
        <p:nvGraphicFramePr>
          <p:cNvPr id="710" name="Shape 710"/>
          <p:cNvGraphicFramePr/>
          <p:nvPr/>
        </p:nvGraphicFramePr>
        <p:xfrm>
          <a:off x="403224" y="1696107"/>
          <a:ext cx="3000000" cy="3000000"/>
        </p:xfrm>
        <a:graphic>
          <a:graphicData uri="http://schemas.openxmlformats.org/drawingml/2006/table">
            <a:tbl>
              <a:tblPr>
                <a:noFill/>
                <a:tableStyleId>{1420C6DF-7F79-44F0-A2A2-86E587BE7706}</a:tableStyleId>
              </a:tblPr>
              <a:tblGrid>
                <a:gridCol w="1208300"/>
                <a:gridCol w="7780075"/>
                <a:gridCol w="2244100"/>
              </a:tblGrid>
              <a:tr h="4114250">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Step 6</a:t>
                      </a:r>
                    </a:p>
                  </a:txBody>
                  <a:tcPr marT="0" marB="0" marR="0" marL="0" anchor="ctr" anchorCtr="1">
                    <a:lnL cap="flat" cmpd="sng" w="38100">
                      <a:solidFill>
                        <a:schemeClr val="dk1"/>
                      </a:solidFill>
                      <a:prstDash val="solid"/>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l">
                        <a:lnSpc>
                          <a:spcPct val="102000"/>
                        </a:lnSpc>
                        <a:spcBef>
                          <a:spcPts val="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Was the person: </a:t>
                      </a:r>
                    </a:p>
                    <a:p>
                      <a:pPr indent="-457200" lvl="0" marL="914400" marR="0" rtl="0" algn="l">
                        <a:lnSpc>
                          <a:spcPct val="102000"/>
                        </a:lnSpc>
                        <a:spcBef>
                          <a:spcPts val="350"/>
                        </a:spcBef>
                        <a:spcAft>
                          <a:spcPts val="0"/>
                        </a:spcAft>
                        <a:buClr>
                          <a:schemeClr val="dk1"/>
                        </a:buClr>
                        <a:buSzPts val="3200"/>
                        <a:buFont typeface="Noto Sans Symbols"/>
                        <a:buChar char="➢"/>
                      </a:pPr>
                      <a:r>
                        <a:rPr b="1" i="0" lang="en-US" sz="3200" u="none" cap="none" strike="noStrike">
                          <a:solidFill>
                            <a:schemeClr val="dk1"/>
                          </a:solidFill>
                          <a:latin typeface="Questrial"/>
                          <a:ea typeface="Questrial"/>
                          <a:cs typeface="Questrial"/>
                          <a:sym typeface="Questrial"/>
                        </a:rPr>
                        <a:t>under age 19 at the end of the year and younger than you (</a:t>
                      </a:r>
                      <a:r>
                        <a:rPr b="1" i="1" lang="en-US" sz="3200" u="none" cap="none" strike="noStrike">
                          <a:solidFill>
                            <a:schemeClr val="dk1"/>
                          </a:solidFill>
                          <a:latin typeface="Questrial"/>
                          <a:ea typeface="Questrial"/>
                          <a:cs typeface="Questrial"/>
                          <a:sym typeface="Questrial"/>
                        </a:rPr>
                        <a:t>or spouse if filing jointly)</a:t>
                      </a:r>
                      <a:r>
                        <a:rPr b="1" i="0" lang="en-US" sz="3200" u="none" cap="none" strike="noStrike">
                          <a:solidFill>
                            <a:schemeClr val="dk1"/>
                          </a:solidFill>
                          <a:latin typeface="Questrial"/>
                          <a:ea typeface="Questrial"/>
                          <a:cs typeface="Questrial"/>
                          <a:sym typeface="Questrial"/>
                        </a:rPr>
                        <a:t>? </a:t>
                      </a:r>
                      <a:r>
                        <a:rPr b="1" i="0" lang="en-US" sz="3200" u="none" cap="none" strike="noStrike">
                          <a:solidFill>
                            <a:schemeClr val="accent1"/>
                          </a:solidFill>
                          <a:latin typeface="Questrial"/>
                          <a:ea typeface="Questrial"/>
                          <a:cs typeface="Questrial"/>
                          <a:sym typeface="Questrial"/>
                        </a:rPr>
                        <a:t>OR</a:t>
                      </a:r>
                    </a:p>
                    <a:p>
                      <a:pPr indent="-457200" lvl="0" marL="914400" marR="0" rtl="0" algn="l">
                        <a:lnSpc>
                          <a:spcPct val="102000"/>
                        </a:lnSpc>
                        <a:spcBef>
                          <a:spcPts val="350"/>
                        </a:spcBef>
                        <a:spcAft>
                          <a:spcPts val="0"/>
                        </a:spcAft>
                        <a:buClr>
                          <a:schemeClr val="dk1"/>
                        </a:buClr>
                        <a:buSzPts val="3200"/>
                        <a:buFont typeface="Noto Sans Symbols"/>
                        <a:buChar char="➢"/>
                      </a:pPr>
                      <a:r>
                        <a:rPr b="1" i="0" lang="en-US" sz="3200" u="none" cap="none" strike="noStrike">
                          <a:solidFill>
                            <a:schemeClr val="dk1"/>
                          </a:solidFill>
                          <a:latin typeface="Questrial"/>
                          <a:ea typeface="Questrial"/>
                          <a:cs typeface="Questrial"/>
                          <a:sym typeface="Questrial"/>
                        </a:rPr>
                        <a:t>a full-time student, under age 24 at the end of the year and younger than you (or spouse, if filing jointly)? </a:t>
                      </a:r>
                      <a:r>
                        <a:rPr b="1" i="0" lang="en-US" sz="3200" u="none" cap="none" strike="noStrike">
                          <a:solidFill>
                            <a:schemeClr val="accent1"/>
                          </a:solidFill>
                          <a:latin typeface="Questrial"/>
                          <a:ea typeface="Questrial"/>
                          <a:cs typeface="Questrial"/>
                          <a:sym typeface="Questrial"/>
                        </a:rPr>
                        <a:t>OR</a:t>
                      </a:r>
                    </a:p>
                    <a:p>
                      <a:pPr indent="-457200" lvl="0" marL="914400" marR="0" rtl="0" algn="l">
                        <a:lnSpc>
                          <a:spcPct val="102000"/>
                        </a:lnSpc>
                        <a:spcBef>
                          <a:spcPts val="350"/>
                        </a:spcBef>
                        <a:spcAft>
                          <a:spcPts val="0"/>
                        </a:spcAft>
                        <a:buClr>
                          <a:schemeClr val="dk1"/>
                        </a:buClr>
                        <a:buSzPts val="3200"/>
                        <a:buFont typeface="Noto Sans Symbols"/>
                        <a:buChar char="➢"/>
                      </a:pPr>
                      <a:r>
                        <a:rPr b="1" i="0" lang="en-US" sz="3200" u="none" cap="none" strike="noStrike">
                          <a:solidFill>
                            <a:schemeClr val="dk1"/>
                          </a:solidFill>
                          <a:latin typeface="Questrial"/>
                          <a:ea typeface="Questrial"/>
                          <a:cs typeface="Questrial"/>
                          <a:sym typeface="Questrial"/>
                        </a:rPr>
                        <a:t>permanently and totally disabled* at any time during the year?</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If YES:</a:t>
                      </a:r>
                    </a:p>
                    <a:p>
                      <a:pPr indent="0" lvl="0" marL="0" marR="0" rtl="0" algn="ctr">
                        <a:lnSpc>
                          <a:spcPct val="102000"/>
                        </a:lnSpc>
                        <a:spcBef>
                          <a:spcPts val="35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Go to Step 7</a:t>
                      </a:r>
                    </a:p>
                    <a:p>
                      <a:pPr indent="0" lvl="0" marL="0" marR="0" rtl="0" algn="ctr">
                        <a:lnSpc>
                          <a:spcPct val="102000"/>
                        </a:lnSpc>
                        <a:spcBef>
                          <a:spcPts val="350"/>
                        </a:spcBef>
                        <a:spcAft>
                          <a:spcPts val="0"/>
                        </a:spcAft>
                        <a:buClr>
                          <a:schemeClr val="dk1"/>
                        </a:buClr>
                        <a:buFont typeface="Questrial"/>
                        <a:buNone/>
                      </a:pPr>
                      <a:r>
                        <a:t/>
                      </a:r>
                      <a:endParaRPr b="1" i="0" sz="3200" u="none" cap="none" strike="noStrike">
                        <a:solidFill>
                          <a:schemeClr val="dk1"/>
                        </a:solidFill>
                        <a:latin typeface="Questrial"/>
                        <a:ea typeface="Questrial"/>
                        <a:cs typeface="Questrial"/>
                        <a:sym typeface="Questrial"/>
                      </a:endParaRPr>
                    </a:p>
                    <a:p>
                      <a:pPr indent="0" lvl="0" marL="0" marR="0" rtl="0" algn="ctr">
                        <a:lnSpc>
                          <a:spcPct val="102000"/>
                        </a:lnSpc>
                        <a:spcBef>
                          <a:spcPts val="35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If NO: go to Table 2</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solid"/>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r>
            </a:tbl>
          </a:graphicData>
        </a:graphic>
      </p:graphicFrame>
      <p:sp>
        <p:nvSpPr>
          <p:cNvPr id="711" name="Shape 71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0"/>
                                        </p:tgtEl>
                                        <p:attrNameLst>
                                          <p:attrName>style.visibility</p:attrName>
                                        </p:attrNameLst>
                                      </p:cBhvr>
                                      <p:to>
                                        <p:strVal val="visible"/>
                                      </p:to>
                                    </p:set>
                                    <p:animEffect filter="fade" transition="in">
                                      <p:cBhvr>
                                        <p:cTn dur="500"/>
                                        <p:tgtEl>
                                          <p:spTgt spid="7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5" name="Shape 715"/>
        <p:cNvGrpSpPr/>
        <p:nvPr/>
      </p:nvGrpSpPr>
      <p:grpSpPr>
        <a:xfrm>
          <a:off x="0" y="0"/>
          <a:ext cx="0" cy="0"/>
          <a:chOff x="0" y="0"/>
          <a:chExt cx="0" cy="0"/>
        </a:xfrm>
      </p:grpSpPr>
      <p:sp>
        <p:nvSpPr>
          <p:cNvPr id="716" name="Shape 71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“Permanently and Totally Disabled”</a:t>
            </a:r>
          </a:p>
        </p:txBody>
      </p:sp>
      <p:sp>
        <p:nvSpPr>
          <p:cNvPr id="717" name="Shape 717"/>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person is considered permanently and totally disabled if he or she cannot engage in any substantial gainful activity because of a physical or mental condition, AND</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doctor determines the condition has lasted or can be expected to last continuously for at least a year or can lead to death</a:t>
            </a:r>
          </a:p>
        </p:txBody>
      </p:sp>
      <p:sp>
        <p:nvSpPr>
          <p:cNvPr id="718" name="Shape 71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3" name="Shape 723"/>
        <p:cNvGrpSpPr/>
        <p:nvPr/>
      </p:nvGrpSpPr>
      <p:grpSpPr>
        <a:xfrm>
          <a:off x="0" y="0"/>
          <a:ext cx="0" cy="0"/>
          <a:chOff x="0" y="0"/>
          <a:chExt cx="0" cy="0"/>
        </a:xfrm>
      </p:grpSpPr>
      <p:sp>
        <p:nvSpPr>
          <p:cNvPr id="724" name="Shape 72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Residency Test</a:t>
            </a:r>
          </a:p>
        </p:txBody>
      </p:sp>
      <p:graphicFrame>
        <p:nvGraphicFramePr>
          <p:cNvPr id="725" name="Shape 725"/>
          <p:cNvGraphicFramePr/>
          <p:nvPr/>
        </p:nvGraphicFramePr>
        <p:xfrm>
          <a:off x="609600" y="1864987"/>
          <a:ext cx="3000000" cy="3000000"/>
        </p:xfrm>
        <a:graphic>
          <a:graphicData uri="http://schemas.openxmlformats.org/drawingml/2006/table">
            <a:tbl>
              <a:tblPr>
                <a:noFill/>
                <a:tableStyleId>{1420C6DF-7F79-44F0-A2A2-86E587BE7706}</a:tableStyleId>
              </a:tblPr>
              <a:tblGrid>
                <a:gridCol w="2051000"/>
                <a:gridCol w="6358075"/>
                <a:gridCol w="2563750"/>
              </a:tblGrid>
              <a:tr h="318752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7</a:t>
                      </a:r>
                    </a:p>
                  </a:txBody>
                  <a:tcPr marT="0" marB="0" marR="0" marL="0" anchor="ctr" anchorCtr="1">
                    <a:lnL cap="flat" cmpd="sng" w="38100">
                      <a:solidFill>
                        <a:schemeClr val="dk1"/>
                      </a:solidFill>
                      <a:prstDash val="solid"/>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Did the person live with you as  a member of your household, except for temporary absences,* for more than half the year?</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(Answer “YES” if the child was born or died during the year.)</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8 (Use Table 3 if parents live apart)</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Table 2</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solid"/>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r>
            </a:tbl>
          </a:graphicData>
        </a:graphic>
      </p:graphicFrame>
      <p:sp>
        <p:nvSpPr>
          <p:cNvPr id="726" name="Shape 72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5"/>
                                        </p:tgtEl>
                                        <p:attrNameLst>
                                          <p:attrName>style.visibility</p:attrName>
                                        </p:attrNameLst>
                                      </p:cBhvr>
                                      <p:to>
                                        <p:strVal val="visible"/>
                                      </p:to>
                                    </p:set>
                                    <p:animEffect filter="fade" transition="in">
                                      <p:cBhvr>
                                        <p:cTn dur="500"/>
                                        <p:tgtEl>
                                          <p:spTgt spid="7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1" name="Shape 731"/>
        <p:cNvGrpSpPr/>
        <p:nvPr/>
      </p:nvGrpSpPr>
      <p:grpSpPr>
        <a:xfrm>
          <a:off x="0" y="0"/>
          <a:ext cx="0" cy="0"/>
          <a:chOff x="0" y="0"/>
          <a:chExt cx="0" cy="0"/>
        </a:xfrm>
      </p:grpSpPr>
      <p:sp>
        <p:nvSpPr>
          <p:cNvPr id="732" name="Shape 732"/>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“Temporary Absences”</a:t>
            </a:r>
          </a:p>
        </p:txBody>
      </p:sp>
      <p:sp>
        <p:nvSpPr>
          <p:cNvPr id="733" name="Shape 733"/>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child is considered to have lived with you during periods of time when one of you, or both are temporarily absent due to illness, education, business, vacation, military service, or detention in a juvenile facility</a:t>
            </a:r>
          </a:p>
          <a:p>
            <a:pPr indent="-342900" lvl="0" marL="342900" marR="0" rtl="0" algn="l">
              <a:spcBef>
                <a:spcPts val="800"/>
              </a:spcBef>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734" name="Shape 734"/>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9" name="Shape 739"/>
        <p:cNvGrpSpPr/>
        <p:nvPr/>
      </p:nvGrpSpPr>
      <p:grpSpPr>
        <a:xfrm>
          <a:off x="0" y="0"/>
          <a:ext cx="0" cy="0"/>
          <a:chOff x="0" y="0"/>
          <a:chExt cx="0" cy="0"/>
        </a:xfrm>
      </p:grpSpPr>
      <p:sp>
        <p:nvSpPr>
          <p:cNvPr id="740" name="Shape 740"/>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Support Test</a:t>
            </a:r>
          </a:p>
        </p:txBody>
      </p:sp>
      <p:graphicFrame>
        <p:nvGraphicFramePr>
          <p:cNvPr id="741" name="Shape 741"/>
          <p:cNvGraphicFramePr/>
          <p:nvPr/>
        </p:nvGraphicFramePr>
        <p:xfrm>
          <a:off x="609600" y="2080418"/>
          <a:ext cx="3000000" cy="3000000"/>
        </p:xfrm>
        <a:graphic>
          <a:graphicData uri="http://schemas.openxmlformats.org/drawingml/2006/table">
            <a:tbl>
              <a:tblPr>
                <a:noFill/>
                <a:tableStyleId>{1420C6DF-7F79-44F0-A2A2-86E587BE7706}</a:tableStyleId>
              </a:tblPr>
              <a:tblGrid>
                <a:gridCol w="1524000"/>
                <a:gridCol w="6679950"/>
                <a:gridCol w="2768825"/>
              </a:tblGrid>
              <a:tr h="269717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8</a:t>
                      </a:r>
                    </a:p>
                  </a:txBody>
                  <a:tcPr marT="0" marB="0" marR="0" marL="0" anchor="ctr" anchorCtr="1">
                    <a:lnL cap="flat" cmpd="sng" w="38100">
                      <a:solidFill>
                        <a:schemeClr val="dk1"/>
                      </a:solidFill>
                      <a:prstDash val="solid"/>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Did the person provide more than </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half of his or her own support* </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for the year?</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Stop</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9</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solid"/>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r>
            </a:tbl>
          </a:graphicData>
        </a:graphic>
      </p:graphicFrame>
      <p:sp>
        <p:nvSpPr>
          <p:cNvPr id="742" name="Shape 742"/>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1"/>
                                        </p:tgtEl>
                                        <p:attrNameLst>
                                          <p:attrName>style.visibility</p:attrName>
                                        </p:attrNameLst>
                                      </p:cBhvr>
                                      <p:to>
                                        <p:strVal val="visible"/>
                                      </p:to>
                                    </p:set>
                                    <p:animEffect filter="fade" transition="in">
                                      <p:cBhvr>
                                        <p:cTn dur="500"/>
                                        <p:tgtEl>
                                          <p:spTgt spid="7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7" name="Shape 747"/>
        <p:cNvGrpSpPr/>
        <p:nvPr/>
      </p:nvGrpSpPr>
      <p:grpSpPr>
        <a:xfrm>
          <a:off x="0" y="0"/>
          <a:ext cx="0" cy="0"/>
          <a:chOff x="0" y="0"/>
          <a:chExt cx="0" cy="0"/>
        </a:xfrm>
      </p:grpSpPr>
      <p:sp>
        <p:nvSpPr>
          <p:cNvPr id="748" name="Shape 74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Other Adults Test</a:t>
            </a:r>
          </a:p>
        </p:txBody>
      </p:sp>
      <p:graphicFrame>
        <p:nvGraphicFramePr>
          <p:cNvPr id="749" name="Shape 749"/>
          <p:cNvGraphicFramePr/>
          <p:nvPr/>
        </p:nvGraphicFramePr>
        <p:xfrm>
          <a:off x="609600" y="1703360"/>
          <a:ext cx="3000000" cy="3000000"/>
        </p:xfrm>
        <a:graphic>
          <a:graphicData uri="http://schemas.openxmlformats.org/drawingml/2006/table">
            <a:tbl>
              <a:tblPr>
                <a:noFill/>
                <a:tableStyleId>{1420C6DF-7F79-44F0-A2A2-86E587BE7706}</a:tableStyleId>
              </a:tblPr>
              <a:tblGrid>
                <a:gridCol w="1828800"/>
                <a:gridCol w="3048000"/>
                <a:gridCol w="6096000"/>
              </a:tblGrid>
              <a:tr h="345127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9</a:t>
                      </a:r>
                    </a:p>
                  </a:txBody>
                  <a:tcPr marT="0" marB="0" marR="0" marL="0" anchor="ctr" anchorCtr="1">
                    <a:lnL cap="flat" cmpd="sng" w="38100">
                      <a:solidFill>
                        <a:schemeClr val="dk1"/>
                      </a:solidFill>
                      <a:prstDash val="solid"/>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Is the person a qualifying child of any other person?</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Go to the chart: QC of More Than One Person </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You can claim this child as a dependent.</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solid"/>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r>
            </a:tbl>
          </a:graphicData>
        </a:graphic>
      </p:graphicFrame>
      <p:sp>
        <p:nvSpPr>
          <p:cNvPr id="750" name="Shape 75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9"/>
                                        </p:tgtEl>
                                        <p:attrNameLst>
                                          <p:attrName>style.visibility</p:attrName>
                                        </p:attrNameLst>
                                      </p:cBhvr>
                                      <p:to>
                                        <p:strVal val="visible"/>
                                      </p:to>
                                    </p:set>
                                    <p:animEffect filter="fade" transition="in">
                                      <p:cBhvr>
                                        <p:cTn dur="500"/>
                                        <p:tgtEl>
                                          <p:spTgt spid="7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5" name="Shape 755"/>
        <p:cNvGrpSpPr/>
        <p:nvPr/>
      </p:nvGrpSpPr>
      <p:grpSpPr>
        <a:xfrm>
          <a:off x="0" y="0"/>
          <a:ext cx="0" cy="0"/>
          <a:chOff x="0" y="0"/>
          <a:chExt cx="0" cy="0"/>
        </a:xfrm>
      </p:grpSpPr>
      <p:sp>
        <p:nvSpPr>
          <p:cNvPr id="756" name="Shape 756"/>
          <p:cNvSpPr txBox="1"/>
          <p:nvPr>
            <p:ph type="title"/>
          </p:nvPr>
        </p:nvSpPr>
        <p:spPr>
          <a:xfrm>
            <a:off x="609600" y="-111737"/>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Exemptions</a:t>
            </a:r>
          </a:p>
        </p:txBody>
      </p:sp>
      <p:sp>
        <p:nvSpPr>
          <p:cNvPr id="757" name="Shape 757"/>
          <p:cNvSpPr txBox="1"/>
          <p:nvPr>
            <p:ph idx="1" type="body"/>
          </p:nvPr>
        </p:nvSpPr>
        <p:spPr>
          <a:xfrm>
            <a:off x="609600" y="721778"/>
            <a:ext cx="10972800" cy="4922400"/>
          </a:xfrm>
          <a:prstGeom prst="rect">
            <a:avLst/>
          </a:prstGeom>
          <a:noFill/>
          <a:ln>
            <a:noFill/>
          </a:ln>
        </p:spPr>
        <p:txBody>
          <a:bodyPr anchorCtr="0" anchor="t" bIns="45700" lIns="91425" rIns="91425" wrap="square" tIns="45700">
            <a:noAutofit/>
          </a:bodyPr>
          <a:lstStyle/>
          <a:p>
            <a:pPr indent="-317500" lvl="0" marL="342900" marR="0" rtl="0">
              <a:lnSpc>
                <a:spcPct val="90000"/>
              </a:lnSpc>
              <a:spcBef>
                <a:spcPts val="800"/>
              </a:spcBef>
              <a:spcAft>
                <a:spcPts val="0"/>
              </a:spcAft>
              <a:buClr>
                <a:schemeClr val="dk1"/>
              </a:buClr>
              <a:buSzPts val="3600"/>
              <a:buFont typeface="Noto Sans Symbols"/>
              <a:buChar char="➢"/>
            </a:pPr>
            <a:r>
              <a:rPr lang="en-US" sz="3600"/>
              <a:t>When you have asked all of the Pub 4012 questions, the entire section should now be filled out correctly. Don’t forget to change any part the taxpayer may have originally entered incorrectly.</a:t>
            </a:r>
          </a:p>
          <a:p>
            <a:pPr indent="-342900" lvl="0" marL="342900" marR="0" rtl="0" algn="l">
              <a:lnSpc>
                <a:spcPct val="90000"/>
              </a:lnSpc>
              <a:spcBef>
                <a:spcPts val="800"/>
              </a:spcBef>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pic>
        <p:nvPicPr>
          <p:cNvPr id="758" name="Shape 758"/>
          <p:cNvPicPr preferRelativeResize="0"/>
          <p:nvPr/>
        </p:nvPicPr>
        <p:blipFill>
          <a:blip r:embed="rId3">
            <a:alphaModFix/>
          </a:blip>
          <a:stretch>
            <a:fillRect/>
          </a:stretch>
        </p:blipFill>
        <p:spPr>
          <a:xfrm>
            <a:off x="693100" y="3598288"/>
            <a:ext cx="10805775" cy="2736075"/>
          </a:xfrm>
          <a:prstGeom prst="rect">
            <a:avLst/>
          </a:prstGeom>
          <a:noFill/>
          <a:ln cap="flat" cmpd="sng" w="9525">
            <a:solidFill>
              <a:srgbClr val="749E3D"/>
            </a:solidFill>
            <a:prstDash val="solid"/>
            <a:round/>
            <a:headEnd len="med" w="med" type="none"/>
            <a:tailEnd len="med" w="med" type="none"/>
          </a:ln>
          <a:effectLst>
            <a:outerShdw blurRad="40000" rotWithShape="0" dir="5400000" dist="20000">
              <a:srgbClr val="000000">
                <a:alpha val="37650"/>
              </a:srgbClr>
            </a:outerShdw>
          </a:effectLst>
        </p:spPr>
      </p:pic>
      <p:sp>
        <p:nvSpPr>
          <p:cNvPr id="759" name="Shape 75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57">
                                            <p:txEl>
                                              <p:pRg end="0" st="0"/>
                                            </p:txEl>
                                          </p:spTgt>
                                        </p:tgtEl>
                                        <p:attrNameLst>
                                          <p:attrName>style.visibility</p:attrName>
                                        </p:attrNameLst>
                                      </p:cBhvr>
                                      <p:to>
                                        <p:strVal val="visible"/>
                                      </p:to>
                                    </p:set>
                                    <p:anim calcmode="lin" valueType="num">
                                      <p:cBhvr additive="base">
                                        <p:cTn dur="500"/>
                                        <p:tgtEl>
                                          <p:spTgt spid="757">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757">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57">
                                            <p:txEl>
                                              <p:pRg end="1" st="1"/>
                                            </p:txEl>
                                          </p:spTgt>
                                        </p:tgtEl>
                                        <p:attrNameLst>
                                          <p:attrName>style.visibility</p:attrName>
                                        </p:attrNameLst>
                                      </p:cBhvr>
                                      <p:to>
                                        <p:strVal val="visible"/>
                                      </p:to>
                                    </p:set>
                                    <p:anim calcmode="lin" valueType="num">
                                      <p:cBhvr additive="base">
                                        <p:cTn dur="500"/>
                                        <p:tgtEl>
                                          <p:spTgt spid="757">
                                            <p:txEl>
                                              <p:pRg end="1" st="1"/>
                                            </p:txEl>
                                          </p:spTgt>
                                        </p:tgtEl>
                                        <p:attrNameLst>
                                          <p:attrName>ppt_w</p:attrName>
                                        </p:attrNameLst>
                                      </p:cBhvr>
                                      <p:tavLst>
                                        <p:tav fmla="" tm="0">
                                          <p:val>
                                            <p:strVal val="0"/>
                                          </p:val>
                                        </p:tav>
                                        <p:tav fmla="" tm="100000">
                                          <p:val>
                                            <p:strVal val="#ppt_w"/>
                                          </p:val>
                                        </p:tav>
                                      </p:tavLst>
                                    </p:anim>
                                    <p:anim calcmode="lin" valueType="num">
                                      <p:cBhvr additive="base">
                                        <p:cTn dur="500"/>
                                        <p:tgtEl>
                                          <p:spTgt spid="757">
                                            <p:txEl>
                                              <p:pRg end="1" st="1"/>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3" name="Shape 763"/>
        <p:cNvGrpSpPr/>
        <p:nvPr/>
      </p:nvGrpSpPr>
      <p:grpSpPr>
        <a:xfrm>
          <a:off x="0" y="0"/>
          <a:ext cx="0" cy="0"/>
          <a:chOff x="0" y="0"/>
          <a:chExt cx="0" cy="0"/>
        </a:xfrm>
      </p:grpSpPr>
      <p:sp>
        <p:nvSpPr>
          <p:cNvPr id="764" name="Shape 76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p>
        </p:txBody>
      </p:sp>
      <p:sp>
        <p:nvSpPr>
          <p:cNvPr id="765" name="Shape 765"/>
          <p:cNvSpPr txBox="1"/>
          <p:nvPr>
            <p:ph idx="1" type="body"/>
          </p:nvPr>
        </p:nvSpPr>
        <p:spPr>
          <a:xfrm>
            <a:off x="609600" y="1600203"/>
            <a:ext cx="10972800" cy="2225839"/>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TRUE or FALSE: </a:t>
            </a:r>
          </a:p>
          <a:p>
            <a:pPr indent="-342900" lvl="0" marL="342900" marR="0" rtl="0" algn="ctr">
              <a:spcBef>
                <a:spcPts val="800"/>
              </a:spcBef>
              <a:buClr>
                <a:srgbClr val="000000"/>
              </a:buClr>
              <a:buFont typeface="Noto Sans Symbols"/>
              <a:buNone/>
            </a:pPr>
            <a:r>
              <a:rPr b="1" i="0" lang="en-US" sz="4000" u="none" cap="none" strike="noStrike">
                <a:solidFill>
                  <a:schemeClr val="dk1"/>
                </a:solidFill>
                <a:latin typeface="Questrial"/>
                <a:ea typeface="Questrial"/>
                <a:cs typeface="Questrial"/>
                <a:sym typeface="Questrial"/>
              </a:rPr>
              <a:t>Every taxpayer can claim a personal exemption for himself.</a:t>
            </a:r>
          </a:p>
        </p:txBody>
      </p:sp>
      <p:sp>
        <p:nvSpPr>
          <p:cNvPr id="766" name="Shape 76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0" name="Shape 770"/>
        <p:cNvGrpSpPr/>
        <p:nvPr/>
      </p:nvGrpSpPr>
      <p:grpSpPr>
        <a:xfrm>
          <a:off x="0" y="0"/>
          <a:ext cx="0" cy="0"/>
          <a:chOff x="0" y="0"/>
          <a:chExt cx="0" cy="0"/>
        </a:xfrm>
      </p:grpSpPr>
      <p:sp>
        <p:nvSpPr>
          <p:cNvPr id="771" name="Shape 771"/>
          <p:cNvSpPr txBox="1"/>
          <p:nvPr>
            <p:ph idx="4294967295" type="title"/>
          </p:nvPr>
        </p:nvSpPr>
        <p:spPr>
          <a:xfrm>
            <a:off x="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p>
        </p:txBody>
      </p:sp>
      <p:sp>
        <p:nvSpPr>
          <p:cNvPr id="772" name="Shape 772"/>
          <p:cNvSpPr txBox="1"/>
          <p:nvPr>
            <p:ph idx="4294967295" type="body"/>
          </p:nvPr>
        </p:nvSpPr>
        <p:spPr>
          <a:xfrm>
            <a:off x="596348" y="1639956"/>
            <a:ext cx="10972800" cy="2730500"/>
          </a:xfrm>
          <a:prstGeom prst="rect">
            <a:avLst/>
          </a:prstGeom>
          <a:gradFill>
            <a:gsLst>
              <a:gs pos="0">
                <a:srgbClr val="FFE57F"/>
              </a:gs>
              <a:gs pos="35000">
                <a:srgbClr val="FFEBA5"/>
              </a:gs>
              <a:gs pos="100000">
                <a:srgbClr val="FFF8D9"/>
              </a:gs>
            </a:gsLst>
            <a:lin ang="16200000" scaled="0"/>
          </a:gradFill>
          <a:ln cap="flat" cmpd="sng" w="9525">
            <a:solidFill>
              <a:srgbClr val="CA8F0C"/>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ctr">
              <a:lnSpc>
                <a:spcPct val="90000"/>
              </a:lnSpc>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FALSE  </a:t>
            </a:r>
          </a:p>
          <a:p>
            <a:pPr indent="-342900" lvl="0" marL="342900" marR="0" rtl="0" algn="ctr">
              <a:lnSpc>
                <a:spcPct val="90000"/>
              </a:lnSpc>
              <a:spcBef>
                <a:spcPts val="800"/>
              </a:spcBef>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A taxpayer who can be claimed as a dependent by someone else CANNOT claim an exemption for him/herself.</a:t>
            </a:r>
          </a:p>
        </p:txBody>
      </p:sp>
      <p:sp>
        <p:nvSpPr>
          <p:cNvPr id="773" name="Shape 773"/>
          <p:cNvSpPr/>
          <p:nvPr>
            <p:ph idx="12" type="sldNum"/>
          </p:nvPr>
        </p:nvSpPr>
        <p:spPr>
          <a:xfrm>
            <a:off x="11375717" y="5648960"/>
            <a:ext cx="731400" cy="396300"/>
          </a:xfrm>
          <a:prstGeom prst="bracketPair">
            <a:avLst/>
          </a:prstGeom>
        </p:spPr>
        <p:txBody>
          <a:bodyPr anchorCtr="0" anchor="t" bIns="45700" lIns="91425" rIns="91425" wrap="square" tIns="45700">
            <a:noAutofit/>
          </a:bodyPr>
          <a:lstStyle/>
          <a:p>
            <a:pPr indent="0" lvl="0" marL="0">
              <a:spcBef>
                <a:spcPts val="0"/>
              </a:spcBef>
              <a:buClr>
                <a:srgbClr val="000000"/>
              </a:buClr>
              <a:buFont typeface="Arial"/>
              <a:buNone/>
            </a:pPr>
            <a:fld id="{00000000-1234-1234-1234-123412341234}" type="slidenum">
              <a:rPr lang="en-US"/>
              <a:t>‹#›</a:t>
            </a:fld>
          </a:p>
        </p:txBody>
      </p:sp>
    </p:spTree>
  </p:cSld>
  <p:clrMapOvr>
    <a:masterClrMapping/>
  </p:clrMapOvr>
  <p:transition spd="med">
    <p:fade thruBlk="1"/>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8" name="Shape 778"/>
        <p:cNvGrpSpPr/>
        <p:nvPr/>
      </p:nvGrpSpPr>
      <p:grpSpPr>
        <a:xfrm>
          <a:off x="0" y="0"/>
          <a:ext cx="0" cy="0"/>
          <a:chOff x="0" y="0"/>
          <a:chExt cx="0" cy="0"/>
        </a:xfrm>
      </p:grpSpPr>
      <p:sp>
        <p:nvSpPr>
          <p:cNvPr id="779" name="Shape 77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p>
        </p:txBody>
      </p:sp>
      <p:sp>
        <p:nvSpPr>
          <p:cNvPr id="780" name="Shape 780"/>
          <p:cNvSpPr txBox="1"/>
          <p:nvPr>
            <p:ph idx="1" type="body"/>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Rebecca is unmarried with one child, Colin.  Colin is 8 years old and lives full time with his mother, who provides all of his support.  He is a U.S. citizen, and no other adults live in their household.  Can Rebecca claim Colin as a dependent?</a:t>
            </a:r>
          </a:p>
          <a:p>
            <a:pPr indent="-342900" lvl="0" marL="342900" marR="0" rtl="0" algn="ctr">
              <a:spcBef>
                <a:spcPts val="800"/>
              </a:spcBef>
              <a:buClr>
                <a:srgbClr val="000000"/>
              </a:buClr>
              <a:buFont typeface="Noto Sans Symbols"/>
              <a:buNone/>
            </a:pPr>
            <a:r>
              <a:rPr b="1" i="1" lang="en-US" sz="4000" u="none" cap="none" strike="noStrike">
                <a:solidFill>
                  <a:schemeClr val="dk1"/>
                </a:solidFill>
                <a:latin typeface="Questrial"/>
                <a:ea typeface="Questrial"/>
                <a:cs typeface="Questrial"/>
                <a:sym typeface="Questrial"/>
              </a:rPr>
              <a:t>Use the Publication 4012</a:t>
            </a:r>
          </a:p>
        </p:txBody>
      </p:sp>
      <p:sp>
        <p:nvSpPr>
          <p:cNvPr id="781" name="Shape 78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Shape 91"/>
          <p:cNvSpPr txBox="1"/>
          <p:nvPr>
            <p:ph type="title"/>
          </p:nvPr>
        </p:nvSpPr>
        <p:spPr>
          <a:xfrm>
            <a:off x="609600" y="-82887"/>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A Session</a:t>
            </a:r>
          </a:p>
        </p:txBody>
      </p:sp>
      <p:sp>
        <p:nvSpPr>
          <p:cNvPr id="92" name="Shape 92"/>
          <p:cNvSpPr txBox="1"/>
          <p:nvPr>
            <p:ph idx="1" type="body"/>
          </p:nvPr>
        </p:nvSpPr>
        <p:spPr>
          <a:xfrm>
            <a:off x="131700" y="1231025"/>
            <a:ext cx="11928600" cy="4526100"/>
          </a:xfrm>
          <a:prstGeom prst="rect">
            <a:avLst/>
          </a:prstGeom>
          <a:noFill/>
          <a:ln>
            <a:noFill/>
          </a:ln>
        </p:spPr>
        <p:txBody>
          <a:bodyPr anchorCtr="0" anchor="t" bIns="45700" lIns="91425" rIns="91425" wrap="square" tIns="45700">
            <a:noAutofit/>
          </a:bodyPr>
          <a:lstStyle/>
          <a:p>
            <a:pPr indent="-317500" lvl="0" marL="342900" marR="0" rtl="0" algn="l">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6) Income</a:t>
            </a:r>
          </a:p>
          <a:p>
            <a:pPr indent="-317500" lvl="0" marL="342900" marR="0" rtl="0" algn="l">
              <a:spcBef>
                <a:spcPts val="80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7) Standard Deduction</a:t>
            </a:r>
          </a:p>
          <a:p>
            <a:pPr indent="-317500" lvl="0" marL="342900" marR="0" rtl="0" algn="l">
              <a:spcBef>
                <a:spcPts val="800"/>
              </a:spcBef>
              <a:spcAft>
                <a:spcPts val="0"/>
              </a:spcAft>
              <a:buClr>
                <a:schemeClr val="dk1"/>
              </a:buClr>
              <a:buSzPts val="3600"/>
              <a:buFont typeface="Noto Sans Symbols"/>
              <a:buChar char="➢"/>
            </a:pPr>
            <a:r>
              <a:rPr lang="en-US" sz="3600"/>
              <a:t>8)Income &amp; Deductions Scope of Service Questions</a:t>
            </a:r>
          </a:p>
          <a:p>
            <a:pPr indent="-317500" lvl="0" marL="342900" marR="0" rtl="0" algn="l">
              <a:spcBef>
                <a:spcPts val="800"/>
              </a:spcBef>
              <a:spcAft>
                <a:spcPts val="0"/>
              </a:spcAft>
              <a:buClr>
                <a:schemeClr val="dk1"/>
              </a:buClr>
              <a:buSzPts val="3600"/>
              <a:buFont typeface="Noto Sans Symbols"/>
              <a:buChar char="➢"/>
            </a:pPr>
            <a:r>
              <a:rPr lang="en-US" sz="3600"/>
              <a:t>9</a:t>
            </a:r>
            <a:r>
              <a:rPr b="0" i="0" lang="en-US" sz="3600" u="none" cap="none" strike="noStrike">
                <a:solidFill>
                  <a:schemeClr val="dk1"/>
                </a:solidFill>
                <a:latin typeface="Questrial"/>
                <a:ea typeface="Questrial"/>
                <a:cs typeface="Questrial"/>
                <a:sym typeface="Questrial"/>
              </a:rPr>
              <a:t>) Nonrefundable Credits</a:t>
            </a:r>
          </a:p>
          <a:p>
            <a:pPr indent="-285750" lvl="1" marL="742950" marR="0" rtl="0" algn="l">
              <a:spcBef>
                <a:spcPts val="720"/>
              </a:spcBef>
              <a:spcAft>
                <a:spcPts val="0"/>
              </a:spcAft>
              <a:buClr>
                <a:schemeClr val="dk1"/>
              </a:buClr>
              <a:buSzPts val="3600"/>
              <a:buFont typeface="Arial"/>
              <a:buChar char="•"/>
            </a:pPr>
            <a:r>
              <a:rPr b="0" i="0" lang="en-US" u="none" cap="none" strike="noStrike">
                <a:solidFill>
                  <a:schemeClr val="dk1"/>
                </a:solidFill>
                <a:latin typeface="Questrial"/>
                <a:ea typeface="Questrial"/>
                <a:cs typeface="Questrial"/>
                <a:sym typeface="Questrial"/>
              </a:rPr>
              <a:t>Child &amp; Dependent Care Credit</a:t>
            </a:r>
          </a:p>
          <a:p>
            <a:pPr indent="-285750" lvl="1" marL="742950" marR="0" rtl="0" algn="l">
              <a:spcBef>
                <a:spcPts val="720"/>
              </a:spcBef>
              <a:spcAft>
                <a:spcPts val="0"/>
              </a:spcAft>
              <a:buClr>
                <a:schemeClr val="dk1"/>
              </a:buClr>
              <a:buSzPts val="3600"/>
              <a:buFont typeface="Arial"/>
              <a:buChar char="•"/>
            </a:pPr>
            <a:r>
              <a:rPr b="0" i="0" lang="en-US" u="none" cap="none" strike="noStrike">
                <a:solidFill>
                  <a:schemeClr val="dk1"/>
                </a:solidFill>
                <a:latin typeface="Questrial"/>
                <a:ea typeface="Questrial"/>
                <a:cs typeface="Questrial"/>
                <a:sym typeface="Questrial"/>
              </a:rPr>
              <a:t>Child Tax Credit</a:t>
            </a:r>
          </a:p>
          <a:p>
            <a:pPr indent="-285750" lvl="1" marL="742950" marR="0" rtl="0" algn="l">
              <a:spcBef>
                <a:spcPts val="720"/>
              </a:spcBef>
              <a:buClr>
                <a:schemeClr val="dk1"/>
              </a:buClr>
              <a:buSzPts val="3600"/>
              <a:buFont typeface="Arial"/>
              <a:buChar char="•"/>
            </a:pPr>
            <a:r>
              <a:rPr b="0" i="0" lang="en-US" u="none" cap="none" strike="noStrike">
                <a:solidFill>
                  <a:schemeClr val="dk1"/>
                </a:solidFill>
                <a:latin typeface="Questrial"/>
                <a:ea typeface="Questrial"/>
                <a:cs typeface="Questrial"/>
                <a:sym typeface="Questrial"/>
              </a:rPr>
              <a:t>Retirement Savings Contribution Credit</a:t>
            </a:r>
          </a:p>
          <a:p>
            <a:pPr indent="-317500" lvl="0" marL="342900" marR="0" rtl="0" algn="l">
              <a:spcBef>
                <a:spcPts val="720"/>
              </a:spcBef>
              <a:buClr>
                <a:schemeClr val="dk1"/>
              </a:buClr>
              <a:buSzPts val="3600"/>
              <a:buFont typeface="Noto Sans Symbols"/>
              <a:buChar char="➢"/>
            </a:pPr>
            <a:r>
              <a:rPr lang="en-US" sz="3600"/>
              <a:t>10)Nonrefundable Credits Scope of Service Questions</a:t>
            </a:r>
          </a:p>
        </p:txBody>
      </p:sp>
      <p:sp>
        <p:nvSpPr>
          <p:cNvPr id="93" name="Shape 9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5" name="Shape 785"/>
        <p:cNvGrpSpPr/>
        <p:nvPr/>
      </p:nvGrpSpPr>
      <p:grpSpPr>
        <a:xfrm>
          <a:off x="0" y="0"/>
          <a:ext cx="0" cy="0"/>
          <a:chOff x="0" y="0"/>
          <a:chExt cx="0" cy="0"/>
        </a:xfrm>
      </p:grpSpPr>
      <p:sp>
        <p:nvSpPr>
          <p:cNvPr id="786" name="Shape 78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p>
        </p:txBody>
      </p:sp>
      <p:sp>
        <p:nvSpPr>
          <p:cNvPr id="787" name="Shape 787"/>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ctr">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YES</a:t>
            </a:r>
          </a:p>
          <a:p>
            <a:pPr indent="-342900" lvl="0" marL="342900" marR="0" rtl="0" algn="ctr">
              <a:spcBef>
                <a:spcPts val="800"/>
              </a:spcBef>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Colin meets all the requirements to be claimed as a qualifying child.</a:t>
            </a:r>
          </a:p>
        </p:txBody>
      </p:sp>
      <p:sp>
        <p:nvSpPr>
          <p:cNvPr id="788" name="Shape 78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ransition spd="med">
    <p:fade thruBlk="1"/>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3" name="Shape 793"/>
        <p:cNvGrpSpPr/>
        <p:nvPr/>
      </p:nvGrpSpPr>
      <p:grpSpPr>
        <a:xfrm>
          <a:off x="0" y="0"/>
          <a:ext cx="0" cy="0"/>
          <a:chOff x="0" y="0"/>
          <a:chExt cx="0" cy="0"/>
        </a:xfrm>
      </p:grpSpPr>
      <p:sp>
        <p:nvSpPr>
          <p:cNvPr id="794" name="Shape 794"/>
          <p:cNvSpPr txBox="1"/>
          <p:nvPr>
            <p:ph idx="4294967295" type="title"/>
          </p:nvPr>
        </p:nvSpPr>
        <p:spPr>
          <a:xfrm>
            <a:off x="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p>
        </p:txBody>
      </p:sp>
      <p:sp>
        <p:nvSpPr>
          <p:cNvPr id="795" name="Shape 795"/>
          <p:cNvSpPr txBox="1"/>
          <p:nvPr>
            <p:ph idx="4294967295" type="body"/>
          </p:nvPr>
        </p:nvSpPr>
        <p:spPr>
          <a:xfrm>
            <a:off x="556591" y="1600200"/>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ctr">
              <a:lnSpc>
                <a:spcPct val="90000"/>
              </a:lnSpc>
              <a:spcBef>
                <a:spcPts val="0"/>
              </a:spcBef>
              <a:spcAft>
                <a:spcPts val="0"/>
              </a:spcAft>
              <a:buClr>
                <a:schemeClr val="dk1"/>
              </a:buClr>
              <a:buFont typeface="Noto Sans Symbols"/>
              <a:buNone/>
            </a:pPr>
            <a:r>
              <a:rPr b="1" i="0" lang="en-US" sz="4000" u="none" cap="none" strike="noStrike">
                <a:solidFill>
                  <a:schemeClr val="dk1"/>
                </a:solidFill>
                <a:latin typeface="Questrial"/>
                <a:ea typeface="Questrial"/>
                <a:cs typeface="Questrial"/>
                <a:sym typeface="Questrial"/>
              </a:rPr>
              <a:t>Paul is a U.S. citizen who is 26 years old, permanently disabled, unmarried, did not pay for more than half of his support and lived with his parents for the entire year.</a:t>
            </a:r>
          </a:p>
          <a:p>
            <a:pPr indent="-342900" lvl="0" marL="342900" marR="0" rtl="0" algn="ctr">
              <a:lnSpc>
                <a:spcPct val="90000"/>
              </a:lnSpc>
              <a:spcBef>
                <a:spcPts val="800"/>
              </a:spcBef>
              <a:spcAft>
                <a:spcPts val="0"/>
              </a:spcAft>
              <a:buClr>
                <a:schemeClr val="dk1"/>
              </a:buClr>
              <a:buFont typeface="Noto Sans Symbols"/>
              <a:buNone/>
            </a:pPr>
            <a:r>
              <a:t/>
            </a:r>
            <a:endParaRPr b="1" i="0" sz="4000" u="none" cap="none" strike="noStrike">
              <a:solidFill>
                <a:schemeClr val="dk1"/>
              </a:solidFill>
              <a:latin typeface="Questrial"/>
              <a:ea typeface="Questrial"/>
              <a:cs typeface="Questrial"/>
              <a:sym typeface="Questrial"/>
            </a:endParaRPr>
          </a:p>
          <a:p>
            <a:pPr indent="-342900" lvl="0" marL="342900" marR="0" rtl="0" algn="ctr">
              <a:lnSpc>
                <a:spcPct val="90000"/>
              </a:lnSpc>
              <a:spcBef>
                <a:spcPts val="800"/>
              </a:spcBef>
              <a:buClr>
                <a:schemeClr val="dk1"/>
              </a:buClr>
              <a:buFont typeface="Noto Sans Symbols"/>
              <a:buNone/>
            </a:pPr>
            <a:r>
              <a:rPr b="1" i="0" lang="en-US" sz="4000" u="none" cap="none" strike="noStrike">
                <a:solidFill>
                  <a:schemeClr val="dk1"/>
                </a:solidFill>
                <a:latin typeface="Questrial"/>
                <a:ea typeface="Questrial"/>
                <a:cs typeface="Questrial"/>
                <a:sym typeface="Questrial"/>
              </a:rPr>
              <a:t>Can Paul be claimed as a dependent by his parents?</a:t>
            </a:r>
          </a:p>
        </p:txBody>
      </p:sp>
      <p:sp>
        <p:nvSpPr>
          <p:cNvPr id="796" name="Shape 796"/>
          <p:cNvSpPr/>
          <p:nvPr>
            <p:ph idx="12" type="sldNum"/>
          </p:nvPr>
        </p:nvSpPr>
        <p:spPr>
          <a:xfrm>
            <a:off x="11375717" y="5648960"/>
            <a:ext cx="731400" cy="396300"/>
          </a:xfrm>
          <a:prstGeom prst="bracketPair">
            <a:avLst/>
          </a:prstGeom>
        </p:spPr>
        <p:txBody>
          <a:bodyPr anchorCtr="0" anchor="t" bIns="45700" lIns="91425" rIns="91425" wrap="square" tIns="45700">
            <a:noAutofit/>
          </a:bodyPr>
          <a:lstStyle/>
          <a:p>
            <a:pPr indent="0" lvl="0" marL="0">
              <a:spcBef>
                <a:spcPts val="0"/>
              </a:spcBef>
              <a:buClr>
                <a:srgbClr val="000000"/>
              </a:buClr>
              <a:buFont typeface="Arial"/>
              <a:buNone/>
            </a:pPr>
            <a:fld id="{00000000-1234-1234-1234-123412341234}" type="slidenum">
              <a:rPr lang="en-US"/>
              <a:t>‹#›</a:t>
            </a:fld>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0" name="Shape 800"/>
        <p:cNvGrpSpPr/>
        <p:nvPr/>
      </p:nvGrpSpPr>
      <p:grpSpPr>
        <a:xfrm>
          <a:off x="0" y="0"/>
          <a:ext cx="0" cy="0"/>
          <a:chOff x="0" y="0"/>
          <a:chExt cx="0" cy="0"/>
        </a:xfrm>
      </p:grpSpPr>
      <p:sp>
        <p:nvSpPr>
          <p:cNvPr id="801" name="Shape 80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p>
        </p:txBody>
      </p:sp>
      <p:sp>
        <p:nvSpPr>
          <p:cNvPr id="802" name="Shape 802"/>
          <p:cNvSpPr txBox="1"/>
          <p:nvPr>
            <p:ph idx="1" type="body"/>
          </p:nvPr>
        </p:nvSpPr>
        <p:spPr>
          <a:xfrm>
            <a:off x="609600" y="1600203"/>
            <a:ext cx="10972800" cy="210552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ctr">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YES.</a:t>
            </a:r>
          </a:p>
          <a:p>
            <a:pPr indent="-342900" lvl="0" marL="342900" marR="0" rtl="0" algn="ctr">
              <a:spcBef>
                <a:spcPts val="800"/>
              </a:spcBef>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Paul meets all the requirements to be claimed      as a qualifying child.</a:t>
            </a:r>
          </a:p>
        </p:txBody>
      </p:sp>
      <p:sp>
        <p:nvSpPr>
          <p:cNvPr id="803" name="Shape 80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8" name="Shape 808"/>
        <p:cNvGrpSpPr/>
        <p:nvPr/>
      </p:nvGrpSpPr>
      <p:grpSpPr>
        <a:xfrm>
          <a:off x="0" y="0"/>
          <a:ext cx="0" cy="0"/>
          <a:chOff x="0" y="0"/>
          <a:chExt cx="0" cy="0"/>
        </a:xfrm>
      </p:grpSpPr>
      <p:sp>
        <p:nvSpPr>
          <p:cNvPr id="809" name="Shape 80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p>
        </p:txBody>
      </p:sp>
      <p:sp>
        <p:nvSpPr>
          <p:cNvPr id="810" name="Shape 810"/>
          <p:cNvSpPr txBox="1"/>
          <p:nvPr>
            <p:ph idx="1" type="body"/>
          </p:nvPr>
        </p:nvSpPr>
        <p:spPr>
          <a:xfrm>
            <a:off x="146250" y="1417650"/>
            <a:ext cx="11944500" cy="52941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l">
              <a:lnSpc>
                <a:spcPct val="80000"/>
              </a:lnSpc>
              <a:spcBef>
                <a:spcPts val="0"/>
              </a:spcBef>
              <a:spcAft>
                <a:spcPts val="0"/>
              </a:spcAft>
              <a:buClr>
                <a:schemeClr val="dk1"/>
              </a:buClr>
              <a:buSzPts val="3570"/>
              <a:buFont typeface="Noto Sans Symbols"/>
              <a:buChar char="➢"/>
            </a:pPr>
            <a:r>
              <a:rPr b="0" i="0" lang="en-US" sz="3570" u="none" cap="none" strike="noStrike">
                <a:solidFill>
                  <a:schemeClr val="dk1"/>
                </a:solidFill>
                <a:latin typeface="Questrial"/>
                <a:ea typeface="Questrial"/>
                <a:cs typeface="Questrial"/>
                <a:sym typeface="Questrial"/>
              </a:rPr>
              <a:t>Always begin with </a:t>
            </a:r>
            <a:r>
              <a:rPr b="1" i="1" lang="en-US" sz="3570" u="none" cap="none" strike="noStrike">
                <a:solidFill>
                  <a:schemeClr val="dk1"/>
                </a:solidFill>
                <a:latin typeface="Questrial"/>
                <a:ea typeface="Questrial"/>
                <a:cs typeface="Questrial"/>
                <a:sym typeface="Questrial"/>
              </a:rPr>
              <a:t>Table 1: Dependency Exemption </a:t>
            </a:r>
            <a:r>
              <a:rPr b="0" i="0" lang="en-US" sz="3570" u="none" cap="none" strike="noStrike">
                <a:solidFill>
                  <a:schemeClr val="dk1"/>
                </a:solidFill>
                <a:latin typeface="Questrial"/>
                <a:ea typeface="Questrial"/>
                <a:cs typeface="Questrial"/>
                <a:sym typeface="Questrial"/>
              </a:rPr>
              <a:t>to determine if a person can be claimed as a dependent:</a:t>
            </a: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 9, then the person is a Qualifying Child</a:t>
            </a:r>
          </a:p>
          <a:p>
            <a:pPr indent="-755641" lvl="1" marL="1200141" marR="0" rtl="0" algn="l">
              <a:lnSpc>
                <a:spcPct val="80000"/>
              </a:lnSpc>
              <a:spcBef>
                <a:spcPts val="588"/>
              </a:spcBef>
              <a:spcAft>
                <a:spcPts val="0"/>
              </a:spcAft>
              <a:buClr>
                <a:schemeClr val="dk1"/>
              </a:buClr>
              <a:buSzPts val="2940"/>
              <a:buFont typeface="Questrial"/>
              <a:buAutoNum type="arabicPeriod"/>
            </a:pPr>
            <a:r>
              <a:rPr b="1" i="0" lang="en-US" sz="2940" u="none" cap="none" strike="noStrike">
                <a:solidFill>
                  <a:schemeClr val="dk1"/>
                </a:solidFill>
                <a:latin typeface="Questrial"/>
                <a:ea typeface="Questrial"/>
                <a:cs typeface="Questrial"/>
                <a:sym typeface="Questrial"/>
              </a:rPr>
              <a:t>If answer is YES in Step 9, use </a:t>
            </a:r>
            <a:r>
              <a:rPr b="1" i="1" lang="en-US" sz="2940" u="none" cap="none" strike="noStrike">
                <a:solidFill>
                  <a:schemeClr val="dk1"/>
                </a:solidFill>
                <a:latin typeface="Questrial"/>
                <a:ea typeface="Questrial"/>
                <a:cs typeface="Questrial"/>
                <a:sym typeface="Questrial"/>
              </a:rPr>
              <a:t>Qualifying Child of More Than One Person Table</a:t>
            </a: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7 AND parents live apart, use </a:t>
            </a:r>
            <a:r>
              <a:rPr b="0" i="1" lang="en-US" sz="2940" u="none" cap="none" strike="noStrike">
                <a:solidFill>
                  <a:schemeClr val="dk1"/>
                </a:solidFill>
                <a:latin typeface="Questrial"/>
                <a:ea typeface="Questrial"/>
                <a:cs typeface="Questrial"/>
                <a:sym typeface="Questrial"/>
              </a:rPr>
              <a:t>Qualifying Child of More Than One Person Table </a:t>
            </a:r>
            <a:r>
              <a:rPr b="0" i="0" lang="en-US" sz="2940" u="none" cap="none" strike="noStrike">
                <a:solidFill>
                  <a:schemeClr val="dk1"/>
                </a:solidFill>
                <a:latin typeface="Questrial"/>
                <a:ea typeface="Questrial"/>
                <a:cs typeface="Questrial"/>
                <a:sym typeface="Questrial"/>
              </a:rPr>
              <a:t>AND </a:t>
            </a:r>
            <a:r>
              <a:rPr b="0" i="1" lang="en-US" sz="2940" u="none" cap="none" strike="noStrike">
                <a:solidFill>
                  <a:schemeClr val="dk1"/>
                </a:solidFill>
                <a:latin typeface="Questrial"/>
                <a:ea typeface="Questrial"/>
                <a:cs typeface="Questrial"/>
                <a:sym typeface="Questrial"/>
              </a:rPr>
              <a:t>Table 3: Children of Divorced or Separated Parents or Parents Who Live Apart</a:t>
            </a:r>
          </a:p>
          <a:p>
            <a:pPr indent="-755641" lvl="1" marL="1200141" marR="0" rtl="0" algn="l">
              <a:lnSpc>
                <a:spcPct val="80000"/>
              </a:lnSpc>
              <a:spcBef>
                <a:spcPts val="588"/>
              </a:spcBef>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Steps 5-7, then use </a:t>
            </a:r>
            <a:r>
              <a:rPr b="0" i="1" lang="en-US" sz="2940" u="none" cap="none" strike="noStrike">
                <a:solidFill>
                  <a:schemeClr val="dk1"/>
                </a:solidFill>
                <a:latin typeface="Questrial"/>
                <a:ea typeface="Questrial"/>
                <a:cs typeface="Questrial"/>
                <a:sym typeface="Questrial"/>
              </a:rPr>
              <a:t>Table 2: Dependency Exemption for Qualifying Relative</a:t>
            </a:r>
            <a:r>
              <a:rPr b="0" i="0" lang="en-US" sz="2940" u="none" cap="none" strike="noStrike">
                <a:solidFill>
                  <a:schemeClr val="dk1"/>
                </a:solidFill>
                <a:latin typeface="Questrial"/>
                <a:ea typeface="Questrial"/>
                <a:cs typeface="Questrial"/>
                <a:sym typeface="Questrial"/>
              </a:rPr>
              <a:t> to see if person is a Qualifying Relative</a:t>
            </a:r>
          </a:p>
        </p:txBody>
      </p:sp>
      <p:sp>
        <p:nvSpPr>
          <p:cNvPr id="811" name="Shape 81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6" name="Shape 816"/>
        <p:cNvGrpSpPr/>
        <p:nvPr/>
      </p:nvGrpSpPr>
      <p:grpSpPr>
        <a:xfrm>
          <a:off x="0" y="0"/>
          <a:ext cx="0" cy="0"/>
          <a:chOff x="0" y="0"/>
          <a:chExt cx="0" cy="0"/>
        </a:xfrm>
      </p:grpSpPr>
      <p:sp>
        <p:nvSpPr>
          <p:cNvPr id="817" name="Shape 817"/>
          <p:cNvSpPr/>
          <p:nvPr/>
        </p:nvSpPr>
        <p:spPr>
          <a:xfrm>
            <a:off x="6934200" y="3429000"/>
            <a:ext cx="3581400" cy="3200400"/>
          </a:xfrm>
          <a:prstGeom prst="irregularSeal1">
            <a:avLst/>
          </a:prstGeom>
          <a:solidFill>
            <a:srgbClr val="C00000"/>
          </a:solidFill>
          <a:ln cap="flat" cmpd="sng" w="38100">
            <a:solidFill>
              <a:schemeClr val="hlink"/>
            </a:solidFill>
            <a:prstDash val="solid"/>
            <a:miter lim="8000"/>
            <a:headEnd len="med" w="med" type="none"/>
            <a:tailEnd len="med" w="med" type="none"/>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818" name="Shape 818"/>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of More Than One Person</a:t>
            </a:r>
          </a:p>
        </p:txBody>
      </p:sp>
      <p:sp>
        <p:nvSpPr>
          <p:cNvPr id="819" name="Shape 819"/>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3900"/>
              <a:buFont typeface="Noto Sans Symbols"/>
              <a:buChar char="➢"/>
            </a:pPr>
            <a:r>
              <a:rPr b="0" i="0" lang="en-US" sz="3900" u="none" cap="none" strike="noStrike">
                <a:solidFill>
                  <a:schemeClr val="dk1"/>
                </a:solidFill>
                <a:latin typeface="Questrial"/>
                <a:ea typeface="Questrial"/>
                <a:cs typeface="Questrial"/>
                <a:sym typeface="Questrial"/>
              </a:rPr>
              <a:t>Did any other adult live in your home?</a:t>
            </a:r>
          </a:p>
          <a:p>
            <a:pPr indent="-342900" lvl="0" marL="342900" marR="0" rtl="0" algn="l">
              <a:spcBef>
                <a:spcPts val="780"/>
              </a:spcBef>
              <a:spcAft>
                <a:spcPts val="0"/>
              </a:spcAft>
              <a:buClr>
                <a:schemeClr val="dk1"/>
              </a:buClr>
              <a:buSzPts val="3900"/>
              <a:buFont typeface="Noto Sans Symbols"/>
              <a:buChar char="➢"/>
            </a:pPr>
            <a:r>
              <a:rPr b="0" i="0" lang="en-US" sz="3900" u="none" cap="none" strike="noStrike">
                <a:solidFill>
                  <a:schemeClr val="dk1"/>
                </a:solidFill>
                <a:latin typeface="Questrial"/>
                <a:ea typeface="Questrial"/>
                <a:cs typeface="Questrial"/>
                <a:sym typeface="Questrial"/>
              </a:rPr>
              <a:t>What was that other adult’s relationship to the   child?</a:t>
            </a:r>
          </a:p>
          <a:p>
            <a:pPr indent="-342900" lvl="0" marL="342900" marR="0" rtl="0" algn="l">
              <a:spcBef>
                <a:spcPts val="0"/>
              </a:spcBef>
              <a:spcAft>
                <a:spcPts val="0"/>
              </a:spcAft>
              <a:buClr>
                <a:schemeClr val="dk1"/>
              </a:buClr>
              <a:buSzPts val="3900"/>
              <a:buFont typeface="Noto Sans Symbols"/>
              <a:buChar char="➢"/>
            </a:pPr>
            <a:r>
              <a:rPr b="0" i="0" lang="en-US" sz="3900" u="none" cap="none" strike="noStrike">
                <a:solidFill>
                  <a:schemeClr val="dk1"/>
                </a:solidFill>
                <a:latin typeface="Questrial"/>
                <a:ea typeface="Questrial"/>
                <a:cs typeface="Questrial"/>
                <a:sym typeface="Questrial"/>
              </a:rPr>
              <a:t>Could the other adult be </a:t>
            </a:r>
          </a:p>
          <a:p>
            <a:pPr indent="-342900" lvl="0" marL="342900" marR="0" rtl="0" algn="l">
              <a:spcBef>
                <a:spcPts val="0"/>
              </a:spcBef>
              <a:spcAft>
                <a:spcPts val="0"/>
              </a:spcAft>
              <a:buClr>
                <a:schemeClr val="dk1"/>
              </a:buClr>
              <a:buFont typeface="Noto Sans Symbols"/>
              <a:buNone/>
            </a:pPr>
            <a:r>
              <a:rPr b="0" i="0" lang="en-US" sz="3900" u="none" cap="none" strike="noStrike">
                <a:solidFill>
                  <a:schemeClr val="dk1"/>
                </a:solidFill>
                <a:latin typeface="Questrial"/>
                <a:ea typeface="Questrial"/>
                <a:cs typeface="Questrial"/>
                <a:sym typeface="Questrial"/>
              </a:rPr>
              <a:t>	claimed as a dependent </a:t>
            </a:r>
          </a:p>
          <a:p>
            <a:pPr indent="-342900" lvl="0" marL="342900" marR="0" rtl="0" algn="l">
              <a:spcBef>
                <a:spcPts val="0"/>
              </a:spcBef>
              <a:spcAft>
                <a:spcPts val="0"/>
              </a:spcAft>
              <a:buClr>
                <a:schemeClr val="dk1"/>
              </a:buClr>
              <a:buFont typeface="Noto Sans Symbols"/>
              <a:buNone/>
            </a:pPr>
            <a:r>
              <a:rPr b="0" i="0" lang="en-US" sz="3900" u="none" cap="none" strike="noStrike">
                <a:solidFill>
                  <a:schemeClr val="dk1"/>
                </a:solidFill>
                <a:latin typeface="Questrial"/>
                <a:ea typeface="Questrial"/>
                <a:cs typeface="Questrial"/>
                <a:sym typeface="Questrial"/>
              </a:rPr>
              <a:t>	by someone else?</a:t>
            </a:r>
          </a:p>
          <a:p>
            <a:pPr indent="-342900" lvl="0" marL="342900" marR="0" rtl="0" algn="l">
              <a:spcBef>
                <a:spcPts val="560"/>
              </a:spcBef>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820" name="Shape 820"/>
          <p:cNvSpPr txBox="1"/>
          <p:nvPr/>
        </p:nvSpPr>
        <p:spPr>
          <a:xfrm>
            <a:off x="7467600" y="4355125"/>
            <a:ext cx="2368062" cy="1325620"/>
          </a:xfrm>
          <a:prstGeom prst="rect">
            <a:avLst/>
          </a:prstGeom>
          <a:noFill/>
          <a:ln>
            <a:noFill/>
          </a:ln>
        </p:spPr>
        <p:txBody>
          <a:bodyPr anchorCtr="0" anchor="t" bIns="46800" lIns="90000" rIns="90000" wrap="square" tIns="46800">
            <a:noAutofit/>
          </a:bodyPr>
          <a:lstStyle/>
          <a:p>
            <a:pPr indent="0" lvl="0" marL="0" marR="0" rtl="0" algn="ctr">
              <a:spcBef>
                <a:spcPts val="0"/>
              </a:spcBef>
              <a:buNone/>
            </a:pPr>
            <a:r>
              <a:rPr b="1" lang="en-US" sz="2000">
                <a:solidFill>
                  <a:schemeClr val="lt1"/>
                </a:solidFill>
                <a:latin typeface="Questrial"/>
                <a:ea typeface="Questrial"/>
                <a:cs typeface="Questrial"/>
                <a:sym typeface="Questrial"/>
              </a:rPr>
              <a:t>Write these questions under STEP 9 in the Pub 4012!</a:t>
            </a:r>
          </a:p>
        </p:txBody>
      </p:sp>
      <p:sp>
        <p:nvSpPr>
          <p:cNvPr id="821" name="Shape 82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9">
                                            <p:txEl>
                                              <p:pRg end="0" st="0"/>
                                            </p:txEl>
                                          </p:spTgt>
                                        </p:tgtEl>
                                        <p:attrNameLst>
                                          <p:attrName>style.visibility</p:attrName>
                                        </p:attrNameLst>
                                      </p:cBhvr>
                                      <p:to>
                                        <p:strVal val="visible"/>
                                      </p:to>
                                    </p:set>
                                    <p:animEffect filter="fade" transition="in">
                                      <p:cBhvr>
                                        <p:cTn dur="500"/>
                                        <p:tgtEl>
                                          <p:spTgt spid="81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9">
                                            <p:txEl>
                                              <p:pRg end="1" st="1"/>
                                            </p:txEl>
                                          </p:spTgt>
                                        </p:tgtEl>
                                        <p:attrNameLst>
                                          <p:attrName>style.visibility</p:attrName>
                                        </p:attrNameLst>
                                      </p:cBhvr>
                                      <p:to>
                                        <p:strVal val="visible"/>
                                      </p:to>
                                    </p:set>
                                    <p:animEffect filter="fade" transition="in">
                                      <p:cBhvr>
                                        <p:cTn dur="500"/>
                                        <p:tgtEl>
                                          <p:spTgt spid="81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9">
                                            <p:txEl>
                                              <p:pRg end="2" st="2"/>
                                            </p:txEl>
                                          </p:spTgt>
                                        </p:tgtEl>
                                        <p:attrNameLst>
                                          <p:attrName>style.visibility</p:attrName>
                                        </p:attrNameLst>
                                      </p:cBhvr>
                                      <p:to>
                                        <p:strVal val="visible"/>
                                      </p:to>
                                    </p:set>
                                    <p:animEffect filter="fade" transition="in">
                                      <p:cBhvr>
                                        <p:cTn dur="500"/>
                                        <p:tgtEl>
                                          <p:spTgt spid="81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9">
                                            <p:txEl>
                                              <p:pRg end="3" st="3"/>
                                            </p:txEl>
                                          </p:spTgt>
                                        </p:tgtEl>
                                        <p:attrNameLst>
                                          <p:attrName>style.visibility</p:attrName>
                                        </p:attrNameLst>
                                      </p:cBhvr>
                                      <p:to>
                                        <p:strVal val="visible"/>
                                      </p:to>
                                    </p:set>
                                    <p:animEffect filter="fade" transition="in">
                                      <p:cBhvr>
                                        <p:cTn dur="500"/>
                                        <p:tgtEl>
                                          <p:spTgt spid="81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9">
                                            <p:txEl>
                                              <p:pRg end="4" st="4"/>
                                            </p:txEl>
                                          </p:spTgt>
                                        </p:tgtEl>
                                        <p:attrNameLst>
                                          <p:attrName>style.visibility</p:attrName>
                                        </p:attrNameLst>
                                      </p:cBhvr>
                                      <p:to>
                                        <p:strVal val="visible"/>
                                      </p:to>
                                    </p:set>
                                    <p:animEffect filter="fade" transition="in">
                                      <p:cBhvr>
                                        <p:cTn dur="500"/>
                                        <p:tgtEl>
                                          <p:spTgt spid="81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9">
                                            <p:txEl>
                                              <p:pRg end="5" st="5"/>
                                            </p:txEl>
                                          </p:spTgt>
                                        </p:tgtEl>
                                        <p:attrNameLst>
                                          <p:attrName>style.visibility</p:attrName>
                                        </p:attrNameLst>
                                      </p:cBhvr>
                                      <p:to>
                                        <p:strVal val="visible"/>
                                      </p:to>
                                    </p:set>
                                    <p:animEffect filter="fade" transition="in">
                                      <p:cBhvr>
                                        <p:cTn dur="500"/>
                                        <p:tgtEl>
                                          <p:spTgt spid="81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0"/>
                                        </p:tgtEl>
                                        <p:attrNameLst>
                                          <p:attrName>style.visibility</p:attrName>
                                        </p:attrNameLst>
                                      </p:cBhvr>
                                      <p:to>
                                        <p:strVal val="visible"/>
                                      </p:to>
                                    </p:set>
                                    <p:animEffect filter="fade" transition="in">
                                      <p:cBhvr>
                                        <p:cTn dur="500"/>
                                        <p:tgtEl>
                                          <p:spTgt spid="820"/>
                                        </p:tgtEl>
                                      </p:cBhvr>
                                    </p:animEffect>
                                  </p:childTnLst>
                                </p:cTn>
                              </p:par>
                              <p:par>
                                <p:cTn fill="hold" nodeType="withEffect" presetClass="entr" presetID="10" presetSubtype="0">
                                  <p:stCondLst>
                                    <p:cond delay="0"/>
                                  </p:stCondLst>
                                  <p:childTnLst>
                                    <p:set>
                                      <p:cBhvr>
                                        <p:cTn dur="1" fill="hold">
                                          <p:stCondLst>
                                            <p:cond delay="0"/>
                                          </p:stCondLst>
                                        </p:cTn>
                                        <p:tgtEl>
                                          <p:spTgt spid="817"/>
                                        </p:tgtEl>
                                        <p:attrNameLst>
                                          <p:attrName>style.visibility</p:attrName>
                                        </p:attrNameLst>
                                      </p:cBhvr>
                                      <p:to>
                                        <p:strVal val="visible"/>
                                      </p:to>
                                    </p:set>
                                    <p:animEffect filter="fade" transition="in">
                                      <p:cBhvr>
                                        <p:cTn dur="500"/>
                                        <p:tgtEl>
                                          <p:spTgt spid="8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6" name="Shape 826"/>
        <p:cNvGrpSpPr/>
        <p:nvPr/>
      </p:nvGrpSpPr>
      <p:grpSpPr>
        <a:xfrm>
          <a:off x="0" y="0"/>
          <a:ext cx="0" cy="0"/>
          <a:chOff x="0" y="0"/>
          <a:chExt cx="0" cy="0"/>
        </a:xfrm>
      </p:grpSpPr>
      <p:sp>
        <p:nvSpPr>
          <p:cNvPr id="827" name="Shape 82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of More Than One Person</a:t>
            </a:r>
          </a:p>
        </p:txBody>
      </p:sp>
      <p:sp>
        <p:nvSpPr>
          <p:cNvPr id="828" name="Shape 828"/>
          <p:cNvSpPr txBox="1"/>
          <p:nvPr>
            <p:ph idx="1" type="body"/>
          </p:nvPr>
        </p:nvSpPr>
        <p:spPr>
          <a:xfrm>
            <a:off x="609600" y="1600203"/>
            <a:ext cx="10972800" cy="3095365"/>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Sometimes, a child meets all of the tests to be claimed by more than one taxpayer.</a:t>
            </a:r>
          </a:p>
          <a:p>
            <a:pPr indent="-285750" lvl="1" marL="742950" marR="0" rtl="0" algn="l">
              <a:spcBef>
                <a:spcPts val="640"/>
              </a:spcBef>
              <a:spcAft>
                <a:spcPts val="0"/>
              </a:spcAft>
              <a:buClr>
                <a:schemeClr val="dk1"/>
              </a:buClr>
              <a:buSzPts val="3200"/>
              <a:buFont typeface="Arial"/>
              <a:buChar char="•"/>
            </a:pPr>
            <a:r>
              <a:rPr b="0" i="1" lang="en-US" sz="3200" u="none" cap="none" strike="noStrike">
                <a:solidFill>
                  <a:schemeClr val="dk1"/>
                </a:solidFill>
                <a:latin typeface="Questrial"/>
                <a:ea typeface="Questrial"/>
                <a:cs typeface="Questrial"/>
                <a:sym typeface="Questrial"/>
              </a:rPr>
              <a:t>Example: </a:t>
            </a:r>
            <a:r>
              <a:rPr b="1" i="1" lang="en-US" sz="3200" u="none" cap="none" strike="noStrike">
                <a:solidFill>
                  <a:schemeClr val="dk1"/>
                </a:solidFill>
                <a:latin typeface="Questrial"/>
                <a:ea typeface="Questrial"/>
                <a:cs typeface="Questrial"/>
                <a:sym typeface="Questrial"/>
              </a:rPr>
              <a:t>a mother and a grandmother</a:t>
            </a:r>
          </a:p>
          <a:p>
            <a:pPr indent="-342900" lvl="0" marL="342900" marR="0" rtl="0" algn="l">
              <a:spcBef>
                <a:spcPts val="72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Parenthood and AGI are taken into consideration in determining who is eligible to claim the child. 	</a:t>
            </a:r>
          </a:p>
          <a:p>
            <a:pPr indent="-342900" lvl="0" marL="342900" marR="0" rtl="0" algn="l">
              <a:spcBef>
                <a:spcPts val="560"/>
              </a:spcBef>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829" name="Shape 829"/>
          <p:cNvSpPr/>
          <p:nvPr/>
        </p:nvSpPr>
        <p:spPr>
          <a:xfrm>
            <a:off x="502268" y="4878133"/>
            <a:ext cx="11187463" cy="1384995"/>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0" lvl="0" marL="0" marR="0" rtl="0" algn="ctr">
              <a:spcBef>
                <a:spcPts val="0"/>
              </a:spcBef>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if you believe a child meets all the tests to be claimed by more than one taxpayer</a:t>
            </a:r>
          </a:p>
        </p:txBody>
      </p:sp>
      <p:sp>
        <p:nvSpPr>
          <p:cNvPr id="830" name="Shape 83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8">
                                            <p:txEl>
                                              <p:pRg end="0" st="0"/>
                                            </p:txEl>
                                          </p:spTgt>
                                        </p:tgtEl>
                                        <p:attrNameLst>
                                          <p:attrName>style.visibility</p:attrName>
                                        </p:attrNameLst>
                                      </p:cBhvr>
                                      <p:to>
                                        <p:strVal val="visible"/>
                                      </p:to>
                                    </p:set>
                                    <p:animEffect filter="fade" transition="in">
                                      <p:cBhvr>
                                        <p:cTn dur="500"/>
                                        <p:tgtEl>
                                          <p:spTgt spid="8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8">
                                            <p:txEl>
                                              <p:pRg end="1" st="1"/>
                                            </p:txEl>
                                          </p:spTgt>
                                        </p:tgtEl>
                                        <p:attrNameLst>
                                          <p:attrName>style.visibility</p:attrName>
                                        </p:attrNameLst>
                                      </p:cBhvr>
                                      <p:to>
                                        <p:strVal val="visible"/>
                                      </p:to>
                                    </p:set>
                                    <p:animEffect filter="fade" transition="in">
                                      <p:cBhvr>
                                        <p:cTn dur="500"/>
                                        <p:tgtEl>
                                          <p:spTgt spid="82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8">
                                            <p:txEl>
                                              <p:pRg end="2" st="2"/>
                                            </p:txEl>
                                          </p:spTgt>
                                        </p:tgtEl>
                                        <p:attrNameLst>
                                          <p:attrName>style.visibility</p:attrName>
                                        </p:attrNameLst>
                                      </p:cBhvr>
                                      <p:to>
                                        <p:strVal val="visible"/>
                                      </p:to>
                                    </p:set>
                                    <p:animEffect filter="fade" transition="in">
                                      <p:cBhvr>
                                        <p:cTn dur="500"/>
                                        <p:tgtEl>
                                          <p:spTgt spid="82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8">
                                            <p:txEl>
                                              <p:pRg end="3" st="3"/>
                                            </p:txEl>
                                          </p:spTgt>
                                        </p:tgtEl>
                                        <p:attrNameLst>
                                          <p:attrName>style.visibility</p:attrName>
                                        </p:attrNameLst>
                                      </p:cBhvr>
                                      <p:to>
                                        <p:strVal val="visible"/>
                                      </p:to>
                                    </p:set>
                                    <p:animEffect filter="fade" transition="in">
                                      <p:cBhvr>
                                        <p:cTn dur="500"/>
                                        <p:tgtEl>
                                          <p:spTgt spid="82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829"/>
                                        </p:tgtEl>
                                        <p:attrNameLst>
                                          <p:attrName>style.visibility</p:attrName>
                                        </p:attrNameLst>
                                      </p:cBhvr>
                                      <p:to>
                                        <p:strVal val="visible"/>
                                      </p:to>
                                    </p:set>
                                    <p:anim calcmode="lin" valueType="num">
                                      <p:cBhvr additive="base">
                                        <p:cTn dur="500"/>
                                        <p:tgtEl>
                                          <p:spTgt spid="829"/>
                                        </p:tgtEl>
                                        <p:attrNameLst>
                                          <p:attrName>ppt_w</p:attrName>
                                        </p:attrNameLst>
                                      </p:cBhvr>
                                      <p:tavLst>
                                        <p:tav fmla="" tm="0">
                                          <p:val>
                                            <p:strVal val="0"/>
                                          </p:val>
                                        </p:tav>
                                        <p:tav fmla="" tm="100000">
                                          <p:val>
                                            <p:strVal val="#ppt_w"/>
                                          </p:val>
                                        </p:tav>
                                      </p:tavLst>
                                    </p:anim>
                                    <p:anim calcmode="lin" valueType="num">
                                      <p:cBhvr additive="base">
                                        <p:cTn dur="500"/>
                                        <p:tgtEl>
                                          <p:spTgt spid="82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5" name="Shape 835"/>
        <p:cNvGrpSpPr/>
        <p:nvPr/>
      </p:nvGrpSpPr>
      <p:grpSpPr>
        <a:xfrm>
          <a:off x="0" y="0"/>
          <a:ext cx="0" cy="0"/>
          <a:chOff x="0" y="0"/>
          <a:chExt cx="0" cy="0"/>
        </a:xfrm>
      </p:grpSpPr>
      <p:sp>
        <p:nvSpPr>
          <p:cNvPr id="836" name="Shape 83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p>
        </p:txBody>
      </p:sp>
      <p:sp>
        <p:nvSpPr>
          <p:cNvPr id="837" name="Shape 837"/>
          <p:cNvSpPr txBox="1"/>
          <p:nvPr>
            <p:ph idx="1" type="body"/>
          </p:nvPr>
        </p:nvSpPr>
        <p:spPr>
          <a:xfrm>
            <a:off x="130000" y="1417650"/>
            <a:ext cx="11977200" cy="53430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l">
              <a:lnSpc>
                <a:spcPct val="80000"/>
              </a:lnSpc>
              <a:spcBef>
                <a:spcPts val="0"/>
              </a:spcBef>
              <a:spcAft>
                <a:spcPts val="0"/>
              </a:spcAft>
              <a:buClr>
                <a:schemeClr val="dk1"/>
              </a:buClr>
              <a:buSzPts val="3570"/>
              <a:buFont typeface="Noto Sans Symbols"/>
              <a:buChar char="➢"/>
            </a:pPr>
            <a:r>
              <a:rPr b="0" i="0" lang="en-US" sz="3570" u="none" cap="none" strike="noStrike">
                <a:solidFill>
                  <a:schemeClr val="dk1"/>
                </a:solidFill>
                <a:latin typeface="Questrial"/>
                <a:ea typeface="Questrial"/>
                <a:cs typeface="Questrial"/>
                <a:sym typeface="Questrial"/>
              </a:rPr>
              <a:t>Always begin with </a:t>
            </a:r>
            <a:r>
              <a:rPr b="1" i="1" lang="en-US" sz="3570" u="none" cap="none" strike="noStrike">
                <a:solidFill>
                  <a:schemeClr val="dk1"/>
                </a:solidFill>
                <a:latin typeface="Questrial"/>
                <a:ea typeface="Questrial"/>
                <a:cs typeface="Questrial"/>
                <a:sym typeface="Questrial"/>
              </a:rPr>
              <a:t>Table 1: Dependency Exemption </a:t>
            </a:r>
            <a:r>
              <a:rPr b="0" i="0" lang="en-US" sz="3570" u="none" cap="none" strike="noStrike">
                <a:solidFill>
                  <a:schemeClr val="dk1"/>
                </a:solidFill>
                <a:latin typeface="Questrial"/>
                <a:ea typeface="Questrial"/>
                <a:cs typeface="Questrial"/>
                <a:sym typeface="Questrial"/>
              </a:rPr>
              <a:t>to determine if a person can be claimed as a dependent:</a:t>
            </a: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 9, then the person is a Qualifying Child</a:t>
            </a: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9, use </a:t>
            </a:r>
            <a:r>
              <a:rPr b="0" i="1" lang="en-US" sz="2940" u="none" cap="none" strike="noStrike">
                <a:solidFill>
                  <a:schemeClr val="dk1"/>
                </a:solidFill>
                <a:latin typeface="Questrial"/>
                <a:ea typeface="Questrial"/>
                <a:cs typeface="Questrial"/>
                <a:sym typeface="Questrial"/>
              </a:rPr>
              <a:t>Qualifying Child of More Than One Person Table</a:t>
            </a:r>
          </a:p>
          <a:p>
            <a:pPr indent="-755641" lvl="1" marL="1200141" marR="0" rtl="0" algn="l">
              <a:lnSpc>
                <a:spcPct val="80000"/>
              </a:lnSpc>
              <a:spcBef>
                <a:spcPts val="588"/>
              </a:spcBef>
              <a:spcAft>
                <a:spcPts val="0"/>
              </a:spcAft>
              <a:buClr>
                <a:schemeClr val="dk1"/>
              </a:buClr>
              <a:buSzPts val="2940"/>
              <a:buFont typeface="Questrial"/>
              <a:buAutoNum type="arabicPeriod"/>
            </a:pPr>
            <a:r>
              <a:rPr b="1" i="0" lang="en-US" sz="2940" u="none" cap="none" strike="noStrike">
                <a:solidFill>
                  <a:schemeClr val="dk1"/>
                </a:solidFill>
                <a:latin typeface="Questrial"/>
                <a:ea typeface="Questrial"/>
                <a:cs typeface="Questrial"/>
                <a:sym typeface="Questrial"/>
              </a:rPr>
              <a:t>If answer is YES in Step 7 AND parents live apart, use </a:t>
            </a:r>
            <a:r>
              <a:rPr b="1" i="1" lang="en-US" sz="2940" u="none" cap="none" strike="noStrike">
                <a:solidFill>
                  <a:schemeClr val="dk1"/>
                </a:solidFill>
                <a:latin typeface="Questrial"/>
                <a:ea typeface="Questrial"/>
                <a:cs typeface="Questrial"/>
                <a:sym typeface="Questrial"/>
              </a:rPr>
              <a:t>Qualifying Child of More Than One Person Table </a:t>
            </a:r>
            <a:r>
              <a:rPr b="1" i="0" lang="en-US" sz="2940" u="none" cap="none" strike="noStrike">
                <a:solidFill>
                  <a:schemeClr val="dk1"/>
                </a:solidFill>
                <a:latin typeface="Questrial"/>
                <a:ea typeface="Questrial"/>
                <a:cs typeface="Questrial"/>
                <a:sym typeface="Questrial"/>
              </a:rPr>
              <a:t>AND </a:t>
            </a:r>
            <a:r>
              <a:rPr b="1" i="1" lang="en-US" sz="2940" u="none" cap="none" strike="noStrike">
                <a:solidFill>
                  <a:schemeClr val="dk1"/>
                </a:solidFill>
                <a:latin typeface="Questrial"/>
                <a:ea typeface="Questrial"/>
                <a:cs typeface="Questrial"/>
                <a:sym typeface="Questrial"/>
              </a:rPr>
              <a:t>Table 3: Children of Divorced or Separated Parents or Parents Who Live Apart</a:t>
            </a:r>
          </a:p>
          <a:p>
            <a:pPr indent="-755641" lvl="1" marL="1200141" marR="0" rtl="0" algn="l">
              <a:lnSpc>
                <a:spcPct val="80000"/>
              </a:lnSpc>
              <a:spcBef>
                <a:spcPts val="588"/>
              </a:spcBef>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Steps 5-7, then use </a:t>
            </a:r>
            <a:r>
              <a:rPr b="0" i="1" lang="en-US" sz="2940" u="none" cap="none" strike="noStrike">
                <a:solidFill>
                  <a:schemeClr val="dk1"/>
                </a:solidFill>
                <a:latin typeface="Questrial"/>
                <a:ea typeface="Questrial"/>
                <a:cs typeface="Questrial"/>
                <a:sym typeface="Questrial"/>
              </a:rPr>
              <a:t>Table 2: Dependency Exemption for Qualifying Relative</a:t>
            </a:r>
            <a:r>
              <a:rPr b="0" i="0" lang="en-US" sz="2940" u="none" cap="none" strike="noStrike">
                <a:solidFill>
                  <a:schemeClr val="dk1"/>
                </a:solidFill>
                <a:latin typeface="Questrial"/>
                <a:ea typeface="Questrial"/>
                <a:cs typeface="Questrial"/>
                <a:sym typeface="Questrial"/>
              </a:rPr>
              <a:t> to see if person is a Qualifying Relative</a:t>
            </a:r>
          </a:p>
        </p:txBody>
      </p:sp>
      <p:sp>
        <p:nvSpPr>
          <p:cNvPr id="838" name="Shape 83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3" name="Shape 843"/>
        <p:cNvGrpSpPr/>
        <p:nvPr/>
      </p:nvGrpSpPr>
      <p:grpSpPr>
        <a:xfrm>
          <a:off x="0" y="0"/>
          <a:ext cx="0" cy="0"/>
          <a:chOff x="0" y="0"/>
          <a:chExt cx="0" cy="0"/>
        </a:xfrm>
      </p:grpSpPr>
      <p:sp>
        <p:nvSpPr>
          <p:cNvPr id="844" name="Shape 844"/>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What if the parents live apart?</a:t>
            </a:r>
          </a:p>
        </p:txBody>
      </p:sp>
      <p:sp>
        <p:nvSpPr>
          <p:cNvPr id="845" name="Shape 845"/>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t>
            </a:r>
            <a:r>
              <a:rPr b="1" i="1" lang="en-US" sz="4000" u="sng" cap="none" strike="noStrike">
                <a:solidFill>
                  <a:schemeClr val="dk1"/>
                </a:solidFill>
                <a:latin typeface="Questrial"/>
                <a:ea typeface="Questrial"/>
                <a:cs typeface="Questrial"/>
                <a:sym typeface="Questrial"/>
              </a:rPr>
              <a:t>custodial</a:t>
            </a:r>
            <a:r>
              <a:rPr b="0" i="0" lang="en-US" sz="4000" u="none" cap="none" strike="noStrike">
                <a:solidFill>
                  <a:schemeClr val="dk1"/>
                </a:solidFill>
                <a:latin typeface="Questrial"/>
                <a:ea typeface="Questrial"/>
                <a:cs typeface="Questrial"/>
                <a:sym typeface="Questrial"/>
              </a:rPr>
              <a:t> parent generally claims the dependency exemption for his/her child</a:t>
            </a: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t>
            </a:r>
            <a:r>
              <a:rPr b="1" i="1" lang="en-US" sz="4000" u="sng" cap="none" strike="noStrike">
                <a:solidFill>
                  <a:schemeClr val="dk1"/>
                </a:solidFill>
                <a:latin typeface="Questrial"/>
                <a:ea typeface="Questrial"/>
                <a:cs typeface="Questrial"/>
                <a:sym typeface="Questrial"/>
              </a:rPr>
              <a:t>noncustodial</a:t>
            </a:r>
            <a:r>
              <a:rPr b="1" i="0" lang="en-US" sz="4000" u="none" cap="none" strike="noStrike">
                <a:solidFill>
                  <a:schemeClr val="dk1"/>
                </a:solidFill>
                <a:latin typeface="Questrial"/>
                <a:ea typeface="Questrial"/>
                <a:cs typeface="Questrial"/>
                <a:sym typeface="Questrial"/>
              </a:rPr>
              <a:t> </a:t>
            </a:r>
            <a:r>
              <a:rPr b="0" i="0" lang="en-US" sz="4000" u="none" cap="none" strike="noStrike">
                <a:solidFill>
                  <a:schemeClr val="dk1"/>
                </a:solidFill>
                <a:latin typeface="Questrial"/>
                <a:ea typeface="Questrial"/>
                <a:cs typeface="Questrial"/>
                <a:sym typeface="Questrial"/>
              </a:rPr>
              <a:t>parent can claim the exemption if the parents have signed an agreement</a:t>
            </a:r>
          </a:p>
          <a:p>
            <a:pPr indent="-285750" lvl="1" marL="742950" marR="0" rtl="0" algn="l">
              <a:spcBef>
                <a:spcPts val="720"/>
              </a:spcBef>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Form 8332 (REQUIRED for post-2008 divorce)</a:t>
            </a:r>
          </a:p>
        </p:txBody>
      </p:sp>
      <p:sp>
        <p:nvSpPr>
          <p:cNvPr id="846" name="Shape 846"/>
          <p:cNvSpPr/>
          <p:nvPr/>
        </p:nvSpPr>
        <p:spPr>
          <a:xfrm>
            <a:off x="502275" y="5785489"/>
            <a:ext cx="11187300" cy="10725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0" lvl="0" marL="0" marR="0" rtl="0" algn="ctr">
              <a:spcBef>
                <a:spcPts val="0"/>
              </a:spcBef>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a:t>
            </a:r>
          </a:p>
        </p:txBody>
      </p:sp>
      <p:sp>
        <p:nvSpPr>
          <p:cNvPr id="847" name="Shape 84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5">
                                            <p:txEl>
                                              <p:pRg end="0" st="0"/>
                                            </p:txEl>
                                          </p:spTgt>
                                        </p:tgtEl>
                                        <p:attrNameLst>
                                          <p:attrName>style.visibility</p:attrName>
                                        </p:attrNameLst>
                                      </p:cBhvr>
                                      <p:to>
                                        <p:strVal val="visible"/>
                                      </p:to>
                                    </p:set>
                                    <p:animEffect filter="fade" transition="in">
                                      <p:cBhvr>
                                        <p:cTn dur="500"/>
                                        <p:tgtEl>
                                          <p:spTgt spid="8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5">
                                            <p:txEl>
                                              <p:pRg end="1" st="1"/>
                                            </p:txEl>
                                          </p:spTgt>
                                        </p:tgtEl>
                                        <p:attrNameLst>
                                          <p:attrName>style.visibility</p:attrName>
                                        </p:attrNameLst>
                                      </p:cBhvr>
                                      <p:to>
                                        <p:strVal val="visible"/>
                                      </p:to>
                                    </p:set>
                                    <p:animEffect filter="fade" transition="in">
                                      <p:cBhvr>
                                        <p:cTn dur="500"/>
                                        <p:tgtEl>
                                          <p:spTgt spid="84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5">
                                            <p:txEl>
                                              <p:pRg end="2" st="2"/>
                                            </p:txEl>
                                          </p:spTgt>
                                        </p:tgtEl>
                                        <p:attrNameLst>
                                          <p:attrName>style.visibility</p:attrName>
                                        </p:attrNameLst>
                                      </p:cBhvr>
                                      <p:to>
                                        <p:strVal val="visible"/>
                                      </p:to>
                                    </p:set>
                                    <p:animEffect filter="fade" transition="in">
                                      <p:cBhvr>
                                        <p:cTn dur="500"/>
                                        <p:tgtEl>
                                          <p:spTgt spid="84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846"/>
                                        </p:tgtEl>
                                        <p:attrNameLst>
                                          <p:attrName>style.visibility</p:attrName>
                                        </p:attrNameLst>
                                      </p:cBhvr>
                                      <p:to>
                                        <p:strVal val="visible"/>
                                      </p:to>
                                    </p:set>
                                    <p:anim calcmode="lin" valueType="num">
                                      <p:cBhvr additive="base">
                                        <p:cTn dur="500"/>
                                        <p:tgtEl>
                                          <p:spTgt spid="846"/>
                                        </p:tgtEl>
                                        <p:attrNameLst>
                                          <p:attrName>ppt_w</p:attrName>
                                        </p:attrNameLst>
                                      </p:cBhvr>
                                      <p:tavLst>
                                        <p:tav fmla="" tm="0">
                                          <p:val>
                                            <p:strVal val="0"/>
                                          </p:val>
                                        </p:tav>
                                        <p:tav fmla="" tm="100000">
                                          <p:val>
                                            <p:strVal val="#ppt_w"/>
                                          </p:val>
                                        </p:tav>
                                      </p:tavLst>
                                    </p:anim>
                                    <p:anim calcmode="lin" valueType="num">
                                      <p:cBhvr additive="base">
                                        <p:cTn dur="500"/>
                                        <p:tgtEl>
                                          <p:spTgt spid="84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2" name="Shape 852"/>
        <p:cNvGrpSpPr/>
        <p:nvPr/>
      </p:nvGrpSpPr>
      <p:grpSpPr>
        <a:xfrm>
          <a:off x="0" y="0"/>
          <a:ext cx="0" cy="0"/>
          <a:chOff x="0" y="0"/>
          <a:chExt cx="0" cy="0"/>
        </a:xfrm>
      </p:grpSpPr>
      <p:sp>
        <p:nvSpPr>
          <p:cNvPr id="853" name="Shape 853"/>
          <p:cNvSpPr txBox="1"/>
          <p:nvPr>
            <p:ph type="title"/>
          </p:nvPr>
        </p:nvSpPr>
        <p:spPr>
          <a:xfrm>
            <a:off x="609600" y="-119187"/>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p>
        </p:txBody>
      </p:sp>
      <p:sp>
        <p:nvSpPr>
          <p:cNvPr id="854" name="Shape 854"/>
          <p:cNvSpPr txBox="1"/>
          <p:nvPr>
            <p:ph idx="1" type="body"/>
          </p:nvPr>
        </p:nvSpPr>
        <p:spPr>
          <a:xfrm>
            <a:off x="209550" y="1023825"/>
            <a:ext cx="11772900" cy="58341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l">
              <a:lnSpc>
                <a:spcPct val="80000"/>
              </a:lnSpc>
              <a:spcBef>
                <a:spcPts val="0"/>
              </a:spcBef>
              <a:spcAft>
                <a:spcPts val="0"/>
              </a:spcAft>
              <a:buClr>
                <a:schemeClr val="dk1"/>
              </a:buClr>
              <a:buSzPts val="3570"/>
              <a:buFont typeface="Noto Sans Symbols"/>
              <a:buChar char="➢"/>
            </a:pPr>
            <a:r>
              <a:rPr b="0" i="0" lang="en-US" sz="3570" u="none" cap="none" strike="noStrike">
                <a:solidFill>
                  <a:schemeClr val="dk1"/>
                </a:solidFill>
                <a:latin typeface="Questrial"/>
                <a:ea typeface="Questrial"/>
                <a:cs typeface="Questrial"/>
                <a:sym typeface="Questrial"/>
              </a:rPr>
              <a:t>Always begin with </a:t>
            </a:r>
            <a:r>
              <a:rPr b="1" i="1" lang="en-US" sz="3570" u="none" cap="none" strike="noStrike">
                <a:solidFill>
                  <a:schemeClr val="dk1"/>
                </a:solidFill>
                <a:latin typeface="Questrial"/>
                <a:ea typeface="Questrial"/>
                <a:cs typeface="Questrial"/>
                <a:sym typeface="Questrial"/>
              </a:rPr>
              <a:t>Table 1: Dependency Exemption </a:t>
            </a:r>
            <a:r>
              <a:rPr b="0" i="0" lang="en-US" sz="3570" u="none" cap="none" strike="noStrike">
                <a:solidFill>
                  <a:schemeClr val="dk1"/>
                </a:solidFill>
                <a:latin typeface="Questrial"/>
                <a:ea typeface="Questrial"/>
                <a:cs typeface="Questrial"/>
                <a:sym typeface="Questrial"/>
              </a:rPr>
              <a:t>to determine if a person can be claimed as a dependent:</a:t>
            </a: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 9, then the person is a Qualifying Child</a:t>
            </a: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9, use </a:t>
            </a:r>
            <a:r>
              <a:rPr b="0" i="1" lang="en-US" sz="2940" u="none" cap="none" strike="noStrike">
                <a:solidFill>
                  <a:schemeClr val="dk1"/>
                </a:solidFill>
                <a:latin typeface="Questrial"/>
                <a:ea typeface="Questrial"/>
                <a:cs typeface="Questrial"/>
                <a:sym typeface="Questrial"/>
              </a:rPr>
              <a:t>Qualifying Child of More Than One Person Table</a:t>
            </a: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7 AND parents live apart, use </a:t>
            </a:r>
            <a:r>
              <a:rPr b="0" i="1" lang="en-US" sz="2940" u="none" cap="none" strike="noStrike">
                <a:solidFill>
                  <a:schemeClr val="dk1"/>
                </a:solidFill>
                <a:latin typeface="Questrial"/>
                <a:ea typeface="Questrial"/>
                <a:cs typeface="Questrial"/>
                <a:sym typeface="Questrial"/>
              </a:rPr>
              <a:t>Qualifying Child of More Than One Person Table </a:t>
            </a:r>
            <a:r>
              <a:rPr b="0" i="0" lang="en-US" sz="2940" u="none" cap="none" strike="noStrike">
                <a:solidFill>
                  <a:schemeClr val="dk1"/>
                </a:solidFill>
                <a:latin typeface="Questrial"/>
                <a:ea typeface="Questrial"/>
                <a:cs typeface="Questrial"/>
                <a:sym typeface="Questrial"/>
              </a:rPr>
              <a:t>AND </a:t>
            </a:r>
            <a:r>
              <a:rPr b="0" i="1" lang="en-US" sz="2940" u="none" cap="none" strike="noStrike">
                <a:solidFill>
                  <a:schemeClr val="dk1"/>
                </a:solidFill>
                <a:latin typeface="Questrial"/>
                <a:ea typeface="Questrial"/>
                <a:cs typeface="Questrial"/>
                <a:sym typeface="Questrial"/>
              </a:rPr>
              <a:t>Table 3: Children of Divorced or Separated Parents or Parents Who Live Apart</a:t>
            </a:r>
          </a:p>
          <a:p>
            <a:pPr indent="-755641" lvl="1" marL="1200141" marR="0" rtl="0" algn="l">
              <a:lnSpc>
                <a:spcPct val="80000"/>
              </a:lnSpc>
              <a:spcBef>
                <a:spcPts val="588"/>
              </a:spcBef>
              <a:buClr>
                <a:schemeClr val="dk1"/>
              </a:buClr>
              <a:buSzPts val="2940"/>
              <a:buFont typeface="Questrial"/>
              <a:buAutoNum type="arabicPeriod"/>
            </a:pPr>
            <a:r>
              <a:rPr b="1" i="0" lang="en-US" sz="2940" u="none" cap="none" strike="noStrike">
                <a:solidFill>
                  <a:schemeClr val="dk1"/>
                </a:solidFill>
                <a:latin typeface="Questrial"/>
                <a:ea typeface="Questrial"/>
                <a:cs typeface="Questrial"/>
                <a:sym typeface="Questrial"/>
              </a:rPr>
              <a:t>If answer is NO in Steps 5-7, then use </a:t>
            </a:r>
            <a:r>
              <a:rPr b="1" i="1" lang="en-US" sz="2940" u="none" cap="none" strike="noStrike">
                <a:solidFill>
                  <a:schemeClr val="dk1"/>
                </a:solidFill>
                <a:latin typeface="Questrial"/>
                <a:ea typeface="Questrial"/>
                <a:cs typeface="Questrial"/>
                <a:sym typeface="Questrial"/>
              </a:rPr>
              <a:t>Table 2: Dependency Exemption for Qualifying Relative</a:t>
            </a:r>
            <a:r>
              <a:rPr b="1" i="0" lang="en-US" sz="2940" u="none" cap="none" strike="noStrike">
                <a:solidFill>
                  <a:schemeClr val="dk1"/>
                </a:solidFill>
                <a:latin typeface="Questrial"/>
                <a:ea typeface="Questrial"/>
                <a:cs typeface="Questrial"/>
                <a:sym typeface="Questrial"/>
              </a:rPr>
              <a:t> to see if person is a Qualifying Relative</a:t>
            </a:r>
          </a:p>
        </p:txBody>
      </p:sp>
      <p:sp>
        <p:nvSpPr>
          <p:cNvPr id="855" name="Shape 85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0" name="Shape 860"/>
        <p:cNvGrpSpPr/>
        <p:nvPr/>
      </p:nvGrpSpPr>
      <p:grpSpPr>
        <a:xfrm>
          <a:off x="0" y="0"/>
          <a:ext cx="0" cy="0"/>
          <a:chOff x="0" y="0"/>
          <a:chExt cx="0" cy="0"/>
        </a:xfrm>
      </p:grpSpPr>
      <p:sp>
        <p:nvSpPr>
          <p:cNvPr id="861" name="Shape 86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Qualifying Child Test</a:t>
            </a:r>
          </a:p>
        </p:txBody>
      </p:sp>
      <p:graphicFrame>
        <p:nvGraphicFramePr>
          <p:cNvPr id="862" name="Shape 862"/>
          <p:cNvGraphicFramePr/>
          <p:nvPr/>
        </p:nvGraphicFramePr>
        <p:xfrm>
          <a:off x="609600" y="2194718"/>
          <a:ext cx="3000000" cy="3000000"/>
        </p:xfrm>
        <a:graphic>
          <a:graphicData uri="http://schemas.openxmlformats.org/drawingml/2006/table">
            <a:tbl>
              <a:tblPr>
                <a:noFill/>
                <a:tableStyleId>{1420C6DF-7F79-44F0-A2A2-86E587BE7706}</a:tableStyleId>
              </a:tblPr>
              <a:tblGrid>
                <a:gridCol w="1828800"/>
                <a:gridCol w="5862425"/>
                <a:gridCol w="3281575"/>
              </a:tblGrid>
              <a:tr h="246857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1</a:t>
                      </a:r>
                    </a:p>
                  </a:txBody>
                  <a:tcPr marT="0" marB="0" marR="0" marL="0" anchor="ctr" anchorCtr="1">
                    <a:lnL cap="flat" cmpd="sng" w="38100">
                      <a:solidFill>
                        <a:schemeClr val="dk1"/>
                      </a:solidFill>
                      <a:prstDash val="solid"/>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0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Is the person your qualifying child or the qualifying child  of anyone else? </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Not a qualifying relative</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2</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solid"/>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r>
            </a:tbl>
          </a:graphicData>
        </a:graphic>
      </p:graphicFrame>
      <p:sp>
        <p:nvSpPr>
          <p:cNvPr id="863" name="Shape 86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2"/>
                                        </p:tgtEl>
                                        <p:attrNameLst>
                                          <p:attrName>style.visibility</p:attrName>
                                        </p:attrNameLst>
                                      </p:cBhvr>
                                      <p:to>
                                        <p:strVal val="visible"/>
                                      </p:to>
                                    </p:set>
                                    <p:animEffect filter="fade" transition="in">
                                      <p:cBhvr>
                                        <p:cTn dur="500"/>
                                        <p:tgtEl>
                                          <p:spTgt spid="8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pic>
        <p:nvPicPr>
          <p:cNvPr descr="Impact-logo_SaveFirst-green.eps" id="99" name="Shape 99"/>
          <p:cNvPicPr preferRelativeResize="0"/>
          <p:nvPr/>
        </p:nvPicPr>
        <p:blipFill rotWithShape="1">
          <a:blip r:embed="rId3">
            <a:alphaModFix/>
          </a:blip>
          <a:srcRect b="34976" l="19561" r="20646" t="31742"/>
          <a:stretch/>
        </p:blipFill>
        <p:spPr>
          <a:xfrm>
            <a:off x="1440089" y="413266"/>
            <a:ext cx="9264733" cy="4243519"/>
          </a:xfrm>
          <a:prstGeom prst="rect">
            <a:avLst/>
          </a:prstGeom>
          <a:noFill/>
          <a:ln>
            <a:noFill/>
          </a:ln>
        </p:spPr>
      </p:pic>
      <p:sp>
        <p:nvSpPr>
          <p:cNvPr id="100" name="Shape 100"/>
          <p:cNvSpPr/>
          <p:nvPr/>
        </p:nvSpPr>
        <p:spPr>
          <a:xfrm>
            <a:off x="1524003" y="-184666"/>
            <a:ext cx="184731" cy="369332"/>
          </a:xfrm>
          <a:prstGeom prst="rect">
            <a:avLst/>
          </a:prstGeom>
          <a:noFill/>
          <a:ln>
            <a:noFill/>
          </a:ln>
        </p:spPr>
        <p:txBody>
          <a:bodyPr anchorCtr="0" anchor="ctr"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01" name="Shape 101"/>
          <p:cNvSpPr/>
          <p:nvPr/>
        </p:nvSpPr>
        <p:spPr>
          <a:xfrm>
            <a:off x="1587500" y="-13652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02" name="Shape 102"/>
          <p:cNvSpPr/>
          <p:nvPr/>
        </p:nvSpPr>
        <p:spPr>
          <a:xfrm>
            <a:off x="1739900" y="158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03" name="Shape 103"/>
          <p:cNvSpPr/>
          <p:nvPr/>
        </p:nvSpPr>
        <p:spPr>
          <a:xfrm>
            <a:off x="1892300" y="168275"/>
            <a:ext cx="304800" cy="30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104" name="Shape 104"/>
          <p:cNvSpPr txBox="1"/>
          <p:nvPr/>
        </p:nvSpPr>
        <p:spPr>
          <a:xfrm>
            <a:off x="-1461427" y="1481721"/>
            <a:ext cx="184666"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rgbClr val="77A042"/>
              </a:solidFill>
              <a:latin typeface="Questrial"/>
              <a:ea typeface="Questrial"/>
              <a:cs typeface="Questrial"/>
              <a:sym typeface="Questrial"/>
            </a:endParaRPr>
          </a:p>
        </p:txBody>
      </p:sp>
      <p:sp>
        <p:nvSpPr>
          <p:cNvPr id="105" name="Shape 105"/>
          <p:cNvSpPr txBox="1"/>
          <p:nvPr/>
        </p:nvSpPr>
        <p:spPr>
          <a:xfrm>
            <a:off x="1732277" y="4749376"/>
            <a:ext cx="8727445" cy="1506406"/>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Tax Terminology</a:t>
            </a:r>
          </a:p>
          <a:p>
            <a:pPr indent="0" lvl="0" marL="0" marR="0" rtl="0" algn="ctr">
              <a:spcBef>
                <a:spcPts val="0"/>
              </a:spcBef>
              <a:buClr>
                <a:schemeClr val="dk2"/>
              </a:buClr>
              <a:buFont typeface="Questrial"/>
              <a:buNone/>
            </a:pPr>
            <a:r>
              <a:rPr b="1" lang="en-US" sz="5400">
                <a:solidFill>
                  <a:schemeClr val="dk2"/>
                </a:solidFill>
                <a:latin typeface="Questrial"/>
                <a:ea typeface="Questrial"/>
                <a:cs typeface="Questrial"/>
                <a:sym typeface="Questrial"/>
              </a:rPr>
              <a:t>Form 1040 Overview</a:t>
            </a:r>
          </a:p>
        </p:txBody>
      </p:sp>
      <p:sp>
        <p:nvSpPr>
          <p:cNvPr id="106" name="Shape 106"/>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8" name="Shape 868"/>
        <p:cNvGrpSpPr/>
        <p:nvPr/>
      </p:nvGrpSpPr>
      <p:grpSpPr>
        <a:xfrm>
          <a:off x="0" y="0"/>
          <a:ext cx="0" cy="0"/>
          <a:chOff x="0" y="0"/>
          <a:chExt cx="0" cy="0"/>
        </a:xfrm>
      </p:grpSpPr>
      <p:sp>
        <p:nvSpPr>
          <p:cNvPr id="869" name="Shape 86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Relationship Test</a:t>
            </a:r>
          </a:p>
        </p:txBody>
      </p:sp>
      <p:graphicFrame>
        <p:nvGraphicFramePr>
          <p:cNvPr id="870" name="Shape 870"/>
          <p:cNvGraphicFramePr/>
          <p:nvPr/>
        </p:nvGraphicFramePr>
        <p:xfrm>
          <a:off x="609600" y="1664677"/>
          <a:ext cx="3000000" cy="3000000"/>
        </p:xfrm>
        <a:graphic>
          <a:graphicData uri="http://schemas.openxmlformats.org/drawingml/2006/table">
            <a:tbl>
              <a:tblPr>
                <a:noFill/>
                <a:tableStyleId>{1420C6DF-7F79-44F0-A2A2-86E587BE7706}</a:tableStyleId>
              </a:tblPr>
              <a:tblGrid>
                <a:gridCol w="1418900"/>
                <a:gridCol w="7756625"/>
                <a:gridCol w="1797275"/>
              </a:tblGrid>
              <a:tr h="4667050">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2</a:t>
                      </a:r>
                    </a:p>
                  </a:txBody>
                  <a:tcPr marT="0" marB="0" marR="0" marL="0" anchor="ctr" anchorCtr="1">
                    <a:lnL cap="flat" cmpd="sng" w="38100">
                      <a:solidFill>
                        <a:schemeClr val="dk1"/>
                      </a:solidFill>
                      <a:prstDash val="solid"/>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son, daughter, stepchild, foster child, or a descendant of any of them? </a:t>
                      </a:r>
                      <a:r>
                        <a:rPr b="1" i="0" lang="en-US" sz="2800" u="none" cap="none" strike="noStrike">
                          <a:solidFill>
                            <a:schemeClr val="accent1"/>
                          </a:solidFill>
                          <a:latin typeface="Questrial"/>
                          <a:ea typeface="Questrial"/>
                          <a:cs typeface="Questrial"/>
                          <a:sym typeface="Questrial"/>
                        </a:rPr>
                        <a:t>OR</a:t>
                      </a:r>
                    </a:p>
                    <a:p>
                      <a:pPr indent="0" lvl="0" marL="0" marR="0" rtl="0" algn="ctr">
                        <a:lnSpc>
                          <a:spcPct val="104000"/>
                        </a:lnSpc>
                        <a:spcBef>
                          <a:spcPts val="100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brother, sister, or a son or daughter of either of them? </a:t>
                      </a:r>
                      <a:r>
                        <a:rPr b="1" i="0" lang="en-US" sz="2800" u="none" cap="none" strike="noStrike">
                          <a:solidFill>
                            <a:schemeClr val="accent1"/>
                          </a:solidFill>
                          <a:latin typeface="Questrial"/>
                          <a:ea typeface="Questrial"/>
                          <a:cs typeface="Questrial"/>
                          <a:sym typeface="Questrial"/>
                        </a:rPr>
                        <a:t>OR</a:t>
                      </a:r>
                    </a:p>
                    <a:p>
                      <a:pPr indent="0" lvl="0" marL="0" marR="0" rtl="0" algn="ctr">
                        <a:lnSpc>
                          <a:spcPct val="104000"/>
                        </a:lnSpc>
                        <a:spcBef>
                          <a:spcPts val="100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father, mother, or an ancestor or sibling of either of them?  </a:t>
                      </a:r>
                      <a:r>
                        <a:rPr b="1" i="0" lang="en-US" sz="2800" u="none" cap="none" strike="noStrike">
                          <a:solidFill>
                            <a:schemeClr val="accent1"/>
                          </a:solidFill>
                          <a:latin typeface="Questrial"/>
                          <a:ea typeface="Questrial"/>
                          <a:cs typeface="Questrial"/>
                          <a:sym typeface="Questrial"/>
                        </a:rPr>
                        <a:t>OR</a:t>
                      </a:r>
                    </a:p>
                    <a:p>
                      <a:pPr indent="0" lvl="0" marL="0" marR="0" rtl="0" algn="ctr">
                        <a:lnSpc>
                          <a:spcPct val="104000"/>
                        </a:lnSpc>
                        <a:spcBef>
                          <a:spcPts val="100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half brother, half sister, stepbrother, stepsister, stepfather, stepmother, son-in-law, daughter-in-law,  father-in-law, mother-in-law, brother-in-law, or sister-in-law?*</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3.</a:t>
                      </a:r>
                    </a:p>
                    <a:p>
                      <a:pPr indent="0" lvl="0" marL="0" marR="0" rtl="0" algn="ctr">
                        <a:lnSpc>
                          <a:spcPct val="102000"/>
                        </a:lnSpc>
                        <a:spcBef>
                          <a:spcPts val="350"/>
                        </a:spcBef>
                        <a:spcAft>
                          <a:spcPts val="0"/>
                        </a:spcAft>
                        <a:buClr>
                          <a:schemeClr val="dk1"/>
                        </a:buClr>
                        <a:buFont typeface="Questrial"/>
                        <a:buNone/>
                      </a:pPr>
                      <a:r>
                        <a:t/>
                      </a:r>
                      <a:endParaRPr b="1" i="0" sz="3600" u="none" cap="none" strike="noStrike">
                        <a:solidFill>
                          <a:schemeClr val="dk1"/>
                        </a:solidFill>
                        <a:latin typeface="Questrial"/>
                        <a:ea typeface="Questrial"/>
                        <a:cs typeface="Questrial"/>
                        <a:sym typeface="Questrial"/>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4</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solid"/>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r>
            </a:tbl>
          </a:graphicData>
        </a:graphic>
      </p:graphicFrame>
      <p:sp>
        <p:nvSpPr>
          <p:cNvPr id="871" name="Shape 87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0"/>
                                        </p:tgtEl>
                                        <p:attrNameLst>
                                          <p:attrName>style.visibility</p:attrName>
                                        </p:attrNameLst>
                                      </p:cBhvr>
                                      <p:to>
                                        <p:strVal val="visible"/>
                                      </p:to>
                                    </p:set>
                                    <p:animEffect filter="fade" transition="in">
                                      <p:cBhvr>
                                        <p:cTn dur="500"/>
                                        <p:tgtEl>
                                          <p:spTgt spid="8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6" name="Shape 876"/>
        <p:cNvGrpSpPr/>
        <p:nvPr/>
      </p:nvGrpSpPr>
      <p:grpSpPr>
        <a:xfrm>
          <a:off x="0" y="0"/>
          <a:ext cx="0" cy="0"/>
          <a:chOff x="0" y="0"/>
          <a:chExt cx="0" cy="0"/>
        </a:xfrm>
      </p:grpSpPr>
      <p:sp>
        <p:nvSpPr>
          <p:cNvPr id="877" name="Shape 87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Relationship Test Notes</a:t>
            </a:r>
          </a:p>
        </p:txBody>
      </p:sp>
      <p:sp>
        <p:nvSpPr>
          <p:cNvPr id="878" name="Shape 878"/>
          <p:cNvSpPr txBox="1"/>
          <p:nvPr>
            <p:ph idx="1" type="body"/>
          </p:nvPr>
        </p:nvSpPr>
        <p:spPr>
          <a:xfrm>
            <a:off x="609600" y="1600203"/>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relatives in the Step 2 are considered “relatives who do not have to live with you”</a:t>
            </a:r>
          </a:p>
          <a:p>
            <a:pPr indent="-342900" lvl="0" marL="342900" marR="0" rtl="0" algn="l">
              <a:spcBef>
                <a:spcPts val="800"/>
              </a:spcBef>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Any of the relationships that were established by marriage are not ended by death or divorce</a:t>
            </a:r>
          </a:p>
        </p:txBody>
      </p:sp>
      <p:sp>
        <p:nvSpPr>
          <p:cNvPr id="879" name="Shape 879"/>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8">
                                            <p:txEl>
                                              <p:pRg end="0" st="0"/>
                                            </p:txEl>
                                          </p:spTgt>
                                        </p:tgtEl>
                                        <p:attrNameLst>
                                          <p:attrName>style.visibility</p:attrName>
                                        </p:attrNameLst>
                                      </p:cBhvr>
                                      <p:to>
                                        <p:strVal val="visible"/>
                                      </p:to>
                                    </p:set>
                                    <p:animEffect filter="fade" transition="in">
                                      <p:cBhvr>
                                        <p:cTn dur="500"/>
                                        <p:tgtEl>
                                          <p:spTgt spid="87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8">
                                            <p:txEl>
                                              <p:pRg end="1" st="1"/>
                                            </p:txEl>
                                          </p:spTgt>
                                        </p:tgtEl>
                                        <p:attrNameLst>
                                          <p:attrName>style.visibility</p:attrName>
                                        </p:attrNameLst>
                                      </p:cBhvr>
                                      <p:to>
                                        <p:strVal val="visible"/>
                                      </p:to>
                                    </p:set>
                                    <p:animEffect filter="fade" transition="in">
                                      <p:cBhvr>
                                        <p:cTn dur="500"/>
                                        <p:tgtEl>
                                          <p:spTgt spid="878">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4" name="Shape 884"/>
        <p:cNvGrpSpPr/>
        <p:nvPr/>
      </p:nvGrpSpPr>
      <p:grpSpPr>
        <a:xfrm>
          <a:off x="0" y="0"/>
          <a:ext cx="0" cy="0"/>
          <a:chOff x="0" y="0"/>
          <a:chExt cx="0" cy="0"/>
        </a:xfrm>
      </p:grpSpPr>
      <p:sp>
        <p:nvSpPr>
          <p:cNvPr id="885" name="Shape 88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Residency Test</a:t>
            </a:r>
          </a:p>
        </p:txBody>
      </p:sp>
      <p:graphicFrame>
        <p:nvGraphicFramePr>
          <p:cNvPr id="886" name="Shape 886"/>
          <p:cNvGraphicFramePr/>
          <p:nvPr/>
        </p:nvGraphicFramePr>
        <p:xfrm>
          <a:off x="609600" y="1673923"/>
          <a:ext cx="3000000" cy="3000000"/>
        </p:xfrm>
        <a:graphic>
          <a:graphicData uri="http://schemas.openxmlformats.org/drawingml/2006/table">
            <a:tbl>
              <a:tblPr>
                <a:noFill/>
                <a:tableStyleId>{1420C6DF-7F79-44F0-A2A2-86E587BE7706}</a:tableStyleId>
              </a:tblPr>
              <a:tblGrid>
                <a:gridCol w="1747875"/>
                <a:gridCol w="6558625"/>
                <a:gridCol w="2666300"/>
              </a:tblGrid>
              <a:tr h="269717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3</a:t>
                      </a:r>
                    </a:p>
                  </a:txBody>
                  <a:tcPr marT="0" marB="0" marR="0" marL="0" anchor="ctr" anchorCtr="1">
                    <a:lnL cap="flat" cmpd="sng" w="38100">
                      <a:solidFill>
                        <a:schemeClr val="dk1"/>
                      </a:solidFill>
                      <a:prstDash val="solid"/>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Was the person any other person (other than your spouse) who lived with you ALL YEAR as a member of your household?</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You can’t claim this person.</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4</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solid"/>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r>
            </a:tbl>
          </a:graphicData>
        </a:graphic>
      </p:graphicFrame>
      <p:sp>
        <p:nvSpPr>
          <p:cNvPr id="887" name="Shape 887"/>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6"/>
                                        </p:tgtEl>
                                        <p:attrNameLst>
                                          <p:attrName>style.visibility</p:attrName>
                                        </p:attrNameLst>
                                      </p:cBhvr>
                                      <p:to>
                                        <p:strVal val="visible"/>
                                      </p:to>
                                    </p:set>
                                    <p:animEffect filter="fade" transition="in">
                                      <p:cBhvr>
                                        <p:cTn dur="500"/>
                                        <p:tgtEl>
                                          <p:spTgt spid="8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2" name="Shape 892"/>
        <p:cNvGrpSpPr/>
        <p:nvPr/>
      </p:nvGrpSpPr>
      <p:grpSpPr>
        <a:xfrm>
          <a:off x="0" y="0"/>
          <a:ext cx="0" cy="0"/>
          <a:chOff x="0" y="0"/>
          <a:chExt cx="0" cy="0"/>
        </a:xfrm>
      </p:grpSpPr>
      <p:sp>
        <p:nvSpPr>
          <p:cNvPr id="893" name="Shape 89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Residency Test Notes</a:t>
            </a:r>
          </a:p>
        </p:txBody>
      </p:sp>
      <p:sp>
        <p:nvSpPr>
          <p:cNvPr id="894" name="Shape 894"/>
          <p:cNvSpPr txBox="1"/>
          <p:nvPr>
            <p:ph idx="1" type="body"/>
          </p:nvPr>
        </p:nvSpPr>
        <p:spPr>
          <a:xfrm>
            <a:off x="609600" y="1600203"/>
            <a:ext cx="10972800" cy="482404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Note that any person who is not one of the relationships in Step 2 MUST live with the taxpayer for all 12 months of year, except for the exceptions below</a:t>
            </a: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There are exceptions for: </a:t>
            </a: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kidnapped children</a:t>
            </a: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 child who was born or died during the year</a:t>
            </a:r>
          </a:p>
          <a:p>
            <a:pPr indent="-285750" lvl="1" marL="742950" marR="0" rtl="0" algn="l">
              <a:spcBef>
                <a:spcPts val="666"/>
              </a:spcBef>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certain temporary absences – school, vacation, medical care, etc.</a:t>
            </a:r>
          </a:p>
        </p:txBody>
      </p:sp>
      <p:sp>
        <p:nvSpPr>
          <p:cNvPr id="895" name="Shape 89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4">
                                            <p:txEl>
                                              <p:pRg end="0" st="0"/>
                                            </p:txEl>
                                          </p:spTgt>
                                        </p:tgtEl>
                                        <p:attrNameLst>
                                          <p:attrName>style.visibility</p:attrName>
                                        </p:attrNameLst>
                                      </p:cBhvr>
                                      <p:to>
                                        <p:strVal val="visible"/>
                                      </p:to>
                                    </p:set>
                                    <p:animEffect filter="fade" transition="in">
                                      <p:cBhvr>
                                        <p:cTn dur="500"/>
                                        <p:tgtEl>
                                          <p:spTgt spid="8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4">
                                            <p:txEl>
                                              <p:pRg end="1" st="1"/>
                                            </p:txEl>
                                          </p:spTgt>
                                        </p:tgtEl>
                                        <p:attrNameLst>
                                          <p:attrName>style.visibility</p:attrName>
                                        </p:attrNameLst>
                                      </p:cBhvr>
                                      <p:to>
                                        <p:strVal val="visible"/>
                                      </p:to>
                                    </p:set>
                                    <p:animEffect filter="fade" transition="in">
                                      <p:cBhvr>
                                        <p:cTn dur="500"/>
                                        <p:tgtEl>
                                          <p:spTgt spid="89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4">
                                            <p:txEl>
                                              <p:pRg end="2" st="2"/>
                                            </p:txEl>
                                          </p:spTgt>
                                        </p:tgtEl>
                                        <p:attrNameLst>
                                          <p:attrName>style.visibility</p:attrName>
                                        </p:attrNameLst>
                                      </p:cBhvr>
                                      <p:to>
                                        <p:strVal val="visible"/>
                                      </p:to>
                                    </p:set>
                                    <p:animEffect filter="fade" transition="in">
                                      <p:cBhvr>
                                        <p:cTn dur="500"/>
                                        <p:tgtEl>
                                          <p:spTgt spid="89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4">
                                            <p:txEl>
                                              <p:pRg end="3" st="3"/>
                                            </p:txEl>
                                          </p:spTgt>
                                        </p:tgtEl>
                                        <p:attrNameLst>
                                          <p:attrName>style.visibility</p:attrName>
                                        </p:attrNameLst>
                                      </p:cBhvr>
                                      <p:to>
                                        <p:strVal val="visible"/>
                                      </p:to>
                                    </p:set>
                                    <p:animEffect filter="fade" transition="in">
                                      <p:cBhvr>
                                        <p:cTn dur="500"/>
                                        <p:tgtEl>
                                          <p:spTgt spid="89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4">
                                            <p:txEl>
                                              <p:pRg end="4" st="4"/>
                                            </p:txEl>
                                          </p:spTgt>
                                        </p:tgtEl>
                                        <p:attrNameLst>
                                          <p:attrName>style.visibility</p:attrName>
                                        </p:attrNameLst>
                                      </p:cBhvr>
                                      <p:to>
                                        <p:strVal val="visible"/>
                                      </p:to>
                                    </p:set>
                                    <p:animEffect filter="fade" transition="in">
                                      <p:cBhvr>
                                        <p:cTn dur="500"/>
                                        <p:tgtEl>
                                          <p:spTgt spid="89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0" name="Shape 900"/>
        <p:cNvGrpSpPr/>
        <p:nvPr/>
      </p:nvGrpSpPr>
      <p:grpSpPr>
        <a:xfrm>
          <a:off x="0" y="0"/>
          <a:ext cx="0" cy="0"/>
          <a:chOff x="0" y="0"/>
          <a:chExt cx="0" cy="0"/>
        </a:xfrm>
      </p:grpSpPr>
      <p:sp>
        <p:nvSpPr>
          <p:cNvPr id="901" name="Shape 90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Gross Income Test</a:t>
            </a:r>
          </a:p>
        </p:txBody>
      </p:sp>
      <p:graphicFrame>
        <p:nvGraphicFramePr>
          <p:cNvPr id="902" name="Shape 902"/>
          <p:cNvGraphicFramePr/>
          <p:nvPr/>
        </p:nvGraphicFramePr>
        <p:xfrm>
          <a:off x="609600" y="1979136"/>
          <a:ext cx="3000000" cy="3000000"/>
        </p:xfrm>
        <a:graphic>
          <a:graphicData uri="http://schemas.openxmlformats.org/drawingml/2006/table">
            <a:tbl>
              <a:tblPr>
                <a:noFill/>
                <a:tableStyleId>{1420C6DF-7F79-44F0-A2A2-86E587BE7706}</a:tableStyleId>
              </a:tblPr>
              <a:tblGrid>
                <a:gridCol w="1747875"/>
                <a:gridCol w="6700200"/>
                <a:gridCol w="2524725"/>
              </a:tblGrid>
              <a:tr h="269717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4</a:t>
                      </a:r>
                    </a:p>
                  </a:txBody>
                  <a:tcPr marT="0" marB="0" marR="0" marL="0" anchor="ctr" anchorCtr="1">
                    <a:lnL cap="flat" cmpd="sng" w="38100">
                      <a:solidFill>
                        <a:schemeClr val="dk1"/>
                      </a:solidFill>
                      <a:prstDash val="solid"/>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Did the person have a gross taxable income of less than the $4,</a:t>
                      </a:r>
                      <a:r>
                        <a:rPr b="1" lang="en-US" sz="3600">
                          <a:solidFill>
                            <a:schemeClr val="dk1"/>
                          </a:solidFill>
                          <a:latin typeface="Questrial"/>
                          <a:ea typeface="Questrial"/>
                          <a:cs typeface="Questrial"/>
                          <a:sym typeface="Questrial"/>
                        </a:rPr>
                        <a:t>05</a:t>
                      </a:r>
                      <a:r>
                        <a:rPr b="1" i="0" lang="en-US" sz="3600" u="none" cap="none" strike="noStrike">
                          <a:solidFill>
                            <a:schemeClr val="dk1"/>
                          </a:solidFill>
                          <a:latin typeface="Questrial"/>
                          <a:ea typeface="Questrial"/>
                          <a:cs typeface="Questrial"/>
                          <a:sym typeface="Questrial"/>
                        </a:rPr>
                        <a:t>0?</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You cannot claim this person.</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5</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solid"/>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r>
            </a:tbl>
          </a:graphicData>
        </a:graphic>
      </p:graphicFrame>
      <p:sp>
        <p:nvSpPr>
          <p:cNvPr id="903" name="Shape 90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2"/>
                                        </p:tgtEl>
                                        <p:attrNameLst>
                                          <p:attrName>style.visibility</p:attrName>
                                        </p:attrNameLst>
                                      </p:cBhvr>
                                      <p:to>
                                        <p:strVal val="visible"/>
                                      </p:to>
                                    </p:set>
                                    <p:animEffect filter="fade" transition="in">
                                      <p:cBhvr>
                                        <p:cTn dur="500"/>
                                        <p:tgtEl>
                                          <p:spTgt spid="9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8" name="Shape 908"/>
        <p:cNvGrpSpPr/>
        <p:nvPr/>
      </p:nvGrpSpPr>
      <p:grpSpPr>
        <a:xfrm>
          <a:off x="0" y="0"/>
          <a:ext cx="0" cy="0"/>
          <a:chOff x="0" y="0"/>
          <a:chExt cx="0" cy="0"/>
        </a:xfrm>
      </p:grpSpPr>
      <p:sp>
        <p:nvSpPr>
          <p:cNvPr id="909" name="Shape 909"/>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Support Test</a:t>
            </a:r>
          </a:p>
        </p:txBody>
      </p:sp>
      <p:graphicFrame>
        <p:nvGraphicFramePr>
          <p:cNvPr id="910" name="Shape 910"/>
          <p:cNvGraphicFramePr/>
          <p:nvPr/>
        </p:nvGraphicFramePr>
        <p:xfrm>
          <a:off x="609600" y="1705707"/>
          <a:ext cx="3000000" cy="3000000"/>
        </p:xfrm>
        <a:graphic>
          <a:graphicData uri="http://schemas.openxmlformats.org/drawingml/2006/table">
            <a:tbl>
              <a:tblPr>
                <a:noFill/>
                <a:tableStyleId>{1420C6DF-7F79-44F0-A2A2-86E587BE7706}</a:tableStyleId>
              </a:tblPr>
              <a:tblGrid>
                <a:gridCol w="1749050"/>
                <a:gridCol w="6704675"/>
                <a:gridCol w="2519075"/>
              </a:tblGrid>
              <a:tr h="318752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5</a:t>
                      </a:r>
                    </a:p>
                  </a:txBody>
                  <a:tcPr marT="0" marB="0" marR="0" marL="0" anchor="ctr" anchorCtr="1">
                    <a:lnL cap="flat" cmpd="sng" w="38100">
                      <a:solidFill>
                        <a:schemeClr val="dk1"/>
                      </a:solidFill>
                      <a:prstDash val="solid"/>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0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Did YOU provide more than </a:t>
                      </a:r>
                    </a:p>
                    <a:p>
                      <a:pPr indent="0" lvl="0" marL="0" marR="0" rtl="0" algn="ctr">
                        <a:lnSpc>
                          <a:spcPct val="100000"/>
                        </a:lnSpc>
                        <a:spcBef>
                          <a:spcPts val="72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half of the person’s </a:t>
                      </a:r>
                    </a:p>
                    <a:p>
                      <a:pPr indent="0" lvl="0" marL="0" marR="0" rtl="0" algn="ctr">
                        <a:lnSpc>
                          <a:spcPct val="100000"/>
                        </a:lnSpc>
                        <a:spcBef>
                          <a:spcPts val="72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total support for the year?</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You can claim this person as your dependent</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a:t>
                      </a: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6</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solid"/>
                      <a:round/>
                      <a:headEnd len="med" w="med" type="none"/>
                      <a:tailEnd len="med" w="med" type="none"/>
                    </a:lnR>
                    <a:lnT cap="flat" cmpd="sng" w="381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r>
            </a:tbl>
          </a:graphicData>
        </a:graphic>
      </p:graphicFrame>
      <p:sp>
        <p:nvSpPr>
          <p:cNvPr id="911" name="Shape 911"/>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0"/>
                                        </p:tgtEl>
                                        <p:attrNameLst>
                                          <p:attrName>style.visibility</p:attrName>
                                        </p:attrNameLst>
                                      </p:cBhvr>
                                      <p:to>
                                        <p:strVal val="visible"/>
                                      </p:to>
                                    </p:set>
                                    <p:animEffect filter="fade" transition="in">
                                      <p:cBhvr>
                                        <p:cTn dur="500"/>
                                        <p:tgtEl>
                                          <p:spTgt spid="9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6" name="Shape 916"/>
        <p:cNvGrpSpPr/>
        <p:nvPr/>
      </p:nvGrpSpPr>
      <p:grpSpPr>
        <a:xfrm>
          <a:off x="0" y="0"/>
          <a:ext cx="0" cy="0"/>
          <a:chOff x="0" y="0"/>
          <a:chExt cx="0" cy="0"/>
        </a:xfrm>
      </p:grpSpPr>
      <p:sp>
        <p:nvSpPr>
          <p:cNvPr id="917" name="Shape 91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Multiple Support Tests</a:t>
            </a:r>
          </a:p>
        </p:txBody>
      </p:sp>
      <p:graphicFrame>
        <p:nvGraphicFramePr>
          <p:cNvPr id="918" name="Shape 918"/>
          <p:cNvGraphicFramePr/>
          <p:nvPr/>
        </p:nvGraphicFramePr>
        <p:xfrm>
          <a:off x="609600" y="1600200"/>
          <a:ext cx="3000000" cy="3000000"/>
        </p:xfrm>
        <a:graphic>
          <a:graphicData uri="http://schemas.openxmlformats.org/drawingml/2006/table">
            <a:tbl>
              <a:tblPr>
                <a:noFill/>
                <a:tableStyleId>{1420C6DF-7F79-44F0-A2A2-86E587BE7706}</a:tableStyleId>
              </a:tblPr>
              <a:tblGrid>
                <a:gridCol w="1636300"/>
                <a:gridCol w="7122700"/>
                <a:gridCol w="2213800"/>
              </a:tblGrid>
              <a:tr h="1165600">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Step 6</a:t>
                      </a:r>
                    </a:p>
                  </a:txBody>
                  <a:tcPr marT="0" marB="0" marR="0" marL="0" anchor="ctr" anchorCtr="1">
                    <a:lnL cap="flat" cmpd="sng" w="38100">
                      <a:solidFill>
                        <a:schemeClr val="dk1"/>
                      </a:solidFill>
                      <a:prstDash val="solid"/>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Did another person provide more than half of the person’s total support?</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dot"/>
                      <a:round/>
                      <a:headEnd len="med" w="med" type="none"/>
                      <a:tailEnd len="med" w="med" type="none"/>
                    </a:lnR>
                    <a:lnT cap="flat" cmpd="sng" w="381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If NO:</a:t>
                      </a: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Go to Step 7</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solid"/>
                      <a:round/>
                      <a:headEnd len="med" w="med" type="none"/>
                      <a:tailEnd len="med" w="med" type="none"/>
                    </a:lnR>
                    <a:lnT cap="flat" cmpd="sng" w="381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rgbClr val="E3EED6"/>
                    </a:solidFill>
                  </a:tcPr>
                </a:tc>
              </a:tr>
              <a:tr h="1063500">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Step 7</a:t>
                      </a:r>
                    </a:p>
                  </a:txBody>
                  <a:tcPr marT="0" marB="0" marR="0" marL="0" anchor="ctr" anchorCtr="1">
                    <a:lnL cap="flat" cmpd="sng" w="38100">
                      <a:solidFill>
                        <a:schemeClr val="dk1"/>
                      </a:solidFill>
                      <a:prstDash val="solid"/>
                      <a:round/>
                      <a:headEnd len="med" w="med" type="none"/>
                      <a:tailEnd len="med" w="med" type="none"/>
                    </a:lnL>
                    <a:lnR cap="flat" cmpd="sng" w="38100">
                      <a:solidFill>
                        <a:schemeClr val="dk1"/>
                      </a:solidFill>
                      <a:prstDash val="dot"/>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Did two or more people together provide more </a:t>
                      </a: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than half the person’s total support?</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dot"/>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If YES: </a:t>
                      </a: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Go to Step 8</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rgbClr val="E3EED6"/>
                    </a:solidFill>
                  </a:tcPr>
                </a:tc>
              </a:tr>
              <a:tr h="111847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Step 8</a:t>
                      </a:r>
                    </a:p>
                  </a:txBody>
                  <a:tcPr marT="0" marB="0" marR="0" marL="0" anchor="ctr" anchorCtr="1">
                    <a:lnL cap="flat" cmpd="sng" w="38100">
                      <a:solidFill>
                        <a:schemeClr val="dk1"/>
                      </a:solidFill>
                      <a:prstDash val="solid"/>
                      <a:round/>
                      <a:headEnd len="med" w="med" type="none"/>
                      <a:tailEnd len="med" w="med" type="none"/>
                    </a:lnL>
                    <a:lnR cap="flat" cmpd="sng" w="38100">
                      <a:solidFill>
                        <a:schemeClr val="dk1"/>
                      </a:solidFill>
                      <a:prstDash val="dot"/>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Did you provide more than 10% of the person’s total support for the year?</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dot"/>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If YES: </a:t>
                      </a: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Go to Step 9</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rgbClr val="E3EED6"/>
                    </a:solidFill>
                  </a:tcPr>
                </a:tc>
              </a:tr>
              <a:tr h="1243575">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Step 9</a:t>
                      </a:r>
                    </a:p>
                  </a:txBody>
                  <a:tcPr marT="0" marB="0" marR="0" marL="0" anchor="ctr" anchorCtr="1">
                    <a:lnL cap="flat" cmpd="sng" w="38100">
                      <a:solidFill>
                        <a:schemeClr val="dk1"/>
                      </a:solidFill>
                      <a:prstDash val="solid"/>
                      <a:round/>
                      <a:headEnd len="med" w="med" type="none"/>
                      <a:tailEnd len="med" w="med" type="none"/>
                    </a:lnL>
                    <a:lnR cap="flat" cmpd="sng" w="38100">
                      <a:solidFill>
                        <a:schemeClr val="dk1"/>
                      </a:solidFill>
                      <a:prstDash val="dot"/>
                      <a:round/>
                      <a:headEnd len="med" w="med" type="none"/>
                      <a:tailEnd len="med" w="med" type="none"/>
                    </a:lnR>
                    <a:lnT cap="flat" cmpd="sng" w="127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Did the other person(s) providing more than 10% of the person’s total support for the year provide you with a signed statement (Form 2120) agreeing not to claim the exemption?</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dot"/>
                      <a:round/>
                      <a:headEnd len="med" w="med" type="none"/>
                      <a:tailEnd len="med" w="med" type="none"/>
                    </a:lnR>
                    <a:lnT cap="flat" cmpd="sng" w="127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c>
                  <a:txBody>
                    <a:bodyPr>
                      <a:noAutofit/>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If YES: </a:t>
                      </a: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You can claim an exemption for this person</a:t>
                      </a:r>
                    </a:p>
                  </a:txBody>
                  <a:tcPr marT="0" marB="0" marR="0" marL="0" anchor="ctr" anchorCtr="1">
                    <a:lnL cap="flat" cmpd="sng" w="38100">
                      <a:solidFill>
                        <a:schemeClr val="dk1"/>
                      </a:solidFill>
                      <a:prstDash val="dot"/>
                      <a:round/>
                      <a:headEnd len="med" w="med" type="none"/>
                      <a:tailEnd len="med" w="med" type="none"/>
                    </a:lnL>
                    <a:lnR cap="flat" cmpd="sng" w="381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38100">
                      <a:solidFill>
                        <a:schemeClr val="dk1"/>
                      </a:solidFill>
                      <a:prstDash val="solid"/>
                      <a:round/>
                      <a:headEnd len="med" w="med" type="none"/>
                      <a:tailEnd len="med" w="med" type="none"/>
                    </a:lnB>
                    <a:solidFill>
                      <a:srgbClr val="E3EED6"/>
                    </a:solidFill>
                  </a:tcPr>
                </a:tc>
              </a:tr>
            </a:tbl>
          </a:graphicData>
        </a:graphic>
      </p:graphicFrame>
      <p:sp>
        <p:nvSpPr>
          <p:cNvPr id="919" name="Shape 919"/>
          <p:cNvSpPr/>
          <p:nvPr/>
        </p:nvSpPr>
        <p:spPr>
          <a:xfrm>
            <a:off x="502275" y="3673799"/>
            <a:ext cx="11187300" cy="10065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med" w="med" type="none"/>
            <a:tailEnd len="med" w="med" type="none"/>
          </a:ln>
          <a:effectLst>
            <a:outerShdw blurRad="40000" rotWithShape="0" dir="5400000" dist="20000">
              <a:srgbClr val="000000">
                <a:alpha val="37647"/>
              </a:srgbClr>
            </a:outerShdw>
          </a:effectLst>
        </p:spPr>
        <p:txBody>
          <a:bodyPr anchorCtr="0" anchor="t" bIns="45700" lIns="91425" rIns="91425" wrap="square" tIns="45700">
            <a:noAutofit/>
          </a:bodyPr>
          <a:lstStyle/>
          <a:p>
            <a:pPr indent="0" lvl="0" marL="0" marR="0" rtl="0" algn="ctr">
              <a:spcBef>
                <a:spcPts val="0"/>
              </a:spcBef>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a:t>
            </a:r>
          </a:p>
        </p:txBody>
      </p:sp>
      <p:sp>
        <p:nvSpPr>
          <p:cNvPr id="920" name="Shape 920"/>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8"/>
                                        </p:tgtEl>
                                        <p:attrNameLst>
                                          <p:attrName>style.visibility</p:attrName>
                                        </p:attrNameLst>
                                      </p:cBhvr>
                                      <p:to>
                                        <p:strVal val="visible"/>
                                      </p:to>
                                    </p:set>
                                    <p:animEffect filter="fade" transition="in">
                                      <p:cBhvr>
                                        <p:cTn dur="500"/>
                                        <p:tgtEl>
                                          <p:spTgt spid="9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19"/>
                                        </p:tgtEl>
                                        <p:attrNameLst>
                                          <p:attrName>style.visibility</p:attrName>
                                        </p:attrNameLst>
                                      </p:cBhvr>
                                      <p:to>
                                        <p:strVal val="visible"/>
                                      </p:to>
                                    </p:set>
                                    <p:anim calcmode="lin" valueType="num">
                                      <p:cBhvr additive="base">
                                        <p:cTn dur="500"/>
                                        <p:tgtEl>
                                          <p:spTgt spid="919"/>
                                        </p:tgtEl>
                                        <p:attrNameLst>
                                          <p:attrName>ppt_w</p:attrName>
                                        </p:attrNameLst>
                                      </p:cBhvr>
                                      <p:tavLst>
                                        <p:tav fmla="" tm="0">
                                          <p:val>
                                            <p:strVal val="0"/>
                                          </p:val>
                                        </p:tav>
                                        <p:tav fmla="" tm="100000">
                                          <p:val>
                                            <p:strVal val="#ppt_w"/>
                                          </p:val>
                                        </p:tav>
                                      </p:tavLst>
                                    </p:anim>
                                    <p:anim calcmode="lin" valueType="num">
                                      <p:cBhvr additive="base">
                                        <p:cTn dur="500"/>
                                        <p:tgtEl>
                                          <p:spTgt spid="91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5" name="Shape 925"/>
        <p:cNvGrpSpPr/>
        <p:nvPr/>
      </p:nvGrpSpPr>
      <p:grpSpPr>
        <a:xfrm>
          <a:off x="0" y="0"/>
          <a:ext cx="0" cy="0"/>
          <a:chOff x="0" y="0"/>
          <a:chExt cx="0" cy="0"/>
        </a:xfrm>
      </p:grpSpPr>
      <p:sp>
        <p:nvSpPr>
          <p:cNvPr id="926" name="Shape 926"/>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p>
        </p:txBody>
      </p:sp>
      <p:sp>
        <p:nvSpPr>
          <p:cNvPr id="927" name="Shape 927"/>
          <p:cNvSpPr txBox="1"/>
          <p:nvPr>
            <p:ph idx="1" type="body"/>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ctr">
              <a:lnSpc>
                <a:spcPct val="90000"/>
              </a:lnSpc>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Roderick, age 29, lives with his uncle.  Last year, he worked part-time and earned $2,100.  His uncle provided for the rest of his support, including rent and household costs.</a:t>
            </a:r>
          </a:p>
          <a:p>
            <a:pPr indent="-342900" lvl="0" marL="342900" marR="0" rtl="0" algn="ctr">
              <a:lnSpc>
                <a:spcPct val="90000"/>
              </a:lnSpc>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p>
          <a:p>
            <a:pPr indent="-342900" lvl="0" marL="342900" marR="0" rtl="0" algn="ctr">
              <a:lnSpc>
                <a:spcPct val="90000"/>
              </a:lnSpc>
              <a:spcBef>
                <a:spcPts val="800"/>
              </a:spcBef>
              <a:buClr>
                <a:srgbClr val="000000"/>
              </a:buClr>
              <a:buFont typeface="Noto Sans Symbols"/>
              <a:buNone/>
            </a:pPr>
            <a:r>
              <a:rPr b="1" i="0" lang="en-US" sz="4000" u="none" cap="none" strike="noStrike">
                <a:solidFill>
                  <a:schemeClr val="dk1"/>
                </a:solidFill>
                <a:latin typeface="Questrial"/>
                <a:ea typeface="Questrial"/>
                <a:cs typeface="Questrial"/>
                <a:sym typeface="Questrial"/>
              </a:rPr>
              <a:t>Can his uncle claim Roderick as a dependent?   Can Roderick claim a personal exemption?</a:t>
            </a:r>
          </a:p>
        </p:txBody>
      </p:sp>
      <p:sp>
        <p:nvSpPr>
          <p:cNvPr id="928" name="Shape 928"/>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2" name="Shape 932"/>
        <p:cNvGrpSpPr/>
        <p:nvPr/>
      </p:nvGrpSpPr>
      <p:grpSpPr>
        <a:xfrm>
          <a:off x="0" y="0"/>
          <a:ext cx="0" cy="0"/>
          <a:chOff x="0" y="0"/>
          <a:chExt cx="0" cy="0"/>
        </a:xfrm>
      </p:grpSpPr>
      <p:sp>
        <p:nvSpPr>
          <p:cNvPr id="933" name="Shape 933"/>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p>
        </p:txBody>
      </p:sp>
      <p:sp>
        <p:nvSpPr>
          <p:cNvPr id="934" name="Shape 934"/>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45700" lIns="91425" rIns="91425" wrap="square" tIns="45700">
            <a:noAutofit/>
          </a:bodyPr>
          <a:lstStyle/>
          <a:p>
            <a:pPr indent="-342900" lvl="0" marL="342900" marR="0" rtl="0" algn="ctr">
              <a:lnSpc>
                <a:spcPct val="80000"/>
              </a:lnSpc>
              <a:spcBef>
                <a:spcPts val="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YES.</a:t>
            </a: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His uncle can claim Roderick as a qualifying relative. </a:t>
            </a: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 </a:t>
            </a: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NO.</a:t>
            </a:r>
          </a:p>
          <a:p>
            <a:pPr indent="-342900" lvl="0" marL="342900" marR="0" rtl="0" algn="ctr">
              <a:lnSpc>
                <a:spcPct val="80000"/>
              </a:lnSpc>
              <a:spcBef>
                <a:spcPts val="800"/>
              </a:spcBef>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Roderick cannot claim a personal exemption because he can be claimed as a dependent.</a:t>
            </a:r>
          </a:p>
        </p:txBody>
      </p:sp>
      <p:sp>
        <p:nvSpPr>
          <p:cNvPr id="935" name="Shape 935"/>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transition spd="med">
    <p:fade thruBlk="1"/>
  </p:transition>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0" name="Shape 940"/>
        <p:cNvGrpSpPr/>
        <p:nvPr/>
      </p:nvGrpSpPr>
      <p:grpSpPr>
        <a:xfrm>
          <a:off x="0" y="0"/>
          <a:ext cx="0" cy="0"/>
          <a:chOff x="0" y="0"/>
          <a:chExt cx="0" cy="0"/>
        </a:xfrm>
      </p:grpSpPr>
      <p:sp>
        <p:nvSpPr>
          <p:cNvPr id="941" name="Shape 94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p>
        </p:txBody>
      </p:sp>
      <p:sp>
        <p:nvSpPr>
          <p:cNvPr id="942" name="Shape 942"/>
          <p:cNvSpPr txBox="1"/>
          <p:nvPr>
            <p:ph idx="1" type="body"/>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med" w="med" type="none"/>
            <a:tailEnd len="med" w="med" type="none"/>
          </a:ln>
          <a:effectLst>
            <a:outerShdw blurRad="40000" rotWithShape="0" dir="5400000" dist="20000">
              <a:srgbClr val="000000">
                <a:alpha val="37647"/>
              </a:srgbClr>
            </a:outerShdw>
          </a:effectLst>
        </p:spPr>
        <p:txBody>
          <a:bodyPr anchorCtr="0" anchor="ctr" bIns="0" lIns="0" rIns="0" wrap="square" tIns="0">
            <a:noAutofit/>
          </a:bodyPr>
          <a:lstStyle/>
          <a:p>
            <a:pPr indent="-342900" lvl="0" marL="342900" marR="0" rtl="0" algn="ctr">
              <a:spcBef>
                <a:spcPts val="0"/>
              </a:spcBef>
              <a:buClr>
                <a:srgbClr val="000000"/>
              </a:buClr>
              <a:buFont typeface="Noto Sans Symbols"/>
              <a:buNone/>
            </a:pPr>
            <a:r>
              <a:rPr b="1" i="0" lang="en-US" sz="4000" u="none" cap="none" strike="noStrike">
                <a:solidFill>
                  <a:schemeClr val="dk1"/>
                </a:solidFill>
                <a:latin typeface="Questrial"/>
                <a:ea typeface="Questrial"/>
                <a:cs typeface="Questrial"/>
                <a:sym typeface="Questrial"/>
              </a:rPr>
              <a:t>Gina Brown provides all support for her uncle.  Uncle Jim is unmarried, 72 years old, and lives in another city.  He has no gross income for the calendar year. Can Gina claim Uncle Jim as a dependent?</a:t>
            </a:r>
          </a:p>
        </p:txBody>
      </p:sp>
      <p:sp>
        <p:nvSpPr>
          <p:cNvPr id="943" name="Shape 943"/>
          <p:cNvSpPr txBox="1"/>
          <p:nvPr>
            <p:ph idx="12" type="sldNum"/>
          </p:nvPr>
        </p:nvSpPr>
        <p:spPr>
          <a:xfrm>
            <a:off x="11409045" y="6333134"/>
            <a:ext cx="731700" cy="525000"/>
          </a:xfrm>
          <a:prstGeom prst="rect">
            <a:avLst/>
          </a:prstGeom>
        </p:spPr>
        <p:txBody>
          <a:bodyPr anchorCtr="0" anchor="t" bIns="91425" lIns="91425" rIns="91425" wrap="square" tIns="91425">
            <a:noAutofit/>
          </a:bodyPr>
          <a:lstStyle/>
          <a:p>
            <a:pPr indent="0" lvl="0" marL="0">
              <a:spcBef>
                <a:spcPts val="0"/>
              </a:spcBef>
              <a:buNone/>
            </a:pPr>
            <a:fld id="{00000000-1234-1234-1234-123412341234}" type="slidenum">
              <a:rPr lang="en-US"/>
              <a:t>‹#›</a:t>
            </a:fld>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aveFirst">
  <a:themeElements>
    <a:clrScheme name="Custom 5">
      <a:dk1>
        <a:srgbClr val="77A042"/>
      </a:dk1>
      <a:lt1>
        <a:srgbClr val="FFFFFF"/>
      </a:lt1>
      <a:dk2>
        <a:srgbClr val="54534A"/>
      </a:dk2>
      <a:lt2>
        <a:srgbClr val="DFDCB7"/>
      </a:lt2>
      <a:accent1>
        <a:srgbClr val="F2B52C"/>
      </a:accent1>
      <a:accent2>
        <a:srgbClr val="6A526D"/>
      </a:accent2>
      <a:accent3>
        <a:srgbClr val="3C7381"/>
      </a:accent3>
      <a:accent4>
        <a:srgbClr val="54534A"/>
      </a:accent4>
      <a:accent5>
        <a:srgbClr val="77A042"/>
      </a:accent5>
      <a:accent6>
        <a:srgbClr val="E8E8DF"/>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